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69" r:id="rId2"/>
    <p:sldId id="326" r:id="rId3"/>
    <p:sldId id="336" r:id="rId4"/>
    <p:sldId id="596" r:id="rId5"/>
    <p:sldId id="338" r:id="rId6"/>
    <p:sldId id="257" r:id="rId7"/>
    <p:sldId id="607" r:id="rId8"/>
    <p:sldId id="337" r:id="rId9"/>
    <p:sldId id="479" r:id="rId10"/>
    <p:sldId id="482" r:id="rId11"/>
    <p:sldId id="483" r:id="rId12"/>
    <p:sldId id="484" r:id="rId13"/>
    <p:sldId id="485" r:id="rId14"/>
    <p:sldId id="488" r:id="rId15"/>
    <p:sldId id="489" r:id="rId16"/>
    <p:sldId id="480" r:id="rId17"/>
    <p:sldId id="477" r:id="rId18"/>
    <p:sldId id="599" r:id="rId19"/>
    <p:sldId id="350" r:id="rId20"/>
    <p:sldId id="359" r:id="rId21"/>
    <p:sldId id="339" r:id="rId22"/>
    <p:sldId id="355" r:id="rId23"/>
    <p:sldId id="354" r:id="rId24"/>
    <p:sldId id="481" r:id="rId25"/>
    <p:sldId id="491" r:id="rId26"/>
    <p:sldId id="505" r:id="rId27"/>
    <p:sldId id="364" r:id="rId28"/>
    <p:sldId id="490" r:id="rId29"/>
    <p:sldId id="492" r:id="rId30"/>
    <p:sldId id="494" r:id="rId31"/>
    <p:sldId id="495" r:id="rId32"/>
    <p:sldId id="597" r:id="rId33"/>
    <p:sldId id="499" r:id="rId34"/>
    <p:sldId id="598" r:id="rId35"/>
    <p:sldId id="500" r:id="rId36"/>
    <p:sldId id="501" r:id="rId37"/>
    <p:sldId id="502" r:id="rId38"/>
    <p:sldId id="503" r:id="rId39"/>
    <p:sldId id="504" r:id="rId40"/>
    <p:sldId id="352" r:id="rId41"/>
    <p:sldId id="366" r:id="rId42"/>
    <p:sldId id="384" r:id="rId43"/>
    <p:sldId id="357" r:id="rId44"/>
    <p:sldId id="600" r:id="rId45"/>
    <p:sldId id="601" r:id="rId46"/>
    <p:sldId id="602" r:id="rId47"/>
    <p:sldId id="603" r:id="rId48"/>
    <p:sldId id="604" r:id="rId49"/>
    <p:sldId id="605" r:id="rId50"/>
    <p:sldId id="606" r:id="rId51"/>
    <p:sldId id="294" r:id="rId52"/>
    <p:sldId id="318" r:id="rId53"/>
    <p:sldId id="26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5B1388"/>
    <a:srgbClr val="F3FBC5"/>
    <a:srgbClr val="9A9C94"/>
    <a:srgbClr val="E1E1DF"/>
    <a:srgbClr val="9B9695"/>
    <a:srgbClr val="959B96"/>
    <a:srgbClr val="B6ECFF"/>
    <a:srgbClr val="3DC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74" d="100"/>
          <a:sy n="74" d="100"/>
        </p:scale>
        <p:origin x="480"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dgm:spPr>
        <a:solidFill>
          <a:srgbClr val="002060"/>
        </a:solidFill>
      </dgm:spPr>
      <dgm:t>
        <a:bodyPr/>
        <a:lstStyle/>
        <a:p>
          <a:r>
            <a:rPr lang="en-US" dirty="0"/>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dgm:spPr>
        <a:solidFill>
          <a:srgbClr val="002060"/>
        </a:solidFill>
      </dgm:spPr>
      <dgm:t>
        <a:bodyPr/>
        <a:lstStyle/>
        <a:p>
          <a:r>
            <a:rPr lang="en-US" dirty="0"/>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dgm:spPr>
        <a:solidFill>
          <a:srgbClr val="002060"/>
        </a:solidFill>
      </dgm:spPr>
      <dgm:t>
        <a:bodyPr/>
        <a:lstStyle/>
        <a:p>
          <a:r>
            <a:rPr lang="en-US" dirty="0"/>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dgm:spPr>
        <a:solidFill>
          <a:srgbClr val="002060"/>
        </a:solidFill>
      </dgm:spPr>
      <dgm:t>
        <a:bodyPr/>
        <a:lstStyle/>
        <a:p>
          <a:r>
            <a:rPr lang="en-US" dirty="0"/>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pt>
    <dgm:pt modelId="{B6A5BF7F-8029-4340-94A9-59DDA967E4D4}" type="pres">
      <dgm:prSet presAssocID="{67585D97-0E61-465B-9840-BF4318152C26}" presName="node" presStyleLbl="node1" presStyleIdx="0" presStyleCnt="4">
        <dgm:presLayoutVars>
          <dgm:bulletEnabled val="1"/>
        </dgm:presLayoutVars>
      </dgm:prSet>
      <dgm:spPr/>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pt>
  </dgm:ptLst>
  <dgm:cxnLst>
    <dgm:cxn modelId="{1F8AD801-D200-4BAF-9A7A-D76A3C0ACAC5}" type="presOf" srcId="{ED33D8EF-A1EA-4495-A183-31989ADEF2DB}" destId="{07FCCB1E-1E84-4FED-B803-58ADFD48B062}" srcOrd="0" destOrd="0" presId="urn:microsoft.com/office/officeart/2005/8/layout/default"/>
    <dgm:cxn modelId="{89064119-E461-4A14-B07F-C79AF3D01BAB}"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7149866D-9771-491F-801C-5546A7A4B9BF}" srcId="{8545880B-18DE-4460-8E23-355A61A2CC43}" destId="{8D655F48-59C2-48AC-AF0B-2A9F6D9392DF}" srcOrd="3" destOrd="0" parTransId="{48DCFBD4-3AFF-4CE3-896B-771557A1C381}" sibTransId="{F56D0E35-12D4-4251-B7D8-DFBA00D2C408}"/>
    <dgm:cxn modelId="{91901E71-57F7-46D7-8317-1E3998946852}" srcId="{8545880B-18DE-4460-8E23-355A61A2CC43}" destId="{826F5215-B6EC-4720-9B53-98EF98ABAAAF}" srcOrd="2" destOrd="0" parTransId="{D66C80D4-C399-49E0-84E7-0E6A92CDDA47}" sibTransId="{4FE439B5-C81B-45CD-B366-DC22A9006849}"/>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dgm:spPr>
        <a:solidFill>
          <a:srgbClr val="002060"/>
        </a:solidFill>
      </dgm:spPr>
      <dgm:t>
        <a:bodyPr/>
        <a:lstStyle/>
        <a:p>
          <a:r>
            <a:rPr lang="en-US" dirty="0"/>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dgm:spPr>
        <a:solidFill>
          <a:srgbClr val="002060"/>
        </a:solidFill>
      </dgm:spPr>
      <dgm:t>
        <a:bodyPr/>
        <a:lstStyle/>
        <a:p>
          <a:r>
            <a:rPr lang="en-US" dirty="0"/>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dgm:spPr>
        <a:solidFill>
          <a:srgbClr val="002060"/>
        </a:solidFill>
      </dgm:spPr>
      <dgm:t>
        <a:bodyPr/>
        <a:lstStyle/>
        <a:p>
          <a:r>
            <a:rPr lang="en-US" dirty="0"/>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dgm:spPr>
        <a:solidFill>
          <a:srgbClr val="002060"/>
        </a:solidFill>
      </dgm:spPr>
      <dgm:t>
        <a:bodyPr/>
        <a:lstStyle/>
        <a:p>
          <a:r>
            <a:rPr lang="en-US" dirty="0"/>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pt>
    <dgm:pt modelId="{B6A5BF7F-8029-4340-94A9-59DDA967E4D4}" type="pres">
      <dgm:prSet presAssocID="{67585D97-0E61-465B-9840-BF4318152C26}" presName="node" presStyleLbl="node1" presStyleIdx="0" presStyleCnt="4">
        <dgm:presLayoutVars>
          <dgm:bulletEnabled val="1"/>
        </dgm:presLayoutVars>
      </dgm:prSet>
      <dgm:spPr/>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pt>
  </dgm:ptLst>
  <dgm:cxnLst>
    <dgm:cxn modelId="{1F8AD801-D200-4BAF-9A7A-D76A3C0ACAC5}" type="presOf" srcId="{ED33D8EF-A1EA-4495-A183-31989ADEF2DB}" destId="{07FCCB1E-1E84-4FED-B803-58ADFD48B062}" srcOrd="0" destOrd="0" presId="urn:microsoft.com/office/officeart/2005/8/layout/default"/>
    <dgm:cxn modelId="{89064119-E461-4A14-B07F-C79AF3D01BAB}"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7149866D-9771-491F-801C-5546A7A4B9BF}" srcId="{8545880B-18DE-4460-8E23-355A61A2CC43}" destId="{8D655F48-59C2-48AC-AF0B-2A9F6D9392DF}" srcOrd="3" destOrd="0" parTransId="{48DCFBD4-3AFF-4CE3-896B-771557A1C381}" sibTransId="{F56D0E35-12D4-4251-B7D8-DFBA00D2C408}"/>
    <dgm:cxn modelId="{91901E71-57F7-46D7-8317-1E3998946852}" srcId="{8545880B-18DE-4460-8E23-355A61A2CC43}" destId="{826F5215-B6EC-4720-9B53-98EF98ABAAAF}" srcOrd="2" destOrd="0" parTransId="{D66C80D4-C399-49E0-84E7-0E6A92CDDA47}" sibTransId="{4FE439B5-C81B-45CD-B366-DC22A9006849}"/>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723" y="558923"/>
          <a:ext cx="2822020" cy="169321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Sản phẩm nhóm 1</a:t>
          </a:r>
        </a:p>
      </dsp:txBody>
      <dsp:txXfrm>
        <a:off x="723" y="558923"/>
        <a:ext cx="2822020" cy="1693212"/>
      </dsp:txXfrm>
    </dsp:sp>
    <dsp:sp modelId="{07FCCB1E-1E84-4FED-B803-58ADFD48B062}">
      <dsp:nvSpPr>
        <dsp:cNvPr id="0" name=""/>
        <dsp:cNvSpPr/>
      </dsp:nvSpPr>
      <dsp:spPr>
        <a:xfrm>
          <a:off x="3105669" y="555503"/>
          <a:ext cx="2822020" cy="169321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Sản phẩm nhóm 2</a:t>
          </a:r>
        </a:p>
      </dsp:txBody>
      <dsp:txXfrm>
        <a:off x="3105669" y="555503"/>
        <a:ext cx="2822020" cy="1693212"/>
      </dsp:txXfrm>
    </dsp:sp>
    <dsp:sp modelId="{920710B7-5972-488D-ADA9-020AF2EDD9ED}">
      <dsp:nvSpPr>
        <dsp:cNvPr id="0" name=""/>
        <dsp:cNvSpPr/>
      </dsp:nvSpPr>
      <dsp:spPr>
        <a:xfrm>
          <a:off x="723" y="2534338"/>
          <a:ext cx="2822020" cy="169321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Sản phẩm nhóm 3</a:t>
          </a:r>
        </a:p>
      </dsp:txBody>
      <dsp:txXfrm>
        <a:off x="723" y="2534338"/>
        <a:ext cx="2822020" cy="1693212"/>
      </dsp:txXfrm>
    </dsp:sp>
    <dsp:sp modelId="{A0074ADF-B99F-4618-BED4-A1594CD3E0BB}">
      <dsp:nvSpPr>
        <dsp:cNvPr id="0" name=""/>
        <dsp:cNvSpPr/>
      </dsp:nvSpPr>
      <dsp:spPr>
        <a:xfrm>
          <a:off x="3104946" y="2534338"/>
          <a:ext cx="2822020" cy="169321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Sản phẩm nhóm 4</a:t>
          </a:r>
        </a:p>
      </dsp:txBody>
      <dsp:txXfrm>
        <a:off x="3104946" y="2534338"/>
        <a:ext cx="2822020" cy="1693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710" y="664439"/>
          <a:ext cx="2769398" cy="166163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Sản phẩm nhóm 1</a:t>
          </a:r>
        </a:p>
      </dsp:txBody>
      <dsp:txXfrm>
        <a:off x="710" y="664439"/>
        <a:ext cx="2769398" cy="1661639"/>
      </dsp:txXfrm>
    </dsp:sp>
    <dsp:sp modelId="{07FCCB1E-1E84-4FED-B803-58ADFD48B062}">
      <dsp:nvSpPr>
        <dsp:cNvPr id="0" name=""/>
        <dsp:cNvSpPr/>
      </dsp:nvSpPr>
      <dsp:spPr>
        <a:xfrm>
          <a:off x="3047759" y="661082"/>
          <a:ext cx="2769398" cy="166163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Sản phẩm nhóm 2</a:t>
          </a:r>
        </a:p>
      </dsp:txBody>
      <dsp:txXfrm>
        <a:off x="3047759" y="661082"/>
        <a:ext cx="2769398" cy="1661639"/>
      </dsp:txXfrm>
    </dsp:sp>
    <dsp:sp modelId="{920710B7-5972-488D-ADA9-020AF2EDD9ED}">
      <dsp:nvSpPr>
        <dsp:cNvPr id="0" name=""/>
        <dsp:cNvSpPr/>
      </dsp:nvSpPr>
      <dsp:spPr>
        <a:xfrm>
          <a:off x="710" y="2603018"/>
          <a:ext cx="2769398" cy="166163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Sản phẩm nhóm 3</a:t>
          </a:r>
        </a:p>
      </dsp:txBody>
      <dsp:txXfrm>
        <a:off x="710" y="2603018"/>
        <a:ext cx="2769398" cy="1661639"/>
      </dsp:txXfrm>
    </dsp:sp>
    <dsp:sp modelId="{A0074ADF-B99F-4618-BED4-A1594CD3E0BB}">
      <dsp:nvSpPr>
        <dsp:cNvPr id="0" name=""/>
        <dsp:cNvSpPr/>
      </dsp:nvSpPr>
      <dsp:spPr>
        <a:xfrm>
          <a:off x="3047048" y="2603018"/>
          <a:ext cx="2769398" cy="166163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Sản phẩm nhóm 4</a:t>
          </a:r>
        </a:p>
      </dsp:txBody>
      <dsp:txXfrm>
        <a:off x="3047048" y="2603018"/>
        <a:ext cx="2769398" cy="16616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ABE9D-22BC-4DF0-9540-DC30F36E1181}"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2879E-DEF2-476E-83B7-EB4ACD96E3D5}" type="slidenum">
              <a:rPr lang="en-US" smtClean="0"/>
              <a:t>‹#›</a:t>
            </a:fld>
            <a:endParaRPr lang="en-US"/>
          </a:p>
        </p:txBody>
      </p:sp>
    </p:spTree>
    <p:extLst>
      <p:ext uri="{BB962C8B-B14F-4D97-AF65-F5344CB8AC3E}">
        <p14:creationId xmlns:p14="http://schemas.microsoft.com/office/powerpoint/2010/main" val="114621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giới</a:t>
            </a:r>
            <a:r>
              <a:rPr lang="en-US" dirty="0"/>
              <a:t> </a:t>
            </a:r>
            <a:r>
              <a:rPr lang="en-US" dirty="0" err="1"/>
              <a:t>thiệu</a:t>
            </a:r>
            <a:r>
              <a:rPr lang="en-US" dirty="0"/>
              <a:t> </a:t>
            </a:r>
            <a:r>
              <a:rPr lang="en-US" dirty="0" err="1"/>
              <a:t>luật</a:t>
            </a:r>
            <a:r>
              <a:rPr lang="en-US" dirty="0"/>
              <a:t> </a:t>
            </a:r>
            <a:r>
              <a:rPr lang="en-US" dirty="0" err="1"/>
              <a:t>chơi</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2</a:t>
            </a:fld>
            <a:endParaRPr lang="en-US"/>
          </a:p>
        </p:txBody>
      </p:sp>
    </p:spTree>
    <p:extLst>
      <p:ext uri="{BB962C8B-B14F-4D97-AF65-F5344CB8AC3E}">
        <p14:creationId xmlns:p14="http://schemas.microsoft.com/office/powerpoint/2010/main" val="4224536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GV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dạy</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học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trực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quan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hỏi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nêu</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vấn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đề</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kết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hợp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kĩ</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thuật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khăn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bàn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hướng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dẫn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HS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thảo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luận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nội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dung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SGK.</a:t>
            </a:r>
            <a:endParaRPr lang="en-US" sz="12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12</a:t>
            </a:fld>
            <a:endParaRPr lang="en-US"/>
          </a:p>
        </p:txBody>
      </p:sp>
    </p:spTree>
    <p:extLst>
      <p:ext uri="{BB962C8B-B14F-4D97-AF65-F5344CB8AC3E}">
        <p14:creationId xmlns:p14="http://schemas.microsoft.com/office/powerpoint/2010/main" val="115575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GV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chốt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kiến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thức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13</a:t>
            </a:fld>
            <a:endParaRPr lang="en-US"/>
          </a:p>
        </p:txBody>
      </p:sp>
    </p:spTree>
    <p:extLst>
      <p:ext uri="{BB962C8B-B14F-4D97-AF65-F5344CB8AC3E}">
        <p14:creationId xmlns:p14="http://schemas.microsoft.com/office/powerpoint/2010/main" val="394261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70510" algn="l"/>
              </a:tabLst>
            </a:pP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GV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phương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pháp</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hỏi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đáp</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hướng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dẫn</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thảo</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nhóm</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đôi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SGK.</a:t>
            </a:r>
          </a:p>
          <a:p>
            <a:pPr>
              <a:lnSpc>
                <a:spcPct val="107000"/>
              </a:lnSpc>
              <a:spcAft>
                <a:spcPts val="800"/>
              </a:spcAft>
              <a:tabLst>
                <a:tab pos="270510" algn="l"/>
              </a:tabLs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HS làm việc theo cặp/nhóm dưới sự hướng dẫn của GV và trình bày kết quả vào</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biên bản thảo luận nhóm.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tabLst>
                <a:tab pos="270510" algn="l"/>
              </a:tabLst>
            </a:pPr>
            <a:endPar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15</a:t>
            </a:fld>
            <a:endParaRPr lang="en-US"/>
          </a:p>
        </p:txBody>
      </p:sp>
    </p:spTree>
    <p:extLst>
      <p:ext uri="{BB962C8B-B14F-4D97-AF65-F5344CB8AC3E}">
        <p14:creationId xmlns:p14="http://schemas.microsoft.com/office/powerpoint/2010/main" val="3060273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GV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phương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pháp</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hỏi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đáp</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kĩ</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thuật</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KWL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hướng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dẫn</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thảo</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luận</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nhóm</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đôi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nội</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dung </a:t>
            </a:r>
            <a:r>
              <a:rPr lang="en-US" sz="1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SGK.</a:t>
            </a:r>
            <a:endParaRPr lang="en-US"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16</a:t>
            </a:fld>
            <a:endParaRPr lang="en-US"/>
          </a:p>
        </p:txBody>
      </p:sp>
    </p:spTree>
    <p:extLst>
      <p:ext uri="{BB962C8B-B14F-4D97-AF65-F5344CB8AC3E}">
        <p14:creationId xmlns:p14="http://schemas.microsoft.com/office/powerpoint/2010/main" val="2377150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a:solidFill>
                  <a:schemeClr val="tx1"/>
                </a:solidFill>
                <a:effectLst/>
                <a:latin typeface="+mn-lt"/>
                <a:ea typeface="+mn-ea"/>
                <a:cs typeface="+mn-cs"/>
              </a:rPr>
              <a:t>Hết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thời</a:t>
            </a:r>
            <a:r>
              <a:rPr lang="en-US" sz="1200" kern="1200" baseline="0" dirty="0">
                <a:solidFill>
                  <a:schemeClr val="tx1"/>
                </a:solidFill>
                <a:effectLst/>
                <a:latin typeface="+mn-lt"/>
                <a:ea typeface="+mn-ea"/>
                <a:cs typeface="+mn-cs"/>
              </a:rPr>
              <a:t> gian GV yêu cầu các nhóm nộp sản phẩm và cử đại diện trình bày</a:t>
            </a:r>
          </a:p>
          <a:p>
            <a:r>
              <a:rPr lang="en-US" sz="1200" kern="1200" baseline="0" dirty="0">
                <a:solidFill>
                  <a:schemeClr val="tx1"/>
                </a:solidFill>
                <a:effectLst/>
                <a:latin typeface="+mn-lt"/>
                <a:ea typeface="+mn-ea"/>
                <a:cs typeface="+mn-cs"/>
              </a:rPr>
              <a:t>Đại diện từng nhóm trình bày và nhận xét bổ sung cho </a:t>
            </a:r>
            <a:r>
              <a:rPr lang="en-US" sz="1200" kern="1200" baseline="0" dirty="0" err="1">
                <a:solidFill>
                  <a:schemeClr val="tx1"/>
                </a:solidFill>
                <a:effectLst/>
                <a:latin typeface="+mn-lt"/>
                <a:ea typeface="+mn-ea"/>
                <a:cs typeface="+mn-cs"/>
              </a:rPr>
              <a:t>nhóm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362C1-4FB4-4E05-A14A-8F5B7051C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27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yêu</a:t>
            </a:r>
            <a:r>
              <a:rPr lang="en-US" dirty="0"/>
              <a:t> </a:t>
            </a:r>
            <a:r>
              <a:rPr lang="en-US" dirty="0" err="1"/>
              <a:t>cầu</a:t>
            </a:r>
            <a:r>
              <a:rPr lang="en-US" dirty="0"/>
              <a:t> Hs </a:t>
            </a:r>
            <a:r>
              <a:rPr lang="en-US" dirty="0" err="1"/>
              <a:t>thảo</a:t>
            </a:r>
            <a:r>
              <a:rPr lang="en-US" dirty="0"/>
              <a:t> </a:t>
            </a:r>
            <a:r>
              <a:rPr lang="en-US" dirty="0" err="1"/>
              <a:t>luận</a:t>
            </a:r>
            <a:r>
              <a:rPr lang="en-US" dirty="0"/>
              <a:t> </a:t>
            </a:r>
            <a:r>
              <a:rPr lang="en-US" dirty="0" err="1"/>
              <a:t>cặp</a:t>
            </a:r>
            <a:r>
              <a:rPr lang="en-US" dirty="0"/>
              <a:t> </a:t>
            </a:r>
            <a:r>
              <a:rPr lang="en-US" dirty="0" err="1"/>
              <a:t>đôi</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24</a:t>
            </a:fld>
            <a:endParaRPr lang="en-US"/>
          </a:p>
        </p:txBody>
      </p:sp>
    </p:spTree>
    <p:extLst>
      <p:ext uri="{BB962C8B-B14F-4D97-AF65-F5344CB8AC3E}">
        <p14:creationId xmlns:p14="http://schemas.microsoft.com/office/powerpoint/2010/main" val="241718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yêu</a:t>
            </a:r>
            <a:r>
              <a:rPr lang="en-US" dirty="0"/>
              <a:t> </a:t>
            </a:r>
            <a:r>
              <a:rPr lang="en-US" dirty="0" err="1"/>
              <a:t>cầu</a:t>
            </a:r>
            <a:r>
              <a:rPr lang="en-US" dirty="0"/>
              <a:t> Hs </a:t>
            </a:r>
            <a:r>
              <a:rPr lang="en-US" dirty="0" err="1"/>
              <a:t>thảo</a:t>
            </a:r>
            <a:r>
              <a:rPr lang="en-US" dirty="0"/>
              <a:t> </a:t>
            </a:r>
            <a:r>
              <a:rPr lang="en-US" dirty="0" err="1"/>
              <a:t>luận</a:t>
            </a:r>
            <a:r>
              <a:rPr lang="en-US" dirty="0"/>
              <a:t> </a:t>
            </a:r>
            <a:r>
              <a:rPr lang="en-US" dirty="0" err="1"/>
              <a:t>cặp</a:t>
            </a:r>
            <a:r>
              <a:rPr lang="en-US" dirty="0"/>
              <a:t> </a:t>
            </a:r>
            <a:r>
              <a:rPr lang="en-US" dirty="0" err="1"/>
              <a:t>đôi</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25</a:t>
            </a:fld>
            <a:endParaRPr lang="en-US"/>
          </a:p>
        </p:txBody>
      </p:sp>
    </p:spTree>
    <p:extLst>
      <p:ext uri="{BB962C8B-B14F-4D97-AF65-F5344CB8AC3E}">
        <p14:creationId xmlns:p14="http://schemas.microsoft.com/office/powerpoint/2010/main" val="316121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yêu</a:t>
            </a:r>
            <a:r>
              <a:rPr lang="en-US" dirty="0"/>
              <a:t> </a:t>
            </a:r>
            <a:r>
              <a:rPr lang="en-US" dirty="0" err="1"/>
              <a:t>cầu</a:t>
            </a:r>
            <a:r>
              <a:rPr lang="en-US" dirty="0"/>
              <a:t> Hs </a:t>
            </a:r>
            <a:r>
              <a:rPr lang="en-US" dirty="0" err="1"/>
              <a:t>thảo</a:t>
            </a:r>
            <a:r>
              <a:rPr lang="en-US" dirty="0"/>
              <a:t> </a:t>
            </a:r>
            <a:r>
              <a:rPr lang="en-US" dirty="0" err="1"/>
              <a:t>luận</a:t>
            </a:r>
            <a:r>
              <a:rPr lang="en-US" dirty="0"/>
              <a:t> </a:t>
            </a:r>
            <a:r>
              <a:rPr lang="en-US" dirty="0" err="1"/>
              <a:t>cặp</a:t>
            </a:r>
            <a:r>
              <a:rPr lang="en-US" dirty="0"/>
              <a:t> </a:t>
            </a:r>
            <a:r>
              <a:rPr lang="en-US" dirty="0" err="1"/>
              <a:t>đôi</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26</a:t>
            </a:fld>
            <a:endParaRPr lang="en-US"/>
          </a:p>
        </p:txBody>
      </p:sp>
    </p:spTree>
    <p:extLst>
      <p:ext uri="{BB962C8B-B14F-4D97-AF65-F5344CB8AC3E}">
        <p14:creationId xmlns:p14="http://schemas.microsoft.com/office/powerpoint/2010/main" val="378348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phương pháp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28</a:t>
            </a:fld>
            <a:endParaRPr lang="en-US"/>
          </a:p>
        </p:txBody>
      </p:sp>
    </p:spTree>
    <p:extLst>
      <p:ext uri="{BB962C8B-B14F-4D97-AF65-F5344CB8AC3E}">
        <p14:creationId xmlns:p14="http://schemas.microsoft.com/office/powerpoint/2010/main" val="2517521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phương pháp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29</a:t>
            </a:fld>
            <a:endParaRPr lang="en-US"/>
          </a:p>
        </p:txBody>
      </p:sp>
    </p:spTree>
    <p:extLst>
      <p:ext uri="{BB962C8B-B14F-4D97-AF65-F5344CB8AC3E}">
        <p14:creationId xmlns:p14="http://schemas.microsoft.com/office/powerpoint/2010/main" val="300581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sử</a:t>
            </a:r>
            <a:r>
              <a:rPr lang="en-US" dirty="0"/>
              <a:t> </a:t>
            </a:r>
            <a:r>
              <a:rPr lang="en-US" dirty="0" err="1"/>
              <a:t>dụng</a:t>
            </a:r>
            <a:r>
              <a:rPr lang="en-US" dirty="0"/>
              <a:t> </a:t>
            </a:r>
            <a:r>
              <a:rPr lang="en-US" dirty="0" err="1"/>
              <a:t>phương</a:t>
            </a:r>
            <a:r>
              <a:rPr lang="en-US" dirty="0"/>
              <a:t> </a:t>
            </a:r>
            <a:r>
              <a:rPr lang="en-US" dirty="0" err="1"/>
              <a:t>pháp</a:t>
            </a:r>
            <a:r>
              <a:rPr lang="en-US" dirty="0"/>
              <a:t> </a:t>
            </a:r>
            <a:r>
              <a:rPr lang="en-US" dirty="0" err="1"/>
              <a:t>vấn</a:t>
            </a:r>
            <a:r>
              <a:rPr lang="en-US" dirty="0"/>
              <a:t> </a:t>
            </a:r>
            <a:r>
              <a:rPr lang="en-US" dirty="0" err="1"/>
              <a:t>đáp</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3</a:t>
            </a:fld>
            <a:endParaRPr lang="en-US"/>
          </a:p>
        </p:txBody>
      </p:sp>
    </p:spTree>
    <p:extLst>
      <p:ext uri="{BB962C8B-B14F-4D97-AF65-F5344CB8AC3E}">
        <p14:creationId xmlns:p14="http://schemas.microsoft.com/office/powerpoint/2010/main" val="1860381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sử</a:t>
            </a:r>
            <a:r>
              <a:rPr lang="en-US" dirty="0"/>
              <a:t> </a:t>
            </a:r>
            <a:r>
              <a:rPr lang="en-US" dirty="0" err="1"/>
              <a:t>dụng</a:t>
            </a:r>
            <a:r>
              <a:rPr lang="en-US" dirty="0"/>
              <a:t> </a:t>
            </a:r>
            <a:r>
              <a:rPr lang="en-US" dirty="0" err="1"/>
              <a:t>phương</a:t>
            </a:r>
            <a:r>
              <a:rPr lang="en-US" dirty="0"/>
              <a:t> </a:t>
            </a:r>
            <a:r>
              <a:rPr lang="en-US" dirty="0" err="1"/>
              <a:t>pháp</a:t>
            </a:r>
            <a:r>
              <a:rPr lang="en-US" dirty="0"/>
              <a:t> </a:t>
            </a:r>
            <a:r>
              <a:rPr lang="en-US" dirty="0" err="1"/>
              <a:t>vấn</a:t>
            </a:r>
            <a:r>
              <a:rPr lang="en-US" dirty="0"/>
              <a:t> </a:t>
            </a:r>
            <a:r>
              <a:rPr lang="en-US" dirty="0" err="1"/>
              <a:t>đáp</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30</a:t>
            </a:fld>
            <a:endParaRPr lang="en-US"/>
          </a:p>
        </p:txBody>
      </p:sp>
    </p:spTree>
    <p:extLst>
      <p:ext uri="{BB962C8B-B14F-4D97-AF65-F5344CB8AC3E}">
        <p14:creationId xmlns:p14="http://schemas.microsoft.com/office/powerpoint/2010/main" val="289523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kĩ thuật động não (yêu cầu mỗi học sinh đề ra các biện pháp ứng dụng sinh học nhằm bảo vệ và khôi phục môi trường sống trong ba phút) kết hợp phương pháp hỏi - đáp nêu vấn đề để hướng dẫn và gợi ý cho HS thảo luận nội dung trong SGK.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31</a:t>
            </a:fld>
            <a:endParaRPr lang="en-US"/>
          </a:p>
        </p:txBody>
      </p:sp>
    </p:spTree>
    <p:extLst>
      <p:ext uri="{BB962C8B-B14F-4D97-AF65-F5344CB8AC3E}">
        <p14:creationId xmlns:p14="http://schemas.microsoft.com/office/powerpoint/2010/main" val="119837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kĩ thuật động não (yêu cầu mỗi học sinh đề ra các biện pháp ứng dụng sinh học nhằm bảo vệ và khôi phục môi trường sống trong ba phút) kết hợp phương pháp hỏi - đáp nêu vấn đề để hướng dẫn và gợi ý cho HS thảo luận nội dung trong SGK.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32</a:t>
            </a:fld>
            <a:endParaRPr lang="en-US"/>
          </a:p>
        </p:txBody>
      </p:sp>
    </p:spTree>
    <p:extLst>
      <p:ext uri="{BB962C8B-B14F-4D97-AF65-F5344CB8AC3E}">
        <p14:creationId xmlns:p14="http://schemas.microsoft.com/office/powerpoint/2010/main" val="363246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546350" algn="l"/>
              </a:tabLs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phương pháp hỏi - đáp và kĩ thuật động não (yêu cầu HS kể tên các sản phẩm ứng dụng công nghệ sinh học mà em sử dụng hằng ngày) để hướng dẫn và gợi ý cho HS thảo luận nội dung trong SGK.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33</a:t>
            </a:fld>
            <a:endParaRPr lang="en-US"/>
          </a:p>
        </p:txBody>
      </p:sp>
    </p:spTree>
    <p:extLst>
      <p:ext uri="{BB962C8B-B14F-4D97-AF65-F5344CB8AC3E}">
        <p14:creationId xmlns:p14="http://schemas.microsoft.com/office/powerpoint/2010/main" val="215339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546350" algn="l"/>
              </a:tabLs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phương pháp hỏi - đáp và kĩ thuật động não (yêu cầu HS kể tên các sản phẩm ứng dụng công nghệ sinh học mà em sử dụng hằng ngày) để hướng dẫn và gợi ý cho HS thảo luận nội dung trong SGK.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34</a:t>
            </a:fld>
            <a:endParaRPr lang="en-US"/>
          </a:p>
        </p:txBody>
      </p:sp>
    </p:spTree>
    <p:extLst>
      <p:ext uri="{BB962C8B-B14F-4D97-AF65-F5344CB8AC3E}">
        <p14:creationId xmlns:p14="http://schemas.microsoft.com/office/powerpoint/2010/main" val="2954870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546350" algn="l"/>
              </a:tabLs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phương pháp hỏi - đáp và kĩ thuật động não (yêu cầu HS kể tên các sản phẩm ứng dụng công nghệ sinh học mà em sử dụng hằng ngày) để hướng dẫn và gợi ý cho HS thảo luận nội dung trong SGK.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35</a:t>
            </a:fld>
            <a:endParaRPr lang="en-US"/>
          </a:p>
        </p:txBody>
      </p:sp>
    </p:spTree>
    <p:extLst>
      <p:ext uri="{BB962C8B-B14F-4D97-AF65-F5344CB8AC3E}">
        <p14:creationId xmlns:p14="http://schemas.microsoft.com/office/powerpoint/2010/main" val="1775215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546350" algn="l"/>
              </a:tabLs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phương pháp hỏi - đáp và kĩ thuật động não (yêu cầu HS kể tên các sản phẩm ứng dụng công nghệ sinh học mà em sử dụng hằng ngày) để hướng dẫn và gợi ý cho HS thảo luận nội dung trong SGK.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36</a:t>
            </a:fld>
            <a:endParaRPr lang="en-US"/>
          </a:p>
        </p:txBody>
      </p:sp>
    </p:spTree>
    <p:extLst>
      <p:ext uri="{BB962C8B-B14F-4D97-AF65-F5344CB8AC3E}">
        <p14:creationId xmlns:p14="http://schemas.microsoft.com/office/powerpoint/2010/main" val="898830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546350" algn="l"/>
              </a:tabLs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GV sử dụng phương pháp hỏi - đáp và kĩ thuật động não (yêu cầu HS kể tên các sản phẩm ứng dụng công nghệ sinh học mà em sử dụng hằng ngày) để hướng dẫn và gợi ý cho HS thảo luận nội dung trong SGK.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37</a:t>
            </a:fld>
            <a:endParaRPr lang="en-US"/>
          </a:p>
        </p:txBody>
      </p:sp>
    </p:spTree>
    <p:extLst>
      <p:ext uri="{BB962C8B-B14F-4D97-AF65-F5344CB8AC3E}">
        <p14:creationId xmlns:p14="http://schemas.microsoft.com/office/powerpoint/2010/main" val="1655288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dirty="0"/>
              <a:t> </a:t>
            </a:r>
            <a:r>
              <a:rPr lang="en-US" dirty="0" err="1"/>
              <a:t>vấn</a:t>
            </a:r>
            <a:r>
              <a:rPr lang="en-US" dirty="0"/>
              <a:t> HS </a:t>
            </a:r>
          </a:p>
        </p:txBody>
      </p:sp>
      <p:sp>
        <p:nvSpPr>
          <p:cNvPr id="4" name="Slide Number Placeholder 3"/>
          <p:cNvSpPr>
            <a:spLocks noGrp="1"/>
          </p:cNvSpPr>
          <p:nvPr>
            <p:ph type="sldNum" sz="quarter" idx="5"/>
          </p:nvPr>
        </p:nvSpPr>
        <p:spPr/>
        <p:txBody>
          <a:bodyPr/>
          <a:lstStyle/>
          <a:p>
            <a:fld id="{00F2879E-DEF2-476E-83B7-EB4ACD96E3D5}" type="slidenum">
              <a:rPr lang="en-US" smtClean="0"/>
              <a:t>39</a:t>
            </a:fld>
            <a:endParaRPr lang="en-US"/>
          </a:p>
        </p:txBody>
      </p:sp>
    </p:spTree>
    <p:extLst>
      <p:ext uri="{BB962C8B-B14F-4D97-AF65-F5344CB8AC3E}">
        <p14:creationId xmlns:p14="http://schemas.microsoft.com/office/powerpoint/2010/main" val="2871768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40</a:t>
            </a:fld>
            <a:endParaRPr lang="en-US"/>
          </a:p>
        </p:txBody>
      </p:sp>
    </p:spTree>
    <p:extLst>
      <p:ext uri="{BB962C8B-B14F-4D97-AF65-F5344CB8AC3E}">
        <p14:creationId xmlns:p14="http://schemas.microsoft.com/office/powerpoint/2010/main" val="185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giới</a:t>
            </a:r>
            <a:r>
              <a:rPr lang="en-US" dirty="0"/>
              <a:t> </a:t>
            </a:r>
            <a:r>
              <a:rPr lang="en-US" dirty="0" err="1"/>
              <a:t>thiệu</a:t>
            </a:r>
            <a:r>
              <a:rPr lang="en-US" dirty="0"/>
              <a:t> </a:t>
            </a:r>
            <a:r>
              <a:rPr lang="en-US" dirty="0" err="1"/>
              <a:t>nội</a:t>
            </a:r>
            <a:r>
              <a:rPr lang="en-US" dirty="0"/>
              <a:t> dung </a:t>
            </a:r>
            <a:r>
              <a:rPr lang="en-US" dirty="0" err="1"/>
              <a:t>bài</a:t>
            </a:r>
            <a:r>
              <a:rPr lang="en-US" dirty="0"/>
              <a:t> </a:t>
            </a:r>
            <a:r>
              <a:rPr lang="en-US" dirty="0" err="1"/>
              <a:t>học</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5</a:t>
            </a:fld>
            <a:endParaRPr lang="en-US"/>
          </a:p>
        </p:txBody>
      </p:sp>
    </p:spTree>
    <p:extLst>
      <p:ext uri="{BB962C8B-B14F-4D97-AF65-F5344CB8AC3E}">
        <p14:creationId xmlns:p14="http://schemas.microsoft.com/office/powerpoint/2010/main" val="4102952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41</a:t>
            </a:fld>
            <a:endParaRPr lang="en-US"/>
          </a:p>
        </p:txBody>
      </p:sp>
    </p:spTree>
    <p:extLst>
      <p:ext uri="{BB962C8B-B14F-4D97-AF65-F5344CB8AC3E}">
        <p14:creationId xmlns:p14="http://schemas.microsoft.com/office/powerpoint/2010/main" val="4219114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42</a:t>
            </a:fld>
            <a:endParaRPr lang="en-US"/>
          </a:p>
        </p:txBody>
      </p:sp>
    </p:spTree>
    <p:extLst>
      <p:ext uri="{BB962C8B-B14F-4D97-AF65-F5344CB8AC3E}">
        <p14:creationId xmlns:p14="http://schemas.microsoft.com/office/powerpoint/2010/main" val="1939015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43</a:t>
            </a:fld>
            <a:endParaRPr lang="en-US"/>
          </a:p>
        </p:txBody>
      </p:sp>
    </p:spTree>
    <p:extLst>
      <p:ext uri="{BB962C8B-B14F-4D97-AF65-F5344CB8AC3E}">
        <p14:creationId xmlns:p14="http://schemas.microsoft.com/office/powerpoint/2010/main" val="513770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44</a:t>
            </a:fld>
            <a:endParaRPr lang="en-US"/>
          </a:p>
        </p:txBody>
      </p:sp>
    </p:spTree>
    <p:extLst>
      <p:ext uri="{BB962C8B-B14F-4D97-AF65-F5344CB8AC3E}">
        <p14:creationId xmlns:p14="http://schemas.microsoft.com/office/powerpoint/2010/main" val="438413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45</a:t>
            </a:fld>
            <a:endParaRPr lang="en-US"/>
          </a:p>
        </p:txBody>
      </p:sp>
    </p:spTree>
    <p:extLst>
      <p:ext uri="{BB962C8B-B14F-4D97-AF65-F5344CB8AC3E}">
        <p14:creationId xmlns:p14="http://schemas.microsoft.com/office/powerpoint/2010/main" val="2914875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46</a:t>
            </a:fld>
            <a:endParaRPr lang="en-US"/>
          </a:p>
        </p:txBody>
      </p:sp>
    </p:spTree>
    <p:extLst>
      <p:ext uri="{BB962C8B-B14F-4D97-AF65-F5344CB8AC3E}">
        <p14:creationId xmlns:p14="http://schemas.microsoft.com/office/powerpoint/2010/main" val="2646711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47</a:t>
            </a:fld>
            <a:endParaRPr lang="en-US"/>
          </a:p>
        </p:txBody>
      </p:sp>
    </p:spTree>
    <p:extLst>
      <p:ext uri="{BB962C8B-B14F-4D97-AF65-F5344CB8AC3E}">
        <p14:creationId xmlns:p14="http://schemas.microsoft.com/office/powerpoint/2010/main" val="1644212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48</a:t>
            </a:fld>
            <a:endParaRPr lang="en-US"/>
          </a:p>
        </p:txBody>
      </p:sp>
    </p:spTree>
    <p:extLst>
      <p:ext uri="{BB962C8B-B14F-4D97-AF65-F5344CB8AC3E}">
        <p14:creationId xmlns:p14="http://schemas.microsoft.com/office/powerpoint/2010/main" val="1744865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49</a:t>
            </a:fld>
            <a:endParaRPr lang="en-US"/>
          </a:p>
        </p:txBody>
      </p:sp>
    </p:spTree>
    <p:extLst>
      <p:ext uri="{BB962C8B-B14F-4D97-AF65-F5344CB8AC3E}">
        <p14:creationId xmlns:p14="http://schemas.microsoft.com/office/powerpoint/2010/main" val="3295158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tổ</a:t>
            </a:r>
            <a:r>
              <a:rPr lang="en-US" dirty="0"/>
              <a:t> </a:t>
            </a:r>
            <a:r>
              <a:rPr lang="en-US" dirty="0" err="1"/>
              <a:t>chức</a:t>
            </a:r>
            <a:r>
              <a:rPr lang="en-US" dirty="0"/>
              <a:t> </a:t>
            </a:r>
            <a:r>
              <a:rPr lang="en-US" dirty="0" err="1"/>
              <a:t>trò</a:t>
            </a:r>
            <a:r>
              <a:rPr lang="en-US" dirty="0"/>
              <a:t> </a:t>
            </a:r>
            <a:r>
              <a:rPr lang="en-US" dirty="0" err="1"/>
              <a:t>chơi</a:t>
            </a:r>
            <a:r>
              <a:rPr lang="en-US" dirty="0"/>
              <a:t>: Ai </a:t>
            </a:r>
            <a:r>
              <a:rPr lang="en-US" dirty="0" err="1"/>
              <a:t>nhanh</a:t>
            </a:r>
            <a:r>
              <a:rPr lang="en-US" dirty="0"/>
              <a:t> </a:t>
            </a:r>
            <a:r>
              <a:rPr lang="en-US" dirty="0" err="1"/>
              <a:t>hơn</a:t>
            </a:r>
            <a:r>
              <a:rPr lang="en-US" dirty="0"/>
              <a:t> </a:t>
            </a: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50</a:t>
            </a:fld>
            <a:endParaRPr lang="en-US"/>
          </a:p>
        </p:txBody>
      </p:sp>
    </p:spTree>
    <p:extLst>
      <p:ext uri="{BB962C8B-B14F-4D97-AF65-F5344CB8AC3E}">
        <p14:creationId xmlns:p14="http://schemas.microsoft.com/office/powerpoint/2010/main" val="358592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giới</a:t>
            </a:r>
            <a:r>
              <a:rPr lang="en-US" dirty="0"/>
              <a:t> </a:t>
            </a:r>
            <a:r>
              <a:rPr lang="en-US" dirty="0" err="1"/>
              <a:t>thiệu</a:t>
            </a:r>
            <a:r>
              <a:rPr lang="en-US" dirty="0"/>
              <a:t> </a:t>
            </a:r>
            <a:r>
              <a:rPr lang="en-US" dirty="0" err="1"/>
              <a:t>nội</a:t>
            </a:r>
            <a:r>
              <a:rPr lang="en-US" dirty="0"/>
              <a:t> dung </a:t>
            </a:r>
            <a:r>
              <a:rPr lang="en-US" dirty="0" err="1"/>
              <a:t>bài</a:t>
            </a:r>
            <a:r>
              <a:rPr lang="en-US" dirty="0"/>
              <a:t> </a:t>
            </a:r>
            <a:r>
              <a:rPr lang="en-US" dirty="0" err="1"/>
              <a:t>học</a:t>
            </a:r>
            <a:r>
              <a:rPr lang="en-US" dirty="0"/>
              <a:t> </a:t>
            </a:r>
          </a:p>
        </p:txBody>
      </p:sp>
      <p:sp>
        <p:nvSpPr>
          <p:cNvPr id="4" name="Slide Number Placeholder 3"/>
          <p:cNvSpPr>
            <a:spLocks noGrp="1"/>
          </p:cNvSpPr>
          <p:nvPr>
            <p:ph type="sldNum" sz="quarter" idx="5"/>
          </p:nvPr>
        </p:nvSpPr>
        <p:spPr/>
        <p:txBody>
          <a:bodyPr/>
          <a:lstStyle/>
          <a:p>
            <a:fld id="{00F2879E-DEF2-476E-83B7-EB4ACD96E3D5}" type="slidenum">
              <a:rPr lang="en-US" smtClean="0"/>
              <a:t>6</a:t>
            </a:fld>
            <a:endParaRPr lang="en-US"/>
          </a:p>
        </p:txBody>
      </p:sp>
    </p:spTree>
    <p:extLst>
      <p:ext uri="{BB962C8B-B14F-4D97-AF65-F5344CB8AC3E}">
        <p14:creationId xmlns:p14="http://schemas.microsoft.com/office/powerpoint/2010/main" val="212648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Giáo</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viên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giao</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nhiệm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vụ</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về</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nhà</a:t>
            </a:r>
            <a:endParaRPr lang="en-US" altLang="en-US" dirty="0">
              <a:latin typeface="Arial" panose="020B0604020202020204" pitchFamily="34" charset="0"/>
              <a:cs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7826B8-E8B0-404D-AC57-7BBF76F2EE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178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GV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dạy</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học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trực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quan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hỏi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nêu</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vấn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đề</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kết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hợp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kĩ</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thuật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khăn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bàn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hướng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dẫn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HS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thảo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luận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nội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dung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SGK.</a:t>
            </a:r>
            <a:endParaRPr lang="en-US" sz="12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7</a:t>
            </a:fld>
            <a:endParaRPr lang="en-US"/>
          </a:p>
        </p:txBody>
      </p:sp>
    </p:spTree>
    <p:extLst>
      <p:ext uri="{BB962C8B-B14F-4D97-AF65-F5344CB8AC3E}">
        <p14:creationId xmlns:p14="http://schemas.microsoft.com/office/powerpoint/2010/main" val="122896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GV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dạy</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học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trực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quan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hỏi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nêu</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vấn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đề</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kết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hợp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kĩ</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thuật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khăn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bàn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hướng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dẫn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HS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thảo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luận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nội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dung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SGK.</a:t>
            </a:r>
            <a:endParaRPr lang="en-US" sz="12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8</a:t>
            </a:fld>
            <a:endParaRPr lang="en-US"/>
          </a:p>
        </p:txBody>
      </p:sp>
    </p:spTree>
    <p:extLst>
      <p:ext uri="{BB962C8B-B14F-4D97-AF65-F5344CB8AC3E}">
        <p14:creationId xmlns:p14="http://schemas.microsoft.com/office/powerpoint/2010/main" val="34415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-GV yêu cầu các nhóm nộp sản phẩm và cử đại diện trình bày</a:t>
            </a:r>
          </a:p>
          <a:p>
            <a:r>
              <a:rPr lang="en-US" sz="1200" kern="1200" baseline="0" dirty="0">
                <a:solidFill>
                  <a:schemeClr val="tx1"/>
                </a:solidFill>
                <a:effectLst/>
                <a:latin typeface="+mn-lt"/>
                <a:ea typeface="+mn-ea"/>
                <a:cs typeface="+mn-cs"/>
              </a:rPr>
              <a:t>-Đại diện từng nhóm trình bày và nhận xét bổ sung cho nhóm khác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362C1-4FB4-4E05-A14A-8F5B7051C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842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GV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chốt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án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ví</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như</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trên</a:t>
            </a:r>
            <a:endParaRPr lang="en-US" sz="12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10</a:t>
            </a:fld>
            <a:endParaRPr lang="en-US"/>
          </a:p>
        </p:txBody>
      </p:sp>
    </p:spTree>
    <p:extLst>
      <p:ext uri="{BB962C8B-B14F-4D97-AF65-F5344CB8AC3E}">
        <p14:creationId xmlns:p14="http://schemas.microsoft.com/office/powerpoint/2010/main" val="245185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GV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sử</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dụng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dạy</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học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trực</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quan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hỏi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nêu</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vấn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đề</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kết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hợp</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kĩ</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thuật</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khăn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bàn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hướng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dẫn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và</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gợi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HS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thảo</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luận</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nội</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dung </a:t>
            </a:r>
            <a:r>
              <a:rPr lang="en-US" sz="120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SGK.</a:t>
            </a:r>
            <a:endParaRPr lang="en-US" sz="12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0F2879E-DEF2-476E-83B7-EB4ACD96E3D5}" type="slidenum">
              <a:rPr lang="en-US" smtClean="0"/>
              <a:t>11</a:t>
            </a:fld>
            <a:endParaRPr lang="en-US"/>
          </a:p>
        </p:txBody>
      </p:sp>
    </p:spTree>
    <p:extLst>
      <p:ext uri="{BB962C8B-B14F-4D97-AF65-F5344CB8AC3E}">
        <p14:creationId xmlns:p14="http://schemas.microsoft.com/office/powerpoint/2010/main" val="3671667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D2C836-A404-4CDB-ABCB-3E8FF5C3CB8E}"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395674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2C836-A404-4CDB-ABCB-3E8FF5C3CB8E}"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375581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2C836-A404-4CDB-ABCB-3E8FF5C3CB8E}"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3477318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2C836-A404-4CDB-ABCB-3E8FF5C3CB8E}"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2344910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D2C836-A404-4CDB-ABCB-3E8FF5C3CB8E}" type="datetimeFigureOut">
              <a:rPr lang="en-US" smtClean="0"/>
              <a:pPr/>
              <a:t>8/20/2024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186378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D2C836-A404-4CDB-ABCB-3E8FF5C3CB8E}"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107318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D2C836-A404-4CDB-ABCB-3E8FF5C3CB8E}" type="datetimeFigureOut">
              <a:rPr lang="en-US" smtClean="0"/>
              <a:pPr/>
              <a:t>8/20/2024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276659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D2C836-A404-4CDB-ABCB-3E8FF5C3CB8E}" type="datetimeFigureOut">
              <a:rPr lang="en-US" smtClean="0"/>
              <a:pPr/>
              <a:t>8/20/2024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4013683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2C836-A404-4CDB-ABCB-3E8FF5C3CB8E}" type="datetimeFigureOut">
              <a:rPr lang="en-US" smtClean="0"/>
              <a:pPr/>
              <a:t>8/20/2024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172358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D2C836-A404-4CDB-ABCB-3E8FF5C3CB8E}"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2976206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D2C836-A404-4CDB-ABCB-3E8FF5C3CB8E}" type="datetimeFigureOut">
              <a:rPr lang="en-US" smtClean="0"/>
              <a:pPr/>
              <a:t>8/20/2024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F946D-0EB7-4786-BF66-C7D1027A6188}" type="slidenum">
              <a:rPr lang="en-US" smtClean="0"/>
              <a:pPr/>
              <a:t>‹#›</a:t>
            </a:fld>
            <a:endParaRPr lang="en-US"/>
          </a:p>
        </p:txBody>
      </p:sp>
    </p:spTree>
    <p:extLst>
      <p:ext uri="{BB962C8B-B14F-4D97-AF65-F5344CB8AC3E}">
        <p14:creationId xmlns:p14="http://schemas.microsoft.com/office/powerpoint/2010/main" val="2425854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2C836-A404-4CDB-ABCB-3E8FF5C3CB8E}" type="datetimeFigureOut">
              <a:rPr lang="en-US" smtClean="0"/>
              <a:pPr/>
              <a:t>8/20/2024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F946D-0EB7-4786-BF66-C7D1027A6188}" type="slidenum">
              <a:rPr lang="en-US" smtClean="0"/>
              <a:pPr/>
              <a:t>‹#›</a:t>
            </a:fld>
            <a:endParaRPr lang="en-US"/>
          </a:p>
        </p:txBody>
      </p:sp>
    </p:spTree>
    <p:extLst>
      <p:ext uri="{BB962C8B-B14F-4D97-AF65-F5344CB8AC3E}">
        <p14:creationId xmlns:p14="http://schemas.microsoft.com/office/powerpoint/2010/main" val="4209727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Hình ảnh lá xanh trên nền trắng | Hình ảnh, Ánh tră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8C71322-BEAE-67AE-2211-D3222D6EFE39}"/>
              </a:ext>
            </a:extLst>
          </p:cNvPr>
          <p:cNvSpPr/>
          <p:nvPr/>
        </p:nvSpPr>
        <p:spPr>
          <a:xfrm>
            <a:off x="1595718" y="2001838"/>
            <a:ext cx="9072281" cy="1938990"/>
          </a:xfrm>
          <a:prstGeom prst="rect">
            <a:avLst/>
          </a:prstGeom>
          <a:noFill/>
        </p:spPr>
        <p:txBody>
          <a:bodyPr wrap="square" lIns="91438" tIns="45719" rIns="91438" bIns="45719">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a:ln w="0">
                  <a:solidFill>
                    <a:srgbClr val="54304F"/>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KÍNH CHÀO QUÝ THẦY CÔ VÀ CÁC EM HỌC SINH!</a:t>
            </a:r>
          </a:p>
        </p:txBody>
      </p:sp>
    </p:spTree>
    <p:extLst>
      <p:ext uri="{BB962C8B-B14F-4D97-AF65-F5344CB8AC3E}">
        <p14:creationId xmlns:p14="http://schemas.microsoft.com/office/powerpoint/2010/main" val="327415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B830AD-4197-D0AE-19C9-23DC3387D17E}"/>
              </a:ext>
            </a:extLst>
          </p:cNvPr>
          <p:cNvSpPr txBox="1"/>
          <p:nvPr/>
        </p:nvSpPr>
        <p:spPr>
          <a:xfrm>
            <a:off x="196429" y="1267446"/>
            <a:ext cx="11700197" cy="4031873"/>
          </a:xfrm>
          <a:prstGeom prst="rect">
            <a:avLst/>
          </a:prstGeom>
          <a:solidFill>
            <a:schemeClr val="accent4">
              <a:lumMod val="20000"/>
              <a:lumOff val="80000"/>
            </a:schemeClr>
          </a:solidFill>
        </p:spPr>
        <p:txBody>
          <a:bodyPr wrap="square">
            <a:spAutoFit/>
          </a:bodyPr>
          <a:lstStyle/>
          <a:p>
            <a:pPr>
              <a:tabLst>
                <a:tab pos="270510" algn="l"/>
              </a:tabLst>
            </a:pPr>
            <a:r>
              <a:rPr lang="en-US" sz="3200" b="1" dirty="0" err="1">
                <a:solidFill>
                  <a:srgbClr val="5B1388"/>
                </a:solidFill>
                <a:effectLst/>
                <a:ea typeface="Times New Roman" panose="02020603050405020304" pitchFamily="18" charset="0"/>
                <a:cs typeface="Times New Roman" panose="02020603050405020304" pitchFamily="18" charset="0"/>
              </a:rPr>
              <a:t>Câu</a:t>
            </a:r>
            <a:r>
              <a:rPr lang="en-US" sz="3200" b="1" dirty="0">
                <a:solidFill>
                  <a:srgbClr val="5B1388"/>
                </a:solidFill>
                <a:effectLst/>
                <a:ea typeface="Times New Roman" panose="02020603050405020304" pitchFamily="18" charset="0"/>
                <a:cs typeface="Times New Roman" panose="02020603050405020304" pitchFamily="18" charset="0"/>
              </a:rPr>
              <a:t> 1.</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Đặt</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các</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câu</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hỏi</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liên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quan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đến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hiện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tượng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trong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Hình</a:t>
            </a:r>
            <a:r>
              <a:rPr lang="en-US" sz="3200" dirty="0">
                <a:solidFill>
                  <a:srgbClr val="5B1388"/>
                </a:solidFill>
                <a:effectLst/>
                <a:ea typeface="Times New Roman" panose="02020603050405020304" pitchFamily="18" charset="0"/>
                <a:cs typeface="Times New Roman" panose="02020603050405020304" pitchFamily="18" charset="0"/>
              </a:rPr>
              <a:t> 1.2 SGK.</a:t>
            </a:r>
          </a:p>
          <a:p>
            <a:pPr>
              <a:tabLst>
                <a:tab pos="270510" algn="l"/>
              </a:tabLst>
            </a:pPr>
            <a:r>
              <a:rPr lang="en-US" sz="3200" dirty="0" err="1">
                <a:solidFill>
                  <a:srgbClr val="5B1388"/>
                </a:solidFill>
                <a:effectLst/>
                <a:ea typeface="Times New Roman" panose="02020603050405020304" pitchFamily="18" charset="0"/>
                <a:cs typeface="Times New Roman" panose="02020603050405020304" pitchFamily="18" charset="0"/>
              </a:rPr>
              <a:t>Ví</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dụ</a:t>
            </a:r>
            <a:r>
              <a:rPr lang="en-US" sz="3200" dirty="0">
                <a:solidFill>
                  <a:srgbClr val="5B1388"/>
                </a:solidFill>
                <a:effectLst/>
                <a:ea typeface="Times New Roman" panose="02020603050405020304" pitchFamily="18" charset="0"/>
                <a:cs typeface="Times New Roman" panose="02020603050405020304" pitchFamily="18" charset="0"/>
              </a:rPr>
              <a:t>:</a:t>
            </a:r>
            <a:endParaRPr lang="en-US" sz="3200" dirty="0">
              <a:solidFill>
                <a:srgbClr val="5B1388"/>
              </a:solidFill>
              <a:effectLst/>
              <a:ea typeface="Calibri" panose="020F0502020204030204" pitchFamily="34" charset="0"/>
              <a:cs typeface="Times New Roman" panose="02020603050405020304" pitchFamily="18" charset="0"/>
            </a:endParaRPr>
          </a:p>
          <a:p>
            <a:pPr>
              <a:tabLst>
                <a:tab pos="270510" algn="l"/>
              </a:tabLst>
            </a:pPr>
            <a:r>
              <a:rPr lang="en-US" sz="3200" dirty="0">
                <a:solidFill>
                  <a:srgbClr val="5B1388"/>
                </a:solidFill>
                <a:effectLst/>
                <a:ea typeface="Times New Roman" panose="02020603050405020304" pitchFamily="18" charset="0"/>
                <a:cs typeface="Times New Roman" panose="02020603050405020304" pitchFamily="18" charset="0"/>
              </a:rPr>
              <a:t>(1) </a:t>
            </a:r>
            <a:r>
              <a:rPr lang="en-US" sz="3200" dirty="0" err="1">
                <a:solidFill>
                  <a:srgbClr val="5B1388"/>
                </a:solidFill>
                <a:effectLst/>
                <a:ea typeface="Times New Roman" panose="02020603050405020304" pitchFamily="18" charset="0"/>
                <a:cs typeface="Times New Roman" panose="02020603050405020304" pitchFamily="18" charset="0"/>
              </a:rPr>
              <a:t>Bướm</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hút</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một</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hoa</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bằng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cách</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nào</a:t>
            </a:r>
            <a:r>
              <a:rPr lang="en-US" sz="3200" dirty="0">
                <a:solidFill>
                  <a:srgbClr val="5B1388"/>
                </a:solidFill>
                <a:effectLst/>
                <a:ea typeface="Times New Roman" panose="02020603050405020304" pitchFamily="18" charset="0"/>
                <a:cs typeface="Times New Roman" panose="02020603050405020304" pitchFamily="18" charset="0"/>
              </a:rPr>
              <a:t>?</a:t>
            </a:r>
            <a:endParaRPr lang="en-US" sz="3200" dirty="0">
              <a:solidFill>
                <a:srgbClr val="5B1388"/>
              </a:solidFill>
              <a:effectLst/>
              <a:ea typeface="Calibri" panose="020F0502020204030204" pitchFamily="34" charset="0"/>
              <a:cs typeface="Times New Roman" panose="02020603050405020304" pitchFamily="18" charset="0"/>
            </a:endParaRPr>
          </a:p>
          <a:p>
            <a:pPr>
              <a:tabLst>
                <a:tab pos="270510" algn="l"/>
              </a:tabLst>
            </a:pPr>
            <a:r>
              <a:rPr lang="en-US" sz="3200" dirty="0">
                <a:solidFill>
                  <a:srgbClr val="5B1388"/>
                </a:solidFill>
                <a:effectLst/>
                <a:ea typeface="Times New Roman" panose="02020603050405020304" pitchFamily="18" charset="0"/>
                <a:cs typeface="Times New Roman" panose="02020603050405020304" pitchFamily="18" charset="0"/>
              </a:rPr>
              <a:t>(2) </a:t>
            </a:r>
            <a:r>
              <a:rPr lang="en-US" sz="3200" dirty="0" err="1">
                <a:solidFill>
                  <a:srgbClr val="5B1388"/>
                </a:solidFill>
                <a:effectLst/>
                <a:ea typeface="Times New Roman" panose="02020603050405020304" pitchFamily="18" charset="0"/>
                <a:cs typeface="Times New Roman" panose="02020603050405020304" pitchFamily="18" charset="0"/>
              </a:rPr>
              <a:t>Bướm</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và</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thực</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vật</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có</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mối</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quan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hệ</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với</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nhau</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như</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thế</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nào</a:t>
            </a:r>
            <a:r>
              <a:rPr lang="en-US" sz="3200" dirty="0">
                <a:solidFill>
                  <a:srgbClr val="5B1388"/>
                </a:solidFill>
                <a:effectLst/>
                <a:ea typeface="Times New Roman" panose="02020603050405020304" pitchFamily="18" charset="0"/>
                <a:cs typeface="Times New Roman" panose="02020603050405020304" pitchFamily="18" charset="0"/>
              </a:rPr>
              <a:t>?</a:t>
            </a:r>
            <a:endParaRPr lang="en-US" sz="3200" dirty="0">
              <a:solidFill>
                <a:srgbClr val="5B1388"/>
              </a:solidFill>
              <a:effectLst/>
              <a:ea typeface="Calibri" panose="020F0502020204030204" pitchFamily="34" charset="0"/>
              <a:cs typeface="Times New Roman" panose="02020603050405020304" pitchFamily="18" charset="0"/>
            </a:endParaRPr>
          </a:p>
          <a:p>
            <a:pPr>
              <a:tabLst>
                <a:tab pos="270510" algn="l"/>
              </a:tabLst>
            </a:pPr>
            <a:r>
              <a:rPr lang="en-US" sz="3200" dirty="0">
                <a:solidFill>
                  <a:srgbClr val="5B1388"/>
                </a:solidFill>
                <a:effectLst/>
                <a:ea typeface="Times New Roman" panose="02020603050405020304" pitchFamily="18" charset="0"/>
                <a:cs typeface="Times New Roman" panose="02020603050405020304" pitchFamily="18" charset="0"/>
              </a:rPr>
              <a:t>(3) </a:t>
            </a:r>
            <a:r>
              <a:rPr lang="en-US" sz="3200" dirty="0" err="1">
                <a:solidFill>
                  <a:srgbClr val="5B1388"/>
                </a:solidFill>
                <a:effectLst/>
                <a:ea typeface="Times New Roman" panose="02020603050405020304" pitchFamily="18" charset="0"/>
                <a:cs typeface="Times New Roman" panose="02020603050405020304" pitchFamily="18" charset="0"/>
              </a:rPr>
              <a:t>Bộ</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phận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nào</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giúp</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bướm</a:t>
            </a:r>
            <a:r>
              <a:rPr lang="en-US" sz="3200" dirty="0">
                <a:solidFill>
                  <a:srgbClr val="5B1388"/>
                </a:solidFill>
                <a:effectLst/>
                <a:ea typeface="Times New Roman" panose="02020603050405020304" pitchFamily="18" charset="0"/>
                <a:cs typeface="Times New Roman" panose="02020603050405020304" pitchFamily="18" charset="0"/>
              </a:rPr>
              <a:t> di </a:t>
            </a:r>
            <a:r>
              <a:rPr lang="en-US" sz="3200" dirty="0" err="1">
                <a:solidFill>
                  <a:srgbClr val="5B1388"/>
                </a:solidFill>
                <a:effectLst/>
                <a:ea typeface="Times New Roman" panose="02020603050405020304" pitchFamily="18" charset="0"/>
                <a:cs typeface="Times New Roman" panose="02020603050405020304" pitchFamily="18" charset="0"/>
              </a:rPr>
              <a:t>chuyển</a:t>
            </a:r>
            <a:r>
              <a:rPr lang="en-US" sz="3200" dirty="0">
                <a:solidFill>
                  <a:srgbClr val="5B1388"/>
                </a:solidFill>
                <a:effectLst/>
                <a:ea typeface="Times New Roman" panose="02020603050405020304" pitchFamily="18" charset="0"/>
                <a:cs typeface="Times New Roman" panose="02020603050405020304" pitchFamily="18" charset="0"/>
              </a:rPr>
              <a:t>?</a:t>
            </a:r>
            <a:endParaRPr lang="en-US" sz="3200" dirty="0">
              <a:solidFill>
                <a:srgbClr val="5B1388"/>
              </a:solidFill>
              <a:effectLst/>
              <a:ea typeface="Calibri" panose="020F0502020204030204" pitchFamily="34" charset="0"/>
              <a:cs typeface="Times New Roman" panose="02020603050405020304" pitchFamily="18" charset="0"/>
            </a:endParaRPr>
          </a:p>
          <a:p>
            <a:pPr>
              <a:tabLst>
                <a:tab pos="270510" algn="l"/>
              </a:tabLst>
            </a:pPr>
            <a:r>
              <a:rPr lang="en-US" sz="3200" dirty="0">
                <a:solidFill>
                  <a:srgbClr val="5B1388"/>
                </a:solidFill>
                <a:effectLst/>
                <a:ea typeface="Times New Roman" panose="02020603050405020304" pitchFamily="18" charset="0"/>
                <a:cs typeface="Times New Roman" panose="02020603050405020304" pitchFamily="18" charset="0"/>
              </a:rPr>
              <a:t>(4) </a:t>
            </a:r>
            <a:r>
              <a:rPr lang="en-US" sz="3200" dirty="0" err="1">
                <a:solidFill>
                  <a:srgbClr val="5B1388"/>
                </a:solidFill>
                <a:effectLst/>
                <a:ea typeface="Times New Roman" panose="02020603050405020304" pitchFamily="18" charset="0"/>
                <a:cs typeface="Times New Roman" panose="02020603050405020304" pitchFamily="18" charset="0"/>
              </a:rPr>
              <a:t>Nhờ</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đâu</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mà</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bướm</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có</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thể</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tiêu</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hoá</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được</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mật</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hoa</a:t>
            </a:r>
            <a:r>
              <a:rPr lang="en-US" sz="3200" dirty="0">
                <a:solidFill>
                  <a:srgbClr val="5B1388"/>
                </a:solidFill>
                <a:effectLst/>
                <a:ea typeface="Times New Roman" panose="02020603050405020304" pitchFamily="18" charset="0"/>
                <a:cs typeface="Times New Roman" panose="02020603050405020304" pitchFamily="18" charset="0"/>
              </a:rPr>
              <a:t>?</a:t>
            </a:r>
            <a:endParaRPr lang="en-US" sz="3200" dirty="0">
              <a:solidFill>
                <a:srgbClr val="5B1388"/>
              </a:solidFill>
              <a:effectLst/>
              <a:ea typeface="Calibri" panose="020F0502020204030204" pitchFamily="34" charset="0"/>
              <a:cs typeface="Times New Roman" panose="02020603050405020304" pitchFamily="18" charset="0"/>
            </a:endParaRPr>
          </a:p>
          <a:p>
            <a:pPr>
              <a:tabLst>
                <a:tab pos="270510" algn="l"/>
              </a:tabLst>
            </a:pPr>
            <a:r>
              <a:rPr lang="en-US" sz="3200" dirty="0">
                <a:solidFill>
                  <a:srgbClr val="5B1388"/>
                </a:solidFill>
                <a:effectLst/>
                <a:ea typeface="Times New Roman" panose="02020603050405020304" pitchFamily="18" charset="0"/>
                <a:cs typeface="Times New Roman" panose="02020603050405020304" pitchFamily="18" charset="0"/>
              </a:rPr>
              <a:t>(5) </a:t>
            </a:r>
            <a:r>
              <a:rPr lang="en-US" sz="3200" dirty="0" err="1">
                <a:solidFill>
                  <a:srgbClr val="5B1388"/>
                </a:solidFill>
                <a:effectLst/>
                <a:ea typeface="Times New Roman" panose="02020603050405020304" pitchFamily="18" charset="0"/>
                <a:cs typeface="Times New Roman" panose="02020603050405020304" pitchFamily="18" charset="0"/>
              </a:rPr>
              <a:t>Các</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yếu</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tố</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của</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môi</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trường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có</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ảnh</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hưởng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như</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thế</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nào</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đến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quá</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trình</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sinh</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trưởng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và</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phát</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triển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của</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hoa</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và</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bướm</a:t>
            </a:r>
            <a:r>
              <a:rPr lang="en-US" sz="3200" dirty="0">
                <a:solidFill>
                  <a:srgbClr val="5B1388"/>
                </a:solidFill>
                <a:effectLst/>
                <a:ea typeface="Times New Roman" panose="02020603050405020304" pitchFamily="18" charset="0"/>
                <a:cs typeface="Times New Roman" panose="02020603050405020304" pitchFamily="18" charset="0"/>
              </a:rPr>
              <a:t>?</a:t>
            </a:r>
            <a:endParaRPr lang="en-US" sz="3200" dirty="0">
              <a:solidFill>
                <a:srgbClr val="5B1388"/>
              </a:solidFill>
              <a:effectLst/>
              <a:ea typeface="Calibri" panose="020F0502020204030204" pitchFamily="34" charset="0"/>
              <a:cs typeface="Times New Roman" panose="02020603050405020304" pitchFamily="18" charset="0"/>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F77404F-4CF7-9AF8-A7D4-D065E8B99D57}"/>
              </a:ext>
            </a:extLst>
          </p:cNvPr>
          <p:cNvSpPr txBox="1"/>
          <p:nvPr/>
        </p:nvSpPr>
        <p:spPr>
          <a:xfrm>
            <a:off x="0" y="0"/>
            <a:ext cx="12292553" cy="584775"/>
          </a:xfrm>
          <a:prstGeom prst="rect">
            <a:avLst/>
          </a:prstGeom>
          <a:solidFill>
            <a:srgbClr val="B6ECFF"/>
          </a:solid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E26E2646-D20E-0B53-BF78-9728D6463C3C}"/>
              </a:ext>
            </a:extLst>
          </p:cNvPr>
          <p:cNvSpPr txBox="1"/>
          <p:nvPr/>
        </p:nvSpPr>
        <p:spPr>
          <a:xfrm>
            <a:off x="196429" y="633410"/>
            <a:ext cx="3649707" cy="584775"/>
          </a:xfrm>
          <a:prstGeom prst="rect">
            <a:avLst/>
          </a:prstGeom>
          <a:solidFill>
            <a:schemeClr val="accent1">
              <a:lumMod val="20000"/>
              <a:lumOff val="80000"/>
            </a:schemeClr>
          </a:solidFill>
        </p:spPr>
        <p:txBody>
          <a:bodyPr wrap="square">
            <a:spAutoFit/>
          </a:bodyPr>
          <a:lstStyle/>
          <a:p>
            <a:r>
              <a:rPr lang="en-US" sz="3200" b="1" dirty="0">
                <a:solidFill>
                  <a:srgbClr val="FF0000"/>
                </a:solidFill>
                <a:effectLst/>
                <a:ea typeface="Calibri" panose="020F0502020204030204" pitchFamily="34" charset="0"/>
              </a:rPr>
              <a:t>THẢO LUẬN NHÓM</a:t>
            </a:r>
            <a:endParaRPr lang="en-US" sz="3200" b="1" dirty="0">
              <a:solidFill>
                <a:srgbClr val="FF0000"/>
              </a:solidFill>
            </a:endParaRPr>
          </a:p>
        </p:txBody>
      </p:sp>
      <p:pic>
        <p:nvPicPr>
          <p:cNvPr id="3" name="Picture 2">
            <a:extLst>
              <a:ext uri="{FF2B5EF4-FFF2-40B4-BE49-F238E27FC236}">
                <a16:creationId xmlns:a16="http://schemas.microsoft.com/office/drawing/2014/main" id="{5215B21D-B973-44F5-8230-A2376B0F66FA}"/>
              </a:ext>
            </a:extLst>
          </p:cNvPr>
          <p:cNvPicPr>
            <a:picLocks noChangeAspect="1"/>
          </p:cNvPicPr>
          <p:nvPr/>
        </p:nvPicPr>
        <p:blipFill>
          <a:blip r:embed="rId3"/>
          <a:stretch>
            <a:fillRect/>
          </a:stretch>
        </p:blipFill>
        <p:spPr>
          <a:xfrm>
            <a:off x="10662189" y="5421866"/>
            <a:ext cx="2921836" cy="1558681"/>
          </a:xfrm>
          <a:prstGeom prst="rect">
            <a:avLst/>
          </a:prstGeom>
        </p:spPr>
      </p:pic>
    </p:spTree>
    <p:extLst>
      <p:ext uri="{BB962C8B-B14F-4D97-AF65-F5344CB8AC3E}">
        <p14:creationId xmlns:p14="http://schemas.microsoft.com/office/powerpoint/2010/main" val="284552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B830AD-4197-D0AE-19C9-23DC3387D17E}"/>
              </a:ext>
            </a:extLst>
          </p:cNvPr>
          <p:cNvSpPr txBox="1"/>
          <p:nvPr/>
        </p:nvSpPr>
        <p:spPr>
          <a:xfrm>
            <a:off x="196429" y="1156630"/>
            <a:ext cx="11879307" cy="3860159"/>
          </a:xfrm>
          <a:prstGeom prst="rect">
            <a:avLst/>
          </a:prstGeom>
          <a:solidFill>
            <a:schemeClr val="accent4">
              <a:lumMod val="20000"/>
              <a:lumOff val="80000"/>
            </a:schemeClr>
          </a:solidFill>
        </p:spPr>
        <p:txBody>
          <a:bodyPr wrap="square">
            <a:spAutoFit/>
          </a:bodyPr>
          <a:lstStyle/>
          <a:p>
            <a:pPr>
              <a:lnSpc>
                <a:spcPct val="107000"/>
              </a:lnSpc>
              <a:spcAft>
                <a:spcPts val="800"/>
              </a:spcAft>
              <a:tabLst>
                <a:tab pos="270510" algn="l"/>
              </a:tabLst>
            </a:pPr>
            <a:r>
              <a:rPr lang="en-US" sz="3200" b="1" dirty="0" err="1">
                <a:solidFill>
                  <a:srgbClr val="0000FF"/>
                </a:solidFill>
                <a:effectLst/>
                <a:ea typeface="Times New Roman" panose="02020603050405020304" pitchFamily="18" charset="0"/>
                <a:cs typeface="Times New Roman" panose="02020603050405020304" pitchFamily="18" charset="0"/>
              </a:rPr>
              <a:t>Câu</a:t>
            </a:r>
            <a:r>
              <a:rPr lang="en-US" sz="3200" b="1" dirty="0">
                <a:solidFill>
                  <a:srgbClr val="0000FF"/>
                </a:solidFill>
                <a:effectLst/>
                <a:ea typeface="Times New Roman" panose="02020603050405020304" pitchFamily="18" charset="0"/>
                <a:cs typeface="Times New Roman" panose="02020603050405020304" pitchFamily="18" charset="0"/>
              </a:rPr>
              <a:t> 2.</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Sắp</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xếp</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các</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câu</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hỏi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đã</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đặt</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ra</a:t>
            </a:r>
            <a:r>
              <a:rPr lang="en-US" sz="3200" dirty="0">
                <a:solidFill>
                  <a:srgbClr val="0000FF"/>
                </a:solidFill>
                <a:effectLst/>
                <a:ea typeface="Times New Roman" panose="02020603050405020304" pitchFamily="18" charset="0"/>
                <a:cs typeface="Times New Roman" panose="02020603050405020304" pitchFamily="18" charset="0"/>
              </a:rPr>
              <a:t> :</a:t>
            </a:r>
          </a:p>
          <a:p>
            <a:pPr>
              <a:lnSpc>
                <a:spcPct val="107000"/>
              </a:lnSpc>
              <a:tabLst>
                <a:tab pos="984250" algn="l"/>
              </a:tabLst>
            </a:pPr>
            <a:r>
              <a:rPr lang="en-US" sz="3200" b="1" kern="1200" dirty="0">
                <a:solidFill>
                  <a:srgbClr val="0000FF"/>
                </a:solidFill>
                <a:effectLst/>
                <a:ea typeface="Calibri" panose="020F0502020204030204" pitchFamily="34" charset="0"/>
              </a:rPr>
              <a:t>b </a:t>
            </a:r>
            <a:r>
              <a:rPr lang="en-US" sz="3200" kern="1200" dirty="0">
                <a:solidFill>
                  <a:srgbClr val="0000FF"/>
                </a:solidFill>
                <a:effectLst/>
                <a:ea typeface="Calibri" panose="020F0502020204030204" pitchFamily="34" charset="0"/>
              </a:rPr>
              <a:t>(1) </a:t>
            </a:r>
            <a:r>
              <a:rPr lang="en-US" sz="3200" kern="1200" dirty="0" err="1">
                <a:solidFill>
                  <a:srgbClr val="0000FF"/>
                </a:solidFill>
                <a:effectLst/>
                <a:ea typeface="Calibri" panose="020F0502020204030204" pitchFamily="34" charset="0"/>
              </a:rPr>
              <a:t>Bướm</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hút</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mật</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hoa</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bằng</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cách</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nào</a:t>
            </a:r>
            <a:r>
              <a:rPr lang="en-US" sz="3200" kern="1200" dirty="0">
                <a:solidFill>
                  <a:srgbClr val="0000FF"/>
                </a:solidFill>
                <a:effectLst/>
                <a:ea typeface="Calibri" panose="020F0502020204030204" pitchFamily="34" charset="0"/>
              </a:rPr>
              <a:t>?</a:t>
            </a:r>
            <a:endParaRPr lang="en-US" sz="3200" dirty="0">
              <a:solidFill>
                <a:srgbClr val="0000FF"/>
              </a:solidFill>
              <a:effectLst/>
              <a:ea typeface="Times New Roman" panose="02020603050405020304" pitchFamily="18" charset="0"/>
            </a:endParaRPr>
          </a:p>
          <a:p>
            <a:pPr>
              <a:lnSpc>
                <a:spcPct val="107000"/>
              </a:lnSpc>
              <a:tabLst>
                <a:tab pos="984250" algn="l"/>
              </a:tabLst>
            </a:pPr>
            <a:r>
              <a:rPr lang="en-US" sz="3200" b="1" kern="1200" dirty="0">
                <a:solidFill>
                  <a:srgbClr val="0000FF"/>
                </a:solidFill>
                <a:effectLst/>
                <a:ea typeface="Calibri" panose="020F0502020204030204" pitchFamily="34" charset="0"/>
              </a:rPr>
              <a:t>b </a:t>
            </a:r>
            <a:r>
              <a:rPr lang="en-US" sz="3200" kern="1200" dirty="0">
                <a:solidFill>
                  <a:srgbClr val="0000FF"/>
                </a:solidFill>
                <a:effectLst/>
                <a:ea typeface="Calibri" panose="020F0502020204030204" pitchFamily="34" charset="0"/>
              </a:rPr>
              <a:t>(2) </a:t>
            </a:r>
            <a:r>
              <a:rPr lang="en-US" sz="3200" kern="1200" dirty="0" err="1">
                <a:solidFill>
                  <a:srgbClr val="0000FF"/>
                </a:solidFill>
                <a:effectLst/>
                <a:ea typeface="Calibri" panose="020F0502020204030204" pitchFamily="34" charset="0"/>
              </a:rPr>
              <a:t>Nhờ</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đâu</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mà</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bướm</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có</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thể</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tiêu</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hóa</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được</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mật</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hoa</a:t>
            </a:r>
            <a:r>
              <a:rPr lang="en-US" sz="3200" kern="1200" dirty="0">
                <a:solidFill>
                  <a:srgbClr val="0000FF"/>
                </a:solidFill>
                <a:effectLst/>
                <a:ea typeface="Calibri" panose="020F0502020204030204" pitchFamily="34" charset="0"/>
              </a:rPr>
              <a:t>?</a:t>
            </a:r>
            <a:endParaRPr lang="en-US" sz="3200" dirty="0">
              <a:solidFill>
                <a:srgbClr val="0000FF"/>
              </a:solidFill>
              <a:effectLst/>
              <a:ea typeface="Times New Roman" panose="02020603050405020304" pitchFamily="18" charset="0"/>
            </a:endParaRPr>
          </a:p>
          <a:p>
            <a:pPr>
              <a:lnSpc>
                <a:spcPct val="107000"/>
              </a:lnSpc>
              <a:tabLst>
                <a:tab pos="984250" algn="l"/>
              </a:tabLst>
            </a:pPr>
            <a:r>
              <a:rPr lang="en-US" sz="3200" b="1" kern="1200" dirty="0">
                <a:solidFill>
                  <a:srgbClr val="0000FF"/>
                </a:solidFill>
                <a:effectLst/>
                <a:ea typeface="Calibri" panose="020F0502020204030204" pitchFamily="34" charset="0"/>
              </a:rPr>
              <a:t>a </a:t>
            </a:r>
            <a:r>
              <a:rPr lang="en-US" sz="3200" kern="1200" dirty="0">
                <a:solidFill>
                  <a:srgbClr val="0000FF"/>
                </a:solidFill>
                <a:effectLst/>
                <a:ea typeface="Calibri" panose="020F0502020204030204" pitchFamily="34" charset="0"/>
              </a:rPr>
              <a:t>(3) </a:t>
            </a:r>
            <a:r>
              <a:rPr lang="en-US" sz="3200" kern="1200" dirty="0" err="1">
                <a:solidFill>
                  <a:srgbClr val="0000FF"/>
                </a:solidFill>
                <a:effectLst/>
                <a:ea typeface="Calibri" panose="020F0502020204030204" pitchFamily="34" charset="0"/>
              </a:rPr>
              <a:t>Bộ</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phận</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nào</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giúp</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bướm</a:t>
            </a:r>
            <a:r>
              <a:rPr lang="en-US" sz="3200" kern="1200" dirty="0">
                <a:solidFill>
                  <a:srgbClr val="0000FF"/>
                </a:solidFill>
                <a:effectLst/>
                <a:ea typeface="Calibri" panose="020F0502020204030204" pitchFamily="34" charset="0"/>
              </a:rPr>
              <a:t> di </a:t>
            </a:r>
            <a:r>
              <a:rPr lang="en-US" sz="3200" kern="1200" dirty="0" err="1">
                <a:solidFill>
                  <a:srgbClr val="0000FF"/>
                </a:solidFill>
                <a:effectLst/>
                <a:ea typeface="Calibri" panose="020F0502020204030204" pitchFamily="34" charset="0"/>
              </a:rPr>
              <a:t>chuyển</a:t>
            </a:r>
            <a:r>
              <a:rPr lang="en-US" sz="3200" kern="1200" dirty="0">
                <a:solidFill>
                  <a:srgbClr val="0000FF"/>
                </a:solidFill>
                <a:effectLst/>
                <a:ea typeface="Calibri" panose="020F0502020204030204" pitchFamily="34" charset="0"/>
              </a:rPr>
              <a:t>?</a:t>
            </a:r>
            <a:endParaRPr lang="en-US" sz="3200" dirty="0">
              <a:solidFill>
                <a:srgbClr val="0000FF"/>
              </a:solidFill>
              <a:effectLst/>
              <a:ea typeface="Times New Roman" panose="02020603050405020304" pitchFamily="18" charset="0"/>
            </a:endParaRPr>
          </a:p>
          <a:p>
            <a:pPr>
              <a:lnSpc>
                <a:spcPct val="107000"/>
              </a:lnSpc>
              <a:tabLst>
                <a:tab pos="984250" algn="l"/>
              </a:tabLst>
            </a:pPr>
            <a:r>
              <a:rPr lang="en-US" sz="3200" b="1" kern="1200" dirty="0">
                <a:solidFill>
                  <a:srgbClr val="0000FF"/>
                </a:solidFill>
                <a:effectLst/>
                <a:ea typeface="Calibri" panose="020F0502020204030204" pitchFamily="34" charset="0"/>
              </a:rPr>
              <a:t>c </a:t>
            </a:r>
            <a:r>
              <a:rPr lang="en-US" sz="3200" kern="1200" dirty="0">
                <a:solidFill>
                  <a:srgbClr val="0000FF"/>
                </a:solidFill>
                <a:effectLst/>
                <a:ea typeface="Calibri" panose="020F0502020204030204" pitchFamily="34" charset="0"/>
              </a:rPr>
              <a:t>(4) </a:t>
            </a:r>
            <a:r>
              <a:rPr lang="en-US" sz="3200" kern="1200" dirty="0" err="1">
                <a:solidFill>
                  <a:srgbClr val="0000FF"/>
                </a:solidFill>
                <a:effectLst/>
                <a:ea typeface="Calibri" panose="020F0502020204030204" pitchFamily="34" charset="0"/>
              </a:rPr>
              <a:t>Bướm</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và</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hoa</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có</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mối</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quan</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hệ</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với</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nhau</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như</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thế</a:t>
            </a:r>
            <a:r>
              <a:rPr lang="en-US" sz="3200" kern="1200" dirty="0">
                <a:solidFill>
                  <a:srgbClr val="0000FF"/>
                </a:solidFill>
                <a:effectLst/>
                <a:ea typeface="Calibri" panose="020F0502020204030204" pitchFamily="34" charset="0"/>
              </a:rPr>
              <a:t> </a:t>
            </a:r>
            <a:r>
              <a:rPr lang="en-US" sz="3200" kern="1200" dirty="0" err="1">
                <a:solidFill>
                  <a:srgbClr val="0000FF"/>
                </a:solidFill>
                <a:effectLst/>
                <a:ea typeface="Calibri" panose="020F0502020204030204" pitchFamily="34" charset="0"/>
              </a:rPr>
              <a:t>nào</a:t>
            </a:r>
            <a:r>
              <a:rPr lang="en-US" sz="3200" kern="1200" dirty="0">
                <a:solidFill>
                  <a:srgbClr val="0000FF"/>
                </a:solidFill>
                <a:effectLst/>
                <a:ea typeface="Calibri" panose="020F0502020204030204" pitchFamily="34" charset="0"/>
              </a:rPr>
              <a:t>?</a:t>
            </a:r>
            <a:endParaRPr lang="en-US" sz="3200" dirty="0">
              <a:solidFill>
                <a:srgbClr val="0000FF"/>
              </a:solidFill>
              <a:ea typeface="Calibri" panose="020F0502020204030204" pitchFamily="34" charset="0"/>
            </a:endParaRPr>
          </a:p>
          <a:p>
            <a:pPr>
              <a:lnSpc>
                <a:spcPct val="107000"/>
              </a:lnSpc>
              <a:tabLst>
                <a:tab pos="984250" algn="l"/>
              </a:tabLst>
            </a:pPr>
            <a:r>
              <a:rPr lang="en-US" sz="3200" b="1" kern="1200" dirty="0">
                <a:solidFill>
                  <a:srgbClr val="0000FF"/>
                </a:solidFill>
                <a:effectLst/>
                <a:ea typeface="Calibri" panose="020F0502020204030204" pitchFamily="34" charset="0"/>
                <a:cs typeface="Times New Roman" panose="02020603050405020304" pitchFamily="18" charset="0"/>
              </a:rPr>
              <a:t>d </a:t>
            </a:r>
            <a:r>
              <a:rPr lang="en-US" sz="3200" kern="1200" dirty="0">
                <a:solidFill>
                  <a:srgbClr val="0000FF"/>
                </a:solidFill>
                <a:effectLst/>
                <a:ea typeface="Calibri" panose="020F0502020204030204" pitchFamily="34" charset="0"/>
                <a:cs typeface="Times New Roman" panose="02020603050405020304" pitchFamily="18" charset="0"/>
              </a:rPr>
              <a:t>(5) </a:t>
            </a:r>
            <a:r>
              <a:rPr lang="en-US" sz="3200" kern="1200" dirty="0" err="1">
                <a:solidFill>
                  <a:srgbClr val="0000FF"/>
                </a:solidFill>
                <a:effectLst/>
                <a:ea typeface="Calibri" panose="020F0502020204030204" pitchFamily="34" charset="0"/>
                <a:cs typeface="Times New Roman" panose="02020603050405020304" pitchFamily="18" charset="0"/>
              </a:rPr>
              <a:t>Các</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yếu</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tố</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của</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môi</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trường</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có</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ảnh</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hưởng</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đến</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sự</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sinh</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trưởng</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của</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bướm</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và</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hoa</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như</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thế</a:t>
            </a:r>
            <a:r>
              <a:rPr lang="en-US" sz="3200" kern="1200" dirty="0">
                <a:solidFill>
                  <a:srgbClr val="0000FF"/>
                </a:solidFill>
                <a:effectLst/>
                <a:ea typeface="Calibri" panose="020F0502020204030204" pitchFamily="34" charset="0"/>
                <a:cs typeface="Times New Roman" panose="02020603050405020304" pitchFamily="18" charset="0"/>
              </a:rPr>
              <a:t> </a:t>
            </a:r>
            <a:r>
              <a:rPr lang="en-US" sz="3200" kern="1200" dirty="0" err="1">
                <a:solidFill>
                  <a:srgbClr val="0000FF"/>
                </a:solidFill>
                <a:effectLst/>
                <a:ea typeface="Calibri" panose="020F0502020204030204" pitchFamily="34" charset="0"/>
                <a:cs typeface="Times New Roman" panose="02020603050405020304" pitchFamily="18" charset="0"/>
              </a:rPr>
              <a:t>nào</a:t>
            </a:r>
            <a:r>
              <a:rPr lang="en-US" sz="3200" kern="1200" dirty="0">
                <a:solidFill>
                  <a:srgbClr val="0000FF"/>
                </a:solidFill>
                <a:effectLst/>
                <a:ea typeface="Calibri" panose="020F0502020204030204" pitchFamily="34" charset="0"/>
                <a:cs typeface="Times New Roman" panose="02020603050405020304" pitchFamily="18" charset="0"/>
              </a:rPr>
              <a:t>?</a:t>
            </a:r>
            <a:endParaRPr lang="en-US" sz="3200" dirty="0">
              <a:solidFill>
                <a:srgbClr val="0000FF"/>
              </a:solidFill>
              <a:effectLst/>
              <a:ea typeface="Calibri" panose="020F0502020204030204" pitchFamily="34" charset="0"/>
              <a:cs typeface="Times New Roman" panose="02020603050405020304" pitchFamily="18" charset="0"/>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F77404F-4CF7-9AF8-A7D4-D065E8B99D57}"/>
              </a:ext>
            </a:extLst>
          </p:cNvPr>
          <p:cNvSpPr txBox="1"/>
          <p:nvPr/>
        </p:nvSpPr>
        <p:spPr>
          <a:xfrm>
            <a:off x="0" y="0"/>
            <a:ext cx="12292553" cy="523220"/>
          </a:xfrm>
          <a:prstGeom prst="rect">
            <a:avLst/>
          </a:prstGeom>
          <a:solidFill>
            <a:srgbClr val="B6ECFF"/>
          </a:solidFill>
          <a:effectLst/>
        </p:spPr>
        <p:txBody>
          <a:bodyPr wrap="square" rtlCol="0">
            <a:spAutoFit/>
          </a:bodyPr>
          <a:lstStyle/>
          <a:p>
            <a:r>
              <a:rPr lang="en-GB"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I.</a:t>
            </a:r>
            <a:r>
              <a:rPr lang="zh-CN" altLang="en-US"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 </a:t>
            </a:r>
            <a:r>
              <a:rPr lang="en-GB"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E26E2646-D20E-0B53-BF78-9728D6463C3C}"/>
              </a:ext>
            </a:extLst>
          </p:cNvPr>
          <p:cNvSpPr txBox="1"/>
          <p:nvPr/>
        </p:nvSpPr>
        <p:spPr>
          <a:xfrm>
            <a:off x="196429" y="633410"/>
            <a:ext cx="3649707" cy="523220"/>
          </a:xfrm>
          <a:prstGeom prst="rect">
            <a:avLst/>
          </a:prstGeom>
          <a:solidFill>
            <a:schemeClr val="accent1">
              <a:lumMod val="20000"/>
              <a:lumOff val="80000"/>
            </a:schemeClr>
          </a:solid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THẢO LUẬN NHÓM</a:t>
            </a:r>
            <a:endParaRPr lang="en-US" sz="2800" b="1" dirty="0">
              <a:solidFill>
                <a:srgbClr val="FF0000"/>
              </a:solidFill>
            </a:endParaRPr>
          </a:p>
        </p:txBody>
      </p:sp>
    </p:spTree>
    <p:extLst>
      <p:ext uri="{BB962C8B-B14F-4D97-AF65-F5344CB8AC3E}">
        <p14:creationId xmlns:p14="http://schemas.microsoft.com/office/powerpoint/2010/main" val="352983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B830AD-4197-D0AE-19C9-23DC3387D17E}"/>
              </a:ext>
            </a:extLst>
          </p:cNvPr>
          <p:cNvSpPr txBox="1"/>
          <p:nvPr/>
        </p:nvSpPr>
        <p:spPr>
          <a:xfrm>
            <a:off x="206622" y="1316885"/>
            <a:ext cx="11879307" cy="5429820"/>
          </a:xfrm>
          <a:prstGeom prst="rect">
            <a:avLst/>
          </a:prstGeom>
          <a:solidFill>
            <a:schemeClr val="accent4">
              <a:lumMod val="20000"/>
              <a:lumOff val="80000"/>
            </a:schemeClr>
          </a:solidFill>
        </p:spPr>
        <p:txBody>
          <a:bodyPr wrap="square">
            <a:spAutoFit/>
          </a:bodyPr>
          <a:lstStyle/>
          <a:p>
            <a:pPr>
              <a:lnSpc>
                <a:spcPct val="107000"/>
              </a:lnSpc>
              <a:spcAft>
                <a:spcPts val="800"/>
              </a:spcAft>
              <a:tabLst>
                <a:tab pos="270510" algn="l"/>
              </a:tabLst>
            </a:pPr>
            <a:r>
              <a:rPr lang="en-US" sz="3200" b="1" dirty="0" err="1">
                <a:solidFill>
                  <a:srgbClr val="FF0066"/>
                </a:solidFill>
                <a:ea typeface="Times New Roman" panose="02020603050405020304" pitchFamily="18" charset="0"/>
                <a:cs typeface="Times New Roman" panose="02020603050405020304" pitchFamily="18" charset="0"/>
              </a:rPr>
              <a:t>C</a:t>
            </a:r>
            <a:r>
              <a:rPr lang="en-US" sz="3200" b="1" dirty="0" err="1">
                <a:solidFill>
                  <a:srgbClr val="FF0066"/>
                </a:solidFill>
                <a:effectLst/>
                <a:ea typeface="Times New Roman" panose="02020603050405020304" pitchFamily="18" charset="0"/>
                <a:cs typeface="Times New Roman" panose="02020603050405020304" pitchFamily="18" charset="0"/>
              </a:rPr>
              <a:t>âu</a:t>
            </a:r>
            <a:r>
              <a:rPr lang="en-US" sz="3200" b="1" dirty="0">
                <a:solidFill>
                  <a:srgbClr val="FF0066"/>
                </a:solidFill>
                <a:effectLst/>
                <a:ea typeface="Times New Roman" panose="02020603050405020304" pitchFamily="18" charset="0"/>
                <a:cs typeface="Times New Roman" panose="02020603050405020304" pitchFamily="18" charset="0"/>
              </a:rPr>
              <a:t> 3</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Hãy</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kể</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tên</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một</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số</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lĩnh</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vực</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của</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ngành</a:t>
            </a:r>
            <a:r>
              <a:rPr lang="en-US" sz="3200" dirty="0">
                <a:solidFill>
                  <a:srgbClr val="FF0066"/>
                </a:solidFill>
                <a:effectLst/>
                <a:ea typeface="Times New Roman" panose="02020603050405020304" pitchFamily="18" charset="0"/>
                <a:cs typeface="Times New Roman" panose="02020603050405020304" pitchFamily="18" charset="0"/>
              </a:rPr>
              <a:t> Sinh </a:t>
            </a:r>
            <a:r>
              <a:rPr lang="en-US" sz="3200" dirty="0" err="1">
                <a:solidFill>
                  <a:srgbClr val="FF0066"/>
                </a:solidFill>
                <a:effectLst/>
                <a:ea typeface="Times New Roman" panose="02020603050405020304" pitchFamily="18" charset="0"/>
                <a:cs typeface="Times New Roman" panose="02020603050405020304" pitchFamily="18" charset="0"/>
              </a:rPr>
              <a:t>học</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Nhiệm</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vụ</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chính</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của</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mỗi</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lĩnh</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vực</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đó</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là</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gì</a:t>
            </a:r>
            <a:r>
              <a:rPr lang="en-US" sz="3200" dirty="0">
                <a:solidFill>
                  <a:srgbClr val="FF0066"/>
                </a:solidFill>
                <a:effectLst/>
                <a:ea typeface="Times New Roman" panose="02020603050405020304" pitchFamily="18" charset="0"/>
                <a:cs typeface="Times New Roman" panose="02020603050405020304" pitchFamily="18" charset="0"/>
              </a:rPr>
              <a:t>?</a:t>
            </a:r>
          </a:p>
          <a:p>
            <a:pPr marL="109220">
              <a:lnSpc>
                <a:spcPct val="107000"/>
              </a:lnSpc>
            </a:pPr>
            <a:r>
              <a:rPr lang="en-GB" sz="3200" dirty="0">
                <a:effectLst/>
                <a:ea typeface="Calibri" panose="020F0502020204030204" pitchFamily="34" charset="0"/>
                <a:cs typeface="Times New Roman" panose="02020603050405020304" pitchFamily="18" charset="0"/>
              </a:rPr>
              <a:t>(1) Di </a:t>
            </a:r>
            <a:r>
              <a:rPr lang="en-GB" sz="3200" dirty="0" err="1">
                <a:effectLst/>
                <a:ea typeface="Calibri" panose="020F0502020204030204" pitchFamily="34" charset="0"/>
                <a:cs typeface="Times New Roman" panose="02020603050405020304" pitchFamily="18" charset="0"/>
              </a:rPr>
              <a:t>truyền</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học</a:t>
            </a:r>
            <a:endParaRPr lang="en-US" sz="3200" dirty="0">
              <a:effectLst/>
              <a:ea typeface="Calibri" panose="020F0502020204030204" pitchFamily="34" charset="0"/>
              <a:cs typeface="Times New Roman" panose="02020603050405020304" pitchFamily="18" charset="0"/>
            </a:endParaRPr>
          </a:p>
          <a:p>
            <a:pPr marL="109220">
              <a:lnSpc>
                <a:spcPct val="107000"/>
              </a:lnSpc>
            </a:pPr>
            <a:r>
              <a:rPr lang="en-GB" sz="3200" dirty="0">
                <a:effectLst/>
                <a:ea typeface="Calibri" panose="020F0502020204030204" pitchFamily="34" charset="0"/>
                <a:cs typeface="Times New Roman" panose="02020603050405020304" pitchFamily="18" charset="0"/>
              </a:rPr>
              <a:t>(2) Sinh </a:t>
            </a:r>
            <a:r>
              <a:rPr lang="en-GB" sz="3200" dirty="0" err="1">
                <a:effectLst/>
                <a:ea typeface="Calibri" panose="020F0502020204030204" pitchFamily="34" charset="0"/>
                <a:cs typeface="Times New Roman" panose="02020603050405020304" pitchFamily="18" charset="0"/>
              </a:rPr>
              <a:t>học</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tế</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bào</a:t>
            </a:r>
            <a:endParaRPr lang="en-US" sz="3200" dirty="0">
              <a:ea typeface="Calibri" panose="020F0502020204030204" pitchFamily="34" charset="0"/>
              <a:cs typeface="Times New Roman" panose="02020603050405020304" pitchFamily="18" charset="0"/>
            </a:endParaRPr>
          </a:p>
          <a:p>
            <a:pPr marL="109220">
              <a:lnSpc>
                <a:spcPct val="107000"/>
              </a:lnSpc>
            </a:pPr>
            <a:r>
              <a:rPr lang="en-GB" sz="3200" dirty="0">
                <a:effectLst/>
                <a:ea typeface="Calibri" panose="020F0502020204030204" pitchFamily="34" charset="0"/>
                <a:cs typeface="Times New Roman" panose="02020603050405020304" pitchFamily="18" charset="0"/>
              </a:rPr>
              <a:t>(3) Vi </a:t>
            </a:r>
            <a:r>
              <a:rPr lang="en-GB" sz="3200" dirty="0" err="1">
                <a:effectLst/>
                <a:ea typeface="Calibri" panose="020F0502020204030204" pitchFamily="34" charset="0"/>
                <a:cs typeface="Times New Roman" panose="02020603050405020304" pitchFamily="18" charset="0"/>
              </a:rPr>
              <a:t>sinh</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vật</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học</a:t>
            </a:r>
            <a:endParaRPr lang="en-US" sz="3200" dirty="0">
              <a:ea typeface="Calibri" panose="020F0502020204030204" pitchFamily="34" charset="0"/>
              <a:cs typeface="Times New Roman" panose="02020603050405020304" pitchFamily="18" charset="0"/>
            </a:endParaRPr>
          </a:p>
          <a:p>
            <a:pPr marL="109220">
              <a:lnSpc>
                <a:spcPct val="107000"/>
              </a:lnSpc>
            </a:pPr>
            <a:r>
              <a:rPr lang="en-GB" sz="3200" dirty="0">
                <a:effectLst/>
                <a:ea typeface="Calibri" panose="020F0502020204030204" pitchFamily="34" charset="0"/>
                <a:cs typeface="Times New Roman" panose="02020603050405020304" pitchFamily="18" charset="0"/>
              </a:rPr>
              <a:t>(4) </a:t>
            </a:r>
            <a:r>
              <a:rPr lang="en-GB" sz="3200" dirty="0" err="1">
                <a:effectLst/>
                <a:ea typeface="Calibri" panose="020F0502020204030204" pitchFamily="34" charset="0"/>
                <a:cs typeface="Times New Roman" panose="02020603050405020304" pitchFamily="18" charset="0"/>
              </a:rPr>
              <a:t>Giải</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phẩu</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học</a:t>
            </a:r>
            <a:endParaRPr lang="en-US" sz="3200" dirty="0">
              <a:ea typeface="Calibri" panose="020F0502020204030204" pitchFamily="34" charset="0"/>
              <a:cs typeface="Times New Roman" panose="02020603050405020304" pitchFamily="18" charset="0"/>
            </a:endParaRPr>
          </a:p>
          <a:p>
            <a:pPr marL="109220">
              <a:lnSpc>
                <a:spcPct val="107000"/>
              </a:lnSpc>
            </a:pPr>
            <a:r>
              <a:rPr lang="en-GB" sz="3200" dirty="0">
                <a:effectLst/>
                <a:ea typeface="Calibri" panose="020F0502020204030204" pitchFamily="34" charset="0"/>
                <a:cs typeface="Times New Roman" panose="02020603050405020304" pitchFamily="18" charset="0"/>
              </a:rPr>
              <a:t>(5) </a:t>
            </a:r>
            <a:r>
              <a:rPr lang="en-GB" sz="3200" dirty="0" err="1">
                <a:effectLst/>
                <a:ea typeface="Calibri" panose="020F0502020204030204" pitchFamily="34" charset="0"/>
                <a:cs typeface="Times New Roman" panose="02020603050405020304" pitchFamily="18" charset="0"/>
              </a:rPr>
              <a:t>Động</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vật</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học</a:t>
            </a:r>
            <a:endParaRPr lang="en-US" sz="3200" dirty="0">
              <a:ea typeface="Calibri" panose="020F0502020204030204" pitchFamily="34" charset="0"/>
              <a:cs typeface="Times New Roman" panose="02020603050405020304" pitchFamily="18" charset="0"/>
            </a:endParaRPr>
          </a:p>
          <a:p>
            <a:pPr marL="109220">
              <a:lnSpc>
                <a:spcPct val="107000"/>
              </a:lnSpc>
            </a:pPr>
            <a:r>
              <a:rPr lang="en-GB" sz="3200" dirty="0">
                <a:effectLst/>
                <a:ea typeface="Calibri" panose="020F0502020204030204" pitchFamily="34" charset="0"/>
                <a:cs typeface="Times New Roman" panose="02020603050405020304" pitchFamily="18" charset="0"/>
              </a:rPr>
              <a:t>(6) </a:t>
            </a:r>
            <a:r>
              <a:rPr lang="en-GB" sz="3200" dirty="0" err="1">
                <a:effectLst/>
                <a:ea typeface="Calibri" panose="020F0502020204030204" pitchFamily="34" charset="0"/>
                <a:cs typeface="Times New Roman" panose="02020603050405020304" pitchFamily="18" charset="0"/>
              </a:rPr>
              <a:t>Thực</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vật</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học</a:t>
            </a:r>
            <a:endParaRPr lang="en-US" sz="3200" dirty="0">
              <a:ea typeface="Calibri" panose="020F0502020204030204" pitchFamily="34" charset="0"/>
              <a:cs typeface="Times New Roman" panose="02020603050405020304" pitchFamily="18" charset="0"/>
            </a:endParaRPr>
          </a:p>
          <a:p>
            <a:pPr marL="109220">
              <a:lnSpc>
                <a:spcPct val="107000"/>
              </a:lnSpc>
            </a:pPr>
            <a:r>
              <a:rPr lang="en-GB" sz="3200" dirty="0">
                <a:effectLst/>
                <a:ea typeface="Calibri" panose="020F0502020204030204" pitchFamily="34" charset="0"/>
                <a:cs typeface="Times New Roman" panose="02020603050405020304" pitchFamily="18" charset="0"/>
              </a:rPr>
              <a:t>(7) Sinh </a:t>
            </a:r>
            <a:r>
              <a:rPr lang="en-GB" sz="3200" dirty="0" err="1">
                <a:effectLst/>
                <a:ea typeface="Calibri" panose="020F0502020204030204" pitchFamily="34" charset="0"/>
                <a:cs typeface="Times New Roman" panose="02020603050405020304" pitchFamily="18" charset="0"/>
              </a:rPr>
              <a:t>thái</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học</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và</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môi</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trường</a:t>
            </a:r>
            <a:endParaRPr lang="en-US" sz="3200" dirty="0">
              <a:effectLst/>
              <a:ea typeface="Calibri" panose="020F0502020204030204" pitchFamily="34" charset="0"/>
              <a:cs typeface="Times New Roman" panose="02020603050405020304" pitchFamily="18" charset="0"/>
            </a:endParaRPr>
          </a:p>
          <a:p>
            <a:r>
              <a:rPr lang="en-GB" sz="3200" dirty="0">
                <a:effectLst/>
                <a:ea typeface="Calibri" panose="020F0502020204030204" pitchFamily="34" charset="0"/>
                <a:cs typeface="Times New Roman" panose="02020603050405020304" pitchFamily="18" charset="0"/>
              </a:rPr>
              <a:t> (8) </a:t>
            </a:r>
            <a:r>
              <a:rPr lang="en-GB" sz="3200" dirty="0" err="1">
                <a:effectLst/>
                <a:ea typeface="Calibri" panose="020F0502020204030204" pitchFamily="34" charset="0"/>
                <a:cs typeface="Times New Roman" panose="02020603050405020304" pitchFamily="18" charset="0"/>
              </a:rPr>
              <a:t>Công</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nghệ</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sinh</a:t>
            </a:r>
            <a:r>
              <a:rPr lang="en-GB" sz="3200" dirty="0">
                <a:effectLst/>
                <a:ea typeface="Calibri" panose="020F0502020204030204" pitchFamily="34" charset="0"/>
                <a:cs typeface="Times New Roman" panose="02020603050405020304" pitchFamily="18" charset="0"/>
              </a:rPr>
              <a:t> </a:t>
            </a:r>
            <a:r>
              <a:rPr lang="en-GB" sz="3200" dirty="0" err="1">
                <a:effectLst/>
                <a:ea typeface="Calibri" panose="020F0502020204030204" pitchFamily="34" charset="0"/>
                <a:cs typeface="Times New Roman" panose="02020603050405020304" pitchFamily="18" charset="0"/>
              </a:rPr>
              <a:t>học</a:t>
            </a:r>
            <a:endParaRPr lang="en-US" sz="3200" dirty="0">
              <a:cs typeface="Times New Roman" panose="02020603050405020304" pitchFamily="18" charset="0"/>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F77404F-4CF7-9AF8-A7D4-D065E8B99D57}"/>
              </a:ext>
            </a:extLst>
          </p:cNvPr>
          <p:cNvSpPr txBox="1"/>
          <p:nvPr/>
        </p:nvSpPr>
        <p:spPr>
          <a:xfrm>
            <a:off x="0" y="0"/>
            <a:ext cx="12292553" cy="523220"/>
          </a:xfrm>
          <a:prstGeom prst="rect">
            <a:avLst/>
          </a:prstGeom>
          <a:solidFill>
            <a:srgbClr val="B6ECFF"/>
          </a:solidFill>
          <a:effectLst/>
        </p:spPr>
        <p:txBody>
          <a:bodyPr wrap="square" rtlCol="0">
            <a:spAutoFit/>
          </a:bodyPr>
          <a:lstStyle/>
          <a:p>
            <a:r>
              <a:rPr lang="en-GB"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I.</a:t>
            </a:r>
            <a:r>
              <a:rPr lang="zh-CN" altLang="en-US"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 </a:t>
            </a:r>
            <a:r>
              <a:rPr lang="en-GB"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ĐỐI TƯỢNG, LĨNH VỰC NGHIÊN CỨU VÀ MỤC TIÊU MÔN SINH HỌC</a:t>
            </a:r>
            <a:endParaRPr lang="en-US"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E26E2646-D20E-0B53-BF78-9728D6463C3C}"/>
              </a:ext>
            </a:extLst>
          </p:cNvPr>
          <p:cNvSpPr txBox="1"/>
          <p:nvPr/>
        </p:nvSpPr>
        <p:spPr>
          <a:xfrm>
            <a:off x="196429" y="633410"/>
            <a:ext cx="3649707" cy="523220"/>
          </a:xfrm>
          <a:prstGeom prst="rect">
            <a:avLst/>
          </a:prstGeom>
          <a:solidFill>
            <a:schemeClr val="accent1">
              <a:lumMod val="20000"/>
              <a:lumOff val="80000"/>
            </a:schemeClr>
          </a:solid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THẢO LUẬN NHÓM</a:t>
            </a:r>
            <a:endParaRPr lang="en-US" sz="2800" b="1" dirty="0">
              <a:solidFill>
                <a:srgbClr val="FF0000"/>
              </a:solidFill>
            </a:endParaRPr>
          </a:p>
        </p:txBody>
      </p:sp>
      <p:pic>
        <p:nvPicPr>
          <p:cNvPr id="2" name="Picture 1">
            <a:extLst>
              <a:ext uri="{FF2B5EF4-FFF2-40B4-BE49-F238E27FC236}">
                <a16:creationId xmlns:a16="http://schemas.microsoft.com/office/drawing/2014/main" id="{1B2D8FF4-F4ED-FE28-4322-B4887CFCDF3F}"/>
              </a:ext>
            </a:extLst>
          </p:cNvPr>
          <p:cNvPicPr>
            <a:picLocks noChangeAspect="1"/>
          </p:cNvPicPr>
          <p:nvPr/>
        </p:nvPicPr>
        <p:blipFill>
          <a:blip r:embed="rId3"/>
          <a:stretch>
            <a:fillRect/>
          </a:stretch>
        </p:blipFill>
        <p:spPr>
          <a:xfrm>
            <a:off x="5938886" y="2002725"/>
            <a:ext cx="6147043" cy="4743980"/>
          </a:xfrm>
          <a:prstGeom prst="rect">
            <a:avLst/>
          </a:prstGeom>
        </p:spPr>
      </p:pic>
    </p:spTree>
    <p:extLst>
      <p:ext uri="{BB962C8B-B14F-4D97-AF65-F5344CB8AC3E}">
        <p14:creationId xmlns:p14="http://schemas.microsoft.com/office/powerpoint/2010/main" val="328897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F77404F-4CF7-9AF8-A7D4-D065E8B99D57}"/>
              </a:ext>
            </a:extLst>
          </p:cNvPr>
          <p:cNvSpPr txBox="1"/>
          <p:nvPr/>
        </p:nvSpPr>
        <p:spPr>
          <a:xfrm>
            <a:off x="0" y="0"/>
            <a:ext cx="12292553" cy="584775"/>
          </a:xfrm>
          <a:prstGeom prst="rect">
            <a:avLst/>
          </a:prstGeom>
          <a:solidFill>
            <a:srgbClr val="B6ECFF"/>
          </a:solid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sp>
        <p:nvSpPr>
          <p:cNvPr id="2" name="TextBox 1">
            <a:extLst>
              <a:ext uri="{FF2B5EF4-FFF2-40B4-BE49-F238E27FC236}">
                <a16:creationId xmlns:a16="http://schemas.microsoft.com/office/drawing/2014/main" id="{C074697D-53AA-EA91-E9BA-6F278E0BA002}"/>
              </a:ext>
            </a:extLst>
          </p:cNvPr>
          <p:cNvSpPr txBox="1"/>
          <p:nvPr/>
        </p:nvSpPr>
        <p:spPr>
          <a:xfrm>
            <a:off x="95614" y="713849"/>
            <a:ext cx="10754638" cy="535531"/>
          </a:xfrm>
          <a:prstGeom prst="rect">
            <a:avLst/>
          </a:prstGeom>
          <a:solidFill>
            <a:schemeClr val="bg1"/>
          </a:solidFill>
        </p:spPr>
        <p:txBody>
          <a:bodyPr wrap="square">
            <a:spAutoFit/>
          </a:bodyPr>
          <a:lstStyle/>
          <a:p>
            <a:pPr marL="0" lvl="1" defTabSz="1200150">
              <a:lnSpc>
                <a:spcPct val="90000"/>
              </a:lnSpc>
              <a:spcBef>
                <a:spcPct val="0"/>
              </a:spcBef>
              <a:spcAft>
                <a:spcPct val="15000"/>
              </a:spcAft>
            </a:pPr>
            <a:r>
              <a:rPr lang="en-GB" sz="3200" b="1" dirty="0">
                <a:solidFill>
                  <a:srgbClr val="0000FF"/>
                </a:solidFill>
                <a:cs typeface="Times New Roman" panose="02020603050405020304" pitchFamily="18" charset="0"/>
              </a:rPr>
              <a:t>1. </a:t>
            </a:r>
            <a:r>
              <a:rPr lang="en-GB" sz="3200" b="1" dirty="0" err="1">
                <a:solidFill>
                  <a:srgbClr val="0000FF"/>
                </a:solidFill>
                <a:cs typeface="Times New Roman" panose="02020603050405020304" pitchFamily="18" charset="0"/>
              </a:rPr>
              <a:t>Đối</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tượng</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và</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lĩnh</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vực</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nghiên</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cứu</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của</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sinh</a:t>
            </a:r>
            <a:r>
              <a:rPr lang="en-GB" sz="3200" b="1" dirty="0">
                <a:solidFill>
                  <a:srgbClr val="0000FF"/>
                </a:solidFill>
                <a:cs typeface="Times New Roman" panose="02020603050405020304" pitchFamily="18" charset="0"/>
              </a:rPr>
              <a:t> </a:t>
            </a:r>
            <a:r>
              <a:rPr lang="en-GB" sz="3200" b="1" dirty="0" err="1">
                <a:solidFill>
                  <a:srgbClr val="0000FF"/>
                </a:solidFill>
                <a:cs typeface="Times New Roman" panose="02020603050405020304" pitchFamily="18" charset="0"/>
              </a:rPr>
              <a:t>học</a:t>
            </a:r>
            <a:endParaRPr lang="en-US" sz="3200" b="1" kern="1200" dirty="0">
              <a:solidFill>
                <a:srgbClr val="0000FF"/>
              </a:solidFill>
              <a:cs typeface="Times New Roman" panose="02020603050405020304" pitchFamily="18" charset="0"/>
            </a:endParaRPr>
          </a:p>
        </p:txBody>
      </p:sp>
      <p:sp>
        <p:nvSpPr>
          <p:cNvPr id="3" name="TextBox 2">
            <a:extLst>
              <a:ext uri="{FF2B5EF4-FFF2-40B4-BE49-F238E27FC236}">
                <a16:creationId xmlns:a16="http://schemas.microsoft.com/office/drawing/2014/main" id="{6009F6ED-69B4-1908-F873-05CC44CA3DD6}"/>
              </a:ext>
            </a:extLst>
          </p:cNvPr>
          <p:cNvSpPr txBox="1"/>
          <p:nvPr/>
        </p:nvSpPr>
        <p:spPr>
          <a:xfrm>
            <a:off x="95614" y="1285864"/>
            <a:ext cx="10416838" cy="592213"/>
          </a:xfrm>
          <a:prstGeom prst="rect">
            <a:avLst/>
          </a:prstGeom>
          <a:noFill/>
        </p:spPr>
        <p:txBody>
          <a:bodyPr wrap="square">
            <a:spAutoFit/>
          </a:bodyPr>
          <a:lstStyle/>
          <a:p>
            <a:pPr lvl="0">
              <a:lnSpc>
                <a:spcPct val="106000"/>
              </a:lnSpc>
              <a:spcBef>
                <a:spcPts val="510"/>
              </a:spcBef>
              <a:spcAft>
                <a:spcPts val="800"/>
              </a:spcAft>
              <a:buSzPts val="1300"/>
              <a:tabLst>
                <a:tab pos="207010" algn="l"/>
              </a:tabLst>
            </a:pPr>
            <a:r>
              <a:rPr lang="en-GB" sz="3200" b="1" dirty="0">
                <a:solidFill>
                  <a:srgbClr val="0000FF"/>
                </a:solidFill>
                <a:ea typeface="Segoe UI" panose="020B0502040204020203" pitchFamily="34" charset="0"/>
                <a:cs typeface="Times New Roman" panose="02020603050405020304" pitchFamily="18" charset="0"/>
              </a:rPr>
              <a:t>a. </a:t>
            </a:r>
            <a:r>
              <a:rPr lang="en-GB" sz="3200" b="1" dirty="0" err="1">
                <a:solidFill>
                  <a:srgbClr val="0000FF"/>
                </a:solidFill>
                <a:ea typeface="Segoe UI" panose="020B0502040204020203" pitchFamily="34" charset="0"/>
                <a:cs typeface="Times New Roman" panose="02020603050405020304" pitchFamily="18" charset="0"/>
              </a:rPr>
              <a:t>Đối</a:t>
            </a:r>
            <a:r>
              <a:rPr lang="en-GB" sz="3200" b="1" dirty="0">
                <a:solidFill>
                  <a:srgbClr val="0000FF"/>
                </a:solidFill>
                <a:ea typeface="Segoe UI" panose="020B0502040204020203" pitchFamily="34" charset="0"/>
                <a:cs typeface="Times New Roman" panose="02020603050405020304" pitchFamily="18" charset="0"/>
              </a:rPr>
              <a:t> </a:t>
            </a:r>
            <a:r>
              <a:rPr lang="en-GB" sz="3200" b="1" dirty="0" err="1">
                <a:solidFill>
                  <a:srgbClr val="0000FF"/>
                </a:solidFill>
                <a:ea typeface="Segoe UI" panose="020B0502040204020203" pitchFamily="34" charset="0"/>
                <a:cs typeface="Times New Roman" panose="02020603050405020304" pitchFamily="18" charset="0"/>
              </a:rPr>
              <a:t>tượng</a:t>
            </a:r>
            <a:r>
              <a:rPr lang="en-GB" sz="3200" b="1" dirty="0">
                <a:solidFill>
                  <a:srgbClr val="0000FF"/>
                </a:solidFill>
                <a:ea typeface="Segoe UI" panose="020B0502040204020203"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1F2F3392-87A3-7D77-3882-128D3DCB4CFA}"/>
              </a:ext>
            </a:extLst>
          </p:cNvPr>
          <p:cNvSpPr txBox="1"/>
          <p:nvPr/>
        </p:nvSpPr>
        <p:spPr>
          <a:xfrm>
            <a:off x="95614" y="1951045"/>
            <a:ext cx="11848147" cy="1277786"/>
          </a:xfrm>
          <a:prstGeom prst="rect">
            <a:avLst/>
          </a:prstGeom>
          <a:noFill/>
        </p:spPr>
        <p:txBody>
          <a:bodyPr wrap="square">
            <a:spAutoFit/>
          </a:bodyPr>
          <a:lstStyle/>
          <a:p>
            <a:pPr lvl="0" algn="just">
              <a:lnSpc>
                <a:spcPct val="106000"/>
              </a:lnSpc>
              <a:spcBef>
                <a:spcPts val="510"/>
              </a:spcBef>
              <a:spcAft>
                <a:spcPts val="800"/>
              </a:spcAft>
              <a:buSzPts val="1300"/>
              <a:tabLst>
                <a:tab pos="207010" algn="l"/>
              </a:tabLst>
            </a:pPr>
            <a:r>
              <a:rPr lang="en-GB" sz="3200" b="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3200" b="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C</a:t>
            </a:r>
            <a:r>
              <a:rPr lang="vi-VN" sz="3200" b="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ác sinh v</a:t>
            </a:r>
            <a:r>
              <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rPr>
              <a:t>ậ</a:t>
            </a:r>
            <a:r>
              <a:rPr lang="vi-VN" sz="3200" b="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t sống và các cấp độ tổ chức khác của thế giới sống</a:t>
            </a:r>
            <a:r>
              <a:rPr lang="en-US" sz="3200" b="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6000"/>
              </a:lnSpc>
              <a:spcBef>
                <a:spcPts val="510"/>
              </a:spcBef>
              <a:spcAft>
                <a:spcPts val="800"/>
              </a:spcAft>
              <a:buSzPts val="1300"/>
              <a:tabLst>
                <a:tab pos="207010" algn="l"/>
              </a:tabLst>
            </a:pP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Mối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quan</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hệ</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giữa</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các</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cá</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thể</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sống</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với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nhau</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và</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với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môi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trường</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6FE533F7-A341-70D0-CCEB-1E487797985D}"/>
              </a:ext>
            </a:extLst>
          </p:cNvPr>
          <p:cNvSpPr txBox="1"/>
          <p:nvPr/>
        </p:nvSpPr>
        <p:spPr>
          <a:xfrm>
            <a:off x="95614" y="3429000"/>
            <a:ext cx="11452221" cy="3001463"/>
          </a:xfrm>
          <a:prstGeom prst="rect">
            <a:avLst/>
          </a:prstGeom>
          <a:noFill/>
        </p:spPr>
        <p:txBody>
          <a:bodyPr wrap="square">
            <a:spAutoFit/>
          </a:bodyPr>
          <a:lstStyle/>
          <a:p>
            <a:pPr lvl="0">
              <a:lnSpc>
                <a:spcPct val="106000"/>
              </a:lnSpc>
              <a:spcBef>
                <a:spcPts val="510"/>
              </a:spcBef>
              <a:spcAft>
                <a:spcPts val="800"/>
              </a:spcAft>
              <a:buSzPts val="1300"/>
              <a:tabLst>
                <a:tab pos="207010" algn="l"/>
              </a:tabLst>
            </a:pPr>
            <a:r>
              <a:rPr lang="en-GB" sz="3200" b="1" dirty="0">
                <a:solidFill>
                  <a:srgbClr val="0000FF"/>
                </a:solidFill>
                <a:ea typeface="Segoe UI" panose="020B0502040204020203" pitchFamily="34" charset="0"/>
                <a:cs typeface="Times New Roman" panose="02020603050405020304" pitchFamily="18" charset="0"/>
              </a:rPr>
              <a:t>b. </a:t>
            </a:r>
            <a:r>
              <a:rPr lang="en-GB" sz="3200" b="1" dirty="0" err="1">
                <a:solidFill>
                  <a:srgbClr val="0000FF"/>
                </a:solidFill>
                <a:ea typeface="Segoe UI" panose="020B0502040204020203" pitchFamily="34" charset="0"/>
                <a:cs typeface="Times New Roman" panose="02020603050405020304" pitchFamily="18" charset="0"/>
              </a:rPr>
              <a:t>Lĩnh</a:t>
            </a:r>
            <a:r>
              <a:rPr lang="en-GB" sz="3200" b="1" dirty="0">
                <a:solidFill>
                  <a:srgbClr val="0000FF"/>
                </a:solidFill>
                <a:ea typeface="Segoe UI" panose="020B0502040204020203" pitchFamily="34" charset="0"/>
                <a:cs typeface="Times New Roman" panose="02020603050405020304" pitchFamily="18" charset="0"/>
              </a:rPr>
              <a:t> </a:t>
            </a:r>
            <a:r>
              <a:rPr lang="en-GB" sz="3200" b="1" dirty="0" err="1">
                <a:solidFill>
                  <a:srgbClr val="0000FF"/>
                </a:solidFill>
                <a:ea typeface="Segoe UI" panose="020B0502040204020203" pitchFamily="34" charset="0"/>
                <a:cs typeface="Times New Roman" panose="02020603050405020304" pitchFamily="18" charset="0"/>
              </a:rPr>
              <a:t>vực</a:t>
            </a:r>
            <a:r>
              <a:rPr lang="en-GB" sz="3200" b="1" dirty="0">
                <a:solidFill>
                  <a:srgbClr val="0000FF"/>
                </a:solidFill>
                <a:ea typeface="Segoe UI" panose="020B0502040204020203" pitchFamily="34" charset="0"/>
                <a:cs typeface="Times New Roman" panose="02020603050405020304" pitchFamily="18" charset="0"/>
              </a:rPr>
              <a:t> </a:t>
            </a:r>
            <a:r>
              <a:rPr lang="en-GB" sz="3200" b="1" dirty="0" err="1">
                <a:solidFill>
                  <a:srgbClr val="0000FF"/>
                </a:solidFill>
                <a:ea typeface="Segoe UI" panose="020B0502040204020203" pitchFamily="34" charset="0"/>
                <a:cs typeface="Times New Roman" panose="02020603050405020304" pitchFamily="18" charset="0"/>
              </a:rPr>
              <a:t>nghiên</a:t>
            </a:r>
            <a:r>
              <a:rPr lang="en-GB" sz="3200" b="1" dirty="0">
                <a:solidFill>
                  <a:srgbClr val="0000FF"/>
                </a:solidFill>
                <a:ea typeface="Segoe UI" panose="020B0502040204020203" pitchFamily="34" charset="0"/>
                <a:cs typeface="Times New Roman" panose="02020603050405020304" pitchFamily="18" charset="0"/>
              </a:rPr>
              <a:t> </a:t>
            </a:r>
            <a:r>
              <a:rPr lang="en-GB" sz="3200" b="1" dirty="0" err="1">
                <a:solidFill>
                  <a:srgbClr val="0000FF"/>
                </a:solidFill>
                <a:ea typeface="Segoe UI" panose="020B0502040204020203" pitchFamily="34" charset="0"/>
                <a:cs typeface="Times New Roman" panose="02020603050405020304" pitchFamily="18" charset="0"/>
              </a:rPr>
              <a:t>cứu</a:t>
            </a:r>
            <a:r>
              <a:rPr lang="en-GB" sz="3200" b="1" dirty="0">
                <a:solidFill>
                  <a:srgbClr val="0000FF"/>
                </a:solidFill>
                <a:ea typeface="Segoe UI" panose="020B0502040204020203" pitchFamily="34" charset="0"/>
                <a:cs typeface="Times New Roman" panose="02020603050405020304" pitchFamily="18" charset="0"/>
              </a:rPr>
              <a:t> </a:t>
            </a:r>
            <a:r>
              <a:rPr lang="en-GB" sz="3200" b="1" dirty="0" err="1">
                <a:solidFill>
                  <a:srgbClr val="0000FF"/>
                </a:solidFill>
                <a:ea typeface="Segoe UI" panose="020B0502040204020203" pitchFamily="34" charset="0"/>
                <a:cs typeface="Times New Roman" panose="02020603050405020304" pitchFamily="18" charset="0"/>
              </a:rPr>
              <a:t>của</a:t>
            </a:r>
            <a:r>
              <a:rPr lang="en-GB" sz="3200" b="1" dirty="0">
                <a:solidFill>
                  <a:srgbClr val="0000FF"/>
                </a:solidFill>
                <a:ea typeface="Segoe UI" panose="020B0502040204020203" pitchFamily="34" charset="0"/>
                <a:cs typeface="Times New Roman" panose="02020603050405020304" pitchFamily="18" charset="0"/>
              </a:rPr>
              <a:t> </a:t>
            </a:r>
            <a:r>
              <a:rPr lang="en-GB" sz="3200" b="1" dirty="0" err="1">
                <a:solidFill>
                  <a:srgbClr val="0000FF"/>
                </a:solidFill>
                <a:ea typeface="Segoe UI" panose="020B0502040204020203" pitchFamily="34" charset="0"/>
                <a:cs typeface="Times New Roman" panose="02020603050405020304" pitchFamily="18" charset="0"/>
              </a:rPr>
              <a:t>sinh</a:t>
            </a:r>
            <a:r>
              <a:rPr lang="en-GB" sz="3200" b="1" dirty="0">
                <a:solidFill>
                  <a:srgbClr val="0000FF"/>
                </a:solidFill>
                <a:ea typeface="Segoe UI" panose="020B0502040204020203" pitchFamily="34" charset="0"/>
                <a:cs typeface="Times New Roman" panose="02020603050405020304" pitchFamily="18" charset="0"/>
              </a:rPr>
              <a:t> </a:t>
            </a:r>
            <a:r>
              <a:rPr lang="en-GB" sz="3200" b="1" dirty="0" err="1">
                <a:solidFill>
                  <a:srgbClr val="0000FF"/>
                </a:solidFill>
                <a:ea typeface="Segoe UI" panose="020B0502040204020203" pitchFamily="34" charset="0"/>
                <a:cs typeface="Times New Roman" panose="02020603050405020304" pitchFamily="18" charset="0"/>
              </a:rPr>
              <a:t>học</a:t>
            </a:r>
            <a:r>
              <a:rPr lang="en-GB" sz="3200" b="1" dirty="0">
                <a:solidFill>
                  <a:srgbClr val="0000FF"/>
                </a:solidFill>
                <a:ea typeface="Segoe UI" panose="020B0502040204020203" pitchFamily="34" charset="0"/>
                <a:cs typeface="Times New Roman" panose="02020603050405020304" pitchFamily="18" charset="0"/>
              </a:rPr>
              <a:t>: </a:t>
            </a:r>
          </a:p>
          <a:p>
            <a:pPr lvl="0">
              <a:lnSpc>
                <a:spcPct val="106000"/>
              </a:lnSpc>
              <a:spcBef>
                <a:spcPts val="510"/>
              </a:spcBef>
              <a:spcAft>
                <a:spcPts val="800"/>
              </a:spcAft>
              <a:buSzPts val="1300"/>
              <a:tabLst>
                <a:tab pos="207010" algn="l"/>
              </a:tabLst>
            </a:pPr>
            <a:r>
              <a:rPr lang="en-GB" sz="3200" b="0" u="none" strike="noStrike" spc="0" dirty="0">
                <a:solidFill>
                  <a:srgbClr val="0000FF"/>
                </a:solidFill>
                <a:effectLst/>
                <a:ea typeface="Segoe UI" panose="020B0502040204020203" pitchFamily="34" charset="0"/>
                <a:cs typeface="Times New Roman" panose="02020603050405020304" pitchFamily="18" charset="0"/>
                <a:sym typeface="Wingdings" panose="05000000000000000000" pitchFamily="2" charset="2"/>
              </a:rPr>
              <a:t></a:t>
            </a:r>
            <a:r>
              <a:rPr lang="en-GB" sz="3200" b="1" dirty="0">
                <a:solidFill>
                  <a:srgbClr val="0000FF"/>
                </a:solidFill>
                <a:effectLst/>
                <a:ea typeface="Calibri" panose="020F0502020204030204" pitchFamily="34" charset="0"/>
                <a:cs typeface="Times New Roman" panose="02020603050405020304" pitchFamily="18" charset="0"/>
              </a:rPr>
              <a:t> </a:t>
            </a:r>
            <a:r>
              <a:rPr lang="en-US" sz="3200" dirty="0">
                <a:solidFill>
                  <a:srgbClr val="0000FF"/>
                </a:solidFill>
                <a:effectLst/>
                <a:ea typeface="Calibri" panose="020F0502020204030204" pitchFamily="34" charset="0"/>
                <a:cs typeface="Times New Roman" panose="02020603050405020304" pitchFamily="18" charset="0"/>
              </a:rPr>
              <a:t>Di </a:t>
            </a:r>
            <a:r>
              <a:rPr lang="en-US" sz="3200" dirty="0" err="1">
                <a:solidFill>
                  <a:srgbClr val="0000FF"/>
                </a:solidFill>
                <a:effectLst/>
                <a:ea typeface="Calibri" panose="020F0502020204030204" pitchFamily="34" charset="0"/>
                <a:cs typeface="Times New Roman" panose="02020603050405020304" pitchFamily="18" charset="0"/>
              </a:rPr>
              <a:t>truyền</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Sinh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tế</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bào</a:t>
            </a:r>
            <a:r>
              <a:rPr lang="en-US" sz="3200" dirty="0">
                <a:solidFill>
                  <a:srgbClr val="0000FF"/>
                </a:solidFill>
                <a:effectLst/>
                <a:ea typeface="Calibri" panose="020F0502020204030204" pitchFamily="34" charset="0"/>
                <a:cs typeface="Times New Roman" panose="02020603050405020304" pitchFamily="18" charset="0"/>
              </a:rPr>
              <a:t>, Vi </a:t>
            </a:r>
            <a:r>
              <a:rPr lang="en-US" sz="3200" dirty="0" err="1">
                <a:solidFill>
                  <a:srgbClr val="0000FF"/>
                </a:solidFill>
                <a:effectLst/>
                <a:ea typeface="Calibri" panose="020F0502020204030204" pitchFamily="34" charset="0"/>
                <a:cs typeface="Times New Roman" panose="02020603050405020304" pitchFamily="18" charset="0"/>
              </a:rPr>
              <a:t>sinh</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vật</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Giải</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phẫu</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Động</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vật</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Thực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vật</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Sinh </a:t>
            </a:r>
            <a:r>
              <a:rPr lang="en-US" sz="3200" dirty="0" err="1">
                <a:solidFill>
                  <a:srgbClr val="0000FF"/>
                </a:solidFill>
                <a:effectLst/>
                <a:ea typeface="Calibri" panose="020F0502020204030204" pitchFamily="34" charset="0"/>
                <a:cs typeface="Times New Roman" panose="02020603050405020304" pitchFamily="18" charset="0"/>
              </a:rPr>
              <a:t>thái</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và</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Môi</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trường</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Công</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nghệ</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sinh</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a:t>
            </a:r>
          </a:p>
          <a:p>
            <a:pPr lvl="0">
              <a:lnSpc>
                <a:spcPct val="106000"/>
              </a:lnSpc>
              <a:spcBef>
                <a:spcPts val="510"/>
              </a:spcBef>
              <a:spcAft>
                <a:spcPts val="800"/>
              </a:spcAft>
              <a:buSzPts val="1300"/>
              <a:tabLst>
                <a:tab pos="207010" algn="l"/>
              </a:tabLst>
            </a:pPr>
            <a:endParaRPr lang="en-GB" sz="3200" b="1" dirty="0">
              <a:solidFill>
                <a:srgbClr val="0000FF"/>
              </a:solidFill>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09819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D869A-3B1D-A593-F06B-B8C80456B4AC}"/>
              </a:ext>
            </a:extLst>
          </p:cNvPr>
          <p:cNvSpPr/>
          <p:nvPr/>
        </p:nvSpPr>
        <p:spPr>
          <a:xfrm>
            <a:off x="2370823" y="444065"/>
            <a:ext cx="9452331" cy="2749923"/>
          </a:xfrm>
          <a:prstGeom prst="rect">
            <a:avLst/>
          </a:prstGeom>
          <a:solidFill>
            <a:srgbClr val="F3FB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6CC680F-FD6E-3387-3231-3465B8E4CA4B}"/>
              </a:ext>
            </a:extLst>
          </p:cNvPr>
          <p:cNvSpPr txBox="1"/>
          <p:nvPr/>
        </p:nvSpPr>
        <p:spPr>
          <a:xfrm>
            <a:off x="2584956" y="1055026"/>
            <a:ext cx="9024064" cy="1200329"/>
          </a:xfrm>
          <a:prstGeom prst="rect">
            <a:avLst/>
          </a:prstGeom>
          <a:noFill/>
        </p:spPr>
        <p:txBody>
          <a:bodyPr wrap="square">
            <a:spAutoFit/>
          </a:bodyPr>
          <a:lstStyle/>
          <a:p>
            <a:pPr algn="just"/>
            <a:r>
              <a:rPr lang="en-US" sz="3600" b="1" dirty="0" err="1">
                <a:solidFill>
                  <a:srgbClr val="0000FF"/>
                </a:solidFill>
                <a:effectLst/>
                <a:ea typeface="Calibri" panose="020F0502020204030204" pitchFamily="34" charset="0"/>
                <a:cs typeface="Times New Roman" panose="02020603050405020304" pitchFamily="18" charset="0"/>
              </a:rPr>
              <a:t>Nếu</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yêu</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thích</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môn</a:t>
            </a:r>
            <a:r>
              <a:rPr lang="en-US" sz="3600" b="1" dirty="0">
                <a:solidFill>
                  <a:srgbClr val="0000FF"/>
                </a:solidFill>
                <a:effectLst/>
                <a:ea typeface="Calibri" panose="020F0502020204030204" pitchFamily="34" charset="0"/>
                <a:cs typeface="Times New Roman" panose="02020603050405020304" pitchFamily="18" charset="0"/>
              </a:rPr>
              <a:t> Sinh </a:t>
            </a:r>
            <a:r>
              <a:rPr lang="en-US" sz="3600" b="1" dirty="0" err="1">
                <a:solidFill>
                  <a:srgbClr val="0000FF"/>
                </a:solidFill>
                <a:effectLst/>
                <a:ea typeface="Calibri" panose="020F0502020204030204" pitchFamily="34" charset="0"/>
                <a:cs typeface="Times New Roman" panose="02020603050405020304" pitchFamily="18" charset="0"/>
              </a:rPr>
              <a:t>học</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em</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sẽ</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chọn</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lĩnh</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vực</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nào</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của</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ngành</a:t>
            </a:r>
            <a:r>
              <a:rPr lang="en-US" sz="3600" b="1" dirty="0">
                <a:solidFill>
                  <a:srgbClr val="0000FF"/>
                </a:solidFill>
                <a:effectLst/>
                <a:ea typeface="Calibri" panose="020F0502020204030204" pitchFamily="34" charset="0"/>
                <a:cs typeface="Times New Roman" panose="02020603050405020304" pitchFamily="18" charset="0"/>
              </a:rPr>
              <a:t> Sinh </a:t>
            </a:r>
            <a:r>
              <a:rPr lang="en-US" sz="3600" b="1" dirty="0" err="1">
                <a:solidFill>
                  <a:srgbClr val="0000FF"/>
                </a:solidFill>
                <a:effectLst/>
                <a:ea typeface="Calibri" panose="020F0502020204030204" pitchFamily="34" charset="0"/>
                <a:cs typeface="Times New Roman" panose="02020603050405020304" pitchFamily="18" charset="0"/>
              </a:rPr>
              <a:t>học</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Tại</a:t>
            </a:r>
            <a:r>
              <a:rPr lang="en-US" sz="3600" b="1" dirty="0">
                <a:solidFill>
                  <a:srgbClr val="0000FF"/>
                </a:solidFill>
                <a:effectLst/>
                <a:ea typeface="Calibri" panose="020F0502020204030204" pitchFamily="34" charset="0"/>
                <a:cs typeface="Times New Roman" panose="02020603050405020304" pitchFamily="18" charset="0"/>
              </a:rPr>
              <a:t> </a:t>
            </a:r>
            <a:r>
              <a:rPr lang="en-US" sz="3600" b="1" dirty="0" err="1">
                <a:solidFill>
                  <a:srgbClr val="0000FF"/>
                </a:solidFill>
                <a:effectLst/>
                <a:ea typeface="Calibri" panose="020F0502020204030204" pitchFamily="34" charset="0"/>
                <a:cs typeface="Times New Roman" panose="02020603050405020304" pitchFamily="18" charset="0"/>
              </a:rPr>
              <a:t>sao</a:t>
            </a:r>
            <a:r>
              <a:rPr lang="en-US" sz="3600" b="1" dirty="0">
                <a:solidFill>
                  <a:srgbClr val="0000FF"/>
                </a:solidFill>
                <a:effectLst/>
                <a:ea typeface="Calibri" panose="020F0502020204030204" pitchFamily="34" charset="0"/>
                <a:cs typeface="Times New Roman" panose="02020603050405020304" pitchFamily="18" charset="0"/>
              </a:rPr>
              <a:t>? </a:t>
            </a:r>
            <a:endParaRPr lang="en-US" sz="3600" dirty="0">
              <a:solidFill>
                <a:srgbClr val="0000FF"/>
              </a:solidFill>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4911F8A-8B2D-3FAF-52F0-DA0913D78940}"/>
              </a:ext>
            </a:extLst>
          </p:cNvPr>
          <p:cNvSpPr/>
          <p:nvPr/>
        </p:nvSpPr>
        <p:spPr>
          <a:xfrm>
            <a:off x="368846" y="444065"/>
            <a:ext cx="1838848" cy="2749923"/>
          </a:xfrm>
          <a:prstGeom prst="rect">
            <a:avLst/>
          </a:prstGeom>
          <a:solidFill>
            <a:srgbClr val="E1E1DF"/>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686D69-04C1-47A9-8059-53FBE3B2B29F}"/>
              </a:ext>
            </a:extLst>
          </p:cNvPr>
          <p:cNvSpPr txBox="1"/>
          <p:nvPr/>
        </p:nvSpPr>
        <p:spPr>
          <a:xfrm>
            <a:off x="368846" y="664864"/>
            <a:ext cx="1758461" cy="2308324"/>
          </a:xfrm>
          <a:prstGeom prst="rect">
            <a:avLst/>
          </a:prstGeom>
          <a:noFill/>
        </p:spPr>
        <p:txBody>
          <a:bodyPr wrap="square">
            <a:spAutoFit/>
          </a:bodyPr>
          <a:lstStyle/>
          <a:p>
            <a:pPr algn="ctr"/>
            <a:r>
              <a:rPr lang="en-US" sz="3600" b="1" spc="-5" dirty="0">
                <a:solidFill>
                  <a:srgbClr val="FF0000"/>
                </a:solidFill>
                <a:effectLst/>
                <a:ea typeface="Times New Roman" panose="02020603050405020304" pitchFamily="18" charset="0"/>
              </a:rPr>
              <a:t>*</a:t>
            </a:r>
            <a:r>
              <a:rPr lang="vi-VN" sz="3600" b="1" spc="-5" dirty="0">
                <a:solidFill>
                  <a:srgbClr val="FF0000"/>
                </a:solidFill>
                <a:effectLst/>
                <a:ea typeface="Times New Roman" panose="02020603050405020304" pitchFamily="18" charset="0"/>
              </a:rPr>
              <a:t>Dừng</a:t>
            </a:r>
            <a:r>
              <a:rPr lang="vi-VN" sz="3600" b="1" spc="-70" dirty="0">
                <a:solidFill>
                  <a:srgbClr val="FF0000"/>
                </a:solidFill>
                <a:effectLst/>
                <a:ea typeface="Times New Roman" panose="02020603050405020304" pitchFamily="18" charset="0"/>
              </a:rPr>
              <a:t> </a:t>
            </a:r>
            <a:r>
              <a:rPr lang="vi-VN" sz="3600" b="1" spc="-5" dirty="0">
                <a:solidFill>
                  <a:srgbClr val="FF0000"/>
                </a:solidFill>
                <a:effectLst/>
                <a:ea typeface="Times New Roman" panose="02020603050405020304" pitchFamily="18" charset="0"/>
              </a:rPr>
              <a:t>lại</a:t>
            </a:r>
            <a:r>
              <a:rPr lang="vi-VN" sz="3600" b="1" spc="-75" dirty="0">
                <a:solidFill>
                  <a:srgbClr val="FF0000"/>
                </a:solidFill>
                <a:effectLst/>
                <a:ea typeface="Times New Roman" panose="02020603050405020304" pitchFamily="18" charset="0"/>
              </a:rPr>
              <a:t> </a:t>
            </a:r>
            <a:r>
              <a:rPr lang="vi-VN" sz="3600" b="1" spc="-5" dirty="0">
                <a:solidFill>
                  <a:srgbClr val="FF0000"/>
                </a:solidFill>
                <a:effectLst/>
                <a:ea typeface="Times New Roman" panose="02020603050405020304" pitchFamily="18" charset="0"/>
              </a:rPr>
              <a:t>và</a:t>
            </a:r>
            <a:r>
              <a:rPr lang="vi-VN" sz="3600" b="1" spc="-70" dirty="0">
                <a:solidFill>
                  <a:srgbClr val="FF0000"/>
                </a:solidFill>
                <a:effectLst/>
                <a:ea typeface="Times New Roman" panose="02020603050405020304" pitchFamily="18" charset="0"/>
              </a:rPr>
              <a:t> </a:t>
            </a:r>
            <a:r>
              <a:rPr lang="vi-VN" sz="3600" b="1" dirty="0">
                <a:solidFill>
                  <a:srgbClr val="FF0000"/>
                </a:solidFill>
                <a:effectLst/>
                <a:ea typeface="Times New Roman" panose="02020603050405020304" pitchFamily="18" charset="0"/>
              </a:rPr>
              <a:t>suy</a:t>
            </a:r>
            <a:r>
              <a:rPr lang="vi-VN" sz="3600" b="1" spc="-75" dirty="0">
                <a:solidFill>
                  <a:srgbClr val="FF0000"/>
                </a:solidFill>
                <a:effectLst/>
                <a:ea typeface="Times New Roman" panose="02020603050405020304" pitchFamily="18" charset="0"/>
              </a:rPr>
              <a:t> </a:t>
            </a:r>
            <a:r>
              <a:rPr lang="vi-VN" sz="3600" b="1" dirty="0">
                <a:solidFill>
                  <a:srgbClr val="FF0000"/>
                </a:solidFill>
                <a:effectLst/>
                <a:ea typeface="Times New Roman" panose="02020603050405020304" pitchFamily="18" charset="0"/>
              </a:rPr>
              <a:t>ngẫm</a:t>
            </a:r>
            <a:r>
              <a:rPr lang="vi-VN" sz="3600" b="1" spc="-70" dirty="0">
                <a:solidFill>
                  <a:srgbClr val="FF0000"/>
                </a:solidFill>
                <a:effectLst/>
                <a:ea typeface="Times New Roman" panose="02020603050405020304" pitchFamily="18" charset="0"/>
              </a:rPr>
              <a:t> </a:t>
            </a:r>
            <a:endParaRPr lang="en-US" sz="3600" b="1" dirty="0">
              <a:solidFill>
                <a:srgbClr val="FF0000"/>
              </a:solidFill>
            </a:endParaRPr>
          </a:p>
        </p:txBody>
      </p:sp>
      <p:pic>
        <p:nvPicPr>
          <p:cNvPr id="2" name="Picture 1" descr="Screen Clipping">
            <a:extLst>
              <a:ext uri="{FF2B5EF4-FFF2-40B4-BE49-F238E27FC236}">
                <a16:creationId xmlns:a16="http://schemas.microsoft.com/office/drawing/2014/main" id="{16FFAE35-3043-30A2-59A6-F842CA252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46" y="3188305"/>
            <a:ext cx="11454308" cy="4038600"/>
          </a:xfrm>
          <a:prstGeom prst="rect">
            <a:avLst/>
          </a:prstGeom>
        </p:spPr>
      </p:pic>
    </p:spTree>
    <p:extLst>
      <p:ext uri="{BB962C8B-B14F-4D97-AF65-F5344CB8AC3E}">
        <p14:creationId xmlns:p14="http://schemas.microsoft.com/office/powerpoint/2010/main" val="26197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F77404F-4CF7-9AF8-A7D4-D065E8B99D57}"/>
              </a:ext>
            </a:extLst>
          </p:cNvPr>
          <p:cNvSpPr txBox="1"/>
          <p:nvPr/>
        </p:nvSpPr>
        <p:spPr>
          <a:xfrm>
            <a:off x="0" y="0"/>
            <a:ext cx="12292553" cy="584775"/>
          </a:xfrm>
          <a:prstGeom prst="rect">
            <a:avLst/>
          </a:prstGeom>
          <a:solidFill>
            <a:srgbClr val="B6ECFF"/>
          </a:solid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sp>
        <p:nvSpPr>
          <p:cNvPr id="2" name="TextBox 1">
            <a:extLst>
              <a:ext uri="{FF2B5EF4-FFF2-40B4-BE49-F238E27FC236}">
                <a16:creationId xmlns:a16="http://schemas.microsoft.com/office/drawing/2014/main" id="{C074697D-53AA-EA91-E9BA-6F278E0BA002}"/>
              </a:ext>
            </a:extLst>
          </p:cNvPr>
          <p:cNvSpPr txBox="1"/>
          <p:nvPr/>
        </p:nvSpPr>
        <p:spPr>
          <a:xfrm>
            <a:off x="95614" y="713849"/>
            <a:ext cx="10754638" cy="590931"/>
          </a:xfrm>
          <a:prstGeom prst="rect">
            <a:avLst/>
          </a:prstGeom>
          <a:solidFill>
            <a:schemeClr val="bg1"/>
          </a:solidFill>
        </p:spPr>
        <p:txBody>
          <a:bodyPr wrap="square">
            <a:spAutoFit/>
          </a:bodyPr>
          <a:lstStyle/>
          <a:p>
            <a:pPr marL="0" lvl="1" defTabSz="1200150">
              <a:lnSpc>
                <a:spcPct val="90000"/>
              </a:lnSpc>
              <a:spcBef>
                <a:spcPct val="0"/>
              </a:spcBef>
              <a:spcAft>
                <a:spcPct val="15000"/>
              </a:spcAft>
            </a:pPr>
            <a:r>
              <a:rPr lang="en-GB" sz="3600" b="1" dirty="0">
                <a:solidFill>
                  <a:srgbClr val="0000FF"/>
                </a:solidFill>
                <a:cs typeface="Times New Roman" panose="02020603050405020304" pitchFamily="18" charset="0"/>
              </a:rPr>
              <a:t>2. </a:t>
            </a:r>
            <a:r>
              <a:rPr lang="en-GB" sz="3600" b="1" dirty="0" err="1">
                <a:solidFill>
                  <a:srgbClr val="0000FF"/>
                </a:solidFill>
                <a:cs typeface="Times New Roman" panose="02020603050405020304" pitchFamily="18" charset="0"/>
              </a:rPr>
              <a:t>Mục</a:t>
            </a:r>
            <a:r>
              <a:rPr lang="en-GB" sz="3600" b="1" dirty="0">
                <a:solidFill>
                  <a:srgbClr val="0000FF"/>
                </a:solidFill>
                <a:cs typeface="Times New Roman" panose="02020603050405020304" pitchFamily="18" charset="0"/>
              </a:rPr>
              <a:t> </a:t>
            </a:r>
            <a:r>
              <a:rPr lang="en-GB" sz="3600" b="1" dirty="0" err="1">
                <a:solidFill>
                  <a:srgbClr val="0000FF"/>
                </a:solidFill>
                <a:cs typeface="Times New Roman" panose="02020603050405020304" pitchFamily="18" charset="0"/>
              </a:rPr>
              <a:t>tiêu</a:t>
            </a:r>
            <a:r>
              <a:rPr lang="en-GB" sz="3600" b="1" dirty="0">
                <a:solidFill>
                  <a:srgbClr val="0000FF"/>
                </a:solidFill>
                <a:cs typeface="Times New Roman" panose="02020603050405020304" pitchFamily="18" charset="0"/>
              </a:rPr>
              <a:t> </a:t>
            </a:r>
            <a:r>
              <a:rPr lang="en-GB" sz="3600" b="1" dirty="0" err="1">
                <a:solidFill>
                  <a:srgbClr val="0000FF"/>
                </a:solidFill>
                <a:cs typeface="Times New Roman" panose="02020603050405020304" pitchFamily="18" charset="0"/>
              </a:rPr>
              <a:t>học</a:t>
            </a:r>
            <a:r>
              <a:rPr lang="en-GB" sz="3600" b="1" dirty="0">
                <a:solidFill>
                  <a:srgbClr val="0000FF"/>
                </a:solidFill>
                <a:cs typeface="Times New Roman" panose="02020603050405020304" pitchFamily="18" charset="0"/>
              </a:rPr>
              <a:t> </a:t>
            </a:r>
            <a:r>
              <a:rPr lang="en-GB" sz="3600" b="1" dirty="0" err="1">
                <a:solidFill>
                  <a:srgbClr val="0000FF"/>
                </a:solidFill>
                <a:cs typeface="Times New Roman" panose="02020603050405020304" pitchFamily="18" charset="0"/>
              </a:rPr>
              <a:t>tập</a:t>
            </a:r>
            <a:r>
              <a:rPr lang="en-GB" sz="3600" b="1" dirty="0">
                <a:solidFill>
                  <a:srgbClr val="0000FF"/>
                </a:solidFill>
                <a:cs typeface="Times New Roman" panose="02020603050405020304" pitchFamily="18" charset="0"/>
              </a:rPr>
              <a:t> </a:t>
            </a:r>
            <a:r>
              <a:rPr lang="en-GB" sz="3600" b="1" dirty="0" err="1">
                <a:solidFill>
                  <a:srgbClr val="0000FF"/>
                </a:solidFill>
                <a:cs typeface="Times New Roman" panose="02020603050405020304" pitchFamily="18" charset="0"/>
              </a:rPr>
              <a:t>môn</a:t>
            </a:r>
            <a:r>
              <a:rPr lang="en-GB" sz="3600" b="1" dirty="0">
                <a:solidFill>
                  <a:srgbClr val="0000FF"/>
                </a:solidFill>
                <a:cs typeface="Times New Roman" panose="02020603050405020304" pitchFamily="18" charset="0"/>
              </a:rPr>
              <a:t> </a:t>
            </a:r>
            <a:r>
              <a:rPr lang="en-GB" sz="3600" b="1" dirty="0" err="1">
                <a:solidFill>
                  <a:srgbClr val="0000FF"/>
                </a:solidFill>
                <a:cs typeface="Times New Roman" panose="02020603050405020304" pitchFamily="18" charset="0"/>
              </a:rPr>
              <a:t>sinh</a:t>
            </a:r>
            <a:r>
              <a:rPr lang="en-GB" sz="3600" b="1" dirty="0">
                <a:solidFill>
                  <a:srgbClr val="0000FF"/>
                </a:solidFill>
                <a:cs typeface="Times New Roman" panose="02020603050405020304" pitchFamily="18" charset="0"/>
              </a:rPr>
              <a:t> </a:t>
            </a:r>
            <a:r>
              <a:rPr lang="en-GB" sz="3600" b="1" dirty="0" err="1">
                <a:solidFill>
                  <a:srgbClr val="0000FF"/>
                </a:solidFill>
                <a:cs typeface="Times New Roman" panose="02020603050405020304" pitchFamily="18" charset="0"/>
              </a:rPr>
              <a:t>học</a:t>
            </a:r>
            <a:endParaRPr lang="en-US" sz="3600" b="1" kern="1200" dirty="0">
              <a:solidFill>
                <a:srgbClr val="0000FF"/>
              </a:solidFill>
              <a:cs typeface="Times New Roman" panose="02020603050405020304" pitchFamily="18" charset="0"/>
            </a:endParaRPr>
          </a:p>
        </p:txBody>
      </p:sp>
      <p:sp>
        <p:nvSpPr>
          <p:cNvPr id="6" name="TextBox 5">
            <a:extLst>
              <a:ext uri="{FF2B5EF4-FFF2-40B4-BE49-F238E27FC236}">
                <a16:creationId xmlns:a16="http://schemas.microsoft.com/office/drawing/2014/main" id="{FE96605B-66ED-361C-5460-3A7592DC2E40}"/>
              </a:ext>
            </a:extLst>
          </p:cNvPr>
          <p:cNvSpPr txBox="1"/>
          <p:nvPr/>
        </p:nvSpPr>
        <p:spPr>
          <a:xfrm>
            <a:off x="1504860" y="3600447"/>
            <a:ext cx="10288072" cy="2970685"/>
          </a:xfrm>
          <a:prstGeom prst="rect">
            <a:avLst/>
          </a:prstGeom>
          <a:noFill/>
        </p:spPr>
        <p:txBody>
          <a:bodyPr wrap="square">
            <a:spAutoFit/>
          </a:bodyPr>
          <a:lstStyle/>
          <a:p>
            <a:pPr lvl="0">
              <a:lnSpc>
                <a:spcPct val="150000"/>
              </a:lnSpc>
              <a:buSzPts val="1300"/>
            </a:pPr>
            <a:r>
              <a:rPr lang="en-GB" sz="3200" b="0" u="none" strike="noStrike" spc="0" dirty="0">
                <a:solidFill>
                  <a:srgbClr val="0000FF"/>
                </a:solidFill>
                <a:effectLst/>
                <a:ea typeface="Calibri" panose="020F0502020204030204" pitchFamily="34" charset="0"/>
                <a:cs typeface="Calibri" panose="020F0502020204030204" pitchFamily="34" charset="0"/>
                <a:sym typeface="Wingdings" panose="05000000000000000000" pitchFamily="2" charset="2"/>
              </a:rPr>
              <a:t> </a:t>
            </a:r>
            <a:r>
              <a:rPr lang="en-GB" sz="3200" b="0" u="none" strike="noStrike" spc="0" dirty="0">
                <a:solidFill>
                  <a:srgbClr val="0000FF"/>
                </a:solidFill>
                <a:effectLst/>
                <a:ea typeface="Calibri" panose="020F0502020204030204" pitchFamily="34" charset="0"/>
                <a:cs typeface="Calibri" panose="020F0502020204030204" pitchFamily="34" charset="0"/>
              </a:rPr>
              <a:t>G</a:t>
            </a:r>
            <a:r>
              <a:rPr lang="vi-VN" sz="3200" b="0" u="none" strike="noStrike" spc="0" dirty="0">
                <a:solidFill>
                  <a:srgbClr val="0000FF"/>
                </a:solidFill>
                <a:effectLst/>
                <a:ea typeface="Calibri" panose="020F0502020204030204" pitchFamily="34" charset="0"/>
                <a:cs typeface="Calibri" panose="020F0502020204030204" pitchFamily="34" charset="0"/>
              </a:rPr>
              <a:t>iúp chúng ta hiểu rõ v</a:t>
            </a:r>
            <a:r>
              <a:rPr lang="en-GB" sz="3200" b="0" u="none" strike="noStrike" spc="0" dirty="0">
                <a:solidFill>
                  <a:srgbClr val="0000FF"/>
                </a:solidFill>
                <a:effectLst/>
                <a:ea typeface="Calibri" panose="020F0502020204030204" pitchFamily="34" charset="0"/>
                <a:cs typeface="Calibri" panose="020F0502020204030204" pitchFamily="34" charset="0"/>
              </a:rPr>
              <a:t>ề</a:t>
            </a:r>
            <a:r>
              <a:rPr lang="vi-VN" sz="3200" b="0" u="none" strike="noStrike" spc="0" dirty="0">
                <a:solidFill>
                  <a:srgbClr val="0000FF"/>
                </a:solidFill>
                <a:effectLst/>
                <a:ea typeface="Calibri" panose="020F0502020204030204" pitchFamily="34" charset="0"/>
                <a:cs typeface="Calibri" panose="020F0502020204030204" pitchFamily="34" charset="0"/>
              </a:rPr>
              <a:t> thế giới sống</a:t>
            </a:r>
            <a:r>
              <a:rPr lang="en-US" sz="3200" b="0" u="none" strike="noStrike" spc="0" dirty="0">
                <a:solidFill>
                  <a:srgbClr val="0000FF"/>
                </a:solidFill>
                <a:effectLst/>
                <a:ea typeface="Calibri" panose="020F0502020204030204" pitchFamily="34" charset="0"/>
                <a:cs typeface="Calibri" panose="020F0502020204030204" pitchFamily="34" charset="0"/>
              </a:rPr>
              <a:t>…</a:t>
            </a:r>
            <a:endParaRPr lang="en-US" sz="3200" dirty="0">
              <a:solidFill>
                <a:srgbClr val="0000FF"/>
              </a:solidFill>
              <a:effectLst/>
              <a:ea typeface="Calibri" panose="020F0502020204030204" pitchFamily="34" charset="0"/>
              <a:cs typeface="Calibri" panose="020F0502020204030204" pitchFamily="34" charset="0"/>
            </a:endParaRPr>
          </a:p>
          <a:p>
            <a:pPr lvl="0">
              <a:lnSpc>
                <a:spcPct val="150000"/>
              </a:lnSpc>
              <a:buSzPts val="1300"/>
            </a:pPr>
            <a:r>
              <a:rPr lang="en-GB" sz="3200" b="0" u="none" strike="noStrike" spc="0" dirty="0">
                <a:solidFill>
                  <a:srgbClr val="0000FF"/>
                </a:solidFill>
                <a:effectLst/>
                <a:ea typeface="Calibri" panose="020F0502020204030204" pitchFamily="34" charset="0"/>
                <a:cs typeface="Calibri" panose="020F0502020204030204" pitchFamily="34" charset="0"/>
                <a:sym typeface="Wingdings" panose="05000000000000000000" pitchFamily="2" charset="2"/>
              </a:rPr>
              <a:t> </a:t>
            </a:r>
            <a:r>
              <a:rPr lang="en-GB" sz="3200" b="0" u="none" strike="noStrike" spc="0" dirty="0">
                <a:solidFill>
                  <a:srgbClr val="0000FF"/>
                </a:solidFill>
                <a:effectLst/>
                <a:ea typeface="Calibri" panose="020F0502020204030204" pitchFamily="34" charset="0"/>
                <a:cs typeface="Calibri" panose="020F0502020204030204" pitchFamily="34" charset="0"/>
              </a:rPr>
              <a:t>H</a:t>
            </a:r>
            <a:r>
              <a:rPr lang="vi-VN" sz="3200" b="0" u="none" strike="noStrike" spc="0" dirty="0">
                <a:solidFill>
                  <a:srgbClr val="0000FF"/>
                </a:solidFill>
                <a:effectLst/>
                <a:ea typeface="Calibri" panose="020F0502020204030204" pitchFamily="34" charset="0"/>
                <a:cs typeface="Calibri" panose="020F0502020204030204" pitchFamily="34" charset="0"/>
              </a:rPr>
              <a:t>ình thành và phát triển n</a:t>
            </a:r>
            <a:r>
              <a:rPr lang="en-US" sz="3200" dirty="0">
                <a:solidFill>
                  <a:srgbClr val="0000FF"/>
                </a:solidFill>
                <a:ea typeface="Calibri" panose="020F0502020204030204" pitchFamily="34" charset="0"/>
                <a:cs typeface="Calibri" panose="020F0502020204030204" pitchFamily="34" charset="0"/>
              </a:rPr>
              <a:t>ă</a:t>
            </a:r>
            <a:r>
              <a:rPr lang="vi-VN" sz="3200" b="0" u="none" strike="noStrike" spc="0" dirty="0">
                <a:solidFill>
                  <a:srgbClr val="0000FF"/>
                </a:solidFill>
                <a:effectLst/>
                <a:ea typeface="Calibri" panose="020F0502020204030204" pitchFamily="34" charset="0"/>
                <a:cs typeface="Calibri" panose="020F0502020204030204" pitchFamily="34" charset="0"/>
              </a:rPr>
              <a:t>ng lực sinh học</a:t>
            </a:r>
            <a:r>
              <a:rPr lang="en-US" sz="3200" b="0" u="none" strike="noStrike" spc="0" dirty="0">
                <a:solidFill>
                  <a:srgbClr val="0000FF"/>
                </a:solidFill>
                <a:effectLst/>
                <a:ea typeface="Calibri" panose="020F0502020204030204" pitchFamily="34" charset="0"/>
                <a:cs typeface="Calibri" panose="020F0502020204030204" pitchFamily="34" charset="0"/>
              </a:rPr>
              <a:t>…</a:t>
            </a:r>
            <a:endParaRPr lang="en-US" sz="3200" dirty="0">
              <a:solidFill>
                <a:srgbClr val="0000FF"/>
              </a:solidFill>
              <a:effectLst/>
              <a:ea typeface="Calibri" panose="020F0502020204030204" pitchFamily="34" charset="0"/>
              <a:cs typeface="Calibri" panose="020F0502020204030204" pitchFamily="34" charset="0"/>
            </a:endParaRPr>
          </a:p>
          <a:p>
            <a:pPr>
              <a:lnSpc>
                <a:spcPct val="150000"/>
              </a:lnSpc>
            </a:pPr>
            <a:r>
              <a:rPr lang="en-GB" sz="3200" b="0" u="none" strike="noStrike" spc="0" dirty="0">
                <a:solidFill>
                  <a:srgbClr val="0000FF"/>
                </a:solidFill>
                <a:effectLst/>
                <a:ea typeface="Calibri" panose="020F0502020204030204" pitchFamily="34" charset="0"/>
                <a:cs typeface="Calibri" panose="020F0502020204030204" pitchFamily="34" charset="0"/>
                <a:sym typeface="Wingdings" panose="05000000000000000000" pitchFamily="2" charset="2"/>
              </a:rPr>
              <a:t> </a:t>
            </a:r>
            <a:r>
              <a:rPr lang="en-US" sz="3200" dirty="0" err="1">
                <a:solidFill>
                  <a:srgbClr val="0000FF"/>
                </a:solidFill>
              </a:rPr>
              <a:t>Rèn</a:t>
            </a:r>
            <a:r>
              <a:rPr lang="en-US" sz="3200" dirty="0">
                <a:solidFill>
                  <a:srgbClr val="0000FF"/>
                </a:solidFill>
              </a:rPr>
              <a:t> </a:t>
            </a:r>
            <a:r>
              <a:rPr lang="en-US" sz="3200" dirty="0" err="1">
                <a:solidFill>
                  <a:srgbClr val="0000FF"/>
                </a:solidFill>
              </a:rPr>
              <a:t>luyện</a:t>
            </a:r>
            <a:r>
              <a:rPr lang="en-US" sz="3200" dirty="0">
                <a:solidFill>
                  <a:srgbClr val="0000FF"/>
                </a:solidFill>
              </a:rPr>
              <a:t> </a:t>
            </a:r>
            <a:r>
              <a:rPr lang="en-US" sz="3200" dirty="0" err="1">
                <a:solidFill>
                  <a:srgbClr val="0000FF"/>
                </a:solidFill>
              </a:rPr>
              <a:t>thế</a:t>
            </a:r>
            <a:r>
              <a:rPr lang="en-US" sz="3200" dirty="0">
                <a:solidFill>
                  <a:srgbClr val="0000FF"/>
                </a:solidFill>
              </a:rPr>
              <a:t> </a:t>
            </a:r>
            <a:r>
              <a:rPr lang="en-US" sz="3200" dirty="0" err="1">
                <a:solidFill>
                  <a:srgbClr val="0000FF"/>
                </a:solidFill>
              </a:rPr>
              <a:t>giới</a:t>
            </a:r>
            <a:r>
              <a:rPr lang="en-US" sz="3200" dirty="0">
                <a:solidFill>
                  <a:srgbClr val="0000FF"/>
                </a:solidFill>
              </a:rPr>
              <a:t> </a:t>
            </a:r>
            <a:r>
              <a:rPr lang="en-US" sz="3200" dirty="0" err="1">
                <a:solidFill>
                  <a:srgbClr val="0000FF"/>
                </a:solidFill>
              </a:rPr>
              <a:t>quan</a:t>
            </a:r>
            <a:r>
              <a:rPr lang="en-US" sz="3200" dirty="0">
                <a:solidFill>
                  <a:srgbClr val="0000FF"/>
                </a:solidFill>
              </a:rPr>
              <a:t> khoa </a:t>
            </a:r>
            <a:r>
              <a:rPr lang="en-US" sz="3200" dirty="0" err="1">
                <a:solidFill>
                  <a:srgbClr val="0000FF"/>
                </a:solidFill>
              </a:rPr>
              <a:t>học</a:t>
            </a:r>
            <a:r>
              <a:rPr lang="en-US" sz="3200" dirty="0">
                <a:solidFill>
                  <a:srgbClr val="0000FF"/>
                </a:solidFill>
              </a:rPr>
              <a:t>, </a:t>
            </a:r>
            <a:r>
              <a:rPr lang="en-US" sz="3200" dirty="0" err="1">
                <a:solidFill>
                  <a:srgbClr val="0000FF"/>
                </a:solidFill>
              </a:rPr>
              <a:t>tinh</a:t>
            </a:r>
            <a:r>
              <a:rPr lang="en-US" sz="3200" dirty="0">
                <a:solidFill>
                  <a:srgbClr val="0000FF"/>
                </a:solidFill>
              </a:rPr>
              <a:t> </a:t>
            </a:r>
            <a:r>
              <a:rPr lang="en-US" sz="3200" dirty="0" err="1">
                <a:solidFill>
                  <a:srgbClr val="0000FF"/>
                </a:solidFill>
              </a:rPr>
              <a:t>thần</a:t>
            </a:r>
            <a:r>
              <a:rPr lang="en-US" sz="3200" dirty="0">
                <a:solidFill>
                  <a:srgbClr val="0000FF"/>
                </a:solidFill>
              </a:rPr>
              <a:t> </a:t>
            </a:r>
            <a:r>
              <a:rPr lang="en-US" sz="3200" dirty="0" err="1">
                <a:solidFill>
                  <a:srgbClr val="0000FF"/>
                </a:solidFill>
              </a:rPr>
              <a:t>trách</a:t>
            </a:r>
            <a:r>
              <a:rPr lang="en-US" sz="3200" dirty="0">
                <a:solidFill>
                  <a:srgbClr val="0000FF"/>
                </a:solidFill>
              </a:rPr>
              <a:t> </a:t>
            </a:r>
            <a:r>
              <a:rPr lang="en-US" sz="3200" dirty="0" err="1">
                <a:solidFill>
                  <a:srgbClr val="0000FF"/>
                </a:solidFill>
              </a:rPr>
              <a:t>nhiệm</a:t>
            </a:r>
            <a:r>
              <a:rPr lang="en-US" sz="3200" dirty="0">
                <a:solidFill>
                  <a:srgbClr val="0000FF"/>
                </a:solidFill>
              </a:rPr>
              <a:t>, </a:t>
            </a:r>
            <a:r>
              <a:rPr lang="en-US" sz="3200" dirty="0" err="1">
                <a:solidFill>
                  <a:srgbClr val="0000FF"/>
                </a:solidFill>
              </a:rPr>
              <a:t>trung</a:t>
            </a:r>
            <a:r>
              <a:rPr lang="en-US" sz="3200" dirty="0">
                <a:solidFill>
                  <a:srgbClr val="0000FF"/>
                </a:solidFill>
              </a:rPr>
              <a:t> </a:t>
            </a:r>
            <a:r>
              <a:rPr lang="en-US" sz="3200" dirty="0" err="1">
                <a:solidFill>
                  <a:srgbClr val="0000FF"/>
                </a:solidFill>
              </a:rPr>
              <a:t>thực</a:t>
            </a:r>
            <a:r>
              <a:rPr lang="en-US" sz="3200" dirty="0">
                <a:solidFill>
                  <a:srgbClr val="0000FF"/>
                </a:solidFill>
              </a:rPr>
              <a:t> </a:t>
            </a:r>
            <a:r>
              <a:rPr lang="en-US" sz="3200" dirty="0" err="1">
                <a:solidFill>
                  <a:srgbClr val="0000FF"/>
                </a:solidFill>
              </a:rPr>
              <a:t>và</a:t>
            </a:r>
            <a:r>
              <a:rPr lang="en-US" sz="3200" dirty="0">
                <a:solidFill>
                  <a:srgbClr val="0000FF"/>
                </a:solidFill>
              </a:rPr>
              <a:t> </a:t>
            </a:r>
            <a:r>
              <a:rPr lang="en-US" sz="3200" dirty="0" err="1">
                <a:solidFill>
                  <a:srgbClr val="0000FF"/>
                </a:solidFill>
              </a:rPr>
              <a:t>nhiều</a:t>
            </a:r>
            <a:r>
              <a:rPr lang="en-US" sz="3200" dirty="0">
                <a:solidFill>
                  <a:srgbClr val="0000FF"/>
                </a:solidFill>
              </a:rPr>
              <a:t> </a:t>
            </a:r>
            <a:r>
              <a:rPr lang="en-US" sz="3200" dirty="0" err="1">
                <a:solidFill>
                  <a:srgbClr val="0000FF"/>
                </a:solidFill>
              </a:rPr>
              <a:t>năng</a:t>
            </a:r>
            <a:r>
              <a:rPr lang="en-US" sz="3200" dirty="0">
                <a:solidFill>
                  <a:srgbClr val="0000FF"/>
                </a:solidFill>
              </a:rPr>
              <a:t> </a:t>
            </a:r>
            <a:r>
              <a:rPr lang="en-US" sz="3200" dirty="0" err="1">
                <a:solidFill>
                  <a:srgbClr val="0000FF"/>
                </a:solidFill>
              </a:rPr>
              <a:t>lực</a:t>
            </a:r>
            <a:r>
              <a:rPr lang="en-US" sz="3200" dirty="0">
                <a:solidFill>
                  <a:srgbClr val="0000FF"/>
                </a:solidFill>
              </a:rPr>
              <a:t> </a:t>
            </a:r>
            <a:r>
              <a:rPr lang="en-US" sz="3200" dirty="0" err="1">
                <a:solidFill>
                  <a:srgbClr val="0000FF"/>
                </a:solidFill>
              </a:rPr>
              <a:t>cần</a:t>
            </a:r>
            <a:r>
              <a:rPr lang="en-US" sz="3200" dirty="0">
                <a:solidFill>
                  <a:srgbClr val="0000FF"/>
                </a:solidFill>
              </a:rPr>
              <a:t> </a:t>
            </a:r>
            <a:r>
              <a:rPr lang="en-US" sz="3200" dirty="0" err="1">
                <a:solidFill>
                  <a:srgbClr val="0000FF"/>
                </a:solidFill>
              </a:rPr>
              <a:t>thiết</a:t>
            </a:r>
            <a:r>
              <a:rPr lang="en-US" sz="3200" dirty="0">
                <a:solidFill>
                  <a:srgbClr val="0000FF"/>
                </a:solidFill>
              </a:rPr>
              <a:t>…</a:t>
            </a:r>
            <a:endParaRPr lang="en-US" sz="3200" dirty="0">
              <a:solidFill>
                <a:srgbClr val="0000FF"/>
              </a:solidFill>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E19AD58-E094-5558-54D6-B5D11EFC02B6}"/>
              </a:ext>
            </a:extLst>
          </p:cNvPr>
          <p:cNvGrpSpPr/>
          <p:nvPr/>
        </p:nvGrpSpPr>
        <p:grpSpPr>
          <a:xfrm>
            <a:off x="435650" y="1376209"/>
            <a:ext cx="11357282" cy="2052792"/>
            <a:chOff x="560820" y="3148783"/>
            <a:chExt cx="11645545" cy="2182031"/>
          </a:xfrm>
        </p:grpSpPr>
        <p:sp>
          <p:nvSpPr>
            <p:cNvPr id="12" name="Rectangle 11">
              <a:extLst>
                <a:ext uri="{FF2B5EF4-FFF2-40B4-BE49-F238E27FC236}">
                  <a16:creationId xmlns:a16="http://schemas.microsoft.com/office/drawing/2014/main" id="{9475ACA5-35D9-56EC-288D-0ADE0EB49AB4}"/>
                </a:ext>
              </a:extLst>
            </p:cNvPr>
            <p:cNvSpPr/>
            <p:nvPr/>
          </p:nvSpPr>
          <p:spPr>
            <a:xfrm>
              <a:off x="3131240" y="3148783"/>
              <a:ext cx="9075125" cy="21820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600" b="1" i="0" u="none" strike="noStrike" kern="1200" cap="none" spc="0" normalizeH="0" baseline="0" noProof="0" dirty="0">
                  <a:ln>
                    <a:noFill/>
                  </a:ln>
                  <a:solidFill>
                    <a:srgbClr val="0000FF"/>
                  </a:solidFill>
                  <a:effectLst/>
                  <a:uLnTx/>
                  <a:uFillTx/>
                  <a:cs typeface="Times New Roman" panose="02020603050405020304" pitchFamily="18" charset="0"/>
                </a:rPr>
                <a:t>Hoạt động cặp đôi: </a:t>
              </a:r>
              <a:r>
                <a:rPr lang="en-GB" sz="3600" dirty="0" err="1">
                  <a:solidFill>
                    <a:srgbClr val="0000FF"/>
                  </a:solidFill>
                  <a:ea typeface="Segoe UI" panose="020B0502040204020203" pitchFamily="34" charset="0"/>
                  <a:cs typeface="Times New Roman" panose="02020603050405020304" pitchFamily="18" charset="0"/>
                </a:rPr>
                <a:t>Học</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tập</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môn</a:t>
              </a:r>
              <a:r>
                <a:rPr lang="en-GB" sz="3600" dirty="0">
                  <a:solidFill>
                    <a:srgbClr val="0000FF"/>
                  </a:solidFill>
                  <a:ea typeface="Segoe UI" panose="020B0502040204020203" pitchFamily="34" charset="0"/>
                  <a:cs typeface="Times New Roman" panose="02020603050405020304" pitchFamily="18" charset="0"/>
                </a:rPr>
                <a:t> Sinh </a:t>
              </a:r>
              <a:r>
                <a:rPr lang="en-GB" sz="3600" dirty="0" err="1">
                  <a:solidFill>
                    <a:srgbClr val="0000FF"/>
                  </a:solidFill>
                  <a:ea typeface="Segoe UI" panose="020B0502040204020203" pitchFamily="34" charset="0"/>
                  <a:cs typeface="Times New Roman" panose="02020603050405020304" pitchFamily="18" charset="0"/>
                </a:rPr>
                <a:t>học</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sẽ</a:t>
              </a:r>
              <a:r>
                <a:rPr lang="en-GB" sz="3600" dirty="0">
                  <a:solidFill>
                    <a:srgbClr val="0000FF"/>
                  </a:solidFill>
                  <a:ea typeface="Segoe UI" panose="020B0502040204020203" pitchFamily="34" charset="0"/>
                  <a:cs typeface="Times New Roman" panose="02020603050405020304" pitchFamily="18" charset="0"/>
                </a:rPr>
                <a:t> mang </a:t>
              </a:r>
              <a:r>
                <a:rPr lang="en-GB" sz="3600" dirty="0" err="1">
                  <a:solidFill>
                    <a:srgbClr val="0000FF"/>
                  </a:solidFill>
                  <a:ea typeface="Segoe UI" panose="020B0502040204020203" pitchFamily="34" charset="0"/>
                  <a:cs typeface="Times New Roman" panose="02020603050405020304" pitchFamily="18" charset="0"/>
                </a:rPr>
                <a:t>lại</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cho</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chúng</a:t>
              </a:r>
              <a:r>
                <a:rPr lang="en-GB" sz="3600" dirty="0">
                  <a:solidFill>
                    <a:srgbClr val="0000FF"/>
                  </a:solidFill>
                  <a:ea typeface="Segoe UI" panose="020B0502040204020203" pitchFamily="34" charset="0"/>
                  <a:cs typeface="Times New Roman" panose="02020603050405020304" pitchFamily="18" charset="0"/>
                </a:rPr>
                <a:t> ta </a:t>
              </a:r>
              <a:r>
                <a:rPr lang="en-GB" sz="3600" dirty="0" err="1">
                  <a:solidFill>
                    <a:srgbClr val="0000FF"/>
                  </a:solidFill>
                  <a:ea typeface="Segoe UI" panose="020B0502040204020203" pitchFamily="34" charset="0"/>
                  <a:cs typeface="Times New Roman" panose="02020603050405020304" pitchFamily="18" charset="0"/>
                </a:rPr>
                <a:t>những</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lợi</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ích</a:t>
              </a:r>
              <a:r>
                <a:rPr lang="en-GB" sz="3600" dirty="0">
                  <a:solidFill>
                    <a:srgbClr val="0000FF"/>
                  </a:solidFill>
                  <a:ea typeface="Segoe UI" panose="020B0502040204020203" pitchFamily="34" charset="0"/>
                  <a:cs typeface="Times New Roman" panose="02020603050405020304" pitchFamily="18" charset="0"/>
                </a:rPr>
                <a:t> </a:t>
              </a:r>
              <a:r>
                <a:rPr lang="en-GB" sz="3600" dirty="0" err="1">
                  <a:solidFill>
                    <a:srgbClr val="0000FF"/>
                  </a:solidFill>
                  <a:ea typeface="Segoe UI" panose="020B0502040204020203" pitchFamily="34" charset="0"/>
                  <a:cs typeface="Times New Roman" panose="02020603050405020304" pitchFamily="18" charset="0"/>
                </a:rPr>
                <a:t>gì</a:t>
              </a:r>
              <a:r>
                <a:rPr lang="en-GB" sz="3600" dirty="0">
                  <a:solidFill>
                    <a:srgbClr val="0000FF"/>
                  </a:solidFill>
                  <a:ea typeface="Segoe UI" panose="020B0502040204020203" pitchFamily="34" charset="0"/>
                  <a:cs typeface="Times New Roman" panose="02020603050405020304" pitchFamily="18" charset="0"/>
                </a:rPr>
                <a:t>?</a:t>
              </a:r>
            </a:p>
            <a:p>
              <a:endParaRPr kumimoji="0" lang="en-US" sz="2400" b="1" i="0" u="none" strike="noStrike" kern="1200" cap="none" spc="0" normalizeH="0" baseline="0" noProof="0" dirty="0">
                <a:ln>
                  <a:noFill/>
                </a:ln>
                <a:solidFill>
                  <a:srgbClr val="0000FF"/>
                </a:solidFill>
                <a:effectLst/>
                <a:uLnTx/>
                <a:uFillTx/>
                <a:cs typeface="Times New Roman" panose="02020603050405020304" pitchFamily="18" charset="0"/>
              </a:endParaRPr>
            </a:p>
          </p:txBody>
        </p:sp>
        <p:pic>
          <p:nvPicPr>
            <p:cNvPr id="13" name="Picture 2" descr="Think, Pair, Share – phương pháp học tốt cho nhóm trẻ - CTH EDU">
              <a:extLst>
                <a:ext uri="{FF2B5EF4-FFF2-40B4-BE49-F238E27FC236}">
                  <a16:creationId xmlns:a16="http://schemas.microsoft.com/office/drawing/2014/main" id="{15E65281-913B-8AC7-F806-2787FE54B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20" y="3148783"/>
              <a:ext cx="2162321" cy="21820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286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9A9257F5-4250-64DF-6E00-DA700B2A1562}"/>
              </a:ext>
            </a:extLst>
          </p:cNvPr>
          <p:cNvSpPr txBox="1"/>
          <p:nvPr/>
        </p:nvSpPr>
        <p:spPr>
          <a:xfrm>
            <a:off x="1" y="0"/>
            <a:ext cx="4044098" cy="523220"/>
          </a:xfrm>
          <a:prstGeom prst="rect">
            <a:avLst/>
          </a:prstGeom>
          <a:solidFill>
            <a:srgbClr val="B6ECFF"/>
          </a:solidFill>
          <a:effectLst/>
        </p:spPr>
        <p:txBody>
          <a:bodyPr wrap="square" rtlCol="0">
            <a:spAutoFit/>
          </a:bodyPr>
          <a:lstStyle/>
          <a:p>
            <a:r>
              <a:rPr lang="en-GB"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II.</a:t>
            </a:r>
            <a:r>
              <a:rPr lang="zh-CN" altLang="en-US"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 </a:t>
            </a:r>
            <a:r>
              <a:rPr lang="en-GB"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rPr>
              <a:t>VAI TRÒ SINH HỌC</a:t>
            </a:r>
            <a:endParaRPr lang="en-US" altLang="zh-CN" sz="2800" b="1" dirty="0">
              <a:solidFill>
                <a:srgbClr val="0000FF"/>
              </a:solidFill>
              <a:latin typeface="Times New Roman" panose="02020603050405020304" pitchFamily="18" charset="0"/>
              <a:ea typeface="幼圆" panose="02010509060101010101" pitchFamily="49"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F751E0E6-2DA0-727E-2309-A1243904CA8F}"/>
              </a:ext>
            </a:extLst>
          </p:cNvPr>
          <p:cNvGraphicFramePr>
            <a:graphicFrameLocks noGrp="1"/>
          </p:cNvGraphicFramePr>
          <p:nvPr>
            <p:extLst>
              <p:ext uri="{D42A27DB-BD31-4B8C-83A1-F6EECF244321}">
                <p14:modId xmlns:p14="http://schemas.microsoft.com/office/powerpoint/2010/main" val="618346638"/>
              </p:ext>
            </p:extLst>
          </p:nvPr>
        </p:nvGraphicFramePr>
        <p:xfrm>
          <a:off x="151905" y="664749"/>
          <a:ext cx="11669308" cy="4801679"/>
        </p:xfrm>
        <a:graphic>
          <a:graphicData uri="http://schemas.openxmlformats.org/drawingml/2006/table">
            <a:tbl>
              <a:tblPr firstRow="1" firstCol="1" bandRow="1">
                <a:tableStyleId>{BDBED569-4797-4DF1-A0F4-6AAB3CD982D8}</a:tableStyleId>
              </a:tblPr>
              <a:tblGrid>
                <a:gridCol w="3889378">
                  <a:extLst>
                    <a:ext uri="{9D8B030D-6E8A-4147-A177-3AD203B41FA5}">
                      <a16:colId xmlns:a16="http://schemas.microsoft.com/office/drawing/2014/main" val="3586179444"/>
                    </a:ext>
                  </a:extLst>
                </a:gridCol>
                <a:gridCol w="3889378">
                  <a:extLst>
                    <a:ext uri="{9D8B030D-6E8A-4147-A177-3AD203B41FA5}">
                      <a16:colId xmlns:a16="http://schemas.microsoft.com/office/drawing/2014/main" val="3129267461"/>
                    </a:ext>
                  </a:extLst>
                </a:gridCol>
                <a:gridCol w="3890552">
                  <a:extLst>
                    <a:ext uri="{9D8B030D-6E8A-4147-A177-3AD203B41FA5}">
                      <a16:colId xmlns:a16="http://schemas.microsoft.com/office/drawing/2014/main" val="1628674079"/>
                    </a:ext>
                  </a:extLst>
                </a:gridCol>
              </a:tblGrid>
              <a:tr h="1116520">
                <a:tc gridSpan="3">
                  <a:txBody>
                    <a:bodyPr/>
                    <a:lstStyle/>
                    <a:p>
                      <a:pPr algn="ctr">
                        <a:lnSpc>
                          <a:spcPct val="107000"/>
                        </a:lnSpc>
                        <a:spcAft>
                          <a:spcPts val="800"/>
                        </a:spcAft>
                        <a:tabLst>
                          <a:tab pos="984250" algn="l"/>
                        </a:tabLst>
                      </a:pP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Yêu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cầu</a:t>
                      </a:r>
                      <a:r>
                        <a:rPr lang="en-US" sz="3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nhóm</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thảo</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luận</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ghi</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kết</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quả</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vào</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ô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tương</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ứng</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về</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vai</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trò</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sinh</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học</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trả</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lời</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câu</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hỏi</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bên</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dưới</a:t>
                      </a:r>
                      <a:r>
                        <a:rPr lang="en-US" sz="3200" b="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211709"/>
                  </a:ext>
                </a:extLst>
              </a:tr>
              <a:tr h="326205">
                <a:tc>
                  <a:txBody>
                    <a:bodyPr/>
                    <a:lstStyle/>
                    <a:p>
                      <a:pPr algn="ctr">
                        <a:lnSpc>
                          <a:spcPct val="107000"/>
                        </a:lnSpc>
                        <a:spcAft>
                          <a:spcPts val="800"/>
                        </a:spcAft>
                        <a:tabLst>
                          <a:tab pos="984250" algn="l"/>
                        </a:tabLst>
                      </a:pP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K ( </a:t>
                      </a:r>
                      <a:r>
                        <a:rPr lang="en-US" sz="32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tc>
                <a:tc>
                  <a:txBody>
                    <a:bodyPr/>
                    <a:lstStyle/>
                    <a:p>
                      <a:pPr algn="ctr">
                        <a:lnSpc>
                          <a:spcPct val="107000"/>
                        </a:lnSpc>
                        <a:spcAft>
                          <a:spcPts val="800"/>
                        </a:spcAft>
                        <a:tabLst>
                          <a:tab pos="984250" algn="l"/>
                        </a:tabLst>
                      </a:pP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W ( </a:t>
                      </a:r>
                      <a:r>
                        <a:rPr lang="en-US" sz="32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muốn</a:t>
                      </a: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thêm</a:t>
                      </a: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tc>
                <a:tc>
                  <a:txBody>
                    <a:bodyPr/>
                    <a:lstStyle/>
                    <a:p>
                      <a:pPr algn="ctr">
                        <a:lnSpc>
                          <a:spcPct val="107000"/>
                        </a:lnSpc>
                        <a:spcAft>
                          <a:spcPts val="800"/>
                        </a:spcAft>
                        <a:tabLst>
                          <a:tab pos="984250" algn="l"/>
                        </a:tabLst>
                      </a:pP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L ( </a:t>
                      </a:r>
                      <a:r>
                        <a:rPr lang="en-US" sz="32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mới</a:t>
                      </a: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học</a:t>
                      </a: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tc>
                <a:extLst>
                  <a:ext uri="{0D108BD9-81ED-4DB2-BD59-A6C34878D82A}">
                    <a16:rowId xmlns:a16="http://schemas.microsoft.com/office/drawing/2014/main" val="3229046773"/>
                  </a:ext>
                </a:extLst>
              </a:tr>
              <a:tr h="685899">
                <a:tc>
                  <a:txBody>
                    <a:bodyPr/>
                    <a:lstStyle/>
                    <a:p>
                      <a:pPr marL="342900" lvl="0" indent="-342900">
                        <a:lnSpc>
                          <a:spcPct val="107000"/>
                        </a:lnSpc>
                        <a:buFont typeface="Times New Roman" panose="02020603050405020304" pitchFamily="18" charset="0"/>
                        <a:buChar char="-"/>
                        <a:tabLst>
                          <a:tab pos="984250" algn="l"/>
                        </a:tabLst>
                      </a:pPr>
                      <a:endParaRPr lang="en-GB"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Times New Roman" panose="02020603050405020304" pitchFamily="18" charset="0"/>
                        <a:buChar char="-"/>
                        <a:tabLst>
                          <a:tab pos="984250" algn="l"/>
                        </a:tabLst>
                      </a:pPr>
                      <a:endPar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342900" lvl="0" indent="-342900">
                        <a:lnSpc>
                          <a:spcPct val="107000"/>
                        </a:lnSpc>
                        <a:buFont typeface="Times New Roman" panose="02020603050405020304" pitchFamily="18" charset="0"/>
                        <a:buChar char="-"/>
                        <a:tabLst>
                          <a:tab pos="984250" algn="l"/>
                        </a:tabLst>
                      </a:pPr>
                      <a:endParaRPr lang="en-GB"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Times New Roman" panose="02020603050405020304" pitchFamily="18" charset="0"/>
                        <a:buChar char="-"/>
                        <a:tabLst>
                          <a:tab pos="984250" algn="l"/>
                        </a:tabLst>
                      </a:pPr>
                      <a:endPar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342900" lvl="0" indent="-342900">
                        <a:lnSpc>
                          <a:spcPct val="107000"/>
                        </a:lnSpc>
                        <a:spcAft>
                          <a:spcPts val="800"/>
                        </a:spcAft>
                        <a:buFont typeface="Times New Roman" panose="02020603050405020304" pitchFamily="18" charset="0"/>
                        <a:buChar char="-"/>
                        <a:tabLst>
                          <a:tab pos="984250" algn="l"/>
                        </a:tabLst>
                      </a:pPr>
                      <a:endPar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89632570"/>
                  </a:ext>
                </a:extLst>
              </a:tr>
              <a:tr h="1862467">
                <a:tc gridSpan="3">
                  <a:txBody>
                    <a:bodyPr/>
                    <a:lstStyle/>
                    <a:p>
                      <a:pPr>
                        <a:lnSpc>
                          <a:spcPct val="107000"/>
                        </a:lnSpc>
                        <a:spcAft>
                          <a:spcPts val="800"/>
                        </a:spcAft>
                        <a:tabLst>
                          <a:tab pos="984250" algn="l"/>
                        </a:tabLst>
                      </a:pP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Câu</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hỏi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1: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Hãy</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nêu</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một</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vài</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thành</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tựu</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cụ</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thể</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chứng</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minh</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vai</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trò</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của</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nghành</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sinh</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học</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đối</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với</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sự</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phát</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triển</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kinh</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tế</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xã</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hội</a:t>
                      </a:r>
                      <a:r>
                        <a:rPr lang="en-US" sz="3200" b="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tabLst>
                          <a:tab pos="984250" algn="l"/>
                        </a:tabLst>
                      </a:pP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Câu</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hỏi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2: </a:t>
                      </a:r>
                      <a:r>
                        <a:rPr lang="vi-VN" sz="3200" b="0"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Những hiểu biết </a:t>
                      </a:r>
                      <a:r>
                        <a:rPr lang="en-US" sz="3200" b="0" spc="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về</a:t>
                      </a:r>
                      <a:r>
                        <a:rPr lang="vi-VN" sz="3200" b="0"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bộ não đã mang lại lợi ích gì cho con người</a:t>
                      </a:r>
                      <a:r>
                        <a:rPr lang="en-GB" sz="3200" b="0"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solidFill>
                      <a:schemeClr val="bg1">
                        <a:alpha val="2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5492454"/>
                  </a:ext>
                </a:extLst>
              </a:tr>
            </a:tbl>
          </a:graphicData>
        </a:graphic>
      </p:graphicFrame>
    </p:spTree>
    <p:extLst>
      <p:ext uri="{BB962C8B-B14F-4D97-AF65-F5344CB8AC3E}">
        <p14:creationId xmlns:p14="http://schemas.microsoft.com/office/powerpoint/2010/main" val="18845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15920" y="1504510"/>
            <a:ext cx="9937880" cy="4929098"/>
            <a:chOff x="771525" y="1209235"/>
            <a:chExt cx="9937880" cy="4929098"/>
          </a:xfrm>
        </p:grpSpPr>
        <p:graphicFrame>
          <p:nvGraphicFramePr>
            <p:cNvPr id="4" name="Diagram 3"/>
            <p:cNvGraphicFramePr/>
            <p:nvPr/>
          </p:nvGraphicFramePr>
          <p:xfrm>
            <a:off x="4892247" y="1209235"/>
            <a:ext cx="5817158" cy="4929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771525" y="1223743"/>
              <a:ext cx="3820529" cy="4914590"/>
              <a:chOff x="1041239" y="2330027"/>
              <a:chExt cx="2693565" cy="3223048"/>
            </a:xfrm>
          </p:grpSpPr>
          <p:pic>
            <p:nvPicPr>
              <p:cNvPr id="2050" name="Picture 2" descr="Vai trò của trưởng nhóm trong các doanh nghiệp hiện n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Arial" panose="020B0604020202020204" pitchFamily="34" charset="0"/>
                  </a:rPr>
                  <a:t>Các nhóm nộp sản phẩm và trình bày</a:t>
                </a:r>
              </a:p>
            </p:txBody>
          </p:sp>
        </p:grpSp>
      </p:grpSp>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FD011A83-AAF0-74AE-488D-FDD5FEFD0F15}"/>
              </a:ext>
            </a:extLst>
          </p:cNvPr>
          <p:cNvSpPr txBox="1"/>
          <p:nvPr/>
        </p:nvSpPr>
        <p:spPr>
          <a:xfrm>
            <a:off x="3751868" y="162782"/>
            <a:ext cx="4826523" cy="646331"/>
          </a:xfrm>
          <a:prstGeom prst="rect">
            <a:avLst/>
          </a:prstGeom>
          <a:solidFill>
            <a:srgbClr val="B6ECFF"/>
          </a:solidFill>
          <a:effectLst/>
        </p:spPr>
        <p:txBody>
          <a:bodyPr wrap="square" rtlCol="0">
            <a:spAutoFit/>
          </a:bodyPr>
          <a:lstStyle/>
          <a:p>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II.</a:t>
            </a:r>
            <a:r>
              <a:rPr lang="zh-CN" altLang="en-US" sz="36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VAI TRÒ SINH HỌC</a:t>
            </a:r>
            <a:endParaRPr lang="en-US"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00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BCF09811-23CC-5CD7-B143-5926E7535F09}"/>
              </a:ext>
            </a:extLst>
          </p:cNvPr>
          <p:cNvSpPr txBox="1"/>
          <p:nvPr/>
        </p:nvSpPr>
        <p:spPr>
          <a:xfrm>
            <a:off x="3912813" y="162951"/>
            <a:ext cx="4044098" cy="584775"/>
          </a:xfrm>
          <a:prstGeom prst="rect">
            <a:avLst/>
          </a:prstGeom>
          <a:solidFill>
            <a:srgbClr val="B6ECFF"/>
          </a:solidFill>
          <a:effectLst/>
        </p:spPr>
        <p:txBody>
          <a:bodyPr wrap="square" rtlCol="0">
            <a:spAutoFit/>
          </a:bodyPr>
          <a:lstStyle/>
          <a:p>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II.</a:t>
            </a:r>
            <a:r>
              <a:rPr lang="zh-CN" altLang="en-US" sz="32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VAI TRÒ SINH HỌC</a:t>
            </a:r>
            <a:endParaRPr lang="en-US"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E861E75-CD81-5B94-4253-F8ED63487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90" y="1840941"/>
            <a:ext cx="3275030" cy="2958046"/>
          </a:xfrm>
          <a:prstGeom prst="rect">
            <a:avLst/>
          </a:prstGeom>
        </p:spPr>
      </p:pic>
      <p:pic>
        <p:nvPicPr>
          <p:cNvPr id="7" name="Picture 6">
            <a:extLst>
              <a:ext uri="{FF2B5EF4-FFF2-40B4-BE49-F238E27FC236}">
                <a16:creationId xmlns:a16="http://schemas.microsoft.com/office/drawing/2014/main" id="{A16DC4E5-2A9D-AE9D-DA8A-EF064E295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139" y="779830"/>
            <a:ext cx="4170772" cy="2803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EF6735E-2D58-2FF6-DDBB-6119337CDA63}"/>
              </a:ext>
            </a:extLst>
          </p:cNvPr>
          <p:cNvSpPr txBox="1"/>
          <p:nvPr/>
        </p:nvSpPr>
        <p:spPr>
          <a:xfrm>
            <a:off x="798533" y="4798987"/>
            <a:ext cx="1835759" cy="523220"/>
          </a:xfrm>
          <a:prstGeom prst="rect">
            <a:avLst/>
          </a:prstGeom>
          <a:noFill/>
        </p:spPr>
        <p:txBody>
          <a:bodyPr wrap="none" rtlCol="0">
            <a:spAutoFit/>
          </a:bodyPr>
          <a:lstStyle/>
          <a:p>
            <a:pPr algn="ctr"/>
            <a:r>
              <a:rPr lang="vi-VN" sz="2800" dirty="0">
                <a:solidFill>
                  <a:srgbClr val="0000FF"/>
                </a:solidFill>
                <a:latin typeface="Calibri" panose="020F0502020204030204" pitchFamily="34" charset="0"/>
                <a:ea typeface="Calibri" panose="020F0502020204030204" pitchFamily="34" charset="0"/>
                <a:cs typeface="Calibri" panose="020F0502020204030204" pitchFamily="34" charset="0"/>
              </a:rPr>
              <a:t>Thực phẩm</a:t>
            </a:r>
            <a:endPar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6FA2229-58AA-AAF6-225F-FE5F00D53910}"/>
              </a:ext>
            </a:extLst>
          </p:cNvPr>
          <p:cNvSpPr txBox="1"/>
          <p:nvPr/>
        </p:nvSpPr>
        <p:spPr>
          <a:xfrm>
            <a:off x="3835218" y="3647241"/>
            <a:ext cx="3933384" cy="523220"/>
          </a:xfrm>
          <a:prstGeom prst="rect">
            <a:avLst/>
          </a:prstGeom>
          <a:noFill/>
        </p:spPr>
        <p:txBody>
          <a:bodyPr wrap="none" rtlCol="0">
            <a:spAutoFit/>
          </a:bodyPr>
          <a:lstStyle/>
          <a:p>
            <a:pPr algn="ctr"/>
            <a:r>
              <a:rPr lang="vi-VN" sz="2800" dirty="0">
                <a:solidFill>
                  <a:srgbClr val="0000FF"/>
                </a:solidFill>
                <a:latin typeface="Calibri" panose="020F0502020204030204" pitchFamily="34" charset="0"/>
                <a:ea typeface="Calibri" panose="020F0502020204030204" pitchFamily="34" charset="0"/>
                <a:cs typeface="Calibri" panose="020F0502020204030204" pitchFamily="34" charset="0"/>
              </a:rPr>
              <a:t>Nhà ở, vật dụng sinh hoạt</a:t>
            </a:r>
            <a:endPar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EB1332B-08B6-1B76-FC9B-A69F2537D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290" y="1985863"/>
            <a:ext cx="4170773" cy="3004989"/>
          </a:xfrm>
          <a:prstGeom prst="rect">
            <a:avLst/>
          </a:prstGeom>
          <a:ln>
            <a:noFill/>
          </a:ln>
          <a:effectLst>
            <a:softEdge rad="112500"/>
          </a:effectLst>
        </p:spPr>
      </p:pic>
      <p:sp>
        <p:nvSpPr>
          <p:cNvPr id="11" name="TextBox 10">
            <a:extLst>
              <a:ext uri="{FF2B5EF4-FFF2-40B4-BE49-F238E27FC236}">
                <a16:creationId xmlns:a16="http://schemas.microsoft.com/office/drawing/2014/main" id="{B192B607-B4D7-903A-973B-B4FC27379791}"/>
              </a:ext>
            </a:extLst>
          </p:cNvPr>
          <p:cNvSpPr txBox="1"/>
          <p:nvPr/>
        </p:nvSpPr>
        <p:spPr>
          <a:xfrm>
            <a:off x="8553425" y="5029819"/>
            <a:ext cx="3000501" cy="523220"/>
          </a:xfrm>
          <a:prstGeom prst="rect">
            <a:avLst/>
          </a:prstGeom>
          <a:noFill/>
        </p:spPr>
        <p:txBody>
          <a:bodyPr wrap="none" rtlCol="0">
            <a:spAutoFit/>
          </a:bodyPr>
          <a:lstStyle/>
          <a:p>
            <a:pPr algn="ctr"/>
            <a:r>
              <a:rPr lang="vi-VN" sz="2800" dirty="0">
                <a:solidFill>
                  <a:srgbClr val="0000FF"/>
                </a:solidFill>
                <a:latin typeface="Calibri" panose="020F0502020204030204" pitchFamily="34" charset="0"/>
                <a:ea typeface="Calibri" panose="020F0502020204030204" pitchFamily="34" charset="0"/>
                <a:cs typeface="Calibri" panose="020F0502020204030204" pitchFamily="34" charset="0"/>
              </a:rPr>
              <a:t>Nuôi cấy mô tế bào</a:t>
            </a:r>
            <a:endPar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31CA9E91-3CB9-CECE-1915-36FCF7965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6139" y="4146171"/>
            <a:ext cx="3893132" cy="25488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627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2BEFC75-C8B2-40D6-FE05-A15151C7FAF5}"/>
              </a:ext>
            </a:extLst>
          </p:cNvPr>
          <p:cNvGraphicFramePr>
            <a:graphicFrameLocks noGrp="1"/>
          </p:cNvGraphicFramePr>
          <p:nvPr>
            <p:extLst>
              <p:ext uri="{D42A27DB-BD31-4B8C-83A1-F6EECF244321}">
                <p14:modId xmlns:p14="http://schemas.microsoft.com/office/powerpoint/2010/main" val="2454451713"/>
              </p:ext>
            </p:extLst>
          </p:nvPr>
        </p:nvGraphicFramePr>
        <p:xfrm>
          <a:off x="361185" y="187069"/>
          <a:ext cx="11469629" cy="3655188"/>
        </p:xfrm>
        <a:graphic>
          <a:graphicData uri="http://schemas.openxmlformats.org/drawingml/2006/table">
            <a:tbl>
              <a:tblPr firstRow="1" firstCol="1" bandRow="1">
                <a:tableStyleId>{BDBED569-4797-4DF1-A0F4-6AAB3CD982D8}</a:tableStyleId>
              </a:tblPr>
              <a:tblGrid>
                <a:gridCol w="11469629">
                  <a:extLst>
                    <a:ext uri="{9D8B030D-6E8A-4147-A177-3AD203B41FA5}">
                      <a16:colId xmlns:a16="http://schemas.microsoft.com/office/drawing/2014/main" val="3586179444"/>
                    </a:ext>
                  </a:extLst>
                </a:gridCol>
              </a:tblGrid>
              <a:tr h="449764">
                <a:tc>
                  <a:txBody>
                    <a:bodyPr/>
                    <a:lstStyle/>
                    <a:p>
                      <a:pPr algn="ctr">
                        <a:lnSpc>
                          <a:spcPct val="107000"/>
                        </a:lnSpc>
                        <a:spcAft>
                          <a:spcPts val="800"/>
                        </a:spcAft>
                        <a:tabLst>
                          <a:tab pos="984250" algn="l"/>
                        </a:tabLst>
                      </a:pPr>
                      <a:r>
                        <a:rPr lang="en-US" sz="3200" dirty="0" err="1">
                          <a:effectLst/>
                          <a:latin typeface="+mn-lt"/>
                          <a:cs typeface="Times New Roman" panose="02020603050405020304" pitchFamily="18" charset="0"/>
                        </a:rPr>
                        <a:t>Bảng</a:t>
                      </a:r>
                      <a:r>
                        <a:rPr lang="en-US" sz="3200" dirty="0">
                          <a:effectLst/>
                          <a:latin typeface="+mn-lt"/>
                          <a:cs typeface="Times New Roman" panose="02020603050405020304" pitchFamily="18" charset="0"/>
                        </a:rPr>
                        <a:t> </a:t>
                      </a:r>
                      <a:r>
                        <a:rPr lang="en-US" sz="3200" dirty="0" err="1">
                          <a:effectLst/>
                          <a:latin typeface="+mn-lt"/>
                          <a:cs typeface="Times New Roman" panose="02020603050405020304" pitchFamily="18" charset="0"/>
                        </a:rPr>
                        <a:t>học</a:t>
                      </a:r>
                      <a:r>
                        <a:rPr lang="en-US" sz="3200" dirty="0">
                          <a:effectLst/>
                          <a:latin typeface="+mn-lt"/>
                          <a:cs typeface="Times New Roman" panose="02020603050405020304" pitchFamily="18" charset="0"/>
                        </a:rPr>
                        <a:t> </a:t>
                      </a:r>
                      <a:r>
                        <a:rPr lang="en-US" sz="3200" dirty="0" err="1">
                          <a:effectLst/>
                          <a:latin typeface="+mn-lt"/>
                          <a:cs typeface="Times New Roman" panose="02020603050405020304" pitchFamily="18" charset="0"/>
                        </a:rPr>
                        <a:t>tập</a:t>
                      </a:r>
                      <a:r>
                        <a:rPr lang="en-US" sz="3200" dirty="0">
                          <a:effectLst/>
                          <a:latin typeface="+mn-lt"/>
                          <a:cs typeface="Times New Roman" panose="02020603050405020304" pitchFamily="18" charset="0"/>
                        </a:rPr>
                        <a:t> 2</a:t>
                      </a:r>
                    </a:p>
                  </a:txBody>
                  <a:tcPr marL="68580" marR="68580" marT="0" marB="0"/>
                </a:tc>
                <a:extLst>
                  <a:ext uri="{0D108BD9-81ED-4DB2-BD59-A6C34878D82A}">
                    <a16:rowId xmlns:a16="http://schemas.microsoft.com/office/drawing/2014/main" val="122211709"/>
                  </a:ext>
                </a:extLst>
              </a:tr>
              <a:tr h="3156459">
                <a:tc>
                  <a:txBody>
                    <a:bodyPr/>
                    <a:lstStyle/>
                    <a:p>
                      <a:pPr>
                        <a:lnSpc>
                          <a:spcPct val="107000"/>
                        </a:lnSpc>
                        <a:spcAft>
                          <a:spcPts val="800"/>
                        </a:spcAft>
                        <a:tabLst>
                          <a:tab pos="984250" algn="l"/>
                        </a:tabLst>
                      </a:pPr>
                      <a:r>
                        <a:rPr lang="en-US" sz="3200" dirty="0" err="1">
                          <a:solidFill>
                            <a:srgbClr val="0000FF"/>
                          </a:solidFill>
                          <a:effectLst/>
                          <a:latin typeface="+mn-lt"/>
                          <a:cs typeface="Times New Roman" panose="02020603050405020304" pitchFamily="18" charset="0"/>
                        </a:rPr>
                        <a:t>Câu</a:t>
                      </a:r>
                      <a:r>
                        <a:rPr lang="en-US" sz="3200" dirty="0">
                          <a:solidFill>
                            <a:srgbClr val="0000FF"/>
                          </a:solidFill>
                          <a:effectLst/>
                          <a:latin typeface="+mn-lt"/>
                          <a:cs typeface="Times New Roman" panose="02020603050405020304" pitchFamily="18" charset="0"/>
                        </a:rPr>
                        <a:t> </a:t>
                      </a:r>
                      <a:r>
                        <a:rPr lang="en-US" sz="3200" dirty="0" err="1">
                          <a:solidFill>
                            <a:srgbClr val="0000FF"/>
                          </a:solidFill>
                          <a:effectLst/>
                          <a:latin typeface="+mn-lt"/>
                          <a:cs typeface="Times New Roman" panose="02020603050405020304" pitchFamily="18" charset="0"/>
                        </a:rPr>
                        <a:t>hỏi</a:t>
                      </a:r>
                      <a:r>
                        <a:rPr lang="en-US" sz="3200" dirty="0">
                          <a:solidFill>
                            <a:srgbClr val="0000FF"/>
                          </a:solidFill>
                          <a:effectLst/>
                          <a:latin typeface="+mn-lt"/>
                          <a:cs typeface="Times New Roman" panose="02020603050405020304" pitchFamily="18" charset="0"/>
                        </a:rPr>
                        <a:t> 1: </a:t>
                      </a:r>
                      <a:r>
                        <a:rPr lang="en-US" sz="3200" b="1" dirty="0" err="1">
                          <a:solidFill>
                            <a:srgbClr val="0000FF"/>
                          </a:solidFill>
                          <a:effectLst/>
                          <a:latin typeface="+mn-lt"/>
                          <a:cs typeface="Times New Roman" panose="02020603050405020304" pitchFamily="18" charset="0"/>
                        </a:rPr>
                        <a:t>Hãy</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nêu</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một</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vài</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thành</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tựu</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cụ</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thể</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chứng</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minh</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vai</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trò</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của</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nghành</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sinh</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học</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đối</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với</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sự</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phát</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triển</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kinh</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tế</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xã</a:t>
                      </a:r>
                      <a:r>
                        <a:rPr lang="en-US" sz="3200" b="1" dirty="0">
                          <a:solidFill>
                            <a:srgbClr val="0000FF"/>
                          </a:solidFill>
                          <a:effectLst/>
                          <a:latin typeface="+mn-lt"/>
                          <a:cs typeface="Times New Roman" panose="02020603050405020304" pitchFamily="18" charset="0"/>
                        </a:rPr>
                        <a:t> </a:t>
                      </a:r>
                      <a:r>
                        <a:rPr lang="en-US" sz="3200" b="1" dirty="0" err="1">
                          <a:solidFill>
                            <a:srgbClr val="0000FF"/>
                          </a:solidFill>
                          <a:effectLst/>
                          <a:latin typeface="+mn-lt"/>
                          <a:cs typeface="Times New Roman" panose="02020603050405020304" pitchFamily="18" charset="0"/>
                        </a:rPr>
                        <a:t>hội</a:t>
                      </a:r>
                      <a:r>
                        <a:rPr lang="en-US" sz="3200" b="1" dirty="0">
                          <a:solidFill>
                            <a:srgbClr val="0000FF"/>
                          </a:solidFill>
                          <a:effectLst/>
                          <a:latin typeface="+mn-lt"/>
                          <a:cs typeface="Times New Roman" panose="02020603050405020304" pitchFamily="18" charset="0"/>
                        </a:rPr>
                        <a:t>?</a:t>
                      </a:r>
                    </a:p>
                    <a:p>
                      <a:pPr>
                        <a:lnSpc>
                          <a:spcPct val="107000"/>
                        </a:lnSpc>
                        <a:spcAft>
                          <a:spcPts val="800"/>
                        </a:spcAft>
                        <a:tabLst>
                          <a:tab pos="984250" algn="l"/>
                        </a:tabLst>
                      </a:pPr>
                      <a:endParaRPr lang="en-US" sz="3200" dirty="0">
                        <a:solidFill>
                          <a:srgbClr val="0000FF"/>
                        </a:solidFill>
                        <a:effectLst/>
                        <a:latin typeface="+mn-lt"/>
                        <a:cs typeface="Times New Roman" panose="02020603050405020304" pitchFamily="18" charset="0"/>
                      </a:endParaRPr>
                    </a:p>
                    <a:p>
                      <a:pPr>
                        <a:lnSpc>
                          <a:spcPct val="107000"/>
                        </a:lnSpc>
                        <a:spcAft>
                          <a:spcPts val="800"/>
                        </a:spcAft>
                        <a:tabLst>
                          <a:tab pos="984250" algn="l"/>
                        </a:tabLst>
                      </a:pPr>
                      <a:endParaRPr lang="en-US" sz="3200" dirty="0">
                        <a:effectLst/>
                        <a:latin typeface="+mn-lt"/>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55492454"/>
                  </a:ext>
                </a:extLst>
              </a:tr>
            </a:tbl>
          </a:graphicData>
        </a:graphic>
      </p:graphicFrame>
      <p:sp>
        <p:nvSpPr>
          <p:cNvPr id="10" name="TextBox 9">
            <a:extLst>
              <a:ext uri="{FF2B5EF4-FFF2-40B4-BE49-F238E27FC236}">
                <a16:creationId xmlns:a16="http://schemas.microsoft.com/office/drawing/2014/main" id="{6DC98F2D-C671-D6E1-946C-34317F8916D2}"/>
              </a:ext>
            </a:extLst>
          </p:cNvPr>
          <p:cNvSpPr txBox="1"/>
          <p:nvPr/>
        </p:nvSpPr>
        <p:spPr>
          <a:xfrm>
            <a:off x="361185" y="1688716"/>
            <a:ext cx="11469629" cy="2276714"/>
          </a:xfrm>
          <a:prstGeom prst="rect">
            <a:avLst/>
          </a:prstGeom>
          <a:solidFill>
            <a:srgbClr val="CCFFFF"/>
          </a:solidFill>
        </p:spPr>
        <p:txBody>
          <a:bodyPr wrap="square">
            <a:spAutoFit/>
          </a:bodyPr>
          <a:lstStyle/>
          <a:p>
            <a:pPr>
              <a:lnSpc>
                <a:spcPct val="107000"/>
              </a:lnSpc>
              <a:spcAft>
                <a:spcPts val="800"/>
              </a:spcAft>
              <a:tabLst>
                <a:tab pos="984250" algn="l"/>
              </a:tabLst>
            </a:pPr>
            <a:r>
              <a:rPr lang="en-US" sz="3200" dirty="0">
                <a:effectLst/>
                <a:latin typeface="Calibri" panose="020F0502020204030204" pitchFamily="34" charset="0"/>
                <a:ea typeface="Calibri" panose="020F0502020204030204" pitchFamily="34" charset="0"/>
                <a:cs typeface="Calibri" panose="020F0502020204030204" pitchFamily="34" charset="0"/>
              </a:rPr>
              <a:t>Trong </a:t>
            </a:r>
            <a:r>
              <a:rPr lang="en-US" sz="3200" dirty="0" err="1">
                <a:effectLst/>
                <a:latin typeface="Calibri" panose="020F0502020204030204" pitchFamily="34" charset="0"/>
                <a:ea typeface="Calibri" panose="020F0502020204030204" pitchFamily="34" charset="0"/>
                <a:cs typeface="Calibri" panose="020F0502020204030204" pitchFamily="34" charset="0"/>
              </a:rPr>
              <a:t>nông</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nghiệp</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Tạo</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giống</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cây</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trồng</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sạch</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bệnh</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các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vật</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biến</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đổi</a:t>
            </a:r>
            <a:r>
              <a:rPr lang="en-US" sz="3200" dirty="0">
                <a:effectLst/>
                <a:latin typeface="Calibri" panose="020F0502020204030204" pitchFamily="34" charset="0"/>
                <a:ea typeface="Calibri" panose="020F0502020204030204" pitchFamily="34" charset="0"/>
                <a:cs typeface="Calibri" panose="020F0502020204030204" pitchFamily="34" charset="0"/>
              </a:rPr>
              <a:t> gen…</a:t>
            </a:r>
            <a:r>
              <a:rPr lang="en-US" sz="3200" dirty="0" err="1">
                <a:effectLst/>
                <a:latin typeface="Calibri" panose="020F0502020204030204" pitchFamily="34" charset="0"/>
                <a:ea typeface="Calibri" panose="020F0502020204030204" pitchFamily="34" charset="0"/>
                <a:cs typeface="Calibri" panose="020F0502020204030204" pitchFamily="34" charset="0"/>
              </a:rPr>
              <a:t>xuất</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khẩu</a:t>
            </a:r>
            <a:r>
              <a:rPr lang="en-US" sz="32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tabLst>
                <a:tab pos="984250" algn="l"/>
              </a:tabLst>
            </a:pPr>
            <a:r>
              <a:rPr lang="en-US" sz="3200" dirty="0">
                <a:effectLst/>
                <a:latin typeface="Calibri" panose="020F0502020204030204" pitchFamily="34" charset="0"/>
                <a:ea typeface="Calibri" panose="020F0502020204030204" pitchFamily="34" charset="0"/>
                <a:cs typeface="Calibri" panose="020F0502020204030204" pitchFamily="34" charset="0"/>
              </a:rPr>
              <a:t>- Trong y </a:t>
            </a:r>
            <a:r>
              <a:rPr lang="en-US" sz="3200" dirty="0" err="1">
                <a:effectLst/>
                <a:latin typeface="Calibri" panose="020F0502020204030204" pitchFamily="34" charset="0"/>
                <a:ea typeface="Calibri" panose="020F0502020204030204" pitchFamily="34" charset="0"/>
                <a:cs typeface="Calibri" panose="020F0502020204030204" pitchFamily="34" charset="0"/>
              </a:rPr>
              <a:t>học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Chữa</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các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bệnh</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hiểm</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nghèo</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như</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ưng</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thư</a:t>
            </a:r>
            <a:r>
              <a:rPr lang="en-US" sz="3200" dirty="0">
                <a:effectLst/>
                <a:latin typeface="Calibri" panose="020F0502020204030204" pitchFamily="34" charset="0"/>
                <a:ea typeface="Calibri" panose="020F0502020204030204" pitchFamily="34" charset="0"/>
                <a:cs typeface="Calibri" panose="020F0502020204030204" pitchFamily="34" charset="0"/>
              </a:rPr>
              <a:t>, AIDS..</a:t>
            </a:r>
            <a:r>
              <a:rPr lang="en-US" sz="3200" dirty="0" err="1">
                <a:effectLst/>
                <a:latin typeface="Calibri" panose="020F0502020204030204" pitchFamily="34" charset="0"/>
                <a:ea typeface="Calibri" panose="020F0502020204030204" pitchFamily="34" charset="0"/>
                <a:cs typeface="Calibri" panose="020F0502020204030204" pitchFamily="34" charset="0"/>
              </a:rPr>
              <a:t>hoặc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chuẩn</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đoán</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tư</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vấn</a:t>
            </a:r>
            <a:r>
              <a:rPr lang="en-US" sz="3200" dirty="0">
                <a:effectLst/>
                <a:latin typeface="Calibri" panose="020F0502020204030204" pitchFamily="34" charset="0"/>
                <a:ea typeface="Calibri" panose="020F0502020204030204" pitchFamily="34" charset="0"/>
                <a:cs typeface="Calibri" panose="020F0502020204030204" pitchFamily="34" charset="0"/>
              </a:rPr>
              <a:t> di </a:t>
            </a:r>
            <a:r>
              <a:rPr lang="en-US" sz="3200" dirty="0" err="1">
                <a:effectLst/>
                <a:latin typeface="Calibri" panose="020F0502020204030204" pitchFamily="34" charset="0"/>
                <a:ea typeface="Calibri" panose="020F0502020204030204" pitchFamily="34" charset="0"/>
                <a:cs typeface="Calibri" panose="020F0502020204030204" pitchFamily="34" charset="0"/>
              </a:rPr>
              <a:t>truyền</a:t>
            </a:r>
            <a:r>
              <a:rPr lang="en-US" sz="3200" dirty="0">
                <a:effectLst/>
                <a:latin typeface="Calibri" panose="020F0502020204030204" pitchFamily="34" charset="0"/>
                <a:ea typeface="Calibri" panose="020F0502020204030204" pitchFamily="34" charset="0"/>
                <a:cs typeface="Calibri" panose="020F0502020204030204" pitchFamily="34" charset="0"/>
              </a:rPr>
              <a:t>.</a:t>
            </a:r>
          </a:p>
        </p:txBody>
      </p:sp>
      <p:grpSp>
        <p:nvGrpSpPr>
          <p:cNvPr id="2" name="Group 1">
            <a:extLst>
              <a:ext uri="{FF2B5EF4-FFF2-40B4-BE49-F238E27FC236}">
                <a16:creationId xmlns:a16="http://schemas.microsoft.com/office/drawing/2014/main" id="{E319C531-76CF-D9E9-9811-B868695E17B6}"/>
              </a:ext>
            </a:extLst>
          </p:cNvPr>
          <p:cNvGrpSpPr/>
          <p:nvPr/>
        </p:nvGrpSpPr>
        <p:grpSpPr>
          <a:xfrm>
            <a:off x="361185" y="3928313"/>
            <a:ext cx="11395262" cy="2742618"/>
            <a:chOff x="361185" y="3928313"/>
            <a:chExt cx="11395262" cy="2742618"/>
          </a:xfrm>
        </p:grpSpPr>
        <p:pic>
          <p:nvPicPr>
            <p:cNvPr id="1032" name="Picture 8">
              <a:extLst>
                <a:ext uri="{FF2B5EF4-FFF2-40B4-BE49-F238E27FC236}">
                  <a16:creationId xmlns:a16="http://schemas.microsoft.com/office/drawing/2014/main" id="{8C902900-6680-316F-62C7-8CBF43F48D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1185" y="3948546"/>
              <a:ext cx="3822183" cy="27223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9129484-267D-4CC2-38A7-35B7890E5CC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183368" y="3965430"/>
              <a:ext cx="4032377" cy="27055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B7049D8-AF44-DC03-038C-95FFF47441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215745" y="3928313"/>
              <a:ext cx="3540702" cy="270550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1DC03B8C-BBA9-817A-DDF1-DE95F78FF86C}"/>
              </a:ext>
            </a:extLst>
          </p:cNvPr>
          <p:cNvSpPr txBox="1"/>
          <p:nvPr/>
        </p:nvSpPr>
        <p:spPr>
          <a:xfrm>
            <a:off x="3996966" y="143636"/>
            <a:ext cx="4044098" cy="584775"/>
          </a:xfrm>
          <a:prstGeom prst="rect">
            <a:avLst/>
          </a:prstGeom>
          <a:solidFill>
            <a:srgbClr val="B6ECFF"/>
          </a:solidFill>
          <a:effectLst/>
        </p:spPr>
        <p:txBody>
          <a:bodyPr wrap="square" rtlCol="0">
            <a:spAutoFit/>
          </a:bodyPr>
          <a:lstStyle/>
          <a:p>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II.</a:t>
            </a:r>
            <a:r>
              <a:rPr lang="zh-CN" altLang="en-US" sz="32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VAI TRÒ SINH HỌC</a:t>
            </a:r>
            <a:endParaRPr lang="en-US"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678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25">
            <a:extLst>
              <a:ext uri="{FF2B5EF4-FFF2-40B4-BE49-F238E27FC236}">
                <a16:creationId xmlns:a16="http://schemas.microsoft.com/office/drawing/2014/main" id="{61A5A802-9A88-46D8-97A6-1C77978E4B37}"/>
              </a:ext>
            </a:extLst>
          </p:cNvPr>
          <p:cNvSpPr txBox="1"/>
          <p:nvPr/>
        </p:nvSpPr>
        <p:spPr>
          <a:xfrm>
            <a:off x="1350384" y="999944"/>
            <a:ext cx="9081248" cy="1323439"/>
          </a:xfrm>
          <a:prstGeom prst="rect">
            <a:avLst/>
          </a:prstGeom>
          <a:noFill/>
        </p:spPr>
        <p:txBody>
          <a:bodyPr vert="horz" wrap="square" rtlCol="0">
            <a:spAutoFit/>
          </a:bodyPr>
          <a:lstStyle/>
          <a:p>
            <a:pPr algn="ctr"/>
            <a:r>
              <a:rPr lang="en-GB" altLang="zh-CN" sz="4000" b="1" spc="300" dirty="0">
                <a:solidFill>
                  <a:srgbClr val="5B1388"/>
                </a:solidFill>
                <a:highlight>
                  <a:srgbClr val="00FFFF"/>
                </a:highlight>
                <a:ea typeface="微软雅黑 Light" panose="020B0502040204020203" pitchFamily="34" charset="-122"/>
              </a:rPr>
              <a:t>TRÒ CHƠI: “NHÌN HÌNH ĐOÁN CHỮ VỀ SỰ SỐNG QUANH TA”</a:t>
            </a:r>
          </a:p>
        </p:txBody>
      </p:sp>
      <p:sp>
        <p:nvSpPr>
          <p:cNvPr id="11" name="TextBox 10">
            <a:extLst>
              <a:ext uri="{FF2B5EF4-FFF2-40B4-BE49-F238E27FC236}">
                <a16:creationId xmlns:a16="http://schemas.microsoft.com/office/drawing/2014/main" id="{7772A28A-25E6-E3BB-E5F0-7E487DC151A0}"/>
              </a:ext>
            </a:extLst>
          </p:cNvPr>
          <p:cNvSpPr txBox="1"/>
          <p:nvPr/>
        </p:nvSpPr>
        <p:spPr>
          <a:xfrm>
            <a:off x="1511750" y="2393282"/>
            <a:ext cx="8919882" cy="1754326"/>
          </a:xfrm>
          <a:prstGeom prst="rect">
            <a:avLst/>
          </a:prstGeom>
          <a:solidFill>
            <a:schemeClr val="accent4">
              <a:lumMod val="20000"/>
              <a:lumOff val="80000"/>
            </a:schemeClr>
          </a:solidFill>
        </p:spPr>
        <p:txBody>
          <a:bodyPr wrap="square">
            <a:spAutoFit/>
          </a:bodyPr>
          <a:lstStyle/>
          <a:p>
            <a:pPr algn="just"/>
            <a:r>
              <a:rPr lang="en-US" sz="3600" b="1" dirty="0">
                <a:solidFill>
                  <a:srgbClr val="0000FF"/>
                </a:solidFill>
                <a:effectLst/>
                <a:latin typeface="+mj-lt"/>
                <a:ea typeface="Calibri" panose="020F0502020204030204" pitchFamily="34" charset="0"/>
              </a:rPr>
              <a:t>* </a:t>
            </a:r>
            <a:r>
              <a:rPr lang="en-US" sz="3600" b="1" u="sng" dirty="0" err="1">
                <a:solidFill>
                  <a:srgbClr val="0000FF"/>
                </a:solidFill>
                <a:effectLst/>
                <a:latin typeface="+mj-lt"/>
                <a:ea typeface="Calibri" panose="020F0502020204030204" pitchFamily="34" charset="0"/>
              </a:rPr>
              <a:t>Luật</a:t>
            </a:r>
            <a:r>
              <a:rPr lang="en-US" sz="3600" b="1" u="sng" dirty="0">
                <a:solidFill>
                  <a:srgbClr val="0000FF"/>
                </a:solidFill>
                <a:effectLst/>
                <a:latin typeface="+mj-lt"/>
                <a:ea typeface="Calibri" panose="020F0502020204030204" pitchFamily="34" charset="0"/>
              </a:rPr>
              <a:t> </a:t>
            </a:r>
            <a:r>
              <a:rPr lang="en-US" sz="3600" b="1" u="sng" dirty="0" err="1">
                <a:solidFill>
                  <a:srgbClr val="0000FF"/>
                </a:solidFill>
                <a:effectLst/>
                <a:latin typeface="+mj-lt"/>
                <a:ea typeface="Calibri" panose="020F0502020204030204" pitchFamily="34" charset="0"/>
              </a:rPr>
              <a:t>chơi</a:t>
            </a:r>
            <a:r>
              <a:rPr lang="en-US" sz="3600" b="1" dirty="0">
                <a:solidFill>
                  <a:srgbClr val="0000FF"/>
                </a:solidFill>
                <a:effectLst/>
                <a:latin typeface="+mj-lt"/>
                <a:ea typeface="Calibri" panose="020F0502020204030204" pitchFamily="34" charset="0"/>
              </a:rPr>
              <a:t>: HS </a:t>
            </a:r>
            <a:r>
              <a:rPr lang="en-US" sz="3600" b="1" dirty="0" err="1">
                <a:solidFill>
                  <a:srgbClr val="0000FF"/>
                </a:solidFill>
                <a:effectLst/>
                <a:latin typeface="+mj-lt"/>
                <a:ea typeface="Calibri" panose="020F0502020204030204" pitchFamily="34" charset="0"/>
              </a:rPr>
              <a:t>làm</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việc</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cá</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nhân</a:t>
            </a:r>
            <a:r>
              <a:rPr lang="en-US" sz="3600" b="1" dirty="0">
                <a:solidFill>
                  <a:srgbClr val="0000FF"/>
                </a:solidFill>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quan</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sát</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một</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số</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hình</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ảnh</a:t>
            </a:r>
            <a:r>
              <a:rPr lang="en-US" sz="3600" b="1" dirty="0">
                <a:solidFill>
                  <a:srgbClr val="0000FF"/>
                </a:solidFill>
                <a:effectLst/>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và</a:t>
            </a:r>
            <a:r>
              <a:rPr lang="en-US" sz="3600" b="1" dirty="0">
                <a:solidFill>
                  <a:srgbClr val="0000FF"/>
                </a:solidFill>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xác</a:t>
            </a:r>
            <a:r>
              <a:rPr lang="en-US" sz="3600" b="1" dirty="0">
                <a:solidFill>
                  <a:srgbClr val="0000FF"/>
                </a:solidFill>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định</a:t>
            </a:r>
            <a:r>
              <a:rPr lang="en-US" sz="3600" b="1" dirty="0">
                <a:solidFill>
                  <a:srgbClr val="0000FF"/>
                </a:solidFill>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tên</a:t>
            </a:r>
            <a:r>
              <a:rPr lang="en-US" sz="3600" b="1" dirty="0">
                <a:solidFill>
                  <a:srgbClr val="0000FF"/>
                </a:solidFill>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của</a:t>
            </a:r>
            <a:r>
              <a:rPr lang="en-US" sz="3600" b="1" dirty="0">
                <a:solidFill>
                  <a:srgbClr val="0000FF"/>
                </a:solidFill>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các</a:t>
            </a:r>
            <a:r>
              <a:rPr lang="en-US" sz="3600" b="1" dirty="0">
                <a:solidFill>
                  <a:srgbClr val="0000FF"/>
                </a:solidFill>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hình</a:t>
            </a:r>
            <a:r>
              <a:rPr lang="en-US" sz="3600" b="1" dirty="0">
                <a:solidFill>
                  <a:srgbClr val="0000FF"/>
                </a:solidFill>
                <a:effectLst/>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ảnh</a:t>
            </a:r>
            <a:r>
              <a:rPr lang="en-US" sz="3600" b="1" dirty="0">
                <a:solidFill>
                  <a:srgbClr val="0000FF"/>
                </a:solidFill>
                <a:latin typeface="+mj-lt"/>
                <a:ea typeface="Calibri" panose="020F0502020204030204" pitchFamily="34" charset="0"/>
              </a:rPr>
              <a:t> </a:t>
            </a:r>
            <a:r>
              <a:rPr lang="en-US" sz="3600" b="1" dirty="0" err="1">
                <a:solidFill>
                  <a:srgbClr val="0000FF"/>
                </a:solidFill>
                <a:latin typeface="+mj-lt"/>
                <a:ea typeface="Calibri" panose="020F0502020204030204" pitchFamily="34" charset="0"/>
              </a:rPr>
              <a:t>có</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trong</a:t>
            </a:r>
            <a:r>
              <a:rPr lang="en-US" sz="3600" b="1" dirty="0">
                <a:solidFill>
                  <a:srgbClr val="0000FF"/>
                </a:solidFill>
                <a:effectLst/>
                <a:latin typeface="+mj-lt"/>
                <a:ea typeface="Calibri" panose="020F0502020204030204" pitchFamily="34" charset="0"/>
              </a:rPr>
              <a:t> </a:t>
            </a:r>
            <a:r>
              <a:rPr lang="en-US" sz="3600" b="1" dirty="0">
                <a:solidFill>
                  <a:srgbClr val="0000FF"/>
                </a:solidFill>
                <a:latin typeface="+mj-lt"/>
                <a:ea typeface="Calibri" panose="020F0502020204030204" pitchFamily="34" charset="0"/>
              </a:rPr>
              <a:t>ở </a:t>
            </a:r>
            <a:r>
              <a:rPr lang="en-US" sz="3600" b="1" dirty="0" err="1">
                <a:solidFill>
                  <a:srgbClr val="0000FF"/>
                </a:solidFill>
                <a:effectLst/>
                <a:latin typeface="+mj-lt"/>
                <a:ea typeface="Calibri" panose="020F0502020204030204" pitchFamily="34" charset="0"/>
              </a:rPr>
              <a:t>môi</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trường</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xung</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quanh</a:t>
            </a:r>
            <a:r>
              <a:rPr lang="en-US" sz="3600" b="1" dirty="0">
                <a:solidFill>
                  <a:srgbClr val="0000FF"/>
                </a:solidFill>
                <a:effectLst/>
                <a:latin typeface="+mj-lt"/>
                <a:ea typeface="Calibri" panose="020F0502020204030204" pitchFamily="34" charset="0"/>
              </a:rPr>
              <a:t> </a:t>
            </a:r>
            <a:r>
              <a:rPr lang="en-US" sz="3600" b="1" dirty="0" err="1">
                <a:solidFill>
                  <a:srgbClr val="0000FF"/>
                </a:solidFill>
                <a:effectLst/>
                <a:latin typeface="+mj-lt"/>
                <a:ea typeface="Calibri" panose="020F0502020204030204" pitchFamily="34" charset="0"/>
              </a:rPr>
              <a:t>chúng</a:t>
            </a:r>
            <a:r>
              <a:rPr lang="en-US" sz="3600" b="1" dirty="0">
                <a:solidFill>
                  <a:srgbClr val="0000FF"/>
                </a:solidFill>
                <a:effectLst/>
                <a:latin typeface="+mj-lt"/>
                <a:ea typeface="Calibri" panose="020F0502020204030204" pitchFamily="34" charset="0"/>
              </a:rPr>
              <a:t> ta? </a:t>
            </a:r>
            <a:endParaRPr lang="en-US" sz="3600" b="1" dirty="0">
              <a:solidFill>
                <a:srgbClr val="0000FF"/>
              </a:solidFill>
              <a:latin typeface="+mj-lt"/>
            </a:endParaRPr>
          </a:p>
        </p:txBody>
      </p:sp>
      <p:pic>
        <p:nvPicPr>
          <p:cNvPr id="3" name="Picture 2">
            <a:extLst>
              <a:ext uri="{FF2B5EF4-FFF2-40B4-BE49-F238E27FC236}">
                <a16:creationId xmlns:a16="http://schemas.microsoft.com/office/drawing/2014/main" id="{9A408D2A-7186-2032-DE11-CE8ACC52A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423" y="4217508"/>
            <a:ext cx="2920577" cy="2404406"/>
          </a:xfrm>
          <a:prstGeom prst="rect">
            <a:avLst/>
          </a:prstGeom>
        </p:spPr>
      </p:pic>
      <p:pic>
        <p:nvPicPr>
          <p:cNvPr id="7" name="Picture 6">
            <a:extLst>
              <a:ext uri="{FF2B5EF4-FFF2-40B4-BE49-F238E27FC236}">
                <a16:creationId xmlns:a16="http://schemas.microsoft.com/office/drawing/2014/main" id="{41A430D9-35E9-9191-EF06-2F43425B0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48" y="4217508"/>
            <a:ext cx="2920577" cy="2404406"/>
          </a:xfrm>
          <a:prstGeom prst="rect">
            <a:avLst/>
          </a:prstGeom>
        </p:spPr>
      </p:pic>
      <p:sp>
        <p:nvSpPr>
          <p:cNvPr id="2" name="TextBox 2">
            <a:extLst>
              <a:ext uri="{FF2B5EF4-FFF2-40B4-BE49-F238E27FC236}">
                <a16:creationId xmlns:a16="http://schemas.microsoft.com/office/drawing/2014/main" id="{872474D5-653C-CFF2-44AB-0264F870738B}"/>
              </a:ext>
            </a:extLst>
          </p:cNvPr>
          <p:cNvSpPr txBox="1">
            <a:spLocks noChangeArrowheads="1"/>
          </p:cNvSpPr>
          <p:nvPr/>
        </p:nvSpPr>
        <p:spPr bwMode="auto">
          <a:xfrm>
            <a:off x="3824877" y="110240"/>
            <a:ext cx="4132262" cy="779463"/>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85725" tIns="42863" rIns="85725" bIns="42863">
            <a:spAutoFit/>
          </a:bodyPr>
          <a:lstStyle/>
          <a:p>
            <a:pPr algn="ctr">
              <a:defRPr/>
            </a:pPr>
            <a:r>
              <a:rPr lang="en-US" altLang="en-US" sz="4500" b="1" dirty="0" err="1">
                <a:solidFill>
                  <a:srgbClr val="FF0000"/>
                </a:solidFill>
                <a:latin typeface="Times New Roman" pitchFamily="18" charset="0"/>
                <a:cs typeface="Times New Roman" pitchFamily="18" charset="0"/>
              </a:rPr>
              <a:t>KHỞI</a:t>
            </a:r>
            <a:r>
              <a:rPr lang="en-US" altLang="en-US" sz="3900" b="1" dirty="0">
                <a:latin typeface="Times New Roman" pitchFamily="18" charset="0"/>
                <a:cs typeface="Times New Roman" pitchFamily="18" charset="0"/>
              </a:rPr>
              <a:t> </a:t>
            </a:r>
            <a:r>
              <a:rPr lang="en-US" altLang="en-US" sz="4500" b="1" dirty="0" err="1">
                <a:solidFill>
                  <a:srgbClr val="FF0000"/>
                </a:solidFill>
                <a:latin typeface="Times New Roman" pitchFamily="18" charset="0"/>
                <a:cs typeface="Times New Roman" pitchFamily="18" charset="0"/>
              </a:rPr>
              <a:t>ĐỘNG</a:t>
            </a:r>
            <a:endParaRPr lang="en-US" altLang="en-US" sz="3900" b="1" dirty="0">
              <a:solidFill>
                <a:srgbClr val="FF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791A520-BA49-2D85-93E7-605F8D732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748" y="4123240"/>
            <a:ext cx="2920577" cy="2404406"/>
          </a:xfrm>
          <a:prstGeom prst="rect">
            <a:avLst/>
          </a:prstGeom>
        </p:spPr>
      </p:pic>
    </p:spTree>
    <p:extLst>
      <p:ext uri="{BB962C8B-B14F-4D97-AF65-F5344CB8AC3E}">
        <p14:creationId xmlns:p14="http://schemas.microsoft.com/office/powerpoint/2010/main" val="376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2BEFC75-C8B2-40D6-FE05-A15151C7FAF5}"/>
              </a:ext>
            </a:extLst>
          </p:cNvPr>
          <p:cNvGraphicFramePr>
            <a:graphicFrameLocks noGrp="1"/>
          </p:cNvGraphicFramePr>
          <p:nvPr>
            <p:extLst>
              <p:ext uri="{D42A27DB-BD31-4B8C-83A1-F6EECF244321}">
                <p14:modId xmlns:p14="http://schemas.microsoft.com/office/powerpoint/2010/main" val="2104585138"/>
              </p:ext>
            </p:extLst>
          </p:nvPr>
        </p:nvGraphicFramePr>
        <p:xfrm>
          <a:off x="373108" y="381033"/>
          <a:ext cx="11469629" cy="3306728"/>
        </p:xfrm>
        <a:graphic>
          <a:graphicData uri="http://schemas.openxmlformats.org/drawingml/2006/table">
            <a:tbl>
              <a:tblPr firstRow="1" firstCol="1" bandRow="1">
                <a:tableStyleId>{BDBED569-4797-4DF1-A0F4-6AAB3CD982D8}</a:tableStyleId>
              </a:tblPr>
              <a:tblGrid>
                <a:gridCol w="11469629">
                  <a:extLst>
                    <a:ext uri="{9D8B030D-6E8A-4147-A177-3AD203B41FA5}">
                      <a16:colId xmlns:a16="http://schemas.microsoft.com/office/drawing/2014/main" val="3586179444"/>
                    </a:ext>
                  </a:extLst>
                </a:gridCol>
              </a:tblGrid>
              <a:tr h="444830">
                <a:tc>
                  <a:txBody>
                    <a:bodyPr/>
                    <a:lstStyle/>
                    <a:p>
                      <a:pPr algn="ctr">
                        <a:lnSpc>
                          <a:spcPct val="107000"/>
                        </a:lnSpc>
                        <a:spcAft>
                          <a:spcPts val="800"/>
                        </a:spcAft>
                        <a:tabLst>
                          <a:tab pos="984250" algn="l"/>
                        </a:tabLst>
                      </a:pPr>
                      <a:r>
                        <a:rPr lang="en-US" sz="3200" dirty="0" err="1">
                          <a:effectLst/>
                          <a:latin typeface="Times New Roman" panose="02020603050405020304" pitchFamily="18" charset="0"/>
                          <a:cs typeface="Times New Roman" panose="02020603050405020304" pitchFamily="18" charset="0"/>
                        </a:rPr>
                        <a:t>Bảng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học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tập</a:t>
                      </a:r>
                      <a:r>
                        <a:rPr lang="en-US" sz="3200" dirty="0">
                          <a:effectLst/>
                          <a:latin typeface="Times New Roman" panose="02020603050405020304" pitchFamily="18" charset="0"/>
                          <a:cs typeface="Times New Roman" panose="02020603050405020304" pitchFamily="18" charset="0"/>
                        </a:rPr>
                        <a:t> 2</a:t>
                      </a:r>
                    </a:p>
                  </a:txBody>
                  <a:tcPr marL="68580" marR="68580" marT="0" marB="0"/>
                </a:tc>
                <a:extLst>
                  <a:ext uri="{0D108BD9-81ED-4DB2-BD59-A6C34878D82A}">
                    <a16:rowId xmlns:a16="http://schemas.microsoft.com/office/drawing/2014/main" val="122211709"/>
                  </a:ext>
                </a:extLst>
              </a:tr>
              <a:tr h="2820064">
                <a:tc>
                  <a:txBody>
                    <a:bodyPr/>
                    <a:lstStyle/>
                    <a:p>
                      <a:pPr>
                        <a:lnSpc>
                          <a:spcPct val="107000"/>
                        </a:lnSpc>
                        <a:spcAft>
                          <a:spcPts val="800"/>
                        </a:spcAft>
                        <a:tabLst>
                          <a:tab pos="984250" algn="l"/>
                        </a:tabLst>
                      </a:pPr>
                      <a:r>
                        <a:rPr lang="en-US" sz="3200" dirty="0" err="1">
                          <a:solidFill>
                            <a:srgbClr val="0000FF"/>
                          </a:solidFill>
                          <a:effectLst/>
                          <a:latin typeface="+mn-lt"/>
                          <a:cs typeface="Times New Roman" panose="02020603050405020304" pitchFamily="18" charset="0"/>
                        </a:rPr>
                        <a:t>Câu</a:t>
                      </a:r>
                      <a:r>
                        <a:rPr lang="en-US" sz="3200" dirty="0">
                          <a:solidFill>
                            <a:srgbClr val="0000FF"/>
                          </a:solidFill>
                          <a:effectLst/>
                          <a:latin typeface="+mn-lt"/>
                          <a:cs typeface="Times New Roman" panose="02020603050405020304" pitchFamily="18" charset="0"/>
                        </a:rPr>
                        <a:t> </a:t>
                      </a:r>
                      <a:r>
                        <a:rPr lang="en-US" sz="3200" dirty="0" err="1">
                          <a:solidFill>
                            <a:srgbClr val="0000FF"/>
                          </a:solidFill>
                          <a:effectLst/>
                          <a:latin typeface="+mn-lt"/>
                          <a:cs typeface="Times New Roman" panose="02020603050405020304" pitchFamily="18" charset="0"/>
                        </a:rPr>
                        <a:t>hỏi</a:t>
                      </a:r>
                      <a:r>
                        <a:rPr lang="en-US" sz="3200" dirty="0">
                          <a:solidFill>
                            <a:srgbClr val="0000FF"/>
                          </a:solidFill>
                          <a:effectLst/>
                          <a:latin typeface="+mn-lt"/>
                          <a:cs typeface="Times New Roman" panose="02020603050405020304" pitchFamily="18" charset="0"/>
                        </a:rPr>
                        <a:t> 2: </a:t>
                      </a:r>
                      <a:r>
                        <a:rPr lang="vi-VN" sz="3200" spc="0" dirty="0">
                          <a:solidFill>
                            <a:srgbClr val="0000FF"/>
                          </a:solidFill>
                          <a:effectLst/>
                          <a:latin typeface="+mn-lt"/>
                          <a:cs typeface="Times New Roman" panose="02020603050405020304" pitchFamily="18" charset="0"/>
                        </a:rPr>
                        <a:t>Những hiểu biết v</a:t>
                      </a:r>
                      <a:r>
                        <a:rPr lang="en-US" sz="3200" spc="0" dirty="0">
                          <a:solidFill>
                            <a:srgbClr val="0000FF"/>
                          </a:solidFill>
                          <a:effectLst/>
                          <a:latin typeface="+mn-lt"/>
                          <a:cs typeface="Times New Roman" panose="02020603050405020304" pitchFamily="18" charset="0"/>
                        </a:rPr>
                        <a:t>ề</a:t>
                      </a:r>
                      <a:r>
                        <a:rPr lang="vi-VN" sz="3200" spc="0" dirty="0">
                          <a:solidFill>
                            <a:srgbClr val="0000FF"/>
                          </a:solidFill>
                          <a:effectLst/>
                          <a:latin typeface="+mn-lt"/>
                          <a:cs typeface="Times New Roman" panose="02020603050405020304" pitchFamily="18" charset="0"/>
                        </a:rPr>
                        <a:t> bộ não đã mang lại lợi ích gì cho con người</a:t>
                      </a:r>
                      <a:r>
                        <a:rPr lang="en-GB" sz="3200" spc="0" dirty="0">
                          <a:solidFill>
                            <a:srgbClr val="0000FF"/>
                          </a:solidFill>
                          <a:effectLst/>
                          <a:latin typeface="+mn-lt"/>
                          <a:cs typeface="Times New Roman" panose="02020603050405020304" pitchFamily="18" charset="0"/>
                        </a:rPr>
                        <a:t>?</a:t>
                      </a:r>
                    </a:p>
                    <a:p>
                      <a:pPr>
                        <a:lnSpc>
                          <a:spcPct val="107000"/>
                        </a:lnSpc>
                        <a:spcAft>
                          <a:spcPts val="800"/>
                        </a:spcAft>
                        <a:tabLst>
                          <a:tab pos="984250" algn="l"/>
                        </a:tabLst>
                      </a:pPr>
                      <a:endParaRPr lang="en-GB" sz="3200" spc="0" dirty="0">
                        <a:effectLst/>
                        <a:latin typeface="+mn-lt"/>
                        <a:cs typeface="Times New Roman" panose="02020603050405020304" pitchFamily="18" charset="0"/>
                      </a:endParaRPr>
                    </a:p>
                    <a:p>
                      <a:pPr>
                        <a:lnSpc>
                          <a:spcPct val="107000"/>
                        </a:lnSpc>
                        <a:spcAft>
                          <a:spcPts val="800"/>
                        </a:spcAft>
                        <a:tabLst>
                          <a:tab pos="984250" algn="l"/>
                        </a:tabLst>
                      </a:pPr>
                      <a:endParaRPr lang="en-GB" sz="3200" spc="0" dirty="0">
                        <a:effectLst/>
                        <a:latin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55492454"/>
                  </a:ext>
                </a:extLst>
              </a:tr>
            </a:tbl>
          </a:graphicData>
        </a:graphic>
      </p:graphicFrame>
      <p:sp>
        <p:nvSpPr>
          <p:cNvPr id="12" name="TextBox 11">
            <a:extLst>
              <a:ext uri="{FF2B5EF4-FFF2-40B4-BE49-F238E27FC236}">
                <a16:creationId xmlns:a16="http://schemas.microsoft.com/office/drawing/2014/main" id="{4C852D27-BD4B-E955-1718-34B9FCFC384C}"/>
              </a:ext>
            </a:extLst>
          </p:cNvPr>
          <p:cNvSpPr txBox="1"/>
          <p:nvPr/>
        </p:nvSpPr>
        <p:spPr>
          <a:xfrm>
            <a:off x="422916" y="1891600"/>
            <a:ext cx="11419821" cy="1754326"/>
          </a:xfrm>
          <a:prstGeom prst="rect">
            <a:avLst/>
          </a:prstGeom>
          <a:solidFill>
            <a:srgbClr val="CCFFFF"/>
          </a:solidFill>
        </p:spPr>
        <p:txBody>
          <a:bodyPr wrap="square">
            <a:spAutoFit/>
          </a:bodyPr>
          <a:lstStyle/>
          <a:p>
            <a:r>
              <a:rPr lang="en-GB" sz="36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r>
              <a:rPr lang="vi-VN" sz="36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ải thiện trí nhớ, tư vấn và chữa trị các vấn để vể tâm lí cũng như hành vi của con người, góp ph</a:t>
            </a:r>
            <a:r>
              <a:rPr lang="en-GB" sz="36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ầ</a:t>
            </a:r>
            <a:r>
              <a:rPr lang="vi-VN" sz="36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làm cho Tâm lí học và Khoa học xã 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ộ</a:t>
            </a:r>
            <a:r>
              <a:rPr lang="vi-VN" sz="36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trở nên sâu sắc hơn</a:t>
            </a:r>
            <a:r>
              <a:rPr lang="en-US" sz="36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BDFC0CE-AD9A-20B4-CCDE-7EC705D96B9D}"/>
              </a:ext>
            </a:extLst>
          </p:cNvPr>
          <p:cNvGrpSpPr/>
          <p:nvPr/>
        </p:nvGrpSpPr>
        <p:grpSpPr>
          <a:xfrm>
            <a:off x="278056" y="3771867"/>
            <a:ext cx="11564680" cy="2947589"/>
            <a:chOff x="278056" y="3771867"/>
            <a:chExt cx="11564680" cy="2947589"/>
          </a:xfrm>
        </p:grpSpPr>
        <p:pic>
          <p:nvPicPr>
            <p:cNvPr id="2050" name="Picture 2">
              <a:extLst>
                <a:ext uri="{FF2B5EF4-FFF2-40B4-BE49-F238E27FC236}">
                  <a16:creationId xmlns:a16="http://schemas.microsoft.com/office/drawing/2014/main" id="{E0FA7E19-E6DB-4983-460B-3C606188D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056" y="3803580"/>
              <a:ext cx="5817944" cy="2915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AD16A2-96CE-2902-505A-282164CD0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825" y="3771867"/>
              <a:ext cx="5709911" cy="291587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C141FA34-1FDB-B92E-48A1-6870DD24639D}"/>
              </a:ext>
            </a:extLst>
          </p:cNvPr>
          <p:cNvSpPr txBox="1"/>
          <p:nvPr/>
        </p:nvSpPr>
        <p:spPr>
          <a:xfrm>
            <a:off x="4110776" y="351487"/>
            <a:ext cx="4044098" cy="584775"/>
          </a:xfrm>
          <a:prstGeom prst="rect">
            <a:avLst/>
          </a:prstGeom>
          <a:solidFill>
            <a:srgbClr val="B6ECFF"/>
          </a:solidFill>
          <a:effectLst/>
        </p:spPr>
        <p:txBody>
          <a:bodyPr wrap="square" rtlCol="0">
            <a:spAutoFit/>
          </a:bodyPr>
          <a:lstStyle/>
          <a:p>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II.</a:t>
            </a:r>
            <a:r>
              <a:rPr lang="zh-CN" altLang="en-US" sz="32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VAI TRÒ SINH HỌC</a:t>
            </a:r>
            <a:endParaRPr lang="en-US"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8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Công nghệ bảo quản thực phẩm hàng chục ngày không cần làm lạnh_480p">
            <a:hlinkClick r:id="" action="ppaction://media"/>
            <a:extLst>
              <a:ext uri="{FF2B5EF4-FFF2-40B4-BE49-F238E27FC236}">
                <a16:creationId xmlns:a16="http://schemas.microsoft.com/office/drawing/2014/main" id="{C4DB0115-CA31-42C2-8B66-568A5493CF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7249" y="838200"/>
            <a:ext cx="9257502" cy="5628588"/>
          </a:xfrm>
          <a:prstGeom prst="rect">
            <a:avLst/>
          </a:prstGeom>
        </p:spPr>
      </p:pic>
      <p:sp>
        <p:nvSpPr>
          <p:cNvPr id="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BCF09811-23CC-5CD7-B143-5926E7535F09}"/>
              </a:ext>
            </a:extLst>
          </p:cNvPr>
          <p:cNvSpPr txBox="1"/>
          <p:nvPr/>
        </p:nvSpPr>
        <p:spPr>
          <a:xfrm>
            <a:off x="3912813" y="162951"/>
            <a:ext cx="4044098" cy="584775"/>
          </a:xfrm>
          <a:prstGeom prst="rect">
            <a:avLst/>
          </a:prstGeom>
          <a:solidFill>
            <a:srgbClr val="B6ECFF"/>
          </a:solidFill>
          <a:effectLst/>
        </p:spPr>
        <p:txBody>
          <a:bodyPr wrap="square" rtlCol="0">
            <a:spAutoFit/>
          </a:bodyPr>
          <a:lstStyle/>
          <a:p>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II.</a:t>
            </a:r>
            <a:r>
              <a:rPr lang="zh-CN" altLang="en-US" sz="32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VAI TRÒ SINH HỌC</a:t>
            </a:r>
            <a:endParaRPr lang="en-US"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49C8580-E463-F4D7-B66F-583A881063AA}"/>
              </a:ext>
            </a:extLst>
          </p:cNvPr>
          <p:cNvPicPr>
            <a:picLocks noChangeAspect="1"/>
          </p:cNvPicPr>
          <p:nvPr/>
        </p:nvPicPr>
        <p:blipFill>
          <a:blip r:embed="rId5"/>
          <a:stretch>
            <a:fillRect/>
          </a:stretch>
        </p:blipFill>
        <p:spPr>
          <a:xfrm>
            <a:off x="71144" y="838200"/>
            <a:ext cx="1396105" cy="1471367"/>
          </a:xfrm>
          <a:prstGeom prst="rect">
            <a:avLst/>
          </a:prstGeom>
        </p:spPr>
      </p:pic>
    </p:spTree>
    <p:extLst>
      <p:ext uri="{BB962C8B-B14F-4D97-AF65-F5344CB8AC3E}">
        <p14:creationId xmlns:p14="http://schemas.microsoft.com/office/powerpoint/2010/main" val="341002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FE8A8B-B378-F0B0-6C5E-6EFA7ABFFBEC}"/>
              </a:ext>
            </a:extLst>
          </p:cNvPr>
          <p:cNvSpPr txBox="1"/>
          <p:nvPr/>
        </p:nvSpPr>
        <p:spPr>
          <a:xfrm>
            <a:off x="263951" y="686171"/>
            <a:ext cx="11689237" cy="5646161"/>
          </a:xfrm>
          <a:prstGeom prst="rect">
            <a:avLst/>
          </a:prstGeom>
          <a:solidFill>
            <a:schemeClr val="accent4">
              <a:lumMod val="20000"/>
              <a:lumOff val="80000"/>
            </a:schemeClr>
          </a:solidFill>
        </p:spPr>
        <p:txBody>
          <a:bodyPr wrap="square">
            <a:spAutoFit/>
          </a:bodyPr>
          <a:lstStyle/>
          <a:p>
            <a:pPr algn="just">
              <a:lnSpc>
                <a:spcPct val="107000"/>
              </a:lnSpc>
              <a:spcAft>
                <a:spcPts val="800"/>
              </a:spcAft>
              <a:tabLst>
                <a:tab pos="984250" algn="l"/>
              </a:tabLst>
            </a:pPr>
            <a:r>
              <a:rPr lang="en-GB" sz="3200" b="0" i="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vi-VN" sz="3200" b="1" i="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Đối với con người</a:t>
            </a:r>
            <a:r>
              <a:rPr lang="en-GB" sz="3200" b="1" i="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endPar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tabLst>
                <a:tab pos="984250" algn="l"/>
              </a:tabLst>
            </a:pP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hững thành tựu của sinh học đã góp ph</a:t>
            </a:r>
            <a:r>
              <a:rPr lang="en-GB" sz="3200" b="0" i="0" u="none" strike="noStrike" spc="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ần</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vào sự phát triển kinh tế - xã h</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ộ</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làm thay đổi mạnh mẽ n</a:t>
            </a: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ề</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công nghiệp, nông nghiệp, y học,...; tăng chất lượng, hiệu quả, an toàn và thân thiện với môi trường</a:t>
            </a: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tabLst>
                <a:tab pos="984250" algn="l"/>
              </a:tabLst>
            </a:pP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iúp con người giảm bệnh tật, đảm bảo nhu cẩu dinh dưỡng, nâng cao điểu kiện chăm sóc sức khoẻ và đi</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ề</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 trị bệnh, gia tăng tuổi thọ</a:t>
            </a: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tabLst>
                <a:tab pos="984250" algn="l"/>
              </a:tabLst>
            </a:pP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ải thiện trí nhớ, tư vấn và chữa trị các vấn để vể tâm lí cũng như hành vi của con người, góp ph</a:t>
            </a:r>
            <a:r>
              <a:rPr lang="en-GB"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ầ</a:t>
            </a:r>
            <a:r>
              <a:rPr lang="vi-VN"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làm cho Tâm lí học và Khoa học xã hôi trở nên sâu sắc hơn</a:t>
            </a:r>
            <a:r>
              <a:rPr lang="en-US" sz="3200" b="0" i="0" u="none" strike="noStrike" spc="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EFD4DEA5-1E4A-AC98-E633-21D2FE72A39F}"/>
              </a:ext>
            </a:extLst>
          </p:cNvPr>
          <p:cNvSpPr txBox="1"/>
          <p:nvPr/>
        </p:nvSpPr>
        <p:spPr>
          <a:xfrm>
            <a:off x="3912813" y="162951"/>
            <a:ext cx="4044098" cy="584775"/>
          </a:xfrm>
          <a:prstGeom prst="rect">
            <a:avLst/>
          </a:prstGeom>
          <a:solidFill>
            <a:srgbClr val="B6ECFF"/>
          </a:solidFill>
          <a:effectLst/>
        </p:spPr>
        <p:txBody>
          <a:bodyPr wrap="square" rtlCol="0">
            <a:spAutoFit/>
          </a:bodyPr>
          <a:lstStyle/>
          <a:p>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II.</a:t>
            </a:r>
            <a:r>
              <a:rPr lang="zh-CN" altLang="en-US" sz="32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VAI TRÒ SINH HỌC</a:t>
            </a:r>
            <a:endParaRPr lang="en-US"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636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FE8A8B-B378-F0B0-6C5E-6EFA7ABFFBEC}"/>
              </a:ext>
            </a:extLst>
          </p:cNvPr>
          <p:cNvSpPr txBox="1"/>
          <p:nvPr/>
        </p:nvSpPr>
        <p:spPr>
          <a:xfrm>
            <a:off x="0" y="1023756"/>
            <a:ext cx="6473536" cy="5016758"/>
          </a:xfrm>
          <a:prstGeom prst="rect">
            <a:avLst/>
          </a:prstGeom>
          <a:solidFill>
            <a:schemeClr val="accent4">
              <a:lumMod val="20000"/>
              <a:lumOff val="80000"/>
            </a:schemeClr>
          </a:solidFill>
        </p:spPr>
        <p:txBody>
          <a:bodyPr wrap="square">
            <a:spAutoFit/>
          </a:bodyPr>
          <a:lstStyle/>
          <a:p>
            <a:pPr algn="just"/>
            <a:r>
              <a:rPr lang="en-US" sz="3200" b="1" i="0" u="none" strike="noStrike" spc="0" dirty="0">
                <a:solidFill>
                  <a:srgbClr val="0000FF"/>
                </a:solidFill>
                <a:effectLst/>
                <a:ea typeface="Calibri" panose="020F0502020204030204" pitchFamily="34" charset="0"/>
                <a:cs typeface="Calibri" panose="020F0502020204030204" pitchFamily="34" charset="0"/>
              </a:rPr>
              <a:t>* </a:t>
            </a:r>
            <a:r>
              <a:rPr lang="vi-VN" sz="3200" b="1" i="0" u="none" strike="noStrike" spc="0" dirty="0">
                <a:solidFill>
                  <a:srgbClr val="0000FF"/>
                </a:solidFill>
                <a:effectLst/>
                <a:ea typeface="Calibri" panose="020F0502020204030204" pitchFamily="34" charset="0"/>
                <a:cs typeface="Calibri" panose="020F0502020204030204" pitchFamily="34" charset="0"/>
              </a:rPr>
              <a:t>Đối với môi trường</a:t>
            </a:r>
            <a:r>
              <a:rPr lang="en-GB" sz="3200" b="0" i="0" u="none" strike="noStrike" spc="0" dirty="0">
                <a:solidFill>
                  <a:srgbClr val="0000FF"/>
                </a:solidFill>
                <a:effectLst/>
                <a:ea typeface="Calibri" panose="020F0502020204030204" pitchFamily="34" charset="0"/>
                <a:cs typeface="Calibri" panose="020F0502020204030204" pitchFamily="34" charset="0"/>
              </a:rPr>
              <a:t>:</a:t>
            </a:r>
            <a:r>
              <a:rPr lang="vi-VN" sz="3200" b="0" i="0" u="none" strike="noStrike" spc="0" dirty="0">
                <a:solidFill>
                  <a:srgbClr val="0000FF"/>
                </a:solidFill>
                <a:effectLst/>
                <a:ea typeface="Calibri" panose="020F0502020204030204" pitchFamily="34" charset="0"/>
                <a:cs typeface="Calibri" panose="020F0502020204030204" pitchFamily="34" charset="0"/>
              </a:rPr>
              <a:t> </a:t>
            </a:r>
            <a:endParaRPr lang="en-US" sz="3200" b="0" i="0" u="none" strike="noStrike" spc="0" dirty="0">
              <a:solidFill>
                <a:srgbClr val="0000FF"/>
              </a:solidFill>
              <a:effectLst/>
              <a:ea typeface="Calibri" panose="020F0502020204030204" pitchFamily="34" charset="0"/>
              <a:cs typeface="Calibri" panose="020F0502020204030204" pitchFamily="34" charset="0"/>
            </a:endParaRPr>
          </a:p>
          <a:p>
            <a:pPr marL="457200" indent="-457200" algn="just">
              <a:buFontTx/>
              <a:buChar char="-"/>
            </a:pPr>
            <a:r>
              <a:rPr lang="en-US" sz="3200" dirty="0">
                <a:ea typeface="Calibri" panose="020F0502020204030204" pitchFamily="34" charset="0"/>
                <a:cs typeface="Calibri" panose="020F0502020204030204" pitchFamily="34" charset="0"/>
              </a:rPr>
              <a:t>Vi</a:t>
            </a:r>
            <a:r>
              <a:rPr lang="vi-VN" sz="3200" b="0" i="0" u="none" strike="noStrike" spc="0" dirty="0">
                <a:effectLst/>
                <a:ea typeface="Calibri" panose="020F0502020204030204" pitchFamily="34" charset="0"/>
                <a:cs typeface="Calibri" panose="020F0502020204030204" pitchFamily="34" charset="0"/>
              </a:rPr>
              <a:t>ệc xây dựng các mô hình sinh thái giúp đánh giá các vấn đ</a:t>
            </a:r>
            <a:r>
              <a:rPr lang="en-GB" sz="3200" b="0" i="0" u="none" strike="noStrike" spc="0" dirty="0">
                <a:effectLst/>
                <a:ea typeface="Calibri" panose="020F0502020204030204" pitchFamily="34" charset="0"/>
                <a:cs typeface="Calibri" panose="020F0502020204030204" pitchFamily="34" charset="0"/>
              </a:rPr>
              <a:t>ề</a:t>
            </a:r>
            <a:r>
              <a:rPr lang="vi-VN" sz="3200" b="0" i="0" u="none" strike="noStrike" spc="0" dirty="0">
                <a:effectLst/>
                <a:ea typeface="Calibri" panose="020F0502020204030204" pitchFamily="34" charset="0"/>
                <a:cs typeface="Calibri" panose="020F0502020204030204" pitchFamily="34" charset="0"/>
              </a:rPr>
              <a:t> xã h</a:t>
            </a:r>
            <a:r>
              <a:rPr lang="en-US" sz="3200" dirty="0">
                <a:ea typeface="Calibri" panose="020F0502020204030204" pitchFamily="34" charset="0"/>
                <a:cs typeface="Calibri" panose="020F0502020204030204" pitchFamily="34" charset="0"/>
              </a:rPr>
              <a:t>ộ</a:t>
            </a:r>
            <a:r>
              <a:rPr lang="vi-VN" sz="3200" b="0" i="0" u="none" strike="noStrike" spc="0" dirty="0">
                <a:effectLst/>
                <a:ea typeface="Calibri" panose="020F0502020204030204" pitchFamily="34" charset="0"/>
                <a:cs typeface="Calibri" panose="020F0502020204030204" pitchFamily="34" charset="0"/>
              </a:rPr>
              <a:t>i như sự nóng lên toàn c</a:t>
            </a:r>
            <a:r>
              <a:rPr lang="en-US" sz="3200" dirty="0">
                <a:ea typeface="Calibri" panose="020F0502020204030204" pitchFamily="34" charset="0"/>
                <a:cs typeface="Calibri" panose="020F0502020204030204" pitchFamily="34" charset="0"/>
              </a:rPr>
              <a:t>ầ</a:t>
            </a:r>
            <a:r>
              <a:rPr lang="vi-VN" sz="3200" b="0" i="0" u="none" strike="noStrike" spc="0" dirty="0">
                <a:effectLst/>
                <a:ea typeface="Calibri" panose="020F0502020204030204" pitchFamily="34" charset="0"/>
                <a:cs typeface="Calibri" panose="020F0502020204030204" pitchFamily="34" charset="0"/>
              </a:rPr>
              <a:t>u, mức đ</a:t>
            </a:r>
            <a:r>
              <a:rPr lang="en-GB" sz="3200" b="0" i="0" u="none" strike="noStrike" spc="0" dirty="0">
                <a:effectLst/>
                <a:ea typeface="Calibri" panose="020F0502020204030204" pitchFamily="34" charset="0"/>
                <a:cs typeface="Calibri" panose="020F0502020204030204" pitchFamily="34" charset="0"/>
              </a:rPr>
              <a:t>ộ</a:t>
            </a:r>
            <a:r>
              <a:rPr lang="vi-VN" sz="3200" b="0" i="0" u="none" strike="noStrike" spc="0" dirty="0">
                <a:effectLst/>
                <a:ea typeface="Calibri" panose="020F0502020204030204" pitchFamily="34" charset="0"/>
                <a:cs typeface="Calibri" panose="020F0502020204030204" pitchFamily="34" charset="0"/>
              </a:rPr>
              <a:t> ô nhiễm môi trường, sự thủng t</a:t>
            </a:r>
            <a:r>
              <a:rPr lang="en-US" sz="3200" dirty="0">
                <a:ea typeface="Calibri" panose="020F0502020204030204" pitchFamily="34" charset="0"/>
                <a:cs typeface="Calibri" panose="020F0502020204030204" pitchFamily="34" charset="0"/>
              </a:rPr>
              <a:t>ầ</a:t>
            </a:r>
            <a:r>
              <a:rPr lang="vi-VN" sz="3200" b="0" i="0" u="none" strike="noStrike" spc="0" dirty="0">
                <a:effectLst/>
                <a:ea typeface="Calibri" panose="020F0502020204030204" pitchFamily="34" charset="0"/>
                <a:cs typeface="Calibri" panose="020F0502020204030204" pitchFamily="34" charset="0"/>
              </a:rPr>
              <a:t>ng </a:t>
            </a:r>
            <a:r>
              <a:rPr lang="de-DE" sz="3200" b="0" i="0" u="none" strike="noStrike" spc="0" dirty="0">
                <a:effectLst/>
                <a:ea typeface="Calibri" panose="020F0502020204030204" pitchFamily="34" charset="0"/>
                <a:cs typeface="Calibri" panose="020F0502020204030204" pitchFamily="34" charset="0"/>
              </a:rPr>
              <a:t>ozone, </a:t>
            </a:r>
            <a:r>
              <a:rPr lang="vi-VN" sz="3200" b="0" i="0" u="none" strike="noStrike" spc="0" dirty="0">
                <a:effectLst/>
                <a:ea typeface="Calibri" panose="020F0502020204030204" pitchFamily="34" charset="0"/>
                <a:cs typeface="Calibri" panose="020F0502020204030204" pitchFamily="34" charset="0"/>
              </a:rPr>
              <a:t>suy kiệt các ngu</a:t>
            </a:r>
            <a:r>
              <a:rPr lang="en-US" sz="3200" dirty="0">
                <a:ea typeface="Calibri" panose="020F0502020204030204" pitchFamily="34" charset="0"/>
                <a:cs typeface="Calibri" panose="020F0502020204030204" pitchFamily="34" charset="0"/>
              </a:rPr>
              <a:t>ồ</a:t>
            </a:r>
            <a:r>
              <a:rPr lang="vi-VN" sz="3200" b="0" i="0" u="none" strike="noStrike" spc="0" dirty="0">
                <a:effectLst/>
                <a:ea typeface="Calibri" panose="020F0502020204030204" pitchFamily="34" charset="0"/>
                <a:cs typeface="Calibri" panose="020F0502020204030204" pitchFamily="34" charset="0"/>
              </a:rPr>
              <a:t>n tài nguyên thiên</a:t>
            </a:r>
            <a:r>
              <a:rPr lang="en-GB" sz="3200" b="0" i="0" u="none" strike="noStrike" spc="0" dirty="0">
                <a:effectLst/>
                <a:ea typeface="Calibri" panose="020F0502020204030204" pitchFamily="34" charset="0"/>
                <a:cs typeface="Calibri" panose="020F0502020204030204" pitchFamily="34" charset="0"/>
              </a:rPr>
              <a:t>…</a:t>
            </a:r>
            <a:r>
              <a:rPr lang="vi-VN" sz="3200" dirty="0"/>
              <a:t>từ đó đưa ra các biện pháp hợp lí hướng đến sự phát triển bền vững.</a:t>
            </a:r>
            <a:endParaRPr lang="en-US" sz="1200" dirty="0"/>
          </a:p>
        </p:txBody>
      </p:sp>
      <p:sp>
        <p:nvSpPr>
          <p:cNvPr id="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5880BA3-4278-D627-31F3-C3BCF4848A11}"/>
              </a:ext>
            </a:extLst>
          </p:cNvPr>
          <p:cNvSpPr txBox="1"/>
          <p:nvPr/>
        </p:nvSpPr>
        <p:spPr>
          <a:xfrm>
            <a:off x="3148553" y="162951"/>
            <a:ext cx="4808358" cy="646331"/>
          </a:xfrm>
          <a:prstGeom prst="rect">
            <a:avLst/>
          </a:prstGeom>
          <a:solidFill>
            <a:srgbClr val="B6ECFF"/>
          </a:solidFill>
          <a:effectLst/>
        </p:spPr>
        <p:txBody>
          <a:bodyPr wrap="square" rtlCol="0">
            <a:spAutoFit/>
          </a:bodyPr>
          <a:lstStyle/>
          <a:p>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II.</a:t>
            </a:r>
            <a:r>
              <a:rPr lang="zh-CN" altLang="en-US" sz="36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VAI TRÒ SINH HỌC</a:t>
            </a:r>
            <a:endParaRPr lang="en-US"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8194" name="Picture 2" descr="11 biện pháp bảo vệ môi trường đơn giản và hiệu quả | Tiểu Học Yên Thế">
            <a:extLst>
              <a:ext uri="{FF2B5EF4-FFF2-40B4-BE49-F238E27FC236}">
                <a16:creationId xmlns:a16="http://schemas.microsoft.com/office/drawing/2014/main" id="{7356EC90-F7D7-E812-8BEE-A592C5505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306" y="1163781"/>
            <a:ext cx="5474694" cy="486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2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EE1ED882-9657-FC50-C451-7C58B6169BDF}"/>
              </a:ext>
            </a:extLst>
          </p:cNvPr>
          <p:cNvSpPr txBox="1"/>
          <p:nvPr/>
        </p:nvSpPr>
        <p:spPr>
          <a:xfrm>
            <a:off x="2073897" y="84841"/>
            <a:ext cx="6984572" cy="584775"/>
          </a:xfrm>
          <a:prstGeom prst="rect">
            <a:avLst/>
          </a:prstGeom>
          <a:solidFill>
            <a:srgbClr val="B6ECFF"/>
          </a:solidFill>
          <a:effectLst/>
        </p:spPr>
        <p:txBody>
          <a:bodyPr wrap="square" rtlCol="0">
            <a:spAutoFit/>
          </a:bodyPr>
          <a:lstStyle/>
          <a:p>
            <a:pPr algn="ct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III.</a:t>
            </a:r>
            <a:r>
              <a:rPr lang="zh-CN" altLang="en-US" sz="32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SINH HỌC TRONG TƯƠNG LAI</a:t>
            </a:r>
            <a:endParaRPr lang="en-US"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D5B9B9A0-9A80-FFC7-17B2-70F18F2E7B85}"/>
              </a:ext>
            </a:extLst>
          </p:cNvPr>
          <p:cNvGrpSpPr/>
          <p:nvPr/>
        </p:nvGrpSpPr>
        <p:grpSpPr>
          <a:xfrm>
            <a:off x="416797" y="886013"/>
            <a:ext cx="11272441" cy="3403182"/>
            <a:chOff x="657481" y="2834483"/>
            <a:chExt cx="11558550" cy="2182031"/>
          </a:xfrm>
        </p:grpSpPr>
        <p:sp>
          <p:nvSpPr>
            <p:cNvPr id="8" name="Rectangle 7">
              <a:extLst>
                <a:ext uri="{FF2B5EF4-FFF2-40B4-BE49-F238E27FC236}">
                  <a16:creationId xmlns:a16="http://schemas.microsoft.com/office/drawing/2014/main" id="{FF6FCDD1-87DE-257D-55FD-F04C43AAB3B2}"/>
                </a:ext>
              </a:extLst>
            </p:cNvPr>
            <p:cNvSpPr/>
            <p:nvPr/>
          </p:nvSpPr>
          <p:spPr>
            <a:xfrm>
              <a:off x="3140906" y="2834483"/>
              <a:ext cx="9075125" cy="218203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rgbClr val="0000FF"/>
                  </a:solidFill>
                  <a:effectLst/>
                  <a:uLnTx/>
                  <a:uFillTx/>
                  <a:cs typeface="Times New Roman" panose="02020603050405020304" pitchFamily="18" charset="0"/>
                </a:rPr>
                <a:t>Hoạt động cặp đôi: </a:t>
              </a:r>
            </a:p>
            <a:p>
              <a:pPr>
                <a:lnSpc>
                  <a:spcPct val="107000"/>
                </a:lnSpc>
                <a:spcAft>
                  <a:spcPts val="800"/>
                </a:spcAft>
                <a:tabLst>
                  <a:tab pos="2546350" algn="l"/>
                </a:tabLst>
              </a:pPr>
              <a:r>
                <a:rPr lang="en-US" sz="3200" b="1" dirty="0" err="1">
                  <a:solidFill>
                    <a:schemeClr val="tx1"/>
                  </a:solidFill>
                  <a:effectLst/>
                  <a:ea typeface="Calibri" panose="020F0502020204030204" pitchFamily="34" charset="0"/>
                  <a:cs typeface="Times New Roman" panose="02020603050405020304" pitchFamily="18" charset="0"/>
                </a:rPr>
                <a:t>Câu</a:t>
              </a:r>
              <a:r>
                <a:rPr lang="en-US" sz="3200" b="1" dirty="0">
                  <a:solidFill>
                    <a:schemeClr val="tx1"/>
                  </a:solidFill>
                  <a:effectLst/>
                  <a:ea typeface="Calibri" panose="020F0502020204030204" pitchFamily="34" charset="0"/>
                  <a:cs typeface="Times New Roman" panose="02020603050405020304" pitchFamily="18" charset="0"/>
                </a:rPr>
                <a:t> 1. </a:t>
              </a:r>
              <a:r>
                <a:rPr lang="en-US" sz="3200" dirty="0">
                  <a:solidFill>
                    <a:schemeClr val="tx1"/>
                  </a:solidFill>
                  <a:effectLst/>
                  <a:ea typeface="Calibri" panose="020F0502020204030204" pitchFamily="34" charset="0"/>
                  <a:cs typeface="Times New Roman" panose="02020603050405020304" pitchFamily="18" charset="0"/>
                </a:rPr>
                <a:t>Con </a:t>
              </a:r>
              <a:r>
                <a:rPr lang="en-US" sz="3200" dirty="0" err="1">
                  <a:solidFill>
                    <a:schemeClr val="tx1"/>
                  </a:solidFill>
                  <a:effectLst/>
                  <a:ea typeface="Calibri" panose="020F0502020204030204" pitchFamily="34" charset="0"/>
                  <a:cs typeface="Times New Roman" panose="02020603050405020304" pitchFamily="18" charset="0"/>
                </a:rPr>
                <a:t>người</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có</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thể</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giải</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quyết</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những</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vấn</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đề</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môi</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trường</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như</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thế</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nào</a:t>
              </a:r>
              <a:r>
                <a:rPr lang="en-US" sz="3200" dirty="0">
                  <a:solidFill>
                    <a:schemeClr val="tx1"/>
                  </a:solidFill>
                  <a:effectLst/>
                  <a:ea typeface="Calibri" panose="020F0502020204030204" pitchFamily="34" charset="0"/>
                  <a:cs typeface="Times New Roman" panose="02020603050405020304" pitchFamily="18" charset="0"/>
                </a:rPr>
                <a:t>? </a:t>
              </a:r>
            </a:p>
            <a:p>
              <a:pPr>
                <a:lnSpc>
                  <a:spcPct val="107000"/>
                </a:lnSpc>
                <a:spcAft>
                  <a:spcPts val="800"/>
                </a:spcAft>
                <a:tabLst>
                  <a:tab pos="2546350" algn="l"/>
                </a:tabLst>
              </a:pPr>
              <a:r>
                <a:rPr lang="en-US" sz="3200" b="1" dirty="0" err="1">
                  <a:solidFill>
                    <a:schemeClr val="tx1"/>
                  </a:solidFill>
                  <a:effectLst/>
                  <a:ea typeface="Calibri" panose="020F0502020204030204" pitchFamily="34" charset="0"/>
                  <a:cs typeface="Times New Roman" panose="02020603050405020304" pitchFamily="18" charset="0"/>
                </a:rPr>
                <a:t>Câu</a:t>
              </a:r>
              <a:r>
                <a:rPr lang="en-US" sz="3200" b="1" dirty="0">
                  <a:solidFill>
                    <a:schemeClr val="tx1"/>
                  </a:solidFill>
                  <a:effectLst/>
                  <a:ea typeface="Calibri" panose="020F0502020204030204" pitchFamily="34" charset="0"/>
                  <a:cs typeface="Times New Roman" panose="02020603050405020304" pitchFamily="18" charset="0"/>
                </a:rPr>
                <a:t> 2. </a:t>
              </a:r>
              <a:r>
                <a:rPr lang="en-US" sz="3200" dirty="0" err="1">
                  <a:solidFill>
                    <a:schemeClr val="tx1"/>
                  </a:solidFill>
                  <a:effectLst/>
                  <a:ea typeface="Calibri" panose="020F0502020204030204" pitchFamily="34" charset="0"/>
                  <a:cs typeface="Times New Roman" panose="02020603050405020304" pitchFamily="18" charset="0"/>
                </a:rPr>
                <a:t>Sự</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kết</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hợp</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giữa</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sinh</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học</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và</a:t>
              </a:r>
              <a:r>
                <a:rPr lang="en-US" sz="3200" dirty="0">
                  <a:solidFill>
                    <a:schemeClr val="tx1"/>
                  </a:solidFill>
                  <a:effectLst/>
                  <a:ea typeface="Calibri" panose="020F0502020204030204" pitchFamily="34" charset="0"/>
                  <a:cs typeface="Times New Roman" panose="02020603050405020304" pitchFamily="18" charset="0"/>
                </a:rPr>
                <a:t> tin </a:t>
              </a:r>
              <a:r>
                <a:rPr lang="en-US" sz="3200" dirty="0" err="1">
                  <a:solidFill>
                    <a:schemeClr val="tx1"/>
                  </a:solidFill>
                  <a:effectLst/>
                  <a:ea typeface="Calibri" panose="020F0502020204030204" pitchFamily="34" charset="0"/>
                  <a:cs typeface="Times New Roman" panose="02020603050405020304" pitchFamily="18" charset="0"/>
                </a:rPr>
                <a:t>học</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mang</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lại</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những</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triển</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vọng</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gì</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trong</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tương</a:t>
              </a:r>
              <a:r>
                <a:rPr lang="en-US" sz="3200" dirty="0">
                  <a:solidFill>
                    <a:schemeClr val="tx1"/>
                  </a:solidFill>
                  <a:effectLst/>
                  <a:ea typeface="Calibri" panose="020F0502020204030204" pitchFamily="34" charset="0"/>
                  <a:cs typeface="Times New Roman" panose="02020603050405020304" pitchFamily="18" charset="0"/>
                </a:rPr>
                <a:t> </a:t>
              </a:r>
              <a:r>
                <a:rPr lang="en-US" sz="3200" dirty="0" err="1">
                  <a:solidFill>
                    <a:schemeClr val="tx1"/>
                  </a:solidFill>
                  <a:effectLst/>
                  <a:ea typeface="Calibri" panose="020F0502020204030204" pitchFamily="34" charset="0"/>
                  <a:cs typeface="Times New Roman" panose="02020603050405020304" pitchFamily="18" charset="0"/>
                </a:rPr>
                <a:t>lai</a:t>
              </a:r>
              <a:r>
                <a:rPr lang="en-US" sz="3200" dirty="0">
                  <a:solidFill>
                    <a:schemeClr val="tx1"/>
                  </a:solidFill>
                  <a:effectLst/>
                  <a:ea typeface="Calibri" panose="020F0502020204030204" pitchFamily="34" charset="0"/>
                  <a:cs typeface="Times New Roman" panose="02020603050405020304" pitchFamily="18" charset="0"/>
                </a:rPr>
                <a:t>?</a:t>
              </a:r>
            </a:p>
            <a:p>
              <a:endParaRPr kumimoji="0" lang="en-US" sz="3200" b="1" i="0" u="none" strike="noStrike" kern="1200" cap="none" spc="0" normalizeH="0" baseline="0" noProof="0" dirty="0">
                <a:ln>
                  <a:noFill/>
                </a:ln>
                <a:solidFill>
                  <a:schemeClr val="tx1"/>
                </a:solidFill>
                <a:effectLst/>
                <a:uLnTx/>
                <a:uFillTx/>
                <a:cs typeface="Times New Roman" panose="02020603050405020304" pitchFamily="18" charset="0"/>
              </a:endParaRPr>
            </a:p>
          </p:txBody>
        </p:sp>
        <p:pic>
          <p:nvPicPr>
            <p:cNvPr id="9" name="Picture 2" descr="Think, Pair, Share – phương pháp học tốt cho nhóm trẻ - CTH EDU">
              <a:extLst>
                <a:ext uri="{FF2B5EF4-FFF2-40B4-BE49-F238E27FC236}">
                  <a16:creationId xmlns:a16="http://schemas.microsoft.com/office/drawing/2014/main" id="{19F8E41F-A663-6607-B727-C70DF3753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81" y="2834484"/>
              <a:ext cx="2162321" cy="21820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932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EE1ED882-9657-FC50-C451-7C58B6169BDF}"/>
              </a:ext>
            </a:extLst>
          </p:cNvPr>
          <p:cNvSpPr txBox="1"/>
          <p:nvPr/>
        </p:nvSpPr>
        <p:spPr>
          <a:xfrm>
            <a:off x="2073897" y="84841"/>
            <a:ext cx="6984572" cy="646331"/>
          </a:xfrm>
          <a:prstGeom prst="rect">
            <a:avLst/>
          </a:prstGeom>
          <a:solidFill>
            <a:srgbClr val="B6ECFF"/>
          </a:solidFill>
          <a:effectLst/>
        </p:spPr>
        <p:txBody>
          <a:bodyPr wrap="square" rtlCol="0">
            <a:spAutoFit/>
          </a:bodyPr>
          <a:lstStyle/>
          <a:p>
            <a:r>
              <a:rPr lang="en-GB" altLang="zh-CN" sz="3600" b="1" dirty="0">
                <a:solidFill>
                  <a:srgbClr val="0000FF"/>
                </a:solidFill>
                <a:ea typeface="幼圆" panose="02010509060101010101" pitchFamily="49" charset="-122"/>
                <a:cs typeface="Times New Roman" panose="02020603050405020304" pitchFamily="18" charset="0"/>
              </a:rPr>
              <a:t>III.</a:t>
            </a:r>
            <a:r>
              <a:rPr lang="zh-CN" altLang="en-US" sz="3600" b="1" dirty="0">
                <a:solidFill>
                  <a:srgbClr val="0000FF"/>
                </a:solidFill>
                <a:ea typeface="幼圆" panose="02010509060101010101" pitchFamily="49" charset="-122"/>
                <a:cs typeface="Times New Roman" panose="02020603050405020304" pitchFamily="18" charset="0"/>
              </a:rPr>
              <a:t> </a:t>
            </a:r>
            <a:r>
              <a:rPr lang="en-GB" altLang="zh-CN" sz="3600" b="1" dirty="0">
                <a:solidFill>
                  <a:srgbClr val="0000FF"/>
                </a:solidFill>
                <a:ea typeface="幼圆" panose="02010509060101010101" pitchFamily="49" charset="-122"/>
                <a:cs typeface="Times New Roman" panose="02020603050405020304" pitchFamily="18" charset="0"/>
              </a:rPr>
              <a:t>SINH HỌC TRONG TƯƠNG LAI</a:t>
            </a:r>
            <a:endParaRPr lang="en-US" altLang="zh-CN" sz="3600" b="1" dirty="0">
              <a:solidFill>
                <a:srgbClr val="0000FF"/>
              </a:solidFill>
              <a:ea typeface="幼圆" panose="02010509060101010101" pitchFamily="49" charset="-122"/>
              <a:cs typeface="Times New Roman" panose="02020603050405020304" pitchFamily="18" charset="0"/>
            </a:endParaRPr>
          </a:p>
        </p:txBody>
      </p:sp>
      <p:sp>
        <p:nvSpPr>
          <p:cNvPr id="2" name="TextBox 1">
            <a:extLst>
              <a:ext uri="{FF2B5EF4-FFF2-40B4-BE49-F238E27FC236}">
                <a16:creationId xmlns:a16="http://schemas.microsoft.com/office/drawing/2014/main" id="{E2806AF5-491C-FBF9-9615-8E09FD07BABD}"/>
              </a:ext>
            </a:extLst>
          </p:cNvPr>
          <p:cNvSpPr txBox="1"/>
          <p:nvPr/>
        </p:nvSpPr>
        <p:spPr>
          <a:xfrm>
            <a:off x="562345" y="769233"/>
            <a:ext cx="5533656" cy="4031873"/>
          </a:xfrm>
          <a:prstGeom prst="rect">
            <a:avLst/>
          </a:prstGeom>
          <a:solidFill>
            <a:schemeClr val="accent6">
              <a:lumMod val="20000"/>
              <a:lumOff val="80000"/>
            </a:schemeClr>
          </a:solidFill>
        </p:spPr>
        <p:txBody>
          <a:bodyPr wrap="square">
            <a:spAutoFit/>
          </a:bodyPr>
          <a:lstStyle/>
          <a:p>
            <a:pPr algn="just"/>
            <a:r>
              <a:rPr lang="en-US" sz="3200" b="1" i="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KẾT QUẢ HOẠT ĐỘNG:</a:t>
            </a:r>
          </a:p>
          <a:p>
            <a:pPr algn="just"/>
            <a:r>
              <a:rPr lang="en-US" sz="3200" b="1" dirty="0" err="1">
                <a:solidFill>
                  <a:srgbClr val="0000FF"/>
                </a:solidFill>
                <a:latin typeface="Calibri" panose="020F0502020204030204" pitchFamily="34" charset="0"/>
                <a:ea typeface="Calibri" panose="020F0502020204030204" pitchFamily="34" charset="0"/>
                <a:cs typeface="Calibri" panose="020F0502020204030204" pitchFamily="34" charset="0"/>
              </a:rPr>
              <a:t>Câu</a:t>
            </a:r>
            <a:r>
              <a:rPr lang="en-US" sz="3200" b="1" dirty="0">
                <a:solidFill>
                  <a:srgbClr val="0000FF"/>
                </a:solidFill>
                <a:latin typeface="Calibri" panose="020F0502020204030204" pitchFamily="34" charset="0"/>
                <a:ea typeface="Calibri" panose="020F0502020204030204" pitchFamily="34" charset="0"/>
                <a:cs typeface="Calibri" panose="020F0502020204030204" pitchFamily="34" charset="0"/>
              </a:rPr>
              <a:t> 1. </a:t>
            </a:r>
            <a:r>
              <a:rPr lang="vi-VN" sz="3200" dirty="0">
                <a:solidFill>
                  <a:srgbClr val="0000FF"/>
                </a:solidFill>
                <a:latin typeface="Calibri" panose="020F0502020204030204" pitchFamily="34" charset="0"/>
                <a:ea typeface="Calibri" panose="020F0502020204030204" pitchFamily="34" charset="0"/>
                <a:cs typeface="Calibri" panose="020F0502020204030204" pitchFamily="34" charset="0"/>
              </a:rPr>
              <a:t>Con người đã chủ đ</a:t>
            </a:r>
            <a:r>
              <a:rPr lang="en-GB" sz="3200" dirty="0">
                <a:solidFill>
                  <a:srgbClr val="0000FF"/>
                </a:solidFill>
                <a:latin typeface="Calibri" panose="020F0502020204030204" pitchFamily="34" charset="0"/>
                <a:ea typeface="Calibri" panose="020F0502020204030204" pitchFamily="34" charset="0"/>
                <a:cs typeface="Calibri" panose="020F0502020204030204" pitchFamily="34" charset="0"/>
              </a:rPr>
              <a:t>ộ</a:t>
            </a:r>
            <a:r>
              <a:rPr lang="vi-VN" sz="3200" dirty="0">
                <a:solidFill>
                  <a:srgbClr val="0000FF"/>
                </a:solidFill>
                <a:latin typeface="Calibri" panose="020F0502020204030204" pitchFamily="34" charset="0"/>
                <a:ea typeface="Calibri" panose="020F0502020204030204" pitchFamily="34" charset="0"/>
                <a:cs typeface="Calibri" panose="020F0502020204030204" pitchFamily="34" charset="0"/>
              </a:rPr>
              <a:t>ng dùng vi sinh v</a:t>
            </a:r>
            <a:r>
              <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rPr>
              <a:t>ậ</a:t>
            </a:r>
            <a:r>
              <a:rPr lang="vi-VN" sz="3200" dirty="0">
                <a:solidFill>
                  <a:srgbClr val="0000FF"/>
                </a:solidFill>
                <a:latin typeface="Calibri" panose="020F0502020204030204" pitchFamily="34" charset="0"/>
                <a:ea typeface="Calibri" panose="020F0502020204030204" pitchFamily="34" charset="0"/>
                <a:cs typeface="Calibri" panose="020F0502020204030204" pitchFamily="34" charset="0"/>
              </a:rPr>
              <a:t>t để xử lí nước thải, xử lí d</a:t>
            </a:r>
            <a:r>
              <a:rPr lang="en-GB" sz="3200" dirty="0">
                <a:solidFill>
                  <a:srgbClr val="0000FF"/>
                </a:solidFill>
                <a:latin typeface="Calibri" panose="020F0502020204030204" pitchFamily="34" charset="0"/>
                <a:ea typeface="Calibri" panose="020F0502020204030204" pitchFamily="34" charset="0"/>
                <a:cs typeface="Calibri" panose="020F0502020204030204" pitchFamily="34" charset="0"/>
              </a:rPr>
              <a:t>ầ</a:t>
            </a:r>
            <a:r>
              <a:rPr lang="vi-VN" sz="3200" dirty="0">
                <a:solidFill>
                  <a:srgbClr val="0000FF"/>
                </a:solidFill>
                <a:latin typeface="Calibri" panose="020F0502020204030204" pitchFamily="34" charset="0"/>
                <a:ea typeface="Calibri" panose="020F0502020204030204" pitchFamily="34" charset="0"/>
                <a:cs typeface="Calibri" panose="020F0502020204030204" pitchFamily="34" charset="0"/>
              </a:rPr>
              <a:t>u tràn trên biển, phân huỷ rác thải để tạo phân bón,... Việc tạo ra xăng sinh học cũng là m</a:t>
            </a:r>
            <a:r>
              <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rPr>
              <a:t>ộ</a:t>
            </a:r>
            <a:r>
              <a:rPr lang="vi-VN" sz="3200" dirty="0">
                <a:solidFill>
                  <a:srgbClr val="0000FF"/>
                </a:solidFill>
                <a:latin typeface="Calibri" panose="020F0502020204030204" pitchFamily="34" charset="0"/>
                <a:ea typeface="Calibri" panose="020F0502020204030204" pitchFamily="34" charset="0"/>
                <a:cs typeface="Calibri" panose="020F0502020204030204" pitchFamily="34" charset="0"/>
              </a:rPr>
              <a:t>t trong những phát minh giúp bảo vệ môi trường</a:t>
            </a:r>
            <a:r>
              <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1CBC472-0535-9312-80A2-9072EB12FCCE}"/>
              </a:ext>
            </a:extLst>
          </p:cNvPr>
          <p:cNvPicPr>
            <a:picLocks noChangeAspect="1"/>
          </p:cNvPicPr>
          <p:nvPr/>
        </p:nvPicPr>
        <p:blipFill>
          <a:blip r:embed="rId3"/>
          <a:stretch>
            <a:fillRect/>
          </a:stretch>
        </p:blipFill>
        <p:spPr>
          <a:xfrm>
            <a:off x="6096000" y="769233"/>
            <a:ext cx="6061681" cy="7976025"/>
          </a:xfrm>
          <a:prstGeom prst="rect">
            <a:avLst/>
          </a:prstGeom>
        </p:spPr>
      </p:pic>
    </p:spTree>
    <p:extLst>
      <p:ext uri="{BB962C8B-B14F-4D97-AF65-F5344CB8AC3E}">
        <p14:creationId xmlns:p14="http://schemas.microsoft.com/office/powerpoint/2010/main" val="20956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EE1ED882-9657-FC50-C451-7C58B6169BDF}"/>
              </a:ext>
            </a:extLst>
          </p:cNvPr>
          <p:cNvSpPr txBox="1"/>
          <p:nvPr/>
        </p:nvSpPr>
        <p:spPr>
          <a:xfrm>
            <a:off x="2073897" y="84841"/>
            <a:ext cx="6984572" cy="646331"/>
          </a:xfrm>
          <a:prstGeom prst="rect">
            <a:avLst/>
          </a:prstGeom>
          <a:solidFill>
            <a:srgbClr val="B6ECFF"/>
          </a:solidFill>
          <a:effectLst/>
        </p:spPr>
        <p:txBody>
          <a:bodyPr wrap="square" rtlCol="0">
            <a:spAutoFit/>
          </a:bodyPr>
          <a:lstStyle/>
          <a:p>
            <a:r>
              <a:rPr lang="en-GB" altLang="zh-CN" sz="3600" b="1" dirty="0">
                <a:solidFill>
                  <a:srgbClr val="0000FF"/>
                </a:solidFill>
                <a:ea typeface="幼圆" panose="02010509060101010101" pitchFamily="49" charset="-122"/>
                <a:cs typeface="Times New Roman" panose="02020603050405020304" pitchFamily="18" charset="0"/>
              </a:rPr>
              <a:t>III.</a:t>
            </a:r>
            <a:r>
              <a:rPr lang="zh-CN" altLang="en-US" sz="3600" b="1" dirty="0">
                <a:solidFill>
                  <a:srgbClr val="0000FF"/>
                </a:solidFill>
                <a:ea typeface="幼圆" panose="02010509060101010101" pitchFamily="49" charset="-122"/>
                <a:cs typeface="Times New Roman" panose="02020603050405020304" pitchFamily="18" charset="0"/>
              </a:rPr>
              <a:t> </a:t>
            </a:r>
            <a:r>
              <a:rPr lang="en-GB" altLang="zh-CN" sz="3600" b="1" dirty="0">
                <a:solidFill>
                  <a:srgbClr val="0000FF"/>
                </a:solidFill>
                <a:ea typeface="幼圆" panose="02010509060101010101" pitchFamily="49" charset="-122"/>
                <a:cs typeface="Times New Roman" panose="02020603050405020304" pitchFamily="18" charset="0"/>
              </a:rPr>
              <a:t>SINH HỌC TRONG TƯƠNG LAI</a:t>
            </a:r>
            <a:endParaRPr lang="en-US" altLang="zh-CN" sz="3600" b="1" dirty="0">
              <a:solidFill>
                <a:srgbClr val="0000FF"/>
              </a:solidFill>
              <a:ea typeface="幼圆" panose="02010509060101010101" pitchFamily="49" charset="-122"/>
              <a:cs typeface="Times New Roman" panose="02020603050405020304" pitchFamily="18" charset="0"/>
            </a:endParaRPr>
          </a:p>
        </p:txBody>
      </p:sp>
      <p:sp>
        <p:nvSpPr>
          <p:cNvPr id="2" name="TextBox 1">
            <a:extLst>
              <a:ext uri="{FF2B5EF4-FFF2-40B4-BE49-F238E27FC236}">
                <a16:creationId xmlns:a16="http://schemas.microsoft.com/office/drawing/2014/main" id="{E2806AF5-491C-FBF9-9615-8E09FD07BABD}"/>
              </a:ext>
            </a:extLst>
          </p:cNvPr>
          <p:cNvSpPr txBox="1"/>
          <p:nvPr/>
        </p:nvSpPr>
        <p:spPr>
          <a:xfrm>
            <a:off x="358219" y="836662"/>
            <a:ext cx="5062193" cy="4031873"/>
          </a:xfrm>
          <a:prstGeom prst="rect">
            <a:avLst/>
          </a:prstGeom>
          <a:solidFill>
            <a:schemeClr val="accent6">
              <a:lumMod val="20000"/>
              <a:lumOff val="80000"/>
            </a:schemeClr>
          </a:solidFill>
        </p:spPr>
        <p:txBody>
          <a:bodyPr wrap="square">
            <a:spAutoFit/>
          </a:bodyPr>
          <a:lstStyle/>
          <a:p>
            <a:pPr algn="just"/>
            <a:r>
              <a:rPr lang="en-US" sz="3200" b="1" i="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KẾT QUẢ HOẠT ĐỘNG:</a:t>
            </a:r>
          </a:p>
          <a:p>
            <a:pPr algn="just"/>
            <a:r>
              <a:rPr lang="en-US" sz="3200" b="1" dirty="0" err="1">
                <a:solidFill>
                  <a:srgbClr val="5B1388"/>
                </a:solidFill>
                <a:latin typeface="Calibri" panose="020F0502020204030204" pitchFamily="34" charset="0"/>
                <a:ea typeface="Calibri" panose="020F0502020204030204" pitchFamily="34" charset="0"/>
                <a:cs typeface="Calibri" panose="020F0502020204030204" pitchFamily="34" charset="0"/>
              </a:rPr>
              <a:t>Câu</a:t>
            </a:r>
            <a:r>
              <a:rPr lang="en-US" sz="3200" b="1" dirty="0">
                <a:solidFill>
                  <a:srgbClr val="5B1388"/>
                </a:solidFill>
                <a:latin typeface="Calibri" panose="020F0502020204030204" pitchFamily="34" charset="0"/>
                <a:ea typeface="Calibri" panose="020F0502020204030204" pitchFamily="34" charset="0"/>
                <a:cs typeface="Calibri" panose="020F0502020204030204" pitchFamily="34" charset="0"/>
              </a:rPr>
              <a:t> 2. </a:t>
            </a:r>
            <a:r>
              <a:rPr lang="en-US" sz="3200" dirty="0">
                <a:solidFill>
                  <a:srgbClr val="5B1388"/>
                </a:solidFill>
              </a:rPr>
              <a:t>Sinh </a:t>
            </a:r>
            <a:r>
              <a:rPr lang="en-US" sz="3200" dirty="0" err="1">
                <a:solidFill>
                  <a:srgbClr val="5B1388"/>
                </a:solidFill>
              </a:rPr>
              <a:t>học</a:t>
            </a:r>
            <a:r>
              <a:rPr lang="en-US" sz="3200" dirty="0">
                <a:solidFill>
                  <a:srgbClr val="5B1388"/>
                </a:solidFill>
              </a:rPr>
              <a:t> </a:t>
            </a:r>
            <a:r>
              <a:rPr lang="en-US" sz="3200" dirty="0" err="1">
                <a:solidFill>
                  <a:srgbClr val="5B1388"/>
                </a:solidFill>
              </a:rPr>
              <a:t>có</a:t>
            </a:r>
            <a:r>
              <a:rPr lang="en-US" sz="3200" dirty="0">
                <a:solidFill>
                  <a:srgbClr val="5B1388"/>
                </a:solidFill>
              </a:rPr>
              <a:t> </a:t>
            </a:r>
            <a:r>
              <a:rPr lang="en-US" sz="3200" dirty="0" err="1">
                <a:solidFill>
                  <a:srgbClr val="5B1388"/>
                </a:solidFill>
              </a:rPr>
              <a:t>thể</a:t>
            </a:r>
            <a:r>
              <a:rPr lang="en-US" sz="3200" dirty="0">
                <a:solidFill>
                  <a:srgbClr val="5B1388"/>
                </a:solidFill>
              </a:rPr>
              <a:t> </a:t>
            </a:r>
            <a:r>
              <a:rPr lang="en-US" sz="3200" dirty="0" err="1">
                <a:solidFill>
                  <a:srgbClr val="5B1388"/>
                </a:solidFill>
              </a:rPr>
              <a:t>kết</a:t>
            </a:r>
            <a:r>
              <a:rPr lang="en-US" sz="3200" dirty="0">
                <a:solidFill>
                  <a:srgbClr val="5B1388"/>
                </a:solidFill>
              </a:rPr>
              <a:t> </a:t>
            </a:r>
            <a:r>
              <a:rPr lang="en-US" sz="3200" dirty="0" err="1">
                <a:solidFill>
                  <a:srgbClr val="5B1388"/>
                </a:solidFill>
              </a:rPr>
              <a:t>hợp</a:t>
            </a:r>
            <a:r>
              <a:rPr lang="en-US" sz="3200" dirty="0">
                <a:solidFill>
                  <a:srgbClr val="5B1388"/>
                </a:solidFill>
              </a:rPr>
              <a:t> </a:t>
            </a:r>
            <a:r>
              <a:rPr lang="en-US" sz="3200" dirty="0" err="1">
                <a:solidFill>
                  <a:srgbClr val="5B1388"/>
                </a:solidFill>
              </a:rPr>
              <a:t>với</a:t>
            </a:r>
            <a:r>
              <a:rPr lang="en-US" sz="3200" dirty="0">
                <a:solidFill>
                  <a:srgbClr val="5B1388"/>
                </a:solidFill>
              </a:rPr>
              <a:t> tin </a:t>
            </a:r>
            <a:r>
              <a:rPr lang="en-US" sz="3200" dirty="0" err="1">
                <a:solidFill>
                  <a:srgbClr val="5B1388"/>
                </a:solidFill>
              </a:rPr>
              <a:t>học</a:t>
            </a:r>
            <a:r>
              <a:rPr lang="en-US" sz="3200" dirty="0">
                <a:solidFill>
                  <a:srgbClr val="5B1388"/>
                </a:solidFill>
              </a:rPr>
              <a:t> </a:t>
            </a:r>
            <a:r>
              <a:rPr lang="en-US" sz="3200" dirty="0" err="1">
                <a:solidFill>
                  <a:srgbClr val="5B1388"/>
                </a:solidFill>
              </a:rPr>
              <a:t>để</a:t>
            </a:r>
            <a:r>
              <a:rPr lang="en-US" sz="3200" dirty="0">
                <a:solidFill>
                  <a:srgbClr val="5B1388"/>
                </a:solidFill>
              </a:rPr>
              <a:t> </a:t>
            </a:r>
            <a:r>
              <a:rPr lang="en-US" sz="3200" dirty="0" err="1">
                <a:solidFill>
                  <a:srgbClr val="5B1388"/>
                </a:solidFill>
              </a:rPr>
              <a:t>nghiên</a:t>
            </a:r>
            <a:r>
              <a:rPr lang="en-US" sz="3200" dirty="0">
                <a:solidFill>
                  <a:srgbClr val="5B1388"/>
                </a:solidFill>
              </a:rPr>
              <a:t> </a:t>
            </a:r>
            <a:r>
              <a:rPr lang="en-US" sz="3200" dirty="0" err="1">
                <a:solidFill>
                  <a:srgbClr val="5B1388"/>
                </a:solidFill>
              </a:rPr>
              <a:t>cứu</a:t>
            </a:r>
            <a:r>
              <a:rPr lang="en-US" sz="3200" dirty="0">
                <a:solidFill>
                  <a:srgbClr val="5B1388"/>
                </a:solidFill>
              </a:rPr>
              <a:t> </a:t>
            </a:r>
            <a:r>
              <a:rPr lang="en-US" sz="3200" dirty="0" err="1">
                <a:solidFill>
                  <a:srgbClr val="5B1388"/>
                </a:solidFill>
              </a:rPr>
              <a:t>sinh</a:t>
            </a:r>
            <a:r>
              <a:rPr lang="en-US" sz="3200" dirty="0">
                <a:solidFill>
                  <a:srgbClr val="5B1388"/>
                </a:solidFill>
              </a:rPr>
              <a:t> </a:t>
            </a:r>
            <a:r>
              <a:rPr lang="en-US" sz="3200" dirty="0" err="1">
                <a:solidFill>
                  <a:srgbClr val="5B1388"/>
                </a:solidFill>
              </a:rPr>
              <a:t>học</a:t>
            </a:r>
            <a:r>
              <a:rPr lang="en-US" sz="3200" dirty="0">
                <a:solidFill>
                  <a:srgbClr val="5B1388"/>
                </a:solidFill>
              </a:rPr>
              <a:t> </a:t>
            </a:r>
            <a:r>
              <a:rPr lang="en-US" sz="3200" dirty="0" err="1">
                <a:solidFill>
                  <a:srgbClr val="5B1388"/>
                </a:solidFill>
              </a:rPr>
              <a:t>trên</a:t>
            </a:r>
            <a:r>
              <a:rPr lang="en-US" sz="3200" dirty="0">
                <a:solidFill>
                  <a:srgbClr val="5B1388"/>
                </a:solidFill>
              </a:rPr>
              <a:t> </a:t>
            </a:r>
            <a:r>
              <a:rPr lang="en-US" sz="3200" dirty="0" err="1">
                <a:solidFill>
                  <a:srgbClr val="5B1388"/>
                </a:solidFill>
              </a:rPr>
              <a:t>các</a:t>
            </a:r>
            <a:r>
              <a:rPr lang="en-US" sz="3200" dirty="0">
                <a:solidFill>
                  <a:srgbClr val="5B1388"/>
                </a:solidFill>
              </a:rPr>
              <a:t> </a:t>
            </a:r>
            <a:r>
              <a:rPr lang="en-US" sz="3200" dirty="0" err="1">
                <a:solidFill>
                  <a:srgbClr val="5B1388"/>
                </a:solidFill>
              </a:rPr>
              <a:t>phần</a:t>
            </a:r>
            <a:r>
              <a:rPr lang="en-US" sz="3200" dirty="0">
                <a:solidFill>
                  <a:srgbClr val="5B1388"/>
                </a:solidFill>
              </a:rPr>
              <a:t> </a:t>
            </a:r>
            <a:r>
              <a:rPr lang="en-US" sz="3200" dirty="0" err="1">
                <a:solidFill>
                  <a:srgbClr val="5B1388"/>
                </a:solidFill>
              </a:rPr>
              <a:t>mềm</a:t>
            </a:r>
            <a:r>
              <a:rPr lang="en-US" sz="3200" dirty="0">
                <a:solidFill>
                  <a:srgbClr val="5B1388"/>
                </a:solidFill>
              </a:rPr>
              <a:t> </a:t>
            </a:r>
            <a:r>
              <a:rPr lang="en-US" sz="3200" dirty="0" err="1">
                <a:solidFill>
                  <a:srgbClr val="5B1388"/>
                </a:solidFill>
              </a:rPr>
              <a:t>chuyên</a:t>
            </a:r>
            <a:r>
              <a:rPr lang="en-US" sz="3200" dirty="0">
                <a:solidFill>
                  <a:srgbClr val="5B1388"/>
                </a:solidFill>
              </a:rPr>
              <a:t> </a:t>
            </a:r>
            <a:r>
              <a:rPr lang="en-US" sz="3200" dirty="0" err="1">
                <a:solidFill>
                  <a:srgbClr val="5B1388"/>
                </a:solidFill>
              </a:rPr>
              <a:t>dụng</a:t>
            </a:r>
            <a:r>
              <a:rPr lang="en-US" sz="3200" dirty="0">
                <a:solidFill>
                  <a:srgbClr val="5B1388"/>
                </a:solidFill>
              </a:rPr>
              <a:t>, </a:t>
            </a:r>
            <a:r>
              <a:rPr lang="en-US" sz="3200" dirty="0" err="1">
                <a:solidFill>
                  <a:srgbClr val="5B1388"/>
                </a:solidFill>
              </a:rPr>
              <a:t>các</a:t>
            </a:r>
            <a:r>
              <a:rPr lang="en-US" sz="3200" dirty="0">
                <a:solidFill>
                  <a:srgbClr val="5B1388"/>
                </a:solidFill>
              </a:rPr>
              <a:t> </a:t>
            </a:r>
            <a:r>
              <a:rPr lang="en-US" sz="3200" dirty="0" err="1">
                <a:solidFill>
                  <a:srgbClr val="5B1388"/>
                </a:solidFill>
              </a:rPr>
              <a:t>mô</a:t>
            </a:r>
            <a:r>
              <a:rPr lang="en-US" sz="3200" dirty="0">
                <a:solidFill>
                  <a:srgbClr val="5B1388"/>
                </a:solidFill>
              </a:rPr>
              <a:t> </a:t>
            </a:r>
            <a:r>
              <a:rPr lang="en-US" sz="3200" dirty="0" err="1">
                <a:solidFill>
                  <a:srgbClr val="5B1388"/>
                </a:solidFill>
              </a:rPr>
              <a:t>hình</a:t>
            </a:r>
            <a:r>
              <a:rPr lang="en-US" sz="3200" dirty="0">
                <a:solidFill>
                  <a:srgbClr val="5B1388"/>
                </a:solidFill>
              </a:rPr>
              <a:t> </a:t>
            </a:r>
            <a:r>
              <a:rPr lang="en-US" sz="3200" dirty="0" err="1">
                <a:solidFill>
                  <a:srgbClr val="5B1388"/>
                </a:solidFill>
              </a:rPr>
              <a:t>mô</a:t>
            </a:r>
            <a:r>
              <a:rPr lang="en-US" sz="3200" dirty="0">
                <a:solidFill>
                  <a:srgbClr val="5B1388"/>
                </a:solidFill>
              </a:rPr>
              <a:t> </a:t>
            </a:r>
            <a:r>
              <a:rPr lang="en-US" sz="3200" dirty="0" err="1">
                <a:solidFill>
                  <a:srgbClr val="5B1388"/>
                </a:solidFill>
              </a:rPr>
              <a:t>phỏng</a:t>
            </a:r>
            <a:r>
              <a:rPr lang="en-US" sz="3200" dirty="0">
                <a:solidFill>
                  <a:srgbClr val="5B1388"/>
                </a:solidFill>
              </a:rPr>
              <a:t> </a:t>
            </a:r>
            <a:r>
              <a:rPr lang="en-US" sz="3200" dirty="0" err="1">
                <a:solidFill>
                  <a:srgbClr val="5B1388"/>
                </a:solidFill>
              </a:rPr>
              <a:t>nhằm</a:t>
            </a:r>
            <a:r>
              <a:rPr lang="en-US" sz="3200" dirty="0">
                <a:solidFill>
                  <a:srgbClr val="5B1388"/>
                </a:solidFill>
              </a:rPr>
              <a:t> </a:t>
            </a:r>
            <a:r>
              <a:rPr lang="en-US" sz="3200" dirty="0" err="1">
                <a:solidFill>
                  <a:srgbClr val="5B1388"/>
                </a:solidFill>
              </a:rPr>
              <a:t>hạn</a:t>
            </a:r>
            <a:r>
              <a:rPr lang="en-US" sz="3200" dirty="0">
                <a:solidFill>
                  <a:srgbClr val="5B1388"/>
                </a:solidFill>
              </a:rPr>
              <a:t> </a:t>
            </a:r>
            <a:r>
              <a:rPr lang="en-US" sz="3200" dirty="0" err="1">
                <a:solidFill>
                  <a:srgbClr val="5B1388"/>
                </a:solidFill>
              </a:rPr>
              <a:t>chế</a:t>
            </a:r>
            <a:r>
              <a:rPr lang="en-US" sz="3200" dirty="0">
                <a:solidFill>
                  <a:srgbClr val="5B1388"/>
                </a:solidFill>
              </a:rPr>
              <a:t> </a:t>
            </a:r>
            <a:r>
              <a:rPr lang="en-US" sz="3200" dirty="0" err="1">
                <a:solidFill>
                  <a:srgbClr val="5B1388"/>
                </a:solidFill>
              </a:rPr>
              <a:t>việc</a:t>
            </a:r>
            <a:r>
              <a:rPr lang="en-US" sz="3200" dirty="0">
                <a:solidFill>
                  <a:srgbClr val="5B1388"/>
                </a:solidFill>
              </a:rPr>
              <a:t> </a:t>
            </a:r>
            <a:r>
              <a:rPr lang="en-US" sz="3200" dirty="0" err="1">
                <a:solidFill>
                  <a:srgbClr val="5B1388"/>
                </a:solidFill>
              </a:rPr>
              <a:t>sử</a:t>
            </a:r>
            <a:r>
              <a:rPr lang="en-US" sz="3200" dirty="0">
                <a:solidFill>
                  <a:srgbClr val="5B1388"/>
                </a:solidFill>
              </a:rPr>
              <a:t> </a:t>
            </a:r>
            <a:r>
              <a:rPr lang="en-US" sz="3200" dirty="0" err="1">
                <a:solidFill>
                  <a:srgbClr val="5B1388"/>
                </a:solidFill>
              </a:rPr>
              <a:t>dụng</a:t>
            </a:r>
            <a:r>
              <a:rPr lang="en-US" sz="3200" dirty="0">
                <a:solidFill>
                  <a:srgbClr val="5B1388"/>
                </a:solidFill>
              </a:rPr>
              <a:t> </a:t>
            </a:r>
            <a:r>
              <a:rPr lang="en-US" sz="3200" dirty="0" err="1">
                <a:solidFill>
                  <a:srgbClr val="5B1388"/>
                </a:solidFill>
              </a:rPr>
              <a:t>sinh</a:t>
            </a:r>
            <a:r>
              <a:rPr lang="en-US" sz="3200" dirty="0">
                <a:solidFill>
                  <a:srgbClr val="5B1388"/>
                </a:solidFill>
              </a:rPr>
              <a:t> </a:t>
            </a:r>
            <a:r>
              <a:rPr lang="en-US" sz="3200" dirty="0" err="1">
                <a:solidFill>
                  <a:srgbClr val="5B1388"/>
                </a:solidFill>
              </a:rPr>
              <a:t>vật</a:t>
            </a:r>
            <a:r>
              <a:rPr lang="en-US" sz="3200" dirty="0">
                <a:solidFill>
                  <a:srgbClr val="5B1388"/>
                </a:solidFill>
              </a:rPr>
              <a:t> </a:t>
            </a:r>
            <a:r>
              <a:rPr lang="en-US" sz="3200" dirty="0" err="1">
                <a:solidFill>
                  <a:srgbClr val="5B1388"/>
                </a:solidFill>
              </a:rPr>
              <a:t>làm</a:t>
            </a:r>
            <a:r>
              <a:rPr lang="en-US" sz="3200" dirty="0">
                <a:solidFill>
                  <a:srgbClr val="5B1388"/>
                </a:solidFill>
              </a:rPr>
              <a:t> </a:t>
            </a:r>
            <a:r>
              <a:rPr lang="en-US" sz="3200" dirty="0" err="1">
                <a:solidFill>
                  <a:srgbClr val="5B1388"/>
                </a:solidFill>
              </a:rPr>
              <a:t>vật</a:t>
            </a:r>
            <a:r>
              <a:rPr lang="en-US" sz="3200" dirty="0">
                <a:solidFill>
                  <a:srgbClr val="5B1388"/>
                </a:solidFill>
              </a:rPr>
              <a:t> </a:t>
            </a:r>
            <a:r>
              <a:rPr lang="en-US" sz="3200" dirty="0" err="1">
                <a:solidFill>
                  <a:srgbClr val="5B1388"/>
                </a:solidFill>
              </a:rPr>
              <a:t>thí</a:t>
            </a:r>
            <a:r>
              <a:rPr lang="en-US" sz="3200" dirty="0">
                <a:solidFill>
                  <a:srgbClr val="5B1388"/>
                </a:solidFill>
              </a:rPr>
              <a:t> </a:t>
            </a:r>
            <a:r>
              <a:rPr lang="en-US" sz="3200" dirty="0" err="1">
                <a:solidFill>
                  <a:srgbClr val="5B1388"/>
                </a:solidFill>
              </a:rPr>
              <a:t>nghiệm</a:t>
            </a:r>
            <a:r>
              <a:rPr lang="en-US" sz="3200" dirty="0">
                <a:solidFill>
                  <a:srgbClr val="5B1388"/>
                </a:solidFill>
              </a:rPr>
              <a:t>.</a:t>
            </a:r>
            <a:endParaRPr lang="en-US" sz="3200" b="1" dirty="0">
              <a:solidFill>
                <a:srgbClr val="5B1388"/>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Content Placeholder 3" descr="Screen Clipping">
            <a:extLst>
              <a:ext uri="{FF2B5EF4-FFF2-40B4-BE49-F238E27FC236}">
                <a16:creationId xmlns:a16="http://schemas.microsoft.com/office/drawing/2014/main" id="{D8E93D1E-E9F2-25A8-4681-1336BC6E92BB}"/>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2099"/>
          <a:stretch/>
        </p:blipFill>
        <p:spPr>
          <a:xfrm>
            <a:off x="5566184" y="814257"/>
            <a:ext cx="6625816" cy="5595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4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A9432D-E3C6-E97B-48C6-EDFDFC82DAFE}"/>
              </a:ext>
            </a:extLst>
          </p:cNvPr>
          <p:cNvSpPr txBox="1"/>
          <p:nvPr/>
        </p:nvSpPr>
        <p:spPr>
          <a:xfrm>
            <a:off x="434566" y="849952"/>
            <a:ext cx="11207537" cy="4524315"/>
          </a:xfrm>
          <a:prstGeom prst="rect">
            <a:avLst/>
          </a:prstGeom>
          <a:solidFill>
            <a:schemeClr val="accent6">
              <a:lumMod val="20000"/>
              <a:lumOff val="80000"/>
            </a:schemeClr>
          </a:solidFill>
        </p:spPr>
        <p:txBody>
          <a:bodyPr wrap="square">
            <a:spAutoFit/>
          </a:bodyPr>
          <a:lstStyle/>
          <a:p>
            <a:pPr algn="just"/>
            <a:r>
              <a:rPr lang="en-GB" sz="3600" dirty="0">
                <a:solidFill>
                  <a:srgbClr val="0000FF"/>
                </a:solidFill>
                <a:effectLst/>
                <a:ea typeface="Calibri" panose="020F0502020204030204" pitchFamily="34" charset="0"/>
                <a:cs typeface="Times New Roman" panose="02020603050405020304" pitchFamily="18" charset="0"/>
                <a:sym typeface="Wingdings" panose="05000000000000000000" pitchFamily="2" charset="2"/>
              </a:rPr>
              <a:t> </a:t>
            </a:r>
            <a:r>
              <a:rPr lang="en-GB" sz="3600" dirty="0" err="1">
                <a:solidFill>
                  <a:srgbClr val="0000FF"/>
                </a:solidFill>
                <a:effectLst/>
                <a:ea typeface="Calibri" panose="020F0502020204030204" pitchFamily="34" charset="0"/>
                <a:cs typeface="Times New Roman" panose="02020603050405020304" pitchFamily="18" charset="0"/>
              </a:rPr>
              <a:t>Ngành</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sinh</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học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có</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thể</a:t>
            </a:r>
            <a:r>
              <a:rPr lang="en-GB" sz="3600" dirty="0">
                <a:solidFill>
                  <a:srgbClr val="0000FF"/>
                </a:solidFill>
                <a:effectLst/>
                <a:ea typeface="Calibri" panose="020F0502020204030204" pitchFamily="34" charset="0"/>
                <a:cs typeface="Times New Roman" panose="02020603050405020304" pitchFamily="18" charset="0"/>
              </a:rPr>
              <a:t> mang </a:t>
            </a:r>
            <a:r>
              <a:rPr lang="en-GB" sz="3600" dirty="0" err="1">
                <a:solidFill>
                  <a:srgbClr val="0000FF"/>
                </a:solidFill>
                <a:effectLst/>
                <a:ea typeface="Calibri" panose="020F0502020204030204" pitchFamily="34" charset="0"/>
                <a:cs typeface="Times New Roman" panose="02020603050405020304" pitchFamily="18" charset="0"/>
              </a:rPr>
              <a:t>lại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nhiều</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thành</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tựu</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mới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nhằm</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phục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vụ</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đời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s</a:t>
            </a:r>
            <a:r>
              <a:rPr lang="en-GB" sz="3600" dirty="0" err="1">
                <a:solidFill>
                  <a:srgbClr val="0000FF"/>
                </a:solidFill>
                <a:ea typeface="Calibri" panose="020F0502020204030204" pitchFamily="34" charset="0"/>
                <a:cs typeface="Times New Roman" panose="02020603050405020304" pitchFamily="18" charset="0"/>
              </a:rPr>
              <a:t>ố</a:t>
            </a:r>
            <a:r>
              <a:rPr lang="en-GB" sz="3600" dirty="0" err="1">
                <a:solidFill>
                  <a:srgbClr val="0000FF"/>
                </a:solidFill>
                <a:effectLst/>
                <a:ea typeface="Calibri" panose="020F0502020204030204" pitchFamily="34" charset="0"/>
                <a:cs typeface="Times New Roman" panose="02020603050405020304" pitchFamily="18" charset="0"/>
              </a:rPr>
              <a:t>ng</a:t>
            </a:r>
            <a:r>
              <a:rPr lang="en-GB" sz="3600" dirty="0">
                <a:solidFill>
                  <a:srgbClr val="0000FF"/>
                </a:solidFill>
                <a:effectLst/>
                <a:ea typeface="Calibri" panose="020F0502020204030204" pitchFamily="34" charset="0"/>
                <a:cs typeface="Times New Roman" panose="02020603050405020304" pitchFamily="18" charset="0"/>
              </a:rPr>
              <a:t> con </a:t>
            </a:r>
            <a:r>
              <a:rPr lang="en-GB" sz="3600" dirty="0" err="1">
                <a:solidFill>
                  <a:srgbClr val="0000FF"/>
                </a:solidFill>
                <a:effectLst/>
                <a:ea typeface="Calibri" panose="020F0502020204030204" pitchFamily="34" charset="0"/>
                <a:cs typeface="Times New Roman" panose="02020603050405020304" pitchFamily="18" charset="0"/>
              </a:rPr>
              <a:t>người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và</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phát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triển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kinh</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tế</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xã</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hội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như</a:t>
            </a:r>
            <a:r>
              <a:rPr lang="en-GB" sz="3600" dirty="0">
                <a:solidFill>
                  <a:srgbClr val="0000FF"/>
                </a:solidFill>
                <a:effectLst/>
                <a:ea typeface="Calibri" panose="020F0502020204030204" pitchFamily="34" charset="0"/>
                <a:cs typeface="Times New Roman" panose="02020603050405020304" pitchFamily="18" charset="0"/>
              </a:rPr>
              <a:t>: </a:t>
            </a:r>
            <a:endParaRPr lang="en-US" sz="3600" dirty="0">
              <a:solidFill>
                <a:srgbClr val="0000FF"/>
              </a:solidFill>
              <a:effectLst/>
              <a:ea typeface="Calibri" panose="020F0502020204030204" pitchFamily="34" charset="0"/>
              <a:cs typeface="Times New Roman" panose="02020603050405020304" pitchFamily="18" charset="0"/>
            </a:endParaRPr>
          </a:p>
          <a:p>
            <a:pPr lvl="0" algn="just">
              <a:buSzPts val="1300"/>
            </a:pPr>
            <a:r>
              <a:rPr lang="en-GB" sz="3600" dirty="0">
                <a:solidFill>
                  <a:srgbClr val="0000FF"/>
                </a:solidFill>
                <a:effectLst/>
                <a:ea typeface="Calibri" panose="020F0502020204030204" pitchFamily="34" charset="0"/>
                <a:cs typeface="Times New Roman" panose="02020603050405020304" pitchFamily="18" charset="0"/>
              </a:rPr>
              <a:t>- Xử </a:t>
            </a:r>
            <a:r>
              <a:rPr lang="en-GB" sz="3600" dirty="0" err="1">
                <a:solidFill>
                  <a:srgbClr val="0000FF"/>
                </a:solidFill>
                <a:effectLst/>
                <a:ea typeface="Calibri" panose="020F0502020204030204" pitchFamily="34" charset="0"/>
                <a:cs typeface="Times New Roman" panose="02020603050405020304" pitchFamily="18" charset="0"/>
              </a:rPr>
              <a:t>lí</a:t>
            </a:r>
            <a:r>
              <a:rPr lang="en-GB" sz="3600" dirty="0">
                <a:solidFill>
                  <a:srgbClr val="0000FF"/>
                </a:solidFill>
                <a:effectLst/>
                <a:ea typeface="Calibri" panose="020F0502020204030204" pitchFamily="34" charset="0"/>
                <a:cs typeface="Times New Roman" panose="02020603050405020304" pitchFamily="18" charset="0"/>
              </a:rPr>
              <a:t> ô </a:t>
            </a:r>
            <a:r>
              <a:rPr lang="en-GB" sz="3600" dirty="0" err="1">
                <a:solidFill>
                  <a:srgbClr val="0000FF"/>
                </a:solidFill>
                <a:effectLst/>
                <a:ea typeface="Calibri" panose="020F0502020204030204" pitchFamily="34" charset="0"/>
                <a:cs typeface="Times New Roman" panose="02020603050405020304" pitchFamily="18" charset="0"/>
              </a:rPr>
              <a:t>nhiễm</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môi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trường</a:t>
            </a:r>
            <a:endParaRPr lang="en-US" sz="3600" dirty="0">
              <a:solidFill>
                <a:srgbClr val="0000FF"/>
              </a:solidFill>
              <a:effectLst/>
              <a:ea typeface="Calibri" panose="020F0502020204030204" pitchFamily="34" charset="0"/>
              <a:cs typeface="Times New Roman" panose="02020603050405020304" pitchFamily="18" charset="0"/>
            </a:endParaRPr>
          </a:p>
          <a:p>
            <a:pPr lvl="0" algn="just">
              <a:buSzPts val="1300"/>
            </a:pP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Tạo</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được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nhiều</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giống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vật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nuôi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cây</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trồng</a:t>
            </a:r>
            <a:endParaRPr lang="en-US" sz="3600" dirty="0">
              <a:solidFill>
                <a:srgbClr val="0000FF"/>
              </a:solidFill>
              <a:effectLst/>
              <a:ea typeface="Calibri" panose="020F0502020204030204" pitchFamily="34" charset="0"/>
              <a:cs typeface="Times New Roman" panose="02020603050405020304" pitchFamily="18" charset="0"/>
            </a:endParaRPr>
          </a:p>
          <a:p>
            <a:pPr lvl="0" algn="just">
              <a:buSzPts val="1300"/>
            </a:pP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Áp</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dụng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liệu</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pháp</a:t>
            </a:r>
            <a:r>
              <a:rPr lang="en-GB" sz="3600" dirty="0">
                <a:solidFill>
                  <a:srgbClr val="0000FF"/>
                </a:solidFill>
                <a:effectLst/>
                <a:ea typeface="Calibri" panose="020F0502020204030204" pitchFamily="34" charset="0"/>
                <a:cs typeface="Times New Roman" panose="02020603050405020304" pitchFamily="18" charset="0"/>
              </a:rPr>
              <a:t> gen </a:t>
            </a:r>
            <a:r>
              <a:rPr lang="en-GB" sz="3600" dirty="0" err="1">
                <a:solidFill>
                  <a:srgbClr val="0000FF"/>
                </a:solidFill>
                <a:effectLst/>
                <a:ea typeface="Calibri" panose="020F0502020204030204" pitchFamily="34" charset="0"/>
                <a:cs typeface="Times New Roman" panose="02020603050405020304" pitchFamily="18" charset="0"/>
              </a:rPr>
              <a:t>và</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liệu</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pháp</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tế</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bào</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gốc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trong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điều</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trị</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bệnh</a:t>
            </a:r>
            <a:endParaRPr lang="en-US" sz="3600" dirty="0">
              <a:solidFill>
                <a:srgbClr val="0000FF"/>
              </a:solidFill>
              <a:effectLst/>
              <a:ea typeface="Calibri" panose="020F0502020204030204" pitchFamily="34" charset="0"/>
              <a:cs typeface="Times New Roman" panose="02020603050405020304" pitchFamily="18" charset="0"/>
            </a:endParaRPr>
          </a:p>
          <a:p>
            <a:pPr algn="just"/>
            <a:r>
              <a:rPr lang="en-GB" sz="3600" dirty="0">
                <a:solidFill>
                  <a:srgbClr val="0000FF"/>
                </a:solidFill>
                <a:effectLst/>
                <a:ea typeface="Calibri" panose="020F0502020204030204" pitchFamily="34" charset="0"/>
              </a:rPr>
              <a:t>- </a:t>
            </a:r>
            <a:r>
              <a:rPr lang="en-GB" sz="3600" dirty="0" err="1">
                <a:solidFill>
                  <a:srgbClr val="0000FF"/>
                </a:solidFill>
                <a:effectLst/>
                <a:ea typeface="Calibri" panose="020F0502020204030204" pitchFamily="34" charset="0"/>
              </a:rPr>
              <a:t>Tạo</a:t>
            </a:r>
            <a:r>
              <a:rPr lang="en-GB" sz="3600" dirty="0">
                <a:solidFill>
                  <a:srgbClr val="0000FF"/>
                </a:solidFill>
                <a:effectLst/>
                <a:ea typeface="Calibri" panose="020F0502020204030204" pitchFamily="34" charset="0"/>
              </a:rPr>
              <a:t> </a:t>
            </a:r>
            <a:r>
              <a:rPr lang="en-GB" sz="3600" dirty="0" err="1">
                <a:solidFill>
                  <a:srgbClr val="0000FF"/>
                </a:solidFill>
                <a:effectLst/>
                <a:ea typeface="Calibri" panose="020F0502020204030204" pitchFamily="34" charset="0"/>
              </a:rPr>
              <a:t>ra</a:t>
            </a:r>
            <a:r>
              <a:rPr lang="en-GB" sz="3600" dirty="0">
                <a:solidFill>
                  <a:srgbClr val="0000FF"/>
                </a:solidFill>
                <a:effectLst/>
                <a:ea typeface="Calibri" panose="020F0502020204030204" pitchFamily="34" charset="0"/>
              </a:rPr>
              <a:t> </a:t>
            </a:r>
            <a:r>
              <a:rPr lang="en-GB" sz="3600" dirty="0" err="1">
                <a:solidFill>
                  <a:srgbClr val="0000FF"/>
                </a:solidFill>
                <a:effectLst/>
                <a:ea typeface="Calibri" panose="020F0502020204030204" pitchFamily="34" charset="0"/>
              </a:rPr>
              <a:t>năng</a:t>
            </a:r>
            <a:r>
              <a:rPr lang="en-GB" sz="3600" dirty="0">
                <a:solidFill>
                  <a:srgbClr val="0000FF"/>
                </a:solidFill>
                <a:effectLst/>
                <a:ea typeface="Calibri" panose="020F0502020204030204" pitchFamily="34" charset="0"/>
              </a:rPr>
              <a:t> </a:t>
            </a:r>
            <a:r>
              <a:rPr lang="en-GB" sz="3600" dirty="0" err="1">
                <a:solidFill>
                  <a:srgbClr val="0000FF"/>
                </a:solidFill>
                <a:effectLst/>
                <a:ea typeface="Calibri" panose="020F0502020204030204" pitchFamily="34" charset="0"/>
              </a:rPr>
              <a:t>lượng</a:t>
            </a:r>
            <a:r>
              <a:rPr lang="en-GB" sz="3600" dirty="0">
                <a:solidFill>
                  <a:srgbClr val="0000FF"/>
                </a:solidFill>
                <a:effectLst/>
                <a:ea typeface="Calibri" panose="020F0502020204030204" pitchFamily="34" charset="0"/>
              </a:rPr>
              <a:t> </a:t>
            </a:r>
            <a:r>
              <a:rPr lang="en-GB" sz="3600" dirty="0" err="1">
                <a:solidFill>
                  <a:srgbClr val="0000FF"/>
                </a:solidFill>
                <a:effectLst/>
                <a:ea typeface="Calibri" panose="020F0502020204030204" pitchFamily="34" charset="0"/>
              </a:rPr>
              <a:t>sinh</a:t>
            </a:r>
            <a:r>
              <a:rPr lang="en-GB" sz="3600" dirty="0">
                <a:solidFill>
                  <a:srgbClr val="0000FF"/>
                </a:solidFill>
                <a:effectLst/>
                <a:ea typeface="Calibri" panose="020F0502020204030204" pitchFamily="34" charset="0"/>
              </a:rPr>
              <a:t> </a:t>
            </a:r>
            <a:r>
              <a:rPr lang="en-GB" sz="3600" dirty="0" err="1">
                <a:solidFill>
                  <a:srgbClr val="0000FF"/>
                </a:solidFill>
                <a:effectLst/>
                <a:ea typeface="Calibri" panose="020F0502020204030204" pitchFamily="34" charset="0"/>
              </a:rPr>
              <a:t>học</a:t>
            </a:r>
            <a:endParaRPr lang="en-US" sz="3600" dirty="0">
              <a:solidFill>
                <a:srgbClr val="0000FF"/>
              </a:solidFill>
            </a:endParaRPr>
          </a:p>
        </p:txBody>
      </p:sp>
      <p:sp>
        <p:nvSpPr>
          <p:cNvPr id="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C4780559-CE37-6A67-A5F4-9DA8D3AEED6B}"/>
              </a:ext>
            </a:extLst>
          </p:cNvPr>
          <p:cNvSpPr txBox="1"/>
          <p:nvPr/>
        </p:nvSpPr>
        <p:spPr>
          <a:xfrm>
            <a:off x="2073897" y="84841"/>
            <a:ext cx="6984572" cy="646331"/>
          </a:xfrm>
          <a:prstGeom prst="rect">
            <a:avLst/>
          </a:prstGeom>
          <a:solidFill>
            <a:srgbClr val="B6ECFF"/>
          </a:solidFill>
          <a:effectLst/>
        </p:spPr>
        <p:txBody>
          <a:bodyPr wrap="square" rtlCol="0">
            <a:spAutoFit/>
          </a:bodyPr>
          <a:lstStyle/>
          <a:p>
            <a:r>
              <a:rPr lang="en-GB" altLang="zh-CN" sz="3600" b="1" dirty="0">
                <a:solidFill>
                  <a:srgbClr val="0000FF"/>
                </a:solidFill>
                <a:ea typeface="幼圆" panose="02010509060101010101" pitchFamily="49" charset="-122"/>
                <a:cs typeface="Times New Roman" panose="02020603050405020304" pitchFamily="18" charset="0"/>
              </a:rPr>
              <a:t>III.</a:t>
            </a:r>
            <a:r>
              <a:rPr lang="zh-CN" altLang="en-US" sz="3600" b="1" dirty="0">
                <a:solidFill>
                  <a:srgbClr val="0000FF"/>
                </a:solidFill>
                <a:ea typeface="幼圆" panose="02010509060101010101" pitchFamily="49" charset="-122"/>
                <a:cs typeface="Times New Roman" panose="02020603050405020304" pitchFamily="18" charset="0"/>
              </a:rPr>
              <a:t> </a:t>
            </a:r>
            <a:r>
              <a:rPr lang="en-GB" altLang="zh-CN" sz="3600" b="1" dirty="0">
                <a:solidFill>
                  <a:srgbClr val="0000FF"/>
                </a:solidFill>
                <a:ea typeface="幼圆" panose="02010509060101010101" pitchFamily="49" charset="-122"/>
                <a:cs typeface="Times New Roman" panose="02020603050405020304" pitchFamily="18" charset="0"/>
              </a:rPr>
              <a:t>SINH HỌC TRONG TƯƠNG LAI</a:t>
            </a:r>
            <a:endParaRPr lang="en-US" altLang="zh-CN" sz="3600" b="1" dirty="0">
              <a:solidFill>
                <a:srgbClr val="0000FF"/>
              </a:solidFill>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1187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9FBB167B-088D-30AC-259E-7F3133377B06}"/>
              </a:ext>
            </a:extLst>
          </p:cNvPr>
          <p:cNvSpPr txBox="1"/>
          <p:nvPr/>
        </p:nvSpPr>
        <p:spPr>
          <a:xfrm>
            <a:off x="0" y="9427"/>
            <a:ext cx="12192000" cy="1200329"/>
          </a:xfrm>
          <a:prstGeom prst="rect">
            <a:avLst/>
          </a:prstGeom>
          <a:solidFill>
            <a:srgbClr val="B6ECFF"/>
          </a:solidFill>
          <a:effectLst/>
        </p:spPr>
        <p:txBody>
          <a:bodyPr wrap="square" rtlCol="0">
            <a:spAutoFit/>
          </a:bodyPr>
          <a:lstStyle/>
          <a:p>
            <a:r>
              <a:rPr lang="en-US" altLang="zh-CN" sz="3600" b="1" dirty="0">
                <a:solidFill>
                  <a:srgbClr val="0000FF"/>
                </a:solidFill>
                <a:ea typeface="幼圆" panose="02010509060101010101" pitchFamily="49" charset="-122"/>
                <a:cs typeface="Times New Roman" panose="02020603050405020304" pitchFamily="18" charset="0"/>
              </a:rPr>
              <a:t>IV. CÁC NGÀNH NGHỀ LIÊN QUAN ĐẾN SINH HỌC VÀ ỨNG DỤNG SINH HỌC </a:t>
            </a:r>
          </a:p>
        </p:txBody>
      </p:sp>
      <p:pic>
        <p:nvPicPr>
          <p:cNvPr id="5" name="Picture 4">
            <a:extLst>
              <a:ext uri="{FF2B5EF4-FFF2-40B4-BE49-F238E27FC236}">
                <a16:creationId xmlns:a16="http://schemas.microsoft.com/office/drawing/2014/main" id="{85009F9D-F35C-6D03-2051-5CF41AF8DA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0" y="1109084"/>
            <a:ext cx="12192000" cy="3958641"/>
          </a:xfrm>
          <a:prstGeom prst="rect">
            <a:avLst/>
          </a:prstGeom>
        </p:spPr>
      </p:pic>
      <p:sp>
        <p:nvSpPr>
          <p:cNvPr id="7" name="TextBox 6">
            <a:extLst>
              <a:ext uri="{FF2B5EF4-FFF2-40B4-BE49-F238E27FC236}">
                <a16:creationId xmlns:a16="http://schemas.microsoft.com/office/drawing/2014/main" id="{93D06360-4C91-B62A-0E7F-1F5AC8081D5D}"/>
              </a:ext>
            </a:extLst>
          </p:cNvPr>
          <p:cNvSpPr txBox="1"/>
          <p:nvPr/>
        </p:nvSpPr>
        <p:spPr>
          <a:xfrm>
            <a:off x="2516955" y="5067725"/>
            <a:ext cx="8493552" cy="584775"/>
          </a:xfrm>
          <a:prstGeom prst="rect">
            <a:avLst/>
          </a:prstGeom>
          <a:noFill/>
        </p:spPr>
        <p:txBody>
          <a:bodyPr wrap="square" rtlCol="0">
            <a:spAutoFit/>
          </a:bodyPr>
          <a:lstStyle/>
          <a:p>
            <a:r>
              <a:rPr lang="en-US" sz="3200" b="1" dirty="0" err="1">
                <a:solidFill>
                  <a:srgbClr val="FF0000"/>
                </a:solidFill>
              </a:rPr>
              <a:t>Hình</a:t>
            </a:r>
            <a:r>
              <a:rPr lang="en-US" sz="3200" b="1" dirty="0">
                <a:solidFill>
                  <a:srgbClr val="FF0000"/>
                </a:solidFill>
              </a:rPr>
              <a:t> 1.5. </a:t>
            </a:r>
            <a:r>
              <a:rPr lang="en-US" sz="3200" b="1" dirty="0" err="1">
                <a:solidFill>
                  <a:srgbClr val="FF0000"/>
                </a:solidFill>
              </a:rPr>
              <a:t>Các</a:t>
            </a:r>
            <a:r>
              <a:rPr lang="en-US" sz="3200" b="1" dirty="0">
                <a:solidFill>
                  <a:srgbClr val="FF0000"/>
                </a:solidFill>
              </a:rPr>
              <a:t> </a:t>
            </a:r>
            <a:r>
              <a:rPr lang="en-US" sz="3200" b="1" dirty="0" err="1">
                <a:solidFill>
                  <a:srgbClr val="FF0000"/>
                </a:solidFill>
              </a:rPr>
              <a:t>ngành</a:t>
            </a:r>
            <a:r>
              <a:rPr lang="en-US" sz="3200" b="1" dirty="0">
                <a:solidFill>
                  <a:srgbClr val="FF0000"/>
                </a:solidFill>
              </a:rPr>
              <a:t> </a:t>
            </a:r>
            <a:r>
              <a:rPr lang="en-US" sz="3200" b="1" dirty="0" err="1">
                <a:solidFill>
                  <a:srgbClr val="FF0000"/>
                </a:solidFill>
              </a:rPr>
              <a:t>nghề</a:t>
            </a:r>
            <a:r>
              <a:rPr lang="en-US" sz="3200" b="1" dirty="0">
                <a:solidFill>
                  <a:srgbClr val="FF0000"/>
                </a:solidFill>
              </a:rPr>
              <a:t> </a:t>
            </a:r>
            <a:r>
              <a:rPr lang="en-US" sz="3200" b="1" dirty="0" err="1">
                <a:solidFill>
                  <a:srgbClr val="FF0000"/>
                </a:solidFill>
              </a:rPr>
              <a:t>liên</a:t>
            </a:r>
            <a:r>
              <a:rPr lang="en-US" sz="3200" b="1" dirty="0">
                <a:solidFill>
                  <a:srgbClr val="FF0000"/>
                </a:solidFill>
              </a:rPr>
              <a:t> </a:t>
            </a:r>
            <a:r>
              <a:rPr lang="en-US" sz="3200" b="1" dirty="0" err="1">
                <a:solidFill>
                  <a:srgbClr val="FF0000"/>
                </a:solidFill>
              </a:rPr>
              <a:t>quan</a:t>
            </a:r>
            <a:r>
              <a:rPr lang="en-US" sz="3200" b="1" dirty="0">
                <a:solidFill>
                  <a:srgbClr val="FF0000"/>
                </a:solidFill>
              </a:rPr>
              <a:t> </a:t>
            </a:r>
            <a:r>
              <a:rPr lang="en-US" sz="3200" b="1" dirty="0" err="1">
                <a:solidFill>
                  <a:srgbClr val="FF0000"/>
                </a:solidFill>
              </a:rPr>
              <a:t>đến</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học</a:t>
            </a:r>
            <a:endParaRPr lang="en-US" sz="3200" b="1" dirty="0">
              <a:solidFill>
                <a:srgbClr val="FF0000"/>
              </a:solidFill>
            </a:endParaRPr>
          </a:p>
        </p:txBody>
      </p:sp>
      <p:sp>
        <p:nvSpPr>
          <p:cNvPr id="8" name="TextBox 7">
            <a:extLst>
              <a:ext uri="{FF2B5EF4-FFF2-40B4-BE49-F238E27FC236}">
                <a16:creationId xmlns:a16="http://schemas.microsoft.com/office/drawing/2014/main" id="{A792126A-B811-62A3-456D-5AD5410A7B25}"/>
              </a:ext>
            </a:extLst>
          </p:cNvPr>
          <p:cNvSpPr txBox="1"/>
          <p:nvPr/>
        </p:nvSpPr>
        <p:spPr>
          <a:xfrm>
            <a:off x="124550" y="5531338"/>
            <a:ext cx="11762650" cy="1120243"/>
          </a:xfrm>
          <a:prstGeom prst="rect">
            <a:avLst/>
          </a:prstGeom>
          <a:noFill/>
        </p:spPr>
        <p:txBody>
          <a:bodyPr wrap="square">
            <a:spAutoFit/>
          </a:bodyPr>
          <a:lstStyle/>
          <a:p>
            <a:pPr lvl="0">
              <a:lnSpc>
                <a:spcPct val="107000"/>
              </a:lnSpc>
              <a:spcAft>
                <a:spcPts val="800"/>
              </a:spcAft>
              <a:tabLst>
                <a:tab pos="984250" algn="l"/>
              </a:tabLst>
            </a:pPr>
            <a:r>
              <a:rPr lang="en-US" sz="3200" dirty="0">
                <a:solidFill>
                  <a:srgbClr val="0000FF"/>
                </a:solidFill>
                <a:effectLst/>
                <a:ea typeface="Calibri" panose="020F0502020204030204" pitchFamily="34" charset="0"/>
                <a:cs typeface="Times New Roman" panose="02020603050405020304" pitchFamily="18" charset="0"/>
              </a:rPr>
              <a:t>(1) HS </a:t>
            </a:r>
            <a:r>
              <a:rPr lang="en-US" sz="3200" dirty="0" err="1">
                <a:solidFill>
                  <a:srgbClr val="0000FF"/>
                </a:solidFill>
                <a:effectLst/>
                <a:ea typeface="Calibri" panose="020F0502020204030204" pitchFamily="34" charset="0"/>
                <a:cs typeface="Times New Roman" panose="02020603050405020304" pitchFamily="18" charset="0"/>
              </a:rPr>
              <a:t>quan</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sát</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hình</a:t>
            </a:r>
            <a:r>
              <a:rPr lang="en-US" sz="3200" dirty="0">
                <a:solidFill>
                  <a:srgbClr val="0000FF"/>
                </a:solidFill>
                <a:effectLst/>
                <a:ea typeface="Calibri" panose="020F0502020204030204" pitchFamily="34" charset="0"/>
                <a:cs typeface="Times New Roman" panose="02020603050405020304" pitchFamily="18" charset="0"/>
              </a:rPr>
              <a:t> 1.5</a:t>
            </a:r>
            <a:r>
              <a:rPr lang="en-US" sz="3200" dirty="0">
                <a:solidFill>
                  <a:srgbClr val="0000FF"/>
                </a:solidFill>
                <a:ea typeface="Calibri" panose="020F0502020204030204" pitchFamily="34" charset="0"/>
                <a:cs typeface="Times New Roman" panose="02020603050405020304" pitchFamily="18" charset="0"/>
              </a:rPr>
              <a:t> </a:t>
            </a:r>
            <a:r>
              <a:rPr lang="en-US" sz="3200" dirty="0" err="1">
                <a:solidFill>
                  <a:srgbClr val="0000FF"/>
                </a:solidFill>
                <a:ea typeface="Calibri" panose="020F0502020204030204" pitchFamily="34" charset="0"/>
                <a:cs typeface="Times New Roman" panose="02020603050405020304" pitchFamily="18" charset="0"/>
              </a:rPr>
              <a:t>và</a:t>
            </a:r>
            <a:r>
              <a:rPr lang="en-US" sz="3200" dirty="0">
                <a:solidFill>
                  <a:srgbClr val="0000FF"/>
                </a:solidFill>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kể</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tên</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các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ngành</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nghề</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liên</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quan</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đến</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sinh</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và</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ứng</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dụng</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sinh</a:t>
            </a:r>
            <a:r>
              <a:rPr lang="en-US" sz="3200" dirty="0">
                <a:solidFill>
                  <a:srgbClr val="0000FF"/>
                </a:solidFill>
                <a:effectLst/>
                <a:ea typeface="Calibri" panose="020F0502020204030204" pitchFamily="34" charset="0"/>
                <a:cs typeface="Times New Roman" panose="02020603050405020304" pitchFamily="18" charset="0"/>
              </a:rPr>
              <a:t> </a:t>
            </a:r>
            <a:r>
              <a:rPr lang="en-US" sz="3200" dirty="0" err="1">
                <a:solidFill>
                  <a:srgbClr val="0000FF"/>
                </a:solidFill>
                <a:effectLst/>
                <a:ea typeface="Calibri" panose="020F0502020204030204" pitchFamily="34" charset="0"/>
                <a:cs typeface="Times New Roman" panose="02020603050405020304" pitchFamily="18" charset="0"/>
              </a:rPr>
              <a:t>học</a:t>
            </a:r>
            <a:r>
              <a:rPr lang="en-US" sz="3200" dirty="0">
                <a:solidFill>
                  <a:srgbClr val="0000FF"/>
                </a:solidFill>
                <a:ea typeface="Calibri" panose="020F0502020204030204" pitchFamily="34" charset="0"/>
                <a:cs typeface="Times New Roman" panose="02020603050405020304" pitchFamily="18" charset="0"/>
              </a:rPr>
              <a:t>? </a:t>
            </a:r>
            <a:endParaRPr lang="en-US" sz="3200"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8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9FBB167B-088D-30AC-259E-7F3133377B06}"/>
              </a:ext>
            </a:extLst>
          </p:cNvPr>
          <p:cNvSpPr txBox="1"/>
          <p:nvPr/>
        </p:nvSpPr>
        <p:spPr>
          <a:xfrm>
            <a:off x="0" y="0"/>
            <a:ext cx="12192000" cy="1200329"/>
          </a:xfrm>
          <a:prstGeom prst="rect">
            <a:avLst/>
          </a:prstGeom>
          <a:solidFill>
            <a:srgbClr val="B6ECFF"/>
          </a:solidFill>
          <a:effectLst/>
        </p:spPr>
        <p:txBody>
          <a:bodyPr wrap="square" rtlCol="0">
            <a:spAutoFit/>
          </a:bodyPr>
          <a:lstStyle/>
          <a:p>
            <a:r>
              <a:rPr lang="en-US"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IV. CÁC NGÀNH NGHỀ LIÊN QUAN ĐẾN SINH HỌC VÀ ỨNG DỤNG SINH HỌC </a:t>
            </a:r>
          </a:p>
        </p:txBody>
      </p:sp>
      <p:pic>
        <p:nvPicPr>
          <p:cNvPr id="5" name="Picture 4">
            <a:extLst>
              <a:ext uri="{FF2B5EF4-FFF2-40B4-BE49-F238E27FC236}">
                <a16:creationId xmlns:a16="http://schemas.microsoft.com/office/drawing/2014/main" id="{85009F9D-F35C-6D03-2051-5CF41AF8DA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0" y="1111032"/>
            <a:ext cx="11887200" cy="3958641"/>
          </a:xfrm>
          <a:prstGeom prst="rect">
            <a:avLst/>
          </a:prstGeom>
        </p:spPr>
      </p:pic>
      <p:sp>
        <p:nvSpPr>
          <p:cNvPr id="7" name="TextBox 6">
            <a:extLst>
              <a:ext uri="{FF2B5EF4-FFF2-40B4-BE49-F238E27FC236}">
                <a16:creationId xmlns:a16="http://schemas.microsoft.com/office/drawing/2014/main" id="{93D06360-4C91-B62A-0E7F-1F5AC8081D5D}"/>
              </a:ext>
            </a:extLst>
          </p:cNvPr>
          <p:cNvSpPr txBox="1"/>
          <p:nvPr/>
        </p:nvSpPr>
        <p:spPr>
          <a:xfrm>
            <a:off x="1442302" y="5069673"/>
            <a:ext cx="8465269" cy="584775"/>
          </a:xfrm>
          <a:prstGeom prst="rect">
            <a:avLst/>
          </a:prstGeom>
          <a:noFill/>
        </p:spPr>
        <p:txBody>
          <a:bodyPr wrap="square" rtlCol="0">
            <a:spAutoFit/>
          </a:bodyPr>
          <a:lstStyle/>
          <a:p>
            <a:r>
              <a:rPr lang="en-US" sz="3200" b="1" dirty="0" err="1">
                <a:solidFill>
                  <a:srgbClr val="FF0000"/>
                </a:solidFill>
              </a:rPr>
              <a:t>Hình</a:t>
            </a:r>
            <a:r>
              <a:rPr lang="en-US" sz="3200" b="1" dirty="0">
                <a:solidFill>
                  <a:srgbClr val="FF0000"/>
                </a:solidFill>
              </a:rPr>
              <a:t> 1.5. </a:t>
            </a:r>
            <a:r>
              <a:rPr lang="en-US" sz="3200" b="1" dirty="0" err="1">
                <a:solidFill>
                  <a:srgbClr val="FF0000"/>
                </a:solidFill>
              </a:rPr>
              <a:t>Các</a:t>
            </a:r>
            <a:r>
              <a:rPr lang="en-US" sz="3200" b="1" dirty="0">
                <a:solidFill>
                  <a:srgbClr val="FF0000"/>
                </a:solidFill>
              </a:rPr>
              <a:t> </a:t>
            </a:r>
            <a:r>
              <a:rPr lang="en-US" sz="3200" b="1" dirty="0" err="1">
                <a:solidFill>
                  <a:srgbClr val="FF0000"/>
                </a:solidFill>
              </a:rPr>
              <a:t>ngành</a:t>
            </a:r>
            <a:r>
              <a:rPr lang="en-US" sz="3200" b="1" dirty="0">
                <a:solidFill>
                  <a:srgbClr val="FF0000"/>
                </a:solidFill>
              </a:rPr>
              <a:t> </a:t>
            </a:r>
            <a:r>
              <a:rPr lang="en-US" sz="3200" b="1" dirty="0" err="1">
                <a:solidFill>
                  <a:srgbClr val="FF0000"/>
                </a:solidFill>
              </a:rPr>
              <a:t>nghề</a:t>
            </a:r>
            <a:r>
              <a:rPr lang="en-US" sz="3200" b="1" dirty="0">
                <a:solidFill>
                  <a:srgbClr val="FF0000"/>
                </a:solidFill>
              </a:rPr>
              <a:t> </a:t>
            </a:r>
            <a:r>
              <a:rPr lang="en-US" sz="3200" b="1" dirty="0" err="1">
                <a:solidFill>
                  <a:srgbClr val="FF0000"/>
                </a:solidFill>
              </a:rPr>
              <a:t>liên</a:t>
            </a:r>
            <a:r>
              <a:rPr lang="en-US" sz="3200" b="1" dirty="0">
                <a:solidFill>
                  <a:srgbClr val="FF0000"/>
                </a:solidFill>
              </a:rPr>
              <a:t> </a:t>
            </a:r>
            <a:r>
              <a:rPr lang="en-US" sz="3200" b="1" dirty="0" err="1">
                <a:solidFill>
                  <a:srgbClr val="FF0000"/>
                </a:solidFill>
              </a:rPr>
              <a:t>quan</a:t>
            </a:r>
            <a:r>
              <a:rPr lang="en-US" sz="3200" b="1" dirty="0">
                <a:solidFill>
                  <a:srgbClr val="FF0000"/>
                </a:solidFill>
              </a:rPr>
              <a:t> </a:t>
            </a:r>
            <a:r>
              <a:rPr lang="en-US" sz="3200" b="1" dirty="0" err="1">
                <a:solidFill>
                  <a:srgbClr val="FF0000"/>
                </a:solidFill>
              </a:rPr>
              <a:t>đến</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học</a:t>
            </a:r>
            <a:endParaRPr lang="en-US" sz="3200" b="1" dirty="0">
              <a:solidFill>
                <a:srgbClr val="FF0000"/>
              </a:solidFill>
            </a:endParaRPr>
          </a:p>
        </p:txBody>
      </p:sp>
      <p:sp>
        <p:nvSpPr>
          <p:cNvPr id="2" name="TextBox 1">
            <a:extLst>
              <a:ext uri="{FF2B5EF4-FFF2-40B4-BE49-F238E27FC236}">
                <a16:creationId xmlns:a16="http://schemas.microsoft.com/office/drawing/2014/main" id="{C5FF73A8-84CD-6B7C-2528-3AE4841EA488}"/>
              </a:ext>
            </a:extLst>
          </p:cNvPr>
          <p:cNvSpPr txBox="1"/>
          <p:nvPr/>
        </p:nvSpPr>
        <p:spPr>
          <a:xfrm>
            <a:off x="321510" y="5547342"/>
            <a:ext cx="11659820" cy="1077218"/>
          </a:xfrm>
          <a:prstGeom prst="rect">
            <a:avLst/>
          </a:prstGeom>
          <a:noFill/>
        </p:spPr>
        <p:txBody>
          <a:bodyPr wrap="square">
            <a:spAutoFit/>
          </a:bodyPr>
          <a:lstStyle/>
          <a:p>
            <a:r>
              <a:rPr lang="en-US" sz="3200" dirty="0">
                <a:solidFill>
                  <a:srgbClr val="0000FF"/>
                </a:solidFill>
                <a:effectLst/>
                <a:ea typeface="Calibri" panose="020F0502020204030204" pitchFamily="34" charset="0"/>
              </a:rPr>
              <a:t>(2) Em </a:t>
            </a:r>
            <a:r>
              <a:rPr lang="en-US" sz="3200" dirty="0" err="1">
                <a:solidFill>
                  <a:srgbClr val="0000FF"/>
                </a:solidFill>
                <a:effectLst/>
                <a:ea typeface="Calibri" panose="020F0502020204030204" pitchFamily="34" charset="0"/>
              </a:rPr>
              <a:t>hãy</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chọn</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một</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ngành</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nghề</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yêu</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thích</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và</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trình</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bày</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về</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triển</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vọng</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của</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ngành</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nghề</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đó</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trong</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tương</a:t>
            </a:r>
            <a:r>
              <a:rPr lang="en-US" sz="3200" dirty="0">
                <a:solidFill>
                  <a:srgbClr val="0000FF"/>
                </a:solidFill>
                <a:effectLst/>
                <a:ea typeface="Calibri" panose="020F0502020204030204" pitchFamily="34" charset="0"/>
              </a:rPr>
              <a:t> </a:t>
            </a:r>
            <a:r>
              <a:rPr lang="en-US" sz="3200" dirty="0" err="1">
                <a:solidFill>
                  <a:srgbClr val="0000FF"/>
                </a:solidFill>
                <a:effectLst/>
                <a:ea typeface="Calibri" panose="020F0502020204030204" pitchFamily="34" charset="0"/>
              </a:rPr>
              <a:t>lai</a:t>
            </a:r>
            <a:r>
              <a:rPr lang="en-US" sz="3200" dirty="0">
                <a:solidFill>
                  <a:srgbClr val="0000FF"/>
                </a:solidFill>
                <a:ea typeface="Calibri" panose="020F0502020204030204" pitchFamily="34" charset="0"/>
              </a:rPr>
              <a:t>? </a:t>
            </a:r>
            <a:endParaRPr lang="en-US" sz="3200" dirty="0">
              <a:solidFill>
                <a:srgbClr val="0000FF"/>
              </a:solidFill>
            </a:endParaRPr>
          </a:p>
        </p:txBody>
      </p:sp>
    </p:spTree>
    <p:extLst>
      <p:ext uri="{BB962C8B-B14F-4D97-AF65-F5344CB8AC3E}">
        <p14:creationId xmlns:p14="http://schemas.microsoft.com/office/powerpoint/2010/main" val="119969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D8941E9-1676-7A9E-9B3F-623F8E45EFFB}"/>
              </a:ext>
            </a:extLst>
          </p:cNvPr>
          <p:cNvSpPr txBox="1"/>
          <p:nvPr/>
        </p:nvSpPr>
        <p:spPr>
          <a:xfrm>
            <a:off x="705477" y="1340886"/>
            <a:ext cx="3689999" cy="584775"/>
          </a:xfrm>
          <a:prstGeom prst="rect">
            <a:avLst/>
          </a:prstGeom>
          <a:noFill/>
        </p:spPr>
        <p:txBody>
          <a:bodyPr wrap="square">
            <a:spAutoFit/>
          </a:bodyPr>
          <a:lstStyle/>
          <a:p>
            <a:r>
              <a:rPr lang="en-US" sz="3200" b="1" dirty="0" err="1">
                <a:effectLst/>
                <a:ea typeface="Calibri" panose="020F0502020204030204" pitchFamily="34" charset="0"/>
              </a:rPr>
              <a:t>Dưa</a:t>
            </a:r>
            <a:r>
              <a:rPr lang="en-US" sz="3200" b="1" dirty="0">
                <a:effectLst/>
                <a:ea typeface="Calibri" panose="020F0502020204030204" pitchFamily="34" charset="0"/>
              </a:rPr>
              <a:t> </a:t>
            </a:r>
            <a:r>
              <a:rPr lang="en-US" sz="3200" b="1" dirty="0" err="1">
                <a:effectLst/>
                <a:ea typeface="Calibri" panose="020F0502020204030204" pitchFamily="34" charset="0"/>
              </a:rPr>
              <a:t>hấu</a:t>
            </a:r>
            <a:r>
              <a:rPr lang="en-US" sz="3200" b="1" dirty="0">
                <a:effectLst/>
                <a:ea typeface="Calibri" panose="020F0502020204030204" pitchFamily="34" charset="0"/>
              </a:rPr>
              <a:t> </a:t>
            </a:r>
            <a:r>
              <a:rPr lang="en-US" sz="3200" b="1" dirty="0" err="1">
                <a:effectLst/>
                <a:ea typeface="Calibri" panose="020F0502020204030204" pitchFamily="34" charset="0"/>
              </a:rPr>
              <a:t>không</a:t>
            </a:r>
            <a:r>
              <a:rPr lang="en-US" sz="3200" b="1" dirty="0">
                <a:effectLst/>
                <a:ea typeface="Calibri" panose="020F0502020204030204" pitchFamily="34" charset="0"/>
              </a:rPr>
              <a:t> </a:t>
            </a:r>
            <a:r>
              <a:rPr lang="en-US" sz="3200" b="1" dirty="0" err="1">
                <a:effectLst/>
                <a:ea typeface="Calibri" panose="020F0502020204030204" pitchFamily="34" charset="0"/>
              </a:rPr>
              <a:t>hạt</a:t>
            </a:r>
            <a:endParaRPr lang="en-US" sz="3200" b="1" dirty="0"/>
          </a:p>
        </p:txBody>
      </p:sp>
      <p:sp>
        <p:nvSpPr>
          <p:cNvPr id="24" name="TextBox 23">
            <a:extLst>
              <a:ext uri="{FF2B5EF4-FFF2-40B4-BE49-F238E27FC236}">
                <a16:creationId xmlns:a16="http://schemas.microsoft.com/office/drawing/2014/main" id="{B2A5020F-4473-3824-18A9-9B6112459F27}"/>
              </a:ext>
            </a:extLst>
          </p:cNvPr>
          <p:cNvSpPr txBox="1"/>
          <p:nvPr/>
        </p:nvSpPr>
        <p:spPr>
          <a:xfrm>
            <a:off x="4851104" y="1361569"/>
            <a:ext cx="3155695" cy="584775"/>
          </a:xfrm>
          <a:prstGeom prst="rect">
            <a:avLst/>
          </a:prstGeom>
          <a:noFill/>
        </p:spPr>
        <p:txBody>
          <a:bodyPr wrap="square">
            <a:spAutoFit/>
          </a:bodyPr>
          <a:lstStyle/>
          <a:p>
            <a:pPr algn="ctr"/>
            <a:r>
              <a:rPr lang="en-US" sz="3200" b="1" dirty="0" err="1">
                <a:effectLst/>
                <a:ea typeface="Calibri" panose="020F0502020204030204" pitchFamily="34" charset="0"/>
              </a:rPr>
              <a:t>Phân</a:t>
            </a:r>
            <a:r>
              <a:rPr lang="en-US" sz="3200" b="1" dirty="0">
                <a:effectLst/>
                <a:ea typeface="Calibri" panose="020F0502020204030204" pitchFamily="34" charset="0"/>
              </a:rPr>
              <a:t> </a:t>
            </a:r>
            <a:r>
              <a:rPr lang="en-US" sz="3200" b="1" dirty="0">
                <a:ea typeface="Calibri" panose="020F0502020204030204" pitchFamily="34" charset="0"/>
              </a:rPr>
              <a:t>vi </a:t>
            </a:r>
            <a:r>
              <a:rPr lang="en-US" sz="3200" b="1" dirty="0" err="1">
                <a:ea typeface="Calibri" panose="020F0502020204030204" pitchFamily="34" charset="0"/>
              </a:rPr>
              <a:t>sinh</a:t>
            </a:r>
            <a:endParaRPr lang="en-US" sz="3200" b="1" dirty="0"/>
          </a:p>
        </p:txBody>
      </p:sp>
      <p:sp>
        <p:nvSpPr>
          <p:cNvPr id="26" name="TextBox 25">
            <a:extLst>
              <a:ext uri="{FF2B5EF4-FFF2-40B4-BE49-F238E27FC236}">
                <a16:creationId xmlns:a16="http://schemas.microsoft.com/office/drawing/2014/main" id="{2E1DFC06-DD89-58BE-B597-A77BB90A7842}"/>
              </a:ext>
            </a:extLst>
          </p:cNvPr>
          <p:cNvSpPr txBox="1"/>
          <p:nvPr/>
        </p:nvSpPr>
        <p:spPr>
          <a:xfrm>
            <a:off x="9267674" y="1272132"/>
            <a:ext cx="2218849" cy="584775"/>
          </a:xfrm>
          <a:prstGeom prst="rect">
            <a:avLst/>
          </a:prstGeom>
          <a:noFill/>
        </p:spPr>
        <p:txBody>
          <a:bodyPr wrap="square">
            <a:spAutoFit/>
          </a:bodyPr>
          <a:lstStyle/>
          <a:p>
            <a:r>
              <a:rPr lang="en-US" sz="3200" b="1" dirty="0">
                <a:effectLst/>
                <a:ea typeface="Calibri" panose="020F0502020204030204" pitchFamily="34" charset="0"/>
              </a:rPr>
              <a:t>Vaccine </a:t>
            </a:r>
            <a:endParaRPr lang="en-US" sz="3200" b="1" dirty="0"/>
          </a:p>
        </p:txBody>
      </p:sp>
      <p:sp>
        <p:nvSpPr>
          <p:cNvPr id="27" name="TextBox 26">
            <a:extLst>
              <a:ext uri="{FF2B5EF4-FFF2-40B4-BE49-F238E27FC236}">
                <a16:creationId xmlns:a16="http://schemas.microsoft.com/office/drawing/2014/main" id="{CDB95EAF-654D-AC3D-DAD0-610DC47042E4}"/>
              </a:ext>
            </a:extLst>
          </p:cNvPr>
          <p:cNvSpPr txBox="1"/>
          <p:nvPr/>
        </p:nvSpPr>
        <p:spPr>
          <a:xfrm>
            <a:off x="388001" y="5460721"/>
            <a:ext cx="11660564" cy="707886"/>
          </a:xfrm>
          <a:prstGeom prst="rect">
            <a:avLst/>
          </a:prstGeom>
          <a:solidFill>
            <a:srgbClr val="CCFFFF"/>
          </a:solidFill>
        </p:spPr>
        <p:txBody>
          <a:bodyPr wrap="none" rtlCol="0">
            <a:spAutoFit/>
          </a:bodyPr>
          <a:lstStyle/>
          <a:p>
            <a:r>
              <a:rPr lang="en-GB" sz="4000" b="1" dirty="0" err="1">
                <a:latin typeface="+mj-lt"/>
                <a:cs typeface="Times New Roman" panose="02020603050405020304" pitchFamily="18" charset="0"/>
              </a:rPr>
              <a:t>Tại</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sao</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nói</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những</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thành</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tựu</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trên</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có</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ứng</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dụng</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sinh</a:t>
            </a:r>
            <a:r>
              <a:rPr lang="en-GB" sz="4000" b="1" dirty="0">
                <a:latin typeface="+mj-lt"/>
                <a:cs typeface="Times New Roman" panose="02020603050405020304" pitchFamily="18" charset="0"/>
              </a:rPr>
              <a:t> </a:t>
            </a:r>
            <a:r>
              <a:rPr lang="en-GB" sz="4000" b="1" dirty="0" err="1">
                <a:latin typeface="+mj-lt"/>
                <a:cs typeface="Times New Roman" panose="02020603050405020304" pitchFamily="18" charset="0"/>
              </a:rPr>
              <a:t>học</a:t>
            </a:r>
            <a:r>
              <a:rPr lang="en-GB" sz="4000" b="1" dirty="0">
                <a:latin typeface="+mj-lt"/>
                <a:cs typeface="Times New Roman" panose="02020603050405020304" pitchFamily="18" charset="0"/>
              </a:rPr>
              <a:t>?</a:t>
            </a:r>
            <a:endParaRPr lang="en-US" sz="4000" b="1" dirty="0">
              <a:latin typeface="+mj-lt"/>
              <a:cs typeface="Times New Roman" panose="02020603050405020304" pitchFamily="18" charset="0"/>
            </a:endParaRPr>
          </a:p>
        </p:txBody>
      </p:sp>
      <p:grpSp>
        <p:nvGrpSpPr>
          <p:cNvPr id="13" name="组合 9">
            <a:extLst>
              <a:ext uri="{FF2B5EF4-FFF2-40B4-BE49-F238E27FC236}">
                <a16:creationId xmlns:a16="http://schemas.microsoft.com/office/drawing/2014/main" id="{99FE3B57-6A97-38EF-50F0-B4077C788C62}"/>
              </a:ext>
            </a:extLst>
          </p:cNvPr>
          <p:cNvGrpSpPr/>
          <p:nvPr/>
        </p:nvGrpSpPr>
        <p:grpSpPr>
          <a:xfrm>
            <a:off x="4597551" y="1262613"/>
            <a:ext cx="719989" cy="769441"/>
            <a:chOff x="8051785" y="944862"/>
            <a:chExt cx="826543" cy="883314"/>
          </a:xfrm>
        </p:grpSpPr>
        <p:sp>
          <p:nvSpPr>
            <p:cNvPr id="14" name="椭圆 10">
              <a:extLst>
                <a:ext uri="{FF2B5EF4-FFF2-40B4-BE49-F238E27FC236}">
                  <a16:creationId xmlns:a16="http://schemas.microsoft.com/office/drawing/2014/main" id="{E2EE33BA-D2DC-950C-D08F-ADD8CD176EEA}"/>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5" name="椭圆 11">
              <a:extLst>
                <a:ext uri="{FF2B5EF4-FFF2-40B4-BE49-F238E27FC236}">
                  <a16:creationId xmlns:a16="http://schemas.microsoft.com/office/drawing/2014/main" id="{A0FB1B91-022B-B27B-831B-0C81F813C167}"/>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6" name="TextBox 15">
              <a:extLst>
                <a:ext uri="{FF2B5EF4-FFF2-40B4-BE49-F238E27FC236}">
                  <a16:creationId xmlns:a16="http://schemas.microsoft.com/office/drawing/2014/main" id="{14A991F0-71A3-AD4A-2D30-1B655B503716}"/>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2</a:t>
              </a:r>
              <a:endParaRPr lang="zh-CN" altLang="en-US" sz="4400" b="1" dirty="0">
                <a:solidFill>
                  <a:srgbClr val="BCE8F2"/>
                </a:solidFill>
                <a:latin typeface="Arial" pitchFamily="34" charset="0"/>
                <a:cs typeface="Arial" pitchFamily="34" charset="0"/>
              </a:endParaRPr>
            </a:p>
          </p:txBody>
        </p:sp>
      </p:grpSp>
      <p:grpSp>
        <p:nvGrpSpPr>
          <p:cNvPr id="17" name="组合 9">
            <a:extLst>
              <a:ext uri="{FF2B5EF4-FFF2-40B4-BE49-F238E27FC236}">
                <a16:creationId xmlns:a16="http://schemas.microsoft.com/office/drawing/2014/main" id="{ED393764-8EC8-9502-4D2D-EC45B82F6518}"/>
              </a:ext>
            </a:extLst>
          </p:cNvPr>
          <p:cNvGrpSpPr/>
          <p:nvPr/>
        </p:nvGrpSpPr>
        <p:grpSpPr>
          <a:xfrm>
            <a:off x="8509347" y="1264244"/>
            <a:ext cx="719989" cy="769441"/>
            <a:chOff x="8051785" y="944862"/>
            <a:chExt cx="826543" cy="883314"/>
          </a:xfrm>
        </p:grpSpPr>
        <p:sp>
          <p:nvSpPr>
            <p:cNvPr id="18" name="椭圆 10">
              <a:extLst>
                <a:ext uri="{FF2B5EF4-FFF2-40B4-BE49-F238E27FC236}">
                  <a16:creationId xmlns:a16="http://schemas.microsoft.com/office/drawing/2014/main" id="{F2396135-B9E9-CA5F-7827-976D3351D224}"/>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9" name="椭圆 11">
              <a:extLst>
                <a:ext uri="{FF2B5EF4-FFF2-40B4-BE49-F238E27FC236}">
                  <a16:creationId xmlns:a16="http://schemas.microsoft.com/office/drawing/2014/main" id="{4D44F4B6-06F0-EE48-05CF-772AE07F276B}"/>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20" name="TextBox 19">
              <a:extLst>
                <a:ext uri="{FF2B5EF4-FFF2-40B4-BE49-F238E27FC236}">
                  <a16:creationId xmlns:a16="http://schemas.microsoft.com/office/drawing/2014/main" id="{FC9001A1-F8D1-0B06-56AE-E33FD91C6E6D}"/>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3</a:t>
              </a:r>
              <a:endParaRPr lang="zh-CN" altLang="en-US" sz="4400" b="1" dirty="0">
                <a:solidFill>
                  <a:srgbClr val="BCE8F2"/>
                </a:solidFill>
                <a:latin typeface="Arial" pitchFamily="34" charset="0"/>
                <a:cs typeface="Arial" pitchFamily="34" charset="0"/>
              </a:endParaRPr>
            </a:p>
          </p:txBody>
        </p:sp>
      </p:grpSp>
      <p:grpSp>
        <p:nvGrpSpPr>
          <p:cNvPr id="9" name="组合 9">
            <a:extLst>
              <a:ext uri="{FF2B5EF4-FFF2-40B4-BE49-F238E27FC236}">
                <a16:creationId xmlns:a16="http://schemas.microsoft.com/office/drawing/2014/main" id="{F8A4B954-DCE3-642B-816D-4955DEAE4987}"/>
              </a:ext>
            </a:extLst>
          </p:cNvPr>
          <p:cNvGrpSpPr/>
          <p:nvPr/>
        </p:nvGrpSpPr>
        <p:grpSpPr>
          <a:xfrm>
            <a:off x="70888" y="1310183"/>
            <a:ext cx="719989" cy="769441"/>
            <a:chOff x="8051785" y="944862"/>
            <a:chExt cx="826543" cy="883314"/>
          </a:xfrm>
        </p:grpSpPr>
        <p:sp>
          <p:nvSpPr>
            <p:cNvPr id="10" name="椭圆 10">
              <a:extLst>
                <a:ext uri="{FF2B5EF4-FFF2-40B4-BE49-F238E27FC236}">
                  <a16:creationId xmlns:a16="http://schemas.microsoft.com/office/drawing/2014/main" id="{DCC49955-5801-F0BE-2BB7-3BF832C352F9}"/>
                </a:ext>
              </a:extLst>
            </p:cNvPr>
            <p:cNvSpPr/>
            <p:nvPr/>
          </p:nvSpPr>
          <p:spPr>
            <a:xfrm>
              <a:off x="8051785" y="947066"/>
              <a:ext cx="826543" cy="826543"/>
            </a:xfrm>
            <a:prstGeom prst="ellipse">
              <a:avLst/>
            </a:prstGeom>
            <a:noFill/>
            <a:ln w="12700"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1" name="椭圆 11">
              <a:extLst>
                <a:ext uri="{FF2B5EF4-FFF2-40B4-BE49-F238E27FC236}">
                  <a16:creationId xmlns:a16="http://schemas.microsoft.com/office/drawing/2014/main" id="{6FDD9322-5A34-E8B4-C188-994E754B5FE2}"/>
                </a:ext>
              </a:extLst>
            </p:cNvPr>
            <p:cNvSpPr/>
            <p:nvPr/>
          </p:nvSpPr>
          <p:spPr>
            <a:xfrm>
              <a:off x="8139438" y="1034719"/>
              <a:ext cx="651236" cy="651236"/>
            </a:xfrm>
            <a:prstGeom prst="ellipse">
              <a:avLst/>
            </a:prstGeom>
            <a:solidFill>
              <a:schemeClr val="accent2"/>
            </a:solidFill>
            <a:ln w="28575" cmpd="sng">
              <a:solidFill>
                <a:schemeClr val="accent2"/>
              </a:solidFill>
              <a:round/>
              <a:headEnd/>
              <a:tailEnd/>
            </a:ln>
            <a:effectLst/>
          </p:spPr>
          <p:txBody>
            <a:bodyPr rtlCol="0" anchor="ctr"/>
            <a:lstStyle/>
            <a:p>
              <a:pPr algn="ctr"/>
              <a:endParaRPr lang="zh-CN" altLang="en-US">
                <a:solidFill>
                  <a:srgbClr val="C89800"/>
                </a:solidFill>
                <a:latin typeface="Arial" charset="0"/>
                <a:ea typeface="宋体" pitchFamily="2" charset="-122"/>
              </a:endParaRPr>
            </a:p>
          </p:txBody>
        </p:sp>
        <p:sp>
          <p:nvSpPr>
            <p:cNvPr id="12" name="TextBox 11">
              <a:extLst>
                <a:ext uri="{FF2B5EF4-FFF2-40B4-BE49-F238E27FC236}">
                  <a16:creationId xmlns:a16="http://schemas.microsoft.com/office/drawing/2014/main" id="{6FA065A6-4A57-5F46-0039-F000062CD3F3}"/>
                </a:ext>
              </a:extLst>
            </p:cNvPr>
            <p:cNvSpPr txBox="1"/>
            <p:nvPr/>
          </p:nvSpPr>
          <p:spPr>
            <a:xfrm>
              <a:off x="8183451" y="944862"/>
              <a:ext cx="572683" cy="883314"/>
            </a:xfrm>
            <a:prstGeom prst="rect">
              <a:avLst/>
            </a:prstGeom>
            <a:noFill/>
          </p:spPr>
          <p:txBody>
            <a:bodyPr wrap="none" rtlCol="0">
              <a:spAutoFit/>
            </a:bodyPr>
            <a:lstStyle/>
            <a:p>
              <a:r>
                <a:rPr lang="en-GB" altLang="zh-CN" sz="4400" b="1" dirty="0">
                  <a:solidFill>
                    <a:srgbClr val="BCE8F2"/>
                  </a:solidFill>
                  <a:latin typeface="Arial" pitchFamily="34" charset="0"/>
                  <a:cs typeface="Arial" pitchFamily="34" charset="0"/>
                </a:rPr>
                <a:t>1</a:t>
              </a:r>
              <a:endParaRPr lang="zh-CN" altLang="en-US" sz="4400" b="1" dirty="0">
                <a:solidFill>
                  <a:srgbClr val="BCE8F2"/>
                </a:solidFill>
                <a:latin typeface="Arial" pitchFamily="34" charset="0"/>
                <a:cs typeface="Arial" pitchFamily="34" charset="0"/>
              </a:endParaRPr>
            </a:p>
          </p:txBody>
        </p:sp>
      </p:grpSp>
      <p:pic>
        <p:nvPicPr>
          <p:cNvPr id="8" name="Picture 4" descr="Dưa hấu không hạt 2.5kg">
            <a:extLst>
              <a:ext uri="{FF2B5EF4-FFF2-40B4-BE49-F238E27FC236}">
                <a16:creationId xmlns:a16="http://schemas.microsoft.com/office/drawing/2014/main" id="{9A011731-E206-D63B-092B-43C01D491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66" y="2136599"/>
            <a:ext cx="3195105" cy="30116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ỏi – Đáp về Covid-19 Vắc xin Covid-19 đã được WHO phê duyệt sử dụng?">
            <a:extLst>
              <a:ext uri="{FF2B5EF4-FFF2-40B4-BE49-F238E27FC236}">
                <a16:creationId xmlns:a16="http://schemas.microsoft.com/office/drawing/2014/main" id="{351DAD84-67B2-A52E-D68A-B2A0DF91A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9215" y="2110038"/>
            <a:ext cx="3469350" cy="29447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ÂN VI SINH VẬT LÂN VI SINH - Thủy Kim Sinh">
            <a:extLst>
              <a:ext uri="{FF2B5EF4-FFF2-40B4-BE49-F238E27FC236}">
                <a16:creationId xmlns:a16="http://schemas.microsoft.com/office/drawing/2014/main" id="{838FD327-DF6B-2F0E-7C8F-912FBA0EC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941" y="2108407"/>
            <a:ext cx="3927858" cy="289888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25">
            <a:extLst>
              <a:ext uri="{FF2B5EF4-FFF2-40B4-BE49-F238E27FC236}">
                <a16:creationId xmlns:a16="http://schemas.microsoft.com/office/drawing/2014/main" id="{7638FB1B-FFC0-2531-D146-E4FD2CDA84AE}"/>
              </a:ext>
            </a:extLst>
          </p:cNvPr>
          <p:cNvSpPr txBox="1"/>
          <p:nvPr/>
        </p:nvSpPr>
        <p:spPr>
          <a:xfrm>
            <a:off x="1378665" y="-6282"/>
            <a:ext cx="9081248" cy="1323439"/>
          </a:xfrm>
          <a:prstGeom prst="rect">
            <a:avLst/>
          </a:prstGeom>
          <a:noFill/>
        </p:spPr>
        <p:txBody>
          <a:bodyPr vert="horz" wrap="square" rtlCol="0">
            <a:spAutoFit/>
          </a:bodyPr>
          <a:lstStyle/>
          <a:p>
            <a:pPr algn="ctr"/>
            <a:r>
              <a:rPr lang="en-GB" altLang="zh-CN" sz="4000" b="1" spc="300" dirty="0">
                <a:solidFill>
                  <a:srgbClr val="5B1388"/>
                </a:solidFill>
                <a:highlight>
                  <a:srgbClr val="00FFFF"/>
                </a:highlight>
                <a:ea typeface="微软雅黑 Light" panose="020B0502040204020203" pitchFamily="34" charset="-122"/>
              </a:rPr>
              <a:t>TRÒ CHƠI: “NHÌN HÌNH ĐOÁN CHỮ VỀ SỰ SỐNG QUANH TA”</a:t>
            </a:r>
          </a:p>
        </p:txBody>
      </p:sp>
    </p:spTree>
    <p:extLst>
      <p:ext uri="{BB962C8B-B14F-4D97-AF65-F5344CB8AC3E}">
        <p14:creationId xmlns:p14="http://schemas.microsoft.com/office/powerpoint/2010/main" val="391248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0BE65-4625-4B5E-51FB-CE81705C07E4}"/>
              </a:ext>
            </a:extLst>
          </p:cNvPr>
          <p:cNvSpPr txBox="1"/>
          <p:nvPr/>
        </p:nvSpPr>
        <p:spPr>
          <a:xfrm>
            <a:off x="0" y="1164427"/>
            <a:ext cx="5194169" cy="2062103"/>
          </a:xfrm>
          <a:prstGeom prst="rect">
            <a:avLst/>
          </a:prstGeom>
          <a:noFill/>
        </p:spPr>
        <p:txBody>
          <a:bodyPr wrap="square">
            <a:spAutoFit/>
          </a:bodyPr>
          <a:lstStyle/>
          <a:p>
            <a:pPr algn="just"/>
            <a:r>
              <a:rPr lang="vi-VN" sz="3200" dirty="0">
                <a:solidFill>
                  <a:srgbClr val="C00000"/>
                </a:solidFill>
                <a:latin typeface="Calibri" panose="020F0502020204030204" pitchFamily="34" charset="0"/>
                <a:ea typeface="Calibri" panose="020F0502020204030204" pitchFamily="34" charset="0"/>
                <a:cs typeface="Calibri" panose="020F0502020204030204" pitchFamily="34" charset="0"/>
              </a:rPr>
              <a:t>Tại sao sự phát triển của ngành Lâm nghiệp có ảnh hưởng to lớn đến việc bảo vệ đa dạng sinh học?</a:t>
            </a:r>
            <a:endPar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gành lâm nghiệp | Hướng Nghiệp 24h">
            <a:extLst>
              <a:ext uri="{FF2B5EF4-FFF2-40B4-BE49-F238E27FC236}">
                <a16:creationId xmlns:a16="http://schemas.microsoft.com/office/drawing/2014/main" id="{968F5D8F-7F0B-0DB1-7337-DCAA00936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41" y="3242820"/>
            <a:ext cx="4996205" cy="3615179"/>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95091292-C446-8CFF-A631-53278F883320}"/>
              </a:ext>
            </a:extLst>
          </p:cNvPr>
          <p:cNvSpPr txBox="1"/>
          <p:nvPr/>
        </p:nvSpPr>
        <p:spPr>
          <a:xfrm>
            <a:off x="0" y="0"/>
            <a:ext cx="12192000" cy="1200329"/>
          </a:xfrm>
          <a:prstGeom prst="rect">
            <a:avLst/>
          </a:prstGeom>
          <a:solidFill>
            <a:srgbClr val="B6ECFF"/>
          </a:solidFill>
          <a:effectLst/>
        </p:spPr>
        <p:txBody>
          <a:bodyPr wrap="square" rtlCol="0">
            <a:spAutoFit/>
          </a:bodyPr>
          <a:lstStyle/>
          <a:p>
            <a:r>
              <a:rPr lang="en-US" altLang="zh-CN" sz="3600" b="1" dirty="0">
                <a:solidFill>
                  <a:srgbClr val="0000FF"/>
                </a:solidFill>
                <a:ea typeface="幼圆" panose="02010509060101010101" pitchFamily="49" charset="-122"/>
                <a:cs typeface="Times New Roman" panose="02020603050405020304" pitchFamily="18" charset="0"/>
              </a:rPr>
              <a:t>IV. CÁC NGÀNH NGHỀ LIÊN QUAN ĐẾN SINH HỌC VÀ ỨNG DỤNG SINH HỌC </a:t>
            </a:r>
          </a:p>
        </p:txBody>
      </p:sp>
      <p:sp>
        <p:nvSpPr>
          <p:cNvPr id="7" name="TextBox 6">
            <a:extLst>
              <a:ext uri="{FF2B5EF4-FFF2-40B4-BE49-F238E27FC236}">
                <a16:creationId xmlns:a16="http://schemas.microsoft.com/office/drawing/2014/main" id="{45609F41-956A-E27E-3D55-454F4A0A5518}"/>
              </a:ext>
            </a:extLst>
          </p:cNvPr>
          <p:cNvSpPr txBox="1"/>
          <p:nvPr/>
        </p:nvSpPr>
        <p:spPr>
          <a:xfrm>
            <a:off x="5280581" y="1200329"/>
            <a:ext cx="6825006" cy="4524315"/>
          </a:xfrm>
          <a:prstGeom prst="rect">
            <a:avLst/>
          </a:prstGeom>
          <a:solidFill>
            <a:schemeClr val="accent6">
              <a:lumMod val="20000"/>
              <a:lumOff val="80000"/>
            </a:schemeClr>
          </a:solidFill>
        </p:spPr>
        <p:txBody>
          <a:bodyPr wrap="square">
            <a:spAutoFit/>
          </a:bodyPr>
          <a:lstStyle/>
          <a:p>
            <a:pPr algn="just"/>
            <a:r>
              <a:rPr lang="vi-VN" sz="3200" dirty="0">
                <a:solidFill>
                  <a:srgbClr val="0000FF"/>
                </a:solidFill>
                <a:latin typeface="Calibri" panose="020F0502020204030204" pitchFamily="34" charset="0"/>
                <a:ea typeface="Calibri" panose="020F0502020204030204" pitchFamily="34" charset="0"/>
                <a:cs typeface="Calibri" panose="020F0502020204030204" pitchFamily="34" charset="0"/>
              </a:rPr>
              <a:t>Việc phối hợp chặt chẽ giữa trồng, bảo vệ và khai thác rừng một cách hợp lí ban hành nhiều chính sách nhằm hỗ trợ cho quản lí và bảo vệ rừng đã góp phần làm tăng diện tích rừng, nhớ đó, bảo vệ và khôi phục được môi trường sống của các loài sinh vật, qua đó hạn chế được tốc độ suy giảm đa dạng sinh học như hiện nay.</a:t>
            </a:r>
            <a:endPar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41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xit" presetSubtype="21" fill="hold" grpId="0" nodeType="afterEffect">
                                  <p:stCondLst>
                                    <p:cond delay="0"/>
                                  </p:stCondLst>
                                  <p:childTnLst>
                                    <p:animEffect transition="out" filter="barn(inVertic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467A1CA-4092-234F-F6A1-7F9185886A10}"/>
              </a:ext>
            </a:extLst>
          </p:cNvPr>
          <p:cNvSpPr txBox="1"/>
          <p:nvPr/>
        </p:nvSpPr>
        <p:spPr>
          <a:xfrm>
            <a:off x="0" y="0"/>
            <a:ext cx="12192000" cy="1200329"/>
          </a:xfrm>
          <a:prstGeom prst="rect">
            <a:avLst/>
          </a:prstGeom>
          <a:solidFill>
            <a:srgbClr val="B6ECFF"/>
          </a:solidFill>
          <a:effectLst/>
        </p:spPr>
        <p:txBody>
          <a:bodyPr wrap="square" rtlCol="0">
            <a:spAutoFit/>
          </a:bodyPr>
          <a:lstStyle/>
          <a:p>
            <a:pPr algn="just"/>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V.</a:t>
            </a:r>
            <a:r>
              <a:rPr lang="zh-CN" altLang="en-US" sz="36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SINH HỌC VỚI PHÁT TRIỂN BỀN VỮNG VÀ NHỮNG VẤN ĐỀ XÃ HỘI</a:t>
            </a:r>
            <a:endParaRPr lang="en-US"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B8BF50-3C66-E7E5-94AC-11173A2A52B0}"/>
              </a:ext>
            </a:extLst>
          </p:cNvPr>
          <p:cNvSpPr txBox="1"/>
          <p:nvPr/>
        </p:nvSpPr>
        <p:spPr>
          <a:xfrm>
            <a:off x="-1" y="1077218"/>
            <a:ext cx="6457361" cy="584775"/>
          </a:xfrm>
          <a:prstGeom prst="rect">
            <a:avLst/>
          </a:prstGeom>
          <a:solidFill>
            <a:schemeClr val="accent6">
              <a:lumMod val="20000"/>
              <a:lumOff val="80000"/>
            </a:schemeClr>
          </a:solidFill>
        </p:spPr>
        <p:txBody>
          <a:bodyPr wrap="square">
            <a:spAutoFit/>
          </a:bodyPr>
          <a:lstStyle/>
          <a:p>
            <a:r>
              <a:rPr lang="en-US" sz="3200" b="1" dirty="0">
                <a:solidFill>
                  <a:srgbClr val="0000FF"/>
                </a:solidFill>
                <a:effectLst/>
                <a:ea typeface="Times New Roman" panose="02020603050405020304" pitchFamily="18" charset="0"/>
              </a:rPr>
              <a:t>1. Sinh </a:t>
            </a:r>
            <a:r>
              <a:rPr lang="en-US" sz="3200" b="1" dirty="0" err="1">
                <a:solidFill>
                  <a:srgbClr val="0000FF"/>
                </a:solidFill>
                <a:effectLst/>
                <a:ea typeface="Times New Roman" panose="02020603050405020304" pitchFamily="18" charset="0"/>
              </a:rPr>
              <a:t>học</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với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phát</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triển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bền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vững</a:t>
            </a:r>
            <a:r>
              <a:rPr lang="en-US" sz="3200" b="1" dirty="0">
                <a:solidFill>
                  <a:srgbClr val="0000FF"/>
                </a:solidFill>
                <a:effectLst/>
                <a:ea typeface="Times New Roman" panose="02020603050405020304" pitchFamily="18" charset="0"/>
              </a:rPr>
              <a:t> </a:t>
            </a:r>
            <a:endParaRPr lang="en-US" sz="3200" b="1" dirty="0">
              <a:solidFill>
                <a:srgbClr val="0000FF"/>
              </a:solidFill>
            </a:endParaRPr>
          </a:p>
        </p:txBody>
      </p:sp>
      <p:sp>
        <p:nvSpPr>
          <p:cNvPr id="8" name="TextBox 7">
            <a:extLst>
              <a:ext uri="{FF2B5EF4-FFF2-40B4-BE49-F238E27FC236}">
                <a16:creationId xmlns:a16="http://schemas.microsoft.com/office/drawing/2014/main" id="{49A47222-541E-0DA2-C1A7-9601E2CC82AC}"/>
              </a:ext>
            </a:extLst>
          </p:cNvPr>
          <p:cNvSpPr txBox="1"/>
          <p:nvPr/>
        </p:nvSpPr>
        <p:spPr>
          <a:xfrm>
            <a:off x="1357459" y="5703940"/>
            <a:ext cx="10664858" cy="1077218"/>
          </a:xfrm>
          <a:prstGeom prst="rect">
            <a:avLst/>
          </a:prstGeom>
          <a:solidFill>
            <a:schemeClr val="accent6">
              <a:lumMod val="20000"/>
              <a:lumOff val="80000"/>
            </a:schemeClr>
          </a:solidFill>
        </p:spPr>
        <p:txBody>
          <a:bodyPr wrap="square">
            <a:spAutoFit/>
          </a:bodyPr>
          <a:lstStyle/>
          <a:p>
            <a:pPr algn="just"/>
            <a:r>
              <a:rPr lang="vi-VN" sz="3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Sự phát triển của ngành Sinh học có ý nghĩa như thế nào đối với phát triển bền vững?</a:t>
            </a:r>
            <a:endPar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3">
            <a:extLst>
              <a:ext uri="{FF2B5EF4-FFF2-40B4-BE49-F238E27FC236}">
                <a16:creationId xmlns:a16="http://schemas.microsoft.com/office/drawing/2014/main" id="{DD037640-9847-DDDD-DE2C-E579774D25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01559"/>
            <a:ext cx="1357459" cy="137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BF350F-E1E4-49F2-79B4-51707FE54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748" y="1661992"/>
            <a:ext cx="7719664" cy="4041947"/>
          </a:xfrm>
          <a:prstGeom prst="rect">
            <a:avLst/>
          </a:prstGeom>
        </p:spPr>
      </p:pic>
    </p:spTree>
    <p:extLst>
      <p:ext uri="{BB962C8B-B14F-4D97-AF65-F5344CB8AC3E}">
        <p14:creationId xmlns:p14="http://schemas.microsoft.com/office/powerpoint/2010/main" val="212621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467A1CA-4092-234F-F6A1-7F9185886A10}"/>
              </a:ext>
            </a:extLst>
          </p:cNvPr>
          <p:cNvSpPr txBox="1"/>
          <p:nvPr/>
        </p:nvSpPr>
        <p:spPr>
          <a:xfrm>
            <a:off x="0" y="0"/>
            <a:ext cx="12192000" cy="1200329"/>
          </a:xfrm>
          <a:prstGeom prst="rect">
            <a:avLst/>
          </a:prstGeom>
          <a:solidFill>
            <a:srgbClr val="B6ECFF"/>
          </a:solidFill>
          <a:effectLst/>
        </p:spPr>
        <p:txBody>
          <a:bodyPr wrap="square" rtlCol="0">
            <a:spAutoFit/>
          </a:bodyPr>
          <a:lstStyle/>
          <a:p>
            <a:pPr algn="just"/>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V.</a:t>
            </a:r>
            <a:r>
              <a:rPr lang="zh-CN" altLang="en-US" sz="36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SINH HỌC VỚI PHÁT TRIỂN BỀN VỮNG VÀ NHỮNG VẤN ĐỀ XÃ HỘI</a:t>
            </a:r>
            <a:endParaRPr lang="en-US"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B8BF50-3C66-E7E5-94AC-11173A2A52B0}"/>
              </a:ext>
            </a:extLst>
          </p:cNvPr>
          <p:cNvSpPr txBox="1"/>
          <p:nvPr/>
        </p:nvSpPr>
        <p:spPr>
          <a:xfrm>
            <a:off x="-1" y="1077218"/>
            <a:ext cx="6457361" cy="584775"/>
          </a:xfrm>
          <a:prstGeom prst="rect">
            <a:avLst/>
          </a:prstGeom>
          <a:solidFill>
            <a:schemeClr val="accent6">
              <a:lumMod val="20000"/>
              <a:lumOff val="80000"/>
            </a:schemeClr>
          </a:solidFill>
        </p:spPr>
        <p:txBody>
          <a:bodyPr wrap="square">
            <a:spAutoFit/>
          </a:bodyPr>
          <a:lstStyle/>
          <a:p>
            <a:r>
              <a:rPr lang="en-US" sz="3200" b="1" dirty="0">
                <a:solidFill>
                  <a:srgbClr val="0000FF"/>
                </a:solidFill>
                <a:effectLst/>
                <a:ea typeface="Times New Roman" panose="02020603050405020304" pitchFamily="18" charset="0"/>
              </a:rPr>
              <a:t>1. Sinh </a:t>
            </a:r>
            <a:r>
              <a:rPr lang="en-US" sz="3200" b="1" dirty="0" err="1">
                <a:solidFill>
                  <a:srgbClr val="0000FF"/>
                </a:solidFill>
                <a:effectLst/>
                <a:ea typeface="Times New Roman" panose="02020603050405020304" pitchFamily="18" charset="0"/>
              </a:rPr>
              <a:t>học</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với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phát</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triển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bền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vững</a:t>
            </a:r>
            <a:r>
              <a:rPr lang="en-US" sz="3200" b="1" dirty="0">
                <a:solidFill>
                  <a:srgbClr val="0000FF"/>
                </a:solidFill>
                <a:effectLst/>
                <a:ea typeface="Times New Roman" panose="02020603050405020304" pitchFamily="18" charset="0"/>
              </a:rPr>
              <a:t> </a:t>
            </a:r>
            <a:endParaRPr lang="en-US" sz="3200" b="1" dirty="0">
              <a:solidFill>
                <a:srgbClr val="0000FF"/>
              </a:solidFill>
            </a:endParaRPr>
          </a:p>
        </p:txBody>
      </p:sp>
      <p:sp>
        <p:nvSpPr>
          <p:cNvPr id="8" name="TextBox 7">
            <a:extLst>
              <a:ext uri="{FF2B5EF4-FFF2-40B4-BE49-F238E27FC236}">
                <a16:creationId xmlns:a16="http://schemas.microsoft.com/office/drawing/2014/main" id="{49A47222-541E-0DA2-C1A7-9601E2CC82AC}"/>
              </a:ext>
            </a:extLst>
          </p:cNvPr>
          <p:cNvSpPr txBox="1"/>
          <p:nvPr/>
        </p:nvSpPr>
        <p:spPr>
          <a:xfrm>
            <a:off x="1527142" y="1689544"/>
            <a:ext cx="10664858" cy="1077218"/>
          </a:xfrm>
          <a:prstGeom prst="rect">
            <a:avLst/>
          </a:prstGeom>
          <a:solidFill>
            <a:schemeClr val="accent6">
              <a:lumMod val="20000"/>
              <a:lumOff val="80000"/>
            </a:schemeClr>
          </a:solidFill>
        </p:spPr>
        <p:txBody>
          <a:bodyPr wrap="square">
            <a:spAutoFit/>
          </a:bodyPr>
          <a:lstStyle/>
          <a:p>
            <a:pPr algn="just"/>
            <a:r>
              <a:rPr lang="vi-VN" sz="3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Sự phát triển của ngành Sinh học có ý nghĩa như thế nào đối với phát triển bền vững?</a:t>
            </a:r>
            <a:endParaRPr lang="en-US" sz="3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D49D79E-854E-E300-162C-3BA3ECF4BC93}"/>
              </a:ext>
            </a:extLst>
          </p:cNvPr>
          <p:cNvSpPr txBox="1"/>
          <p:nvPr/>
        </p:nvSpPr>
        <p:spPr>
          <a:xfrm>
            <a:off x="1527142" y="2785616"/>
            <a:ext cx="10664858" cy="4112023"/>
          </a:xfrm>
          <a:prstGeom prst="rect">
            <a:avLst/>
          </a:prstGeom>
          <a:solidFill>
            <a:schemeClr val="accent4">
              <a:lumMod val="20000"/>
              <a:lumOff val="80000"/>
            </a:schemeClr>
          </a:solidFill>
        </p:spPr>
        <p:txBody>
          <a:bodyPr wrap="square">
            <a:spAutoFit/>
          </a:bodyPr>
          <a:lstStyle/>
          <a:p>
            <a:pPr lvl="0" algn="just">
              <a:buSzPts val="1300"/>
            </a:pPr>
            <a:r>
              <a:rPr lang="en-GB"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X</a:t>
            </a:r>
            <a:r>
              <a:rPr lang="vi-VN"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ây dựng các mô hình sinh thái để bảo vệ và khôi phục môi trường sống</a:t>
            </a:r>
            <a:r>
              <a:rPr lang="en-GB"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GB" sz="3200" u="none" strike="noStrike" spc="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Xây</a:t>
            </a:r>
            <a:r>
              <a:rPr lang="en-GB"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GB" sz="3200" u="none" strike="noStrike" spc="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dựng</a:t>
            </a:r>
            <a:r>
              <a:rPr lang="en-GB"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vi-VN"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các công trình nghiên cứu v</a:t>
            </a:r>
            <a:r>
              <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rPr>
              <a:t>ề</a:t>
            </a:r>
            <a:r>
              <a:rPr lang="vi-VN"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di truy</a:t>
            </a:r>
            <a:r>
              <a:rPr lang="en-GB"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ề</a:t>
            </a:r>
            <a:r>
              <a:rPr lang="vi-VN"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n, sinh học tế bào được áp dụng trong nhân giống, bảo toàn ngu</a:t>
            </a:r>
            <a:r>
              <a:rPr lang="en-GB"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ồ</a:t>
            </a:r>
            <a:r>
              <a:rPr lang="vi-VN"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n gene quý hiếm của các loài sinh </a:t>
            </a:r>
            <a:r>
              <a:rPr lang="en-US" sz="3200" dirty="0" err="1">
                <a:solidFill>
                  <a:srgbClr val="0000FF"/>
                </a:solidFill>
                <a:latin typeface="Calibri" panose="020F0502020204030204" pitchFamily="34" charset="0"/>
                <a:ea typeface="Calibri" panose="020F0502020204030204" pitchFamily="34" charset="0"/>
                <a:cs typeface="Calibri" panose="020F0502020204030204" pitchFamily="34" charset="0"/>
              </a:rPr>
              <a:t>vậ</a:t>
            </a:r>
            <a:r>
              <a:rPr lang="vi-VN"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t có nguy cơ bị tuyệt chủng…</a:t>
            </a:r>
            <a:endParaRPr lang="en-US" sz="3200" u="none" strike="noStrike" spc="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800"/>
              </a:spcAft>
              <a:buSzPts val="1300"/>
              <a:tabLst>
                <a:tab pos="984250" algn="l"/>
              </a:tabLst>
            </a:pP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Vận</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dụng</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kiến</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thức</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sinh</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học</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trong</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quản</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lí</a:t>
            </a:r>
            <a:r>
              <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khai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thác</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hợp</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lí</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tài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nguyên</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tạo</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ra</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giống</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cây</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trồng</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nuôi</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latin typeface="Calibri" panose="020F0502020204030204" pitchFamily="34" charset="0"/>
                <a:ea typeface="Calibri" panose="020F0502020204030204" pitchFamily="34" charset="0"/>
                <a:cs typeface="Calibri" panose="020F0502020204030204" pitchFamily="34" charset="0"/>
              </a:rPr>
              <a:t>có</a:t>
            </a:r>
            <a:r>
              <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năng</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suất</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chế</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phẩm</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sinh</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học</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1" name="Picture 3">
            <a:extLst>
              <a:ext uri="{FF2B5EF4-FFF2-40B4-BE49-F238E27FC236}">
                <a16:creationId xmlns:a16="http://schemas.microsoft.com/office/drawing/2014/main" id="{DD037640-9847-DDDD-DE2C-E579774D25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3148"/>
            <a:ext cx="1527141" cy="175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6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467A1CA-4092-234F-F6A1-7F9185886A10}"/>
              </a:ext>
            </a:extLst>
          </p:cNvPr>
          <p:cNvSpPr txBox="1"/>
          <p:nvPr/>
        </p:nvSpPr>
        <p:spPr>
          <a:xfrm>
            <a:off x="0" y="0"/>
            <a:ext cx="12192000" cy="1200329"/>
          </a:xfrm>
          <a:prstGeom prst="rect">
            <a:avLst/>
          </a:prstGeom>
          <a:solidFill>
            <a:srgbClr val="B6ECFF"/>
          </a:solidFill>
          <a:effectLst/>
        </p:spPr>
        <p:txBody>
          <a:bodyPr wrap="square" rtlCol="0">
            <a:spAutoFit/>
          </a:bodyPr>
          <a:lstStyle/>
          <a:p>
            <a:pPr algn="just"/>
            <a:r>
              <a:rPr lang="en-GB" altLang="zh-CN" sz="3600" b="1" dirty="0">
                <a:solidFill>
                  <a:srgbClr val="0000FF"/>
                </a:solidFill>
                <a:ea typeface="幼圆" panose="02010509060101010101" pitchFamily="49" charset="-122"/>
                <a:cs typeface="Times New Roman" panose="02020603050405020304" pitchFamily="18" charset="0"/>
              </a:rPr>
              <a:t>V.</a:t>
            </a:r>
            <a:r>
              <a:rPr lang="zh-CN" altLang="en-US" sz="3600" b="1" dirty="0">
                <a:solidFill>
                  <a:srgbClr val="0000FF"/>
                </a:solidFill>
                <a:ea typeface="幼圆" panose="02010509060101010101" pitchFamily="49" charset="-122"/>
                <a:cs typeface="Times New Roman" panose="02020603050405020304" pitchFamily="18" charset="0"/>
              </a:rPr>
              <a:t> </a:t>
            </a:r>
            <a:r>
              <a:rPr lang="en-GB" altLang="zh-CN" sz="3600" b="1" dirty="0">
                <a:solidFill>
                  <a:srgbClr val="0000FF"/>
                </a:solidFill>
                <a:ea typeface="幼圆" panose="02010509060101010101" pitchFamily="49" charset="-122"/>
                <a:cs typeface="Times New Roman" panose="02020603050405020304" pitchFamily="18" charset="0"/>
              </a:rPr>
              <a:t>SINH HỌC VỚI PHÁT TRIỂN BỀN VỮNG VÀ NHỮNG VẤN ĐỀ XÃ HỘI</a:t>
            </a:r>
            <a:endParaRPr lang="en-US" altLang="zh-CN" sz="3600" b="1" dirty="0">
              <a:solidFill>
                <a:srgbClr val="0000FF"/>
              </a:solidFill>
              <a:ea typeface="幼圆" panose="02010509060101010101" pitchFamily="49" charset="-122"/>
              <a:cs typeface="Times New Roman" panose="02020603050405020304" pitchFamily="18" charset="0"/>
            </a:endParaRPr>
          </a:p>
        </p:txBody>
      </p:sp>
      <p:sp>
        <p:nvSpPr>
          <p:cNvPr id="6" name="TextBox 5">
            <a:extLst>
              <a:ext uri="{FF2B5EF4-FFF2-40B4-BE49-F238E27FC236}">
                <a16:creationId xmlns:a16="http://schemas.microsoft.com/office/drawing/2014/main" id="{82B8BF50-3C66-E7E5-94AC-11173A2A52B0}"/>
              </a:ext>
            </a:extLst>
          </p:cNvPr>
          <p:cNvSpPr txBox="1"/>
          <p:nvPr/>
        </p:nvSpPr>
        <p:spPr>
          <a:xfrm>
            <a:off x="-1" y="1077218"/>
            <a:ext cx="9473939" cy="584775"/>
          </a:xfrm>
          <a:prstGeom prst="rect">
            <a:avLst/>
          </a:prstGeom>
          <a:solidFill>
            <a:schemeClr val="accent6">
              <a:lumMod val="20000"/>
              <a:lumOff val="80000"/>
            </a:schemeClr>
          </a:solidFill>
        </p:spPr>
        <p:txBody>
          <a:bodyPr wrap="square">
            <a:spAutoFit/>
          </a:bodyPr>
          <a:lstStyle/>
          <a:p>
            <a:r>
              <a:rPr lang="en-US" sz="3200" b="1" dirty="0">
                <a:solidFill>
                  <a:srgbClr val="0000FF"/>
                </a:solidFill>
                <a:ea typeface="Times New Roman" panose="02020603050405020304" pitchFamily="18" charset="0"/>
              </a:rPr>
              <a:t>2</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Mối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quan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hệ</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giữa</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sinh</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học</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với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những</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vấn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đề</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xã</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hội</a:t>
            </a:r>
            <a:r>
              <a:rPr lang="en-US" sz="3200" b="1" dirty="0">
                <a:solidFill>
                  <a:srgbClr val="0000FF"/>
                </a:solidFill>
                <a:effectLst/>
                <a:ea typeface="Times New Roman" panose="02020603050405020304" pitchFamily="18" charset="0"/>
              </a:rPr>
              <a:t> </a:t>
            </a:r>
            <a:endParaRPr lang="en-US" sz="3200" b="1" dirty="0">
              <a:solidFill>
                <a:srgbClr val="0000FF"/>
              </a:solidFill>
            </a:endParaRPr>
          </a:p>
        </p:txBody>
      </p:sp>
      <p:sp>
        <p:nvSpPr>
          <p:cNvPr id="8" name="TextBox 7">
            <a:extLst>
              <a:ext uri="{FF2B5EF4-FFF2-40B4-BE49-F238E27FC236}">
                <a16:creationId xmlns:a16="http://schemas.microsoft.com/office/drawing/2014/main" id="{49A47222-541E-0DA2-C1A7-9601E2CC82AC}"/>
              </a:ext>
            </a:extLst>
          </p:cNvPr>
          <p:cNvSpPr txBox="1"/>
          <p:nvPr/>
        </p:nvSpPr>
        <p:spPr>
          <a:xfrm>
            <a:off x="1571919" y="2154436"/>
            <a:ext cx="10437828" cy="3950569"/>
          </a:xfrm>
          <a:prstGeom prst="rect">
            <a:avLst/>
          </a:prstGeom>
          <a:solidFill>
            <a:schemeClr val="accent6">
              <a:lumMod val="20000"/>
              <a:lumOff val="80000"/>
            </a:schemeClr>
          </a:solidFill>
        </p:spPr>
        <p:txBody>
          <a:bodyPr wrap="square">
            <a:spAutoFit/>
          </a:bodyPr>
          <a:lstStyle/>
          <a:p>
            <a:pPr algn="just">
              <a:lnSpc>
                <a:spcPct val="107000"/>
              </a:lnSpc>
              <a:spcAft>
                <a:spcPts val="800"/>
              </a:spcAft>
              <a:tabLst>
                <a:tab pos="2546350" algn="l"/>
              </a:tabLst>
            </a:pPr>
            <a:r>
              <a:rPr lang="en-SG" sz="3200" dirty="0">
                <a:solidFill>
                  <a:srgbClr val="C00000"/>
                </a:solidFill>
                <a:ea typeface="Calibri" panose="020F0502020204030204" pitchFamily="34" charset="0"/>
                <a:cs typeface="Times New Roman" panose="02020603050405020304" pitchFamily="18" charset="0"/>
              </a:rPr>
              <a:t>(1) </a:t>
            </a:r>
            <a:r>
              <a:rPr lang="vi-VN" sz="3200" dirty="0">
                <a:solidFill>
                  <a:srgbClr val="C00000"/>
                </a:solidFill>
                <a:effectLst/>
                <a:ea typeface="Calibri" panose="020F0502020204030204" pitchFamily="34" charset="0"/>
                <a:cs typeface="Times New Roman" panose="02020603050405020304" pitchFamily="18" charset="0"/>
              </a:rPr>
              <a:t>Một thí nghiệm như thế nào được cho là vi phạm đạo đức sinh học? Em có đồng ý với việc dùng con người để làm thí nghiệm không? Tại sao?</a:t>
            </a:r>
            <a:endParaRPr lang="en-US" sz="3200" dirty="0">
              <a:solidFill>
                <a:srgbClr val="C00000"/>
              </a:solidFill>
              <a:effectLst/>
              <a:ea typeface="Calibri" panose="020F0502020204030204" pitchFamily="34" charset="0"/>
              <a:cs typeface="Times New Roman" panose="02020603050405020304" pitchFamily="18" charset="0"/>
            </a:endParaRPr>
          </a:p>
          <a:p>
            <a:pPr algn="just">
              <a:lnSpc>
                <a:spcPct val="107000"/>
              </a:lnSpc>
              <a:spcAft>
                <a:spcPts val="800"/>
              </a:spcAft>
              <a:tabLst>
                <a:tab pos="2546350" algn="l"/>
              </a:tabLst>
            </a:pPr>
            <a:r>
              <a:rPr lang="en-SG" sz="3200" dirty="0">
                <a:solidFill>
                  <a:srgbClr val="C00000"/>
                </a:solidFill>
                <a:ea typeface="Calibri" panose="020F0502020204030204" pitchFamily="34" charset="0"/>
                <a:cs typeface="Times New Roman" panose="02020603050405020304" pitchFamily="18" charset="0"/>
              </a:rPr>
              <a:t>(2) </a:t>
            </a:r>
            <a:r>
              <a:rPr lang="vi-VN" sz="3200" dirty="0">
                <a:solidFill>
                  <a:srgbClr val="C00000"/>
                </a:solidFill>
                <a:effectLst/>
                <a:ea typeface="Calibri" panose="020F0502020204030204" pitchFamily="34" charset="0"/>
                <a:cs typeface="Times New Roman" panose="02020603050405020304" pitchFamily="18" charset="0"/>
              </a:rPr>
              <a:t>Khi nghiên cứu sinh học cần lưu ý những vấn đề gì để không trái với đạo đức sinh học?</a:t>
            </a:r>
            <a:endParaRPr lang="en-US" sz="3200" dirty="0">
              <a:solidFill>
                <a:srgbClr val="C00000"/>
              </a:solidFill>
              <a:effectLst/>
              <a:ea typeface="Calibri" panose="020F0502020204030204" pitchFamily="34" charset="0"/>
              <a:cs typeface="Times New Roman" panose="02020603050405020304" pitchFamily="18" charset="0"/>
            </a:endParaRPr>
          </a:p>
          <a:p>
            <a:pPr algn="just">
              <a:lnSpc>
                <a:spcPct val="107000"/>
              </a:lnSpc>
              <a:spcAft>
                <a:spcPts val="800"/>
              </a:spcAft>
              <a:tabLst>
                <a:tab pos="2546350" algn="l"/>
              </a:tabLst>
            </a:pPr>
            <a:r>
              <a:rPr lang="en-SG" sz="3200" dirty="0">
                <a:solidFill>
                  <a:srgbClr val="C00000"/>
                </a:solidFill>
                <a:ea typeface="Calibri" panose="020F0502020204030204" pitchFamily="34" charset="0"/>
                <a:cs typeface="Times New Roman" panose="02020603050405020304" pitchFamily="18" charset="0"/>
              </a:rPr>
              <a:t>(3) </a:t>
            </a:r>
            <a:r>
              <a:rPr lang="vi-VN" sz="3200" dirty="0">
                <a:solidFill>
                  <a:srgbClr val="C00000"/>
                </a:solidFill>
                <a:effectLst/>
                <a:ea typeface="Calibri" panose="020F0502020204030204" pitchFamily="34" charset="0"/>
                <a:cs typeface="Times New Roman" panose="02020603050405020304" pitchFamily="18" charset="0"/>
              </a:rPr>
              <a:t>Kể tên một số sản phẩm ứng dụng công nghệ sinh học được sử dụng trong đời sống hằng ngày</a:t>
            </a:r>
            <a:r>
              <a:rPr lang="en-US" sz="3200" dirty="0">
                <a:solidFill>
                  <a:srgbClr val="C00000"/>
                </a:solidFill>
                <a:effectLst/>
                <a:ea typeface="Calibri" panose="020F0502020204030204" pitchFamily="34" charset="0"/>
                <a:cs typeface="Times New Roman" panose="02020603050405020304" pitchFamily="18" charset="0"/>
              </a:rPr>
              <a:t>?</a:t>
            </a:r>
          </a:p>
        </p:txBody>
      </p:sp>
      <p:pic>
        <p:nvPicPr>
          <p:cNvPr id="11" name="Picture 3">
            <a:extLst>
              <a:ext uri="{FF2B5EF4-FFF2-40B4-BE49-F238E27FC236}">
                <a16:creationId xmlns:a16="http://schemas.microsoft.com/office/drawing/2014/main" id="{DD037640-9847-DDDD-DE2C-E579774D25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25654"/>
            <a:ext cx="1571919" cy="280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0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467A1CA-4092-234F-F6A1-7F9185886A10}"/>
              </a:ext>
            </a:extLst>
          </p:cNvPr>
          <p:cNvSpPr txBox="1"/>
          <p:nvPr/>
        </p:nvSpPr>
        <p:spPr>
          <a:xfrm>
            <a:off x="0" y="0"/>
            <a:ext cx="12192000" cy="1200329"/>
          </a:xfrm>
          <a:prstGeom prst="rect">
            <a:avLst/>
          </a:prstGeom>
          <a:solidFill>
            <a:srgbClr val="B6ECFF"/>
          </a:solidFill>
          <a:effectLst/>
        </p:spPr>
        <p:txBody>
          <a:bodyPr wrap="square" rtlCol="0">
            <a:spAutoFit/>
          </a:bodyPr>
          <a:lstStyle/>
          <a:p>
            <a:pPr algn="just"/>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V.</a:t>
            </a:r>
            <a:r>
              <a:rPr lang="zh-CN" altLang="en-US" sz="36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SINH HỌC VỚI PHÁT TRIỂN BỀN VỮNG VÀ NHỮNG VẤN ĐỀ XÃ HỘI</a:t>
            </a:r>
            <a:endParaRPr lang="en-US"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B8BF50-3C66-E7E5-94AC-11173A2A52B0}"/>
              </a:ext>
            </a:extLst>
          </p:cNvPr>
          <p:cNvSpPr txBox="1"/>
          <p:nvPr/>
        </p:nvSpPr>
        <p:spPr>
          <a:xfrm>
            <a:off x="-1" y="1077218"/>
            <a:ext cx="9473939" cy="584775"/>
          </a:xfrm>
          <a:prstGeom prst="rect">
            <a:avLst/>
          </a:prstGeom>
          <a:solidFill>
            <a:schemeClr val="accent6">
              <a:lumMod val="20000"/>
              <a:lumOff val="80000"/>
            </a:schemeClr>
          </a:solidFill>
        </p:spPr>
        <p:txBody>
          <a:bodyPr wrap="square">
            <a:spAutoFit/>
          </a:bodyPr>
          <a:lstStyle/>
          <a:p>
            <a:r>
              <a:rPr lang="en-US" sz="3200" b="1" dirty="0">
                <a:solidFill>
                  <a:srgbClr val="0000FF"/>
                </a:solidFill>
                <a:ea typeface="Times New Roman" panose="02020603050405020304" pitchFamily="18" charset="0"/>
              </a:rPr>
              <a:t>2</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Mối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quan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hệ</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giữa</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sinh</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học</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với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những</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vấn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đề</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xã</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hội</a:t>
            </a:r>
            <a:r>
              <a:rPr lang="en-US" sz="3200" b="1" dirty="0">
                <a:solidFill>
                  <a:srgbClr val="0000FF"/>
                </a:solidFill>
                <a:effectLst/>
                <a:ea typeface="Times New Roman" panose="02020603050405020304" pitchFamily="18" charset="0"/>
              </a:rPr>
              <a:t> </a:t>
            </a:r>
            <a:endParaRPr lang="en-US" sz="3200" b="1" dirty="0">
              <a:solidFill>
                <a:srgbClr val="0000FF"/>
              </a:solidFill>
            </a:endParaRPr>
          </a:p>
        </p:txBody>
      </p:sp>
      <p:sp>
        <p:nvSpPr>
          <p:cNvPr id="7" name="TextBox 6">
            <a:extLst>
              <a:ext uri="{FF2B5EF4-FFF2-40B4-BE49-F238E27FC236}">
                <a16:creationId xmlns:a16="http://schemas.microsoft.com/office/drawing/2014/main" id="{A985730F-D185-7AA7-8252-950B47BDFCFF}"/>
              </a:ext>
            </a:extLst>
          </p:cNvPr>
          <p:cNvSpPr txBox="1"/>
          <p:nvPr/>
        </p:nvSpPr>
        <p:spPr>
          <a:xfrm>
            <a:off x="1571918" y="1760168"/>
            <a:ext cx="10532098" cy="1637628"/>
          </a:xfrm>
          <a:prstGeom prst="rect">
            <a:avLst/>
          </a:prstGeom>
          <a:solidFill>
            <a:schemeClr val="accent6">
              <a:lumMod val="20000"/>
              <a:lumOff val="80000"/>
            </a:schemeClr>
          </a:solidFill>
        </p:spPr>
        <p:txBody>
          <a:bodyPr wrap="square">
            <a:spAutoFit/>
          </a:bodyPr>
          <a:lstStyle/>
          <a:p>
            <a:pPr algn="just">
              <a:lnSpc>
                <a:spcPct val="107000"/>
              </a:lnSpc>
              <a:spcAft>
                <a:spcPts val="800"/>
              </a:spcAft>
              <a:tabLst>
                <a:tab pos="2546350" algn="l"/>
              </a:tabLst>
            </a:pPr>
            <a:r>
              <a:rPr lang="en-SG" sz="3200" dirty="0">
                <a:solidFill>
                  <a:srgbClr val="C00000"/>
                </a:solidFill>
                <a:ea typeface="Calibri" panose="020F0502020204030204" pitchFamily="34" charset="0"/>
                <a:cs typeface="Times New Roman" panose="02020603050405020304" pitchFamily="18" charset="0"/>
              </a:rPr>
              <a:t>(</a:t>
            </a:r>
            <a:r>
              <a:rPr lang="en-SG" sz="3200" dirty="0">
                <a:solidFill>
                  <a:srgbClr val="C00000"/>
                </a:solidFill>
                <a:latin typeface="Calibri" panose="020F0502020204030204" pitchFamily="34" charset="0"/>
                <a:ea typeface="Calibri" panose="020F0502020204030204" pitchFamily="34" charset="0"/>
                <a:cs typeface="Calibri" panose="020F0502020204030204" pitchFamily="34" charset="0"/>
              </a:rPr>
              <a:t>1) </a:t>
            </a:r>
            <a:r>
              <a:rPr lang="vi-VN" sz="3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Một thí nghiệm như thế nào được cho là vi phạm đạo đức sinh học? Em có đồng ý với việc dùng con người để làm thí nghiệm không? Tại sao?</a:t>
            </a:r>
            <a:endParaRPr lang="en-US" sz="3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3">
            <a:extLst>
              <a:ext uri="{FF2B5EF4-FFF2-40B4-BE49-F238E27FC236}">
                <a16:creationId xmlns:a16="http://schemas.microsoft.com/office/drawing/2014/main" id="{16AA4C69-F4DC-9787-3348-0F431B5069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12766"/>
            <a:ext cx="1571919" cy="280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1D4AAD4-FA9C-8EBC-A2B8-1B4DE38A5120}"/>
              </a:ext>
            </a:extLst>
          </p:cNvPr>
          <p:cNvSpPr txBox="1"/>
          <p:nvPr/>
        </p:nvSpPr>
        <p:spPr>
          <a:xfrm>
            <a:off x="1772238" y="6063586"/>
            <a:ext cx="10131458" cy="523220"/>
          </a:xfrm>
          <a:prstGeom prst="rect">
            <a:avLst/>
          </a:prstGeom>
          <a:noFill/>
        </p:spPr>
        <p:txBody>
          <a:bodyPr wrap="square">
            <a:spAutoFit/>
          </a:bodyPr>
          <a:lstStyle/>
          <a:p>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Ví</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dụ</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Việc</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chẩn</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đoán</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lựa</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chọn</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giới</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tính</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thai</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nhi</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sớm</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-&gt;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Bỏ</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rPr>
              <a:t>thai.</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rPr>
              <a:t> </a:t>
            </a:r>
            <a:endParaRPr lang="en-US" sz="2800" b="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5E78890-F491-E8B9-5D30-5D02813198AD}"/>
              </a:ext>
            </a:extLst>
          </p:cNvPr>
          <p:cNvPicPr>
            <a:picLocks noChangeAspect="1"/>
          </p:cNvPicPr>
          <p:nvPr/>
        </p:nvPicPr>
        <p:blipFill>
          <a:blip r:embed="rId4"/>
          <a:stretch>
            <a:fillRect/>
          </a:stretch>
        </p:blipFill>
        <p:spPr>
          <a:xfrm>
            <a:off x="1571918" y="3495971"/>
            <a:ext cx="2875126" cy="2405208"/>
          </a:xfrm>
          <a:prstGeom prst="rect">
            <a:avLst/>
          </a:prstGeom>
        </p:spPr>
      </p:pic>
      <p:pic>
        <p:nvPicPr>
          <p:cNvPr id="10" name="Picture 9">
            <a:extLst>
              <a:ext uri="{FF2B5EF4-FFF2-40B4-BE49-F238E27FC236}">
                <a16:creationId xmlns:a16="http://schemas.microsoft.com/office/drawing/2014/main" id="{E9CEDF3F-EAD9-461F-11C4-EDEDD51C2981}"/>
              </a:ext>
            </a:extLst>
          </p:cNvPr>
          <p:cNvPicPr>
            <a:picLocks noChangeAspect="1"/>
          </p:cNvPicPr>
          <p:nvPr/>
        </p:nvPicPr>
        <p:blipFill>
          <a:blip r:embed="rId5"/>
          <a:stretch>
            <a:fillRect/>
          </a:stretch>
        </p:blipFill>
        <p:spPr>
          <a:xfrm>
            <a:off x="4447044" y="3495970"/>
            <a:ext cx="2849302" cy="2405208"/>
          </a:xfrm>
          <a:prstGeom prst="rect">
            <a:avLst/>
          </a:prstGeom>
        </p:spPr>
      </p:pic>
      <p:pic>
        <p:nvPicPr>
          <p:cNvPr id="2" name="Picture 1">
            <a:extLst>
              <a:ext uri="{FF2B5EF4-FFF2-40B4-BE49-F238E27FC236}">
                <a16:creationId xmlns:a16="http://schemas.microsoft.com/office/drawing/2014/main" id="{7752108C-8901-A327-0C28-C92987D14A80}"/>
              </a:ext>
            </a:extLst>
          </p:cNvPr>
          <p:cNvPicPr>
            <a:picLocks noChangeAspect="1"/>
          </p:cNvPicPr>
          <p:nvPr/>
        </p:nvPicPr>
        <p:blipFill>
          <a:blip r:embed="rId6"/>
          <a:stretch>
            <a:fillRect/>
          </a:stretch>
        </p:blipFill>
        <p:spPr>
          <a:xfrm>
            <a:off x="7368326" y="3495970"/>
            <a:ext cx="3020012" cy="2405208"/>
          </a:xfrm>
          <a:prstGeom prst="rect">
            <a:avLst/>
          </a:prstGeom>
        </p:spPr>
      </p:pic>
    </p:spTree>
    <p:extLst>
      <p:ext uri="{BB962C8B-B14F-4D97-AF65-F5344CB8AC3E}">
        <p14:creationId xmlns:p14="http://schemas.microsoft.com/office/powerpoint/2010/main" val="236492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467A1CA-4092-234F-F6A1-7F9185886A10}"/>
              </a:ext>
            </a:extLst>
          </p:cNvPr>
          <p:cNvSpPr txBox="1"/>
          <p:nvPr/>
        </p:nvSpPr>
        <p:spPr>
          <a:xfrm>
            <a:off x="0" y="0"/>
            <a:ext cx="12192000" cy="1200329"/>
          </a:xfrm>
          <a:prstGeom prst="rect">
            <a:avLst/>
          </a:prstGeom>
          <a:solidFill>
            <a:srgbClr val="B6ECFF"/>
          </a:solidFill>
          <a:effectLst/>
        </p:spPr>
        <p:txBody>
          <a:bodyPr wrap="square" rtlCol="0">
            <a:spAutoFit/>
          </a:bodyPr>
          <a:lstStyle/>
          <a:p>
            <a:pPr algn="just"/>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V.</a:t>
            </a:r>
            <a:r>
              <a:rPr lang="zh-CN" altLang="en-US" sz="36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rPr>
              <a:t>SINH HỌC VỚI PHÁT TRIỂN BỀN VỮNG VÀ NHỮNG VẤN ĐỀ XÃ HỘI</a:t>
            </a:r>
            <a:endParaRPr lang="en-US" altLang="zh-CN" sz="36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B8BF50-3C66-E7E5-94AC-11173A2A52B0}"/>
              </a:ext>
            </a:extLst>
          </p:cNvPr>
          <p:cNvSpPr txBox="1"/>
          <p:nvPr/>
        </p:nvSpPr>
        <p:spPr>
          <a:xfrm>
            <a:off x="-1" y="1077218"/>
            <a:ext cx="9473939" cy="584775"/>
          </a:xfrm>
          <a:prstGeom prst="rect">
            <a:avLst/>
          </a:prstGeom>
          <a:solidFill>
            <a:schemeClr val="accent6">
              <a:lumMod val="20000"/>
              <a:lumOff val="80000"/>
            </a:schemeClr>
          </a:solidFill>
        </p:spPr>
        <p:txBody>
          <a:bodyPr wrap="square">
            <a:spAutoFit/>
          </a:bodyPr>
          <a:lstStyle/>
          <a:p>
            <a:r>
              <a:rPr lang="en-US" sz="3200" b="1" dirty="0">
                <a:solidFill>
                  <a:srgbClr val="0000FF"/>
                </a:solidFill>
                <a:ea typeface="Times New Roman" panose="02020603050405020304" pitchFamily="18" charset="0"/>
              </a:rPr>
              <a:t>2</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Mối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quan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hệ</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giữa</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sinh</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học</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với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những</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vấn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đề</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xã</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hội</a:t>
            </a:r>
            <a:r>
              <a:rPr lang="en-US" sz="3200" b="1" dirty="0">
                <a:solidFill>
                  <a:srgbClr val="0000FF"/>
                </a:solidFill>
                <a:effectLst/>
                <a:ea typeface="Times New Roman" panose="02020603050405020304" pitchFamily="18" charset="0"/>
              </a:rPr>
              <a:t> </a:t>
            </a:r>
            <a:endParaRPr lang="en-US" sz="3200" b="1" dirty="0">
              <a:solidFill>
                <a:srgbClr val="0000FF"/>
              </a:solidFill>
            </a:endParaRPr>
          </a:p>
        </p:txBody>
      </p:sp>
      <p:sp>
        <p:nvSpPr>
          <p:cNvPr id="4" name="TextBox 3">
            <a:extLst>
              <a:ext uri="{FF2B5EF4-FFF2-40B4-BE49-F238E27FC236}">
                <a16:creationId xmlns:a16="http://schemas.microsoft.com/office/drawing/2014/main" id="{D5128420-7B60-8C69-2C03-E86AB9DC72E2}"/>
              </a:ext>
            </a:extLst>
          </p:cNvPr>
          <p:cNvSpPr txBox="1"/>
          <p:nvPr/>
        </p:nvSpPr>
        <p:spPr>
          <a:xfrm>
            <a:off x="1571918" y="3429000"/>
            <a:ext cx="10532098" cy="2176750"/>
          </a:xfrm>
          <a:prstGeom prst="rect">
            <a:avLst/>
          </a:prstGeom>
          <a:solidFill>
            <a:schemeClr val="accent4">
              <a:lumMod val="20000"/>
              <a:lumOff val="80000"/>
            </a:schemeClr>
          </a:solidFill>
        </p:spPr>
        <p:txBody>
          <a:bodyPr wrap="square">
            <a:spAutoFit/>
          </a:bodyPr>
          <a:lstStyle/>
          <a:p>
            <a:pPr algn="just">
              <a:lnSpc>
                <a:spcPct val="107000"/>
              </a:lnSpc>
              <a:spcAft>
                <a:spcPts val="800"/>
              </a:spcAft>
              <a:tabLst>
                <a:tab pos="2546350" algn="l"/>
              </a:tabLst>
            </a:pPr>
            <a:r>
              <a:rPr lang="vi-VN"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Thí nghiệm vi phạm đạo đức sinh học: sử dụng con người làm thí nghiệm gây ảnh hưởng xấu đến sức khoẻ và tính mạng con người, sử dụng các loài sinh vật để tiến hành những nghiên cứu vì mục đích lợi nhuận....trái với đạo đức sinh học</a:t>
            </a:r>
            <a:r>
              <a:rPr lang="en-US" sz="32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985730F-D185-7AA7-8252-950B47BDFCFF}"/>
              </a:ext>
            </a:extLst>
          </p:cNvPr>
          <p:cNvSpPr txBox="1"/>
          <p:nvPr/>
        </p:nvSpPr>
        <p:spPr>
          <a:xfrm>
            <a:off x="1571918" y="1760168"/>
            <a:ext cx="10532098" cy="1637628"/>
          </a:xfrm>
          <a:prstGeom prst="rect">
            <a:avLst/>
          </a:prstGeom>
          <a:solidFill>
            <a:schemeClr val="accent6">
              <a:lumMod val="20000"/>
              <a:lumOff val="80000"/>
            </a:schemeClr>
          </a:solidFill>
        </p:spPr>
        <p:txBody>
          <a:bodyPr wrap="square">
            <a:spAutoFit/>
          </a:bodyPr>
          <a:lstStyle/>
          <a:p>
            <a:pPr algn="just">
              <a:lnSpc>
                <a:spcPct val="107000"/>
              </a:lnSpc>
              <a:spcAft>
                <a:spcPts val="800"/>
              </a:spcAft>
              <a:tabLst>
                <a:tab pos="2546350" algn="l"/>
              </a:tabLst>
            </a:pPr>
            <a:r>
              <a:rPr lang="en-SG" sz="3200" dirty="0">
                <a:solidFill>
                  <a:srgbClr val="C00000"/>
                </a:solidFill>
                <a:ea typeface="Calibri" panose="020F0502020204030204" pitchFamily="34" charset="0"/>
                <a:cs typeface="Times New Roman" panose="02020603050405020304" pitchFamily="18" charset="0"/>
              </a:rPr>
              <a:t>(</a:t>
            </a:r>
            <a:r>
              <a:rPr lang="en-SG" sz="3200" dirty="0">
                <a:solidFill>
                  <a:srgbClr val="C00000"/>
                </a:solidFill>
                <a:latin typeface="Calibri" panose="020F0502020204030204" pitchFamily="34" charset="0"/>
                <a:ea typeface="Calibri" panose="020F0502020204030204" pitchFamily="34" charset="0"/>
                <a:cs typeface="Calibri" panose="020F0502020204030204" pitchFamily="34" charset="0"/>
              </a:rPr>
              <a:t>1) </a:t>
            </a:r>
            <a:r>
              <a:rPr lang="vi-VN" sz="3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Một thí nghiệm như thế nào được cho là vi phạm đạo đức sinh học? Em có đồng ý với việc dùng con người để làm thí nghiệm không? Tại sao?</a:t>
            </a:r>
            <a:endParaRPr lang="en-US" sz="3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3">
            <a:extLst>
              <a:ext uri="{FF2B5EF4-FFF2-40B4-BE49-F238E27FC236}">
                <a16:creationId xmlns:a16="http://schemas.microsoft.com/office/drawing/2014/main" id="{16AA4C69-F4DC-9787-3348-0F431B5069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12766"/>
            <a:ext cx="1571919" cy="280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4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467A1CA-4092-234F-F6A1-7F9185886A10}"/>
              </a:ext>
            </a:extLst>
          </p:cNvPr>
          <p:cNvSpPr txBox="1"/>
          <p:nvPr/>
        </p:nvSpPr>
        <p:spPr>
          <a:xfrm>
            <a:off x="0" y="0"/>
            <a:ext cx="12192000" cy="584775"/>
          </a:xfrm>
          <a:prstGeom prst="rect">
            <a:avLst/>
          </a:prstGeom>
          <a:solidFill>
            <a:srgbClr val="B6ECFF"/>
          </a:solidFill>
          <a:effectLst/>
        </p:spPr>
        <p:txBody>
          <a:bodyPr wrap="square" rtlCol="0">
            <a:spAutoFit/>
          </a:bodyPr>
          <a:lstStyle/>
          <a:p>
            <a:pPr algn="just"/>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V.</a:t>
            </a:r>
            <a:r>
              <a:rPr lang="zh-CN" altLang="en-US" sz="3200" b="1" dirty="0">
                <a:solidFill>
                  <a:srgbClr val="0000FF"/>
                </a:solidFill>
                <a:latin typeface="Calibri" panose="020F0502020204030204" pitchFamily="34" charset="0"/>
                <a:ea typeface="幼圆" panose="02010509060101010101" pitchFamily="49" charset="-122"/>
                <a:cs typeface="Calibri" panose="020F0502020204030204" pitchFamily="34" charset="0"/>
              </a:rPr>
              <a:t> </a:t>
            </a:r>
            <a:r>
              <a:rPr lang="en-GB"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rPr>
              <a:t>SINH HỌC VỚI PHÁT TRIỂN BỀN VỮNG VÀ NHỮNG VẤN ĐỀ XÃ HỘI</a:t>
            </a:r>
            <a:endParaRPr lang="en-US" altLang="zh-CN" sz="32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2B8BF50-3C66-E7E5-94AC-11173A2A52B0}"/>
              </a:ext>
            </a:extLst>
          </p:cNvPr>
          <p:cNvSpPr txBox="1"/>
          <p:nvPr/>
        </p:nvSpPr>
        <p:spPr>
          <a:xfrm>
            <a:off x="75414" y="691216"/>
            <a:ext cx="9473939" cy="584775"/>
          </a:xfrm>
          <a:prstGeom prst="rect">
            <a:avLst/>
          </a:prstGeom>
          <a:solidFill>
            <a:schemeClr val="accent6">
              <a:lumMod val="20000"/>
              <a:lumOff val="80000"/>
            </a:schemeClr>
          </a:solidFill>
        </p:spPr>
        <p:txBody>
          <a:bodyPr wrap="square">
            <a:spAutoFit/>
          </a:bodyPr>
          <a:lstStyle/>
          <a:p>
            <a:r>
              <a:rPr lang="en-US" sz="3200" b="1" dirty="0">
                <a:solidFill>
                  <a:srgbClr val="0000FF"/>
                </a:solidFill>
                <a:ea typeface="Times New Roman" panose="02020603050405020304" pitchFamily="18" charset="0"/>
              </a:rPr>
              <a:t>2</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Mối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quan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hệ</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giữa</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sinh</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học</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với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những</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vấn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đề</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xã</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hội</a:t>
            </a:r>
            <a:r>
              <a:rPr lang="en-US" sz="3200" b="1" dirty="0">
                <a:solidFill>
                  <a:srgbClr val="0000FF"/>
                </a:solidFill>
                <a:effectLst/>
                <a:ea typeface="Times New Roman" panose="02020603050405020304" pitchFamily="18" charset="0"/>
              </a:rPr>
              <a:t> </a:t>
            </a:r>
            <a:endParaRPr lang="en-US" sz="3200" b="1" dirty="0">
              <a:solidFill>
                <a:srgbClr val="0000FF"/>
              </a:solidFill>
            </a:endParaRPr>
          </a:p>
        </p:txBody>
      </p:sp>
      <p:sp>
        <p:nvSpPr>
          <p:cNvPr id="4" name="TextBox 3">
            <a:extLst>
              <a:ext uri="{FF2B5EF4-FFF2-40B4-BE49-F238E27FC236}">
                <a16:creationId xmlns:a16="http://schemas.microsoft.com/office/drawing/2014/main" id="{D5128420-7B60-8C69-2C03-E86AB9DC72E2}"/>
              </a:ext>
            </a:extLst>
          </p:cNvPr>
          <p:cNvSpPr txBox="1"/>
          <p:nvPr/>
        </p:nvSpPr>
        <p:spPr>
          <a:xfrm>
            <a:off x="1640264" y="2967517"/>
            <a:ext cx="9982984" cy="2370777"/>
          </a:xfrm>
          <a:prstGeom prst="rect">
            <a:avLst/>
          </a:prstGeom>
          <a:solidFill>
            <a:schemeClr val="accent4">
              <a:lumMod val="20000"/>
              <a:lumOff val="80000"/>
            </a:schemeClr>
          </a:solidFill>
        </p:spPr>
        <p:txBody>
          <a:bodyPr wrap="square">
            <a:spAutoFit/>
          </a:bodyPr>
          <a:lstStyle/>
          <a:p>
            <a:pPr>
              <a:lnSpc>
                <a:spcPct val="107000"/>
              </a:lnSpc>
              <a:spcAft>
                <a:spcPts val="800"/>
              </a:spcAft>
              <a:tabLst>
                <a:tab pos="2546350" algn="l"/>
              </a:tabLst>
            </a:pPr>
            <a:r>
              <a:rPr lang="vi-VN" sz="3200" dirty="0">
                <a:effectLst/>
                <a:latin typeface="Calibri" panose="020F0502020204030204" pitchFamily="34" charset="0"/>
                <a:ea typeface="Calibri" panose="020F0502020204030204" pitchFamily="34" charset="0"/>
                <a:cs typeface="Calibri" panose="020F0502020204030204" pitchFamily="34" charset="0"/>
              </a:rPr>
              <a:t>- Tôn trọng quyền con người.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tabLst>
                <a:tab pos="2546350" algn="l"/>
              </a:tabLst>
            </a:pPr>
            <a:r>
              <a:rPr lang="vi-VN" sz="3200" dirty="0">
                <a:effectLst/>
                <a:latin typeface="Calibri" panose="020F0502020204030204" pitchFamily="34" charset="0"/>
                <a:ea typeface="Calibri" panose="020F0502020204030204" pitchFamily="34" charset="0"/>
                <a:cs typeface="Calibri" panose="020F0502020204030204" pitchFamily="34" charset="0"/>
              </a:rPr>
              <a:t>- Mục đích của các nghiên cứu phải hướng thiện, không ác ý hay vì lợi nhuận.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r>
              <a:rPr lang="vi-VN" sz="3200" dirty="0">
                <a:effectLst/>
                <a:latin typeface="Calibri" panose="020F0502020204030204" pitchFamily="34" charset="0"/>
                <a:ea typeface="Calibri" panose="020F0502020204030204" pitchFamily="34" charset="0"/>
                <a:cs typeface="Calibri" panose="020F0502020204030204" pitchFamily="34" charset="0"/>
              </a:rPr>
              <a:t>- Đảm bảo sự công bằng cho đối tượng nghiên cứu</a:t>
            </a:r>
            <a:r>
              <a:rPr lang="en-US" sz="3200" dirty="0">
                <a:effectLst/>
                <a:latin typeface="Calibri" panose="020F0502020204030204" pitchFamily="34" charset="0"/>
                <a:ea typeface="Calibri" panose="020F0502020204030204" pitchFamily="34" charset="0"/>
                <a:cs typeface="Calibri" panose="020F0502020204030204" pitchFamily="34" charset="0"/>
              </a:rPr>
              <a:t>.</a:t>
            </a:r>
            <a:endParaRPr lang="en-US" sz="3200"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985730F-D185-7AA7-8252-950B47BDFCFF}"/>
              </a:ext>
            </a:extLst>
          </p:cNvPr>
          <p:cNvSpPr txBox="1"/>
          <p:nvPr/>
        </p:nvSpPr>
        <p:spPr>
          <a:xfrm>
            <a:off x="1640264" y="1750387"/>
            <a:ext cx="10096104" cy="1110689"/>
          </a:xfrm>
          <a:prstGeom prst="rect">
            <a:avLst/>
          </a:prstGeom>
          <a:solidFill>
            <a:schemeClr val="accent6">
              <a:lumMod val="20000"/>
              <a:lumOff val="80000"/>
            </a:schemeClr>
          </a:solidFill>
        </p:spPr>
        <p:txBody>
          <a:bodyPr wrap="square">
            <a:spAutoFit/>
          </a:bodyPr>
          <a:lstStyle/>
          <a:p>
            <a:pPr algn="just">
              <a:lnSpc>
                <a:spcPct val="107000"/>
              </a:lnSpc>
              <a:spcAft>
                <a:spcPts val="800"/>
              </a:spcAft>
              <a:tabLst>
                <a:tab pos="2546350" algn="l"/>
              </a:tabLst>
            </a:pPr>
            <a:r>
              <a:rPr lang="en-SG" sz="3200" dirty="0">
                <a:solidFill>
                  <a:srgbClr val="C00000"/>
                </a:solidFill>
                <a:ea typeface="Calibri" panose="020F0502020204030204" pitchFamily="34" charset="0"/>
                <a:cs typeface="Times New Roman" panose="02020603050405020304" pitchFamily="18" charset="0"/>
              </a:rPr>
              <a:t>(2) </a:t>
            </a:r>
            <a:r>
              <a:rPr lang="vi-VN" sz="3200" dirty="0">
                <a:solidFill>
                  <a:srgbClr val="C00000"/>
                </a:solidFill>
                <a:effectLst/>
                <a:ea typeface="Calibri" panose="020F0502020204030204" pitchFamily="34" charset="0"/>
                <a:cs typeface="Times New Roman" panose="02020603050405020304" pitchFamily="18" charset="0"/>
              </a:rPr>
              <a:t>Khi nghiên cứu sinh học cần lưu ý những vấn đề gì để không trái với đạo đức sinh học?</a:t>
            </a:r>
            <a:endParaRPr lang="en-US" sz="3200" dirty="0">
              <a:solidFill>
                <a:srgbClr val="C00000"/>
              </a:solidFill>
              <a:effectLst/>
              <a:ea typeface="Calibri" panose="020F0502020204030204" pitchFamily="34" charset="0"/>
              <a:cs typeface="Times New Roman" panose="02020603050405020304" pitchFamily="18" charset="0"/>
            </a:endParaRPr>
          </a:p>
        </p:txBody>
      </p:sp>
      <p:pic>
        <p:nvPicPr>
          <p:cNvPr id="5" name="Picture 3">
            <a:extLst>
              <a:ext uri="{FF2B5EF4-FFF2-40B4-BE49-F238E27FC236}">
                <a16:creationId xmlns:a16="http://schemas.microsoft.com/office/drawing/2014/main" id="{75AF9513-8209-67BD-A054-DF4D893DC3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25654"/>
            <a:ext cx="1571919" cy="280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96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2467A1CA-4092-234F-F6A1-7F9185886A10}"/>
              </a:ext>
            </a:extLst>
          </p:cNvPr>
          <p:cNvSpPr txBox="1"/>
          <p:nvPr/>
        </p:nvSpPr>
        <p:spPr>
          <a:xfrm>
            <a:off x="0" y="0"/>
            <a:ext cx="12192000" cy="1200329"/>
          </a:xfrm>
          <a:prstGeom prst="rect">
            <a:avLst/>
          </a:prstGeom>
          <a:solidFill>
            <a:srgbClr val="B6ECFF"/>
          </a:solidFill>
          <a:effectLst/>
        </p:spPr>
        <p:txBody>
          <a:bodyPr wrap="square" rtlCol="0">
            <a:spAutoFit/>
          </a:bodyPr>
          <a:lstStyle/>
          <a:p>
            <a:pPr algn="just"/>
            <a:r>
              <a:rPr lang="en-GB" altLang="zh-CN" sz="3600" b="1" dirty="0">
                <a:solidFill>
                  <a:srgbClr val="0000FF"/>
                </a:solidFill>
                <a:ea typeface="幼圆" panose="02010509060101010101" pitchFamily="49" charset="-122"/>
                <a:cs typeface="Times New Roman" panose="02020603050405020304" pitchFamily="18" charset="0"/>
              </a:rPr>
              <a:t>V.</a:t>
            </a:r>
            <a:r>
              <a:rPr lang="zh-CN" altLang="en-US" sz="3600" b="1" dirty="0">
                <a:solidFill>
                  <a:srgbClr val="0000FF"/>
                </a:solidFill>
                <a:ea typeface="幼圆" panose="02010509060101010101" pitchFamily="49" charset="-122"/>
                <a:cs typeface="Times New Roman" panose="02020603050405020304" pitchFamily="18" charset="0"/>
              </a:rPr>
              <a:t> </a:t>
            </a:r>
            <a:r>
              <a:rPr lang="en-GB" altLang="zh-CN" sz="3600" b="1" dirty="0">
                <a:solidFill>
                  <a:srgbClr val="0000FF"/>
                </a:solidFill>
                <a:ea typeface="幼圆" panose="02010509060101010101" pitchFamily="49" charset="-122"/>
                <a:cs typeface="Times New Roman" panose="02020603050405020304" pitchFamily="18" charset="0"/>
              </a:rPr>
              <a:t>SINH HỌC VỚI PHÁT TRIỂN BỀN VỮNG VÀ NHỮNG VẤN ĐỀ XÃ HỘI</a:t>
            </a:r>
            <a:endParaRPr lang="en-US" altLang="zh-CN" sz="3600" b="1" dirty="0">
              <a:solidFill>
                <a:srgbClr val="0000FF"/>
              </a:solidFill>
              <a:ea typeface="幼圆" panose="02010509060101010101" pitchFamily="49" charset="-122"/>
              <a:cs typeface="Times New Roman" panose="02020603050405020304" pitchFamily="18" charset="0"/>
            </a:endParaRPr>
          </a:p>
        </p:txBody>
      </p:sp>
      <p:sp>
        <p:nvSpPr>
          <p:cNvPr id="6" name="TextBox 5">
            <a:extLst>
              <a:ext uri="{FF2B5EF4-FFF2-40B4-BE49-F238E27FC236}">
                <a16:creationId xmlns:a16="http://schemas.microsoft.com/office/drawing/2014/main" id="{82B8BF50-3C66-E7E5-94AC-11173A2A52B0}"/>
              </a:ext>
            </a:extLst>
          </p:cNvPr>
          <p:cNvSpPr txBox="1"/>
          <p:nvPr/>
        </p:nvSpPr>
        <p:spPr>
          <a:xfrm>
            <a:off x="-1" y="1077218"/>
            <a:ext cx="9473939" cy="584775"/>
          </a:xfrm>
          <a:prstGeom prst="rect">
            <a:avLst/>
          </a:prstGeom>
          <a:solidFill>
            <a:schemeClr val="accent6">
              <a:lumMod val="20000"/>
              <a:lumOff val="80000"/>
            </a:schemeClr>
          </a:solidFill>
        </p:spPr>
        <p:txBody>
          <a:bodyPr wrap="square">
            <a:spAutoFit/>
          </a:bodyPr>
          <a:lstStyle/>
          <a:p>
            <a:r>
              <a:rPr lang="en-US" sz="3200" b="1" dirty="0">
                <a:solidFill>
                  <a:srgbClr val="0000FF"/>
                </a:solidFill>
                <a:ea typeface="Times New Roman" panose="02020603050405020304" pitchFamily="18" charset="0"/>
              </a:rPr>
              <a:t>2</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Mối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quan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hệ</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giữa</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sinh</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học</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với</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những</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vấn</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đề</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xã</a:t>
            </a:r>
            <a:r>
              <a:rPr lang="en-US" sz="3200" b="1" dirty="0">
                <a:solidFill>
                  <a:srgbClr val="0000FF"/>
                </a:solidFill>
                <a:effectLst/>
                <a:ea typeface="Times New Roman" panose="02020603050405020304" pitchFamily="18" charset="0"/>
              </a:rPr>
              <a:t> </a:t>
            </a:r>
            <a:r>
              <a:rPr lang="en-US" sz="3200" b="1" dirty="0" err="1">
                <a:solidFill>
                  <a:srgbClr val="0000FF"/>
                </a:solidFill>
                <a:effectLst/>
                <a:ea typeface="Times New Roman" panose="02020603050405020304" pitchFamily="18" charset="0"/>
              </a:rPr>
              <a:t>hội</a:t>
            </a:r>
            <a:r>
              <a:rPr lang="en-US" sz="3200" b="1" dirty="0">
                <a:solidFill>
                  <a:srgbClr val="0000FF"/>
                </a:solidFill>
                <a:effectLst/>
                <a:ea typeface="Times New Roman" panose="02020603050405020304" pitchFamily="18" charset="0"/>
              </a:rPr>
              <a:t> </a:t>
            </a:r>
            <a:endParaRPr lang="en-US" sz="3200" b="1" dirty="0">
              <a:solidFill>
                <a:srgbClr val="0000FF"/>
              </a:solidFill>
            </a:endParaRPr>
          </a:p>
        </p:txBody>
      </p:sp>
      <p:sp>
        <p:nvSpPr>
          <p:cNvPr id="7" name="TextBox 6">
            <a:extLst>
              <a:ext uri="{FF2B5EF4-FFF2-40B4-BE49-F238E27FC236}">
                <a16:creationId xmlns:a16="http://schemas.microsoft.com/office/drawing/2014/main" id="{A985730F-D185-7AA7-8252-950B47BDFCFF}"/>
              </a:ext>
            </a:extLst>
          </p:cNvPr>
          <p:cNvSpPr txBox="1"/>
          <p:nvPr/>
        </p:nvSpPr>
        <p:spPr>
          <a:xfrm>
            <a:off x="0" y="1737320"/>
            <a:ext cx="12056881" cy="1120243"/>
          </a:xfrm>
          <a:prstGeom prst="rect">
            <a:avLst/>
          </a:prstGeom>
          <a:solidFill>
            <a:schemeClr val="accent6">
              <a:lumMod val="20000"/>
              <a:lumOff val="80000"/>
            </a:schemeClr>
          </a:solidFill>
        </p:spPr>
        <p:txBody>
          <a:bodyPr wrap="square">
            <a:spAutoFit/>
          </a:bodyPr>
          <a:lstStyle/>
          <a:p>
            <a:pPr algn="just">
              <a:lnSpc>
                <a:spcPct val="107000"/>
              </a:lnSpc>
              <a:spcAft>
                <a:spcPts val="800"/>
              </a:spcAft>
              <a:tabLst>
                <a:tab pos="2546350" algn="l"/>
              </a:tabLst>
            </a:pPr>
            <a:r>
              <a:rPr lang="en-SG" sz="3200" dirty="0">
                <a:solidFill>
                  <a:srgbClr val="C00000"/>
                </a:solidFill>
                <a:latin typeface="+mj-lt"/>
                <a:ea typeface="Calibri" panose="020F0502020204030204" pitchFamily="34" charset="0"/>
                <a:cs typeface="Times New Roman" panose="02020603050405020304" pitchFamily="18" charset="0"/>
              </a:rPr>
              <a:t>(3) </a:t>
            </a:r>
            <a:r>
              <a:rPr lang="vi-VN" sz="3200" dirty="0">
                <a:solidFill>
                  <a:srgbClr val="C00000"/>
                </a:solidFill>
                <a:effectLst/>
                <a:latin typeface="+mj-lt"/>
                <a:ea typeface="Calibri" panose="020F0502020204030204" pitchFamily="34" charset="0"/>
                <a:cs typeface="Times New Roman" panose="02020603050405020304" pitchFamily="18" charset="0"/>
              </a:rPr>
              <a:t>Kể tên một số sản phẩm ứng dụng công nghệ sinh học được sử dụng trong đời sống hằng ngày</a:t>
            </a:r>
            <a:r>
              <a:rPr lang="en-US" sz="3200" dirty="0">
                <a:solidFill>
                  <a:srgbClr val="C00000"/>
                </a:solidFill>
                <a:effectLst/>
                <a:latin typeface="+mj-lt"/>
                <a:ea typeface="Calibri" panose="020F050202020403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B8EE2D3E-AB18-C1BB-E906-62D5AC0DF865}"/>
              </a:ext>
            </a:extLst>
          </p:cNvPr>
          <p:cNvPicPr>
            <a:picLocks noChangeAspect="1"/>
          </p:cNvPicPr>
          <p:nvPr/>
        </p:nvPicPr>
        <p:blipFill>
          <a:blip r:embed="rId3"/>
          <a:stretch>
            <a:fillRect/>
          </a:stretch>
        </p:blipFill>
        <p:spPr>
          <a:xfrm>
            <a:off x="781713" y="2932890"/>
            <a:ext cx="4106846" cy="3771811"/>
          </a:xfrm>
          <a:prstGeom prst="rect">
            <a:avLst/>
          </a:prstGeom>
        </p:spPr>
      </p:pic>
      <p:pic>
        <p:nvPicPr>
          <p:cNvPr id="9" name="Picture 8">
            <a:extLst>
              <a:ext uri="{FF2B5EF4-FFF2-40B4-BE49-F238E27FC236}">
                <a16:creationId xmlns:a16="http://schemas.microsoft.com/office/drawing/2014/main" id="{E40BF7F5-37D2-F5FF-B80A-5180549E0AAC}"/>
              </a:ext>
            </a:extLst>
          </p:cNvPr>
          <p:cNvPicPr>
            <a:picLocks noChangeAspect="1"/>
          </p:cNvPicPr>
          <p:nvPr/>
        </p:nvPicPr>
        <p:blipFill>
          <a:blip r:embed="rId4"/>
          <a:stretch>
            <a:fillRect/>
          </a:stretch>
        </p:blipFill>
        <p:spPr>
          <a:xfrm>
            <a:off x="5571240" y="2932890"/>
            <a:ext cx="4876800" cy="3771811"/>
          </a:xfrm>
          <a:prstGeom prst="rect">
            <a:avLst/>
          </a:prstGeom>
        </p:spPr>
      </p:pic>
      <p:pic>
        <p:nvPicPr>
          <p:cNvPr id="11" name="Picture 10">
            <a:extLst>
              <a:ext uri="{FF2B5EF4-FFF2-40B4-BE49-F238E27FC236}">
                <a16:creationId xmlns:a16="http://schemas.microsoft.com/office/drawing/2014/main" id="{4F9CDC64-48F0-7936-7CE5-511D42ACBDE0}"/>
              </a:ext>
            </a:extLst>
          </p:cNvPr>
          <p:cNvPicPr>
            <a:picLocks noChangeAspect="1"/>
          </p:cNvPicPr>
          <p:nvPr/>
        </p:nvPicPr>
        <p:blipFill>
          <a:blip r:embed="rId5"/>
          <a:stretch>
            <a:fillRect/>
          </a:stretch>
        </p:blipFill>
        <p:spPr>
          <a:xfrm>
            <a:off x="781713" y="2989994"/>
            <a:ext cx="5279010" cy="3771811"/>
          </a:xfrm>
          <a:prstGeom prst="rect">
            <a:avLst/>
          </a:prstGeom>
        </p:spPr>
      </p:pic>
      <p:pic>
        <p:nvPicPr>
          <p:cNvPr id="1026" name="Picture 2" descr="Phát triển cây giống năng suất cao từ Công nghệ nuôi cấy mô thực vật -  TraceVerified">
            <a:extLst>
              <a:ext uri="{FF2B5EF4-FFF2-40B4-BE49-F238E27FC236}">
                <a16:creationId xmlns:a16="http://schemas.microsoft.com/office/drawing/2014/main" id="{D7BACB4A-C050-AD9E-AA9A-D3C4331A0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279" y="2989994"/>
            <a:ext cx="4876800" cy="379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2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D869A-3B1D-A593-F06B-B8C80456B4AC}"/>
              </a:ext>
            </a:extLst>
          </p:cNvPr>
          <p:cNvSpPr/>
          <p:nvPr/>
        </p:nvSpPr>
        <p:spPr>
          <a:xfrm>
            <a:off x="2370823" y="359903"/>
            <a:ext cx="9452331" cy="1261508"/>
          </a:xfrm>
          <a:prstGeom prst="rect">
            <a:avLst/>
          </a:prstGeom>
          <a:solidFill>
            <a:srgbClr val="F3FB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tabLst>
                <a:tab pos="2546350" algn="l"/>
              </a:tabLst>
            </a:pPr>
            <a:r>
              <a:rPr lang="vi-VN" sz="36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Tại sao đa dạng sinh học gắn liền với sự phát triển kinh tế - xã hội?</a:t>
            </a:r>
            <a:endParaRPr lang="en-US" sz="360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44911F8A-8B2D-3FAF-52F0-DA0913D78940}"/>
              </a:ext>
            </a:extLst>
          </p:cNvPr>
          <p:cNvSpPr/>
          <p:nvPr/>
        </p:nvSpPr>
        <p:spPr>
          <a:xfrm>
            <a:off x="368846" y="359902"/>
            <a:ext cx="1838848" cy="2062103"/>
          </a:xfrm>
          <a:prstGeom prst="rect">
            <a:avLst/>
          </a:prstGeom>
          <a:solidFill>
            <a:srgbClr val="E1E1DF"/>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686D69-04C1-47A9-8059-53FBE3B2B29F}"/>
              </a:ext>
            </a:extLst>
          </p:cNvPr>
          <p:cNvSpPr txBox="1"/>
          <p:nvPr/>
        </p:nvSpPr>
        <p:spPr>
          <a:xfrm>
            <a:off x="409040" y="359903"/>
            <a:ext cx="1646004" cy="2062103"/>
          </a:xfrm>
          <a:prstGeom prst="rect">
            <a:avLst/>
          </a:prstGeom>
          <a:noFill/>
        </p:spPr>
        <p:txBody>
          <a:bodyPr wrap="square">
            <a:spAutoFit/>
          </a:bodyPr>
          <a:lstStyle/>
          <a:p>
            <a:pPr algn="ctr"/>
            <a:r>
              <a:rPr lang="en-US" sz="3200" b="1" spc="-5" dirty="0">
                <a:solidFill>
                  <a:srgbClr val="FF0000"/>
                </a:solidFill>
                <a:effectLst/>
                <a:ea typeface="Times New Roman" panose="02020603050405020304" pitchFamily="18" charset="0"/>
              </a:rPr>
              <a:t>*</a:t>
            </a:r>
            <a:r>
              <a:rPr lang="vi-VN" sz="3200" b="1" spc="-5" dirty="0">
                <a:solidFill>
                  <a:srgbClr val="FF0000"/>
                </a:solidFill>
                <a:effectLst/>
                <a:ea typeface="Times New Roman" panose="02020603050405020304" pitchFamily="18" charset="0"/>
              </a:rPr>
              <a:t>Dừng</a:t>
            </a:r>
            <a:r>
              <a:rPr lang="vi-VN" sz="3200" b="1" spc="-70" dirty="0">
                <a:solidFill>
                  <a:srgbClr val="FF0000"/>
                </a:solidFill>
                <a:effectLst/>
                <a:ea typeface="Times New Roman" panose="02020603050405020304" pitchFamily="18" charset="0"/>
              </a:rPr>
              <a:t> </a:t>
            </a:r>
            <a:r>
              <a:rPr lang="vi-VN" sz="3200" b="1" spc="-5" dirty="0">
                <a:solidFill>
                  <a:srgbClr val="FF0000"/>
                </a:solidFill>
                <a:effectLst/>
                <a:ea typeface="Times New Roman" panose="02020603050405020304" pitchFamily="18" charset="0"/>
              </a:rPr>
              <a:t>lại</a:t>
            </a:r>
            <a:r>
              <a:rPr lang="vi-VN" sz="3200" b="1" spc="-75" dirty="0">
                <a:solidFill>
                  <a:srgbClr val="FF0000"/>
                </a:solidFill>
                <a:effectLst/>
                <a:ea typeface="Times New Roman" panose="02020603050405020304" pitchFamily="18" charset="0"/>
              </a:rPr>
              <a:t> </a:t>
            </a:r>
            <a:r>
              <a:rPr lang="vi-VN" sz="3200" b="1" spc="-5" dirty="0">
                <a:solidFill>
                  <a:srgbClr val="FF0000"/>
                </a:solidFill>
                <a:effectLst/>
                <a:ea typeface="Times New Roman" panose="02020603050405020304" pitchFamily="18" charset="0"/>
              </a:rPr>
              <a:t>và</a:t>
            </a:r>
            <a:r>
              <a:rPr lang="vi-VN" sz="3200" b="1" spc="-70" dirty="0">
                <a:solidFill>
                  <a:srgbClr val="FF0000"/>
                </a:solidFill>
                <a:effectLst/>
                <a:ea typeface="Times New Roman" panose="02020603050405020304" pitchFamily="18" charset="0"/>
              </a:rPr>
              <a:t> </a:t>
            </a:r>
            <a:r>
              <a:rPr lang="vi-VN" sz="3200" b="1" dirty="0">
                <a:solidFill>
                  <a:srgbClr val="FF0000"/>
                </a:solidFill>
                <a:effectLst/>
                <a:ea typeface="Times New Roman" panose="02020603050405020304" pitchFamily="18" charset="0"/>
              </a:rPr>
              <a:t>suy</a:t>
            </a:r>
            <a:r>
              <a:rPr lang="vi-VN" sz="3200" b="1" spc="-75" dirty="0">
                <a:solidFill>
                  <a:srgbClr val="FF0000"/>
                </a:solidFill>
                <a:effectLst/>
                <a:ea typeface="Times New Roman" panose="02020603050405020304" pitchFamily="18" charset="0"/>
              </a:rPr>
              <a:t> </a:t>
            </a:r>
            <a:r>
              <a:rPr lang="vi-VN" sz="3200" b="1" dirty="0">
                <a:solidFill>
                  <a:srgbClr val="FF0000"/>
                </a:solidFill>
                <a:effectLst/>
                <a:ea typeface="Times New Roman" panose="02020603050405020304" pitchFamily="18" charset="0"/>
              </a:rPr>
              <a:t>ngẫm</a:t>
            </a:r>
            <a:r>
              <a:rPr lang="vi-VN" sz="3200" b="1" spc="-70" dirty="0">
                <a:solidFill>
                  <a:srgbClr val="FF0000"/>
                </a:solidFill>
                <a:effectLst/>
                <a:ea typeface="Times New Roman" panose="02020603050405020304" pitchFamily="18" charset="0"/>
              </a:rPr>
              <a:t> </a:t>
            </a:r>
            <a:endParaRPr lang="en-US" sz="3200" b="1" dirty="0">
              <a:solidFill>
                <a:srgbClr val="FF0000"/>
              </a:solidFill>
            </a:endParaRPr>
          </a:p>
        </p:txBody>
      </p:sp>
      <p:pic>
        <p:nvPicPr>
          <p:cNvPr id="2050" name="Picture 2" descr="Các hoạt động hưởng ứng ngày Quốc tế Đa dạng sinh học năm 2024">
            <a:extLst>
              <a:ext uri="{FF2B5EF4-FFF2-40B4-BE49-F238E27FC236}">
                <a16:creationId xmlns:a16="http://schemas.microsoft.com/office/drawing/2014/main" id="{DCF90EF3-206F-A666-5312-DB55F4A54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823" y="1621411"/>
            <a:ext cx="9452330" cy="5236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DFC64B5D-37EB-C204-C6D8-7135199D7D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75" y="2834746"/>
            <a:ext cx="1571919" cy="2809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86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FD869A-3B1D-A593-F06B-B8C80456B4AC}"/>
              </a:ext>
            </a:extLst>
          </p:cNvPr>
          <p:cNvSpPr/>
          <p:nvPr/>
        </p:nvSpPr>
        <p:spPr>
          <a:xfrm>
            <a:off x="2370823" y="359902"/>
            <a:ext cx="9452331" cy="1374630"/>
          </a:xfrm>
          <a:prstGeom prst="rect">
            <a:avLst/>
          </a:prstGeom>
          <a:solidFill>
            <a:srgbClr val="F3FB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tabLst>
                <a:tab pos="2546350" algn="l"/>
              </a:tabLst>
            </a:pPr>
            <a:r>
              <a:rPr lang="vi-VN"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Tại sao đa dạng sinh học gắn liền với sự phát triển kinh tế - xã hội?</a:t>
            </a:r>
            <a:endParaRPr lang="en-US" sz="32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44911F8A-8B2D-3FAF-52F0-DA0913D78940}"/>
              </a:ext>
            </a:extLst>
          </p:cNvPr>
          <p:cNvSpPr/>
          <p:nvPr/>
        </p:nvSpPr>
        <p:spPr>
          <a:xfrm>
            <a:off x="65987" y="359903"/>
            <a:ext cx="2224726" cy="1638579"/>
          </a:xfrm>
          <a:prstGeom prst="rect">
            <a:avLst/>
          </a:prstGeom>
          <a:solidFill>
            <a:srgbClr val="E1E1DF"/>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686D69-04C1-47A9-8059-53FBE3B2B29F}"/>
              </a:ext>
            </a:extLst>
          </p:cNvPr>
          <p:cNvSpPr txBox="1"/>
          <p:nvPr/>
        </p:nvSpPr>
        <p:spPr>
          <a:xfrm>
            <a:off x="65987" y="359903"/>
            <a:ext cx="2036190" cy="1569660"/>
          </a:xfrm>
          <a:prstGeom prst="rect">
            <a:avLst/>
          </a:prstGeom>
          <a:noFill/>
        </p:spPr>
        <p:txBody>
          <a:bodyPr wrap="square">
            <a:spAutoFit/>
          </a:bodyPr>
          <a:lstStyle/>
          <a:p>
            <a:pPr algn="ctr"/>
            <a:r>
              <a:rPr lang="en-US" sz="3200" b="1" spc="-5"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3200" b="1" spc="-5"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Dừng</a:t>
            </a:r>
            <a:r>
              <a:rPr lang="vi-VN" sz="3200" b="1" spc="-7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3200" b="1" spc="-5"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lại</a:t>
            </a:r>
            <a:r>
              <a:rPr lang="vi-VN" sz="3200" b="1" spc="-75"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3200" b="1" spc="-5"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vi-VN" sz="3200" b="1" spc="-7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suy</a:t>
            </a:r>
            <a:r>
              <a:rPr lang="vi-VN" sz="3200" b="1" spc="-75"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ngẫm</a:t>
            </a:r>
            <a:r>
              <a:rPr lang="vi-VN" sz="3200" b="1" spc="-7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252B1E2-2021-F795-BBD2-29CD93B987BD}"/>
              </a:ext>
            </a:extLst>
          </p:cNvPr>
          <p:cNvSpPr txBox="1"/>
          <p:nvPr/>
        </p:nvSpPr>
        <p:spPr>
          <a:xfrm>
            <a:off x="2370823" y="1841242"/>
            <a:ext cx="9452332" cy="5016758"/>
          </a:xfrm>
          <a:prstGeom prst="rect">
            <a:avLst/>
          </a:prstGeom>
          <a:solidFill>
            <a:schemeClr val="accent6">
              <a:lumMod val="20000"/>
              <a:lumOff val="80000"/>
            </a:schemeClr>
          </a:solidFill>
        </p:spPr>
        <p:txBody>
          <a:bodyPr wrap="square">
            <a:spAutoFit/>
          </a:bodyPr>
          <a:lstStyle/>
          <a:p>
            <a:pPr lvl="0" algn="just"/>
            <a:r>
              <a:rPr lang="en-US"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Việc ứng dụng công nghệ sinh học trong các lĩnh vực công nghiệp, nông nghiệp, y học,... </a:t>
            </a:r>
            <a:r>
              <a:rPr lang="vi-VN" sz="3200" b="0" i="0" u="none" strike="noStrike" kern="1200" dirty="0">
                <a:effectLst/>
                <a:latin typeface="Calibri" panose="020F0502020204030204" pitchFamily="34" charset="0"/>
                <a:ea typeface="Calibri" panose="020F0502020204030204" pitchFamily="34" charset="0"/>
                <a:cs typeface="Calibri" panose="020F0502020204030204" pitchFamily="34" charset="0"/>
              </a:rPr>
              <a:t>đã cho ra đời nhiểu sản phẩm như các giống cây trổng, v</a:t>
            </a:r>
            <a:r>
              <a:rPr lang="en-US" sz="3200" dirty="0">
                <a:latin typeface="Calibri" panose="020F0502020204030204" pitchFamily="34" charset="0"/>
                <a:ea typeface="Calibri" panose="020F0502020204030204" pitchFamily="34" charset="0"/>
                <a:cs typeface="Calibri" panose="020F0502020204030204" pitchFamily="34" charset="0"/>
              </a:rPr>
              <a:t>ậ</a:t>
            </a:r>
            <a:r>
              <a:rPr lang="vi-VN" sz="3200" b="0" i="0" u="none" strike="noStrike" kern="1200" dirty="0">
                <a:effectLst/>
                <a:latin typeface="Calibri" panose="020F0502020204030204" pitchFamily="34" charset="0"/>
                <a:ea typeface="Calibri" panose="020F0502020204030204" pitchFamily="34" charset="0"/>
                <a:cs typeface="Calibri" panose="020F0502020204030204" pitchFamily="34" charset="0"/>
              </a:rPr>
              <a:t>t nuôi có chất lượng tốt, chi phí thấp, góp phẩn bảo vệ môi trường, đảm bảo an toàn sức khoẻ người tiêu dùng, thúc đẩy sự phát triển kinh tế - xã hôi.</a:t>
            </a:r>
            <a:endParaRPr lang="en-US" sz="3200" kern="12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Mặt khác, việc bảo t</a:t>
            </a:r>
            <a:r>
              <a:rPr lang="en-GB"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ồ</a:t>
            </a:r>
            <a:r>
              <a:rPr lang="vi-VN"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 đa dạng sinh học cũng gắn liền với sự phát triển kinh tế, mục tiêu bảo t</a:t>
            </a:r>
            <a:r>
              <a:rPr lang="en-GB"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ồ</a:t>
            </a:r>
            <a:r>
              <a:rPr lang="vi-VN"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 và quản lí tài nguyên thiên nhiên được l</a:t>
            </a:r>
            <a:r>
              <a:rPr lang="en-GB"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ồ</a:t>
            </a:r>
            <a:r>
              <a:rPr lang="vi-VN" sz="3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ng ghép vào các dự án phát triển kinh tế như xây dựng các khu du lịch sinh thái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C1BA07F9-DA9A-1095-50D7-A2B8EE0277BF}"/>
              </a:ext>
            </a:extLst>
          </p:cNvPr>
          <p:cNvSpPr/>
          <p:nvPr/>
        </p:nvSpPr>
        <p:spPr>
          <a:xfrm>
            <a:off x="7079530" y="1574276"/>
            <a:ext cx="45719" cy="754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A451CB-5B39-58E9-B9A0-EB8AA3E98098}"/>
              </a:ext>
            </a:extLst>
          </p:cNvPr>
          <p:cNvPicPr>
            <a:picLocks noChangeAspect="1"/>
          </p:cNvPicPr>
          <p:nvPr/>
        </p:nvPicPr>
        <p:blipFill>
          <a:blip r:embed="rId3"/>
          <a:stretch>
            <a:fillRect/>
          </a:stretch>
        </p:blipFill>
        <p:spPr>
          <a:xfrm>
            <a:off x="65988" y="2036273"/>
            <a:ext cx="2304835" cy="2432360"/>
          </a:xfrm>
          <a:prstGeom prst="rect">
            <a:avLst/>
          </a:prstGeom>
        </p:spPr>
      </p:pic>
    </p:spTree>
    <p:extLst>
      <p:ext uri="{BB962C8B-B14F-4D97-AF65-F5344CB8AC3E}">
        <p14:creationId xmlns:p14="http://schemas.microsoft.com/office/powerpoint/2010/main" val="376866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398;p43"/>
          <p:cNvSpPr/>
          <p:nvPr/>
        </p:nvSpPr>
        <p:spPr>
          <a:xfrm>
            <a:off x="40640" y="2743201"/>
            <a:ext cx="12192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121900" tIns="60933" rIns="121900" bIns="60933" anchor="ctr" anchorCtr="0">
            <a:noAutofit/>
          </a:bodyPr>
          <a:lstStyle/>
          <a:p>
            <a:pPr defTabSz="1219170"/>
            <a:endParaRPr sz="1867">
              <a:solidFill>
                <a:srgbClr val="000000"/>
              </a:solidFill>
              <a:latin typeface="#9Slide02 Tieu de rat dai 01" panose="020B0604020202020204" charset="0"/>
              <a:ea typeface="#9Slide02 Tieu de rat dai 01" panose="020B0604020202020204" charset="0"/>
              <a:cs typeface="Calibri"/>
              <a:sym typeface="Calibri"/>
            </a:endParaRPr>
          </a:p>
        </p:txBody>
      </p:sp>
      <p:sp>
        <p:nvSpPr>
          <p:cNvPr id="28" name="Google Shape;399;p43"/>
          <p:cNvSpPr/>
          <p:nvPr/>
        </p:nvSpPr>
        <p:spPr>
          <a:xfrm>
            <a:off x="40640" y="2743201"/>
            <a:ext cx="12192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121900" tIns="60933" rIns="121900" bIns="60933" anchor="ctr" anchorCtr="0">
            <a:noAutofit/>
          </a:bodyPr>
          <a:lstStyle/>
          <a:p>
            <a:pPr defTabSz="1219170"/>
            <a:endParaRPr sz="1867">
              <a:solidFill>
                <a:prstClr val="white"/>
              </a:solidFill>
              <a:latin typeface="#9Slide02 Tieu de rat dai 01" panose="020B0604020202020204" charset="0"/>
              <a:ea typeface="#9Slide02 Tieu de rat dai 01" panose="020B0604020202020204" charset="0"/>
              <a:cs typeface="Calibri"/>
              <a:sym typeface="Calibri"/>
            </a:endParaRPr>
          </a:p>
        </p:txBody>
      </p:sp>
      <p:sp>
        <p:nvSpPr>
          <p:cNvPr id="31" name="Google Shape;402;p43"/>
          <p:cNvSpPr/>
          <p:nvPr/>
        </p:nvSpPr>
        <p:spPr>
          <a:xfrm>
            <a:off x="2539999" y="2255899"/>
            <a:ext cx="655687" cy="134190"/>
          </a:xfrm>
          <a:prstGeom prst="ellipse">
            <a:avLst/>
          </a:prstGeom>
          <a:solidFill>
            <a:schemeClr val="lt1"/>
          </a:solidFill>
          <a:ln>
            <a:noFill/>
          </a:ln>
        </p:spPr>
        <p:txBody>
          <a:bodyPr spcFirstLastPara="1" wrap="square" lIns="0" tIns="0" rIns="0" bIns="0" anchor="ctr" anchorCtr="0">
            <a:noAutofit/>
          </a:bodyPr>
          <a:lstStyle/>
          <a:p>
            <a:pPr algn="ctr" defTabSz="1219170"/>
            <a:r>
              <a:rPr lang="en" sz="2400" dirty="0">
                <a:solidFill>
                  <a:srgbClr val="0000FF"/>
                </a:solidFill>
                <a:latin typeface="#9Slide02 Tieu de rat dai 01" panose="020B0604020202020204" charset="0"/>
                <a:ea typeface="#9Slide02 Tieu de rat dai 01" panose="020B0604020202020204" charset="0"/>
                <a:cs typeface="Tinos"/>
                <a:sym typeface="Tinos"/>
              </a:rPr>
              <a:t>10</a:t>
            </a:r>
            <a:endParaRPr sz="2400" dirty="0">
              <a:solidFill>
                <a:srgbClr val="0000FF"/>
              </a:solidFill>
              <a:latin typeface="#9Slide02 Tieu de rat dai 01" panose="020B0604020202020204" charset="0"/>
              <a:ea typeface="#9Slide02 Tieu de rat dai 01" panose="020B0604020202020204" charset="0"/>
              <a:cs typeface="Tinos"/>
              <a:sym typeface="Tinos"/>
            </a:endParaRPr>
          </a:p>
        </p:txBody>
      </p:sp>
      <p:sp>
        <p:nvSpPr>
          <p:cNvPr id="47" name="Google Shape;418;p43"/>
          <p:cNvSpPr txBox="1"/>
          <p:nvPr/>
        </p:nvSpPr>
        <p:spPr>
          <a:xfrm>
            <a:off x="1867407" y="1545943"/>
            <a:ext cx="1993588" cy="533400"/>
          </a:xfrm>
          <a:prstGeom prst="rect">
            <a:avLst/>
          </a:prstGeom>
          <a:noFill/>
          <a:ln>
            <a:noFill/>
          </a:ln>
        </p:spPr>
        <p:txBody>
          <a:bodyPr spcFirstLastPara="1" wrap="square" lIns="0" tIns="0" rIns="0" bIns="0" anchor="b" anchorCtr="0">
            <a:noAutofit/>
          </a:bodyPr>
          <a:lstStyle/>
          <a:p>
            <a:pPr algn="ctr" defTabSz="1219170"/>
            <a:r>
              <a:rPr lang="en-US" sz="2800" dirty="0" err="1">
                <a:solidFill>
                  <a:srgbClr val="0000FF"/>
                </a:solidFill>
                <a:ea typeface="#9Slide02 Tieu de rat dai 01" panose="02000000000000000000" pitchFamily="2" charset="0"/>
                <a:cs typeface="Tinos"/>
                <a:sym typeface="Tinos"/>
              </a:rPr>
              <a:t>Sinh</a:t>
            </a:r>
            <a:r>
              <a:rPr lang="en-US" sz="2800" dirty="0">
                <a:solidFill>
                  <a:srgbClr val="0000FF"/>
                </a:solidFill>
                <a:ea typeface="#9Slide02 Tieu de rat dai 01" panose="02000000000000000000" pitchFamily="2" charset="0"/>
                <a:cs typeface="Tinos"/>
                <a:sym typeface="Tinos"/>
              </a:rPr>
              <a:t> </a:t>
            </a:r>
            <a:r>
              <a:rPr lang="en-US" sz="2800" dirty="0" err="1">
                <a:solidFill>
                  <a:srgbClr val="0000FF"/>
                </a:solidFill>
                <a:ea typeface="#9Slide02 Tieu de rat dai 01" panose="02000000000000000000" pitchFamily="2" charset="0"/>
                <a:cs typeface="Tinos"/>
                <a:sym typeface="Tinos"/>
              </a:rPr>
              <a:t>học</a:t>
            </a:r>
            <a:r>
              <a:rPr lang="en-US" sz="2800" dirty="0">
                <a:solidFill>
                  <a:srgbClr val="0000FF"/>
                </a:solidFill>
                <a:ea typeface="#9Slide02 Tieu de rat dai 01" panose="02000000000000000000" pitchFamily="2" charset="0"/>
                <a:cs typeface="Tinos"/>
                <a:sym typeface="Tinos"/>
              </a:rPr>
              <a:t> </a:t>
            </a:r>
            <a:r>
              <a:rPr lang="en-US" sz="2800" dirty="0" err="1">
                <a:solidFill>
                  <a:srgbClr val="0000FF"/>
                </a:solidFill>
                <a:ea typeface="#9Slide02 Tieu de rat dai 01" panose="02000000000000000000" pitchFamily="2" charset="0"/>
                <a:cs typeface="Tinos"/>
                <a:sym typeface="Tinos"/>
              </a:rPr>
              <a:t>tế</a:t>
            </a:r>
            <a:r>
              <a:rPr lang="en-US" sz="2800" dirty="0">
                <a:solidFill>
                  <a:srgbClr val="0000FF"/>
                </a:solidFill>
                <a:ea typeface="#9Slide02 Tieu de rat dai 01" panose="02000000000000000000" pitchFamily="2" charset="0"/>
                <a:cs typeface="Tinos"/>
                <a:sym typeface="Tinos"/>
              </a:rPr>
              <a:t> </a:t>
            </a:r>
            <a:r>
              <a:rPr lang="en-US" sz="2800" dirty="0" err="1">
                <a:solidFill>
                  <a:srgbClr val="0000FF"/>
                </a:solidFill>
                <a:ea typeface="#9Slide02 Tieu de rat dai 01" panose="02000000000000000000" pitchFamily="2" charset="0"/>
                <a:cs typeface="Tinos"/>
                <a:sym typeface="Tinos"/>
              </a:rPr>
              <a:t>bào</a:t>
            </a:r>
            <a:endParaRPr sz="2800" dirty="0">
              <a:solidFill>
                <a:srgbClr val="0000FF"/>
              </a:solidFill>
              <a:ea typeface="#9Slide02 Tieu de rat dai 01" panose="02000000000000000000" pitchFamily="2" charset="0"/>
              <a:cs typeface="Tinos"/>
              <a:sym typeface="Tinos"/>
            </a:endParaRPr>
          </a:p>
        </p:txBody>
      </p:sp>
      <p:sp>
        <p:nvSpPr>
          <p:cNvPr id="48" name="Google Shape;419;p43"/>
          <p:cNvSpPr txBox="1"/>
          <p:nvPr/>
        </p:nvSpPr>
        <p:spPr>
          <a:xfrm>
            <a:off x="4584524" y="1528272"/>
            <a:ext cx="2122651" cy="533400"/>
          </a:xfrm>
          <a:prstGeom prst="rect">
            <a:avLst/>
          </a:prstGeom>
          <a:noFill/>
          <a:ln>
            <a:noFill/>
          </a:ln>
        </p:spPr>
        <p:txBody>
          <a:bodyPr spcFirstLastPara="1" wrap="square" lIns="0" tIns="0" rIns="0" bIns="0" anchor="b" anchorCtr="0">
            <a:noAutofit/>
          </a:bodyPr>
          <a:lstStyle/>
          <a:p>
            <a:pPr algn="ctr" defTabSz="1219170"/>
            <a:r>
              <a:rPr lang="en" sz="2800" dirty="0">
                <a:solidFill>
                  <a:srgbClr val="5B1388"/>
                </a:solidFill>
                <a:ea typeface="#9Slide02 Tieu de rat dai 01" panose="02000000000000000000" pitchFamily="2" charset="0"/>
                <a:cs typeface="Tinos"/>
                <a:sym typeface="Tinos"/>
              </a:rPr>
              <a:t>Sinh học cơ thể</a:t>
            </a:r>
            <a:endParaRPr sz="2800" dirty="0">
              <a:solidFill>
                <a:srgbClr val="5B1388"/>
              </a:solidFill>
              <a:ea typeface="#9Slide02 Tieu de rat dai 01" panose="02000000000000000000" pitchFamily="2" charset="0"/>
              <a:cs typeface="Tinos"/>
              <a:sym typeface="Tinos"/>
            </a:endParaRPr>
          </a:p>
        </p:txBody>
      </p:sp>
      <p:sp>
        <p:nvSpPr>
          <p:cNvPr id="49" name="Google Shape;420;p43"/>
          <p:cNvSpPr txBox="1"/>
          <p:nvPr/>
        </p:nvSpPr>
        <p:spPr>
          <a:xfrm>
            <a:off x="7430704" y="1451914"/>
            <a:ext cx="1715200" cy="533400"/>
          </a:xfrm>
          <a:prstGeom prst="rect">
            <a:avLst/>
          </a:prstGeom>
          <a:noFill/>
          <a:ln>
            <a:noFill/>
          </a:ln>
        </p:spPr>
        <p:txBody>
          <a:bodyPr spcFirstLastPara="1" wrap="square" lIns="0" tIns="0" rIns="0" bIns="0" anchor="b" anchorCtr="0">
            <a:noAutofit/>
          </a:bodyPr>
          <a:lstStyle/>
          <a:p>
            <a:pPr algn="ctr" defTabSz="1219170"/>
            <a:r>
              <a:rPr lang="en" sz="2800" dirty="0">
                <a:solidFill>
                  <a:srgbClr val="FF0000"/>
                </a:solidFill>
                <a:latin typeface="Calibri" panose="020F0502020204030204" pitchFamily="34" charset="0"/>
                <a:ea typeface="Calibri" panose="020F0502020204030204" pitchFamily="34" charset="0"/>
                <a:cs typeface="Calibri" panose="020F0502020204030204" pitchFamily="34" charset="0"/>
                <a:sym typeface="Tinos"/>
              </a:rPr>
              <a:t>Tiến hóa</a:t>
            </a:r>
            <a:endParaRPr sz="2800" dirty="0">
              <a:solidFill>
                <a:srgbClr val="FF0000"/>
              </a:solidFill>
              <a:latin typeface="Calibri" panose="020F0502020204030204" pitchFamily="34" charset="0"/>
              <a:ea typeface="Calibri" panose="020F0502020204030204" pitchFamily="34" charset="0"/>
              <a:cs typeface="Calibri" panose="020F0502020204030204" pitchFamily="34" charset="0"/>
              <a:sym typeface="Tinos"/>
            </a:endParaRPr>
          </a:p>
        </p:txBody>
      </p:sp>
      <p:sp>
        <p:nvSpPr>
          <p:cNvPr id="50" name="Google Shape;421;p43"/>
          <p:cNvSpPr txBox="1"/>
          <p:nvPr/>
        </p:nvSpPr>
        <p:spPr>
          <a:xfrm>
            <a:off x="3264873" y="4435772"/>
            <a:ext cx="1715200" cy="533400"/>
          </a:xfrm>
          <a:prstGeom prst="rect">
            <a:avLst/>
          </a:prstGeom>
          <a:noFill/>
          <a:ln>
            <a:noFill/>
          </a:ln>
        </p:spPr>
        <p:txBody>
          <a:bodyPr spcFirstLastPara="1" wrap="square" lIns="0" tIns="0" rIns="0" bIns="0" anchor="t" anchorCtr="0">
            <a:noAutofit/>
          </a:bodyPr>
          <a:lstStyle/>
          <a:p>
            <a:pPr algn="ctr" defTabSz="1219170"/>
            <a:r>
              <a:rPr lang="en" sz="2800" dirty="0">
                <a:solidFill>
                  <a:srgbClr val="0000FF"/>
                </a:solidFill>
                <a:latin typeface="#9Slide02 Tieu de rat dai 01" panose="02000000000000000000" pitchFamily="2" charset="0"/>
                <a:ea typeface="#9Slide02 Tieu de rat dai 01" panose="02000000000000000000" pitchFamily="2" charset="0"/>
                <a:cs typeface="Tinos"/>
                <a:sym typeface="Tinos"/>
              </a:rPr>
              <a:t>Sinh học vi sinh vật và virus</a:t>
            </a:r>
            <a:endParaRPr sz="2800" dirty="0">
              <a:solidFill>
                <a:srgbClr val="0000FF"/>
              </a:solidFill>
              <a:latin typeface="#9Slide02 Tieu de rat dai 01" panose="02000000000000000000" pitchFamily="2" charset="0"/>
              <a:ea typeface="#9Slide02 Tieu de rat dai 01" panose="02000000000000000000" pitchFamily="2" charset="0"/>
              <a:cs typeface="Tinos"/>
              <a:sym typeface="Tinos"/>
            </a:endParaRPr>
          </a:p>
        </p:txBody>
      </p:sp>
      <p:sp>
        <p:nvSpPr>
          <p:cNvPr id="51" name="Google Shape;422;p43"/>
          <p:cNvSpPr txBox="1"/>
          <p:nvPr/>
        </p:nvSpPr>
        <p:spPr>
          <a:xfrm>
            <a:off x="5968980" y="4435772"/>
            <a:ext cx="1715200" cy="533400"/>
          </a:xfrm>
          <a:prstGeom prst="rect">
            <a:avLst/>
          </a:prstGeom>
          <a:noFill/>
          <a:ln>
            <a:noFill/>
          </a:ln>
        </p:spPr>
        <p:txBody>
          <a:bodyPr spcFirstLastPara="1" wrap="square" lIns="0" tIns="0" rIns="0" bIns="0" anchor="t" anchorCtr="0">
            <a:noAutofit/>
          </a:bodyPr>
          <a:lstStyle/>
          <a:p>
            <a:pPr algn="ctr" defTabSz="1219170"/>
            <a:r>
              <a:rPr lang="en" sz="2800" dirty="0">
                <a:solidFill>
                  <a:srgbClr val="FF0000"/>
                </a:solidFill>
                <a:latin typeface="Calibri" panose="020F0502020204030204" pitchFamily="34" charset="0"/>
                <a:ea typeface="Calibri" panose="020F0502020204030204" pitchFamily="34" charset="0"/>
                <a:cs typeface="Calibri" panose="020F0502020204030204" pitchFamily="34" charset="0"/>
                <a:sym typeface="Tinos"/>
              </a:rPr>
              <a:t>Di truyền học</a:t>
            </a:r>
            <a:endParaRPr sz="2800" dirty="0">
              <a:solidFill>
                <a:srgbClr val="FF0000"/>
              </a:solidFill>
              <a:latin typeface="Calibri" panose="020F0502020204030204" pitchFamily="34" charset="0"/>
              <a:ea typeface="Calibri" panose="020F0502020204030204" pitchFamily="34" charset="0"/>
              <a:cs typeface="Calibri" panose="020F0502020204030204" pitchFamily="34" charset="0"/>
              <a:sym typeface="Tinos"/>
            </a:endParaRPr>
          </a:p>
        </p:txBody>
      </p:sp>
      <p:sp>
        <p:nvSpPr>
          <p:cNvPr id="52" name="Google Shape;423;p43"/>
          <p:cNvSpPr txBox="1"/>
          <p:nvPr/>
        </p:nvSpPr>
        <p:spPr>
          <a:xfrm>
            <a:off x="8673087" y="4435772"/>
            <a:ext cx="1715200" cy="533400"/>
          </a:xfrm>
          <a:prstGeom prst="rect">
            <a:avLst/>
          </a:prstGeom>
          <a:noFill/>
          <a:ln>
            <a:noFill/>
          </a:ln>
        </p:spPr>
        <p:txBody>
          <a:bodyPr spcFirstLastPara="1" wrap="square" lIns="0" tIns="0" rIns="0" bIns="0" anchor="t" anchorCtr="0">
            <a:noAutofit/>
          </a:bodyPr>
          <a:lstStyle/>
          <a:p>
            <a:pPr algn="ctr" defTabSz="1219170"/>
            <a:r>
              <a:rPr lang="en" sz="2800" dirty="0">
                <a:solidFill>
                  <a:srgbClr val="FF0000"/>
                </a:solidFill>
                <a:latin typeface="Calibri" panose="020F0502020204030204" pitchFamily="34" charset="0"/>
                <a:ea typeface="Calibri" panose="020F0502020204030204" pitchFamily="34" charset="0"/>
                <a:cs typeface="Calibri" panose="020F0502020204030204" pitchFamily="34" charset="0"/>
                <a:sym typeface="Tinos"/>
              </a:rPr>
              <a:t>Sinh thái học và môi trường</a:t>
            </a:r>
            <a:endParaRPr sz="2800" dirty="0">
              <a:solidFill>
                <a:srgbClr val="FF0000"/>
              </a:solidFill>
              <a:latin typeface="Calibri" panose="020F0502020204030204" pitchFamily="34" charset="0"/>
              <a:ea typeface="Calibri" panose="020F0502020204030204" pitchFamily="34" charset="0"/>
              <a:cs typeface="Calibri" panose="020F0502020204030204" pitchFamily="34" charset="0"/>
              <a:sym typeface="Tinos"/>
            </a:endParaRPr>
          </a:p>
        </p:txBody>
      </p:sp>
      <p:sp>
        <p:nvSpPr>
          <p:cNvPr id="55" name="Google Shape;417;p43"/>
          <p:cNvSpPr/>
          <p:nvPr/>
        </p:nvSpPr>
        <p:spPr>
          <a:xfrm flipH="1">
            <a:off x="717558" y="4107356"/>
            <a:ext cx="625943" cy="41890"/>
          </a:xfrm>
          <a:prstGeom prst="ellipse">
            <a:avLst/>
          </a:prstGeom>
          <a:solidFill>
            <a:schemeClr val="lt1"/>
          </a:solidFill>
          <a:ln>
            <a:noFill/>
          </a:ln>
        </p:spPr>
        <p:txBody>
          <a:bodyPr spcFirstLastPara="1" wrap="square" lIns="0" tIns="0" rIns="0" bIns="0" anchor="ctr" anchorCtr="0">
            <a:noAutofit/>
          </a:bodyPr>
          <a:lstStyle/>
          <a:p>
            <a:pPr algn="ctr" defTabSz="1219170"/>
            <a:r>
              <a:rPr lang="en" sz="2400" dirty="0">
                <a:solidFill>
                  <a:srgbClr val="0000FF"/>
                </a:solidFill>
                <a:latin typeface="#9Slide02 Tieu de rat dai 01" panose="020B0604020202020204" charset="0"/>
                <a:ea typeface="#9Slide02 Tieu de rat dai 01" panose="020B0604020202020204" charset="0"/>
                <a:cs typeface="Tinos"/>
                <a:sym typeface="Tinos"/>
              </a:rPr>
              <a:t>10</a:t>
            </a:r>
            <a:endParaRPr sz="2400" dirty="0">
              <a:solidFill>
                <a:srgbClr val="0000FF"/>
              </a:solidFill>
              <a:latin typeface="#9Slide02 Tieu de rat dai 01" panose="020B0604020202020204" charset="0"/>
              <a:ea typeface="#9Slide02 Tieu de rat dai 01" panose="020B0604020202020204" charset="0"/>
              <a:cs typeface="Tinos"/>
              <a:sym typeface="Tinos"/>
            </a:endParaRPr>
          </a:p>
        </p:txBody>
      </p:sp>
      <p:sp>
        <p:nvSpPr>
          <p:cNvPr id="57" name="Google Shape;418;p43"/>
          <p:cNvSpPr txBox="1"/>
          <p:nvPr/>
        </p:nvSpPr>
        <p:spPr>
          <a:xfrm>
            <a:off x="40640" y="5290377"/>
            <a:ext cx="2173240" cy="1567623"/>
          </a:xfrm>
          <a:prstGeom prst="rect">
            <a:avLst/>
          </a:prstGeom>
          <a:noFill/>
          <a:ln>
            <a:noFill/>
          </a:ln>
        </p:spPr>
        <p:txBody>
          <a:bodyPr spcFirstLastPara="1" wrap="square" lIns="0" tIns="0" rIns="0" bIns="0" anchor="b" anchorCtr="0">
            <a:noAutofit/>
          </a:bodyPr>
          <a:lstStyle/>
          <a:p>
            <a:pPr algn="ctr" defTabSz="1219170"/>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Giới</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thiệu</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chương</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trình</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môn</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sinh</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và</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các</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cấp</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độ</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tổ</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chức</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của</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thế</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giới</a:t>
            </a:r>
            <a:r>
              <a:rPr lang="en-US"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 </a:t>
            </a:r>
            <a:r>
              <a:rPr lang="en-US" sz="2800" dirty="0" err="1">
                <a:solidFill>
                  <a:srgbClr val="0000FF"/>
                </a:solidFill>
                <a:latin typeface="Calibri" panose="020F0502020204030204" pitchFamily="34" charset="0"/>
                <a:ea typeface="Calibri" panose="020F0502020204030204" pitchFamily="34" charset="0"/>
                <a:cs typeface="Calibri" panose="020F0502020204030204" pitchFamily="34" charset="0"/>
                <a:sym typeface="Tinos"/>
              </a:rPr>
              <a:t>sống</a:t>
            </a:r>
            <a:endParaRPr sz="2800" dirty="0">
              <a:solidFill>
                <a:srgbClr val="0000FF"/>
              </a:solidFill>
              <a:latin typeface="Calibri" panose="020F0502020204030204" pitchFamily="34" charset="0"/>
              <a:ea typeface="Calibri" panose="020F0502020204030204" pitchFamily="34" charset="0"/>
              <a:cs typeface="Calibri" panose="020F0502020204030204" pitchFamily="34" charset="0"/>
              <a:sym typeface="Tinos"/>
            </a:endParaRPr>
          </a:p>
        </p:txBody>
      </p:sp>
      <p:sp>
        <p:nvSpPr>
          <p:cNvPr id="58" name="Google Shape;402;p43"/>
          <p:cNvSpPr/>
          <p:nvPr/>
        </p:nvSpPr>
        <p:spPr>
          <a:xfrm>
            <a:off x="3919958" y="4034693"/>
            <a:ext cx="552301" cy="198324"/>
          </a:xfrm>
          <a:prstGeom prst="ellipse">
            <a:avLst/>
          </a:prstGeom>
          <a:solidFill>
            <a:schemeClr val="lt1"/>
          </a:solidFill>
          <a:ln>
            <a:noFill/>
          </a:ln>
        </p:spPr>
        <p:txBody>
          <a:bodyPr spcFirstLastPara="1" wrap="square" lIns="0" tIns="0" rIns="0" bIns="0" anchor="ctr" anchorCtr="0">
            <a:noAutofit/>
          </a:bodyPr>
          <a:lstStyle/>
          <a:p>
            <a:pPr algn="ctr" defTabSz="1219170"/>
            <a:r>
              <a:rPr lang="en" sz="2400" dirty="0">
                <a:solidFill>
                  <a:srgbClr val="0000FF"/>
                </a:solidFill>
                <a:latin typeface="#9Slide02 Tieu de rat dai 01" panose="020B0604020202020204" charset="0"/>
                <a:ea typeface="#9Slide02 Tieu de rat dai 01" panose="020B0604020202020204" charset="0"/>
                <a:cs typeface="Tinos"/>
                <a:sym typeface="Tinos"/>
              </a:rPr>
              <a:t>10</a:t>
            </a:r>
            <a:endParaRPr sz="2400" dirty="0">
              <a:solidFill>
                <a:srgbClr val="0000FF"/>
              </a:solidFill>
              <a:latin typeface="#9Slide02 Tieu de rat dai 01" panose="020B0604020202020204" charset="0"/>
              <a:ea typeface="#9Slide02 Tieu de rat dai 01" panose="020B0604020202020204" charset="0"/>
              <a:cs typeface="Tinos"/>
              <a:sym typeface="Tinos"/>
            </a:endParaRPr>
          </a:p>
        </p:txBody>
      </p:sp>
      <p:sp>
        <p:nvSpPr>
          <p:cNvPr id="59" name="Google Shape;402;p43"/>
          <p:cNvSpPr/>
          <p:nvPr/>
        </p:nvSpPr>
        <p:spPr>
          <a:xfrm>
            <a:off x="5239624" y="2268675"/>
            <a:ext cx="729355" cy="88472"/>
          </a:xfrm>
          <a:prstGeom prst="ellipse">
            <a:avLst/>
          </a:prstGeom>
          <a:solidFill>
            <a:schemeClr val="lt1"/>
          </a:solidFill>
          <a:ln>
            <a:noFill/>
          </a:ln>
        </p:spPr>
        <p:txBody>
          <a:bodyPr spcFirstLastPara="1" wrap="square" lIns="0" tIns="0" rIns="0" bIns="0" anchor="ctr" anchorCtr="0">
            <a:noAutofit/>
          </a:bodyPr>
          <a:lstStyle/>
          <a:p>
            <a:pPr algn="ctr" defTabSz="1219170"/>
            <a:r>
              <a:rPr lang="en" sz="2400" dirty="0">
                <a:solidFill>
                  <a:srgbClr val="5B1388"/>
                </a:solidFill>
                <a:latin typeface="#9Slide02 Tieu de rat dai 01" panose="020B0604020202020204" charset="0"/>
                <a:ea typeface="#9Slide02 Tieu de rat dai 01" panose="020B0604020202020204" charset="0"/>
                <a:cs typeface="Tinos"/>
                <a:sym typeface="Tinos"/>
              </a:rPr>
              <a:t>11</a:t>
            </a:r>
            <a:endParaRPr sz="2400" dirty="0">
              <a:solidFill>
                <a:srgbClr val="5B1388"/>
              </a:solidFill>
              <a:latin typeface="#9Slide02 Tieu de rat dai 01" panose="020B0604020202020204" charset="0"/>
              <a:ea typeface="#9Slide02 Tieu de rat dai 01" panose="020B0604020202020204" charset="0"/>
              <a:cs typeface="Tinos"/>
              <a:sym typeface="Tinos"/>
            </a:endParaRPr>
          </a:p>
        </p:txBody>
      </p:sp>
      <p:sp>
        <p:nvSpPr>
          <p:cNvPr id="60" name="Google Shape;402;p43"/>
          <p:cNvSpPr/>
          <p:nvPr/>
        </p:nvSpPr>
        <p:spPr>
          <a:xfrm>
            <a:off x="6624058" y="4107356"/>
            <a:ext cx="709995" cy="125660"/>
          </a:xfrm>
          <a:prstGeom prst="ellipse">
            <a:avLst/>
          </a:prstGeom>
          <a:solidFill>
            <a:schemeClr val="lt1"/>
          </a:solidFill>
          <a:ln>
            <a:noFill/>
          </a:ln>
        </p:spPr>
        <p:txBody>
          <a:bodyPr spcFirstLastPara="1" wrap="square" lIns="0" tIns="0" rIns="0" bIns="0" anchor="ctr" anchorCtr="0">
            <a:noAutofit/>
          </a:bodyPr>
          <a:lstStyle/>
          <a:p>
            <a:pPr algn="ctr" defTabSz="1219170"/>
            <a:r>
              <a:rPr lang="en" sz="2400" dirty="0">
                <a:solidFill>
                  <a:srgbClr val="FF0000"/>
                </a:solidFill>
                <a:latin typeface="#9Slide02 Tieu de rat dai 01" panose="020B0604020202020204" charset="0"/>
                <a:ea typeface="#9Slide02 Tieu de rat dai 01" panose="020B0604020202020204" charset="0"/>
                <a:cs typeface="Tinos"/>
                <a:sym typeface="Tinos"/>
              </a:rPr>
              <a:t>12</a:t>
            </a:r>
            <a:endParaRPr sz="2400" dirty="0">
              <a:solidFill>
                <a:srgbClr val="FF0000"/>
              </a:solidFill>
              <a:latin typeface="#9Slide02 Tieu de rat dai 01" panose="020B0604020202020204" charset="0"/>
              <a:ea typeface="#9Slide02 Tieu de rat dai 01" panose="020B0604020202020204" charset="0"/>
              <a:cs typeface="Tinos"/>
              <a:sym typeface="Tinos"/>
            </a:endParaRPr>
          </a:p>
        </p:txBody>
      </p:sp>
      <p:sp>
        <p:nvSpPr>
          <p:cNvPr id="61" name="Google Shape;402;p43"/>
          <p:cNvSpPr/>
          <p:nvPr/>
        </p:nvSpPr>
        <p:spPr>
          <a:xfrm>
            <a:off x="7943725" y="2255899"/>
            <a:ext cx="655686" cy="101248"/>
          </a:xfrm>
          <a:prstGeom prst="ellipse">
            <a:avLst/>
          </a:prstGeom>
          <a:solidFill>
            <a:schemeClr val="lt1"/>
          </a:solidFill>
          <a:ln>
            <a:noFill/>
          </a:ln>
        </p:spPr>
        <p:txBody>
          <a:bodyPr spcFirstLastPara="1" wrap="square" lIns="0" tIns="0" rIns="0" bIns="0" anchor="ctr" anchorCtr="0">
            <a:noAutofit/>
          </a:bodyPr>
          <a:lstStyle/>
          <a:p>
            <a:pPr algn="ctr" defTabSz="1219170"/>
            <a:r>
              <a:rPr lang="en" sz="2400" dirty="0">
                <a:solidFill>
                  <a:srgbClr val="FF0000"/>
                </a:solidFill>
                <a:latin typeface="#9Slide02 Tieu de rat dai 01" panose="020B0604020202020204" charset="0"/>
                <a:ea typeface="#9Slide02 Tieu de rat dai 01" panose="020B0604020202020204" charset="0"/>
                <a:cs typeface="Tinos"/>
                <a:sym typeface="Tinos"/>
              </a:rPr>
              <a:t>12</a:t>
            </a:r>
            <a:endParaRPr sz="2400" dirty="0">
              <a:solidFill>
                <a:srgbClr val="FF0000"/>
              </a:solidFill>
              <a:latin typeface="#9Slide02 Tieu de rat dai 01" panose="020B0604020202020204" charset="0"/>
              <a:ea typeface="#9Slide02 Tieu de rat dai 01" panose="020B0604020202020204" charset="0"/>
              <a:cs typeface="Tinos"/>
              <a:sym typeface="Tinos"/>
            </a:endParaRPr>
          </a:p>
        </p:txBody>
      </p:sp>
      <p:sp>
        <p:nvSpPr>
          <p:cNvPr id="62" name="Google Shape;402;p43"/>
          <p:cNvSpPr/>
          <p:nvPr/>
        </p:nvSpPr>
        <p:spPr>
          <a:xfrm>
            <a:off x="9328158" y="4116144"/>
            <a:ext cx="552301" cy="125660"/>
          </a:xfrm>
          <a:prstGeom prst="ellipse">
            <a:avLst/>
          </a:prstGeom>
          <a:solidFill>
            <a:schemeClr val="lt1"/>
          </a:solidFill>
          <a:ln>
            <a:noFill/>
          </a:ln>
        </p:spPr>
        <p:txBody>
          <a:bodyPr spcFirstLastPara="1" wrap="square" lIns="0" tIns="0" rIns="0" bIns="0" anchor="ctr" anchorCtr="0">
            <a:noAutofit/>
          </a:bodyPr>
          <a:lstStyle/>
          <a:p>
            <a:pPr algn="ctr" defTabSz="1219170"/>
            <a:r>
              <a:rPr lang="en" sz="2400" dirty="0">
                <a:solidFill>
                  <a:srgbClr val="FF0000"/>
                </a:solidFill>
                <a:latin typeface="#9Slide02 Tieu de rat dai 01" panose="020B0604020202020204" charset="0"/>
                <a:ea typeface="#9Slide02 Tieu de rat dai 01" panose="020B0604020202020204" charset="0"/>
                <a:cs typeface="Tinos"/>
                <a:sym typeface="Tinos"/>
              </a:rPr>
              <a:t>12</a:t>
            </a:r>
            <a:endParaRPr sz="2400" dirty="0">
              <a:solidFill>
                <a:srgbClr val="FF0000"/>
              </a:solidFill>
              <a:latin typeface="#9Slide02 Tieu de rat dai 01" panose="020B0604020202020204" charset="0"/>
              <a:ea typeface="#9Slide02 Tieu de rat dai 01" panose="020B0604020202020204" charset="0"/>
              <a:cs typeface="Tinos"/>
              <a:sym typeface="Tinos"/>
            </a:endParaRPr>
          </a:p>
        </p:txBody>
      </p:sp>
      <p:sp>
        <p:nvSpPr>
          <p:cNvPr id="63" name="TextBox 62"/>
          <p:cNvSpPr txBox="1"/>
          <p:nvPr/>
        </p:nvSpPr>
        <p:spPr>
          <a:xfrm>
            <a:off x="1661600" y="218011"/>
            <a:ext cx="8950079" cy="646331"/>
          </a:xfrm>
          <a:prstGeom prst="rect">
            <a:avLst/>
          </a:prstGeom>
          <a:noFill/>
        </p:spPr>
        <p:txBody>
          <a:bodyPr wrap="none" rtlCol="0">
            <a:spAutoFit/>
          </a:bodyPr>
          <a:lstStyle/>
          <a:p>
            <a:pPr defTabSz="1219170"/>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CHƯƠNG TRÌNH MÔN SINH HỌC Ở BẬC THPT </a:t>
            </a:r>
          </a:p>
        </p:txBody>
      </p:sp>
    </p:spTree>
    <p:extLst>
      <p:ext uri="{BB962C8B-B14F-4D97-AF65-F5344CB8AC3E}">
        <p14:creationId xmlns:p14="http://schemas.microsoft.com/office/powerpoint/2010/main" val="326582811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B5AE3966-8F42-1B41-D138-386169F0B41E}"/>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6A3641BC-0FEA-19F5-AAC4-82115A1239ED}"/>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DE64027B-2E95-A49F-98C6-36AD7F3B34B5}"/>
                </a:ext>
              </a:extLst>
            </p:cNvPr>
            <p:cNvSpPr txBox="1"/>
            <p:nvPr/>
          </p:nvSpPr>
          <p:spPr>
            <a:xfrm>
              <a:off x="5244140" y="425718"/>
              <a:ext cx="170371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ea typeface="汉仪夏日体W" panose="00020600040101010101" pitchFamily="18" charset="-122"/>
                <a:cs typeface="Times New Roman" panose="02020603050405020304" pitchFamily="18" charset="0"/>
              </a:endParaRPr>
            </a:p>
          </p:txBody>
        </p:sp>
      </p:grpSp>
      <p:sp>
        <p:nvSpPr>
          <p:cNvPr id="10" name="TextBox 9">
            <a:extLst>
              <a:ext uri="{FF2B5EF4-FFF2-40B4-BE49-F238E27FC236}">
                <a16:creationId xmlns:a16="http://schemas.microsoft.com/office/drawing/2014/main" id="{B48FCA7F-4CE5-7CA3-D443-6DD8943C3DAD}"/>
              </a:ext>
            </a:extLst>
          </p:cNvPr>
          <p:cNvSpPr txBox="1"/>
          <p:nvPr/>
        </p:nvSpPr>
        <p:spPr>
          <a:xfrm>
            <a:off x="360219" y="999944"/>
            <a:ext cx="11651672" cy="1200329"/>
          </a:xfrm>
          <a:prstGeom prst="rect">
            <a:avLst/>
          </a:prstGeom>
          <a:noFill/>
        </p:spPr>
        <p:txBody>
          <a:bodyPr wrap="square">
            <a:spAutoFit/>
          </a:bodyPr>
          <a:lstStyle/>
          <a:p>
            <a:pPr marL="270510"/>
            <a:r>
              <a:rPr lang="en-GB" sz="3600" b="1" dirty="0" err="1">
                <a:solidFill>
                  <a:srgbClr val="0000FF"/>
                </a:solidFill>
                <a:effectLst/>
                <a:ea typeface="Calibri" panose="020F0502020204030204" pitchFamily="34" charset="0"/>
                <a:cs typeface="Times New Roman" panose="02020603050405020304" pitchFamily="18" charset="0"/>
              </a:rPr>
              <a:t>Câu</a:t>
            </a:r>
            <a:r>
              <a:rPr lang="en-GB" sz="3600" b="1" dirty="0">
                <a:solidFill>
                  <a:srgbClr val="0000FF"/>
                </a:solidFill>
                <a:effectLst/>
                <a:ea typeface="Calibri" panose="020F0502020204030204" pitchFamily="34" charset="0"/>
                <a:cs typeface="Times New Roman" panose="02020603050405020304" pitchFamily="18" charset="0"/>
              </a:rPr>
              <a:t> 1: </a:t>
            </a:r>
            <a:r>
              <a:rPr lang="en-GB" sz="3600" b="1" dirty="0" err="1">
                <a:solidFill>
                  <a:srgbClr val="0000FF"/>
                </a:solidFill>
                <a:effectLst/>
                <a:ea typeface="Calibri" panose="020F0502020204030204" pitchFamily="34" charset="0"/>
                <a:cs typeface="Times New Roman" panose="02020603050405020304" pitchFamily="18" charset="0"/>
              </a:rPr>
              <a:t>Hãy</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đánh</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dấu</a:t>
            </a:r>
            <a:r>
              <a:rPr lang="en-GB" sz="3600" b="1" dirty="0">
                <a:solidFill>
                  <a:srgbClr val="0000FF"/>
                </a:solidFill>
                <a:effectLst/>
                <a:ea typeface="Calibri" panose="020F0502020204030204" pitchFamily="34" charset="0"/>
                <a:cs typeface="Times New Roman" panose="02020603050405020304" pitchFamily="18" charset="0"/>
              </a:rPr>
              <a:t> X </a:t>
            </a:r>
            <a:r>
              <a:rPr lang="en-GB" sz="3600" b="1" dirty="0" err="1">
                <a:solidFill>
                  <a:srgbClr val="0000FF"/>
                </a:solidFill>
                <a:effectLst/>
                <a:ea typeface="Calibri" panose="020F0502020204030204" pitchFamily="34" charset="0"/>
                <a:cs typeface="Times New Roman" panose="02020603050405020304" pitchFamily="18" charset="0"/>
              </a:rPr>
              <a:t>vào</a:t>
            </a:r>
            <a:r>
              <a:rPr lang="en-GB" sz="3600" b="1" dirty="0">
                <a:solidFill>
                  <a:srgbClr val="0000FF"/>
                </a:solidFill>
                <a:effectLst/>
                <a:ea typeface="Calibri" panose="020F0502020204030204" pitchFamily="34" charset="0"/>
                <a:cs typeface="Times New Roman" panose="02020603050405020304" pitchFamily="18" charset="0"/>
              </a:rPr>
              <a:t> ô </a:t>
            </a:r>
            <a:r>
              <a:rPr lang="en-GB" sz="3600" b="1" dirty="0" err="1">
                <a:solidFill>
                  <a:srgbClr val="0000FF"/>
                </a:solidFill>
                <a:effectLst/>
                <a:ea typeface="Calibri" panose="020F0502020204030204" pitchFamily="34" charset="0"/>
                <a:cs typeface="Times New Roman" panose="02020603050405020304" pitchFamily="18" charset="0"/>
              </a:rPr>
              <a:t>trống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ứng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với</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lĩnh</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vực</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nghiên</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cứu</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của</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sinh</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học</a:t>
            </a:r>
            <a:r>
              <a:rPr lang="en-GB" sz="3600" b="1" dirty="0">
                <a:solidFill>
                  <a:srgbClr val="0000FF"/>
                </a:solidFill>
                <a:effectLst/>
                <a:ea typeface="Calibri" panose="020F0502020204030204" pitchFamily="34" charset="0"/>
                <a:cs typeface="Times New Roman" panose="02020603050405020304" pitchFamily="18" charset="0"/>
              </a:rPr>
              <a:t>?</a:t>
            </a:r>
            <a:endParaRPr lang="en-US" sz="3600" b="1" dirty="0">
              <a:solidFill>
                <a:srgbClr val="0000FF"/>
              </a:solidFill>
              <a:effectLst/>
              <a:ea typeface="Calibri" panose="020F0502020204030204" pitchFamily="34" charset="0"/>
              <a:cs typeface="Times New Roman" panose="02020603050405020304" pitchFamily="18" charset="0"/>
            </a:endParaRPr>
          </a:p>
        </p:txBody>
      </p:sp>
      <p:graphicFrame>
        <p:nvGraphicFramePr>
          <p:cNvPr id="12" name="Table 6">
            <a:extLst>
              <a:ext uri="{FF2B5EF4-FFF2-40B4-BE49-F238E27FC236}">
                <a16:creationId xmlns:a16="http://schemas.microsoft.com/office/drawing/2014/main" id="{8840F067-9D7A-B0B2-A0A4-3A5B17F493D3}"/>
              </a:ext>
            </a:extLst>
          </p:cNvPr>
          <p:cNvGraphicFramePr>
            <a:graphicFrameLocks noGrp="1"/>
          </p:cNvGraphicFramePr>
          <p:nvPr>
            <p:extLst>
              <p:ext uri="{D42A27DB-BD31-4B8C-83A1-F6EECF244321}">
                <p14:modId xmlns:p14="http://schemas.microsoft.com/office/powerpoint/2010/main" val="128233255"/>
              </p:ext>
            </p:extLst>
          </p:nvPr>
        </p:nvGraphicFramePr>
        <p:xfrm>
          <a:off x="755073" y="2401659"/>
          <a:ext cx="10681853" cy="3200400"/>
        </p:xfrm>
        <a:graphic>
          <a:graphicData uri="http://schemas.openxmlformats.org/drawingml/2006/table">
            <a:tbl>
              <a:tblPr firstRow="1" bandRow="1">
                <a:tableStyleId>{ED083AE6-46FA-4A59-8FB0-9F97EB10719F}</a:tableStyleId>
              </a:tblPr>
              <a:tblGrid>
                <a:gridCol w="9141679">
                  <a:extLst>
                    <a:ext uri="{9D8B030D-6E8A-4147-A177-3AD203B41FA5}">
                      <a16:colId xmlns:a16="http://schemas.microsoft.com/office/drawing/2014/main" val="232748720"/>
                    </a:ext>
                  </a:extLst>
                </a:gridCol>
                <a:gridCol w="1540174">
                  <a:extLst>
                    <a:ext uri="{9D8B030D-6E8A-4147-A177-3AD203B41FA5}">
                      <a16:colId xmlns:a16="http://schemas.microsoft.com/office/drawing/2014/main" val="1254405777"/>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b="0" dirty="0">
                          <a:solidFill>
                            <a:srgbClr val="0000FF"/>
                          </a:solidFill>
                          <a:latin typeface="+mn-lt"/>
                          <a:cs typeface="Times New Roman" panose="02020603050405020304" pitchFamily="18" charset="0"/>
                        </a:rPr>
                        <a:t>1. </a:t>
                      </a:r>
                      <a:r>
                        <a:rPr lang="en-GB" sz="3600" b="0" kern="1200" dirty="0">
                          <a:solidFill>
                            <a:srgbClr val="0000FF"/>
                          </a:solidFill>
                          <a:effectLst/>
                          <a:latin typeface="+mn-lt"/>
                          <a:cs typeface="Times New Roman" panose="02020603050405020304" pitchFamily="18" charset="0"/>
                        </a:rPr>
                        <a:t>Khoa </a:t>
                      </a:r>
                      <a:r>
                        <a:rPr lang="en-GB" sz="3600" b="0" kern="1200" dirty="0" err="1">
                          <a:solidFill>
                            <a:srgbClr val="0000FF"/>
                          </a:solidFill>
                          <a:effectLst/>
                          <a:latin typeface="+mn-lt"/>
                          <a:cs typeface="Times New Roman" panose="02020603050405020304" pitchFamily="18" charset="0"/>
                        </a:rPr>
                        <a:t>học</a:t>
                      </a:r>
                      <a:r>
                        <a:rPr lang="en-GB" sz="3600" b="0" kern="1200" dirty="0">
                          <a:solidFill>
                            <a:srgbClr val="0000FF"/>
                          </a:solidFill>
                          <a:effectLst/>
                          <a:latin typeface="+mn-lt"/>
                          <a:cs typeface="Times New Roman" panose="02020603050405020304" pitchFamily="18" charset="0"/>
                        </a:rPr>
                        <a:t> </a:t>
                      </a:r>
                      <a:r>
                        <a:rPr lang="en-GB" sz="3600" b="0" kern="1200" dirty="0" err="1">
                          <a:solidFill>
                            <a:srgbClr val="0000FF"/>
                          </a:solidFill>
                          <a:effectLst/>
                          <a:latin typeface="+mn-lt"/>
                          <a:cs typeface="Times New Roman" panose="02020603050405020304" pitchFamily="18" charset="0"/>
                        </a:rPr>
                        <a:t>trái</a:t>
                      </a:r>
                      <a:r>
                        <a:rPr lang="en-GB" sz="3600" b="0" kern="1200" dirty="0">
                          <a:solidFill>
                            <a:srgbClr val="0000FF"/>
                          </a:solidFill>
                          <a:effectLst/>
                          <a:latin typeface="+mn-lt"/>
                          <a:cs typeface="Times New Roman" panose="02020603050405020304" pitchFamily="18" charset="0"/>
                        </a:rPr>
                        <a:t> </a:t>
                      </a:r>
                      <a:r>
                        <a:rPr lang="en-GB" sz="3600" b="0" kern="1200" dirty="0" err="1">
                          <a:solidFill>
                            <a:srgbClr val="0000FF"/>
                          </a:solidFill>
                          <a:effectLst/>
                          <a:latin typeface="+mn-lt"/>
                          <a:cs typeface="Times New Roman" panose="02020603050405020304" pitchFamily="18" charset="0"/>
                        </a:rPr>
                        <a:t>đất</a:t>
                      </a:r>
                      <a:endParaRPr lang="en-GB" sz="3600" b="0" dirty="0">
                        <a:solidFill>
                          <a:srgbClr val="0000FF"/>
                        </a:solidFill>
                        <a:latin typeface="+mn-lt"/>
                        <a:cs typeface="Times New Roman" panose="02020603050405020304" pitchFamily="18" charset="0"/>
                      </a:endParaRPr>
                    </a:p>
                  </a:txBody>
                  <a:tcPr/>
                </a:tc>
                <a:tc>
                  <a:txBody>
                    <a:bodyPr/>
                    <a:lstStyle/>
                    <a:p>
                      <a:endParaRPr lang="en-US" sz="3600" dirty="0">
                        <a:solidFill>
                          <a:srgbClr val="0000FF"/>
                        </a:solidFill>
                        <a:latin typeface="+mn-lt"/>
                        <a:cs typeface="Times New Roman" panose="02020603050405020304" pitchFamily="18" charset="0"/>
                      </a:endParaRPr>
                    </a:p>
                  </a:txBody>
                  <a:tcPr/>
                </a:tc>
                <a:extLst>
                  <a:ext uri="{0D108BD9-81ED-4DB2-BD59-A6C34878D82A}">
                    <a16:rowId xmlns:a16="http://schemas.microsoft.com/office/drawing/2014/main" val="291073319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rgbClr val="0000FF"/>
                          </a:solidFill>
                          <a:latin typeface="+mn-lt"/>
                          <a:cs typeface="Times New Roman" panose="02020603050405020304" pitchFamily="18" charset="0"/>
                        </a:rPr>
                        <a:t>2. </a:t>
                      </a:r>
                      <a:r>
                        <a:rPr lang="en-GB" sz="3600" kern="1200" dirty="0" err="1">
                          <a:solidFill>
                            <a:srgbClr val="0000FF"/>
                          </a:solidFill>
                          <a:effectLst/>
                          <a:latin typeface="+mn-lt"/>
                          <a:cs typeface="Times New Roman" panose="02020603050405020304" pitchFamily="18" charset="0"/>
                        </a:rPr>
                        <a:t>Tế</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bào</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học</a:t>
                      </a:r>
                      <a:endParaRPr lang="en-GB" sz="3600" dirty="0">
                        <a:solidFill>
                          <a:srgbClr val="0000FF"/>
                        </a:solidFill>
                        <a:latin typeface="+mn-lt"/>
                        <a:cs typeface="Times New Roman" panose="02020603050405020304" pitchFamily="18" charset="0"/>
                      </a:endParaRPr>
                    </a:p>
                  </a:txBody>
                  <a:tcPr/>
                </a:tc>
                <a:tc>
                  <a:txBody>
                    <a:bodyPr/>
                    <a:lstStyle/>
                    <a:p>
                      <a:endParaRPr lang="en-US" sz="3600" dirty="0">
                        <a:solidFill>
                          <a:srgbClr val="0000FF"/>
                        </a:solidFill>
                        <a:latin typeface="+mn-lt"/>
                        <a:cs typeface="Times New Roman" panose="02020603050405020304" pitchFamily="18" charset="0"/>
                      </a:endParaRPr>
                    </a:p>
                  </a:txBody>
                  <a:tcPr/>
                </a:tc>
                <a:extLst>
                  <a:ext uri="{0D108BD9-81ED-4DB2-BD59-A6C34878D82A}">
                    <a16:rowId xmlns:a16="http://schemas.microsoft.com/office/drawing/2014/main" val="221897887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rgbClr val="0000FF"/>
                          </a:solidFill>
                          <a:latin typeface="+mn-lt"/>
                          <a:cs typeface="Times New Roman" panose="02020603050405020304" pitchFamily="18" charset="0"/>
                        </a:rPr>
                        <a:t>3. </a:t>
                      </a:r>
                      <a:r>
                        <a:rPr lang="en-GB" sz="3600" kern="1200" dirty="0" err="1">
                          <a:solidFill>
                            <a:srgbClr val="0000FF"/>
                          </a:solidFill>
                          <a:effectLst/>
                          <a:latin typeface="+mn-lt"/>
                          <a:cs typeface="Times New Roman" panose="02020603050405020304" pitchFamily="18" charset="0"/>
                        </a:rPr>
                        <a:t>Giải</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phẩu</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và</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sinh</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lí</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học</a:t>
                      </a:r>
                      <a:endParaRPr lang="en-GB" sz="3600" dirty="0">
                        <a:solidFill>
                          <a:srgbClr val="0000FF"/>
                        </a:solidFill>
                        <a:latin typeface="+mn-lt"/>
                        <a:cs typeface="Times New Roman" panose="02020603050405020304" pitchFamily="18" charset="0"/>
                      </a:endParaRPr>
                    </a:p>
                  </a:txBody>
                  <a:tcPr/>
                </a:tc>
                <a:tc>
                  <a:txBody>
                    <a:bodyPr/>
                    <a:lstStyle/>
                    <a:p>
                      <a:endParaRPr lang="en-US" sz="3600" dirty="0">
                        <a:solidFill>
                          <a:srgbClr val="0000FF"/>
                        </a:solidFill>
                        <a:latin typeface="+mn-lt"/>
                        <a:cs typeface="Times New Roman" panose="02020603050405020304" pitchFamily="18" charset="0"/>
                      </a:endParaRPr>
                    </a:p>
                  </a:txBody>
                  <a:tcPr/>
                </a:tc>
                <a:extLst>
                  <a:ext uri="{0D108BD9-81ED-4DB2-BD59-A6C34878D82A}">
                    <a16:rowId xmlns:a16="http://schemas.microsoft.com/office/drawing/2014/main" val="383219936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GB" sz="3600" dirty="0">
                          <a:solidFill>
                            <a:srgbClr val="0000FF"/>
                          </a:solidFill>
                          <a:latin typeface="+mn-lt"/>
                          <a:cs typeface="Times New Roman" panose="02020603050405020304" pitchFamily="18" charset="0"/>
                        </a:rPr>
                        <a:t>4. </a:t>
                      </a:r>
                      <a:r>
                        <a:rPr lang="en-GB" sz="3600" kern="1200" dirty="0" err="1">
                          <a:solidFill>
                            <a:srgbClr val="0000FF"/>
                          </a:solidFill>
                          <a:effectLst/>
                          <a:latin typeface="+mn-lt"/>
                          <a:cs typeface="Times New Roman" panose="02020603050405020304" pitchFamily="18" charset="0"/>
                        </a:rPr>
                        <a:t>Thiên</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văn</a:t>
                      </a:r>
                      <a:r>
                        <a:rPr lang="en-GB" sz="3600" kern="1200" dirty="0">
                          <a:solidFill>
                            <a:srgbClr val="0000FF"/>
                          </a:solidFill>
                          <a:effectLst/>
                          <a:latin typeface="+mn-lt"/>
                          <a:cs typeface="Times New Roman" panose="02020603050405020304" pitchFamily="18" charset="0"/>
                        </a:rPr>
                        <a:t> </a:t>
                      </a:r>
                      <a:r>
                        <a:rPr lang="en-GB" sz="3600" kern="1200" dirty="0" err="1">
                          <a:solidFill>
                            <a:srgbClr val="0000FF"/>
                          </a:solidFill>
                          <a:effectLst/>
                          <a:latin typeface="+mn-lt"/>
                          <a:cs typeface="Times New Roman" panose="02020603050405020304" pitchFamily="18" charset="0"/>
                        </a:rPr>
                        <a:t>học</a:t>
                      </a:r>
                      <a:endParaRPr lang="en-GB" sz="3600" dirty="0">
                        <a:solidFill>
                          <a:srgbClr val="0000FF"/>
                        </a:solidFill>
                        <a:latin typeface="+mn-lt"/>
                        <a:cs typeface="Times New Roman" panose="02020603050405020304" pitchFamily="18" charset="0"/>
                      </a:endParaRPr>
                    </a:p>
                  </a:txBody>
                  <a:tcPr/>
                </a:tc>
                <a:tc>
                  <a:txBody>
                    <a:bodyPr/>
                    <a:lstStyle/>
                    <a:p>
                      <a:endParaRPr lang="en-US" sz="3600">
                        <a:solidFill>
                          <a:srgbClr val="0000FF"/>
                        </a:solidFill>
                        <a:latin typeface="+mn-lt"/>
                        <a:cs typeface="Times New Roman" panose="02020603050405020304" pitchFamily="18" charset="0"/>
                      </a:endParaRPr>
                    </a:p>
                  </a:txBody>
                  <a:tcPr/>
                </a:tc>
                <a:extLst>
                  <a:ext uri="{0D108BD9-81ED-4DB2-BD59-A6C34878D82A}">
                    <a16:rowId xmlns:a16="http://schemas.microsoft.com/office/drawing/2014/main" val="3720103598"/>
                  </a:ext>
                </a:extLst>
              </a:tr>
              <a:tr h="274878">
                <a:tc>
                  <a:txBody>
                    <a:bodyPr/>
                    <a:lstStyle/>
                    <a:p>
                      <a:r>
                        <a:rPr lang="en-GB" sz="3600" dirty="0">
                          <a:solidFill>
                            <a:srgbClr val="0000FF"/>
                          </a:solidFill>
                          <a:effectLst/>
                          <a:latin typeface="+mn-lt"/>
                          <a:cs typeface="Times New Roman" panose="02020603050405020304" pitchFamily="18" charset="0"/>
                        </a:rPr>
                        <a:t>5. </a:t>
                      </a:r>
                      <a:r>
                        <a:rPr lang="en-GB" sz="3600" dirty="0" err="1">
                          <a:solidFill>
                            <a:srgbClr val="0000FF"/>
                          </a:solidFill>
                          <a:effectLst/>
                          <a:latin typeface="+mn-lt"/>
                          <a:cs typeface="Times New Roman" panose="02020603050405020304" pitchFamily="18" charset="0"/>
                        </a:rPr>
                        <a:t>Sinh</a:t>
                      </a:r>
                      <a:r>
                        <a:rPr lang="en-GB" sz="3600" dirty="0">
                          <a:solidFill>
                            <a:srgbClr val="0000FF"/>
                          </a:solidFill>
                          <a:effectLst/>
                          <a:latin typeface="+mn-lt"/>
                          <a:cs typeface="Times New Roman" panose="02020603050405020304" pitchFamily="18" charset="0"/>
                        </a:rPr>
                        <a:t> </a:t>
                      </a:r>
                      <a:r>
                        <a:rPr lang="en-GB" sz="3600" dirty="0" err="1">
                          <a:solidFill>
                            <a:srgbClr val="0000FF"/>
                          </a:solidFill>
                          <a:effectLst/>
                          <a:latin typeface="+mn-lt"/>
                          <a:cs typeface="Times New Roman" panose="02020603050405020304" pitchFamily="18" charset="0"/>
                        </a:rPr>
                        <a:t>thái</a:t>
                      </a:r>
                      <a:r>
                        <a:rPr lang="en-GB" sz="3600" dirty="0">
                          <a:solidFill>
                            <a:srgbClr val="0000FF"/>
                          </a:solidFill>
                          <a:effectLst/>
                          <a:latin typeface="+mn-lt"/>
                          <a:cs typeface="Times New Roman" panose="02020603050405020304" pitchFamily="18" charset="0"/>
                        </a:rPr>
                        <a:t> </a:t>
                      </a:r>
                      <a:r>
                        <a:rPr lang="en-GB" sz="3600" dirty="0" err="1">
                          <a:solidFill>
                            <a:srgbClr val="0000FF"/>
                          </a:solidFill>
                          <a:effectLst/>
                          <a:latin typeface="+mn-lt"/>
                          <a:cs typeface="Times New Roman" panose="02020603050405020304" pitchFamily="18" charset="0"/>
                        </a:rPr>
                        <a:t>học</a:t>
                      </a:r>
                      <a:r>
                        <a:rPr lang="en-GB" sz="3600" dirty="0">
                          <a:solidFill>
                            <a:srgbClr val="0000FF"/>
                          </a:solidFill>
                          <a:effectLst/>
                          <a:latin typeface="+mn-lt"/>
                          <a:cs typeface="Times New Roman" panose="02020603050405020304" pitchFamily="18" charset="0"/>
                        </a:rPr>
                        <a:t> </a:t>
                      </a:r>
                      <a:r>
                        <a:rPr lang="en-GB" sz="3600" dirty="0" err="1">
                          <a:solidFill>
                            <a:srgbClr val="0000FF"/>
                          </a:solidFill>
                          <a:effectLst/>
                          <a:latin typeface="+mn-lt"/>
                          <a:cs typeface="Times New Roman" panose="02020603050405020304" pitchFamily="18" charset="0"/>
                        </a:rPr>
                        <a:t>và</a:t>
                      </a:r>
                      <a:r>
                        <a:rPr lang="en-GB" sz="3600" dirty="0">
                          <a:solidFill>
                            <a:srgbClr val="0000FF"/>
                          </a:solidFill>
                          <a:effectLst/>
                          <a:latin typeface="+mn-lt"/>
                          <a:cs typeface="Times New Roman" panose="02020603050405020304" pitchFamily="18" charset="0"/>
                        </a:rPr>
                        <a:t> </a:t>
                      </a:r>
                      <a:r>
                        <a:rPr lang="en-GB" sz="3600" dirty="0" err="1">
                          <a:solidFill>
                            <a:srgbClr val="0000FF"/>
                          </a:solidFill>
                          <a:effectLst/>
                          <a:latin typeface="+mn-lt"/>
                          <a:cs typeface="Times New Roman" panose="02020603050405020304" pitchFamily="18" charset="0"/>
                        </a:rPr>
                        <a:t>môi</a:t>
                      </a:r>
                      <a:r>
                        <a:rPr lang="en-GB" sz="3600" dirty="0">
                          <a:solidFill>
                            <a:srgbClr val="0000FF"/>
                          </a:solidFill>
                          <a:effectLst/>
                          <a:latin typeface="+mn-lt"/>
                          <a:cs typeface="Times New Roman" panose="02020603050405020304" pitchFamily="18" charset="0"/>
                        </a:rPr>
                        <a:t> </a:t>
                      </a:r>
                      <a:r>
                        <a:rPr lang="en-GB" sz="3600" dirty="0" err="1">
                          <a:solidFill>
                            <a:srgbClr val="0000FF"/>
                          </a:solidFill>
                          <a:effectLst/>
                          <a:latin typeface="+mn-lt"/>
                          <a:cs typeface="Times New Roman" panose="02020603050405020304" pitchFamily="18" charset="0"/>
                        </a:rPr>
                        <a:t>trường</a:t>
                      </a:r>
                      <a:endParaRPr lang="en-US" sz="3600" dirty="0">
                        <a:solidFill>
                          <a:srgbClr val="0000FF"/>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3600" dirty="0">
                        <a:solidFill>
                          <a:srgbClr val="0000FF"/>
                        </a:solidFill>
                        <a:latin typeface="+mn-lt"/>
                        <a:cs typeface="Times New Roman" panose="02020603050405020304" pitchFamily="18" charset="0"/>
                      </a:endParaRPr>
                    </a:p>
                  </a:txBody>
                  <a:tcPr/>
                </a:tc>
                <a:extLst>
                  <a:ext uri="{0D108BD9-81ED-4DB2-BD59-A6C34878D82A}">
                    <a16:rowId xmlns:a16="http://schemas.microsoft.com/office/drawing/2014/main" val="283013418"/>
                  </a:ext>
                </a:extLst>
              </a:tr>
            </a:tbl>
          </a:graphicData>
        </a:graphic>
      </p:graphicFrame>
      <p:grpSp>
        <p:nvGrpSpPr>
          <p:cNvPr id="3" name="Group 2">
            <a:extLst>
              <a:ext uri="{FF2B5EF4-FFF2-40B4-BE49-F238E27FC236}">
                <a16:creationId xmlns:a16="http://schemas.microsoft.com/office/drawing/2014/main" id="{47CA96DD-FE38-1D3B-BD63-A1D82D6191DF}"/>
              </a:ext>
            </a:extLst>
          </p:cNvPr>
          <p:cNvGrpSpPr/>
          <p:nvPr/>
        </p:nvGrpSpPr>
        <p:grpSpPr>
          <a:xfrm>
            <a:off x="10363205" y="2152269"/>
            <a:ext cx="789710" cy="3649052"/>
            <a:chOff x="10363205" y="2152269"/>
            <a:chExt cx="789710" cy="3649052"/>
          </a:xfrm>
        </p:grpSpPr>
        <p:sp>
          <p:nvSpPr>
            <p:cNvPr id="2" name="TextBox 1">
              <a:extLst>
                <a:ext uri="{FF2B5EF4-FFF2-40B4-BE49-F238E27FC236}">
                  <a16:creationId xmlns:a16="http://schemas.microsoft.com/office/drawing/2014/main" id="{C8F0DAD5-8DFF-6700-F0F3-41D59660E67B}"/>
                </a:ext>
              </a:extLst>
            </p:cNvPr>
            <p:cNvSpPr txBox="1"/>
            <p:nvPr/>
          </p:nvSpPr>
          <p:spPr>
            <a:xfrm>
              <a:off x="10363206" y="2152269"/>
              <a:ext cx="789709" cy="1015663"/>
            </a:xfrm>
            <a:prstGeom prst="rect">
              <a:avLst/>
            </a:prstGeom>
            <a:noFill/>
          </p:spPr>
          <p:txBody>
            <a:bodyPr wrap="square" rtlCol="0">
              <a:spAutoFit/>
            </a:bodyPr>
            <a:lstStyle/>
            <a:p>
              <a:r>
                <a:rPr lang="en-GB" sz="6000" dirty="0"/>
                <a:t>x</a:t>
              </a:r>
              <a:endParaRPr lang="en-US" sz="6000" dirty="0"/>
            </a:p>
          </p:txBody>
        </p:sp>
        <p:sp>
          <p:nvSpPr>
            <p:cNvPr id="8" name="TextBox 7">
              <a:extLst>
                <a:ext uri="{FF2B5EF4-FFF2-40B4-BE49-F238E27FC236}">
                  <a16:creationId xmlns:a16="http://schemas.microsoft.com/office/drawing/2014/main" id="{4E580920-F693-1BFD-D05A-0EA216CB2B29}"/>
                </a:ext>
              </a:extLst>
            </p:cNvPr>
            <p:cNvSpPr txBox="1"/>
            <p:nvPr/>
          </p:nvSpPr>
          <p:spPr>
            <a:xfrm>
              <a:off x="10363205" y="2812500"/>
              <a:ext cx="789709" cy="1015663"/>
            </a:xfrm>
            <a:prstGeom prst="rect">
              <a:avLst/>
            </a:prstGeom>
            <a:noFill/>
          </p:spPr>
          <p:txBody>
            <a:bodyPr wrap="square" rtlCol="0">
              <a:spAutoFit/>
            </a:bodyPr>
            <a:lstStyle/>
            <a:p>
              <a:r>
                <a:rPr lang="en-GB" sz="6000" dirty="0"/>
                <a:t>x</a:t>
              </a:r>
              <a:endParaRPr lang="en-US" sz="6000" dirty="0"/>
            </a:p>
          </p:txBody>
        </p:sp>
        <p:sp>
          <p:nvSpPr>
            <p:cNvPr id="9" name="TextBox 8">
              <a:extLst>
                <a:ext uri="{FF2B5EF4-FFF2-40B4-BE49-F238E27FC236}">
                  <a16:creationId xmlns:a16="http://schemas.microsoft.com/office/drawing/2014/main" id="{C6416EA4-82DC-37D2-3186-6AAF7CFD801E}"/>
                </a:ext>
              </a:extLst>
            </p:cNvPr>
            <p:cNvSpPr txBox="1"/>
            <p:nvPr/>
          </p:nvSpPr>
          <p:spPr>
            <a:xfrm>
              <a:off x="10363205" y="3408218"/>
              <a:ext cx="789709" cy="1015663"/>
            </a:xfrm>
            <a:prstGeom prst="rect">
              <a:avLst/>
            </a:prstGeom>
            <a:noFill/>
          </p:spPr>
          <p:txBody>
            <a:bodyPr wrap="square" rtlCol="0">
              <a:spAutoFit/>
            </a:bodyPr>
            <a:lstStyle/>
            <a:p>
              <a:r>
                <a:rPr lang="en-GB" sz="6000" dirty="0"/>
                <a:t>x</a:t>
              </a:r>
              <a:endParaRPr lang="en-US" sz="6000" dirty="0"/>
            </a:p>
          </p:txBody>
        </p:sp>
        <p:sp>
          <p:nvSpPr>
            <p:cNvPr id="11" name="TextBox 10">
              <a:extLst>
                <a:ext uri="{FF2B5EF4-FFF2-40B4-BE49-F238E27FC236}">
                  <a16:creationId xmlns:a16="http://schemas.microsoft.com/office/drawing/2014/main" id="{2A4CA146-6440-1A19-C7AD-25AB59891ECC}"/>
                </a:ext>
              </a:extLst>
            </p:cNvPr>
            <p:cNvSpPr txBox="1"/>
            <p:nvPr/>
          </p:nvSpPr>
          <p:spPr>
            <a:xfrm>
              <a:off x="10363205" y="4785658"/>
              <a:ext cx="789709" cy="1015663"/>
            </a:xfrm>
            <a:prstGeom prst="rect">
              <a:avLst/>
            </a:prstGeom>
            <a:noFill/>
          </p:spPr>
          <p:txBody>
            <a:bodyPr wrap="square" rtlCol="0">
              <a:spAutoFit/>
            </a:bodyPr>
            <a:lstStyle/>
            <a:p>
              <a:r>
                <a:rPr lang="en-GB" sz="6000" dirty="0"/>
                <a:t>x</a:t>
              </a:r>
              <a:endParaRPr lang="en-US" sz="6000" dirty="0"/>
            </a:p>
          </p:txBody>
        </p:sp>
      </p:grpSp>
    </p:spTree>
    <p:extLst>
      <p:ext uri="{BB962C8B-B14F-4D97-AF65-F5344CB8AC3E}">
        <p14:creationId xmlns:p14="http://schemas.microsoft.com/office/powerpoint/2010/main" val="22293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12239704-2598-2F04-8420-04292AD600AE}"/>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516D9AC8-61DF-3F76-4D0D-34AE37E60497}"/>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BB5E5155-0BCE-C8F0-C3FD-E9EF548C74B0}"/>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C78D1199-944F-E596-2E21-EB93C06298F6}"/>
              </a:ext>
            </a:extLst>
          </p:cNvPr>
          <p:cNvSpPr txBox="1"/>
          <p:nvPr/>
        </p:nvSpPr>
        <p:spPr>
          <a:xfrm>
            <a:off x="249375" y="861763"/>
            <a:ext cx="11928764" cy="2862322"/>
          </a:xfrm>
          <a:prstGeom prst="rect">
            <a:avLst/>
          </a:prstGeom>
          <a:noFill/>
        </p:spPr>
        <p:txBody>
          <a:bodyPr wrap="square">
            <a:spAutoFit/>
          </a:bodyPr>
          <a:lstStyle/>
          <a:p>
            <a:pPr marL="90170"/>
            <a:r>
              <a:rPr lang="en-GB" sz="3600" b="1" dirty="0" err="1">
                <a:solidFill>
                  <a:srgbClr val="0000FF"/>
                </a:solidFill>
                <a:effectLst/>
                <a:ea typeface="Calibri" panose="020F0502020204030204" pitchFamily="34" charset="0"/>
                <a:cs typeface="Times New Roman" panose="02020603050405020304" pitchFamily="18" charset="0"/>
              </a:rPr>
              <a:t>Câu</a:t>
            </a:r>
            <a:r>
              <a:rPr lang="en-GB" sz="3600" b="1" dirty="0">
                <a:solidFill>
                  <a:srgbClr val="0000FF"/>
                </a:solidFill>
                <a:effectLst/>
                <a:ea typeface="Calibri" panose="020F0502020204030204" pitchFamily="34" charset="0"/>
                <a:cs typeface="Times New Roman" panose="02020603050405020304" pitchFamily="18" charset="0"/>
              </a:rPr>
              <a:t> 2: </a:t>
            </a:r>
            <a:r>
              <a:rPr lang="en-GB" sz="3600" b="1" dirty="0" err="1">
                <a:solidFill>
                  <a:srgbClr val="0000FF"/>
                </a:solidFill>
                <a:effectLst/>
                <a:ea typeface="Calibri" panose="020F0502020204030204" pitchFamily="34" charset="0"/>
                <a:cs typeface="Times New Roman" panose="02020603050405020304" pitchFamily="18" charset="0"/>
              </a:rPr>
              <a:t>Những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ngành</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nghề</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nào</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sau</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đây</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thuộc</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ngành</a:t>
            </a:r>
            <a:r>
              <a:rPr lang="en-GB" sz="3600" b="1" dirty="0">
                <a:solidFill>
                  <a:srgbClr val="0000FF"/>
                </a:solidFill>
                <a:effectLst/>
                <a:ea typeface="Calibri" panose="020F0502020204030204" pitchFamily="34" charset="0"/>
                <a:cs typeface="Times New Roman" panose="02020603050405020304" pitchFamily="18" charset="0"/>
              </a:rPr>
              <a:t> Y </a:t>
            </a:r>
            <a:r>
              <a:rPr lang="en-GB" sz="3600" b="1" dirty="0" err="1">
                <a:solidFill>
                  <a:srgbClr val="0000FF"/>
                </a:solidFill>
                <a:effectLst/>
                <a:ea typeface="Calibri" panose="020F0502020204030204" pitchFamily="34" charset="0"/>
                <a:cs typeface="Times New Roman" panose="02020603050405020304" pitchFamily="18" charset="0"/>
              </a:rPr>
              <a:t>học</a:t>
            </a:r>
            <a:r>
              <a:rPr lang="en-GB" sz="3600" b="1" dirty="0">
                <a:solidFill>
                  <a:srgbClr val="0000FF"/>
                </a:solidFill>
                <a:effectLst/>
                <a:ea typeface="Calibri" panose="020F0502020204030204" pitchFamily="34" charset="0"/>
                <a:cs typeface="Times New Roman" panose="02020603050405020304" pitchFamily="18" charset="0"/>
              </a:rPr>
              <a:t>?</a:t>
            </a:r>
            <a:endParaRPr lang="en-US" sz="3600" b="1" dirty="0">
              <a:solidFill>
                <a:srgbClr val="0000FF"/>
              </a:solidFill>
              <a:effectLst/>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Bác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sĩ</a:t>
            </a:r>
            <a:r>
              <a:rPr lang="en-GB" sz="3600" dirty="0">
                <a:solidFill>
                  <a:srgbClr val="0000FF"/>
                </a:solidFill>
                <a:effectLst/>
                <a:ea typeface="Calibri" panose="020F0502020204030204" pitchFamily="34" charset="0"/>
                <a:cs typeface="Times New Roman" panose="02020603050405020304" pitchFamily="18" charset="0"/>
              </a:rPr>
              <a:t>, y </a:t>
            </a:r>
            <a:r>
              <a:rPr lang="en-GB" sz="3600" dirty="0" err="1">
                <a:solidFill>
                  <a:srgbClr val="0000FF"/>
                </a:solidFill>
                <a:effectLst/>
                <a:ea typeface="Calibri" panose="020F0502020204030204" pitchFamily="34" charset="0"/>
                <a:cs typeface="Times New Roman" panose="02020603050405020304" pitchFamily="18" charset="0"/>
              </a:rPr>
              <a:t>sĩ</a:t>
            </a:r>
            <a:r>
              <a:rPr lang="en-GB" sz="3600" dirty="0">
                <a:solidFill>
                  <a:srgbClr val="0000FF"/>
                </a:solidFill>
                <a:effectLst/>
                <a:ea typeface="Calibri" panose="020F0502020204030204" pitchFamily="34" charset="0"/>
                <a:cs typeface="Times New Roman" panose="02020603050405020304" pitchFamily="18" charset="0"/>
              </a:rPr>
              <a:t>, y </a:t>
            </a:r>
            <a:r>
              <a:rPr lang="en-GB" sz="3600" dirty="0" err="1">
                <a:solidFill>
                  <a:srgbClr val="0000FF"/>
                </a:solidFill>
                <a:effectLst/>
                <a:ea typeface="Calibri" panose="020F0502020204030204" pitchFamily="34" charset="0"/>
                <a:cs typeface="Times New Roman" panose="02020603050405020304" pitchFamily="18" charset="0"/>
              </a:rPr>
              <a:t>tá</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công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nhân</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solidFill>
                  <a:srgbClr val="0000FF"/>
                </a:solidFill>
                <a:effectLst/>
                <a:ea typeface="Calibri" panose="020F0502020204030204" pitchFamily="34" charset="0"/>
                <a:cs typeface="Times New Roman" panose="02020603050405020304" pitchFamily="18" charset="0"/>
              </a:rPr>
              <a:t> Y </a:t>
            </a:r>
            <a:r>
              <a:rPr lang="en-GB" sz="3600" dirty="0" err="1">
                <a:solidFill>
                  <a:srgbClr val="0000FF"/>
                </a:solidFill>
                <a:effectLst/>
                <a:ea typeface="Calibri" panose="020F0502020204030204" pitchFamily="34" charset="0"/>
                <a:cs typeface="Times New Roman" panose="02020603050405020304" pitchFamily="18" charset="0"/>
              </a:rPr>
              <a:t>tá</a:t>
            </a:r>
            <a:r>
              <a:rPr lang="en-GB" sz="3600" dirty="0">
                <a:solidFill>
                  <a:srgbClr val="0000FF"/>
                </a:solidFill>
                <a:effectLst/>
                <a:ea typeface="Calibri" panose="020F0502020204030204" pitchFamily="34" charset="0"/>
                <a:cs typeface="Times New Roman" panose="02020603050405020304" pitchFamily="18" charset="0"/>
              </a:rPr>
              <a:t>, y </a:t>
            </a:r>
            <a:r>
              <a:rPr lang="en-GB" sz="3600" dirty="0" err="1">
                <a:solidFill>
                  <a:srgbClr val="0000FF"/>
                </a:solidFill>
                <a:effectLst/>
                <a:ea typeface="Calibri" panose="020F0502020204030204" pitchFamily="34" charset="0"/>
                <a:cs typeface="Times New Roman" panose="02020603050405020304" pitchFamily="18" charset="0"/>
              </a:rPr>
              <a:t>sĩ</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bác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sĩ</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hộ</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lí</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Nhân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viên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xét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nghiệm</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lập</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trình</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viên</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a:p>
            <a:pPr marL="969963" lvl="0" indent="-342900">
              <a:buFont typeface="+mj-lt"/>
              <a:buAutoNum type="alphaUcPeriod"/>
            </a:pP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Bảo</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vệ</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kĩ</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thuật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viên</a:t>
            </a:r>
            <a:r>
              <a:rPr lang="en-GB" sz="3600" dirty="0">
                <a:solidFill>
                  <a:srgbClr val="0000FF"/>
                </a:solidFill>
                <a:effectLst/>
                <a:ea typeface="Calibri" panose="020F0502020204030204" pitchFamily="34" charset="0"/>
                <a:cs typeface="Times New Roman" panose="02020603050405020304" pitchFamily="18" charset="0"/>
              </a:rPr>
              <a:t>, y </a:t>
            </a:r>
            <a:r>
              <a:rPr lang="en-GB" sz="3600" dirty="0" err="1">
                <a:solidFill>
                  <a:srgbClr val="0000FF"/>
                </a:solidFill>
                <a:effectLst/>
                <a:ea typeface="Calibri" panose="020F0502020204030204" pitchFamily="34" charset="0"/>
                <a:cs typeface="Times New Roman" panose="02020603050405020304" pitchFamily="18" charset="0"/>
              </a:rPr>
              <a:t>tá</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A9598513-413B-3803-D6AE-EE9CDE69A24F}"/>
              </a:ext>
            </a:extLst>
          </p:cNvPr>
          <p:cNvSpPr/>
          <p:nvPr/>
        </p:nvSpPr>
        <p:spPr>
          <a:xfrm>
            <a:off x="858980" y="2002395"/>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20A39062-4B98-15CD-1E61-E7F50F908785}"/>
              </a:ext>
            </a:extLst>
          </p:cNvPr>
          <p:cNvSpPr txBox="1"/>
          <p:nvPr/>
        </p:nvSpPr>
        <p:spPr>
          <a:xfrm>
            <a:off x="263221" y="3776711"/>
            <a:ext cx="11374589" cy="2862322"/>
          </a:xfrm>
          <a:prstGeom prst="rect">
            <a:avLst/>
          </a:prstGeom>
          <a:noFill/>
        </p:spPr>
        <p:txBody>
          <a:bodyPr wrap="square">
            <a:spAutoFit/>
          </a:bodyPr>
          <a:lstStyle/>
          <a:p>
            <a:pPr marL="90170"/>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3: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Ngành</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nào</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đây</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có</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vai</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trò</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bảo</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vệ</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môi</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trường</a:t>
            </a:r>
            <a:r>
              <a:rPr lang="en-GB"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a:t>
            </a:r>
            <a:endParaRPr lang="en-US" sz="3600" b="1" dirty="0">
              <a:solidFill>
                <a:srgbClr val="5B1388"/>
              </a:solidFill>
              <a:effectLst/>
              <a:latin typeface="Calibri" panose="020F0502020204030204" pitchFamily="34" charset="0"/>
              <a:ea typeface="Calibri" panose="020F0502020204030204" pitchFamily="34" charset="0"/>
              <a:cs typeface="Calibri" panose="020F0502020204030204" pitchFamily="34" charset="0"/>
            </a:endParaRPr>
          </a:p>
          <a:p>
            <a:pPr marL="914400" lvl="0" indent="-342900">
              <a:buFont typeface="+mj-lt"/>
              <a:buAutoNum type="alphaUcPeriod"/>
            </a:pP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Thủy</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sản</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endParaRPr lang="en-US"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endParaRPr>
          </a:p>
          <a:p>
            <a:pPr marL="914400" lvl="0" indent="-342900">
              <a:buFont typeface="+mj-lt"/>
              <a:buAutoNum type="alphaUcPeriod"/>
            </a:pP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Y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học</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endParaRPr>
          </a:p>
          <a:p>
            <a:pPr marL="914400" lvl="0" indent="-342900">
              <a:buFont typeface="+mj-lt"/>
              <a:buAutoNum type="alphaUcPeriod"/>
            </a:pP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Khoa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học</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môi</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trường</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endParaRPr>
          </a:p>
          <a:p>
            <a:pPr marL="914400" lvl="0" indent="-342900">
              <a:buFont typeface="+mj-lt"/>
              <a:buAutoNum type="alphaUcPeriod"/>
            </a:pP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Công</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nghệ</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thực</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 </a:t>
            </a:r>
            <a:r>
              <a:rPr lang="en-GB" sz="3600" dirty="0" err="1">
                <a:solidFill>
                  <a:srgbClr val="5B1388"/>
                </a:solidFill>
                <a:effectLst/>
                <a:latin typeface="Calibri" panose="020F0502020204030204" pitchFamily="34" charset="0"/>
                <a:ea typeface="Calibri" panose="020F0502020204030204" pitchFamily="34" charset="0"/>
                <a:cs typeface="Calibri" panose="020F0502020204030204" pitchFamily="34" charset="0"/>
              </a:rPr>
              <a:t>phẩm</a:t>
            </a:r>
            <a:r>
              <a:rPr lang="en-GB"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5B1388"/>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41D0C984-DAA9-04CA-BAC9-377ACF10D2E2}"/>
              </a:ext>
            </a:extLst>
          </p:cNvPr>
          <p:cNvSpPr/>
          <p:nvPr/>
        </p:nvSpPr>
        <p:spPr>
          <a:xfrm>
            <a:off x="831270" y="5445858"/>
            <a:ext cx="540328" cy="57808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1999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CC54D045-B5D5-DCA7-8EC9-5B1D00B891CC}"/>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37DCEFF-CBB1-CA48-6E34-14862DEF0AD1}"/>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7DA213BC-C204-04B3-2A5F-687B2103D97C}"/>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TextBox 6">
            <a:extLst>
              <a:ext uri="{FF2B5EF4-FFF2-40B4-BE49-F238E27FC236}">
                <a16:creationId xmlns:a16="http://schemas.microsoft.com/office/drawing/2014/main" id="{394DA003-8E52-E25D-48DD-B6EF5401F32E}"/>
              </a:ext>
            </a:extLst>
          </p:cNvPr>
          <p:cNvSpPr txBox="1"/>
          <p:nvPr/>
        </p:nvSpPr>
        <p:spPr>
          <a:xfrm>
            <a:off x="512616" y="726686"/>
            <a:ext cx="11249893" cy="1200329"/>
          </a:xfrm>
          <a:prstGeom prst="rect">
            <a:avLst/>
          </a:prstGeom>
          <a:noFill/>
        </p:spPr>
        <p:txBody>
          <a:bodyPr wrap="square">
            <a:spAutoFit/>
          </a:bodyPr>
          <a:lstStyle/>
          <a:p>
            <a:r>
              <a:rPr lang="en-GB" sz="3600" b="1" dirty="0" err="1">
                <a:solidFill>
                  <a:srgbClr val="0000FF"/>
                </a:solidFill>
                <a:effectLst/>
                <a:ea typeface="Calibri" panose="020F0502020204030204" pitchFamily="34" charset="0"/>
                <a:cs typeface="Times New Roman" panose="02020603050405020304" pitchFamily="18" charset="0"/>
              </a:rPr>
              <a:t>Câu</a:t>
            </a:r>
            <a:r>
              <a:rPr lang="en-GB" sz="3600" b="1" dirty="0">
                <a:solidFill>
                  <a:srgbClr val="0000FF"/>
                </a:solidFill>
                <a:effectLst/>
                <a:ea typeface="Calibri" panose="020F0502020204030204" pitchFamily="34" charset="0"/>
                <a:cs typeface="Times New Roman" panose="02020603050405020304" pitchFamily="18" charset="0"/>
              </a:rPr>
              <a:t> 4. </a:t>
            </a:r>
            <a:r>
              <a:rPr lang="en-GB" sz="3600" b="1" dirty="0" err="1">
                <a:solidFill>
                  <a:srgbClr val="0000FF"/>
                </a:solidFill>
                <a:effectLst/>
                <a:ea typeface="Calibri" panose="020F0502020204030204" pitchFamily="34" charset="0"/>
                <a:cs typeface="Times New Roman" panose="02020603050405020304" pitchFamily="18" charset="0"/>
              </a:rPr>
              <a:t>Là</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học</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sinh</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em</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có</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thể</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làm</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những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gì</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để</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góp</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phần</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bảo</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vệ</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và</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khôi</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phục</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môi</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trường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sống</a:t>
            </a:r>
            <a:r>
              <a:rPr lang="en-GB" sz="3600" b="1" dirty="0">
                <a:solidFill>
                  <a:srgbClr val="0000FF"/>
                </a:solidFill>
                <a:effectLst/>
                <a:ea typeface="Calibri" panose="020F0502020204030204" pitchFamily="34" charset="0"/>
                <a:cs typeface="Times New Roman" panose="02020603050405020304" pitchFamily="18" charset="0"/>
              </a:rPr>
              <a:t>?</a:t>
            </a:r>
            <a:endParaRPr lang="en-US" sz="3600" b="1" dirty="0">
              <a:solidFill>
                <a:srgbClr val="0000FF"/>
              </a:solidFill>
              <a:effectLs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817D1A1-E3B2-CFB7-C4E0-3693718E2666}"/>
              </a:ext>
            </a:extLst>
          </p:cNvPr>
          <p:cNvSpPr txBox="1"/>
          <p:nvPr/>
        </p:nvSpPr>
        <p:spPr>
          <a:xfrm>
            <a:off x="817419" y="2025342"/>
            <a:ext cx="10945090" cy="4355744"/>
          </a:xfrm>
          <a:prstGeom prst="rect">
            <a:avLst/>
          </a:prstGeom>
          <a:solidFill>
            <a:srgbClr val="FFFFCC"/>
          </a:solidFill>
        </p:spPr>
        <p:txBody>
          <a:bodyPr wrap="square">
            <a:spAutoFit/>
          </a:bodyPr>
          <a:lstStyle/>
          <a:p>
            <a:pPr>
              <a:lnSpc>
                <a:spcPct val="107000"/>
              </a:lnSpc>
              <a:spcBef>
                <a:spcPts val="200"/>
              </a:spcBef>
              <a:spcAft>
                <a:spcPts val="0"/>
              </a:spcAft>
            </a:pPr>
            <a:r>
              <a:rPr lang="en-US" sz="3600" dirty="0">
                <a:solidFill>
                  <a:srgbClr val="0000FF"/>
                </a:solidFill>
                <a:effectLst/>
                <a:ea typeface="Times New Roman" panose="02020603050405020304" pitchFamily="18" charset="0"/>
                <a:cs typeface="Times New Roman" panose="02020603050405020304" pitchFamily="18" charset="0"/>
              </a:rPr>
              <a:t>(1) </a:t>
            </a:r>
            <a:r>
              <a:rPr lang="en-US" sz="3600" dirty="0" err="1">
                <a:solidFill>
                  <a:srgbClr val="0000FF"/>
                </a:solidFill>
                <a:effectLst/>
                <a:ea typeface="Times New Roman" panose="02020603050405020304" pitchFamily="18" charset="0"/>
                <a:cs typeface="Times New Roman" panose="02020603050405020304" pitchFamily="18" charset="0"/>
              </a:rPr>
              <a:t>Dọn</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dẹp</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vệ</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sinh</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lớp</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học</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khuôn</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viên</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nhà</a:t>
            </a:r>
            <a:r>
              <a:rPr lang="en-US" sz="3600" dirty="0">
                <a:solidFill>
                  <a:srgbClr val="0000FF"/>
                </a:solidFill>
                <a:effectLst/>
                <a:ea typeface="Times New Roman" panose="02020603050405020304" pitchFamily="18" charset="0"/>
                <a:cs typeface="Times New Roman" panose="02020603050405020304" pitchFamily="18" charset="0"/>
              </a:rPr>
              <a:t> ở.</a:t>
            </a:r>
          </a:p>
          <a:p>
            <a:pPr algn="just">
              <a:lnSpc>
                <a:spcPct val="107000"/>
              </a:lnSpc>
              <a:spcBef>
                <a:spcPts val="200"/>
              </a:spcBef>
              <a:spcAft>
                <a:spcPts val="0"/>
              </a:spcAft>
            </a:pPr>
            <a:r>
              <a:rPr lang="en-US" sz="3600" dirty="0">
                <a:solidFill>
                  <a:srgbClr val="0000FF"/>
                </a:solidFill>
                <a:effectLst/>
                <a:ea typeface="Times New Roman" panose="02020603050405020304" pitchFamily="18" charset="0"/>
                <a:cs typeface="Times New Roman" panose="02020603050405020304" pitchFamily="18" charset="0"/>
              </a:rPr>
              <a:t>(2) </a:t>
            </a:r>
            <a:r>
              <a:rPr lang="en-US" sz="3600" dirty="0" err="1">
                <a:solidFill>
                  <a:srgbClr val="0000FF"/>
                </a:solidFill>
                <a:effectLst/>
                <a:ea typeface="Times New Roman" panose="02020603050405020304" pitchFamily="18" charset="0"/>
                <a:cs typeface="Times New Roman" panose="02020603050405020304" pitchFamily="18" charset="0"/>
              </a:rPr>
              <a:t>Vứt</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rác</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đúng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nơi</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quy</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định</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không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xả</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rác</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bừa</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bãi</a:t>
            </a:r>
            <a:r>
              <a:rPr lang="en-US" sz="3600" dirty="0">
                <a:solidFill>
                  <a:srgbClr val="0000FF"/>
                </a:solidFill>
                <a:effectLst/>
                <a:ea typeface="Times New Roman" panose="02020603050405020304" pitchFamily="18" charset="0"/>
                <a:cs typeface="Times New Roman" panose="02020603050405020304" pitchFamily="18" charset="0"/>
              </a:rPr>
              <a:t>.</a:t>
            </a:r>
          </a:p>
          <a:p>
            <a:pPr algn="just">
              <a:lnSpc>
                <a:spcPct val="107000"/>
              </a:lnSpc>
              <a:spcBef>
                <a:spcPts val="200"/>
              </a:spcBef>
              <a:spcAft>
                <a:spcPts val="0"/>
              </a:spcAft>
            </a:pPr>
            <a:r>
              <a:rPr lang="en-US" sz="3600" dirty="0">
                <a:solidFill>
                  <a:srgbClr val="0000FF"/>
                </a:solidFill>
                <a:effectLst/>
                <a:ea typeface="Times New Roman" panose="02020603050405020304" pitchFamily="18" charset="0"/>
                <a:cs typeface="Times New Roman" panose="02020603050405020304" pitchFamily="18" charset="0"/>
              </a:rPr>
              <a:t>(3) </a:t>
            </a:r>
            <a:r>
              <a:rPr lang="en-US" sz="3600" dirty="0" err="1">
                <a:solidFill>
                  <a:srgbClr val="0000FF"/>
                </a:solidFill>
                <a:effectLst/>
                <a:ea typeface="Times New Roman" panose="02020603050405020304" pitchFamily="18" charset="0"/>
                <a:cs typeface="Times New Roman" panose="02020603050405020304" pitchFamily="18" charset="0"/>
              </a:rPr>
              <a:t>Hạn</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chế</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sử</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dụng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túi</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nilon</a:t>
            </a:r>
            <a:r>
              <a:rPr lang="en-US" sz="3600" dirty="0">
                <a:solidFill>
                  <a:srgbClr val="0000FF"/>
                </a:solidFill>
                <a:effectLst/>
                <a:ea typeface="Times New Roman" panose="02020603050405020304" pitchFamily="18" charset="0"/>
                <a:cs typeface="Times New Roman" panose="02020603050405020304" pitchFamily="18" charset="0"/>
              </a:rPr>
              <a:t>.</a:t>
            </a:r>
          </a:p>
          <a:p>
            <a:pPr algn="just">
              <a:lnSpc>
                <a:spcPct val="107000"/>
              </a:lnSpc>
              <a:spcBef>
                <a:spcPts val="200"/>
              </a:spcBef>
              <a:spcAft>
                <a:spcPts val="0"/>
              </a:spcAft>
            </a:pPr>
            <a:r>
              <a:rPr lang="en-US" sz="3600" dirty="0">
                <a:solidFill>
                  <a:srgbClr val="0000FF"/>
                </a:solidFill>
                <a:effectLst/>
                <a:ea typeface="Times New Roman" panose="02020603050405020304" pitchFamily="18" charset="0"/>
                <a:cs typeface="Times New Roman" panose="02020603050405020304" pitchFamily="18" charset="0"/>
              </a:rPr>
              <a:t>(4) </a:t>
            </a:r>
            <a:r>
              <a:rPr lang="en-US" sz="3600" dirty="0" err="1">
                <a:solidFill>
                  <a:srgbClr val="0000FF"/>
                </a:solidFill>
                <a:effectLst/>
                <a:ea typeface="Times New Roman" panose="02020603050405020304" pitchFamily="18" charset="0"/>
                <a:cs typeface="Times New Roman" panose="02020603050405020304" pitchFamily="18" charset="0"/>
              </a:rPr>
              <a:t>Tiết</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kiệm</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điện</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nước</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trong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sinh</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hoạt</a:t>
            </a:r>
            <a:r>
              <a:rPr lang="en-US" sz="3600" dirty="0">
                <a:solidFill>
                  <a:srgbClr val="0000FF"/>
                </a:solidFill>
                <a:effectLst/>
                <a:ea typeface="Times New Roman" panose="02020603050405020304" pitchFamily="18" charset="0"/>
                <a:cs typeface="Times New Roman" panose="02020603050405020304" pitchFamily="18" charset="0"/>
              </a:rPr>
              <a:t>.</a:t>
            </a:r>
          </a:p>
          <a:p>
            <a:pPr algn="just">
              <a:lnSpc>
                <a:spcPct val="107000"/>
              </a:lnSpc>
              <a:spcBef>
                <a:spcPts val="200"/>
              </a:spcBef>
              <a:spcAft>
                <a:spcPts val="0"/>
              </a:spcAft>
            </a:pPr>
            <a:r>
              <a:rPr lang="en-US" sz="3600" dirty="0">
                <a:solidFill>
                  <a:srgbClr val="0000FF"/>
                </a:solidFill>
                <a:effectLst/>
                <a:ea typeface="Times New Roman" panose="02020603050405020304" pitchFamily="18" charset="0"/>
                <a:cs typeface="Times New Roman" panose="02020603050405020304" pitchFamily="18" charset="0"/>
              </a:rPr>
              <a:t>(5) </a:t>
            </a:r>
            <a:r>
              <a:rPr lang="en-US" sz="3600" dirty="0" err="1">
                <a:solidFill>
                  <a:srgbClr val="0000FF"/>
                </a:solidFill>
                <a:effectLst/>
                <a:ea typeface="Times New Roman" panose="02020603050405020304" pitchFamily="18" charset="0"/>
                <a:cs typeface="Times New Roman" panose="02020603050405020304" pitchFamily="18" charset="0"/>
              </a:rPr>
              <a:t>Tích</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cực</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trồng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cây</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xanh</a:t>
            </a:r>
            <a:r>
              <a:rPr lang="en-US" sz="3600" dirty="0">
                <a:solidFill>
                  <a:srgbClr val="0000FF"/>
                </a:solidFill>
                <a:effectLst/>
                <a:ea typeface="Times New Roman" panose="02020603050405020304" pitchFamily="18" charset="0"/>
                <a:cs typeface="Times New Roman" panose="02020603050405020304" pitchFamily="18" charset="0"/>
              </a:rPr>
              <a:t>.</a:t>
            </a:r>
          </a:p>
          <a:p>
            <a:pPr algn="just">
              <a:lnSpc>
                <a:spcPct val="107000"/>
              </a:lnSpc>
              <a:spcBef>
                <a:spcPts val="200"/>
              </a:spcBef>
              <a:spcAft>
                <a:spcPts val="0"/>
              </a:spcAft>
            </a:pPr>
            <a:r>
              <a:rPr lang="en-US" sz="3600" dirty="0">
                <a:solidFill>
                  <a:srgbClr val="0000FF"/>
                </a:solidFill>
                <a:effectLst/>
                <a:ea typeface="Times New Roman" panose="02020603050405020304" pitchFamily="18" charset="0"/>
                <a:cs typeface="Times New Roman" panose="02020603050405020304" pitchFamily="18" charset="0"/>
              </a:rPr>
              <a:t>(6) </a:t>
            </a:r>
            <a:r>
              <a:rPr lang="en-US" sz="3600" dirty="0" err="1">
                <a:solidFill>
                  <a:srgbClr val="0000FF"/>
                </a:solidFill>
                <a:effectLst/>
                <a:ea typeface="Times New Roman" panose="02020603050405020304" pitchFamily="18" charset="0"/>
                <a:cs typeface="Times New Roman" panose="02020603050405020304" pitchFamily="18" charset="0"/>
              </a:rPr>
              <a:t>Hăng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hái</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tham</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gia</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các</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phong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trào</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bảo</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vệ</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môi</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trường</a:t>
            </a:r>
            <a:r>
              <a:rPr lang="en-US" sz="3600" dirty="0">
                <a:solidFill>
                  <a:srgbClr val="0000FF"/>
                </a:solidFill>
                <a:effectLst/>
                <a:ea typeface="Times New Roman" panose="02020603050405020304" pitchFamily="18" charset="0"/>
                <a:cs typeface="Times New Roman" panose="02020603050405020304" pitchFamily="18" charset="0"/>
              </a:rPr>
              <a:t>.</a:t>
            </a:r>
          </a:p>
          <a:p>
            <a:pPr algn="just">
              <a:lnSpc>
                <a:spcPct val="107000"/>
              </a:lnSpc>
              <a:spcBef>
                <a:spcPts val="200"/>
              </a:spcBef>
              <a:spcAft>
                <a:spcPts val="0"/>
              </a:spcAft>
            </a:pPr>
            <a:r>
              <a:rPr lang="en-US" sz="3600" dirty="0">
                <a:solidFill>
                  <a:srgbClr val="0000FF"/>
                </a:solidFill>
                <a:effectLst/>
                <a:ea typeface="Times New Roman" panose="02020603050405020304" pitchFamily="18" charset="0"/>
                <a:cs typeface="Times New Roman" panose="02020603050405020304" pitchFamily="18" charset="0"/>
              </a:rPr>
              <a:t>(7) </a:t>
            </a:r>
            <a:r>
              <a:rPr lang="en-US" sz="3600" dirty="0" err="1">
                <a:solidFill>
                  <a:srgbClr val="0000FF"/>
                </a:solidFill>
                <a:effectLst/>
                <a:ea typeface="Times New Roman" panose="02020603050405020304" pitchFamily="18" charset="0"/>
                <a:cs typeface="Times New Roman" panose="02020603050405020304" pitchFamily="18" charset="0"/>
              </a:rPr>
              <a:t>Không</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tiếp</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tay</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cho</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hành</a:t>
            </a:r>
            <a:r>
              <a:rPr lang="en-US" sz="3600" dirty="0">
                <a:solidFill>
                  <a:srgbClr val="0000FF"/>
                </a:solidFill>
                <a:effectLst/>
                <a:ea typeface="Times New Roman" panose="02020603050405020304" pitchFamily="18" charset="0"/>
                <a:cs typeface="Times New Roman" panose="02020603050405020304" pitchFamily="18" charset="0"/>
              </a:rPr>
              <a:t> vi </a:t>
            </a:r>
            <a:r>
              <a:rPr lang="en-US" sz="3600" dirty="0" err="1">
                <a:solidFill>
                  <a:srgbClr val="0000FF"/>
                </a:solidFill>
                <a:effectLst/>
                <a:ea typeface="Times New Roman" panose="02020603050405020304" pitchFamily="18" charset="0"/>
                <a:cs typeface="Times New Roman" panose="02020603050405020304" pitchFamily="18" charset="0"/>
              </a:rPr>
              <a:t>tổn</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hại</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đến</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môi</a:t>
            </a:r>
            <a:r>
              <a:rPr lang="en-US" sz="3600" dirty="0">
                <a:solidFill>
                  <a:srgbClr val="0000FF"/>
                </a:solidFill>
                <a:effectLst/>
                <a:ea typeface="Times New Roman" panose="02020603050405020304" pitchFamily="18" charset="0"/>
                <a:cs typeface="Times New Roman" panose="02020603050405020304" pitchFamily="18" charset="0"/>
              </a:rPr>
              <a:t> </a:t>
            </a:r>
            <a:r>
              <a:rPr lang="en-US" sz="3600" dirty="0" err="1">
                <a:solidFill>
                  <a:srgbClr val="0000FF"/>
                </a:solidFill>
                <a:effectLst/>
                <a:ea typeface="Times New Roman" panose="02020603050405020304" pitchFamily="18" charset="0"/>
                <a:cs typeface="Times New Roman" panose="02020603050405020304" pitchFamily="18" charset="0"/>
              </a:rPr>
              <a:t>trường</a:t>
            </a:r>
            <a:r>
              <a:rPr lang="en-US" sz="3600">
                <a:solidFill>
                  <a:srgbClr val="0000FF"/>
                </a:solidFill>
                <a:effectLst/>
                <a:ea typeface="Times New Roman" panose="02020603050405020304" pitchFamily="18" charset="0"/>
                <a:cs typeface="Times New Roman" panose="02020603050405020304" pitchFamily="18" charset="0"/>
              </a:rPr>
              <a:t>.</a:t>
            </a:r>
            <a:endParaRPr lang="en-US" sz="3600"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7936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0" y="918617"/>
            <a:ext cx="11776363" cy="1248675"/>
          </a:xfrm>
          <a:prstGeom prst="rect">
            <a:avLst/>
          </a:prstGeom>
          <a:noFill/>
        </p:spPr>
        <p:txBody>
          <a:bodyPr wrap="square">
            <a:spAutoFit/>
          </a:bodyPr>
          <a:lstStyle/>
          <a:p>
            <a:pPr marL="457200">
              <a:lnSpc>
                <a:spcPct val="107000"/>
              </a:lnSpc>
              <a:spcAft>
                <a:spcPts val="800"/>
              </a:spcAft>
              <a:tabLst>
                <a:tab pos="984250" algn="l"/>
              </a:tabLst>
            </a:pPr>
            <a:r>
              <a:rPr lang="en-GB" sz="3600" b="1" dirty="0" err="1">
                <a:solidFill>
                  <a:srgbClr val="0000FF"/>
                </a:solidFill>
                <a:effectLst/>
                <a:ea typeface="Calibri" panose="020F0502020204030204" pitchFamily="34" charset="0"/>
                <a:cs typeface="Times New Roman" panose="02020603050405020304" pitchFamily="18" charset="0"/>
              </a:rPr>
              <a:t>Câu</a:t>
            </a:r>
            <a:r>
              <a:rPr lang="en-GB" sz="3600" b="1" dirty="0">
                <a:solidFill>
                  <a:srgbClr val="0000FF"/>
                </a:solidFill>
                <a:effectLst/>
                <a:ea typeface="Calibri" panose="020F0502020204030204" pitchFamily="34" charset="0"/>
                <a:cs typeface="Times New Roman" panose="02020603050405020304" pitchFamily="18" charset="0"/>
              </a:rPr>
              <a:t> 5: Em </a:t>
            </a:r>
            <a:r>
              <a:rPr lang="en-GB" sz="3600" b="1" dirty="0" err="1">
                <a:solidFill>
                  <a:srgbClr val="0000FF"/>
                </a:solidFill>
                <a:effectLst/>
                <a:ea typeface="Calibri" panose="020F0502020204030204" pitchFamily="34" charset="0"/>
                <a:cs typeface="Times New Roman" panose="02020603050405020304" pitchFamily="18" charset="0"/>
              </a:rPr>
              <a:t>sẽ</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thể</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hiện</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tình</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yêu</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thiên</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nhiên</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quê</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hương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đất</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nước</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bằng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những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hành</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động</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cụ</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thể</a:t>
            </a:r>
            <a:r>
              <a:rPr lang="en-GB" sz="3600" b="1" dirty="0">
                <a:solidFill>
                  <a:srgbClr val="0000FF"/>
                </a:solidFill>
                <a:effectLst/>
                <a:ea typeface="Calibri" panose="020F0502020204030204" pitchFamily="34" charset="0"/>
                <a:cs typeface="Times New Roman" panose="02020603050405020304" pitchFamily="18" charset="0"/>
              </a:rPr>
              <a:t> </a:t>
            </a:r>
            <a:r>
              <a:rPr lang="en-GB" sz="3600" b="1" dirty="0" err="1">
                <a:solidFill>
                  <a:srgbClr val="0000FF"/>
                </a:solidFill>
                <a:effectLst/>
                <a:ea typeface="Calibri" panose="020F0502020204030204" pitchFamily="34" charset="0"/>
                <a:cs typeface="Times New Roman" panose="02020603050405020304" pitchFamily="18" charset="0"/>
              </a:rPr>
              <a:t>nào</a:t>
            </a:r>
            <a:r>
              <a:rPr lang="en-GB" sz="3600" b="1" dirty="0">
                <a:solidFill>
                  <a:srgbClr val="0000FF"/>
                </a:solidFill>
                <a:effectLst/>
                <a:ea typeface="Calibri" panose="020F0502020204030204" pitchFamily="34" charset="0"/>
                <a:cs typeface="Times New Roman" panose="02020603050405020304" pitchFamily="18" charset="0"/>
              </a:rPr>
              <a:t>?</a:t>
            </a:r>
            <a:endParaRPr lang="en-US" sz="3600" b="1" dirty="0">
              <a:solidFill>
                <a:srgbClr val="0000FF"/>
              </a:solidFill>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F6F59B9-2E2F-938B-EB33-789B9447C5FA}"/>
              </a:ext>
            </a:extLst>
          </p:cNvPr>
          <p:cNvSpPr txBox="1"/>
          <p:nvPr/>
        </p:nvSpPr>
        <p:spPr>
          <a:xfrm>
            <a:off x="540327" y="2359223"/>
            <a:ext cx="11651673" cy="3609065"/>
          </a:xfrm>
          <a:prstGeom prst="rect">
            <a:avLst/>
          </a:prstGeom>
          <a:noFill/>
        </p:spPr>
        <p:txBody>
          <a:bodyPr wrap="square">
            <a:spAutoFit/>
          </a:bodyPr>
          <a:lstStyle/>
          <a:p>
            <a:pPr marL="342900" lvl="0" indent="-342900">
              <a:lnSpc>
                <a:spcPct val="107000"/>
              </a:lnSpc>
              <a:buFont typeface="Times New Roman" panose="02020603050405020304" pitchFamily="18" charset="0"/>
              <a:buChar char="-"/>
              <a:tabLst>
                <a:tab pos="984250" algn="l"/>
              </a:tabLst>
            </a:pPr>
            <a:r>
              <a:rPr lang="en-GB" sz="3600" dirty="0" err="1">
                <a:solidFill>
                  <a:srgbClr val="0000FF"/>
                </a:solidFill>
                <a:effectLst/>
                <a:ea typeface="Calibri" panose="020F0502020204030204" pitchFamily="34" charset="0"/>
                <a:cs typeface="Times New Roman" panose="02020603050405020304" pitchFamily="18" charset="0"/>
              </a:rPr>
              <a:t>Có</a:t>
            </a:r>
            <a:r>
              <a:rPr lang="en-GB" sz="3600" dirty="0">
                <a:solidFill>
                  <a:srgbClr val="0000FF"/>
                </a:solidFill>
                <a:effectLst/>
                <a:ea typeface="Calibri" panose="020F0502020204030204" pitchFamily="34" charset="0"/>
                <a:cs typeface="Times New Roman" panose="02020603050405020304" pitchFamily="18" charset="0"/>
              </a:rPr>
              <a:t> ý </a:t>
            </a:r>
            <a:r>
              <a:rPr lang="en-GB" sz="3600" dirty="0" err="1">
                <a:solidFill>
                  <a:srgbClr val="0000FF"/>
                </a:solidFill>
                <a:effectLst/>
                <a:ea typeface="Calibri" panose="020F0502020204030204" pitchFamily="34" charset="0"/>
                <a:cs typeface="Times New Roman" panose="02020603050405020304" pitchFamily="18" charset="0"/>
              </a:rPr>
              <a:t>thức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bảo</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vệ</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thiên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nhiên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không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chặt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phá</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rừng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không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săn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bắt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a typeface="Calibri" panose="020F0502020204030204" pitchFamily="34" charset="0"/>
                <a:cs typeface="Times New Roman" panose="02020603050405020304" pitchFamily="18" charset="0"/>
              </a:rPr>
              <a:t>động</a:t>
            </a:r>
            <a:r>
              <a:rPr lang="en-GB" sz="3600" dirty="0">
                <a:solidFill>
                  <a:srgbClr val="0000FF"/>
                </a:solidFill>
                <a:ea typeface="Calibri" panose="020F0502020204030204" pitchFamily="34" charset="0"/>
                <a:cs typeface="Times New Roman" panose="02020603050405020304" pitchFamily="18" charset="0"/>
              </a:rPr>
              <a:t> </a:t>
            </a:r>
            <a:r>
              <a:rPr lang="en-GB" sz="3600" dirty="0" err="1">
                <a:solidFill>
                  <a:srgbClr val="0000FF"/>
                </a:solidFill>
                <a:ea typeface="Calibri" panose="020F0502020204030204" pitchFamily="34" charset="0"/>
                <a:cs typeface="Times New Roman" panose="02020603050405020304" pitchFamily="18" charset="0"/>
              </a:rPr>
              <a:t>vật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hoang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dã</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không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xả</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rác</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r>
              <a:rPr lang="en-GB" sz="3600" dirty="0" err="1">
                <a:solidFill>
                  <a:srgbClr val="0000FF"/>
                </a:solidFill>
                <a:effectLst/>
                <a:ea typeface="Calibri" panose="020F0502020204030204" pitchFamily="34" charset="0"/>
                <a:cs typeface="Times New Roman" panose="02020603050405020304" pitchFamily="18" charset="0"/>
              </a:rPr>
              <a:t>Không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sử</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dụng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các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sản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phẩm</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có</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nguồn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gốc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từ</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động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vật</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984250" algn="l"/>
              </a:tabLst>
            </a:pPr>
            <a:r>
              <a:rPr lang="en-GB" sz="3600" dirty="0" err="1">
                <a:solidFill>
                  <a:srgbClr val="0000FF"/>
                </a:solidFill>
                <a:effectLst/>
                <a:ea typeface="Calibri" panose="020F0502020204030204" pitchFamily="34" charset="0"/>
                <a:cs typeface="Times New Roman" panose="02020603050405020304" pitchFamily="18" charset="0"/>
              </a:rPr>
              <a:t>Tham</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gia</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các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hoạt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động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bào</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vệ</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và</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khôi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phục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môi</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trường</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984250" algn="l"/>
              </a:tabLst>
            </a:pPr>
            <a:r>
              <a:rPr lang="en-GB" sz="3600" dirty="0" err="1">
                <a:solidFill>
                  <a:srgbClr val="0000FF"/>
                </a:solidFill>
                <a:effectLst/>
                <a:ea typeface="Calibri" panose="020F0502020204030204" pitchFamily="34" charset="0"/>
                <a:cs typeface="Times New Roman" panose="02020603050405020304" pitchFamily="18" charset="0"/>
              </a:rPr>
              <a:t>Tham</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gia</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các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hoạt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động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tuyên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truyền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về</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việc</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bảo</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vệ</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thiên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nhiên</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động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vật</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hoang</a:t>
            </a:r>
            <a:r>
              <a:rPr lang="en-GB" sz="3600" dirty="0">
                <a:solidFill>
                  <a:srgbClr val="0000FF"/>
                </a:solidFill>
                <a:effectLst/>
                <a:ea typeface="Calibri" panose="020F0502020204030204" pitchFamily="34" charset="0"/>
                <a:cs typeface="Times New Roman" panose="02020603050405020304" pitchFamily="18" charset="0"/>
              </a:rPr>
              <a:t> </a:t>
            </a:r>
            <a:r>
              <a:rPr lang="en-GB" sz="3600" dirty="0" err="1">
                <a:solidFill>
                  <a:srgbClr val="0000FF"/>
                </a:solidFill>
                <a:effectLst/>
                <a:ea typeface="Calibri" panose="020F0502020204030204" pitchFamily="34" charset="0"/>
                <a:cs typeface="Times New Roman" panose="02020603050405020304" pitchFamily="18" charset="0"/>
              </a:rPr>
              <a:t>dã</a:t>
            </a:r>
            <a:r>
              <a:rPr lang="en-GB" sz="3600" dirty="0">
                <a:solidFill>
                  <a:srgbClr val="0000FF"/>
                </a:solidFill>
                <a:effectLst/>
                <a:ea typeface="Calibri" panose="020F0502020204030204" pitchFamily="34" charset="0"/>
                <a:cs typeface="Times New Roman" panose="02020603050405020304" pitchFamily="18" charset="0"/>
              </a:rPr>
              <a:t>…</a:t>
            </a:r>
            <a:endParaRPr lang="en-US" sz="3600"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3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339364" y="975178"/>
            <a:ext cx="11776363" cy="5520357"/>
          </a:xfrm>
          <a:prstGeom prst="rect">
            <a:avLst/>
          </a:prstGeom>
          <a:noFill/>
        </p:spPr>
        <p:txBody>
          <a:bodyPr wrap="square">
            <a:spAutoFit/>
          </a:bodyPr>
          <a:lstStyle/>
          <a:p>
            <a:pPr algn="just"/>
            <a:r>
              <a:rPr lang="en-GB" sz="3200" b="1" dirty="0" err="1">
                <a:solidFill>
                  <a:srgbClr val="0000FF"/>
                </a:solidFill>
                <a:effectLst/>
                <a:ea typeface="Calibri" panose="020F0502020204030204" pitchFamily="34" charset="0"/>
                <a:cs typeface="Times New Roman" panose="02020603050405020304" pitchFamily="18" charset="0"/>
              </a:rPr>
              <a:t>Câu</a:t>
            </a:r>
            <a:r>
              <a:rPr lang="en-GB" sz="3200" b="1" dirty="0">
                <a:solidFill>
                  <a:srgbClr val="0000FF"/>
                </a:solidFill>
                <a:effectLst/>
                <a:ea typeface="Calibri" panose="020F0502020204030204" pitchFamily="34" charset="0"/>
                <a:cs typeface="Times New Roman" panose="02020603050405020304" pitchFamily="18" charset="0"/>
              </a:rPr>
              <a:t> 6: </a:t>
            </a:r>
            <a:r>
              <a:rPr lang="en-US" sz="3200" b="1" dirty="0" err="1">
                <a:solidFill>
                  <a:srgbClr val="0000FF"/>
                </a:solidFill>
              </a:rPr>
              <a:t>Đối</a:t>
            </a:r>
            <a:r>
              <a:rPr lang="en-US" sz="3200" b="1" dirty="0">
                <a:solidFill>
                  <a:srgbClr val="0000FF"/>
                </a:solidFill>
              </a:rPr>
              <a:t> </a:t>
            </a:r>
            <a:r>
              <a:rPr lang="en-US" sz="3200" b="1" dirty="0" err="1">
                <a:solidFill>
                  <a:srgbClr val="0000FF"/>
                </a:solidFill>
              </a:rPr>
              <a:t>tượng</a:t>
            </a:r>
            <a:r>
              <a:rPr lang="en-US" sz="3200" b="1" dirty="0">
                <a:solidFill>
                  <a:srgbClr val="0000FF"/>
                </a:solidFill>
              </a:rPr>
              <a:t> </a:t>
            </a:r>
            <a:r>
              <a:rPr lang="en-US" sz="3200" b="1" dirty="0" err="1">
                <a:solidFill>
                  <a:srgbClr val="0000FF"/>
                </a:solidFill>
              </a:rPr>
              <a:t>nghiên</a:t>
            </a:r>
            <a:r>
              <a:rPr lang="en-US" sz="3200" b="1" dirty="0">
                <a:solidFill>
                  <a:srgbClr val="0000FF"/>
                </a:solidFill>
              </a:rPr>
              <a:t> </a:t>
            </a:r>
            <a:r>
              <a:rPr lang="en-US" sz="3200" b="1" dirty="0" err="1">
                <a:solidFill>
                  <a:srgbClr val="0000FF"/>
                </a:solidFill>
              </a:rPr>
              <a:t>cứu</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vật</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và</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cấp</a:t>
            </a:r>
            <a:r>
              <a:rPr lang="en-US" sz="3200" b="1" dirty="0">
                <a:solidFill>
                  <a:srgbClr val="0000FF"/>
                </a:solidFill>
              </a:rPr>
              <a:t> </a:t>
            </a:r>
            <a:r>
              <a:rPr lang="en-US" sz="3200" b="1" dirty="0" err="1">
                <a:solidFill>
                  <a:srgbClr val="0000FF"/>
                </a:solidFill>
              </a:rPr>
              <a:t>độ</a:t>
            </a:r>
            <a:r>
              <a:rPr lang="en-US" sz="3200" b="1" dirty="0">
                <a:solidFill>
                  <a:srgbClr val="0000FF"/>
                </a:solidFill>
              </a:rPr>
              <a:t> </a:t>
            </a:r>
            <a:r>
              <a:rPr lang="en-US" sz="3200" b="1" dirty="0" err="1">
                <a:solidFill>
                  <a:srgbClr val="0000FF"/>
                </a:solidFill>
              </a:rPr>
              <a:t>tổ</a:t>
            </a:r>
            <a:r>
              <a:rPr lang="en-US" sz="3200" b="1" dirty="0">
                <a:solidFill>
                  <a:srgbClr val="0000FF"/>
                </a:solidFill>
              </a:rPr>
              <a:t> </a:t>
            </a:r>
            <a:r>
              <a:rPr lang="en-US" sz="3200" b="1" dirty="0" err="1">
                <a:solidFill>
                  <a:srgbClr val="0000FF"/>
                </a:solidFill>
              </a:rPr>
              <a:t>chức</a:t>
            </a:r>
            <a:r>
              <a:rPr lang="en-US" sz="3200" b="1" dirty="0">
                <a:solidFill>
                  <a:srgbClr val="0000FF"/>
                </a:solidFill>
              </a:rPr>
              <a:t> </a:t>
            </a:r>
            <a:r>
              <a:rPr lang="en-US" sz="3200" b="1" dirty="0" err="1">
                <a:solidFill>
                  <a:srgbClr val="0000FF"/>
                </a:solidFill>
              </a:rPr>
              <a:t>khác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thế</a:t>
            </a:r>
            <a:r>
              <a:rPr lang="en-US" sz="3200" b="1" dirty="0">
                <a:solidFill>
                  <a:srgbClr val="0000FF"/>
                </a:solidFill>
              </a:rPr>
              <a:t> </a:t>
            </a:r>
            <a:r>
              <a:rPr lang="en-US" sz="3200" b="1" dirty="0" err="1">
                <a:solidFill>
                  <a:srgbClr val="0000FF"/>
                </a:solidFill>
              </a:rPr>
              <a:t>giới</a:t>
            </a:r>
            <a:r>
              <a:rPr lang="en-US" sz="3200" b="1" dirty="0">
                <a:solidFill>
                  <a:srgbClr val="0000FF"/>
                </a:solidFill>
              </a:rPr>
              <a:t> </a:t>
            </a:r>
            <a:r>
              <a:rPr lang="en-US" sz="3200" b="1" dirty="0" err="1">
                <a:solidFill>
                  <a:srgbClr val="0000FF"/>
                </a:solidFill>
              </a:rPr>
              <a:t>sống</a:t>
            </a:r>
            <a:r>
              <a:rPr lang="en-US" sz="3200" b="1" dirty="0">
                <a:solidFill>
                  <a:srgbClr val="0000FF"/>
                </a:solidFill>
              </a:rPr>
              <a:t>, hay </a:t>
            </a:r>
            <a:r>
              <a:rPr lang="en-US" sz="3200" b="1" dirty="0" err="1">
                <a:solidFill>
                  <a:srgbClr val="0000FF"/>
                </a:solidFill>
              </a:rPr>
              <a:t>nói</a:t>
            </a:r>
            <a:r>
              <a:rPr lang="en-US" sz="3200" b="1" dirty="0">
                <a:solidFill>
                  <a:srgbClr val="0000FF"/>
                </a:solidFill>
              </a:rPr>
              <a:t> </a:t>
            </a:r>
            <a:r>
              <a:rPr lang="en-US" sz="3200" b="1" dirty="0" err="1">
                <a:solidFill>
                  <a:srgbClr val="0000FF"/>
                </a:solidFill>
              </a:rPr>
              <a:t>cách</a:t>
            </a:r>
            <a:r>
              <a:rPr lang="en-US" sz="3200" b="1" dirty="0">
                <a:solidFill>
                  <a:srgbClr val="0000FF"/>
                </a:solidFill>
              </a:rPr>
              <a:t> </a:t>
            </a:r>
            <a:r>
              <a:rPr lang="en-US" sz="3200" b="1" dirty="0" err="1">
                <a:solidFill>
                  <a:srgbClr val="0000FF"/>
                </a:solidFill>
              </a:rPr>
              <a:t>khác</a:t>
            </a:r>
            <a:r>
              <a:rPr lang="en-US" sz="3200" b="1" dirty="0">
                <a:solidFill>
                  <a:srgbClr val="0000FF"/>
                </a:solidFill>
              </a:rPr>
              <a:t> </a:t>
            </a:r>
            <a:r>
              <a:rPr lang="en-US" sz="3200" b="1" dirty="0" err="1">
                <a:solidFill>
                  <a:srgbClr val="0000FF"/>
                </a:solidFill>
              </a:rPr>
              <a:t>đây</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tập</a:t>
            </a:r>
            <a:r>
              <a:rPr lang="en-US" sz="3200" b="1" dirty="0">
                <a:solidFill>
                  <a:srgbClr val="0000FF"/>
                </a:solidFill>
              </a:rPr>
              <a:t> </a:t>
            </a:r>
            <a:r>
              <a:rPr lang="en-US" sz="3200" b="1" dirty="0" err="1">
                <a:solidFill>
                  <a:srgbClr val="0000FF"/>
                </a:solidFill>
              </a:rPr>
              <a:t>trung</a:t>
            </a:r>
            <a:r>
              <a:rPr lang="en-US" sz="3200" b="1" dirty="0">
                <a:solidFill>
                  <a:srgbClr val="0000FF"/>
                </a:solidFill>
              </a:rPr>
              <a:t> </a:t>
            </a:r>
            <a:r>
              <a:rPr lang="en-US" sz="3200" b="1" dirty="0" err="1">
                <a:solidFill>
                  <a:srgbClr val="0000FF"/>
                </a:solidFill>
              </a:rPr>
              <a:t>nghiên</a:t>
            </a:r>
            <a:r>
              <a:rPr lang="en-US" sz="3200" b="1" dirty="0">
                <a:solidFill>
                  <a:srgbClr val="0000FF"/>
                </a:solidFill>
              </a:rPr>
              <a:t> </a:t>
            </a:r>
            <a:r>
              <a:rPr lang="en-US" sz="3200" b="1" dirty="0" err="1">
                <a:solidFill>
                  <a:srgbClr val="0000FF"/>
                </a:solidFill>
              </a:rPr>
              <a:t>cứu</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cá</a:t>
            </a:r>
            <a:r>
              <a:rPr lang="en-US" sz="3200" b="1" dirty="0">
                <a:solidFill>
                  <a:srgbClr val="0000FF"/>
                </a:solidFill>
              </a:rPr>
              <a:t> </a:t>
            </a:r>
            <a:r>
              <a:rPr lang="en-US" sz="3200" b="1" dirty="0" err="1">
                <a:solidFill>
                  <a:srgbClr val="0000FF"/>
                </a:solidFill>
              </a:rPr>
              <a:t>thể</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cũng</a:t>
            </a:r>
            <a:r>
              <a:rPr lang="en-US" sz="3200" b="1" dirty="0">
                <a:solidFill>
                  <a:srgbClr val="0000FF"/>
                </a:solidFill>
              </a:rPr>
              <a:t> </a:t>
            </a:r>
            <a:r>
              <a:rPr lang="en-US" sz="3200" b="1" dirty="0" err="1">
                <a:solidFill>
                  <a:srgbClr val="0000FF"/>
                </a:solidFill>
              </a:rPr>
              <a:t>như</a:t>
            </a:r>
            <a:r>
              <a:rPr lang="en-US" sz="3200" b="1" dirty="0">
                <a:solidFill>
                  <a:srgbClr val="0000FF"/>
                </a:solidFill>
              </a:rPr>
              <a:t> </a:t>
            </a:r>
            <a:r>
              <a:rPr lang="en-US" sz="3200" b="1" dirty="0" err="1">
                <a:solidFill>
                  <a:srgbClr val="0000FF"/>
                </a:solidFill>
              </a:rPr>
              <a:t>mỗi</a:t>
            </a:r>
            <a:r>
              <a:rPr lang="en-US" sz="3200" b="1" dirty="0">
                <a:solidFill>
                  <a:srgbClr val="0000FF"/>
                </a:solidFill>
              </a:rPr>
              <a:t> </a:t>
            </a:r>
            <a:r>
              <a:rPr lang="en-US" sz="3200" b="1" dirty="0" err="1">
                <a:solidFill>
                  <a:srgbClr val="0000FF"/>
                </a:solidFill>
              </a:rPr>
              <a:t>quan</a:t>
            </a:r>
            <a:r>
              <a:rPr lang="en-US" sz="3200" b="1" dirty="0">
                <a:solidFill>
                  <a:srgbClr val="0000FF"/>
                </a:solidFill>
              </a:rPr>
              <a:t> </a:t>
            </a:r>
            <a:r>
              <a:rPr lang="en-US" sz="3200" b="1" dirty="0" err="1">
                <a:solidFill>
                  <a:srgbClr val="0000FF"/>
                </a:solidFill>
              </a:rPr>
              <a:t>hệ</a:t>
            </a:r>
            <a:r>
              <a:rPr lang="en-US" sz="3200" b="1" dirty="0">
                <a:solidFill>
                  <a:srgbClr val="0000FF"/>
                </a:solidFill>
              </a:rPr>
              <a:t> </a:t>
            </a:r>
            <a:r>
              <a:rPr lang="en-US" sz="3200" b="1" dirty="0" err="1">
                <a:solidFill>
                  <a:srgbClr val="0000FF"/>
                </a:solidFill>
              </a:rPr>
              <a:t>giữa</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cá</a:t>
            </a:r>
            <a:r>
              <a:rPr lang="en-US" sz="3200" b="1" dirty="0">
                <a:solidFill>
                  <a:srgbClr val="0000FF"/>
                </a:solidFill>
              </a:rPr>
              <a:t> </a:t>
            </a:r>
            <a:r>
              <a:rPr lang="en-US" sz="3200" b="1" dirty="0" err="1">
                <a:solidFill>
                  <a:srgbClr val="0000FF"/>
                </a:solidFill>
              </a:rPr>
              <a:t>thể</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với</a:t>
            </a:r>
            <a:r>
              <a:rPr lang="en-US" sz="3200" b="1" dirty="0">
                <a:solidFill>
                  <a:srgbClr val="0000FF"/>
                </a:solidFill>
              </a:rPr>
              <a:t> </a:t>
            </a:r>
            <a:r>
              <a:rPr lang="en-US" sz="3200" b="1" dirty="0" err="1">
                <a:solidFill>
                  <a:srgbClr val="0000FF"/>
                </a:solidFill>
              </a:rPr>
              <a:t>nhau</a:t>
            </a:r>
            <a:r>
              <a:rPr lang="en-US" sz="3200" b="1" dirty="0">
                <a:solidFill>
                  <a:srgbClr val="0000FF"/>
                </a:solidFill>
              </a:rPr>
              <a:t> </a:t>
            </a:r>
            <a:r>
              <a:rPr lang="en-US" sz="3200" b="1" dirty="0" err="1">
                <a:solidFill>
                  <a:srgbClr val="0000FF"/>
                </a:solidFill>
              </a:rPr>
              <a:t>và</a:t>
            </a:r>
            <a:r>
              <a:rPr lang="en-US" sz="3200" b="1" dirty="0">
                <a:solidFill>
                  <a:srgbClr val="0000FF"/>
                </a:solidFill>
              </a:rPr>
              <a:t> </a:t>
            </a:r>
            <a:r>
              <a:rPr lang="en-US" sz="3200" b="1" dirty="0" err="1">
                <a:solidFill>
                  <a:srgbClr val="0000FF"/>
                </a:solidFill>
              </a:rPr>
              <a:t>với</a:t>
            </a:r>
            <a:r>
              <a:rPr lang="en-US" sz="3200" b="1" dirty="0">
                <a:solidFill>
                  <a:srgbClr val="0000FF"/>
                </a:solidFill>
              </a:rPr>
              <a:t> </a:t>
            </a:r>
            <a:r>
              <a:rPr lang="en-US" sz="3200" b="1" dirty="0" err="1">
                <a:solidFill>
                  <a:srgbClr val="0000FF"/>
                </a:solidFill>
              </a:rPr>
              <a:t>môi</a:t>
            </a:r>
            <a:r>
              <a:rPr lang="en-US" sz="3200" b="1" dirty="0">
                <a:solidFill>
                  <a:srgbClr val="0000FF"/>
                </a:solidFill>
              </a:rPr>
              <a:t> </a:t>
            </a:r>
            <a:r>
              <a:rPr lang="en-US" sz="3200" b="1" dirty="0" err="1">
                <a:solidFill>
                  <a:srgbClr val="0000FF"/>
                </a:solidFill>
              </a:rPr>
              <a:t>trường</a:t>
            </a:r>
            <a:r>
              <a:rPr lang="en-US" sz="3200" b="1" dirty="0">
                <a:solidFill>
                  <a:srgbClr val="0000FF"/>
                </a:solidFill>
              </a:rPr>
              <a:t>. </a:t>
            </a:r>
            <a:r>
              <a:rPr lang="en-US" sz="3200" b="1" dirty="0" err="1">
                <a:solidFill>
                  <a:srgbClr val="0000FF"/>
                </a:solidFill>
              </a:rPr>
              <a:t>Những</a:t>
            </a:r>
            <a:r>
              <a:rPr lang="en-US" sz="3200" b="1" dirty="0">
                <a:solidFill>
                  <a:srgbClr val="0000FF"/>
                </a:solidFill>
              </a:rPr>
              <a:t> </a:t>
            </a:r>
            <a:r>
              <a:rPr lang="en-US" sz="3200" b="1" dirty="0" err="1">
                <a:solidFill>
                  <a:srgbClr val="0000FF"/>
                </a:solidFill>
              </a:rPr>
              <a:t>nhận</a:t>
            </a:r>
            <a:r>
              <a:rPr lang="en-US" sz="3200" b="1" dirty="0">
                <a:solidFill>
                  <a:srgbClr val="0000FF"/>
                </a:solidFill>
              </a:rPr>
              <a:t> </a:t>
            </a:r>
            <a:r>
              <a:rPr lang="en-US" sz="3200" b="1" dirty="0" err="1">
                <a:solidFill>
                  <a:srgbClr val="0000FF"/>
                </a:solidFill>
              </a:rPr>
              <a:t>định</a:t>
            </a:r>
            <a:r>
              <a:rPr lang="en-US" sz="3200" b="1" dirty="0">
                <a:solidFill>
                  <a:srgbClr val="0000FF"/>
                </a:solidFill>
              </a:rPr>
              <a:t> </a:t>
            </a:r>
            <a:r>
              <a:rPr lang="en-US" sz="3200" b="1" dirty="0" err="1">
                <a:solidFill>
                  <a:srgbClr val="0000FF"/>
                </a:solidFill>
              </a:rPr>
              <a:t>sau</a:t>
            </a:r>
            <a:r>
              <a:rPr lang="en-US" sz="3200" b="1" dirty="0">
                <a:solidFill>
                  <a:srgbClr val="0000FF"/>
                </a:solidFill>
              </a:rPr>
              <a:t> </a:t>
            </a:r>
            <a:r>
              <a:rPr lang="en-US" sz="3200" b="1" dirty="0" err="1">
                <a:solidFill>
                  <a:srgbClr val="0000FF"/>
                </a:solidFill>
              </a:rPr>
              <a:t>đây</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đúng</a:t>
            </a:r>
            <a:r>
              <a:rPr lang="en-US" sz="3200" b="1" dirty="0">
                <a:solidFill>
                  <a:srgbClr val="0000FF"/>
                </a:solidFill>
              </a:rPr>
              <a:t> hay </a:t>
            </a:r>
            <a:r>
              <a:rPr lang="en-US" sz="3200" b="1" dirty="0" err="1">
                <a:solidFill>
                  <a:srgbClr val="0000FF"/>
                </a:solidFill>
              </a:rPr>
              <a:t>sai</a:t>
            </a:r>
            <a:r>
              <a:rPr lang="en-US" sz="3200" b="1" dirty="0">
                <a:solidFill>
                  <a:srgbClr val="0000FF"/>
                </a:solidFill>
              </a:rPr>
              <a:t>?</a:t>
            </a:r>
          </a:p>
          <a:p>
            <a:r>
              <a:rPr lang="en-US" sz="3200" b="1" dirty="0">
                <a:solidFill>
                  <a:srgbClr val="0000FF"/>
                </a:solidFill>
              </a:rPr>
              <a:t>A.</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cả</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loài</a:t>
            </a:r>
            <a:r>
              <a:rPr lang="en-US" sz="3200" dirty="0">
                <a:solidFill>
                  <a:srgbClr val="0000FF"/>
                </a:solidFill>
              </a:rPr>
              <a:t> </a:t>
            </a:r>
            <a:r>
              <a:rPr lang="en-US" sz="3200" dirty="0" err="1">
                <a:solidFill>
                  <a:srgbClr val="0000FF"/>
                </a:solidFill>
              </a:rPr>
              <a:t>nhỏ</a:t>
            </a:r>
            <a:r>
              <a:rPr lang="en-US" sz="3200" dirty="0">
                <a:solidFill>
                  <a:srgbClr val="0000FF"/>
                </a:solidFill>
              </a:rPr>
              <a:t> </a:t>
            </a:r>
            <a:r>
              <a:rPr lang="en-US" sz="3200" dirty="0" err="1">
                <a:solidFill>
                  <a:srgbClr val="0000FF"/>
                </a:solidFill>
              </a:rPr>
              <a:t>bé</a:t>
            </a:r>
            <a:r>
              <a:rPr lang="en-US" sz="3200" dirty="0">
                <a:solidFill>
                  <a:srgbClr val="0000FF"/>
                </a:solidFill>
              </a:rPr>
              <a:t> </a:t>
            </a:r>
            <a:r>
              <a:rPr lang="en-US" sz="3200" dirty="0" err="1">
                <a:solidFill>
                  <a:srgbClr val="0000FF"/>
                </a:solidFill>
              </a:rPr>
              <a:t>như</a:t>
            </a:r>
            <a:r>
              <a:rPr lang="en-US" sz="3200" dirty="0">
                <a:solidFill>
                  <a:srgbClr val="0000FF"/>
                </a:solidFill>
              </a:rPr>
              <a:t> vi </a:t>
            </a:r>
            <a:r>
              <a:rPr lang="en-US" sz="3200" dirty="0" err="1">
                <a:solidFill>
                  <a:srgbClr val="0000FF"/>
                </a:solidFill>
              </a:rPr>
              <a:t>khuẩn</a:t>
            </a:r>
            <a:r>
              <a:rPr lang="en-US" sz="3200" dirty="0">
                <a:solidFill>
                  <a:srgbClr val="0000FF"/>
                </a:solidFill>
              </a:rPr>
              <a:t> </a:t>
            </a:r>
            <a:r>
              <a:rPr lang="en-US" sz="3200" dirty="0" err="1">
                <a:solidFill>
                  <a:srgbClr val="0000FF"/>
                </a:solidFill>
              </a:rPr>
              <a:t>và</a:t>
            </a:r>
            <a:r>
              <a:rPr lang="en-US" sz="3200" dirty="0">
                <a:solidFill>
                  <a:srgbClr val="0000FF"/>
                </a:solidFill>
              </a:rPr>
              <a:t> virus. </a:t>
            </a:r>
          </a:p>
          <a:p>
            <a:r>
              <a:rPr lang="en-US" sz="3200" b="1" dirty="0">
                <a:solidFill>
                  <a:srgbClr val="0000FF"/>
                </a:solidFill>
              </a:rPr>
              <a:t>B.</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chỉ</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loài</a:t>
            </a:r>
            <a:r>
              <a:rPr lang="en-US" sz="3200" dirty="0">
                <a:solidFill>
                  <a:srgbClr val="0000FF"/>
                </a:solidFill>
              </a:rPr>
              <a:t> </a:t>
            </a:r>
            <a:r>
              <a:rPr lang="en-US" sz="3200" dirty="0" err="1">
                <a:solidFill>
                  <a:srgbClr val="0000FF"/>
                </a:solidFill>
              </a:rPr>
              <a:t>động</a:t>
            </a:r>
            <a:r>
              <a:rPr lang="en-US" sz="3200" dirty="0">
                <a:solidFill>
                  <a:srgbClr val="0000FF"/>
                </a:solidFill>
              </a:rPr>
              <a:t> </a:t>
            </a:r>
            <a:r>
              <a:rPr lang="en-US" sz="3200" dirty="0" err="1">
                <a:solidFill>
                  <a:srgbClr val="0000FF"/>
                </a:solidFill>
              </a:rPr>
              <a:t>vật</a:t>
            </a:r>
            <a:r>
              <a:rPr lang="en-US" sz="3200" dirty="0">
                <a:solidFill>
                  <a:srgbClr val="0000FF"/>
                </a:solidFill>
              </a:rPr>
              <a:t>, </a:t>
            </a:r>
            <a:r>
              <a:rPr lang="en-US" sz="3200" dirty="0" err="1">
                <a:solidFill>
                  <a:srgbClr val="0000FF"/>
                </a:solidFill>
              </a:rPr>
              <a:t>thực</a:t>
            </a:r>
            <a:r>
              <a:rPr lang="en-US" sz="3200" dirty="0">
                <a:solidFill>
                  <a:srgbClr val="0000FF"/>
                </a:solidFill>
              </a:rPr>
              <a:t> </a:t>
            </a:r>
            <a:r>
              <a:rPr lang="en-US" sz="3200" dirty="0" err="1">
                <a:solidFill>
                  <a:srgbClr val="0000FF"/>
                </a:solidFill>
              </a:rPr>
              <a:t>vật</a:t>
            </a:r>
            <a:r>
              <a:rPr lang="en-US" sz="3200" dirty="0">
                <a:solidFill>
                  <a:srgbClr val="0000FF"/>
                </a:solidFill>
              </a:rPr>
              <a:t>. </a:t>
            </a:r>
            <a:endParaRPr lang="en-US" sz="3200" b="1" dirty="0">
              <a:solidFill>
                <a:srgbClr val="0000FF"/>
              </a:solidFill>
            </a:endParaRPr>
          </a:p>
          <a:p>
            <a:r>
              <a:rPr lang="en-US" sz="3200" b="1" dirty="0">
                <a:solidFill>
                  <a:srgbClr val="0000FF"/>
                </a:solidFill>
              </a:rPr>
              <a:t>C.</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sự</a:t>
            </a:r>
            <a:r>
              <a:rPr lang="en-US" sz="3200" dirty="0">
                <a:solidFill>
                  <a:srgbClr val="0000FF"/>
                </a:solidFill>
              </a:rPr>
              <a:t> </a:t>
            </a:r>
            <a:r>
              <a:rPr lang="en-US" sz="3200" dirty="0" err="1">
                <a:solidFill>
                  <a:srgbClr val="0000FF"/>
                </a:solidFill>
              </a:rPr>
              <a:t>sống</a:t>
            </a:r>
            <a:r>
              <a:rPr lang="en-US" sz="3200" dirty="0">
                <a:solidFill>
                  <a:srgbClr val="0000FF"/>
                </a:solidFill>
              </a:rPr>
              <a:t> ở </a:t>
            </a:r>
            <a:r>
              <a:rPr lang="en-US" sz="3200" dirty="0" err="1">
                <a:solidFill>
                  <a:srgbClr val="0000FF"/>
                </a:solidFill>
              </a:rPr>
              <a:t>mọi</a:t>
            </a:r>
            <a:r>
              <a:rPr lang="en-US" sz="3200" dirty="0">
                <a:solidFill>
                  <a:srgbClr val="0000FF"/>
                </a:solidFill>
              </a:rPr>
              <a:t> </a:t>
            </a:r>
            <a:r>
              <a:rPr lang="en-US" sz="3200" dirty="0" err="1">
                <a:solidFill>
                  <a:srgbClr val="0000FF"/>
                </a:solidFill>
              </a:rPr>
              <a:t>cấp</a:t>
            </a:r>
            <a:r>
              <a:rPr lang="en-US" sz="3200" dirty="0">
                <a:solidFill>
                  <a:srgbClr val="0000FF"/>
                </a:solidFill>
              </a:rPr>
              <a:t> </a:t>
            </a:r>
            <a:r>
              <a:rPr lang="en-US" sz="3200" dirty="0" err="1">
                <a:solidFill>
                  <a:srgbClr val="0000FF"/>
                </a:solidFill>
              </a:rPr>
              <a:t>độ</a:t>
            </a:r>
            <a:r>
              <a:rPr lang="en-US" sz="3200" dirty="0">
                <a:solidFill>
                  <a:srgbClr val="0000FF"/>
                </a:solidFill>
              </a:rPr>
              <a:t>, </a:t>
            </a:r>
            <a:r>
              <a:rPr lang="en-US" sz="3200" dirty="0" err="1">
                <a:solidFill>
                  <a:srgbClr val="0000FF"/>
                </a:solidFill>
              </a:rPr>
              <a:t>từ</a:t>
            </a:r>
            <a:r>
              <a:rPr lang="en-US" sz="3200" dirty="0">
                <a:solidFill>
                  <a:srgbClr val="0000FF"/>
                </a:solidFill>
              </a:rPr>
              <a:t> </a:t>
            </a:r>
            <a:r>
              <a:rPr lang="en-US" sz="3200" dirty="0" err="1">
                <a:solidFill>
                  <a:srgbClr val="0000FF"/>
                </a:solidFill>
              </a:rPr>
              <a:t>phân</a:t>
            </a:r>
            <a:r>
              <a:rPr lang="en-US" sz="3200" dirty="0">
                <a:solidFill>
                  <a:srgbClr val="0000FF"/>
                </a:solidFill>
              </a:rPr>
              <a:t> </a:t>
            </a:r>
            <a:r>
              <a:rPr lang="en-US" sz="3200" dirty="0" err="1">
                <a:solidFill>
                  <a:srgbClr val="0000FF"/>
                </a:solidFill>
              </a:rPr>
              <a:t>tử</a:t>
            </a:r>
            <a:r>
              <a:rPr lang="en-US" sz="3200" dirty="0">
                <a:solidFill>
                  <a:srgbClr val="0000FF"/>
                </a:solidFill>
              </a:rPr>
              <a:t>, </a:t>
            </a:r>
            <a:r>
              <a:rPr lang="en-US" sz="3200" dirty="0" err="1">
                <a:solidFill>
                  <a:srgbClr val="0000FF"/>
                </a:solidFill>
              </a:rPr>
              <a:t>tế</a:t>
            </a:r>
            <a:r>
              <a:rPr lang="en-US" sz="3200" dirty="0">
                <a:solidFill>
                  <a:srgbClr val="0000FF"/>
                </a:solidFill>
              </a:rPr>
              <a:t> </a:t>
            </a:r>
            <a:r>
              <a:rPr lang="en-US" sz="3200" dirty="0" err="1">
                <a:solidFill>
                  <a:srgbClr val="0000FF"/>
                </a:solidFill>
              </a:rPr>
              <a:t>bào</a:t>
            </a:r>
            <a:r>
              <a:rPr lang="en-US" sz="3200" dirty="0">
                <a:solidFill>
                  <a:srgbClr val="0000FF"/>
                </a:solidFill>
              </a:rPr>
              <a:t>, </a:t>
            </a:r>
            <a:r>
              <a:rPr lang="en-US" sz="3200" dirty="0" err="1">
                <a:solidFill>
                  <a:srgbClr val="0000FF"/>
                </a:solidFill>
              </a:rPr>
              <a:t>đến</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hệ</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thái</a:t>
            </a:r>
            <a:r>
              <a:rPr lang="en-US" sz="3200" dirty="0">
                <a:solidFill>
                  <a:srgbClr val="0000FF"/>
                </a:solidFill>
              </a:rPr>
              <a:t>. </a:t>
            </a:r>
            <a:endParaRPr lang="en-US" sz="3200" b="1" dirty="0">
              <a:solidFill>
                <a:srgbClr val="0000FF"/>
              </a:solidFill>
            </a:endParaRPr>
          </a:p>
          <a:p>
            <a:r>
              <a:rPr lang="en-US" sz="3200" b="1" dirty="0">
                <a:solidFill>
                  <a:srgbClr val="0000FF"/>
                </a:solidFill>
              </a:rPr>
              <a:t>D.</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chỉ</a:t>
            </a:r>
            <a:r>
              <a:rPr lang="en-US" sz="3200" dirty="0">
                <a:solidFill>
                  <a:srgbClr val="0000FF"/>
                </a:solidFill>
              </a:rPr>
              <a:t> </a:t>
            </a:r>
            <a:r>
              <a:rPr lang="en-US" sz="3200" dirty="0" err="1">
                <a:solidFill>
                  <a:srgbClr val="0000FF"/>
                </a:solidFill>
              </a:rPr>
              <a:t>tập</a:t>
            </a:r>
            <a:r>
              <a:rPr lang="en-US" sz="3200" dirty="0">
                <a:solidFill>
                  <a:srgbClr val="0000FF"/>
                </a:solidFill>
              </a:rPr>
              <a:t> </a:t>
            </a:r>
            <a:r>
              <a:rPr lang="en-US" sz="3200" dirty="0" err="1">
                <a:solidFill>
                  <a:srgbClr val="0000FF"/>
                </a:solidFill>
              </a:rPr>
              <a:t>trung</a:t>
            </a:r>
            <a:r>
              <a:rPr lang="en-US" sz="3200" dirty="0">
                <a:solidFill>
                  <a:srgbClr val="0000FF"/>
                </a:solidFill>
              </a:rPr>
              <a:t> </a:t>
            </a:r>
            <a:r>
              <a:rPr lang="en-US" sz="3200" dirty="0" err="1">
                <a:solidFill>
                  <a:srgbClr val="0000FF"/>
                </a:solidFill>
              </a:rPr>
              <a:t>vào</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cấu</a:t>
            </a:r>
            <a:r>
              <a:rPr lang="en-US" sz="3200" dirty="0">
                <a:solidFill>
                  <a:srgbClr val="0000FF"/>
                </a:solidFill>
              </a:rPr>
              <a:t> </a:t>
            </a:r>
            <a:r>
              <a:rPr lang="en-US" sz="3200" dirty="0" err="1">
                <a:solidFill>
                  <a:srgbClr val="0000FF"/>
                </a:solidFill>
              </a:rPr>
              <a:t>trúc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thể</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vật</a:t>
            </a:r>
            <a:r>
              <a:rPr lang="en-US" sz="3200" dirty="0">
                <a:solidFill>
                  <a:srgbClr val="0000FF"/>
                </a:solidFill>
              </a:rPr>
              <a:t>. </a:t>
            </a:r>
            <a:endParaRPr lang="en-US" sz="3200" b="1" dirty="0">
              <a:solidFill>
                <a:srgbClr val="0000FF"/>
              </a:solidFill>
            </a:endParaRPr>
          </a:p>
          <a:p>
            <a:pPr marL="457200">
              <a:lnSpc>
                <a:spcPct val="107000"/>
              </a:lnSpc>
              <a:spcAft>
                <a:spcPts val="800"/>
              </a:spcAft>
              <a:tabLst>
                <a:tab pos="984250" algn="l"/>
              </a:tabLst>
            </a:pPr>
            <a:endParaRPr lang="en-US" sz="3200" b="1"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325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339364" y="975178"/>
            <a:ext cx="11776363" cy="6012800"/>
          </a:xfrm>
          <a:prstGeom prst="rect">
            <a:avLst/>
          </a:prstGeom>
          <a:noFill/>
        </p:spPr>
        <p:txBody>
          <a:bodyPr wrap="square">
            <a:spAutoFit/>
          </a:bodyPr>
          <a:lstStyle/>
          <a:p>
            <a:pPr algn="just"/>
            <a:r>
              <a:rPr lang="en-GB" sz="3200" b="1" dirty="0" err="1">
                <a:solidFill>
                  <a:srgbClr val="0000FF"/>
                </a:solidFill>
                <a:effectLst/>
                <a:ea typeface="Calibri" panose="020F0502020204030204" pitchFamily="34" charset="0"/>
                <a:cs typeface="Times New Roman" panose="02020603050405020304" pitchFamily="18" charset="0"/>
              </a:rPr>
              <a:t>Câu</a:t>
            </a:r>
            <a:r>
              <a:rPr lang="en-GB" sz="3200" b="1" dirty="0">
                <a:solidFill>
                  <a:srgbClr val="0000FF"/>
                </a:solidFill>
                <a:effectLst/>
                <a:ea typeface="Calibri" panose="020F0502020204030204" pitchFamily="34" charset="0"/>
                <a:cs typeface="Times New Roman" panose="02020603050405020304" pitchFamily="18" charset="0"/>
              </a:rPr>
              <a:t> 6: </a:t>
            </a:r>
            <a:r>
              <a:rPr lang="en-US" sz="3200" b="1" dirty="0" err="1">
                <a:solidFill>
                  <a:srgbClr val="0000FF"/>
                </a:solidFill>
              </a:rPr>
              <a:t>Đối</a:t>
            </a:r>
            <a:r>
              <a:rPr lang="en-US" sz="3200" b="1" dirty="0">
                <a:solidFill>
                  <a:srgbClr val="0000FF"/>
                </a:solidFill>
              </a:rPr>
              <a:t> </a:t>
            </a:r>
            <a:r>
              <a:rPr lang="en-US" sz="3200" b="1" dirty="0" err="1">
                <a:solidFill>
                  <a:srgbClr val="0000FF"/>
                </a:solidFill>
              </a:rPr>
              <a:t>tượng</a:t>
            </a:r>
            <a:r>
              <a:rPr lang="en-US" sz="3200" b="1" dirty="0">
                <a:solidFill>
                  <a:srgbClr val="0000FF"/>
                </a:solidFill>
              </a:rPr>
              <a:t> </a:t>
            </a:r>
            <a:r>
              <a:rPr lang="en-US" sz="3200" b="1" dirty="0" err="1">
                <a:solidFill>
                  <a:srgbClr val="0000FF"/>
                </a:solidFill>
              </a:rPr>
              <a:t>nghiên</a:t>
            </a:r>
            <a:r>
              <a:rPr lang="en-US" sz="3200" b="1" dirty="0">
                <a:solidFill>
                  <a:srgbClr val="0000FF"/>
                </a:solidFill>
              </a:rPr>
              <a:t> </a:t>
            </a:r>
            <a:r>
              <a:rPr lang="en-US" sz="3200" b="1" dirty="0" err="1">
                <a:solidFill>
                  <a:srgbClr val="0000FF"/>
                </a:solidFill>
              </a:rPr>
              <a:t>cứu</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vật</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và</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cấp</a:t>
            </a:r>
            <a:r>
              <a:rPr lang="en-US" sz="3200" b="1" dirty="0">
                <a:solidFill>
                  <a:srgbClr val="0000FF"/>
                </a:solidFill>
              </a:rPr>
              <a:t> </a:t>
            </a:r>
            <a:r>
              <a:rPr lang="en-US" sz="3200" b="1" dirty="0" err="1">
                <a:solidFill>
                  <a:srgbClr val="0000FF"/>
                </a:solidFill>
              </a:rPr>
              <a:t>độ</a:t>
            </a:r>
            <a:r>
              <a:rPr lang="en-US" sz="3200" b="1" dirty="0">
                <a:solidFill>
                  <a:srgbClr val="0000FF"/>
                </a:solidFill>
              </a:rPr>
              <a:t> </a:t>
            </a:r>
            <a:r>
              <a:rPr lang="en-US" sz="3200" b="1" dirty="0" err="1">
                <a:solidFill>
                  <a:srgbClr val="0000FF"/>
                </a:solidFill>
              </a:rPr>
              <a:t>tổ</a:t>
            </a:r>
            <a:r>
              <a:rPr lang="en-US" sz="3200" b="1" dirty="0">
                <a:solidFill>
                  <a:srgbClr val="0000FF"/>
                </a:solidFill>
              </a:rPr>
              <a:t> </a:t>
            </a:r>
            <a:r>
              <a:rPr lang="en-US" sz="3200" b="1" dirty="0" err="1">
                <a:solidFill>
                  <a:srgbClr val="0000FF"/>
                </a:solidFill>
              </a:rPr>
              <a:t>chức</a:t>
            </a:r>
            <a:r>
              <a:rPr lang="en-US" sz="3200" b="1" dirty="0">
                <a:solidFill>
                  <a:srgbClr val="0000FF"/>
                </a:solidFill>
              </a:rPr>
              <a:t> </a:t>
            </a:r>
            <a:r>
              <a:rPr lang="en-US" sz="3200" b="1" dirty="0" err="1">
                <a:solidFill>
                  <a:srgbClr val="0000FF"/>
                </a:solidFill>
              </a:rPr>
              <a:t>khác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thế</a:t>
            </a:r>
            <a:r>
              <a:rPr lang="en-US" sz="3200" b="1" dirty="0">
                <a:solidFill>
                  <a:srgbClr val="0000FF"/>
                </a:solidFill>
              </a:rPr>
              <a:t> </a:t>
            </a:r>
            <a:r>
              <a:rPr lang="en-US" sz="3200" b="1" dirty="0" err="1">
                <a:solidFill>
                  <a:srgbClr val="0000FF"/>
                </a:solidFill>
              </a:rPr>
              <a:t>giới</a:t>
            </a:r>
            <a:r>
              <a:rPr lang="en-US" sz="3200" b="1" dirty="0">
                <a:solidFill>
                  <a:srgbClr val="0000FF"/>
                </a:solidFill>
              </a:rPr>
              <a:t> </a:t>
            </a:r>
            <a:r>
              <a:rPr lang="en-US" sz="3200" b="1" dirty="0" err="1">
                <a:solidFill>
                  <a:srgbClr val="0000FF"/>
                </a:solidFill>
              </a:rPr>
              <a:t>sống</a:t>
            </a:r>
            <a:r>
              <a:rPr lang="en-US" sz="3200" b="1" dirty="0">
                <a:solidFill>
                  <a:srgbClr val="0000FF"/>
                </a:solidFill>
              </a:rPr>
              <a:t>, hay </a:t>
            </a:r>
            <a:r>
              <a:rPr lang="en-US" sz="3200" b="1" dirty="0" err="1">
                <a:solidFill>
                  <a:srgbClr val="0000FF"/>
                </a:solidFill>
              </a:rPr>
              <a:t>nói</a:t>
            </a:r>
            <a:r>
              <a:rPr lang="en-US" sz="3200" b="1" dirty="0">
                <a:solidFill>
                  <a:srgbClr val="0000FF"/>
                </a:solidFill>
              </a:rPr>
              <a:t> </a:t>
            </a:r>
            <a:r>
              <a:rPr lang="en-US" sz="3200" b="1" dirty="0" err="1">
                <a:solidFill>
                  <a:srgbClr val="0000FF"/>
                </a:solidFill>
              </a:rPr>
              <a:t>cách</a:t>
            </a:r>
            <a:r>
              <a:rPr lang="en-US" sz="3200" b="1" dirty="0">
                <a:solidFill>
                  <a:srgbClr val="0000FF"/>
                </a:solidFill>
              </a:rPr>
              <a:t> </a:t>
            </a:r>
            <a:r>
              <a:rPr lang="en-US" sz="3200" b="1" dirty="0" err="1">
                <a:solidFill>
                  <a:srgbClr val="0000FF"/>
                </a:solidFill>
              </a:rPr>
              <a:t>khác</a:t>
            </a:r>
            <a:r>
              <a:rPr lang="en-US" sz="3200" b="1" dirty="0">
                <a:solidFill>
                  <a:srgbClr val="0000FF"/>
                </a:solidFill>
              </a:rPr>
              <a:t> </a:t>
            </a:r>
            <a:r>
              <a:rPr lang="en-US" sz="3200" b="1" dirty="0" err="1">
                <a:solidFill>
                  <a:srgbClr val="0000FF"/>
                </a:solidFill>
              </a:rPr>
              <a:t>đây</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tập</a:t>
            </a:r>
            <a:r>
              <a:rPr lang="en-US" sz="3200" b="1" dirty="0">
                <a:solidFill>
                  <a:srgbClr val="0000FF"/>
                </a:solidFill>
              </a:rPr>
              <a:t> </a:t>
            </a:r>
            <a:r>
              <a:rPr lang="en-US" sz="3200" b="1" dirty="0" err="1">
                <a:solidFill>
                  <a:srgbClr val="0000FF"/>
                </a:solidFill>
              </a:rPr>
              <a:t>trung</a:t>
            </a:r>
            <a:r>
              <a:rPr lang="en-US" sz="3200" b="1" dirty="0">
                <a:solidFill>
                  <a:srgbClr val="0000FF"/>
                </a:solidFill>
              </a:rPr>
              <a:t> </a:t>
            </a:r>
            <a:r>
              <a:rPr lang="en-US" sz="3200" b="1" dirty="0" err="1">
                <a:solidFill>
                  <a:srgbClr val="0000FF"/>
                </a:solidFill>
              </a:rPr>
              <a:t>nghiên</a:t>
            </a:r>
            <a:r>
              <a:rPr lang="en-US" sz="3200" b="1" dirty="0">
                <a:solidFill>
                  <a:srgbClr val="0000FF"/>
                </a:solidFill>
              </a:rPr>
              <a:t> </a:t>
            </a:r>
            <a:r>
              <a:rPr lang="en-US" sz="3200" b="1" dirty="0" err="1">
                <a:solidFill>
                  <a:srgbClr val="0000FF"/>
                </a:solidFill>
              </a:rPr>
              <a:t>cứu</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cá</a:t>
            </a:r>
            <a:r>
              <a:rPr lang="en-US" sz="3200" b="1" dirty="0">
                <a:solidFill>
                  <a:srgbClr val="0000FF"/>
                </a:solidFill>
              </a:rPr>
              <a:t> </a:t>
            </a:r>
            <a:r>
              <a:rPr lang="en-US" sz="3200" b="1" dirty="0" err="1">
                <a:solidFill>
                  <a:srgbClr val="0000FF"/>
                </a:solidFill>
              </a:rPr>
              <a:t>thể</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cũng</a:t>
            </a:r>
            <a:r>
              <a:rPr lang="en-US" sz="3200" b="1" dirty="0">
                <a:solidFill>
                  <a:srgbClr val="0000FF"/>
                </a:solidFill>
              </a:rPr>
              <a:t> </a:t>
            </a:r>
            <a:r>
              <a:rPr lang="en-US" sz="3200" b="1" dirty="0" err="1">
                <a:solidFill>
                  <a:srgbClr val="0000FF"/>
                </a:solidFill>
              </a:rPr>
              <a:t>như</a:t>
            </a:r>
            <a:r>
              <a:rPr lang="en-US" sz="3200" b="1" dirty="0">
                <a:solidFill>
                  <a:srgbClr val="0000FF"/>
                </a:solidFill>
              </a:rPr>
              <a:t> </a:t>
            </a:r>
            <a:r>
              <a:rPr lang="en-US" sz="3200" b="1" dirty="0" err="1">
                <a:solidFill>
                  <a:srgbClr val="0000FF"/>
                </a:solidFill>
              </a:rPr>
              <a:t>mỗi</a:t>
            </a:r>
            <a:r>
              <a:rPr lang="en-US" sz="3200" b="1" dirty="0">
                <a:solidFill>
                  <a:srgbClr val="0000FF"/>
                </a:solidFill>
              </a:rPr>
              <a:t> </a:t>
            </a:r>
            <a:r>
              <a:rPr lang="en-US" sz="3200" b="1" dirty="0" err="1">
                <a:solidFill>
                  <a:srgbClr val="0000FF"/>
                </a:solidFill>
              </a:rPr>
              <a:t>quan</a:t>
            </a:r>
            <a:r>
              <a:rPr lang="en-US" sz="3200" b="1" dirty="0">
                <a:solidFill>
                  <a:srgbClr val="0000FF"/>
                </a:solidFill>
              </a:rPr>
              <a:t> </a:t>
            </a:r>
            <a:r>
              <a:rPr lang="en-US" sz="3200" b="1" dirty="0" err="1">
                <a:solidFill>
                  <a:srgbClr val="0000FF"/>
                </a:solidFill>
              </a:rPr>
              <a:t>hệ</a:t>
            </a:r>
            <a:r>
              <a:rPr lang="en-US" sz="3200" b="1" dirty="0">
                <a:solidFill>
                  <a:srgbClr val="0000FF"/>
                </a:solidFill>
              </a:rPr>
              <a:t> </a:t>
            </a:r>
            <a:r>
              <a:rPr lang="en-US" sz="3200" b="1" dirty="0" err="1">
                <a:solidFill>
                  <a:srgbClr val="0000FF"/>
                </a:solidFill>
              </a:rPr>
              <a:t>giữa</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cá</a:t>
            </a:r>
            <a:r>
              <a:rPr lang="en-US" sz="3200" b="1" dirty="0">
                <a:solidFill>
                  <a:srgbClr val="0000FF"/>
                </a:solidFill>
              </a:rPr>
              <a:t> </a:t>
            </a:r>
            <a:r>
              <a:rPr lang="en-US" sz="3200" b="1" dirty="0" err="1">
                <a:solidFill>
                  <a:srgbClr val="0000FF"/>
                </a:solidFill>
              </a:rPr>
              <a:t>thể</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với</a:t>
            </a:r>
            <a:r>
              <a:rPr lang="en-US" sz="3200" b="1" dirty="0">
                <a:solidFill>
                  <a:srgbClr val="0000FF"/>
                </a:solidFill>
              </a:rPr>
              <a:t> </a:t>
            </a:r>
            <a:r>
              <a:rPr lang="en-US" sz="3200" b="1" dirty="0" err="1">
                <a:solidFill>
                  <a:srgbClr val="0000FF"/>
                </a:solidFill>
              </a:rPr>
              <a:t>nhau</a:t>
            </a:r>
            <a:r>
              <a:rPr lang="en-US" sz="3200" b="1" dirty="0">
                <a:solidFill>
                  <a:srgbClr val="0000FF"/>
                </a:solidFill>
              </a:rPr>
              <a:t> </a:t>
            </a:r>
            <a:r>
              <a:rPr lang="en-US" sz="3200" b="1" dirty="0" err="1">
                <a:solidFill>
                  <a:srgbClr val="0000FF"/>
                </a:solidFill>
              </a:rPr>
              <a:t>và</a:t>
            </a:r>
            <a:r>
              <a:rPr lang="en-US" sz="3200" b="1" dirty="0">
                <a:solidFill>
                  <a:srgbClr val="0000FF"/>
                </a:solidFill>
              </a:rPr>
              <a:t> </a:t>
            </a:r>
            <a:r>
              <a:rPr lang="en-US" sz="3200" b="1" dirty="0" err="1">
                <a:solidFill>
                  <a:srgbClr val="0000FF"/>
                </a:solidFill>
              </a:rPr>
              <a:t>với</a:t>
            </a:r>
            <a:r>
              <a:rPr lang="en-US" sz="3200" b="1" dirty="0">
                <a:solidFill>
                  <a:srgbClr val="0000FF"/>
                </a:solidFill>
              </a:rPr>
              <a:t> </a:t>
            </a:r>
            <a:r>
              <a:rPr lang="en-US" sz="3200" b="1" dirty="0" err="1">
                <a:solidFill>
                  <a:srgbClr val="0000FF"/>
                </a:solidFill>
              </a:rPr>
              <a:t>môi</a:t>
            </a:r>
            <a:r>
              <a:rPr lang="en-US" sz="3200" b="1" dirty="0">
                <a:solidFill>
                  <a:srgbClr val="0000FF"/>
                </a:solidFill>
              </a:rPr>
              <a:t> </a:t>
            </a:r>
            <a:r>
              <a:rPr lang="en-US" sz="3200" b="1" dirty="0" err="1">
                <a:solidFill>
                  <a:srgbClr val="0000FF"/>
                </a:solidFill>
              </a:rPr>
              <a:t>trường</a:t>
            </a:r>
            <a:r>
              <a:rPr lang="en-US" sz="3200" b="1" dirty="0">
                <a:solidFill>
                  <a:srgbClr val="0000FF"/>
                </a:solidFill>
              </a:rPr>
              <a:t>. </a:t>
            </a:r>
            <a:r>
              <a:rPr lang="en-US" sz="3200" b="1" dirty="0" err="1">
                <a:solidFill>
                  <a:srgbClr val="0000FF"/>
                </a:solidFill>
              </a:rPr>
              <a:t>Những</a:t>
            </a:r>
            <a:r>
              <a:rPr lang="en-US" sz="3200" b="1" dirty="0">
                <a:solidFill>
                  <a:srgbClr val="0000FF"/>
                </a:solidFill>
              </a:rPr>
              <a:t> </a:t>
            </a:r>
            <a:r>
              <a:rPr lang="en-US" sz="3200" b="1" dirty="0" err="1">
                <a:solidFill>
                  <a:srgbClr val="0000FF"/>
                </a:solidFill>
              </a:rPr>
              <a:t>nhận</a:t>
            </a:r>
            <a:r>
              <a:rPr lang="en-US" sz="3200" b="1" dirty="0">
                <a:solidFill>
                  <a:srgbClr val="0000FF"/>
                </a:solidFill>
              </a:rPr>
              <a:t> </a:t>
            </a:r>
            <a:r>
              <a:rPr lang="en-US" sz="3200" b="1" dirty="0" err="1">
                <a:solidFill>
                  <a:srgbClr val="0000FF"/>
                </a:solidFill>
              </a:rPr>
              <a:t>định</a:t>
            </a:r>
            <a:r>
              <a:rPr lang="en-US" sz="3200" b="1" dirty="0">
                <a:solidFill>
                  <a:srgbClr val="0000FF"/>
                </a:solidFill>
              </a:rPr>
              <a:t> </a:t>
            </a:r>
            <a:r>
              <a:rPr lang="en-US" sz="3200" b="1" dirty="0" err="1">
                <a:solidFill>
                  <a:srgbClr val="0000FF"/>
                </a:solidFill>
              </a:rPr>
              <a:t>sau</a:t>
            </a:r>
            <a:r>
              <a:rPr lang="en-US" sz="3200" b="1" dirty="0">
                <a:solidFill>
                  <a:srgbClr val="0000FF"/>
                </a:solidFill>
              </a:rPr>
              <a:t> </a:t>
            </a:r>
            <a:r>
              <a:rPr lang="en-US" sz="3200" b="1" dirty="0" err="1">
                <a:solidFill>
                  <a:srgbClr val="0000FF"/>
                </a:solidFill>
              </a:rPr>
              <a:t>đây</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đúng</a:t>
            </a:r>
            <a:r>
              <a:rPr lang="en-US" sz="3200" b="1" dirty="0">
                <a:solidFill>
                  <a:srgbClr val="0000FF"/>
                </a:solidFill>
              </a:rPr>
              <a:t> hay </a:t>
            </a:r>
            <a:r>
              <a:rPr lang="en-US" sz="3200" b="1" dirty="0" err="1">
                <a:solidFill>
                  <a:srgbClr val="0000FF"/>
                </a:solidFill>
              </a:rPr>
              <a:t>sai</a:t>
            </a:r>
            <a:r>
              <a:rPr lang="en-US" sz="3200" b="1" dirty="0">
                <a:solidFill>
                  <a:srgbClr val="0000FF"/>
                </a:solidFill>
              </a:rPr>
              <a:t>?</a:t>
            </a:r>
          </a:p>
          <a:p>
            <a:r>
              <a:rPr lang="en-US" sz="3200" b="1" dirty="0">
                <a:solidFill>
                  <a:srgbClr val="0000FF"/>
                </a:solidFill>
              </a:rPr>
              <a:t>A.</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cả</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loài</a:t>
            </a:r>
            <a:r>
              <a:rPr lang="en-US" sz="3200" dirty="0">
                <a:solidFill>
                  <a:srgbClr val="0000FF"/>
                </a:solidFill>
              </a:rPr>
              <a:t> </a:t>
            </a:r>
            <a:r>
              <a:rPr lang="en-US" sz="3200" dirty="0" err="1">
                <a:solidFill>
                  <a:srgbClr val="0000FF"/>
                </a:solidFill>
              </a:rPr>
              <a:t>nhỏ</a:t>
            </a:r>
            <a:r>
              <a:rPr lang="en-US" sz="3200" dirty="0">
                <a:solidFill>
                  <a:srgbClr val="0000FF"/>
                </a:solidFill>
              </a:rPr>
              <a:t> </a:t>
            </a:r>
            <a:r>
              <a:rPr lang="en-US" sz="3200" dirty="0" err="1">
                <a:solidFill>
                  <a:srgbClr val="0000FF"/>
                </a:solidFill>
              </a:rPr>
              <a:t>bé</a:t>
            </a:r>
            <a:r>
              <a:rPr lang="en-US" sz="3200" dirty="0">
                <a:solidFill>
                  <a:srgbClr val="0000FF"/>
                </a:solidFill>
              </a:rPr>
              <a:t> </a:t>
            </a:r>
            <a:r>
              <a:rPr lang="en-US" sz="3200" dirty="0" err="1">
                <a:solidFill>
                  <a:srgbClr val="0000FF"/>
                </a:solidFill>
              </a:rPr>
              <a:t>như</a:t>
            </a:r>
            <a:r>
              <a:rPr lang="en-US" sz="3200" dirty="0">
                <a:solidFill>
                  <a:srgbClr val="0000FF"/>
                </a:solidFill>
              </a:rPr>
              <a:t> vi </a:t>
            </a:r>
            <a:r>
              <a:rPr lang="en-US" sz="3200" dirty="0" err="1">
                <a:solidFill>
                  <a:srgbClr val="0000FF"/>
                </a:solidFill>
              </a:rPr>
              <a:t>khuẩn</a:t>
            </a:r>
            <a:r>
              <a:rPr lang="en-US" sz="3200" dirty="0">
                <a:solidFill>
                  <a:srgbClr val="0000FF"/>
                </a:solidFill>
              </a:rPr>
              <a:t> </a:t>
            </a:r>
            <a:r>
              <a:rPr lang="en-US" sz="3200" dirty="0" err="1">
                <a:solidFill>
                  <a:srgbClr val="0000FF"/>
                </a:solidFill>
              </a:rPr>
              <a:t>và</a:t>
            </a:r>
            <a:r>
              <a:rPr lang="en-US" sz="3200" dirty="0">
                <a:solidFill>
                  <a:srgbClr val="0000FF"/>
                </a:solidFill>
              </a:rPr>
              <a:t> virus. </a:t>
            </a:r>
            <a:r>
              <a:rPr lang="en-US" sz="3200" b="1" dirty="0">
                <a:solidFill>
                  <a:srgbClr val="FF0000"/>
                </a:solidFill>
              </a:rPr>
              <a:t>Đ</a:t>
            </a:r>
            <a:endParaRPr lang="en-US" sz="3200" dirty="0">
              <a:solidFill>
                <a:srgbClr val="FF0000"/>
              </a:solidFill>
            </a:endParaRPr>
          </a:p>
          <a:p>
            <a:r>
              <a:rPr lang="en-US" sz="3200" b="1" dirty="0">
                <a:solidFill>
                  <a:srgbClr val="0000FF"/>
                </a:solidFill>
              </a:rPr>
              <a:t>B.</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chỉ</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loài</a:t>
            </a:r>
            <a:r>
              <a:rPr lang="en-US" sz="3200" dirty="0">
                <a:solidFill>
                  <a:srgbClr val="0000FF"/>
                </a:solidFill>
              </a:rPr>
              <a:t> </a:t>
            </a:r>
            <a:r>
              <a:rPr lang="en-US" sz="3200" dirty="0" err="1">
                <a:solidFill>
                  <a:srgbClr val="0000FF"/>
                </a:solidFill>
              </a:rPr>
              <a:t>động</a:t>
            </a:r>
            <a:r>
              <a:rPr lang="en-US" sz="3200" dirty="0">
                <a:solidFill>
                  <a:srgbClr val="0000FF"/>
                </a:solidFill>
              </a:rPr>
              <a:t> </a:t>
            </a:r>
            <a:r>
              <a:rPr lang="en-US" sz="3200" dirty="0" err="1">
                <a:solidFill>
                  <a:srgbClr val="0000FF"/>
                </a:solidFill>
              </a:rPr>
              <a:t>vật</a:t>
            </a:r>
            <a:r>
              <a:rPr lang="en-US" sz="3200" dirty="0">
                <a:solidFill>
                  <a:srgbClr val="0000FF"/>
                </a:solidFill>
              </a:rPr>
              <a:t>, </a:t>
            </a:r>
            <a:r>
              <a:rPr lang="en-US" sz="3200" dirty="0" err="1">
                <a:solidFill>
                  <a:srgbClr val="0000FF"/>
                </a:solidFill>
              </a:rPr>
              <a:t>thực</a:t>
            </a:r>
            <a:r>
              <a:rPr lang="en-US" sz="3200" dirty="0">
                <a:solidFill>
                  <a:srgbClr val="0000FF"/>
                </a:solidFill>
              </a:rPr>
              <a:t> </a:t>
            </a:r>
            <a:r>
              <a:rPr lang="en-US" sz="3200" dirty="0" err="1">
                <a:solidFill>
                  <a:srgbClr val="0000FF"/>
                </a:solidFill>
              </a:rPr>
              <a:t>vật</a:t>
            </a:r>
            <a:r>
              <a:rPr lang="en-US" sz="3200" dirty="0">
                <a:solidFill>
                  <a:srgbClr val="0000FF"/>
                </a:solidFill>
              </a:rPr>
              <a:t>. </a:t>
            </a:r>
            <a:r>
              <a:rPr lang="en-US" sz="3200" b="1" dirty="0">
                <a:solidFill>
                  <a:srgbClr val="00B050"/>
                </a:solidFill>
              </a:rPr>
              <a:t>S</a:t>
            </a:r>
          </a:p>
          <a:p>
            <a:r>
              <a:rPr lang="en-US" sz="3200" b="1" dirty="0">
                <a:solidFill>
                  <a:srgbClr val="0000FF"/>
                </a:solidFill>
              </a:rPr>
              <a:t>C.</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sự</a:t>
            </a:r>
            <a:r>
              <a:rPr lang="en-US" sz="3200" dirty="0">
                <a:solidFill>
                  <a:srgbClr val="0000FF"/>
                </a:solidFill>
              </a:rPr>
              <a:t> </a:t>
            </a:r>
            <a:r>
              <a:rPr lang="en-US" sz="3200" dirty="0" err="1">
                <a:solidFill>
                  <a:srgbClr val="0000FF"/>
                </a:solidFill>
              </a:rPr>
              <a:t>sống</a:t>
            </a:r>
            <a:r>
              <a:rPr lang="en-US" sz="3200" dirty="0">
                <a:solidFill>
                  <a:srgbClr val="0000FF"/>
                </a:solidFill>
              </a:rPr>
              <a:t> ở </a:t>
            </a:r>
            <a:r>
              <a:rPr lang="en-US" sz="3200" dirty="0" err="1">
                <a:solidFill>
                  <a:srgbClr val="0000FF"/>
                </a:solidFill>
              </a:rPr>
              <a:t>mọi</a:t>
            </a:r>
            <a:r>
              <a:rPr lang="en-US" sz="3200" dirty="0">
                <a:solidFill>
                  <a:srgbClr val="0000FF"/>
                </a:solidFill>
              </a:rPr>
              <a:t> </a:t>
            </a:r>
            <a:r>
              <a:rPr lang="en-US" sz="3200" dirty="0" err="1">
                <a:solidFill>
                  <a:srgbClr val="0000FF"/>
                </a:solidFill>
              </a:rPr>
              <a:t>cấp</a:t>
            </a:r>
            <a:r>
              <a:rPr lang="en-US" sz="3200" dirty="0">
                <a:solidFill>
                  <a:srgbClr val="0000FF"/>
                </a:solidFill>
              </a:rPr>
              <a:t> </a:t>
            </a:r>
            <a:r>
              <a:rPr lang="en-US" sz="3200" dirty="0" err="1">
                <a:solidFill>
                  <a:srgbClr val="0000FF"/>
                </a:solidFill>
              </a:rPr>
              <a:t>độ</a:t>
            </a:r>
            <a:r>
              <a:rPr lang="en-US" sz="3200" dirty="0">
                <a:solidFill>
                  <a:srgbClr val="0000FF"/>
                </a:solidFill>
              </a:rPr>
              <a:t>, </a:t>
            </a:r>
            <a:r>
              <a:rPr lang="en-US" sz="3200" dirty="0" err="1">
                <a:solidFill>
                  <a:srgbClr val="0000FF"/>
                </a:solidFill>
              </a:rPr>
              <a:t>từ</a:t>
            </a:r>
            <a:r>
              <a:rPr lang="en-US" sz="3200" dirty="0">
                <a:solidFill>
                  <a:srgbClr val="0000FF"/>
                </a:solidFill>
              </a:rPr>
              <a:t> </a:t>
            </a:r>
            <a:r>
              <a:rPr lang="en-US" sz="3200" dirty="0" err="1">
                <a:solidFill>
                  <a:srgbClr val="0000FF"/>
                </a:solidFill>
              </a:rPr>
              <a:t>phân</a:t>
            </a:r>
            <a:r>
              <a:rPr lang="en-US" sz="3200" dirty="0">
                <a:solidFill>
                  <a:srgbClr val="0000FF"/>
                </a:solidFill>
              </a:rPr>
              <a:t> </a:t>
            </a:r>
            <a:r>
              <a:rPr lang="en-US" sz="3200" dirty="0" err="1">
                <a:solidFill>
                  <a:srgbClr val="0000FF"/>
                </a:solidFill>
              </a:rPr>
              <a:t>tử</a:t>
            </a:r>
            <a:r>
              <a:rPr lang="en-US" sz="3200" dirty="0">
                <a:solidFill>
                  <a:srgbClr val="0000FF"/>
                </a:solidFill>
              </a:rPr>
              <a:t>, </a:t>
            </a:r>
            <a:r>
              <a:rPr lang="en-US" sz="3200" dirty="0" err="1">
                <a:solidFill>
                  <a:srgbClr val="0000FF"/>
                </a:solidFill>
              </a:rPr>
              <a:t>tế</a:t>
            </a:r>
            <a:r>
              <a:rPr lang="en-US" sz="3200" dirty="0">
                <a:solidFill>
                  <a:srgbClr val="0000FF"/>
                </a:solidFill>
              </a:rPr>
              <a:t> </a:t>
            </a:r>
            <a:r>
              <a:rPr lang="en-US" sz="3200" dirty="0" err="1">
                <a:solidFill>
                  <a:srgbClr val="0000FF"/>
                </a:solidFill>
              </a:rPr>
              <a:t>bào</a:t>
            </a:r>
            <a:r>
              <a:rPr lang="en-US" sz="3200" dirty="0">
                <a:solidFill>
                  <a:srgbClr val="0000FF"/>
                </a:solidFill>
              </a:rPr>
              <a:t>, </a:t>
            </a:r>
            <a:r>
              <a:rPr lang="en-US" sz="3200" dirty="0" err="1">
                <a:solidFill>
                  <a:srgbClr val="0000FF"/>
                </a:solidFill>
              </a:rPr>
              <a:t>đến</a:t>
            </a:r>
            <a:r>
              <a:rPr lang="en-US" sz="3200" dirty="0">
                <a:solidFill>
                  <a:srgbClr val="0000FF"/>
                </a:solidFill>
              </a:rPr>
              <a:t> </a:t>
            </a:r>
            <a:r>
              <a:rPr lang="en-US" sz="3200" dirty="0" err="1">
                <a:solidFill>
                  <a:srgbClr val="0000FF"/>
                </a:solidFill>
              </a:rPr>
              <a:t>các</a:t>
            </a:r>
            <a:r>
              <a:rPr lang="en-US" sz="3200" dirty="0">
                <a:solidFill>
                  <a:srgbClr val="0000FF"/>
                </a:solidFill>
              </a:rPr>
              <a:t> </a:t>
            </a:r>
            <a:r>
              <a:rPr lang="en-US" sz="3200" dirty="0" err="1">
                <a:solidFill>
                  <a:srgbClr val="0000FF"/>
                </a:solidFill>
              </a:rPr>
              <a:t>hệ</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thái</a:t>
            </a:r>
            <a:r>
              <a:rPr lang="en-US" sz="3200" dirty="0">
                <a:solidFill>
                  <a:srgbClr val="0000FF"/>
                </a:solidFill>
              </a:rPr>
              <a:t>. </a:t>
            </a:r>
            <a:r>
              <a:rPr lang="en-US" sz="3200" b="1" dirty="0">
                <a:solidFill>
                  <a:srgbClr val="FF0000"/>
                </a:solidFill>
              </a:rPr>
              <a:t>Đ</a:t>
            </a:r>
          </a:p>
          <a:p>
            <a:r>
              <a:rPr lang="en-US" sz="3200" b="1" dirty="0">
                <a:solidFill>
                  <a:srgbClr val="0000FF"/>
                </a:solidFill>
              </a:rPr>
              <a:t>D.</a:t>
            </a:r>
            <a:r>
              <a:rPr lang="en-US" sz="3200" dirty="0">
                <a:solidFill>
                  <a:srgbClr val="0000FF"/>
                </a:solidFill>
              </a:rPr>
              <a:t> Sinh </a:t>
            </a:r>
            <a:r>
              <a:rPr lang="en-US" sz="3200" dirty="0" err="1">
                <a:solidFill>
                  <a:srgbClr val="0000FF"/>
                </a:solidFill>
              </a:rPr>
              <a:t>học</a:t>
            </a:r>
            <a:r>
              <a:rPr lang="en-US" sz="3200" dirty="0">
                <a:solidFill>
                  <a:srgbClr val="0000FF"/>
                </a:solidFill>
              </a:rPr>
              <a:t> </a:t>
            </a:r>
            <a:r>
              <a:rPr lang="en-US" sz="3200" dirty="0" err="1">
                <a:solidFill>
                  <a:srgbClr val="0000FF"/>
                </a:solidFill>
              </a:rPr>
              <a:t>chỉ</a:t>
            </a:r>
            <a:r>
              <a:rPr lang="en-US" sz="3200" dirty="0">
                <a:solidFill>
                  <a:srgbClr val="0000FF"/>
                </a:solidFill>
              </a:rPr>
              <a:t> </a:t>
            </a:r>
            <a:r>
              <a:rPr lang="en-US" sz="3200" dirty="0" err="1">
                <a:solidFill>
                  <a:srgbClr val="0000FF"/>
                </a:solidFill>
              </a:rPr>
              <a:t>tập</a:t>
            </a:r>
            <a:r>
              <a:rPr lang="en-US" sz="3200" dirty="0">
                <a:solidFill>
                  <a:srgbClr val="0000FF"/>
                </a:solidFill>
              </a:rPr>
              <a:t> </a:t>
            </a:r>
            <a:r>
              <a:rPr lang="en-US" sz="3200" dirty="0" err="1">
                <a:solidFill>
                  <a:srgbClr val="0000FF"/>
                </a:solidFill>
              </a:rPr>
              <a:t>trung</a:t>
            </a:r>
            <a:r>
              <a:rPr lang="en-US" sz="3200" dirty="0">
                <a:solidFill>
                  <a:srgbClr val="0000FF"/>
                </a:solidFill>
              </a:rPr>
              <a:t> </a:t>
            </a:r>
            <a:r>
              <a:rPr lang="en-US" sz="3200" dirty="0" err="1">
                <a:solidFill>
                  <a:srgbClr val="0000FF"/>
                </a:solidFill>
              </a:rPr>
              <a:t>vào</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cấu</a:t>
            </a:r>
            <a:r>
              <a:rPr lang="en-US" sz="3200" dirty="0">
                <a:solidFill>
                  <a:srgbClr val="0000FF"/>
                </a:solidFill>
              </a:rPr>
              <a:t> </a:t>
            </a:r>
            <a:r>
              <a:rPr lang="en-US" sz="3200" dirty="0" err="1">
                <a:solidFill>
                  <a:srgbClr val="0000FF"/>
                </a:solidFill>
              </a:rPr>
              <a:t>trúc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thể</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vật</a:t>
            </a:r>
            <a:r>
              <a:rPr lang="en-US" sz="3200" dirty="0">
                <a:solidFill>
                  <a:srgbClr val="0000FF"/>
                </a:solidFill>
              </a:rPr>
              <a:t>. </a:t>
            </a:r>
            <a:r>
              <a:rPr lang="en-US" sz="3200" b="1" dirty="0">
                <a:solidFill>
                  <a:srgbClr val="00B050"/>
                </a:solidFill>
              </a:rPr>
              <a:t>S</a:t>
            </a:r>
          </a:p>
          <a:p>
            <a:pPr marL="457200">
              <a:lnSpc>
                <a:spcPct val="107000"/>
              </a:lnSpc>
              <a:spcAft>
                <a:spcPts val="800"/>
              </a:spcAft>
              <a:tabLst>
                <a:tab pos="984250" algn="l"/>
              </a:tabLst>
            </a:pPr>
            <a:endParaRPr lang="en-US" sz="3200" b="1"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27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339364" y="975178"/>
            <a:ext cx="11776363" cy="6001643"/>
          </a:xfrm>
          <a:prstGeom prst="rect">
            <a:avLst/>
          </a:prstGeom>
          <a:noFill/>
        </p:spPr>
        <p:txBody>
          <a:bodyPr wrap="square">
            <a:spAutoFit/>
          </a:bodyPr>
          <a:lstStyle/>
          <a:p>
            <a:r>
              <a:rPr lang="en-GB" sz="3200" b="1" dirty="0" err="1">
                <a:solidFill>
                  <a:srgbClr val="0000FF"/>
                </a:solidFill>
                <a:effectLst/>
                <a:ea typeface="Calibri" panose="020F0502020204030204" pitchFamily="34" charset="0"/>
                <a:cs typeface="Times New Roman" panose="02020603050405020304" pitchFamily="18" charset="0"/>
              </a:rPr>
              <a:t>Câu</a:t>
            </a:r>
            <a:r>
              <a:rPr lang="en-GB" sz="3200" b="1" dirty="0">
                <a:solidFill>
                  <a:srgbClr val="0000FF"/>
                </a:solidFill>
                <a:effectLst/>
                <a:ea typeface="Calibri" panose="020F0502020204030204" pitchFamily="34" charset="0"/>
                <a:cs typeface="Times New Roman" panose="02020603050405020304" pitchFamily="18" charset="0"/>
              </a:rPr>
              <a:t> </a:t>
            </a:r>
            <a:r>
              <a:rPr lang="en-GB" sz="3200" b="1" dirty="0">
                <a:solidFill>
                  <a:srgbClr val="0000FF"/>
                </a:solidFill>
                <a:ea typeface="Calibri" panose="020F0502020204030204" pitchFamily="34" charset="0"/>
                <a:cs typeface="Times New Roman" panose="02020603050405020304" pitchFamily="18" charset="0"/>
              </a:rPr>
              <a:t>7</a:t>
            </a:r>
            <a:r>
              <a:rPr lang="en-GB" sz="3200" b="1" dirty="0">
                <a:solidFill>
                  <a:srgbClr val="0000FF"/>
                </a:solidFill>
                <a:effectLst/>
                <a:ea typeface="Calibri" panose="020F0502020204030204" pitchFamily="34" charset="0"/>
                <a:cs typeface="Times New Roman" panose="02020603050405020304" pitchFamily="18" charset="0"/>
              </a:rPr>
              <a:t>:</a:t>
            </a:r>
            <a:r>
              <a:rPr lang="en-US" sz="3200" b="1" dirty="0">
                <a:solidFill>
                  <a:srgbClr val="0000FF"/>
                </a:solidFill>
              </a:rPr>
              <a:t> </a:t>
            </a:r>
            <a:r>
              <a:rPr lang="en-US" sz="3200" b="1" dirty="0" err="1">
                <a:solidFill>
                  <a:srgbClr val="0000FF"/>
                </a:solidFill>
              </a:rPr>
              <a:t>Nhóm</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cơ</a:t>
            </a:r>
            <a:r>
              <a:rPr lang="en-US" sz="3200" b="1" dirty="0">
                <a:solidFill>
                  <a:srgbClr val="0000FF"/>
                </a:solidFill>
              </a:rPr>
              <a:t> </a:t>
            </a:r>
            <a:r>
              <a:rPr lang="en-US" sz="3200" b="1" dirty="0" err="1">
                <a:solidFill>
                  <a:srgbClr val="0000FF"/>
                </a:solidFill>
              </a:rPr>
              <a:t>bản</a:t>
            </a:r>
            <a:r>
              <a:rPr lang="en-US" sz="3200" b="1" dirty="0">
                <a:solidFill>
                  <a:srgbClr val="0000FF"/>
                </a:solidFill>
              </a:rPr>
              <a:t> bao </a:t>
            </a:r>
            <a:r>
              <a:rPr lang="en-US" sz="3200" b="1" dirty="0" err="1">
                <a:solidFill>
                  <a:srgbClr val="0000FF"/>
                </a:solidFill>
              </a:rPr>
              <a:t>gồm</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nghề</a:t>
            </a:r>
            <a:r>
              <a:rPr lang="en-US" sz="3200" b="1" dirty="0">
                <a:solidFill>
                  <a:srgbClr val="0000FF"/>
                </a:solidFill>
              </a:rPr>
              <a:t> </a:t>
            </a:r>
            <a:r>
              <a:rPr lang="en-US" sz="3200" b="1" dirty="0" err="1">
                <a:solidFill>
                  <a:srgbClr val="0000FF"/>
                </a:solidFill>
              </a:rPr>
              <a:t>có</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việc</a:t>
            </a:r>
            <a:r>
              <a:rPr lang="en-US" sz="3200" b="1" dirty="0">
                <a:solidFill>
                  <a:srgbClr val="0000FF"/>
                </a:solidFill>
              </a:rPr>
              <a:t>, </a:t>
            </a:r>
            <a:r>
              <a:rPr lang="en-US" sz="3200" b="1" dirty="0" err="1">
                <a:solidFill>
                  <a:srgbClr val="0000FF"/>
                </a:solidFill>
              </a:rPr>
              <a:t>nghiên</a:t>
            </a:r>
            <a:r>
              <a:rPr lang="en-US" sz="3200" b="1" dirty="0">
                <a:solidFill>
                  <a:srgbClr val="0000FF"/>
                </a:solidFill>
              </a:rPr>
              <a:t> </a:t>
            </a:r>
            <a:r>
              <a:rPr lang="en-US" sz="3200" b="1" dirty="0" err="1">
                <a:solidFill>
                  <a:srgbClr val="0000FF"/>
                </a:solidFill>
              </a:rPr>
              <a:t>cứu</a:t>
            </a:r>
            <a:r>
              <a:rPr lang="en-US" sz="3200" b="1" dirty="0">
                <a:solidFill>
                  <a:srgbClr val="0000FF"/>
                </a:solidFill>
              </a:rPr>
              <a:t> </a:t>
            </a:r>
            <a:r>
              <a:rPr lang="en-US" sz="3200" b="1" dirty="0" err="1">
                <a:solidFill>
                  <a:srgbClr val="0000FF"/>
                </a:solidFill>
              </a:rPr>
              <a:t>liên</a:t>
            </a:r>
            <a:r>
              <a:rPr lang="en-US" sz="3200" b="1" dirty="0">
                <a:solidFill>
                  <a:srgbClr val="0000FF"/>
                </a:solidFill>
              </a:rPr>
              <a:t> </a:t>
            </a:r>
            <a:r>
              <a:rPr lang="en-US" sz="3200" b="1" dirty="0" err="1">
                <a:solidFill>
                  <a:srgbClr val="0000FF"/>
                </a:solidFill>
              </a:rPr>
              <a:t>quan</a:t>
            </a:r>
            <a:r>
              <a:rPr lang="en-US" sz="3200" b="1" dirty="0">
                <a:solidFill>
                  <a:srgbClr val="0000FF"/>
                </a:solidFill>
              </a:rPr>
              <a:t> </a:t>
            </a:r>
            <a:r>
              <a:rPr lang="en-US" sz="3200" b="1" dirty="0" err="1">
                <a:solidFill>
                  <a:srgbClr val="0000FF"/>
                </a:solidFill>
              </a:rPr>
              <a:t>trực</a:t>
            </a:r>
            <a:r>
              <a:rPr lang="en-US" sz="3200" b="1" dirty="0">
                <a:solidFill>
                  <a:srgbClr val="0000FF"/>
                </a:solidFill>
              </a:rPr>
              <a:t> </a:t>
            </a:r>
            <a:r>
              <a:rPr lang="en-US" sz="3200" b="1" dirty="0" err="1">
                <a:solidFill>
                  <a:srgbClr val="0000FF"/>
                </a:solidFill>
              </a:rPr>
              <a:t>tiếp</a:t>
            </a:r>
            <a:r>
              <a:rPr lang="en-US" sz="3200" b="1" dirty="0">
                <a:solidFill>
                  <a:srgbClr val="0000FF"/>
                </a:solidFill>
              </a:rPr>
              <a:t> </a:t>
            </a:r>
            <a:r>
              <a:rPr lang="en-US" sz="3200" b="1" dirty="0" err="1">
                <a:solidFill>
                  <a:srgbClr val="0000FF"/>
                </a:solidFill>
              </a:rPr>
              <a:t>đến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cấp</a:t>
            </a:r>
            <a:r>
              <a:rPr lang="en-US" sz="3200" b="1" dirty="0">
                <a:solidFill>
                  <a:srgbClr val="0000FF"/>
                </a:solidFill>
              </a:rPr>
              <a:t> </a:t>
            </a:r>
            <a:r>
              <a:rPr lang="en-US" sz="3200" b="1" dirty="0" err="1">
                <a:solidFill>
                  <a:srgbClr val="0000FF"/>
                </a:solidFill>
              </a:rPr>
              <a:t>độ</a:t>
            </a:r>
            <a:r>
              <a:rPr lang="en-US" sz="3200" b="1" dirty="0">
                <a:solidFill>
                  <a:srgbClr val="0000FF"/>
                </a:solidFill>
              </a:rPr>
              <a:t> </a:t>
            </a:r>
            <a:r>
              <a:rPr lang="en-US" sz="3200" b="1" dirty="0" err="1">
                <a:solidFill>
                  <a:srgbClr val="0000FF"/>
                </a:solidFill>
              </a:rPr>
              <a:t>tổ</a:t>
            </a:r>
            <a:r>
              <a:rPr lang="en-US" sz="3200" b="1" dirty="0">
                <a:solidFill>
                  <a:srgbClr val="0000FF"/>
                </a:solidFill>
              </a:rPr>
              <a:t> </a:t>
            </a:r>
            <a:r>
              <a:rPr lang="en-US" sz="3200" b="1" dirty="0" err="1">
                <a:solidFill>
                  <a:srgbClr val="0000FF"/>
                </a:solidFill>
              </a:rPr>
              <a:t>chức</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tế</a:t>
            </a:r>
            <a:r>
              <a:rPr lang="en-US" sz="3200" b="1" dirty="0">
                <a:solidFill>
                  <a:srgbClr val="0000FF"/>
                </a:solidFill>
              </a:rPr>
              <a:t> </a:t>
            </a:r>
            <a:r>
              <a:rPr lang="en-US" sz="3200" b="1" dirty="0" err="1">
                <a:solidFill>
                  <a:srgbClr val="0000FF"/>
                </a:solidFill>
              </a:rPr>
              <a:t>bào</a:t>
            </a:r>
            <a:r>
              <a:rPr lang="en-US" sz="3200" b="1" dirty="0">
                <a:solidFill>
                  <a:srgbClr val="0000FF"/>
                </a:solidFill>
              </a:rPr>
              <a:t>, </a:t>
            </a:r>
            <a:r>
              <a:rPr lang="en-US" sz="3200" b="1" dirty="0" err="1">
                <a:solidFill>
                  <a:srgbClr val="0000FF"/>
                </a:solidFill>
              </a:rPr>
              <a:t>cơ</a:t>
            </a:r>
            <a:r>
              <a:rPr lang="en-US" sz="3200" b="1" dirty="0">
                <a:solidFill>
                  <a:srgbClr val="0000FF"/>
                </a:solidFill>
              </a:rPr>
              <a:t> </a:t>
            </a:r>
            <a:r>
              <a:rPr lang="en-US" sz="3200" b="1" dirty="0" err="1">
                <a:solidFill>
                  <a:srgbClr val="0000FF"/>
                </a:solidFill>
              </a:rPr>
              <a:t>thể</a:t>
            </a:r>
            <a:r>
              <a:rPr lang="en-US" sz="3200" b="1" dirty="0">
                <a:solidFill>
                  <a:srgbClr val="0000FF"/>
                </a:solidFill>
              </a:rPr>
              <a:t>). </a:t>
            </a:r>
            <a:r>
              <a:rPr lang="en-US" sz="3200" b="1" dirty="0" err="1">
                <a:solidFill>
                  <a:srgbClr val="0000FF"/>
                </a:solidFill>
              </a:rPr>
              <a:t>Những</a:t>
            </a:r>
            <a:r>
              <a:rPr lang="en-US" sz="3200" b="1" dirty="0">
                <a:solidFill>
                  <a:srgbClr val="0000FF"/>
                </a:solidFill>
              </a:rPr>
              <a:t> </a:t>
            </a:r>
            <a:r>
              <a:rPr lang="en-US" sz="3200" b="1" dirty="0" err="1">
                <a:solidFill>
                  <a:srgbClr val="0000FF"/>
                </a:solidFill>
              </a:rPr>
              <a:t>nhận</a:t>
            </a:r>
            <a:r>
              <a:rPr lang="en-US" sz="3200" b="1" dirty="0">
                <a:solidFill>
                  <a:srgbClr val="0000FF"/>
                </a:solidFill>
              </a:rPr>
              <a:t> </a:t>
            </a:r>
            <a:r>
              <a:rPr lang="en-US" sz="3200" b="1" dirty="0" err="1">
                <a:solidFill>
                  <a:srgbClr val="0000FF"/>
                </a:solidFill>
              </a:rPr>
              <a:t>định</a:t>
            </a:r>
            <a:r>
              <a:rPr lang="en-US" sz="3200" b="1" dirty="0">
                <a:solidFill>
                  <a:srgbClr val="0000FF"/>
                </a:solidFill>
              </a:rPr>
              <a:t> </a:t>
            </a:r>
            <a:r>
              <a:rPr lang="en-US" sz="3200" b="1" dirty="0" err="1">
                <a:solidFill>
                  <a:srgbClr val="0000FF"/>
                </a:solidFill>
              </a:rPr>
              <a:t>sau</a:t>
            </a:r>
            <a:r>
              <a:rPr lang="en-US" sz="3200" b="1" dirty="0">
                <a:solidFill>
                  <a:srgbClr val="0000FF"/>
                </a:solidFill>
              </a:rPr>
              <a:t> </a:t>
            </a:r>
            <a:r>
              <a:rPr lang="en-US" sz="3200" b="1" dirty="0" err="1">
                <a:solidFill>
                  <a:srgbClr val="0000FF"/>
                </a:solidFill>
              </a:rPr>
              <a:t>đây</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đúng</a:t>
            </a:r>
            <a:r>
              <a:rPr lang="en-US" sz="3200" b="1" dirty="0">
                <a:solidFill>
                  <a:srgbClr val="0000FF"/>
                </a:solidFill>
              </a:rPr>
              <a:t> hay </a:t>
            </a:r>
            <a:r>
              <a:rPr lang="en-US" sz="3200" b="1" dirty="0" err="1">
                <a:solidFill>
                  <a:srgbClr val="0000FF"/>
                </a:solidFill>
              </a:rPr>
              <a:t>sai</a:t>
            </a:r>
            <a:r>
              <a:rPr lang="en-US" sz="3200" b="1" dirty="0">
                <a:solidFill>
                  <a:srgbClr val="0000FF"/>
                </a:solidFill>
              </a:rPr>
              <a:t>?</a:t>
            </a:r>
          </a:p>
          <a:p>
            <a:r>
              <a:rPr lang="en-US" sz="3200" dirty="0">
                <a:solidFill>
                  <a:srgbClr val="0000FF"/>
                </a:solidFill>
              </a:rPr>
              <a:t>A. Y </a:t>
            </a:r>
            <a:r>
              <a:rPr lang="en-US" sz="3200" dirty="0" err="1">
                <a:solidFill>
                  <a:srgbClr val="0000FF"/>
                </a:solidFill>
              </a:rPr>
              <a:t>học</a:t>
            </a:r>
            <a:r>
              <a:rPr lang="en-US" sz="3200" dirty="0">
                <a:solidFill>
                  <a:srgbClr val="0000FF"/>
                </a:solidFill>
              </a:rPr>
              <a:t>, </a:t>
            </a:r>
            <a:r>
              <a:rPr lang="en-US" sz="3200" dirty="0" err="1">
                <a:solidFill>
                  <a:srgbClr val="0000FF"/>
                </a:solidFill>
              </a:rPr>
              <a:t>dược</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pháp</a:t>
            </a:r>
            <a:r>
              <a:rPr lang="en-US" sz="3200" dirty="0">
                <a:solidFill>
                  <a:srgbClr val="0000FF"/>
                </a:solidFill>
              </a:rPr>
              <a:t> y, </a:t>
            </a:r>
            <a:r>
              <a:rPr lang="en-US" sz="3200" dirty="0" err="1">
                <a:solidFill>
                  <a:srgbClr val="0000FF"/>
                </a:solidFill>
              </a:rPr>
              <a:t>công</a:t>
            </a:r>
            <a:r>
              <a:rPr lang="en-US" sz="3200" dirty="0">
                <a:solidFill>
                  <a:srgbClr val="0000FF"/>
                </a:solidFill>
              </a:rPr>
              <a:t> </a:t>
            </a:r>
            <a:r>
              <a:rPr lang="en-US" sz="3200" dirty="0" err="1">
                <a:solidFill>
                  <a:srgbClr val="0000FF"/>
                </a:solidFill>
              </a:rPr>
              <a:t>nghệ</a:t>
            </a:r>
            <a:r>
              <a:rPr lang="en-US" sz="3200" dirty="0">
                <a:solidFill>
                  <a:srgbClr val="0000FF"/>
                </a:solidFill>
              </a:rPr>
              <a:t> </a:t>
            </a:r>
            <a:r>
              <a:rPr lang="en-US" sz="3200" dirty="0" err="1">
                <a:solidFill>
                  <a:srgbClr val="0000FF"/>
                </a:solidFill>
              </a:rPr>
              <a:t>thực</a:t>
            </a:r>
            <a:r>
              <a:rPr lang="en-US" sz="3200" dirty="0">
                <a:solidFill>
                  <a:srgbClr val="0000FF"/>
                </a:solidFill>
              </a:rPr>
              <a:t> </a:t>
            </a:r>
            <a:r>
              <a:rPr lang="en-US" sz="3200" dirty="0" err="1">
                <a:solidFill>
                  <a:srgbClr val="0000FF"/>
                </a:solidFill>
              </a:rPr>
              <a:t>phẩm</a:t>
            </a:r>
            <a:r>
              <a:rPr lang="en-US" sz="3200" dirty="0">
                <a:solidFill>
                  <a:srgbClr val="0000FF"/>
                </a:solidFill>
              </a:rPr>
              <a:t> </a:t>
            </a:r>
            <a:r>
              <a:rPr lang="en-US" sz="3200" dirty="0" err="1">
                <a:solidFill>
                  <a:srgbClr val="0000FF"/>
                </a:solidFill>
              </a:rPr>
              <a:t>thuộc</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p>
          <a:p>
            <a:r>
              <a:rPr lang="en-US" sz="3200" dirty="0">
                <a:solidFill>
                  <a:srgbClr val="0000FF"/>
                </a:solidFill>
              </a:rPr>
              <a:t>B. </a:t>
            </a:r>
            <a:r>
              <a:rPr lang="en-US" sz="3200" dirty="0" err="1">
                <a:solidFill>
                  <a:srgbClr val="0000FF"/>
                </a:solidFill>
              </a:rPr>
              <a:t>Hóa</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không</a:t>
            </a:r>
            <a:r>
              <a:rPr lang="en-US" sz="3200" dirty="0">
                <a:solidFill>
                  <a:srgbClr val="0000FF"/>
                </a:solidFill>
              </a:rPr>
              <a:t> </a:t>
            </a:r>
            <a:r>
              <a:rPr lang="en-US" sz="3200" dirty="0" err="1">
                <a:solidFill>
                  <a:srgbClr val="0000FF"/>
                </a:solidFill>
              </a:rPr>
              <a:t>thuộc</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p>
          <a:p>
            <a:r>
              <a:rPr lang="en-US" sz="3200" dirty="0">
                <a:solidFill>
                  <a:srgbClr val="0000FF"/>
                </a:solidFill>
              </a:rPr>
              <a:t>C. </a:t>
            </a:r>
            <a:r>
              <a:rPr lang="en-US" sz="3200" dirty="0" err="1">
                <a:solidFill>
                  <a:srgbClr val="0000FF"/>
                </a:solidFill>
              </a:rPr>
              <a:t>Các</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thể</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tác</a:t>
            </a:r>
            <a:r>
              <a:rPr lang="en-US" sz="3200" dirty="0">
                <a:solidFill>
                  <a:srgbClr val="0000FF"/>
                </a:solidFill>
              </a:rPr>
              <a:t> </a:t>
            </a:r>
            <a:r>
              <a:rPr lang="en-US" sz="3200" dirty="0" err="1">
                <a:solidFill>
                  <a:srgbClr val="0000FF"/>
                </a:solidFill>
              </a:rPr>
              <a:t>động</a:t>
            </a:r>
            <a:r>
              <a:rPr lang="en-US" sz="3200" dirty="0">
                <a:solidFill>
                  <a:srgbClr val="0000FF"/>
                </a:solidFill>
              </a:rPr>
              <a:t> </a:t>
            </a:r>
            <a:r>
              <a:rPr lang="en-US" sz="3200" dirty="0" err="1">
                <a:solidFill>
                  <a:srgbClr val="0000FF"/>
                </a:solidFill>
              </a:rPr>
              <a:t>lớn</a:t>
            </a:r>
            <a:r>
              <a:rPr lang="en-US" sz="3200" dirty="0">
                <a:solidFill>
                  <a:srgbClr val="0000FF"/>
                </a:solidFill>
              </a:rPr>
              <a:t> </a:t>
            </a:r>
            <a:r>
              <a:rPr lang="en-US" sz="3200" dirty="0" err="1">
                <a:solidFill>
                  <a:srgbClr val="0000FF"/>
                </a:solidFill>
              </a:rPr>
              <a:t>đến</a:t>
            </a:r>
            <a:r>
              <a:rPr lang="en-US" sz="3200" dirty="0">
                <a:solidFill>
                  <a:srgbClr val="0000FF"/>
                </a:solidFill>
              </a:rPr>
              <a:t> </a:t>
            </a:r>
            <a:r>
              <a:rPr lang="en-US" sz="3200" dirty="0" err="1">
                <a:solidFill>
                  <a:srgbClr val="0000FF"/>
                </a:solidFill>
              </a:rPr>
              <a:t>sức</a:t>
            </a:r>
            <a:r>
              <a:rPr lang="en-US" sz="3200" dirty="0">
                <a:solidFill>
                  <a:srgbClr val="0000FF"/>
                </a:solidFill>
              </a:rPr>
              <a:t> </a:t>
            </a:r>
            <a:r>
              <a:rPr lang="en-US" sz="3200" dirty="0" err="1">
                <a:solidFill>
                  <a:srgbClr val="0000FF"/>
                </a:solidFill>
              </a:rPr>
              <a:t>khỏe</a:t>
            </a:r>
            <a:r>
              <a:rPr lang="en-US" sz="3200" dirty="0">
                <a:solidFill>
                  <a:srgbClr val="0000FF"/>
                </a:solidFill>
              </a:rPr>
              <a:t> con </a:t>
            </a:r>
            <a:r>
              <a:rPr lang="en-US" sz="3200" dirty="0" err="1">
                <a:solidFill>
                  <a:srgbClr val="0000FF"/>
                </a:solidFill>
              </a:rPr>
              <a:t>người</a:t>
            </a:r>
            <a:r>
              <a:rPr lang="en-US" sz="3200" dirty="0">
                <a:solidFill>
                  <a:srgbClr val="0000FF"/>
                </a:solidFill>
              </a:rPr>
              <a:t>. </a:t>
            </a:r>
          </a:p>
          <a:p>
            <a:pPr algn="just"/>
            <a:r>
              <a:rPr lang="en-US" sz="3200" dirty="0">
                <a:solidFill>
                  <a:srgbClr val="0000FF"/>
                </a:solidFill>
              </a:rPr>
              <a:t>D. </a:t>
            </a:r>
            <a:r>
              <a:rPr lang="en-US" sz="3200" dirty="0" err="1">
                <a:solidFill>
                  <a:srgbClr val="0000FF"/>
                </a:solidFill>
              </a:rPr>
              <a:t>Các</a:t>
            </a:r>
            <a:r>
              <a:rPr lang="en-US" sz="3200" dirty="0">
                <a:solidFill>
                  <a:srgbClr val="0000FF"/>
                </a:solidFill>
              </a:rPr>
              <a:t> </a:t>
            </a:r>
            <a:r>
              <a:rPr lang="en-US" sz="3200" dirty="0" err="1">
                <a:solidFill>
                  <a:srgbClr val="0000FF"/>
                </a:solidFill>
              </a:rPr>
              <a:t>thành</a:t>
            </a:r>
            <a:r>
              <a:rPr lang="en-US" sz="3200" dirty="0">
                <a:solidFill>
                  <a:srgbClr val="0000FF"/>
                </a:solidFill>
              </a:rPr>
              <a:t> </a:t>
            </a:r>
            <a:r>
              <a:rPr lang="en-US" sz="3200" dirty="0" err="1">
                <a:solidFill>
                  <a:srgbClr val="0000FF"/>
                </a:solidFill>
              </a:rPr>
              <a:t>tựu</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r>
              <a:rPr lang="en-US" sz="3200" dirty="0" err="1">
                <a:solidFill>
                  <a:srgbClr val="0000FF"/>
                </a:solidFill>
              </a:rPr>
              <a:t>chủ</a:t>
            </a:r>
            <a:r>
              <a:rPr lang="en-US" sz="3200" dirty="0">
                <a:solidFill>
                  <a:srgbClr val="0000FF"/>
                </a:solidFill>
              </a:rPr>
              <a:t> </a:t>
            </a:r>
            <a:r>
              <a:rPr lang="en-US" sz="3200" dirty="0" err="1">
                <a:solidFill>
                  <a:srgbClr val="0000FF"/>
                </a:solidFill>
              </a:rPr>
              <a:t>yếu</a:t>
            </a:r>
            <a:r>
              <a:rPr lang="en-US" sz="3200" dirty="0">
                <a:solidFill>
                  <a:srgbClr val="0000FF"/>
                </a:solidFill>
              </a:rPr>
              <a:t> </a:t>
            </a:r>
            <a:r>
              <a:rPr lang="en-US" sz="3200" dirty="0" err="1">
                <a:solidFill>
                  <a:srgbClr val="0000FF"/>
                </a:solidFill>
              </a:rPr>
              <a:t>được</a:t>
            </a:r>
            <a:r>
              <a:rPr lang="en-US" sz="3200" dirty="0">
                <a:solidFill>
                  <a:srgbClr val="0000FF"/>
                </a:solidFill>
              </a:rPr>
              <a:t> </a:t>
            </a:r>
            <a:r>
              <a:rPr lang="en-US" sz="3200" dirty="0" err="1">
                <a:solidFill>
                  <a:srgbClr val="0000FF"/>
                </a:solidFill>
              </a:rPr>
              <a:t>ứng</a:t>
            </a:r>
            <a:r>
              <a:rPr lang="en-US" sz="3200" dirty="0">
                <a:solidFill>
                  <a:srgbClr val="0000FF"/>
                </a:solidFill>
              </a:rPr>
              <a:t> </a:t>
            </a:r>
            <a:r>
              <a:rPr lang="en-US" sz="3200" dirty="0" err="1">
                <a:solidFill>
                  <a:srgbClr val="0000FF"/>
                </a:solidFill>
              </a:rPr>
              <a:t>dụng</a:t>
            </a:r>
            <a:r>
              <a:rPr lang="en-US" sz="3200" dirty="0">
                <a:solidFill>
                  <a:srgbClr val="0000FF"/>
                </a:solidFill>
              </a:rPr>
              <a:t> </a:t>
            </a:r>
            <a:r>
              <a:rPr lang="en-US" sz="3200" dirty="0" err="1">
                <a:solidFill>
                  <a:srgbClr val="0000FF"/>
                </a:solidFill>
              </a:rPr>
              <a:t>nhiều</a:t>
            </a:r>
            <a:r>
              <a:rPr lang="en-US" sz="3200" dirty="0">
                <a:solidFill>
                  <a:srgbClr val="0000FF"/>
                </a:solidFill>
              </a:rPr>
              <a:t> </a:t>
            </a:r>
            <a:r>
              <a:rPr lang="en-US" sz="3200" dirty="0" err="1">
                <a:solidFill>
                  <a:srgbClr val="0000FF"/>
                </a:solidFill>
              </a:rPr>
              <a:t>trong</a:t>
            </a:r>
            <a:r>
              <a:rPr lang="en-US" sz="3200" dirty="0">
                <a:solidFill>
                  <a:srgbClr val="0000FF"/>
                </a:solidFill>
              </a:rPr>
              <a:t> </a:t>
            </a:r>
            <a:r>
              <a:rPr lang="en-US" sz="3200" dirty="0" err="1">
                <a:solidFill>
                  <a:srgbClr val="0000FF"/>
                </a:solidFill>
              </a:rPr>
              <a:t>chăm</a:t>
            </a:r>
            <a:r>
              <a:rPr lang="en-US" sz="3200" dirty="0">
                <a:solidFill>
                  <a:srgbClr val="0000FF"/>
                </a:solidFill>
              </a:rPr>
              <a:t> </a:t>
            </a:r>
            <a:r>
              <a:rPr lang="en-US" sz="3200" dirty="0" err="1">
                <a:solidFill>
                  <a:srgbClr val="0000FF"/>
                </a:solidFill>
              </a:rPr>
              <a:t>sóc</a:t>
            </a:r>
            <a:r>
              <a:rPr lang="en-US" sz="3200" dirty="0">
                <a:solidFill>
                  <a:srgbClr val="0000FF"/>
                </a:solidFill>
              </a:rPr>
              <a:t> </a:t>
            </a:r>
            <a:r>
              <a:rPr lang="en-US" sz="3200" dirty="0" err="1">
                <a:solidFill>
                  <a:srgbClr val="0000FF"/>
                </a:solidFill>
              </a:rPr>
              <a:t>sức</a:t>
            </a:r>
            <a:r>
              <a:rPr lang="en-US" sz="3200" dirty="0">
                <a:solidFill>
                  <a:srgbClr val="0000FF"/>
                </a:solidFill>
              </a:rPr>
              <a:t> </a:t>
            </a:r>
            <a:r>
              <a:rPr lang="en-US" sz="3200" dirty="0" err="1">
                <a:solidFill>
                  <a:srgbClr val="0000FF"/>
                </a:solidFill>
              </a:rPr>
              <a:t>khỏe</a:t>
            </a:r>
            <a:r>
              <a:rPr lang="en-US" sz="3200" dirty="0">
                <a:solidFill>
                  <a:srgbClr val="0000FF"/>
                </a:solidFill>
              </a:rPr>
              <a:t> con </a:t>
            </a:r>
            <a:r>
              <a:rPr lang="en-US" sz="3200" dirty="0" err="1">
                <a:solidFill>
                  <a:srgbClr val="0000FF"/>
                </a:solidFill>
              </a:rPr>
              <a:t>người</a:t>
            </a:r>
            <a:r>
              <a:rPr lang="en-US" sz="3200" dirty="0">
                <a:solidFill>
                  <a:srgbClr val="0000FF"/>
                </a:solidFill>
              </a:rPr>
              <a:t> </a:t>
            </a:r>
            <a:r>
              <a:rPr lang="en-US" sz="3200" dirty="0" err="1">
                <a:solidFill>
                  <a:srgbClr val="0000FF"/>
                </a:solidFill>
              </a:rPr>
              <a:t>còn</a:t>
            </a:r>
            <a:r>
              <a:rPr lang="en-US" sz="3200" dirty="0">
                <a:solidFill>
                  <a:srgbClr val="0000FF"/>
                </a:solidFill>
              </a:rPr>
              <a:t> </a:t>
            </a:r>
            <a:r>
              <a:rPr lang="en-US" sz="3200" dirty="0" err="1">
                <a:solidFill>
                  <a:srgbClr val="0000FF"/>
                </a:solidFill>
              </a:rPr>
              <a:t>trong</a:t>
            </a:r>
            <a:r>
              <a:rPr lang="en-US" sz="3200" dirty="0">
                <a:solidFill>
                  <a:srgbClr val="0000FF"/>
                </a:solidFill>
              </a:rPr>
              <a:t> </a:t>
            </a:r>
            <a:r>
              <a:rPr lang="en-US" sz="3200" dirty="0" err="1">
                <a:solidFill>
                  <a:srgbClr val="0000FF"/>
                </a:solidFill>
              </a:rPr>
              <a:t>đời</a:t>
            </a:r>
            <a:r>
              <a:rPr lang="en-US" sz="3200" dirty="0">
                <a:solidFill>
                  <a:srgbClr val="0000FF"/>
                </a:solidFill>
              </a:rPr>
              <a:t> </a:t>
            </a:r>
            <a:r>
              <a:rPr lang="en-US" sz="3200" dirty="0" err="1">
                <a:solidFill>
                  <a:srgbClr val="0000FF"/>
                </a:solidFill>
              </a:rPr>
              <a:t>sống</a:t>
            </a:r>
            <a:r>
              <a:rPr lang="en-US" sz="3200" dirty="0">
                <a:solidFill>
                  <a:srgbClr val="0000FF"/>
                </a:solidFill>
              </a:rPr>
              <a:t> </a:t>
            </a:r>
            <a:r>
              <a:rPr lang="en-US" sz="3200" dirty="0" err="1">
                <a:solidFill>
                  <a:srgbClr val="0000FF"/>
                </a:solidFill>
              </a:rPr>
              <a:t>xã</a:t>
            </a:r>
            <a:r>
              <a:rPr lang="en-US" sz="3200" dirty="0">
                <a:solidFill>
                  <a:srgbClr val="0000FF"/>
                </a:solidFill>
              </a:rPr>
              <a:t> </a:t>
            </a:r>
            <a:r>
              <a:rPr lang="en-US" sz="3200" dirty="0" err="1">
                <a:solidFill>
                  <a:srgbClr val="0000FF"/>
                </a:solidFill>
              </a:rPr>
              <a:t>hội</a:t>
            </a:r>
            <a:r>
              <a:rPr lang="en-US" sz="3200" dirty="0">
                <a:solidFill>
                  <a:srgbClr val="0000FF"/>
                </a:solidFill>
              </a:rPr>
              <a:t> </a:t>
            </a:r>
            <a:r>
              <a:rPr lang="en-US" sz="3200" dirty="0" err="1">
                <a:solidFill>
                  <a:srgbClr val="0000FF"/>
                </a:solidFill>
              </a:rPr>
              <a:t>không</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ứng</a:t>
            </a:r>
            <a:r>
              <a:rPr lang="en-US" sz="3200" dirty="0">
                <a:solidFill>
                  <a:srgbClr val="0000FF"/>
                </a:solidFill>
              </a:rPr>
              <a:t> </a:t>
            </a:r>
            <a:r>
              <a:rPr lang="en-US" sz="3200" dirty="0" err="1">
                <a:solidFill>
                  <a:srgbClr val="0000FF"/>
                </a:solidFill>
              </a:rPr>
              <a:t>dụng</a:t>
            </a:r>
            <a:r>
              <a:rPr lang="en-US" sz="3200" dirty="0">
                <a:solidFill>
                  <a:srgbClr val="0000FF"/>
                </a:solidFill>
              </a:rPr>
              <a:t>.  </a:t>
            </a:r>
          </a:p>
          <a:p>
            <a:pPr algn="just"/>
            <a:endParaRPr lang="en-US" sz="3200" b="1"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058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339364" y="975178"/>
            <a:ext cx="11776363" cy="6001643"/>
          </a:xfrm>
          <a:prstGeom prst="rect">
            <a:avLst/>
          </a:prstGeom>
          <a:noFill/>
        </p:spPr>
        <p:txBody>
          <a:bodyPr wrap="square">
            <a:spAutoFit/>
          </a:bodyPr>
          <a:lstStyle/>
          <a:p>
            <a:r>
              <a:rPr lang="en-GB" sz="3200" b="1" dirty="0" err="1">
                <a:solidFill>
                  <a:srgbClr val="0000FF"/>
                </a:solidFill>
                <a:effectLst/>
                <a:ea typeface="Calibri" panose="020F0502020204030204" pitchFamily="34" charset="0"/>
                <a:cs typeface="Times New Roman" panose="02020603050405020304" pitchFamily="18" charset="0"/>
              </a:rPr>
              <a:t>Câu</a:t>
            </a:r>
            <a:r>
              <a:rPr lang="en-GB" sz="3200" b="1" dirty="0">
                <a:solidFill>
                  <a:srgbClr val="0000FF"/>
                </a:solidFill>
                <a:effectLst/>
                <a:ea typeface="Calibri" panose="020F0502020204030204" pitchFamily="34" charset="0"/>
                <a:cs typeface="Times New Roman" panose="02020603050405020304" pitchFamily="18" charset="0"/>
              </a:rPr>
              <a:t> </a:t>
            </a:r>
            <a:r>
              <a:rPr lang="en-GB" sz="3200" b="1" dirty="0">
                <a:solidFill>
                  <a:srgbClr val="0000FF"/>
                </a:solidFill>
                <a:ea typeface="Calibri" panose="020F0502020204030204" pitchFamily="34" charset="0"/>
                <a:cs typeface="Times New Roman" panose="02020603050405020304" pitchFamily="18" charset="0"/>
              </a:rPr>
              <a:t>7</a:t>
            </a:r>
            <a:r>
              <a:rPr lang="en-GB" sz="3200" b="1" dirty="0">
                <a:solidFill>
                  <a:srgbClr val="0000FF"/>
                </a:solidFill>
                <a:effectLst/>
                <a:ea typeface="Calibri" panose="020F0502020204030204" pitchFamily="34" charset="0"/>
                <a:cs typeface="Times New Roman" panose="02020603050405020304" pitchFamily="18" charset="0"/>
              </a:rPr>
              <a:t>:</a:t>
            </a:r>
            <a:r>
              <a:rPr lang="en-US" sz="3200" b="1" dirty="0">
                <a:solidFill>
                  <a:srgbClr val="0000FF"/>
                </a:solidFill>
              </a:rPr>
              <a:t> </a:t>
            </a:r>
            <a:r>
              <a:rPr lang="en-US" sz="3200" b="1" dirty="0" err="1">
                <a:solidFill>
                  <a:srgbClr val="0000FF"/>
                </a:solidFill>
              </a:rPr>
              <a:t>Nhóm</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cơ</a:t>
            </a:r>
            <a:r>
              <a:rPr lang="en-US" sz="3200" b="1" dirty="0">
                <a:solidFill>
                  <a:srgbClr val="0000FF"/>
                </a:solidFill>
              </a:rPr>
              <a:t> </a:t>
            </a:r>
            <a:r>
              <a:rPr lang="en-US" sz="3200" b="1" dirty="0" err="1">
                <a:solidFill>
                  <a:srgbClr val="0000FF"/>
                </a:solidFill>
              </a:rPr>
              <a:t>bản</a:t>
            </a:r>
            <a:r>
              <a:rPr lang="en-US" sz="3200" b="1" dirty="0">
                <a:solidFill>
                  <a:srgbClr val="0000FF"/>
                </a:solidFill>
              </a:rPr>
              <a:t> bao </a:t>
            </a:r>
            <a:r>
              <a:rPr lang="en-US" sz="3200" b="1" dirty="0" err="1">
                <a:solidFill>
                  <a:srgbClr val="0000FF"/>
                </a:solidFill>
              </a:rPr>
              <a:t>gồm</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nghề</a:t>
            </a:r>
            <a:r>
              <a:rPr lang="en-US" sz="3200" b="1" dirty="0">
                <a:solidFill>
                  <a:srgbClr val="0000FF"/>
                </a:solidFill>
              </a:rPr>
              <a:t> </a:t>
            </a:r>
            <a:r>
              <a:rPr lang="en-US" sz="3200" b="1" dirty="0" err="1">
                <a:solidFill>
                  <a:srgbClr val="0000FF"/>
                </a:solidFill>
              </a:rPr>
              <a:t>có</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việc</a:t>
            </a:r>
            <a:r>
              <a:rPr lang="en-US" sz="3200" b="1" dirty="0">
                <a:solidFill>
                  <a:srgbClr val="0000FF"/>
                </a:solidFill>
              </a:rPr>
              <a:t>, </a:t>
            </a:r>
            <a:r>
              <a:rPr lang="en-US" sz="3200" b="1" dirty="0" err="1">
                <a:solidFill>
                  <a:srgbClr val="0000FF"/>
                </a:solidFill>
              </a:rPr>
              <a:t>nghiên</a:t>
            </a:r>
            <a:r>
              <a:rPr lang="en-US" sz="3200" b="1" dirty="0">
                <a:solidFill>
                  <a:srgbClr val="0000FF"/>
                </a:solidFill>
              </a:rPr>
              <a:t> </a:t>
            </a:r>
            <a:r>
              <a:rPr lang="en-US" sz="3200" b="1" dirty="0" err="1">
                <a:solidFill>
                  <a:srgbClr val="0000FF"/>
                </a:solidFill>
              </a:rPr>
              <a:t>cứu</a:t>
            </a:r>
            <a:r>
              <a:rPr lang="en-US" sz="3200" b="1" dirty="0">
                <a:solidFill>
                  <a:srgbClr val="0000FF"/>
                </a:solidFill>
              </a:rPr>
              <a:t> </a:t>
            </a:r>
            <a:r>
              <a:rPr lang="en-US" sz="3200" b="1" dirty="0" err="1">
                <a:solidFill>
                  <a:srgbClr val="0000FF"/>
                </a:solidFill>
              </a:rPr>
              <a:t>liên</a:t>
            </a:r>
            <a:r>
              <a:rPr lang="en-US" sz="3200" b="1" dirty="0">
                <a:solidFill>
                  <a:srgbClr val="0000FF"/>
                </a:solidFill>
              </a:rPr>
              <a:t> </a:t>
            </a:r>
            <a:r>
              <a:rPr lang="en-US" sz="3200" b="1" dirty="0" err="1">
                <a:solidFill>
                  <a:srgbClr val="0000FF"/>
                </a:solidFill>
              </a:rPr>
              <a:t>quan</a:t>
            </a:r>
            <a:r>
              <a:rPr lang="en-US" sz="3200" b="1" dirty="0">
                <a:solidFill>
                  <a:srgbClr val="0000FF"/>
                </a:solidFill>
              </a:rPr>
              <a:t> </a:t>
            </a:r>
            <a:r>
              <a:rPr lang="en-US" sz="3200" b="1" dirty="0" err="1">
                <a:solidFill>
                  <a:srgbClr val="0000FF"/>
                </a:solidFill>
              </a:rPr>
              <a:t>trực</a:t>
            </a:r>
            <a:r>
              <a:rPr lang="en-US" sz="3200" b="1" dirty="0">
                <a:solidFill>
                  <a:srgbClr val="0000FF"/>
                </a:solidFill>
              </a:rPr>
              <a:t> </a:t>
            </a:r>
            <a:r>
              <a:rPr lang="en-US" sz="3200" b="1" dirty="0" err="1">
                <a:solidFill>
                  <a:srgbClr val="0000FF"/>
                </a:solidFill>
              </a:rPr>
              <a:t>tiếp</a:t>
            </a:r>
            <a:r>
              <a:rPr lang="en-US" sz="3200" b="1" dirty="0">
                <a:solidFill>
                  <a:srgbClr val="0000FF"/>
                </a:solidFill>
              </a:rPr>
              <a:t> </a:t>
            </a:r>
            <a:r>
              <a:rPr lang="en-US" sz="3200" b="1" dirty="0" err="1">
                <a:solidFill>
                  <a:srgbClr val="0000FF"/>
                </a:solidFill>
              </a:rPr>
              <a:t>đến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cấp</a:t>
            </a:r>
            <a:r>
              <a:rPr lang="en-US" sz="3200" b="1" dirty="0">
                <a:solidFill>
                  <a:srgbClr val="0000FF"/>
                </a:solidFill>
              </a:rPr>
              <a:t> </a:t>
            </a:r>
            <a:r>
              <a:rPr lang="en-US" sz="3200" b="1" dirty="0" err="1">
                <a:solidFill>
                  <a:srgbClr val="0000FF"/>
                </a:solidFill>
              </a:rPr>
              <a:t>độ</a:t>
            </a:r>
            <a:r>
              <a:rPr lang="en-US" sz="3200" b="1" dirty="0">
                <a:solidFill>
                  <a:srgbClr val="0000FF"/>
                </a:solidFill>
              </a:rPr>
              <a:t> </a:t>
            </a:r>
            <a:r>
              <a:rPr lang="en-US" sz="3200" b="1" dirty="0" err="1">
                <a:solidFill>
                  <a:srgbClr val="0000FF"/>
                </a:solidFill>
              </a:rPr>
              <a:t>tổ</a:t>
            </a:r>
            <a:r>
              <a:rPr lang="en-US" sz="3200" b="1" dirty="0">
                <a:solidFill>
                  <a:srgbClr val="0000FF"/>
                </a:solidFill>
              </a:rPr>
              <a:t> </a:t>
            </a:r>
            <a:r>
              <a:rPr lang="en-US" sz="3200" b="1" dirty="0" err="1">
                <a:solidFill>
                  <a:srgbClr val="0000FF"/>
                </a:solidFill>
              </a:rPr>
              <a:t>chức</a:t>
            </a:r>
            <a:r>
              <a:rPr lang="en-US" sz="3200" b="1" dirty="0">
                <a:solidFill>
                  <a:srgbClr val="0000FF"/>
                </a:solidFill>
              </a:rPr>
              <a:t> </a:t>
            </a:r>
            <a:r>
              <a:rPr lang="en-US" sz="3200" b="1" dirty="0" err="1">
                <a:solidFill>
                  <a:srgbClr val="0000FF"/>
                </a:solidFill>
              </a:rPr>
              <a:t>sống</a:t>
            </a:r>
            <a:r>
              <a:rPr lang="en-US" sz="3200" b="1" dirty="0">
                <a:solidFill>
                  <a:srgbClr val="0000FF"/>
                </a:solidFill>
              </a:rPr>
              <a:t> (</a:t>
            </a:r>
            <a:r>
              <a:rPr lang="en-US" sz="3200" b="1" dirty="0" err="1">
                <a:solidFill>
                  <a:srgbClr val="0000FF"/>
                </a:solidFill>
              </a:rPr>
              <a:t>tế</a:t>
            </a:r>
            <a:r>
              <a:rPr lang="en-US" sz="3200" b="1" dirty="0">
                <a:solidFill>
                  <a:srgbClr val="0000FF"/>
                </a:solidFill>
              </a:rPr>
              <a:t> </a:t>
            </a:r>
            <a:r>
              <a:rPr lang="en-US" sz="3200" b="1" dirty="0" err="1">
                <a:solidFill>
                  <a:srgbClr val="0000FF"/>
                </a:solidFill>
              </a:rPr>
              <a:t>bào</a:t>
            </a:r>
            <a:r>
              <a:rPr lang="en-US" sz="3200" b="1" dirty="0">
                <a:solidFill>
                  <a:srgbClr val="0000FF"/>
                </a:solidFill>
              </a:rPr>
              <a:t>, </a:t>
            </a:r>
            <a:r>
              <a:rPr lang="en-US" sz="3200" b="1" dirty="0" err="1">
                <a:solidFill>
                  <a:srgbClr val="0000FF"/>
                </a:solidFill>
              </a:rPr>
              <a:t>cơ</a:t>
            </a:r>
            <a:r>
              <a:rPr lang="en-US" sz="3200" b="1" dirty="0">
                <a:solidFill>
                  <a:srgbClr val="0000FF"/>
                </a:solidFill>
              </a:rPr>
              <a:t> </a:t>
            </a:r>
            <a:r>
              <a:rPr lang="en-US" sz="3200" b="1" dirty="0" err="1">
                <a:solidFill>
                  <a:srgbClr val="0000FF"/>
                </a:solidFill>
              </a:rPr>
              <a:t>thể</a:t>
            </a:r>
            <a:r>
              <a:rPr lang="en-US" sz="3200" b="1" dirty="0">
                <a:solidFill>
                  <a:srgbClr val="0000FF"/>
                </a:solidFill>
              </a:rPr>
              <a:t>). </a:t>
            </a:r>
            <a:r>
              <a:rPr lang="en-US" sz="3200" b="1" dirty="0" err="1">
                <a:solidFill>
                  <a:srgbClr val="0000FF"/>
                </a:solidFill>
              </a:rPr>
              <a:t>Những</a:t>
            </a:r>
            <a:r>
              <a:rPr lang="en-US" sz="3200" b="1" dirty="0">
                <a:solidFill>
                  <a:srgbClr val="0000FF"/>
                </a:solidFill>
              </a:rPr>
              <a:t> </a:t>
            </a:r>
            <a:r>
              <a:rPr lang="en-US" sz="3200" b="1" dirty="0" err="1">
                <a:solidFill>
                  <a:srgbClr val="0000FF"/>
                </a:solidFill>
              </a:rPr>
              <a:t>nhận</a:t>
            </a:r>
            <a:r>
              <a:rPr lang="en-US" sz="3200" b="1" dirty="0">
                <a:solidFill>
                  <a:srgbClr val="0000FF"/>
                </a:solidFill>
              </a:rPr>
              <a:t> </a:t>
            </a:r>
            <a:r>
              <a:rPr lang="en-US" sz="3200" b="1" dirty="0" err="1">
                <a:solidFill>
                  <a:srgbClr val="0000FF"/>
                </a:solidFill>
              </a:rPr>
              <a:t>định</a:t>
            </a:r>
            <a:r>
              <a:rPr lang="en-US" sz="3200" b="1" dirty="0">
                <a:solidFill>
                  <a:srgbClr val="0000FF"/>
                </a:solidFill>
              </a:rPr>
              <a:t> </a:t>
            </a:r>
            <a:r>
              <a:rPr lang="en-US" sz="3200" b="1" dirty="0" err="1">
                <a:solidFill>
                  <a:srgbClr val="0000FF"/>
                </a:solidFill>
              </a:rPr>
              <a:t>sau</a:t>
            </a:r>
            <a:r>
              <a:rPr lang="en-US" sz="3200" b="1" dirty="0">
                <a:solidFill>
                  <a:srgbClr val="0000FF"/>
                </a:solidFill>
              </a:rPr>
              <a:t> </a:t>
            </a:r>
            <a:r>
              <a:rPr lang="en-US" sz="3200" b="1" dirty="0" err="1">
                <a:solidFill>
                  <a:srgbClr val="0000FF"/>
                </a:solidFill>
              </a:rPr>
              <a:t>đây</a:t>
            </a:r>
            <a:r>
              <a:rPr lang="en-US" sz="3200" b="1" dirty="0">
                <a:solidFill>
                  <a:srgbClr val="0000FF"/>
                </a:solidFill>
              </a:rPr>
              <a:t> </a:t>
            </a:r>
            <a:r>
              <a:rPr lang="en-US" sz="3200" b="1" dirty="0" err="1">
                <a:solidFill>
                  <a:srgbClr val="0000FF"/>
                </a:solidFill>
              </a:rPr>
              <a:t>là</a:t>
            </a:r>
            <a:r>
              <a:rPr lang="en-US" sz="3200" b="1" dirty="0">
                <a:solidFill>
                  <a:srgbClr val="0000FF"/>
                </a:solidFill>
              </a:rPr>
              <a:t> </a:t>
            </a:r>
            <a:r>
              <a:rPr lang="en-US" sz="3200" b="1" dirty="0" err="1">
                <a:solidFill>
                  <a:srgbClr val="0000FF"/>
                </a:solidFill>
              </a:rPr>
              <a:t>đúng</a:t>
            </a:r>
            <a:r>
              <a:rPr lang="en-US" sz="3200" b="1" dirty="0">
                <a:solidFill>
                  <a:srgbClr val="0000FF"/>
                </a:solidFill>
              </a:rPr>
              <a:t> hay </a:t>
            </a:r>
            <a:r>
              <a:rPr lang="en-US" sz="3200" b="1" dirty="0" err="1">
                <a:solidFill>
                  <a:srgbClr val="0000FF"/>
                </a:solidFill>
              </a:rPr>
              <a:t>sai</a:t>
            </a:r>
            <a:r>
              <a:rPr lang="en-US" sz="3200" b="1" dirty="0">
                <a:solidFill>
                  <a:srgbClr val="0000FF"/>
                </a:solidFill>
              </a:rPr>
              <a:t>?</a:t>
            </a:r>
          </a:p>
          <a:p>
            <a:r>
              <a:rPr lang="en-US" sz="3200" dirty="0">
                <a:solidFill>
                  <a:srgbClr val="0000FF"/>
                </a:solidFill>
              </a:rPr>
              <a:t>A. Y </a:t>
            </a:r>
            <a:r>
              <a:rPr lang="en-US" sz="3200" dirty="0" err="1">
                <a:solidFill>
                  <a:srgbClr val="0000FF"/>
                </a:solidFill>
              </a:rPr>
              <a:t>học</a:t>
            </a:r>
            <a:r>
              <a:rPr lang="en-US" sz="3200" dirty="0">
                <a:solidFill>
                  <a:srgbClr val="0000FF"/>
                </a:solidFill>
              </a:rPr>
              <a:t>, </a:t>
            </a:r>
            <a:r>
              <a:rPr lang="en-US" sz="3200" dirty="0" err="1">
                <a:solidFill>
                  <a:srgbClr val="0000FF"/>
                </a:solidFill>
              </a:rPr>
              <a:t>dược</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pháp</a:t>
            </a:r>
            <a:r>
              <a:rPr lang="en-US" sz="3200" dirty="0">
                <a:solidFill>
                  <a:srgbClr val="0000FF"/>
                </a:solidFill>
              </a:rPr>
              <a:t> y, </a:t>
            </a:r>
            <a:r>
              <a:rPr lang="en-US" sz="3200" dirty="0" err="1">
                <a:solidFill>
                  <a:srgbClr val="0000FF"/>
                </a:solidFill>
              </a:rPr>
              <a:t>công</a:t>
            </a:r>
            <a:r>
              <a:rPr lang="en-US" sz="3200" dirty="0">
                <a:solidFill>
                  <a:srgbClr val="0000FF"/>
                </a:solidFill>
              </a:rPr>
              <a:t> </a:t>
            </a:r>
            <a:r>
              <a:rPr lang="en-US" sz="3200" dirty="0" err="1">
                <a:solidFill>
                  <a:srgbClr val="0000FF"/>
                </a:solidFill>
              </a:rPr>
              <a:t>nghệ</a:t>
            </a:r>
            <a:r>
              <a:rPr lang="en-US" sz="3200" dirty="0">
                <a:solidFill>
                  <a:srgbClr val="0000FF"/>
                </a:solidFill>
              </a:rPr>
              <a:t> </a:t>
            </a:r>
            <a:r>
              <a:rPr lang="en-US" sz="3200" dirty="0" err="1">
                <a:solidFill>
                  <a:srgbClr val="0000FF"/>
                </a:solidFill>
              </a:rPr>
              <a:t>thực</a:t>
            </a:r>
            <a:r>
              <a:rPr lang="en-US" sz="3200" dirty="0">
                <a:solidFill>
                  <a:srgbClr val="0000FF"/>
                </a:solidFill>
              </a:rPr>
              <a:t> </a:t>
            </a:r>
            <a:r>
              <a:rPr lang="en-US" sz="3200" dirty="0" err="1">
                <a:solidFill>
                  <a:srgbClr val="0000FF"/>
                </a:solidFill>
              </a:rPr>
              <a:t>phẩm</a:t>
            </a:r>
            <a:r>
              <a:rPr lang="en-US" sz="3200" dirty="0">
                <a:solidFill>
                  <a:srgbClr val="0000FF"/>
                </a:solidFill>
              </a:rPr>
              <a:t> </a:t>
            </a:r>
            <a:r>
              <a:rPr lang="en-US" sz="3200" dirty="0" err="1">
                <a:solidFill>
                  <a:srgbClr val="0000FF"/>
                </a:solidFill>
              </a:rPr>
              <a:t>thuộc</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r>
              <a:rPr lang="en-US" sz="3200" b="1" dirty="0">
                <a:solidFill>
                  <a:srgbClr val="00B050"/>
                </a:solidFill>
              </a:rPr>
              <a:t>S</a:t>
            </a:r>
          </a:p>
          <a:p>
            <a:r>
              <a:rPr lang="en-US" sz="3200" dirty="0">
                <a:solidFill>
                  <a:srgbClr val="0000FF"/>
                </a:solidFill>
              </a:rPr>
              <a:t>B. </a:t>
            </a:r>
            <a:r>
              <a:rPr lang="en-US" sz="3200" dirty="0" err="1">
                <a:solidFill>
                  <a:srgbClr val="0000FF"/>
                </a:solidFill>
              </a:rPr>
              <a:t>Hóa</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không</a:t>
            </a:r>
            <a:r>
              <a:rPr lang="en-US" sz="3200" dirty="0">
                <a:solidFill>
                  <a:srgbClr val="0000FF"/>
                </a:solidFill>
              </a:rPr>
              <a:t> </a:t>
            </a:r>
            <a:r>
              <a:rPr lang="en-US" sz="3200" dirty="0" err="1">
                <a:solidFill>
                  <a:srgbClr val="0000FF"/>
                </a:solidFill>
              </a:rPr>
              <a:t>thuộc</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r>
              <a:rPr lang="en-US" sz="3200" b="1" dirty="0">
                <a:solidFill>
                  <a:srgbClr val="00B050"/>
                </a:solidFill>
              </a:rPr>
              <a:t>S</a:t>
            </a:r>
          </a:p>
          <a:p>
            <a:r>
              <a:rPr lang="en-US" sz="3200" dirty="0">
                <a:solidFill>
                  <a:srgbClr val="0000FF"/>
                </a:solidFill>
              </a:rPr>
              <a:t>C. </a:t>
            </a:r>
            <a:r>
              <a:rPr lang="en-US" sz="3200" dirty="0" err="1">
                <a:solidFill>
                  <a:srgbClr val="0000FF"/>
                </a:solidFill>
              </a:rPr>
              <a:t>Các</a:t>
            </a:r>
            <a:r>
              <a:rPr lang="en-US" sz="3200" dirty="0">
                <a:solidFill>
                  <a:srgbClr val="0000FF"/>
                </a:solidFill>
              </a:rPr>
              <a:t> </a:t>
            </a:r>
            <a:r>
              <a:rPr lang="en-US" sz="3200" dirty="0" err="1">
                <a:solidFill>
                  <a:srgbClr val="0000FF"/>
                </a:solidFill>
              </a:rPr>
              <a:t>nghiên</a:t>
            </a:r>
            <a:r>
              <a:rPr lang="en-US" sz="3200" dirty="0">
                <a:solidFill>
                  <a:srgbClr val="0000FF"/>
                </a:solidFill>
              </a:rPr>
              <a:t> </a:t>
            </a:r>
            <a:r>
              <a:rPr lang="en-US" sz="3200" dirty="0" err="1">
                <a:solidFill>
                  <a:srgbClr val="0000FF"/>
                </a:solidFill>
              </a:rPr>
              <a:t>cứu</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thể</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tác</a:t>
            </a:r>
            <a:r>
              <a:rPr lang="en-US" sz="3200" dirty="0">
                <a:solidFill>
                  <a:srgbClr val="0000FF"/>
                </a:solidFill>
              </a:rPr>
              <a:t> </a:t>
            </a:r>
            <a:r>
              <a:rPr lang="en-US" sz="3200" dirty="0" err="1">
                <a:solidFill>
                  <a:srgbClr val="0000FF"/>
                </a:solidFill>
              </a:rPr>
              <a:t>động</a:t>
            </a:r>
            <a:r>
              <a:rPr lang="en-US" sz="3200" dirty="0">
                <a:solidFill>
                  <a:srgbClr val="0000FF"/>
                </a:solidFill>
              </a:rPr>
              <a:t> </a:t>
            </a:r>
            <a:r>
              <a:rPr lang="en-US" sz="3200" dirty="0" err="1">
                <a:solidFill>
                  <a:srgbClr val="0000FF"/>
                </a:solidFill>
              </a:rPr>
              <a:t>lớn</a:t>
            </a:r>
            <a:r>
              <a:rPr lang="en-US" sz="3200" dirty="0">
                <a:solidFill>
                  <a:srgbClr val="0000FF"/>
                </a:solidFill>
              </a:rPr>
              <a:t> </a:t>
            </a:r>
            <a:r>
              <a:rPr lang="en-US" sz="3200" dirty="0" err="1">
                <a:solidFill>
                  <a:srgbClr val="0000FF"/>
                </a:solidFill>
              </a:rPr>
              <a:t>đến</a:t>
            </a:r>
            <a:r>
              <a:rPr lang="en-US" sz="3200" dirty="0">
                <a:solidFill>
                  <a:srgbClr val="0000FF"/>
                </a:solidFill>
              </a:rPr>
              <a:t> </a:t>
            </a:r>
            <a:r>
              <a:rPr lang="en-US" sz="3200" dirty="0" err="1">
                <a:solidFill>
                  <a:srgbClr val="0000FF"/>
                </a:solidFill>
              </a:rPr>
              <a:t>sức</a:t>
            </a:r>
            <a:r>
              <a:rPr lang="en-US" sz="3200" dirty="0">
                <a:solidFill>
                  <a:srgbClr val="0000FF"/>
                </a:solidFill>
              </a:rPr>
              <a:t> </a:t>
            </a:r>
            <a:r>
              <a:rPr lang="en-US" sz="3200" dirty="0" err="1">
                <a:solidFill>
                  <a:srgbClr val="0000FF"/>
                </a:solidFill>
              </a:rPr>
              <a:t>khỏe</a:t>
            </a:r>
            <a:r>
              <a:rPr lang="en-US" sz="3200" dirty="0">
                <a:solidFill>
                  <a:srgbClr val="0000FF"/>
                </a:solidFill>
              </a:rPr>
              <a:t> con </a:t>
            </a:r>
            <a:r>
              <a:rPr lang="en-US" sz="3200" dirty="0" err="1">
                <a:solidFill>
                  <a:srgbClr val="0000FF"/>
                </a:solidFill>
              </a:rPr>
              <a:t>người</a:t>
            </a:r>
            <a:r>
              <a:rPr lang="en-US" sz="3200" dirty="0">
                <a:solidFill>
                  <a:srgbClr val="0000FF"/>
                </a:solidFill>
              </a:rPr>
              <a:t>. </a:t>
            </a:r>
            <a:r>
              <a:rPr lang="en-US" sz="3200" b="1" dirty="0">
                <a:solidFill>
                  <a:srgbClr val="FF0000"/>
                </a:solidFill>
              </a:rPr>
              <a:t>Đ</a:t>
            </a:r>
          </a:p>
          <a:p>
            <a:r>
              <a:rPr lang="en-US" sz="3200" dirty="0">
                <a:solidFill>
                  <a:srgbClr val="0000FF"/>
                </a:solidFill>
              </a:rPr>
              <a:t>D. </a:t>
            </a:r>
            <a:r>
              <a:rPr lang="en-US" sz="3200" dirty="0" err="1">
                <a:solidFill>
                  <a:srgbClr val="0000FF"/>
                </a:solidFill>
              </a:rPr>
              <a:t>Các</a:t>
            </a:r>
            <a:r>
              <a:rPr lang="en-US" sz="3200" dirty="0">
                <a:solidFill>
                  <a:srgbClr val="0000FF"/>
                </a:solidFill>
              </a:rPr>
              <a:t> </a:t>
            </a:r>
            <a:r>
              <a:rPr lang="en-US" sz="3200" dirty="0" err="1">
                <a:solidFill>
                  <a:srgbClr val="0000FF"/>
                </a:solidFill>
              </a:rPr>
              <a:t>thành</a:t>
            </a:r>
            <a:r>
              <a:rPr lang="en-US" sz="3200" dirty="0">
                <a:solidFill>
                  <a:srgbClr val="0000FF"/>
                </a:solidFill>
              </a:rPr>
              <a:t> </a:t>
            </a:r>
            <a:r>
              <a:rPr lang="en-US" sz="3200" dirty="0" err="1">
                <a:solidFill>
                  <a:srgbClr val="0000FF"/>
                </a:solidFill>
              </a:rPr>
              <a:t>tựu</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nhóm</a:t>
            </a:r>
            <a:r>
              <a:rPr lang="en-US" sz="3200" dirty="0">
                <a:solidFill>
                  <a:srgbClr val="0000FF"/>
                </a:solidFill>
              </a:rPr>
              <a:t> </a:t>
            </a:r>
            <a:r>
              <a:rPr lang="en-US" sz="3200" dirty="0" err="1">
                <a:solidFill>
                  <a:srgbClr val="0000FF"/>
                </a:solidFill>
              </a:rPr>
              <a:t>ngành</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cơ</a:t>
            </a:r>
            <a:r>
              <a:rPr lang="en-US" sz="3200" dirty="0">
                <a:solidFill>
                  <a:srgbClr val="0000FF"/>
                </a:solidFill>
              </a:rPr>
              <a:t> </a:t>
            </a:r>
            <a:r>
              <a:rPr lang="en-US" sz="3200" dirty="0" err="1">
                <a:solidFill>
                  <a:srgbClr val="0000FF"/>
                </a:solidFill>
              </a:rPr>
              <a:t>bản</a:t>
            </a:r>
            <a:r>
              <a:rPr lang="en-US" sz="3200" dirty="0">
                <a:solidFill>
                  <a:srgbClr val="0000FF"/>
                </a:solidFill>
              </a:rPr>
              <a:t> </a:t>
            </a:r>
            <a:r>
              <a:rPr lang="en-US" sz="3200" dirty="0" err="1">
                <a:solidFill>
                  <a:srgbClr val="0000FF"/>
                </a:solidFill>
              </a:rPr>
              <a:t>chủ</a:t>
            </a:r>
            <a:r>
              <a:rPr lang="en-US" sz="3200" dirty="0">
                <a:solidFill>
                  <a:srgbClr val="0000FF"/>
                </a:solidFill>
              </a:rPr>
              <a:t> </a:t>
            </a:r>
            <a:r>
              <a:rPr lang="en-US" sz="3200" dirty="0" err="1">
                <a:solidFill>
                  <a:srgbClr val="0000FF"/>
                </a:solidFill>
              </a:rPr>
              <a:t>yếu</a:t>
            </a:r>
            <a:r>
              <a:rPr lang="en-US" sz="3200" dirty="0">
                <a:solidFill>
                  <a:srgbClr val="0000FF"/>
                </a:solidFill>
              </a:rPr>
              <a:t> </a:t>
            </a:r>
            <a:r>
              <a:rPr lang="en-US" sz="3200" dirty="0" err="1">
                <a:solidFill>
                  <a:srgbClr val="0000FF"/>
                </a:solidFill>
              </a:rPr>
              <a:t>được</a:t>
            </a:r>
            <a:r>
              <a:rPr lang="en-US" sz="3200" dirty="0">
                <a:solidFill>
                  <a:srgbClr val="0000FF"/>
                </a:solidFill>
              </a:rPr>
              <a:t> </a:t>
            </a:r>
            <a:r>
              <a:rPr lang="en-US" sz="3200" dirty="0" err="1">
                <a:solidFill>
                  <a:srgbClr val="0000FF"/>
                </a:solidFill>
              </a:rPr>
              <a:t>ứng</a:t>
            </a:r>
            <a:r>
              <a:rPr lang="en-US" sz="3200" dirty="0">
                <a:solidFill>
                  <a:srgbClr val="0000FF"/>
                </a:solidFill>
              </a:rPr>
              <a:t> </a:t>
            </a:r>
            <a:r>
              <a:rPr lang="en-US" sz="3200" dirty="0" err="1">
                <a:solidFill>
                  <a:srgbClr val="0000FF"/>
                </a:solidFill>
              </a:rPr>
              <a:t>dụng</a:t>
            </a:r>
            <a:r>
              <a:rPr lang="en-US" sz="3200" dirty="0">
                <a:solidFill>
                  <a:srgbClr val="0000FF"/>
                </a:solidFill>
              </a:rPr>
              <a:t> </a:t>
            </a:r>
            <a:r>
              <a:rPr lang="en-US" sz="3200" dirty="0" err="1">
                <a:solidFill>
                  <a:srgbClr val="0000FF"/>
                </a:solidFill>
              </a:rPr>
              <a:t>nhiều</a:t>
            </a:r>
            <a:r>
              <a:rPr lang="en-US" sz="3200" dirty="0">
                <a:solidFill>
                  <a:srgbClr val="0000FF"/>
                </a:solidFill>
              </a:rPr>
              <a:t> </a:t>
            </a:r>
            <a:r>
              <a:rPr lang="en-US" sz="3200" dirty="0" err="1">
                <a:solidFill>
                  <a:srgbClr val="0000FF"/>
                </a:solidFill>
              </a:rPr>
              <a:t>trong</a:t>
            </a:r>
            <a:r>
              <a:rPr lang="en-US" sz="3200" dirty="0">
                <a:solidFill>
                  <a:srgbClr val="0000FF"/>
                </a:solidFill>
              </a:rPr>
              <a:t> </a:t>
            </a:r>
            <a:r>
              <a:rPr lang="en-US" sz="3200" dirty="0" err="1">
                <a:solidFill>
                  <a:srgbClr val="0000FF"/>
                </a:solidFill>
              </a:rPr>
              <a:t>chăm</a:t>
            </a:r>
            <a:r>
              <a:rPr lang="en-US" sz="3200" dirty="0">
                <a:solidFill>
                  <a:srgbClr val="0000FF"/>
                </a:solidFill>
              </a:rPr>
              <a:t> </a:t>
            </a:r>
            <a:r>
              <a:rPr lang="en-US" sz="3200" dirty="0" err="1">
                <a:solidFill>
                  <a:srgbClr val="0000FF"/>
                </a:solidFill>
              </a:rPr>
              <a:t>sóc</a:t>
            </a:r>
            <a:r>
              <a:rPr lang="en-US" sz="3200" dirty="0">
                <a:solidFill>
                  <a:srgbClr val="0000FF"/>
                </a:solidFill>
              </a:rPr>
              <a:t> </a:t>
            </a:r>
            <a:r>
              <a:rPr lang="en-US" sz="3200" dirty="0" err="1">
                <a:solidFill>
                  <a:srgbClr val="0000FF"/>
                </a:solidFill>
              </a:rPr>
              <a:t>sức</a:t>
            </a:r>
            <a:r>
              <a:rPr lang="en-US" sz="3200" dirty="0">
                <a:solidFill>
                  <a:srgbClr val="0000FF"/>
                </a:solidFill>
              </a:rPr>
              <a:t> </a:t>
            </a:r>
            <a:r>
              <a:rPr lang="en-US" sz="3200" dirty="0" err="1">
                <a:solidFill>
                  <a:srgbClr val="0000FF"/>
                </a:solidFill>
              </a:rPr>
              <a:t>khỏe</a:t>
            </a:r>
            <a:r>
              <a:rPr lang="en-US" sz="3200" dirty="0">
                <a:solidFill>
                  <a:srgbClr val="0000FF"/>
                </a:solidFill>
              </a:rPr>
              <a:t> con </a:t>
            </a:r>
            <a:r>
              <a:rPr lang="en-US" sz="3200" dirty="0" err="1">
                <a:solidFill>
                  <a:srgbClr val="0000FF"/>
                </a:solidFill>
              </a:rPr>
              <a:t>người</a:t>
            </a:r>
            <a:r>
              <a:rPr lang="en-US" sz="3200" dirty="0">
                <a:solidFill>
                  <a:srgbClr val="0000FF"/>
                </a:solidFill>
              </a:rPr>
              <a:t> </a:t>
            </a:r>
            <a:r>
              <a:rPr lang="en-US" sz="3200" dirty="0" err="1">
                <a:solidFill>
                  <a:srgbClr val="0000FF"/>
                </a:solidFill>
              </a:rPr>
              <a:t>còn</a:t>
            </a:r>
            <a:r>
              <a:rPr lang="en-US" sz="3200" dirty="0">
                <a:solidFill>
                  <a:srgbClr val="0000FF"/>
                </a:solidFill>
              </a:rPr>
              <a:t> </a:t>
            </a:r>
            <a:r>
              <a:rPr lang="en-US" sz="3200" dirty="0" err="1">
                <a:solidFill>
                  <a:srgbClr val="0000FF"/>
                </a:solidFill>
              </a:rPr>
              <a:t>trong</a:t>
            </a:r>
            <a:r>
              <a:rPr lang="en-US" sz="3200" dirty="0">
                <a:solidFill>
                  <a:srgbClr val="0000FF"/>
                </a:solidFill>
              </a:rPr>
              <a:t> </a:t>
            </a:r>
            <a:r>
              <a:rPr lang="en-US" sz="3200" dirty="0" err="1">
                <a:solidFill>
                  <a:srgbClr val="0000FF"/>
                </a:solidFill>
              </a:rPr>
              <a:t>đời</a:t>
            </a:r>
            <a:r>
              <a:rPr lang="en-US" sz="3200" dirty="0">
                <a:solidFill>
                  <a:srgbClr val="0000FF"/>
                </a:solidFill>
              </a:rPr>
              <a:t> </a:t>
            </a:r>
            <a:r>
              <a:rPr lang="en-US" sz="3200" dirty="0" err="1">
                <a:solidFill>
                  <a:srgbClr val="0000FF"/>
                </a:solidFill>
              </a:rPr>
              <a:t>sống</a:t>
            </a:r>
            <a:r>
              <a:rPr lang="en-US" sz="3200" dirty="0">
                <a:solidFill>
                  <a:srgbClr val="0000FF"/>
                </a:solidFill>
              </a:rPr>
              <a:t> </a:t>
            </a:r>
            <a:r>
              <a:rPr lang="en-US" sz="3200" dirty="0" err="1">
                <a:solidFill>
                  <a:srgbClr val="0000FF"/>
                </a:solidFill>
              </a:rPr>
              <a:t>xã</a:t>
            </a:r>
            <a:r>
              <a:rPr lang="en-US" sz="3200" dirty="0">
                <a:solidFill>
                  <a:srgbClr val="0000FF"/>
                </a:solidFill>
              </a:rPr>
              <a:t> </a:t>
            </a:r>
            <a:r>
              <a:rPr lang="en-US" sz="3200" dirty="0" err="1">
                <a:solidFill>
                  <a:srgbClr val="0000FF"/>
                </a:solidFill>
              </a:rPr>
              <a:t>hội</a:t>
            </a:r>
            <a:r>
              <a:rPr lang="en-US" sz="3200" dirty="0">
                <a:solidFill>
                  <a:srgbClr val="0000FF"/>
                </a:solidFill>
              </a:rPr>
              <a:t> </a:t>
            </a:r>
            <a:r>
              <a:rPr lang="en-US" sz="3200" dirty="0" err="1">
                <a:solidFill>
                  <a:srgbClr val="0000FF"/>
                </a:solidFill>
              </a:rPr>
              <a:t>không</a:t>
            </a:r>
            <a:r>
              <a:rPr lang="en-US" sz="3200" dirty="0">
                <a:solidFill>
                  <a:srgbClr val="0000FF"/>
                </a:solidFill>
              </a:rPr>
              <a:t> </a:t>
            </a:r>
            <a:r>
              <a:rPr lang="en-US" sz="3200" dirty="0" err="1">
                <a:solidFill>
                  <a:srgbClr val="0000FF"/>
                </a:solidFill>
              </a:rPr>
              <a:t>có</a:t>
            </a:r>
            <a:r>
              <a:rPr lang="en-US" sz="3200" dirty="0">
                <a:solidFill>
                  <a:srgbClr val="0000FF"/>
                </a:solidFill>
              </a:rPr>
              <a:t> </a:t>
            </a:r>
            <a:r>
              <a:rPr lang="en-US" sz="3200" dirty="0" err="1">
                <a:solidFill>
                  <a:srgbClr val="0000FF"/>
                </a:solidFill>
              </a:rPr>
              <a:t>ứng</a:t>
            </a:r>
            <a:r>
              <a:rPr lang="en-US" sz="3200" dirty="0">
                <a:solidFill>
                  <a:srgbClr val="0000FF"/>
                </a:solidFill>
              </a:rPr>
              <a:t> </a:t>
            </a:r>
            <a:r>
              <a:rPr lang="en-US" sz="3200" dirty="0" err="1">
                <a:solidFill>
                  <a:srgbClr val="0000FF"/>
                </a:solidFill>
              </a:rPr>
              <a:t>dụng</a:t>
            </a:r>
            <a:r>
              <a:rPr lang="en-US" sz="3200" dirty="0">
                <a:solidFill>
                  <a:srgbClr val="0000FF"/>
                </a:solidFill>
              </a:rPr>
              <a:t>. </a:t>
            </a:r>
            <a:r>
              <a:rPr lang="en-US" sz="3200" b="1" dirty="0">
                <a:solidFill>
                  <a:srgbClr val="00B050"/>
                </a:solidFill>
              </a:rPr>
              <a:t>S</a:t>
            </a:r>
            <a:r>
              <a:rPr lang="en-US" sz="3200" dirty="0">
                <a:solidFill>
                  <a:srgbClr val="00B050"/>
                </a:solidFill>
              </a:rPr>
              <a:t> </a:t>
            </a:r>
            <a:r>
              <a:rPr lang="en-US" sz="3200" dirty="0">
                <a:solidFill>
                  <a:srgbClr val="0000FF"/>
                </a:solidFill>
              </a:rPr>
              <a:t>  </a:t>
            </a:r>
          </a:p>
          <a:p>
            <a:pPr algn="just"/>
            <a:endParaRPr lang="en-US" sz="3200" b="1"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177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490194" y="1050592"/>
            <a:ext cx="11397006" cy="4031873"/>
          </a:xfrm>
          <a:prstGeom prst="rect">
            <a:avLst/>
          </a:prstGeom>
          <a:noFill/>
        </p:spPr>
        <p:txBody>
          <a:bodyPr wrap="square">
            <a:spAutoFit/>
          </a:bodyPr>
          <a:lstStyle/>
          <a:p>
            <a:pPr algn="just"/>
            <a:r>
              <a:rPr lang="en-GB" sz="3200" b="1" dirty="0" err="1">
                <a:solidFill>
                  <a:srgbClr val="0000FF"/>
                </a:solidFill>
                <a:effectLst/>
                <a:ea typeface="Calibri" panose="020F0502020204030204" pitchFamily="34" charset="0"/>
                <a:cs typeface="Times New Roman" panose="02020603050405020304" pitchFamily="18" charset="0"/>
              </a:rPr>
              <a:t>Câu</a:t>
            </a:r>
            <a:r>
              <a:rPr lang="en-GB" sz="3200" b="1" dirty="0">
                <a:solidFill>
                  <a:srgbClr val="0000FF"/>
                </a:solidFill>
                <a:effectLst/>
                <a:ea typeface="Calibri" panose="020F0502020204030204" pitchFamily="34" charset="0"/>
                <a:cs typeface="Times New Roman" panose="02020603050405020304" pitchFamily="18" charset="0"/>
              </a:rPr>
              <a:t> </a:t>
            </a:r>
            <a:r>
              <a:rPr lang="en-GB" sz="3200" b="1" dirty="0">
                <a:solidFill>
                  <a:srgbClr val="0000FF"/>
                </a:solidFill>
                <a:ea typeface="Calibri" panose="020F0502020204030204" pitchFamily="34" charset="0"/>
                <a:cs typeface="Times New Roman" panose="02020603050405020304" pitchFamily="18" charset="0"/>
              </a:rPr>
              <a:t>8</a:t>
            </a:r>
            <a:r>
              <a:rPr lang="en-GB" sz="3200" b="1" dirty="0">
                <a:solidFill>
                  <a:srgbClr val="0000FF"/>
                </a:solidFill>
                <a:effectLst/>
                <a:ea typeface="Calibri" panose="020F0502020204030204" pitchFamily="34" charset="0"/>
                <a:cs typeface="Times New Roman" panose="02020603050405020304" pitchFamily="18" charset="0"/>
              </a:rPr>
              <a:t>: </a:t>
            </a:r>
            <a:r>
              <a:rPr lang="en-US" sz="3200" b="1" dirty="0">
                <a:solidFill>
                  <a:srgbClr val="0000FF"/>
                </a:solidFill>
              </a:rPr>
              <a:t>Trong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lĩnh</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sau</a:t>
            </a:r>
            <a:r>
              <a:rPr lang="en-US" sz="3200" b="1" dirty="0">
                <a:solidFill>
                  <a:srgbClr val="0000FF"/>
                </a:solidFill>
              </a:rPr>
              <a:t>: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nghệ</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thái</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tế</a:t>
            </a:r>
            <a:r>
              <a:rPr lang="en-US" sz="3200" b="1" dirty="0">
                <a:solidFill>
                  <a:srgbClr val="0000FF"/>
                </a:solidFill>
              </a:rPr>
              <a:t> </a:t>
            </a:r>
            <a:r>
              <a:rPr lang="en-US" sz="3200" b="1" dirty="0" err="1">
                <a:solidFill>
                  <a:srgbClr val="0000FF"/>
                </a:solidFill>
              </a:rPr>
              <a:t>bào</a:t>
            </a:r>
            <a:r>
              <a:rPr lang="en-US" sz="3200" b="1" dirty="0">
                <a:solidFill>
                  <a:srgbClr val="0000FF"/>
                </a:solidFill>
              </a:rPr>
              <a:t>, </a:t>
            </a:r>
            <a:r>
              <a:rPr lang="en-US" sz="3200" b="1" dirty="0" err="1">
                <a:solidFill>
                  <a:srgbClr val="0000FF"/>
                </a:solidFill>
              </a:rPr>
              <a:t>nhiệt</a:t>
            </a:r>
            <a:r>
              <a:rPr lang="en-US" sz="3200" b="1" dirty="0">
                <a:solidFill>
                  <a:srgbClr val="0000FF"/>
                </a:solidFill>
              </a:rPr>
              <a:t> </a:t>
            </a:r>
            <a:r>
              <a:rPr lang="en-US" sz="3200" b="1" dirty="0" err="1">
                <a:solidFill>
                  <a:srgbClr val="0000FF"/>
                </a:solidFill>
              </a:rPr>
              <a:t>động</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hóa</a:t>
            </a:r>
            <a:r>
              <a:rPr lang="en-US" sz="3200" b="1" dirty="0">
                <a:solidFill>
                  <a:srgbClr val="0000FF"/>
                </a:solidFill>
              </a:rPr>
              <a:t> </a:t>
            </a:r>
            <a:r>
              <a:rPr lang="en-US" sz="3200" b="1" dirty="0" err="1">
                <a:solidFill>
                  <a:srgbClr val="0000FF"/>
                </a:solidFill>
              </a:rPr>
              <a:t>hữu</a:t>
            </a:r>
            <a:r>
              <a:rPr lang="en-US" sz="3200" b="1" dirty="0">
                <a:solidFill>
                  <a:srgbClr val="0000FF"/>
                </a:solidFill>
              </a:rPr>
              <a:t> </a:t>
            </a:r>
            <a:r>
              <a:rPr lang="en-US" sz="3200" b="1" dirty="0" err="1">
                <a:solidFill>
                  <a:srgbClr val="0000FF"/>
                </a:solidFill>
              </a:rPr>
              <a:t>cơ</a:t>
            </a:r>
            <a:r>
              <a:rPr lang="en-US" sz="3200" b="1" dirty="0">
                <a:solidFill>
                  <a:srgbClr val="0000FF"/>
                </a:solidFill>
              </a:rPr>
              <a:t>,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nghệ</a:t>
            </a:r>
            <a:r>
              <a:rPr lang="en-US" sz="3200" b="1" dirty="0">
                <a:solidFill>
                  <a:srgbClr val="0000FF"/>
                </a:solidFill>
              </a:rPr>
              <a:t> enzyme,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nghệ</a:t>
            </a:r>
            <a:r>
              <a:rPr lang="en-US" sz="3200" b="1" dirty="0">
                <a:solidFill>
                  <a:srgbClr val="0000FF"/>
                </a:solidFill>
              </a:rPr>
              <a:t> nano. </a:t>
            </a:r>
            <a:r>
              <a:rPr lang="en-US" sz="3200" b="1" dirty="0" err="1">
                <a:solidFill>
                  <a:srgbClr val="0000FF"/>
                </a:solidFill>
              </a:rPr>
              <a:t>Có</a:t>
            </a:r>
            <a:r>
              <a:rPr lang="en-US" sz="3200" b="1" dirty="0">
                <a:solidFill>
                  <a:srgbClr val="0000FF"/>
                </a:solidFill>
              </a:rPr>
              <a:t> bao </a:t>
            </a:r>
            <a:r>
              <a:rPr lang="en-US" sz="3200" b="1" dirty="0" err="1">
                <a:solidFill>
                  <a:srgbClr val="0000FF"/>
                </a:solidFill>
              </a:rPr>
              <a:t>nhiêu</a:t>
            </a:r>
            <a:r>
              <a:rPr lang="en-US" sz="3200" b="1" dirty="0">
                <a:solidFill>
                  <a:srgbClr val="0000FF"/>
                </a:solidFill>
              </a:rPr>
              <a:t> </a:t>
            </a:r>
            <a:r>
              <a:rPr lang="en-US" sz="3200" b="1" dirty="0" err="1">
                <a:solidFill>
                  <a:srgbClr val="0000FF"/>
                </a:solidFill>
              </a:rPr>
              <a:t>lĩnh</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thuộc</a:t>
            </a:r>
            <a:r>
              <a:rPr lang="en-US" sz="3200" b="1" dirty="0">
                <a:solidFill>
                  <a:srgbClr val="0000FF"/>
                </a:solidFill>
              </a:rPr>
              <a:t> </a:t>
            </a:r>
            <a:r>
              <a:rPr lang="en-US" sz="3200" b="1" dirty="0" err="1">
                <a:solidFill>
                  <a:srgbClr val="0000FF"/>
                </a:solidFill>
              </a:rPr>
              <a:t>nghiên</a:t>
            </a:r>
            <a:r>
              <a:rPr lang="en-US" sz="3200" b="1" dirty="0">
                <a:solidFill>
                  <a:srgbClr val="0000FF"/>
                </a:solidFill>
              </a:rPr>
              <a:t> </a:t>
            </a:r>
            <a:r>
              <a:rPr lang="en-US" sz="3200" b="1" dirty="0" err="1">
                <a:solidFill>
                  <a:srgbClr val="0000FF"/>
                </a:solidFill>
              </a:rPr>
              <a:t>cứu</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a:t>
            </a:r>
          </a:p>
          <a:p>
            <a:pPr algn="just"/>
            <a:r>
              <a:rPr lang="en-US" sz="3200" b="1" dirty="0">
                <a:solidFill>
                  <a:srgbClr val="0000FF"/>
                </a:solidFill>
              </a:rPr>
              <a:t> </a:t>
            </a:r>
            <a:r>
              <a:rPr lang="en-US" sz="3200" b="1" dirty="0" err="1">
                <a:solidFill>
                  <a:srgbClr val="FF0000"/>
                </a:solidFill>
              </a:rPr>
              <a:t>Đáp</a:t>
            </a:r>
            <a:r>
              <a:rPr lang="en-US" sz="3200" b="1" dirty="0">
                <a:solidFill>
                  <a:srgbClr val="FF0000"/>
                </a:solidFill>
              </a:rPr>
              <a:t> </a:t>
            </a:r>
            <a:r>
              <a:rPr lang="en-US" sz="3200" b="1" dirty="0" err="1">
                <a:solidFill>
                  <a:srgbClr val="FF0000"/>
                </a:solidFill>
              </a:rPr>
              <a:t>án</a:t>
            </a:r>
            <a:r>
              <a:rPr lang="en-US" sz="3200" b="1" dirty="0">
                <a:solidFill>
                  <a:srgbClr val="FF0000"/>
                </a:solidFill>
              </a:rPr>
              <a:t>: 4 </a:t>
            </a:r>
          </a:p>
          <a:p>
            <a:pPr algn="just"/>
            <a:r>
              <a:rPr lang="en-US" sz="3200" b="1" dirty="0">
                <a:solidFill>
                  <a:srgbClr val="FF0000"/>
                </a:solidFill>
              </a:rPr>
              <a:t>(</a:t>
            </a:r>
            <a:r>
              <a:rPr lang="en-US" sz="3200" b="1" dirty="0" err="1">
                <a:solidFill>
                  <a:srgbClr val="FF0000"/>
                </a:solidFill>
              </a:rPr>
              <a:t>Công</a:t>
            </a:r>
            <a:r>
              <a:rPr lang="en-US" sz="3200" b="1" dirty="0">
                <a:solidFill>
                  <a:srgbClr val="FF0000"/>
                </a:solidFill>
              </a:rPr>
              <a:t> </a:t>
            </a:r>
            <a:r>
              <a:rPr lang="en-US" sz="3200" b="1" dirty="0" err="1">
                <a:solidFill>
                  <a:srgbClr val="FF0000"/>
                </a:solidFill>
              </a:rPr>
              <a:t>nghệ</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học</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thái</a:t>
            </a:r>
            <a:r>
              <a:rPr lang="en-US" sz="3200" b="1" dirty="0">
                <a:solidFill>
                  <a:srgbClr val="FF0000"/>
                </a:solidFill>
              </a:rPr>
              <a:t> </a:t>
            </a:r>
            <a:r>
              <a:rPr lang="en-US" sz="3200" b="1" dirty="0" err="1">
                <a:solidFill>
                  <a:srgbClr val="FF0000"/>
                </a:solidFill>
              </a:rPr>
              <a:t>học</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học</a:t>
            </a:r>
            <a:r>
              <a:rPr lang="en-US" sz="3200" b="1" dirty="0">
                <a:solidFill>
                  <a:srgbClr val="FF0000"/>
                </a:solidFill>
              </a:rPr>
              <a:t> </a:t>
            </a:r>
            <a:r>
              <a:rPr lang="en-US" sz="3200" b="1" dirty="0" err="1">
                <a:solidFill>
                  <a:srgbClr val="FF0000"/>
                </a:solidFill>
              </a:rPr>
              <a:t>tế</a:t>
            </a:r>
            <a:r>
              <a:rPr lang="en-US" sz="3200" b="1" dirty="0">
                <a:solidFill>
                  <a:srgbClr val="FF0000"/>
                </a:solidFill>
              </a:rPr>
              <a:t> </a:t>
            </a:r>
            <a:r>
              <a:rPr lang="en-US" sz="3200" b="1" dirty="0" err="1">
                <a:solidFill>
                  <a:srgbClr val="FF0000"/>
                </a:solidFill>
              </a:rPr>
              <a:t>bào</a:t>
            </a:r>
            <a:r>
              <a:rPr lang="en-US" sz="3200" b="1" dirty="0">
                <a:solidFill>
                  <a:srgbClr val="FF0000"/>
                </a:solidFill>
              </a:rPr>
              <a:t>, </a:t>
            </a:r>
            <a:r>
              <a:rPr lang="en-US" sz="3200" b="1" dirty="0" err="1">
                <a:solidFill>
                  <a:srgbClr val="FF0000"/>
                </a:solidFill>
              </a:rPr>
              <a:t>công</a:t>
            </a:r>
            <a:r>
              <a:rPr lang="en-US" sz="3200" b="1" dirty="0">
                <a:solidFill>
                  <a:srgbClr val="FF0000"/>
                </a:solidFill>
              </a:rPr>
              <a:t> </a:t>
            </a:r>
            <a:r>
              <a:rPr lang="en-US" sz="3200" b="1" dirty="0" err="1">
                <a:solidFill>
                  <a:srgbClr val="FF0000"/>
                </a:solidFill>
              </a:rPr>
              <a:t>nghệ</a:t>
            </a:r>
            <a:r>
              <a:rPr lang="en-US" sz="3200" b="1" dirty="0">
                <a:solidFill>
                  <a:srgbClr val="FF0000"/>
                </a:solidFill>
              </a:rPr>
              <a:t> enzyme) </a:t>
            </a:r>
          </a:p>
          <a:p>
            <a:pPr algn="just"/>
            <a:endParaRPr lang="en-US" sz="3200" b="1"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65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490194" y="1050592"/>
            <a:ext cx="11397006" cy="3046988"/>
          </a:xfrm>
          <a:prstGeom prst="rect">
            <a:avLst/>
          </a:prstGeom>
          <a:noFill/>
        </p:spPr>
        <p:txBody>
          <a:bodyPr wrap="square">
            <a:spAutoFit/>
          </a:bodyPr>
          <a:lstStyle/>
          <a:p>
            <a:r>
              <a:rPr lang="en-GB" sz="3200" b="1" dirty="0" err="1">
                <a:solidFill>
                  <a:srgbClr val="0000FF"/>
                </a:solidFill>
                <a:effectLst/>
                <a:ea typeface="Calibri" panose="020F0502020204030204" pitchFamily="34" charset="0"/>
                <a:cs typeface="Times New Roman" panose="02020603050405020304" pitchFamily="18" charset="0"/>
              </a:rPr>
              <a:t>Câu</a:t>
            </a:r>
            <a:r>
              <a:rPr lang="en-GB" sz="3200" b="1" dirty="0">
                <a:solidFill>
                  <a:srgbClr val="0000FF"/>
                </a:solidFill>
                <a:effectLst/>
                <a:ea typeface="Calibri" panose="020F0502020204030204" pitchFamily="34" charset="0"/>
                <a:cs typeface="Times New Roman" panose="02020603050405020304" pitchFamily="18" charset="0"/>
              </a:rPr>
              <a:t> </a:t>
            </a:r>
            <a:r>
              <a:rPr lang="en-GB" sz="3200" b="1" dirty="0">
                <a:solidFill>
                  <a:srgbClr val="0000FF"/>
                </a:solidFill>
                <a:ea typeface="Calibri" panose="020F0502020204030204" pitchFamily="34" charset="0"/>
                <a:cs typeface="Times New Roman" panose="02020603050405020304" pitchFamily="18" charset="0"/>
              </a:rPr>
              <a:t>9</a:t>
            </a:r>
            <a:r>
              <a:rPr lang="en-GB" sz="3200" b="1" dirty="0">
                <a:solidFill>
                  <a:srgbClr val="0000FF"/>
                </a:solidFill>
                <a:effectLst/>
                <a:ea typeface="Calibri" panose="020F0502020204030204" pitchFamily="34" charset="0"/>
                <a:cs typeface="Times New Roman" panose="02020603050405020304" pitchFamily="18" charset="0"/>
              </a:rPr>
              <a:t>: </a:t>
            </a:r>
            <a:r>
              <a:rPr lang="en-US" sz="3200" b="1" dirty="0">
                <a:solidFill>
                  <a:srgbClr val="0000FF"/>
                </a:solidFill>
              </a:rPr>
              <a:t>Cho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sau</a:t>
            </a:r>
            <a:r>
              <a:rPr lang="en-US" sz="3200" b="1" dirty="0">
                <a:solidFill>
                  <a:srgbClr val="0000FF"/>
                </a:solidFill>
              </a:rPr>
              <a:t>: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nghệ</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sư</a:t>
            </a:r>
            <a:r>
              <a:rPr lang="en-US" sz="3200" b="1" dirty="0">
                <a:solidFill>
                  <a:srgbClr val="0000FF"/>
                </a:solidFill>
              </a:rPr>
              <a:t> </a:t>
            </a:r>
            <a:r>
              <a:rPr lang="en-US" sz="3200" b="1" dirty="0" err="1">
                <a:solidFill>
                  <a:srgbClr val="0000FF"/>
                </a:solidFill>
              </a:rPr>
              <a:t>phạm</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y </a:t>
            </a:r>
            <a:r>
              <a:rPr lang="en-US" sz="3200" b="1" dirty="0" err="1">
                <a:solidFill>
                  <a:srgbClr val="0000FF"/>
                </a:solidFill>
              </a:rPr>
              <a:t>đa</a:t>
            </a:r>
            <a:r>
              <a:rPr lang="en-US" sz="3200" b="1" dirty="0">
                <a:solidFill>
                  <a:srgbClr val="0000FF"/>
                </a:solidFill>
              </a:rPr>
              <a:t> khoa, </a:t>
            </a:r>
            <a:r>
              <a:rPr lang="en-US" sz="3200" b="1" dirty="0" err="1">
                <a:solidFill>
                  <a:srgbClr val="0000FF"/>
                </a:solidFill>
              </a:rPr>
              <a:t>chăn</a:t>
            </a:r>
            <a:r>
              <a:rPr lang="en-US" sz="3200" b="1" dirty="0">
                <a:solidFill>
                  <a:srgbClr val="0000FF"/>
                </a:solidFill>
              </a:rPr>
              <a:t> </a:t>
            </a:r>
            <a:r>
              <a:rPr lang="en-US" sz="3200" b="1" dirty="0" err="1">
                <a:solidFill>
                  <a:srgbClr val="0000FF"/>
                </a:solidFill>
              </a:rPr>
              <a:t>nuôi</a:t>
            </a:r>
            <a:r>
              <a:rPr lang="en-US" sz="3200" b="1" dirty="0">
                <a:solidFill>
                  <a:srgbClr val="0000FF"/>
                </a:solidFill>
              </a:rPr>
              <a:t>, </a:t>
            </a:r>
            <a:r>
              <a:rPr lang="en-US" sz="3200" b="1" dirty="0" err="1">
                <a:solidFill>
                  <a:srgbClr val="0000FF"/>
                </a:solidFill>
              </a:rPr>
              <a:t>trồng</a:t>
            </a:r>
            <a:r>
              <a:rPr lang="en-US" sz="3200" b="1" dirty="0">
                <a:solidFill>
                  <a:srgbClr val="0000FF"/>
                </a:solidFill>
              </a:rPr>
              <a:t> </a:t>
            </a:r>
            <a:r>
              <a:rPr lang="en-US" sz="3200" b="1" dirty="0" err="1">
                <a:solidFill>
                  <a:srgbClr val="0000FF"/>
                </a:solidFill>
              </a:rPr>
              <a:t>trọt</a:t>
            </a:r>
            <a:r>
              <a:rPr lang="en-US" sz="3200" b="1" dirty="0">
                <a:solidFill>
                  <a:srgbClr val="0000FF"/>
                </a:solidFill>
              </a:rPr>
              <a:t>, </a:t>
            </a:r>
            <a:r>
              <a:rPr lang="en-US" sz="3200" b="1" dirty="0" err="1">
                <a:solidFill>
                  <a:srgbClr val="0000FF"/>
                </a:solidFill>
              </a:rPr>
              <a:t>quản</a:t>
            </a:r>
            <a:r>
              <a:rPr lang="en-US" sz="3200" b="1" dirty="0">
                <a:solidFill>
                  <a:srgbClr val="0000FF"/>
                </a:solidFill>
              </a:rPr>
              <a:t> </a:t>
            </a:r>
            <a:r>
              <a:rPr lang="en-US" sz="3200" b="1" dirty="0" err="1">
                <a:solidFill>
                  <a:srgbClr val="0000FF"/>
                </a:solidFill>
              </a:rPr>
              <a:t>lí</a:t>
            </a:r>
            <a:r>
              <a:rPr lang="en-US" sz="3200" b="1" dirty="0">
                <a:solidFill>
                  <a:srgbClr val="0000FF"/>
                </a:solidFill>
              </a:rPr>
              <a:t> </a:t>
            </a:r>
            <a:r>
              <a:rPr lang="en-US" sz="3200" b="1" dirty="0" err="1">
                <a:solidFill>
                  <a:srgbClr val="0000FF"/>
                </a:solidFill>
              </a:rPr>
              <a:t>tài</a:t>
            </a:r>
            <a:r>
              <a:rPr lang="en-US" sz="3200" b="1" dirty="0">
                <a:solidFill>
                  <a:srgbClr val="0000FF"/>
                </a:solidFill>
              </a:rPr>
              <a:t> </a:t>
            </a:r>
            <a:r>
              <a:rPr lang="en-US" sz="3200" b="1" dirty="0" err="1">
                <a:solidFill>
                  <a:srgbClr val="0000FF"/>
                </a:solidFill>
              </a:rPr>
              <a:t>nguyên</a:t>
            </a:r>
            <a:r>
              <a:rPr lang="en-US" sz="3200" b="1" dirty="0">
                <a:solidFill>
                  <a:srgbClr val="0000FF"/>
                </a:solidFill>
              </a:rPr>
              <a:t> </a:t>
            </a:r>
            <a:r>
              <a:rPr lang="en-US" sz="3200" b="1" dirty="0" err="1">
                <a:solidFill>
                  <a:srgbClr val="0000FF"/>
                </a:solidFill>
              </a:rPr>
              <a:t>môi</a:t>
            </a:r>
            <a:r>
              <a:rPr lang="en-US" sz="3200" b="1" dirty="0">
                <a:solidFill>
                  <a:srgbClr val="0000FF"/>
                </a:solidFill>
              </a:rPr>
              <a:t> </a:t>
            </a:r>
            <a:r>
              <a:rPr lang="en-US" sz="3200" b="1" dirty="0" err="1">
                <a:solidFill>
                  <a:srgbClr val="0000FF"/>
                </a:solidFill>
              </a:rPr>
              <a:t>trường</a:t>
            </a:r>
            <a:r>
              <a:rPr lang="en-US" sz="3200" b="1" dirty="0">
                <a:solidFill>
                  <a:srgbClr val="0000FF"/>
                </a:solidFill>
              </a:rPr>
              <a:t>, </a:t>
            </a:r>
            <a:r>
              <a:rPr lang="en-US" sz="3200" b="1" dirty="0" err="1">
                <a:solidFill>
                  <a:srgbClr val="0000FF"/>
                </a:solidFill>
              </a:rPr>
              <a:t>thủy</a:t>
            </a:r>
            <a:r>
              <a:rPr lang="en-US" sz="3200" b="1" dirty="0">
                <a:solidFill>
                  <a:srgbClr val="0000FF"/>
                </a:solidFill>
              </a:rPr>
              <a:t> </a:t>
            </a:r>
            <a:r>
              <a:rPr lang="en-US" sz="3200" b="1" dirty="0" err="1">
                <a:solidFill>
                  <a:srgbClr val="0000FF"/>
                </a:solidFill>
              </a:rPr>
              <a:t>sản</a:t>
            </a:r>
            <a:r>
              <a:rPr lang="en-US" sz="3200" b="1" dirty="0">
                <a:solidFill>
                  <a:srgbClr val="0000FF"/>
                </a:solidFill>
              </a:rPr>
              <a:t>. </a:t>
            </a:r>
            <a:r>
              <a:rPr lang="en-US" sz="3200" b="1" dirty="0" err="1">
                <a:solidFill>
                  <a:srgbClr val="0000FF"/>
                </a:solidFill>
              </a:rPr>
              <a:t>Có</a:t>
            </a:r>
            <a:r>
              <a:rPr lang="en-US" sz="3200" b="1" dirty="0">
                <a:solidFill>
                  <a:srgbClr val="0000FF"/>
                </a:solidFill>
              </a:rPr>
              <a:t> bao </a:t>
            </a:r>
            <a:r>
              <a:rPr lang="en-US" sz="3200" b="1" dirty="0" err="1">
                <a:solidFill>
                  <a:srgbClr val="0000FF"/>
                </a:solidFill>
              </a:rPr>
              <a:t>nhiêu</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thuộc</a:t>
            </a:r>
            <a:r>
              <a:rPr lang="en-US" sz="3200" b="1" dirty="0">
                <a:solidFill>
                  <a:srgbClr val="0000FF"/>
                </a:solidFill>
              </a:rPr>
              <a:t> </a:t>
            </a:r>
            <a:r>
              <a:rPr lang="en-US" sz="3200" b="1" dirty="0" err="1">
                <a:solidFill>
                  <a:srgbClr val="0000FF"/>
                </a:solidFill>
              </a:rPr>
              <a:t>nhóm</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cơ</a:t>
            </a:r>
            <a:r>
              <a:rPr lang="en-US" sz="3200" b="1" dirty="0">
                <a:solidFill>
                  <a:srgbClr val="0000FF"/>
                </a:solidFill>
              </a:rPr>
              <a:t> </a:t>
            </a:r>
            <a:r>
              <a:rPr lang="en-US" sz="3200" b="1" dirty="0" err="1">
                <a:solidFill>
                  <a:srgbClr val="0000FF"/>
                </a:solidFill>
              </a:rPr>
              <a:t>bản</a:t>
            </a:r>
            <a:r>
              <a:rPr lang="en-US" sz="3200" b="1" dirty="0">
                <a:solidFill>
                  <a:srgbClr val="0000FF"/>
                </a:solidFill>
              </a:rPr>
              <a:t>?</a:t>
            </a:r>
          </a:p>
          <a:p>
            <a:r>
              <a:rPr lang="en-US" sz="3200" b="1" dirty="0" err="1">
                <a:solidFill>
                  <a:srgbClr val="FF0000"/>
                </a:solidFill>
              </a:rPr>
              <a:t>Đáp</a:t>
            </a:r>
            <a:r>
              <a:rPr lang="en-US" sz="3200" b="1" dirty="0">
                <a:solidFill>
                  <a:srgbClr val="FF0000"/>
                </a:solidFill>
              </a:rPr>
              <a:t> </a:t>
            </a:r>
            <a:r>
              <a:rPr lang="en-US" sz="3200" b="1" dirty="0" err="1">
                <a:solidFill>
                  <a:srgbClr val="FF0000"/>
                </a:solidFill>
              </a:rPr>
              <a:t>án</a:t>
            </a:r>
            <a:r>
              <a:rPr lang="en-US" sz="3200" b="1" dirty="0">
                <a:solidFill>
                  <a:srgbClr val="FF0000"/>
                </a:solidFill>
              </a:rPr>
              <a:t>: 3</a:t>
            </a:r>
          </a:p>
          <a:p>
            <a:pPr algn="just"/>
            <a:r>
              <a:rPr lang="en-US" sz="3200" b="1" dirty="0">
                <a:solidFill>
                  <a:srgbClr val="FF0000"/>
                </a:solidFill>
              </a:rPr>
              <a:t>(</a:t>
            </a:r>
            <a:r>
              <a:rPr lang="en-US" sz="3200" b="1" dirty="0" err="1">
                <a:solidFill>
                  <a:srgbClr val="FF0000"/>
                </a:solidFill>
              </a:rPr>
              <a:t>Công</a:t>
            </a:r>
            <a:r>
              <a:rPr lang="en-US" sz="3200" b="1" dirty="0">
                <a:solidFill>
                  <a:srgbClr val="FF0000"/>
                </a:solidFill>
              </a:rPr>
              <a:t> </a:t>
            </a:r>
            <a:r>
              <a:rPr lang="en-US" sz="3200" b="1" dirty="0" err="1">
                <a:solidFill>
                  <a:srgbClr val="FF0000"/>
                </a:solidFill>
              </a:rPr>
              <a:t>nghệ</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học</a:t>
            </a:r>
            <a:r>
              <a:rPr lang="en-US" sz="3200" b="1" dirty="0">
                <a:solidFill>
                  <a:srgbClr val="FF0000"/>
                </a:solidFill>
              </a:rPr>
              <a:t>, </a:t>
            </a:r>
            <a:r>
              <a:rPr lang="en-US" sz="3200" b="1" dirty="0" err="1">
                <a:solidFill>
                  <a:srgbClr val="FF0000"/>
                </a:solidFill>
              </a:rPr>
              <a:t>sư</a:t>
            </a:r>
            <a:r>
              <a:rPr lang="en-US" sz="3200" b="1" dirty="0">
                <a:solidFill>
                  <a:srgbClr val="FF0000"/>
                </a:solidFill>
              </a:rPr>
              <a:t> </a:t>
            </a:r>
            <a:r>
              <a:rPr lang="en-US" sz="3200" b="1" dirty="0" err="1">
                <a:solidFill>
                  <a:srgbClr val="FF0000"/>
                </a:solidFill>
              </a:rPr>
              <a:t>phạm</a:t>
            </a:r>
            <a:r>
              <a:rPr lang="en-US" sz="3200" b="1" dirty="0">
                <a:solidFill>
                  <a:srgbClr val="FF0000"/>
                </a:solidFill>
              </a:rPr>
              <a:t> </a:t>
            </a:r>
            <a:r>
              <a:rPr lang="en-US" sz="3200" b="1" dirty="0" err="1">
                <a:solidFill>
                  <a:srgbClr val="FF0000"/>
                </a:solidFill>
              </a:rPr>
              <a:t>sinh</a:t>
            </a:r>
            <a:r>
              <a:rPr lang="en-US" sz="3200" b="1" dirty="0">
                <a:solidFill>
                  <a:srgbClr val="FF0000"/>
                </a:solidFill>
              </a:rPr>
              <a:t> </a:t>
            </a:r>
            <a:r>
              <a:rPr lang="en-US" sz="3200" b="1" dirty="0" err="1">
                <a:solidFill>
                  <a:srgbClr val="FF0000"/>
                </a:solidFill>
              </a:rPr>
              <a:t>học</a:t>
            </a:r>
            <a:r>
              <a:rPr lang="en-US" sz="3200" b="1" dirty="0">
                <a:solidFill>
                  <a:srgbClr val="FF0000"/>
                </a:solidFill>
              </a:rPr>
              <a:t>, y </a:t>
            </a:r>
            <a:r>
              <a:rPr lang="en-US" sz="3200" b="1" dirty="0" err="1">
                <a:solidFill>
                  <a:srgbClr val="FF0000"/>
                </a:solidFill>
              </a:rPr>
              <a:t>đa</a:t>
            </a:r>
            <a:r>
              <a:rPr lang="en-US" sz="3200" b="1" dirty="0">
                <a:solidFill>
                  <a:srgbClr val="FF0000"/>
                </a:solidFill>
              </a:rPr>
              <a:t> khoa)</a:t>
            </a:r>
          </a:p>
          <a:p>
            <a:pPr algn="just"/>
            <a:endParaRPr lang="en-US" sz="3200" b="1"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75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3CD2E2-5EA6-4B71-8185-D307E43E36EC}"/>
              </a:ext>
            </a:extLst>
          </p:cNvPr>
          <p:cNvPicPr>
            <a:picLocks noChangeAspect="1"/>
          </p:cNvPicPr>
          <p:nvPr/>
        </p:nvPicPr>
        <p:blipFill>
          <a:blip r:embed="rId3"/>
          <a:stretch>
            <a:fillRect/>
          </a:stretch>
        </p:blipFill>
        <p:spPr>
          <a:xfrm>
            <a:off x="0" y="-1"/>
            <a:ext cx="12192000" cy="6901395"/>
          </a:xfrm>
          <a:prstGeom prst="rect">
            <a:avLst/>
          </a:prstGeom>
        </p:spPr>
      </p:pic>
      <p:sp>
        <p:nvSpPr>
          <p:cNvPr id="9" name="Rectangle 2">
            <a:extLst>
              <a:ext uri="{FF2B5EF4-FFF2-40B4-BE49-F238E27FC236}">
                <a16:creationId xmlns:a16="http://schemas.microsoft.com/office/drawing/2014/main" id="{8E184DD8-6B41-44C6-B4E2-B1ACBB3529FB}"/>
              </a:ext>
            </a:extLst>
          </p:cNvPr>
          <p:cNvSpPr txBox="1">
            <a:spLocks noChangeArrowheads="1"/>
          </p:cNvSpPr>
          <p:nvPr/>
        </p:nvSpPr>
        <p:spPr>
          <a:xfrm>
            <a:off x="2603175" y="1590259"/>
            <a:ext cx="7370618" cy="22482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t> </a:t>
            </a:r>
            <a:br>
              <a:rPr lang="en-US" altLang="en-US" sz="16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9Slide03 BoosterNextFYBlack" panose="02000A03000000020004" pitchFamily="2" charset="0"/>
              </a:rPr>
            </a:br>
            <a:r>
              <a:rPr lang="en-US" alt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n-lt"/>
              </a:rPr>
              <a:t>GIỚI THIỆU KHÁI QUÁT  CHƯƠNG TRÌNH MÔN SINH HỌC</a:t>
            </a:r>
          </a:p>
        </p:txBody>
      </p:sp>
      <p:pic>
        <p:nvPicPr>
          <p:cNvPr id="16" name="Picture 15">
            <a:extLst>
              <a:ext uri="{FF2B5EF4-FFF2-40B4-BE49-F238E27FC236}">
                <a16:creationId xmlns:a16="http://schemas.microsoft.com/office/drawing/2014/main" id="{1123F92E-48BF-4B51-B283-52EFE3C7D4E0}"/>
              </a:ext>
            </a:extLst>
          </p:cNvPr>
          <p:cNvPicPr>
            <a:picLocks noChangeAspect="1"/>
          </p:cNvPicPr>
          <p:nvPr/>
        </p:nvPicPr>
        <p:blipFill>
          <a:blip r:embed="rId4"/>
          <a:stretch>
            <a:fillRect/>
          </a:stretch>
        </p:blipFill>
        <p:spPr>
          <a:xfrm>
            <a:off x="3355895" y="5593172"/>
            <a:ext cx="8508185" cy="1121119"/>
          </a:xfrm>
          <a:prstGeom prst="rect">
            <a:avLst/>
          </a:prstGeom>
        </p:spPr>
      </p:pic>
      <p:sp>
        <p:nvSpPr>
          <p:cNvPr id="10" name="文本框 25">
            <a:extLst>
              <a:ext uri="{FF2B5EF4-FFF2-40B4-BE49-F238E27FC236}">
                <a16:creationId xmlns:a16="http://schemas.microsoft.com/office/drawing/2014/main" id="{AAB16837-0760-4172-8F63-1AE14EFD8E9F}"/>
              </a:ext>
            </a:extLst>
          </p:cNvPr>
          <p:cNvSpPr txBox="1"/>
          <p:nvPr/>
        </p:nvSpPr>
        <p:spPr>
          <a:xfrm>
            <a:off x="2567316" y="143709"/>
            <a:ext cx="7203032" cy="1446550"/>
          </a:xfrm>
          <a:prstGeom prst="rect">
            <a:avLst/>
          </a:prstGeom>
          <a:noFill/>
        </p:spPr>
        <p:txBody>
          <a:bodyPr vert="horz" wrap="square" rtlCol="0">
            <a:spAutoFit/>
          </a:bodyPr>
          <a:lstStyle/>
          <a:p>
            <a:pPr algn="ctr"/>
            <a:r>
              <a:rPr lang="en-GB" altLang="zh-CN" sz="4400" b="1" spc="300" dirty="0">
                <a:solidFill>
                  <a:srgbClr val="3706B2"/>
                </a:solidFill>
                <a:ea typeface="微软雅黑 Light" panose="020B0502040204020203" pitchFamily="34" charset="-122"/>
              </a:rPr>
              <a:t>PHẦN MỞ ĐẦU</a:t>
            </a:r>
          </a:p>
          <a:p>
            <a:pPr algn="ctr"/>
            <a:r>
              <a:rPr lang="en-GB" altLang="zh-CN" sz="4400" b="1" spc="300" dirty="0">
                <a:solidFill>
                  <a:srgbClr val="3706B2"/>
                </a:solidFill>
                <a:ea typeface="微软雅黑 Light" panose="020B0502040204020203" pitchFamily="34" charset="-122"/>
              </a:rPr>
              <a:t>BÀI 1 </a:t>
            </a:r>
          </a:p>
        </p:txBody>
      </p:sp>
    </p:spTree>
    <p:extLst>
      <p:ext uri="{BB962C8B-B14F-4D97-AF65-F5344CB8AC3E}">
        <p14:creationId xmlns:p14="http://schemas.microsoft.com/office/powerpoint/2010/main" val="19302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4">
            <a:extLst>
              <a:ext uri="{FF2B5EF4-FFF2-40B4-BE49-F238E27FC236}">
                <a16:creationId xmlns:a16="http://schemas.microsoft.com/office/drawing/2014/main" id="{7C08A8A3-A2F9-0764-3ADA-C785A50005BA}"/>
              </a:ext>
            </a:extLst>
          </p:cNvPr>
          <p:cNvGrpSpPr/>
          <p:nvPr/>
        </p:nvGrpSpPr>
        <p:grpSpPr>
          <a:xfrm>
            <a:off x="2132155" y="118941"/>
            <a:ext cx="6845590" cy="646331"/>
            <a:chOff x="3632200" y="425718"/>
            <a:chExt cx="4927600" cy="646331"/>
          </a:xfrm>
        </p:grpSpPr>
        <p:sp>
          <p:nvSpPr>
            <p:cNvPr id="5" name="Freeform 6">
              <a:extLst>
                <a:ext uri="{FF2B5EF4-FFF2-40B4-BE49-F238E27FC236}">
                  <a16:creationId xmlns:a16="http://schemas.microsoft.com/office/drawing/2014/main" id="{869FD0DB-1EEE-8432-944D-873C71AA10F6}"/>
                </a:ext>
              </a:extLst>
            </p:cNvPr>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文本框 16">
              <a:extLst>
                <a:ext uri="{FF2B5EF4-FFF2-40B4-BE49-F238E27FC236}">
                  <a16:creationId xmlns:a16="http://schemas.microsoft.com/office/drawing/2014/main" id="{086DA0D6-15D6-D393-9CB9-EB03C3F6B9CA}"/>
                </a:ext>
              </a:extLst>
            </p:cNvPr>
            <p:cNvSpPr txBox="1"/>
            <p:nvPr/>
          </p:nvSpPr>
          <p:spPr>
            <a:xfrm>
              <a:off x="5044750" y="425718"/>
              <a:ext cx="210249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LUYỆN TẬP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8" name="TextBox 7">
            <a:extLst>
              <a:ext uri="{FF2B5EF4-FFF2-40B4-BE49-F238E27FC236}">
                <a16:creationId xmlns:a16="http://schemas.microsoft.com/office/drawing/2014/main" id="{6D76753A-5116-7A9F-9926-B0EB7DE5522F}"/>
              </a:ext>
            </a:extLst>
          </p:cNvPr>
          <p:cNvSpPr txBox="1"/>
          <p:nvPr/>
        </p:nvSpPr>
        <p:spPr>
          <a:xfrm>
            <a:off x="490194" y="1050592"/>
            <a:ext cx="11397006" cy="4031873"/>
          </a:xfrm>
          <a:prstGeom prst="rect">
            <a:avLst/>
          </a:prstGeom>
          <a:noFill/>
        </p:spPr>
        <p:txBody>
          <a:bodyPr wrap="square">
            <a:spAutoFit/>
          </a:bodyPr>
          <a:lstStyle/>
          <a:p>
            <a:r>
              <a:rPr lang="en-GB" sz="3200" b="1" dirty="0" err="1">
                <a:solidFill>
                  <a:srgbClr val="0000FF"/>
                </a:solidFill>
                <a:effectLst/>
                <a:ea typeface="Calibri" panose="020F0502020204030204" pitchFamily="34" charset="0"/>
                <a:cs typeface="Times New Roman" panose="02020603050405020304" pitchFamily="18" charset="0"/>
              </a:rPr>
              <a:t>Câu</a:t>
            </a:r>
            <a:r>
              <a:rPr lang="en-GB" sz="3200" b="1" dirty="0">
                <a:solidFill>
                  <a:srgbClr val="0000FF"/>
                </a:solidFill>
                <a:effectLst/>
                <a:ea typeface="Calibri" panose="020F0502020204030204" pitchFamily="34" charset="0"/>
                <a:cs typeface="Times New Roman" panose="02020603050405020304" pitchFamily="18" charset="0"/>
              </a:rPr>
              <a:t> </a:t>
            </a:r>
            <a:r>
              <a:rPr lang="en-GB" sz="3200" b="1" dirty="0">
                <a:solidFill>
                  <a:srgbClr val="0000FF"/>
                </a:solidFill>
                <a:ea typeface="Calibri" panose="020F0502020204030204" pitchFamily="34" charset="0"/>
                <a:cs typeface="Times New Roman" panose="02020603050405020304" pitchFamily="18" charset="0"/>
              </a:rPr>
              <a:t>10</a:t>
            </a:r>
            <a:r>
              <a:rPr lang="en-GB" sz="3200" b="1" dirty="0">
                <a:solidFill>
                  <a:srgbClr val="0000FF"/>
                </a:solidFill>
                <a:effectLst/>
                <a:ea typeface="Calibri" panose="020F0502020204030204" pitchFamily="34" charset="0"/>
                <a:cs typeface="Times New Roman" panose="02020603050405020304" pitchFamily="18" charset="0"/>
              </a:rPr>
              <a:t>: </a:t>
            </a:r>
            <a:r>
              <a:rPr lang="en-US" sz="3200" b="1" dirty="0">
                <a:solidFill>
                  <a:srgbClr val="0000FF"/>
                </a:solidFill>
              </a:rPr>
              <a:t>Cho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sau</a:t>
            </a:r>
            <a:r>
              <a:rPr lang="en-US" sz="3200" b="1" dirty="0">
                <a:solidFill>
                  <a:srgbClr val="0000FF"/>
                </a:solidFill>
              </a:rPr>
              <a:t>: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nghệ</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sư</a:t>
            </a:r>
            <a:r>
              <a:rPr lang="en-US" sz="3200" b="1" dirty="0">
                <a:solidFill>
                  <a:srgbClr val="0000FF"/>
                </a:solidFill>
              </a:rPr>
              <a:t> </a:t>
            </a:r>
            <a:r>
              <a:rPr lang="en-US" sz="3200" b="1" dirty="0" err="1">
                <a:solidFill>
                  <a:srgbClr val="0000FF"/>
                </a:solidFill>
              </a:rPr>
              <a:t>phạm</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 </a:t>
            </a:r>
            <a:r>
              <a:rPr lang="en-US" sz="3200" b="1" dirty="0" err="1">
                <a:solidFill>
                  <a:srgbClr val="0000FF"/>
                </a:solidFill>
              </a:rPr>
              <a:t>công</a:t>
            </a:r>
            <a:r>
              <a:rPr lang="en-US" sz="3200" b="1" dirty="0">
                <a:solidFill>
                  <a:srgbClr val="0000FF"/>
                </a:solidFill>
              </a:rPr>
              <a:t> </a:t>
            </a:r>
            <a:r>
              <a:rPr lang="en-US" sz="3200" b="1" dirty="0" err="1">
                <a:solidFill>
                  <a:srgbClr val="0000FF"/>
                </a:solidFill>
              </a:rPr>
              <a:t>nghệ</a:t>
            </a:r>
            <a:r>
              <a:rPr lang="en-US" sz="3200" b="1" dirty="0">
                <a:solidFill>
                  <a:srgbClr val="0000FF"/>
                </a:solidFill>
              </a:rPr>
              <a:t> </a:t>
            </a:r>
            <a:r>
              <a:rPr lang="en-US" sz="3200" b="1" dirty="0" err="1">
                <a:solidFill>
                  <a:srgbClr val="0000FF"/>
                </a:solidFill>
              </a:rPr>
              <a:t>thực</a:t>
            </a:r>
            <a:r>
              <a:rPr lang="en-US" sz="3200" b="1" dirty="0">
                <a:solidFill>
                  <a:srgbClr val="0000FF"/>
                </a:solidFill>
              </a:rPr>
              <a:t> </a:t>
            </a:r>
            <a:r>
              <a:rPr lang="en-US" sz="3200" b="1" dirty="0" err="1">
                <a:solidFill>
                  <a:srgbClr val="0000FF"/>
                </a:solidFill>
              </a:rPr>
              <a:t>phẩm</a:t>
            </a:r>
            <a:r>
              <a:rPr lang="en-US" sz="3200" b="1" dirty="0">
                <a:solidFill>
                  <a:srgbClr val="0000FF"/>
                </a:solidFill>
              </a:rPr>
              <a:t>, y </a:t>
            </a:r>
            <a:r>
              <a:rPr lang="en-US" sz="3200" b="1" dirty="0" err="1">
                <a:solidFill>
                  <a:srgbClr val="0000FF"/>
                </a:solidFill>
              </a:rPr>
              <a:t>đa</a:t>
            </a:r>
            <a:r>
              <a:rPr lang="en-US" sz="3200" b="1" dirty="0">
                <a:solidFill>
                  <a:srgbClr val="0000FF"/>
                </a:solidFill>
              </a:rPr>
              <a:t> khoa, </a:t>
            </a:r>
            <a:r>
              <a:rPr lang="en-US" sz="3200" b="1" dirty="0" err="1">
                <a:solidFill>
                  <a:srgbClr val="0000FF"/>
                </a:solidFill>
              </a:rPr>
              <a:t>quản</a:t>
            </a:r>
            <a:r>
              <a:rPr lang="en-US" sz="3200" b="1" dirty="0">
                <a:solidFill>
                  <a:srgbClr val="0000FF"/>
                </a:solidFill>
              </a:rPr>
              <a:t> </a:t>
            </a:r>
            <a:r>
              <a:rPr lang="en-US" sz="3200" b="1" dirty="0" err="1">
                <a:solidFill>
                  <a:srgbClr val="0000FF"/>
                </a:solidFill>
              </a:rPr>
              <a:t>lí</a:t>
            </a:r>
            <a:r>
              <a:rPr lang="en-US" sz="3200" b="1" dirty="0">
                <a:solidFill>
                  <a:srgbClr val="0000FF"/>
                </a:solidFill>
              </a:rPr>
              <a:t> </a:t>
            </a:r>
            <a:r>
              <a:rPr lang="en-US" sz="3200" b="1" dirty="0" err="1">
                <a:solidFill>
                  <a:srgbClr val="0000FF"/>
                </a:solidFill>
              </a:rPr>
              <a:t>tài</a:t>
            </a:r>
            <a:r>
              <a:rPr lang="en-US" sz="3200" b="1" dirty="0">
                <a:solidFill>
                  <a:srgbClr val="0000FF"/>
                </a:solidFill>
              </a:rPr>
              <a:t> </a:t>
            </a:r>
            <a:r>
              <a:rPr lang="en-US" sz="3200" b="1" dirty="0" err="1">
                <a:solidFill>
                  <a:srgbClr val="0000FF"/>
                </a:solidFill>
              </a:rPr>
              <a:t>nguyên</a:t>
            </a:r>
            <a:r>
              <a:rPr lang="en-US" sz="3200" b="1" dirty="0">
                <a:solidFill>
                  <a:srgbClr val="0000FF"/>
                </a:solidFill>
              </a:rPr>
              <a:t> </a:t>
            </a:r>
            <a:r>
              <a:rPr lang="en-US" sz="3200" b="1" dirty="0" err="1">
                <a:solidFill>
                  <a:srgbClr val="0000FF"/>
                </a:solidFill>
              </a:rPr>
              <a:t>môi</a:t>
            </a:r>
            <a:r>
              <a:rPr lang="en-US" sz="3200" b="1" dirty="0">
                <a:solidFill>
                  <a:srgbClr val="0000FF"/>
                </a:solidFill>
              </a:rPr>
              <a:t> </a:t>
            </a:r>
            <a:r>
              <a:rPr lang="en-US" sz="3200" b="1" dirty="0" err="1">
                <a:solidFill>
                  <a:srgbClr val="0000FF"/>
                </a:solidFill>
              </a:rPr>
              <a:t>trường</a:t>
            </a:r>
            <a:r>
              <a:rPr lang="en-US" sz="3200" b="1" dirty="0">
                <a:solidFill>
                  <a:srgbClr val="0000FF"/>
                </a:solidFill>
              </a:rPr>
              <a:t>, </a:t>
            </a:r>
            <a:r>
              <a:rPr lang="en-US" sz="3200" b="1" dirty="0" err="1">
                <a:solidFill>
                  <a:srgbClr val="0000FF"/>
                </a:solidFill>
              </a:rPr>
              <a:t>thủy</a:t>
            </a:r>
            <a:r>
              <a:rPr lang="en-US" sz="3200" b="1" dirty="0">
                <a:solidFill>
                  <a:srgbClr val="0000FF"/>
                </a:solidFill>
              </a:rPr>
              <a:t> </a:t>
            </a:r>
            <a:r>
              <a:rPr lang="en-US" sz="3200" b="1" dirty="0" err="1">
                <a:solidFill>
                  <a:srgbClr val="0000FF"/>
                </a:solidFill>
              </a:rPr>
              <a:t>sản</a:t>
            </a:r>
            <a:r>
              <a:rPr lang="en-US" sz="3200" b="1" dirty="0">
                <a:solidFill>
                  <a:srgbClr val="0000FF"/>
                </a:solidFill>
              </a:rPr>
              <a:t>, </a:t>
            </a:r>
            <a:r>
              <a:rPr lang="en-US" sz="3200" b="1" dirty="0" err="1">
                <a:solidFill>
                  <a:srgbClr val="0000FF"/>
                </a:solidFill>
              </a:rPr>
              <a:t>chăn</a:t>
            </a:r>
            <a:r>
              <a:rPr lang="en-US" sz="3200" b="1" dirty="0">
                <a:solidFill>
                  <a:srgbClr val="0000FF"/>
                </a:solidFill>
              </a:rPr>
              <a:t> </a:t>
            </a:r>
            <a:r>
              <a:rPr lang="en-US" sz="3200" b="1" dirty="0" err="1">
                <a:solidFill>
                  <a:srgbClr val="0000FF"/>
                </a:solidFill>
              </a:rPr>
              <a:t>nuôi</a:t>
            </a:r>
            <a:r>
              <a:rPr lang="en-US" sz="3200" b="1" dirty="0">
                <a:solidFill>
                  <a:srgbClr val="0000FF"/>
                </a:solidFill>
              </a:rPr>
              <a:t>, </a:t>
            </a:r>
            <a:r>
              <a:rPr lang="en-US" sz="3200" b="1" dirty="0" err="1">
                <a:solidFill>
                  <a:srgbClr val="0000FF"/>
                </a:solidFill>
              </a:rPr>
              <a:t>trồng</a:t>
            </a:r>
            <a:r>
              <a:rPr lang="en-US" sz="3200" b="1" dirty="0">
                <a:solidFill>
                  <a:srgbClr val="0000FF"/>
                </a:solidFill>
              </a:rPr>
              <a:t> </a:t>
            </a:r>
            <a:r>
              <a:rPr lang="en-US" sz="3200" b="1" dirty="0" err="1">
                <a:solidFill>
                  <a:srgbClr val="0000FF"/>
                </a:solidFill>
              </a:rPr>
              <a:t>trọt</a:t>
            </a:r>
            <a:r>
              <a:rPr lang="en-US" sz="3200" b="1" dirty="0">
                <a:solidFill>
                  <a:srgbClr val="0000FF"/>
                </a:solidFill>
              </a:rPr>
              <a:t>. </a:t>
            </a:r>
            <a:r>
              <a:rPr lang="en-US" sz="3200" b="1" dirty="0" err="1">
                <a:solidFill>
                  <a:srgbClr val="0000FF"/>
                </a:solidFill>
              </a:rPr>
              <a:t>Có</a:t>
            </a:r>
            <a:r>
              <a:rPr lang="en-US" sz="3200" b="1" dirty="0">
                <a:solidFill>
                  <a:srgbClr val="0000FF"/>
                </a:solidFill>
              </a:rPr>
              <a:t> bao </a:t>
            </a:r>
            <a:r>
              <a:rPr lang="en-US" sz="3200" b="1" dirty="0" err="1">
                <a:solidFill>
                  <a:srgbClr val="0000FF"/>
                </a:solidFill>
              </a:rPr>
              <a:t>nhiêu</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thuộc</a:t>
            </a:r>
            <a:r>
              <a:rPr lang="en-US" sz="3200" b="1" dirty="0">
                <a:solidFill>
                  <a:srgbClr val="0000FF"/>
                </a:solidFill>
              </a:rPr>
              <a:t> </a:t>
            </a:r>
            <a:r>
              <a:rPr lang="en-US" sz="3200" b="1" dirty="0" err="1">
                <a:solidFill>
                  <a:srgbClr val="0000FF"/>
                </a:solidFill>
              </a:rPr>
              <a:t>nhóm</a:t>
            </a:r>
            <a:r>
              <a:rPr lang="en-US" sz="3200" b="1" dirty="0">
                <a:solidFill>
                  <a:srgbClr val="0000FF"/>
                </a:solidFill>
              </a:rPr>
              <a:t> </a:t>
            </a:r>
            <a:r>
              <a:rPr lang="en-US" sz="3200" b="1" dirty="0" err="1">
                <a:solidFill>
                  <a:srgbClr val="0000FF"/>
                </a:solidFill>
              </a:rPr>
              <a:t>ngành</a:t>
            </a:r>
            <a:r>
              <a:rPr lang="en-US" sz="3200" b="1" dirty="0">
                <a:solidFill>
                  <a:srgbClr val="0000FF"/>
                </a:solidFill>
              </a:rPr>
              <a:t> </a:t>
            </a:r>
            <a:r>
              <a:rPr lang="en-US" sz="3200" b="1" dirty="0" err="1">
                <a:solidFill>
                  <a:srgbClr val="0000FF"/>
                </a:solidFill>
              </a:rPr>
              <a:t>ứng</a:t>
            </a:r>
            <a:r>
              <a:rPr lang="en-US" sz="3200" b="1" dirty="0">
                <a:solidFill>
                  <a:srgbClr val="0000FF"/>
                </a:solidFill>
              </a:rPr>
              <a:t> </a:t>
            </a:r>
            <a:r>
              <a:rPr lang="en-US" sz="3200" b="1" dirty="0" err="1">
                <a:solidFill>
                  <a:srgbClr val="0000FF"/>
                </a:solidFill>
              </a:rPr>
              <a:t>dụng</a:t>
            </a:r>
            <a:r>
              <a:rPr lang="en-US" sz="3200" b="1" dirty="0">
                <a:solidFill>
                  <a:srgbClr val="0000FF"/>
                </a:solidFill>
              </a:rPr>
              <a:t> </a:t>
            </a:r>
            <a:r>
              <a:rPr lang="en-US" sz="3200" b="1" dirty="0" err="1">
                <a:solidFill>
                  <a:srgbClr val="0000FF"/>
                </a:solidFill>
              </a:rPr>
              <a:t>sinh</a:t>
            </a:r>
            <a:r>
              <a:rPr lang="en-US" sz="3200" b="1" dirty="0">
                <a:solidFill>
                  <a:srgbClr val="0000FF"/>
                </a:solidFill>
              </a:rPr>
              <a:t> </a:t>
            </a:r>
            <a:r>
              <a:rPr lang="en-US" sz="3200" b="1" dirty="0" err="1">
                <a:solidFill>
                  <a:srgbClr val="0000FF"/>
                </a:solidFill>
              </a:rPr>
              <a:t>học</a:t>
            </a:r>
            <a:r>
              <a:rPr lang="en-US" sz="3200" b="1" dirty="0">
                <a:solidFill>
                  <a:srgbClr val="0000FF"/>
                </a:solidFill>
              </a:rPr>
              <a:t>?</a:t>
            </a:r>
            <a:endParaRPr lang="en-GB" sz="3200" b="1" dirty="0">
              <a:solidFill>
                <a:srgbClr val="0000FF"/>
              </a:solidFill>
              <a:effectLst/>
              <a:ea typeface="Calibri" panose="020F0502020204030204" pitchFamily="34" charset="0"/>
              <a:cs typeface="Times New Roman" panose="02020603050405020304" pitchFamily="18" charset="0"/>
            </a:endParaRPr>
          </a:p>
          <a:p>
            <a:r>
              <a:rPr lang="en-US" sz="3200" b="1" dirty="0" err="1">
                <a:solidFill>
                  <a:srgbClr val="FF0000"/>
                </a:solidFill>
              </a:rPr>
              <a:t>Đáp</a:t>
            </a:r>
            <a:r>
              <a:rPr lang="en-US" sz="3200" b="1" dirty="0">
                <a:solidFill>
                  <a:srgbClr val="FF0000"/>
                </a:solidFill>
              </a:rPr>
              <a:t> </a:t>
            </a:r>
            <a:r>
              <a:rPr lang="en-US" sz="3200" b="1" dirty="0" err="1">
                <a:solidFill>
                  <a:srgbClr val="FF0000"/>
                </a:solidFill>
              </a:rPr>
              <a:t>án</a:t>
            </a:r>
            <a:r>
              <a:rPr lang="en-US" sz="3200" b="1" dirty="0">
                <a:solidFill>
                  <a:srgbClr val="FF0000"/>
                </a:solidFill>
              </a:rPr>
              <a:t>: 5</a:t>
            </a:r>
          </a:p>
          <a:p>
            <a:pPr algn="just"/>
            <a:r>
              <a:rPr lang="en-US" sz="3200" b="1" dirty="0">
                <a:solidFill>
                  <a:srgbClr val="FF0000"/>
                </a:solidFill>
              </a:rPr>
              <a:t>(</a:t>
            </a:r>
            <a:r>
              <a:rPr lang="en-US" sz="3200" b="1" dirty="0" err="1">
                <a:solidFill>
                  <a:srgbClr val="FF0000"/>
                </a:solidFill>
              </a:rPr>
              <a:t>Công</a:t>
            </a:r>
            <a:r>
              <a:rPr lang="en-US" sz="3200" b="1" dirty="0">
                <a:solidFill>
                  <a:srgbClr val="FF0000"/>
                </a:solidFill>
              </a:rPr>
              <a:t> </a:t>
            </a:r>
            <a:r>
              <a:rPr lang="en-US" sz="3200" b="1" dirty="0" err="1">
                <a:solidFill>
                  <a:srgbClr val="FF0000"/>
                </a:solidFill>
              </a:rPr>
              <a:t>nghệ</a:t>
            </a:r>
            <a:r>
              <a:rPr lang="en-US" sz="3200" b="1" dirty="0">
                <a:solidFill>
                  <a:srgbClr val="FF0000"/>
                </a:solidFill>
              </a:rPr>
              <a:t> </a:t>
            </a:r>
            <a:r>
              <a:rPr lang="en-US" sz="3200" b="1" dirty="0" err="1">
                <a:solidFill>
                  <a:srgbClr val="FF0000"/>
                </a:solidFill>
              </a:rPr>
              <a:t>thực</a:t>
            </a:r>
            <a:r>
              <a:rPr lang="en-US" sz="3200" b="1" dirty="0">
                <a:solidFill>
                  <a:srgbClr val="FF0000"/>
                </a:solidFill>
              </a:rPr>
              <a:t> </a:t>
            </a:r>
            <a:r>
              <a:rPr lang="en-US" sz="3200" b="1" dirty="0" err="1">
                <a:solidFill>
                  <a:srgbClr val="FF0000"/>
                </a:solidFill>
              </a:rPr>
              <a:t>phẩm</a:t>
            </a:r>
            <a:r>
              <a:rPr lang="en-US" sz="3200" b="1" dirty="0">
                <a:solidFill>
                  <a:srgbClr val="FF0000"/>
                </a:solidFill>
              </a:rPr>
              <a:t>, </a:t>
            </a:r>
            <a:r>
              <a:rPr lang="en-US" sz="3200" b="1" dirty="0" err="1">
                <a:solidFill>
                  <a:srgbClr val="FF0000"/>
                </a:solidFill>
              </a:rPr>
              <a:t>quản</a:t>
            </a:r>
            <a:r>
              <a:rPr lang="en-US" sz="3200" b="1" dirty="0">
                <a:solidFill>
                  <a:srgbClr val="FF0000"/>
                </a:solidFill>
              </a:rPr>
              <a:t> </a:t>
            </a:r>
            <a:r>
              <a:rPr lang="en-US" sz="3200" b="1" dirty="0" err="1">
                <a:solidFill>
                  <a:srgbClr val="FF0000"/>
                </a:solidFill>
              </a:rPr>
              <a:t>lí</a:t>
            </a:r>
            <a:r>
              <a:rPr lang="en-US" sz="3200" b="1" dirty="0">
                <a:solidFill>
                  <a:srgbClr val="FF0000"/>
                </a:solidFill>
              </a:rPr>
              <a:t> </a:t>
            </a:r>
            <a:r>
              <a:rPr lang="en-US" sz="3200" b="1" dirty="0" err="1">
                <a:solidFill>
                  <a:srgbClr val="FF0000"/>
                </a:solidFill>
              </a:rPr>
              <a:t>tài</a:t>
            </a:r>
            <a:r>
              <a:rPr lang="en-US" sz="3200" b="1" dirty="0">
                <a:solidFill>
                  <a:srgbClr val="FF0000"/>
                </a:solidFill>
              </a:rPr>
              <a:t> </a:t>
            </a:r>
            <a:r>
              <a:rPr lang="en-US" sz="3200" b="1" dirty="0" err="1">
                <a:solidFill>
                  <a:srgbClr val="FF0000"/>
                </a:solidFill>
              </a:rPr>
              <a:t>nguyên</a:t>
            </a:r>
            <a:r>
              <a:rPr lang="en-US" sz="3200" b="1" dirty="0">
                <a:solidFill>
                  <a:srgbClr val="FF0000"/>
                </a:solidFill>
              </a:rPr>
              <a:t> </a:t>
            </a:r>
            <a:r>
              <a:rPr lang="en-US" sz="3200" b="1" dirty="0" err="1">
                <a:solidFill>
                  <a:srgbClr val="FF0000"/>
                </a:solidFill>
              </a:rPr>
              <a:t>môi</a:t>
            </a:r>
            <a:r>
              <a:rPr lang="en-US" sz="3200" b="1" dirty="0">
                <a:solidFill>
                  <a:srgbClr val="FF0000"/>
                </a:solidFill>
              </a:rPr>
              <a:t> </a:t>
            </a:r>
            <a:r>
              <a:rPr lang="en-US" sz="3200" b="1" dirty="0" err="1">
                <a:solidFill>
                  <a:srgbClr val="FF0000"/>
                </a:solidFill>
              </a:rPr>
              <a:t>trường</a:t>
            </a:r>
            <a:r>
              <a:rPr lang="en-US" sz="3200" b="1" dirty="0">
                <a:solidFill>
                  <a:srgbClr val="FF0000"/>
                </a:solidFill>
              </a:rPr>
              <a:t>, </a:t>
            </a:r>
            <a:r>
              <a:rPr lang="en-US" sz="3200" b="1" dirty="0" err="1">
                <a:solidFill>
                  <a:srgbClr val="FF0000"/>
                </a:solidFill>
              </a:rPr>
              <a:t>thuỷ</a:t>
            </a:r>
            <a:r>
              <a:rPr lang="en-US" sz="3200" b="1" dirty="0">
                <a:solidFill>
                  <a:srgbClr val="FF0000"/>
                </a:solidFill>
              </a:rPr>
              <a:t> </a:t>
            </a:r>
            <a:r>
              <a:rPr lang="en-US" sz="3200" b="1" dirty="0" err="1">
                <a:solidFill>
                  <a:srgbClr val="FF0000"/>
                </a:solidFill>
              </a:rPr>
              <a:t>sản</a:t>
            </a:r>
            <a:r>
              <a:rPr lang="en-US" sz="3200" b="1" dirty="0">
                <a:solidFill>
                  <a:srgbClr val="FF0000"/>
                </a:solidFill>
              </a:rPr>
              <a:t>, </a:t>
            </a:r>
            <a:r>
              <a:rPr lang="en-US" sz="3200" b="1" dirty="0" err="1">
                <a:solidFill>
                  <a:srgbClr val="FF0000"/>
                </a:solidFill>
              </a:rPr>
              <a:t>chăn</a:t>
            </a:r>
            <a:r>
              <a:rPr lang="en-US" sz="3200" b="1" dirty="0">
                <a:solidFill>
                  <a:srgbClr val="FF0000"/>
                </a:solidFill>
              </a:rPr>
              <a:t> </a:t>
            </a:r>
            <a:r>
              <a:rPr lang="en-US" sz="3200" b="1" dirty="0" err="1">
                <a:solidFill>
                  <a:srgbClr val="FF0000"/>
                </a:solidFill>
              </a:rPr>
              <a:t>nuôi</a:t>
            </a:r>
            <a:r>
              <a:rPr lang="en-US" sz="3200" b="1" dirty="0">
                <a:solidFill>
                  <a:srgbClr val="FF0000"/>
                </a:solidFill>
              </a:rPr>
              <a:t>, </a:t>
            </a:r>
            <a:r>
              <a:rPr lang="en-US" sz="3200" b="1" dirty="0" err="1">
                <a:solidFill>
                  <a:srgbClr val="FF0000"/>
                </a:solidFill>
              </a:rPr>
              <a:t>trồng</a:t>
            </a:r>
            <a:r>
              <a:rPr lang="en-US" sz="3200" b="1" dirty="0">
                <a:solidFill>
                  <a:srgbClr val="FF0000"/>
                </a:solidFill>
              </a:rPr>
              <a:t> </a:t>
            </a:r>
            <a:r>
              <a:rPr lang="en-US" sz="3200" b="1" dirty="0" err="1">
                <a:solidFill>
                  <a:srgbClr val="FF0000"/>
                </a:solidFill>
              </a:rPr>
              <a:t>trọt</a:t>
            </a:r>
            <a:r>
              <a:rPr lang="en-US" sz="3200" b="1" dirty="0">
                <a:solidFill>
                  <a:srgbClr val="FF0000"/>
                </a:solidFill>
              </a:rPr>
              <a:t>). </a:t>
            </a:r>
          </a:p>
          <a:p>
            <a:pPr algn="just"/>
            <a:endParaRPr lang="en-US" sz="3200" b="1" dirty="0">
              <a:solidFill>
                <a:srgbClr val="0000F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54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234506" y="1202245"/>
            <a:ext cx="11224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HS hoạt động cá nhân v</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ề nhà trả lời các câu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hỏi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EA6392-157C-B91D-E43F-0ABE12313D8C}"/>
              </a:ext>
            </a:extLst>
          </p:cNvPr>
          <p:cNvSpPr txBox="1"/>
          <p:nvPr/>
        </p:nvSpPr>
        <p:spPr>
          <a:xfrm>
            <a:off x="234506" y="1831515"/>
            <a:ext cx="11224726" cy="1754326"/>
          </a:xfrm>
          <a:prstGeom prst="rect">
            <a:avLst/>
          </a:prstGeom>
          <a:noFill/>
        </p:spPr>
        <p:txBody>
          <a:bodyPr wrap="square">
            <a:spAutoFit/>
          </a:bodyPr>
          <a:lstStyle/>
          <a:p>
            <a:pPr algn="just"/>
            <a:r>
              <a:rPr lang="en-US" sz="3600" b="1" u="sng" dirty="0" err="1">
                <a:solidFill>
                  <a:srgbClr val="0000FF"/>
                </a:solidFill>
                <a:effectLst/>
                <a:ea typeface="Calibri" panose="020F0502020204030204" pitchFamily="34" charset="0"/>
              </a:rPr>
              <a:t>Câu</a:t>
            </a:r>
            <a:r>
              <a:rPr lang="en-US" sz="3600" b="1" u="sng" dirty="0">
                <a:solidFill>
                  <a:srgbClr val="0000FF"/>
                </a:solidFill>
                <a:effectLst/>
                <a:ea typeface="Calibri" panose="020F0502020204030204" pitchFamily="34" charset="0"/>
              </a:rPr>
              <a:t> 1.</a:t>
            </a:r>
            <a:r>
              <a:rPr lang="en-US" sz="3600" b="1" dirty="0">
                <a:solidFill>
                  <a:srgbClr val="0000FF"/>
                </a:solidFill>
                <a:effectLst/>
                <a:ea typeface="Calibri" panose="020F0502020204030204" pitchFamily="34" charset="0"/>
              </a:rPr>
              <a:t> </a:t>
            </a:r>
            <a:r>
              <a:rPr lang="en-US" sz="3600" dirty="0">
                <a:solidFill>
                  <a:srgbClr val="0000FF"/>
                </a:solidFill>
                <a:effectLst/>
                <a:ea typeface="Calibri" panose="020F0502020204030204" pitchFamily="34" charset="0"/>
              </a:rPr>
              <a:t>Trong </a:t>
            </a:r>
            <a:r>
              <a:rPr lang="en-US" sz="3600" dirty="0" err="1">
                <a:solidFill>
                  <a:srgbClr val="0000FF"/>
                </a:solidFill>
                <a:effectLst/>
                <a:ea typeface="Calibri" panose="020F0502020204030204" pitchFamily="34" charset="0"/>
              </a:rPr>
              <a:t>tương</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lai</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với</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sự</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phát</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triển</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của</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ngành</a:t>
            </a:r>
            <a:r>
              <a:rPr lang="en-US" sz="3600" dirty="0">
                <a:solidFill>
                  <a:srgbClr val="0000FF"/>
                </a:solidFill>
                <a:effectLst/>
                <a:ea typeface="Calibri" panose="020F0502020204030204" pitchFamily="34" charset="0"/>
              </a:rPr>
              <a:t> Sinh </a:t>
            </a:r>
            <a:r>
              <a:rPr lang="en-US" sz="3600" dirty="0" err="1">
                <a:solidFill>
                  <a:srgbClr val="0000FF"/>
                </a:solidFill>
                <a:effectLst/>
                <a:ea typeface="Calibri" panose="020F0502020204030204" pitchFamily="34" charset="0"/>
              </a:rPr>
              <a:t>học</a:t>
            </a:r>
            <a:r>
              <a:rPr lang="en-US" sz="3600" dirty="0">
                <a:solidFill>
                  <a:srgbClr val="0000FF"/>
                </a:solidFill>
                <a:effectLst/>
                <a:ea typeface="Calibri" panose="020F0502020204030204" pitchFamily="34" charset="0"/>
              </a:rPr>
              <a:t>, con </a:t>
            </a:r>
            <a:r>
              <a:rPr lang="en-US" sz="3600" dirty="0" err="1">
                <a:solidFill>
                  <a:srgbClr val="0000FF"/>
                </a:solidFill>
                <a:effectLst/>
                <a:ea typeface="Calibri" panose="020F0502020204030204" pitchFamily="34" charset="0"/>
              </a:rPr>
              <a:t>người</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có</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triển</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vọng</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chữa</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khỏi</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các</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bệnh</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hiểm</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nghèo</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như</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ung</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thư</a:t>
            </a:r>
            <a:r>
              <a:rPr lang="en-US" sz="3600" dirty="0">
                <a:solidFill>
                  <a:srgbClr val="0000FF"/>
                </a:solidFill>
                <a:effectLst/>
                <a:ea typeface="Calibri" panose="020F0502020204030204" pitchFamily="34" charset="0"/>
              </a:rPr>
              <a:t>, AIDS </a:t>
            </a:r>
            <a:r>
              <a:rPr lang="en-US" sz="3600" dirty="0" err="1">
                <a:solidFill>
                  <a:srgbClr val="0000FF"/>
                </a:solidFill>
                <a:effectLst/>
                <a:ea typeface="Calibri" panose="020F0502020204030204" pitchFamily="34" charset="0"/>
              </a:rPr>
              <a:t>không</a:t>
            </a:r>
            <a:r>
              <a:rPr lang="en-US" sz="3600" dirty="0">
                <a:solidFill>
                  <a:srgbClr val="0000FF"/>
                </a:solidFill>
                <a:effectLst/>
                <a:ea typeface="Calibri" panose="020F0502020204030204" pitchFamily="34" charset="0"/>
              </a:rPr>
              <a:t>? </a:t>
            </a:r>
          </a:p>
        </p:txBody>
      </p:sp>
      <p:sp>
        <p:nvSpPr>
          <p:cNvPr id="13" name="TextBox 12">
            <a:extLst>
              <a:ext uri="{FF2B5EF4-FFF2-40B4-BE49-F238E27FC236}">
                <a16:creationId xmlns:a16="http://schemas.microsoft.com/office/drawing/2014/main" id="{E370B0EB-1CB9-E6B3-280C-343CB8CE0D27}"/>
              </a:ext>
            </a:extLst>
          </p:cNvPr>
          <p:cNvSpPr txBox="1"/>
          <p:nvPr/>
        </p:nvSpPr>
        <p:spPr>
          <a:xfrm>
            <a:off x="234505" y="3504915"/>
            <a:ext cx="11492439" cy="1200329"/>
          </a:xfrm>
          <a:prstGeom prst="rect">
            <a:avLst/>
          </a:prstGeom>
          <a:noFill/>
        </p:spPr>
        <p:txBody>
          <a:bodyPr wrap="square">
            <a:spAutoFit/>
          </a:bodyPr>
          <a:lstStyle/>
          <a:p>
            <a:r>
              <a:rPr lang="en-US" sz="3600" b="1" u="sng" dirty="0" err="1">
                <a:solidFill>
                  <a:srgbClr val="0000FF"/>
                </a:solidFill>
                <a:effectLst/>
                <a:ea typeface="Calibri" panose="020F0502020204030204" pitchFamily="34" charset="0"/>
              </a:rPr>
              <a:t>Câu</a:t>
            </a:r>
            <a:r>
              <a:rPr lang="en-US" sz="3600" b="1" u="sng" dirty="0">
                <a:solidFill>
                  <a:srgbClr val="0000FF"/>
                </a:solidFill>
                <a:effectLst/>
                <a:ea typeface="Calibri" panose="020F0502020204030204" pitchFamily="34" charset="0"/>
              </a:rPr>
              <a:t> 2. </a:t>
            </a:r>
            <a:r>
              <a:rPr lang="en-US" sz="3600" dirty="0" err="1">
                <a:solidFill>
                  <a:srgbClr val="0000FF"/>
                </a:solidFill>
                <a:effectLst/>
                <a:ea typeface="Calibri" panose="020F0502020204030204" pitchFamily="34" charset="0"/>
              </a:rPr>
              <a:t>Tại</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sa</a:t>
            </a:r>
            <a:r>
              <a:rPr lang="en-US" sz="3600" dirty="0" err="1">
                <a:solidFill>
                  <a:srgbClr val="0000FF"/>
                </a:solidFill>
                <a:ea typeface="Calibri" panose="020F0502020204030204" pitchFamily="34" charset="0"/>
              </a:rPr>
              <a:t>o</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nói</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Thế</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kỉ</a:t>
            </a:r>
            <a:r>
              <a:rPr lang="en-US" sz="3600" dirty="0">
                <a:solidFill>
                  <a:srgbClr val="0000FF"/>
                </a:solidFill>
                <a:effectLst/>
                <a:ea typeface="Calibri" panose="020F0502020204030204" pitchFamily="34" charset="0"/>
              </a:rPr>
              <a:t> XXI </a:t>
            </a:r>
            <a:r>
              <a:rPr lang="en-US" sz="3600" dirty="0" err="1">
                <a:solidFill>
                  <a:srgbClr val="0000FF"/>
                </a:solidFill>
                <a:effectLst/>
                <a:ea typeface="Calibri" panose="020F0502020204030204" pitchFamily="34" charset="0"/>
              </a:rPr>
              <a:t>là</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thế</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kỉ</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của</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ngành</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Công</a:t>
            </a:r>
            <a:r>
              <a:rPr lang="en-US" sz="3600" dirty="0">
                <a:solidFill>
                  <a:srgbClr val="0000FF"/>
                </a:solidFill>
                <a:effectLst/>
                <a:ea typeface="Calibri" panose="020F0502020204030204" pitchFamily="34" charset="0"/>
              </a:rPr>
              <a:t> </a:t>
            </a:r>
            <a:r>
              <a:rPr lang="en-US" sz="3600" dirty="0" err="1">
                <a:solidFill>
                  <a:srgbClr val="0000FF"/>
                </a:solidFill>
                <a:effectLst/>
                <a:ea typeface="Calibri" panose="020F0502020204030204" pitchFamily="34" charset="0"/>
              </a:rPr>
              <a:t>nghệ</a:t>
            </a:r>
            <a:r>
              <a:rPr lang="en-US" sz="3600" dirty="0">
                <a:solidFill>
                  <a:srgbClr val="0000FF"/>
                </a:solidFill>
                <a:effectLst/>
                <a:ea typeface="Calibri" panose="020F0502020204030204" pitchFamily="34" charset="0"/>
              </a:rPr>
              <a:t> </a:t>
            </a:r>
            <a:r>
              <a:rPr lang="en-US" sz="3600" dirty="0">
                <a:solidFill>
                  <a:srgbClr val="0000FF"/>
                </a:solidFill>
                <a:ea typeface="Calibri" panose="020F0502020204030204" pitchFamily="34" charset="0"/>
              </a:rPr>
              <a:t>S</a:t>
            </a:r>
            <a:r>
              <a:rPr lang="en-US" sz="3600" dirty="0">
                <a:solidFill>
                  <a:srgbClr val="0000FF"/>
                </a:solidFill>
                <a:effectLst/>
                <a:ea typeface="Calibri" panose="020F0502020204030204" pitchFamily="34" charset="0"/>
              </a:rPr>
              <a:t>inh </a:t>
            </a:r>
            <a:r>
              <a:rPr lang="en-US" sz="3600" dirty="0" err="1">
                <a:solidFill>
                  <a:srgbClr val="0000FF"/>
                </a:solidFill>
                <a:effectLst/>
                <a:ea typeface="Calibri" panose="020F0502020204030204" pitchFamily="34" charset="0"/>
              </a:rPr>
              <a:t>học</a:t>
            </a:r>
            <a:r>
              <a:rPr lang="en-US" sz="3600" dirty="0">
                <a:solidFill>
                  <a:srgbClr val="0000FF"/>
                </a:solidFill>
                <a:effectLst/>
                <a:ea typeface="Calibri" panose="020F0502020204030204" pitchFamily="34" charset="0"/>
              </a:rPr>
              <a:t>”? </a:t>
            </a:r>
          </a:p>
        </p:txBody>
      </p:sp>
      <p:grpSp>
        <p:nvGrpSpPr>
          <p:cNvPr id="2" name="组合 14">
            <a:extLst>
              <a:ext uri="{FF2B5EF4-FFF2-40B4-BE49-F238E27FC236}">
                <a16:creationId xmlns:a16="http://schemas.microsoft.com/office/drawing/2014/main" id="{1CA59683-2FE1-2414-D60F-754249A15F19}"/>
              </a:ext>
            </a:extLst>
          </p:cNvPr>
          <p:cNvGrpSpPr/>
          <p:nvPr/>
        </p:nvGrpSpPr>
        <p:grpSpPr>
          <a:xfrm>
            <a:off x="2424072" y="326237"/>
            <a:ext cx="6845590" cy="646331"/>
            <a:chOff x="3503253" y="-763770"/>
            <a:chExt cx="4927600" cy="646331"/>
          </a:xfrm>
        </p:grpSpPr>
        <p:sp>
          <p:nvSpPr>
            <p:cNvPr id="3" name="Freeform 6">
              <a:extLst>
                <a:ext uri="{FF2B5EF4-FFF2-40B4-BE49-F238E27FC236}">
                  <a16:creationId xmlns:a16="http://schemas.microsoft.com/office/drawing/2014/main" id="{D4932CB9-00B9-3241-D02A-E57B32B7835C}"/>
                </a:ext>
              </a:extLst>
            </p:cNvPr>
            <p:cNvSpPr>
              <a:spLocks/>
            </p:cNvSpPr>
            <p:nvPr/>
          </p:nvSpPr>
          <p:spPr bwMode="auto">
            <a:xfrm>
              <a:off x="3503253" y="-695289"/>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4" name="文本框 16">
              <a:extLst>
                <a:ext uri="{FF2B5EF4-FFF2-40B4-BE49-F238E27FC236}">
                  <a16:creationId xmlns:a16="http://schemas.microsoft.com/office/drawing/2014/main" id="{DB0D4C29-C8CC-5E89-C5F1-F13FBE08DB93}"/>
                </a:ext>
              </a:extLst>
            </p:cNvPr>
            <p:cNvSpPr txBox="1"/>
            <p:nvPr/>
          </p:nvSpPr>
          <p:spPr>
            <a:xfrm>
              <a:off x="4805424" y="-763770"/>
              <a:ext cx="199758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VẬN DỤNG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241775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ox(in)">
                                      <p:cBhvr>
                                        <p:cTn id="7" dur="500"/>
                                        <p:tgtEl>
                                          <p:spTgt spid="163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7"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811421" y="2819400"/>
            <a:ext cx="2471903" cy="324944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txBody>
          <a:bodyPr/>
          <a:lstStyle/>
          <a:p>
            <a:endParaRPr lang="en-US"/>
          </a:p>
        </p:txBody>
      </p:sp>
      <p:sp>
        <p:nvSpPr>
          <p:cNvPr id="13" name="Freeform 13"/>
          <p:cNvSpPr/>
          <p:nvPr/>
        </p:nvSpPr>
        <p:spPr>
          <a:xfrm>
            <a:off x="4887078" y="2819400"/>
            <a:ext cx="2471903" cy="324944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txBody>
          <a:bodyPr/>
          <a:lstStyle/>
          <a:p>
            <a:endParaRPr lang="en-US"/>
          </a:p>
        </p:txBody>
      </p:sp>
      <p:sp>
        <p:nvSpPr>
          <p:cNvPr id="16" name="Freeform 16"/>
          <p:cNvSpPr/>
          <p:nvPr/>
        </p:nvSpPr>
        <p:spPr>
          <a:xfrm>
            <a:off x="8962735" y="2824550"/>
            <a:ext cx="2471903" cy="324429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txBody>
          <a:bodyPr/>
          <a:lstStyle/>
          <a:p>
            <a:endParaRPr lang="en-US"/>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73057">
            <a:off x="704621" y="359019"/>
            <a:ext cx="1419605" cy="1555343"/>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39005">
            <a:off x="11512858" y="454151"/>
            <a:ext cx="513137" cy="2662505"/>
          </a:xfrm>
          <a:prstGeom prst="rect">
            <a:avLst/>
          </a:prstGeom>
        </p:spPr>
      </p:pic>
      <p:sp>
        <p:nvSpPr>
          <p:cNvPr id="2" name="Hộp Văn bản 1">
            <a:extLst>
              <a:ext uri="{FF2B5EF4-FFF2-40B4-BE49-F238E27FC236}">
                <a16:creationId xmlns:a16="http://schemas.microsoft.com/office/drawing/2014/main" id="{2A63C545-8C63-89E3-3FE9-92114773F944}"/>
              </a:ext>
            </a:extLst>
          </p:cNvPr>
          <p:cNvSpPr txBox="1"/>
          <p:nvPr/>
        </p:nvSpPr>
        <p:spPr>
          <a:xfrm>
            <a:off x="2641600" y="838200"/>
            <a:ext cx="6908800" cy="769441"/>
          </a:xfrm>
          <a:prstGeom prst="rect">
            <a:avLst/>
          </a:prstGeom>
          <a:noFill/>
        </p:spPr>
        <p:txBody>
          <a:bodyPr wrap="square" rtlCol="0">
            <a:spAutoFit/>
          </a:bodyPr>
          <a:lstStyle/>
          <a:p>
            <a:pPr algn="ctr" defTabSz="609630"/>
            <a:r>
              <a:rPr lang="en-US" sz="4400" b="1" dirty="0">
                <a:solidFill>
                  <a:prstClr val="black"/>
                </a:solidFill>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5C62D162-FCE3-675B-54A4-33FD10678966}"/>
              </a:ext>
            </a:extLst>
          </p:cNvPr>
          <p:cNvSpPr txBox="1"/>
          <p:nvPr/>
        </p:nvSpPr>
        <p:spPr>
          <a:xfrm>
            <a:off x="928011" y="3027494"/>
            <a:ext cx="2238721" cy="2970685"/>
          </a:xfrm>
          <a:prstGeom prst="rect">
            <a:avLst/>
          </a:prstGeom>
          <a:noFill/>
        </p:spPr>
        <p:txBody>
          <a:bodyPr wrap="square">
            <a:spAutoFit/>
          </a:bodyPr>
          <a:lstStyle/>
          <a:p>
            <a:pPr algn="ctr" defTabSz="609630">
              <a:lnSpc>
                <a:spcPct val="150000"/>
              </a:lnSpc>
            </a:pP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Củng</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cố</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lại</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kiến</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thức</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đã</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bài</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1</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Hộp Văn bản 10">
            <a:extLst>
              <a:ext uri="{FF2B5EF4-FFF2-40B4-BE49-F238E27FC236}">
                <a16:creationId xmlns:a16="http://schemas.microsoft.com/office/drawing/2014/main" id="{DAB090D2-EFE8-4BDC-1A8F-DDDCB57B6F22}"/>
              </a:ext>
            </a:extLst>
          </p:cNvPr>
          <p:cNvSpPr txBox="1"/>
          <p:nvPr/>
        </p:nvSpPr>
        <p:spPr>
          <a:xfrm>
            <a:off x="5082839" y="2881393"/>
            <a:ext cx="2080381" cy="2970685"/>
          </a:xfrm>
          <a:prstGeom prst="rect">
            <a:avLst/>
          </a:prstGeom>
          <a:noFill/>
        </p:spPr>
        <p:txBody>
          <a:bodyPr wrap="square">
            <a:spAutoFit/>
          </a:bodyPr>
          <a:lstStyle/>
          <a:p>
            <a:pPr algn="ctr" defTabSz="609630">
              <a:lnSpc>
                <a:spcPct val="150000"/>
              </a:lnSpc>
            </a:pP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Hoàn</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nhiệm</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vụ</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được</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giao</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Hộp Văn bản 14">
            <a:extLst>
              <a:ext uri="{FF2B5EF4-FFF2-40B4-BE49-F238E27FC236}">
                <a16:creationId xmlns:a16="http://schemas.microsoft.com/office/drawing/2014/main" id="{5FFF9B3C-D0FA-00A1-CEA5-52645FEF0504}"/>
              </a:ext>
            </a:extLst>
          </p:cNvPr>
          <p:cNvSpPr txBox="1"/>
          <p:nvPr/>
        </p:nvSpPr>
        <p:spPr>
          <a:xfrm>
            <a:off x="9247539" y="2958779"/>
            <a:ext cx="1902293" cy="2970685"/>
          </a:xfrm>
          <a:prstGeom prst="rect">
            <a:avLst/>
          </a:prstGeom>
          <a:noFill/>
        </p:spPr>
        <p:txBody>
          <a:bodyPr wrap="square">
            <a:spAutoFit/>
          </a:bodyPr>
          <a:lstStyle/>
          <a:p>
            <a:pPr algn="ctr" defTabSz="609630">
              <a:lnSpc>
                <a:spcPct val="150000"/>
              </a:lnSpc>
            </a:pP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Xem</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trước</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nội</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dung</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bài</a:t>
            </a:r>
            <a:r>
              <a:rPr lang="fr-F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2</a:t>
            </a:r>
            <a:endPar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Picture 21">
            <a:extLst>
              <a:ext uri="{FF2B5EF4-FFF2-40B4-BE49-F238E27FC236}">
                <a16:creationId xmlns:a16="http://schemas.microsoft.com/office/drawing/2014/main" id="{A4DCB536-FD11-2DFA-67BB-40F3A8E2FC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1452554" y="2564090"/>
            <a:ext cx="1202336" cy="531214"/>
          </a:xfrm>
          <a:prstGeom prst="rect">
            <a:avLst/>
          </a:prstGeom>
        </p:spPr>
      </p:pic>
      <p:pic>
        <p:nvPicPr>
          <p:cNvPr id="20" name="Picture 21">
            <a:extLst>
              <a:ext uri="{FF2B5EF4-FFF2-40B4-BE49-F238E27FC236}">
                <a16:creationId xmlns:a16="http://schemas.microsoft.com/office/drawing/2014/main" id="{B2E2B11E-71F9-7251-3F49-6856E3435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5521861" y="2564090"/>
            <a:ext cx="1202336" cy="531214"/>
          </a:xfrm>
          <a:prstGeom prst="rect">
            <a:avLst/>
          </a:prstGeom>
        </p:spPr>
      </p:pic>
      <p:pic>
        <p:nvPicPr>
          <p:cNvPr id="21" name="Picture 21">
            <a:extLst>
              <a:ext uri="{FF2B5EF4-FFF2-40B4-BE49-F238E27FC236}">
                <a16:creationId xmlns:a16="http://schemas.microsoft.com/office/drawing/2014/main" id="{2B2C0ACA-A5EA-CCB1-D15A-35881BB3B7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9680865" y="2564090"/>
            <a:ext cx="1202336" cy="531214"/>
          </a:xfrm>
          <a:prstGeom prst="rect">
            <a:avLst/>
          </a:prstGeom>
        </p:spPr>
      </p:pic>
    </p:spTree>
    <p:extLst>
      <p:ext uri="{BB962C8B-B14F-4D97-AF65-F5344CB8AC3E}">
        <p14:creationId xmlns:p14="http://schemas.microsoft.com/office/powerpoint/2010/main" val="26715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strVal val="#ppt_x"/>
                                          </p:val>
                                        </p:tav>
                                        <p:tav tm="100000">
                                          <p:val>
                                            <p:strVal val="#ppt_x"/>
                                          </p:val>
                                        </p:tav>
                                      </p:tavLst>
                                    </p:anim>
                                    <p:anim calcmode="lin" valueType="num">
                                      <p:cBhvr>
                                        <p:cTn id="31" dur="5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ẫu slide cảm ơn chuyên nghiệp, ấn tượng, hài hước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2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465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21">
            <a:extLst>
              <a:ext uri="{FF2B5EF4-FFF2-40B4-BE49-F238E27FC236}">
                <a16:creationId xmlns:a16="http://schemas.microsoft.com/office/drawing/2014/main" id="{6E662BAA-DA06-4911-AF1D-6A65BD2A4C9B}"/>
              </a:ext>
            </a:extLst>
          </p:cNvPr>
          <p:cNvCxnSpPr>
            <a:cxnSpLocks/>
          </p:cNvCxnSpPr>
          <p:nvPr/>
        </p:nvCxnSpPr>
        <p:spPr>
          <a:xfrm>
            <a:off x="3488358" y="1171511"/>
            <a:ext cx="23005" cy="42712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2">
            <a:extLst>
              <a:ext uri="{FF2B5EF4-FFF2-40B4-BE49-F238E27FC236}">
                <a16:creationId xmlns:a16="http://schemas.microsoft.com/office/drawing/2014/main" id="{37B97561-31A0-4F58-ABA2-8084FA46FC57}"/>
              </a:ext>
            </a:extLst>
          </p:cNvPr>
          <p:cNvCxnSpPr>
            <a:cxnSpLocks/>
          </p:cNvCxnSpPr>
          <p:nvPr/>
        </p:nvCxnSpPr>
        <p:spPr>
          <a:xfrm flipH="1" flipV="1">
            <a:off x="3488359" y="1164566"/>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22">
            <a:extLst>
              <a:ext uri="{FF2B5EF4-FFF2-40B4-BE49-F238E27FC236}">
                <a16:creationId xmlns:a16="http://schemas.microsoft.com/office/drawing/2014/main" id="{507B295C-B35D-49DE-BF5E-5DD9C1CAE626}"/>
              </a:ext>
            </a:extLst>
          </p:cNvPr>
          <p:cNvCxnSpPr>
            <a:cxnSpLocks/>
          </p:cNvCxnSpPr>
          <p:nvPr/>
        </p:nvCxnSpPr>
        <p:spPr>
          <a:xfrm flipH="1" flipV="1">
            <a:off x="3001790" y="2103624"/>
            <a:ext cx="486567" cy="2"/>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EB64B50-3827-A8FE-C677-AEC5C9C64B13}"/>
              </a:ext>
            </a:extLst>
          </p:cNvPr>
          <p:cNvGrpSpPr/>
          <p:nvPr/>
        </p:nvGrpSpPr>
        <p:grpSpPr>
          <a:xfrm>
            <a:off x="4386083" y="530206"/>
            <a:ext cx="7544030" cy="1032767"/>
            <a:chOff x="4386084" y="1573514"/>
            <a:chExt cx="7142989" cy="872768"/>
          </a:xfrm>
          <a:solidFill>
            <a:srgbClr val="B6ECFF"/>
          </a:solidFill>
        </p:grpSpPr>
        <p:sp>
          <p:nvSpPr>
            <p:cNvPr id="29" name="圆角矩形 4">
              <a:extLst>
                <a:ext uri="{FF2B5EF4-FFF2-40B4-BE49-F238E27FC236}">
                  <a16:creationId xmlns:a16="http://schemas.microsoft.com/office/drawing/2014/main" id="{BF7C6DFB-59A4-4C3A-8A4A-B892914EC076}"/>
                </a:ext>
              </a:extLst>
            </p:cNvPr>
            <p:cNvSpPr/>
            <p:nvPr/>
          </p:nvSpPr>
          <p:spPr>
            <a:xfrm>
              <a:off x="4386084" y="1573514"/>
              <a:ext cx="7142989" cy="872768"/>
            </a:xfrm>
            <a:prstGeom prst="roundRect">
              <a:avLst>
                <a:gd name="adj" fmla="val 3888"/>
              </a:avLst>
            </a:prstGeom>
            <a:grp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37"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0F21CC76-335A-4FD9-B7FE-A1679F8058A3}"/>
                </a:ext>
              </a:extLst>
            </p:cNvPr>
            <p:cNvSpPr txBox="1"/>
            <p:nvPr/>
          </p:nvSpPr>
          <p:spPr>
            <a:xfrm>
              <a:off x="4484056" y="1614136"/>
              <a:ext cx="6947044" cy="806294"/>
            </a:xfrm>
            <a:prstGeom prst="rect">
              <a:avLst/>
            </a:prstGeom>
            <a:grpFill/>
            <a:effectLst/>
          </p:spPr>
          <p:txBody>
            <a:bodyPr wrap="square" rtlCol="0">
              <a:spAutoFit/>
            </a:bodyPr>
            <a:lstStyle/>
            <a:p>
              <a:r>
                <a:rPr lang="en-GB" altLang="zh-CN" sz="2800" b="1" dirty="0">
                  <a:solidFill>
                    <a:srgbClr val="0000FF"/>
                  </a:solidFill>
                  <a:ea typeface="幼圆" panose="02010509060101010101" pitchFamily="49" charset="-122"/>
                  <a:cs typeface="Times New Roman" panose="02020603050405020304" pitchFamily="18" charset="0"/>
                </a:rPr>
                <a:t>I.</a:t>
              </a:r>
              <a:r>
                <a:rPr lang="zh-CN" altLang="en-US" sz="2800" b="1" dirty="0">
                  <a:solidFill>
                    <a:srgbClr val="0000FF"/>
                  </a:solidFill>
                  <a:ea typeface="幼圆" panose="02010509060101010101" pitchFamily="49" charset="-122"/>
                  <a:cs typeface="Times New Roman" panose="02020603050405020304" pitchFamily="18" charset="0"/>
                </a:rPr>
                <a:t> </a:t>
              </a:r>
              <a:r>
                <a:rPr lang="en-GB" altLang="zh-CN" sz="2800" b="1" dirty="0">
                  <a:solidFill>
                    <a:srgbClr val="0000FF"/>
                  </a:solidFill>
                  <a:ea typeface="幼圆" panose="02010509060101010101" pitchFamily="49" charset="-122"/>
                  <a:cs typeface="Times New Roman" panose="02020603050405020304" pitchFamily="18" charset="0"/>
                </a:rPr>
                <a:t>ĐỐI TƯỢNG, LĨNH VỰC NGHIÊN CỨU VÀ MỤC TIÊU MÔN SINH HỌC</a:t>
              </a:r>
              <a:endParaRPr lang="en-US" altLang="zh-CN" sz="2800" b="1" dirty="0">
                <a:solidFill>
                  <a:srgbClr val="0000FF"/>
                </a:solidFill>
                <a:ea typeface="幼圆" panose="02010509060101010101" pitchFamily="49"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id="{FD5E195B-49FC-FF0D-0F6D-D2D5A2E7B079}"/>
              </a:ext>
            </a:extLst>
          </p:cNvPr>
          <p:cNvGrpSpPr/>
          <p:nvPr/>
        </p:nvGrpSpPr>
        <p:grpSpPr>
          <a:xfrm>
            <a:off x="3502401" y="1900094"/>
            <a:ext cx="8393559" cy="876982"/>
            <a:chOff x="3502401" y="3003432"/>
            <a:chExt cx="8393559" cy="681049"/>
          </a:xfrm>
        </p:grpSpPr>
        <p:grpSp>
          <p:nvGrpSpPr>
            <p:cNvPr id="6" name="Group 5">
              <a:extLst>
                <a:ext uri="{FF2B5EF4-FFF2-40B4-BE49-F238E27FC236}">
                  <a16:creationId xmlns:a16="http://schemas.microsoft.com/office/drawing/2014/main" id="{C4335FC0-70D1-7D28-2992-C1D755230351}"/>
                </a:ext>
              </a:extLst>
            </p:cNvPr>
            <p:cNvGrpSpPr/>
            <p:nvPr/>
          </p:nvGrpSpPr>
          <p:grpSpPr>
            <a:xfrm>
              <a:off x="4403485" y="3003432"/>
              <a:ext cx="7492475" cy="681049"/>
              <a:chOff x="4902507" y="3186397"/>
              <a:chExt cx="7492475" cy="681049"/>
            </a:xfrm>
          </p:grpSpPr>
          <p:sp>
            <p:nvSpPr>
              <p:cNvPr id="34" name="圆角矩形 4">
                <a:extLst>
                  <a:ext uri="{FF2B5EF4-FFF2-40B4-BE49-F238E27FC236}">
                    <a16:creationId xmlns:a16="http://schemas.microsoft.com/office/drawing/2014/main" id="{0EC29A00-3C99-42D9-AF8D-53C1485EC078}"/>
                  </a:ext>
                </a:extLst>
              </p:cNvPr>
              <p:cNvSpPr/>
              <p:nvPr/>
            </p:nvSpPr>
            <p:spPr>
              <a:xfrm>
                <a:off x="4902507" y="3186397"/>
                <a:ext cx="7492475" cy="681049"/>
              </a:xfrm>
              <a:prstGeom prst="roundRect">
                <a:avLst>
                  <a:gd name="adj" fmla="val 3888"/>
                </a:avLst>
              </a:prstGeom>
              <a:solidFill>
                <a:srgbClr val="B6ECFF"/>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40"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3ADFA834-7699-4751-8ABD-CA7CCB6B1A08}"/>
                  </a:ext>
                </a:extLst>
              </p:cNvPr>
              <p:cNvSpPr txBox="1"/>
              <p:nvPr/>
            </p:nvSpPr>
            <p:spPr>
              <a:xfrm>
                <a:off x="4988578" y="3228940"/>
                <a:ext cx="6922623" cy="584775"/>
              </a:xfrm>
              <a:prstGeom prst="rect">
                <a:avLst/>
              </a:prstGeom>
              <a:no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VAI TRÒ CỦA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grpSp>
        <p:cxnSp>
          <p:nvCxnSpPr>
            <p:cNvPr id="25" name="直接连接符 22">
              <a:extLst>
                <a:ext uri="{FF2B5EF4-FFF2-40B4-BE49-F238E27FC236}">
                  <a16:creationId xmlns:a16="http://schemas.microsoft.com/office/drawing/2014/main" id="{AF2FA0F1-27FC-FC20-3B76-7FF2CF13806F}"/>
                </a:ext>
              </a:extLst>
            </p:cNvPr>
            <p:cNvCxnSpPr>
              <a:cxnSpLocks/>
            </p:cNvCxnSpPr>
            <p:nvPr/>
          </p:nvCxnSpPr>
          <p:spPr>
            <a:xfrm flipH="1" flipV="1">
              <a:off x="3502401" y="320432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85949058-DAA8-97EA-8DED-572D3A34725F}"/>
              </a:ext>
            </a:extLst>
          </p:cNvPr>
          <p:cNvGrpSpPr/>
          <p:nvPr/>
        </p:nvGrpSpPr>
        <p:grpSpPr>
          <a:xfrm>
            <a:off x="3488356" y="2920901"/>
            <a:ext cx="8384594" cy="864957"/>
            <a:chOff x="3511366" y="3003433"/>
            <a:chExt cx="8384594" cy="662524"/>
          </a:xfrm>
          <a:solidFill>
            <a:srgbClr val="B6ECFF"/>
          </a:solidFill>
        </p:grpSpPr>
        <p:grpSp>
          <p:nvGrpSpPr>
            <p:cNvPr id="31" name="Group 30">
              <a:extLst>
                <a:ext uri="{FF2B5EF4-FFF2-40B4-BE49-F238E27FC236}">
                  <a16:creationId xmlns:a16="http://schemas.microsoft.com/office/drawing/2014/main" id="{1C82A7E5-B029-B8FB-1FE5-D2385AC4B71F}"/>
                </a:ext>
              </a:extLst>
            </p:cNvPr>
            <p:cNvGrpSpPr/>
            <p:nvPr/>
          </p:nvGrpSpPr>
          <p:grpSpPr>
            <a:xfrm>
              <a:off x="4403485" y="3003433"/>
              <a:ext cx="7492475" cy="662524"/>
              <a:chOff x="4902507" y="3186398"/>
              <a:chExt cx="7492475" cy="662524"/>
            </a:xfrm>
            <a:grpFill/>
          </p:grpSpPr>
          <p:sp>
            <p:nvSpPr>
              <p:cNvPr id="33" name="圆角矩形 4">
                <a:extLst>
                  <a:ext uri="{FF2B5EF4-FFF2-40B4-BE49-F238E27FC236}">
                    <a16:creationId xmlns:a16="http://schemas.microsoft.com/office/drawing/2014/main" id="{007AEE57-B38E-E6FA-DC8A-5D5DEE1E7B09}"/>
                  </a:ext>
                </a:extLst>
              </p:cNvPr>
              <p:cNvSpPr/>
              <p:nvPr/>
            </p:nvSpPr>
            <p:spPr>
              <a:xfrm>
                <a:off x="4902507" y="3186398"/>
                <a:ext cx="7492475" cy="662524"/>
              </a:xfrm>
              <a:prstGeom prst="roundRect">
                <a:avLst>
                  <a:gd name="adj" fmla="val 3888"/>
                </a:avLst>
              </a:prstGeom>
              <a:grpFill/>
              <a:ln>
                <a:noFill/>
              </a:ln>
              <a:effectLst>
                <a:outerShdw blurRad="63500" algn="ctr" rotWithShape="0">
                  <a:prstClr val="black">
                    <a:alpha val="40000"/>
                  </a:prstClr>
                </a:outerShdw>
              </a:effectLst>
            </p:spPr>
            <p:txBody>
              <a:bodyPr lIns="0" tIns="0" rIns="0" bIns="0"/>
              <a:lstStyle/>
              <a:p>
                <a:endParaRPr lang="zh-CN" altLang="en-US" sz="3200">
                  <a:solidFill>
                    <a:schemeClr val="tx1">
                      <a:lumMod val="75000"/>
                      <a:lumOff val="25000"/>
                    </a:schemeClr>
                  </a:solidFill>
                  <a:ea typeface="微软雅黑" panose="020B0503020204020204" pitchFamily="34" charset="-122"/>
                  <a:cs typeface="+mn-ea"/>
                </a:endParaRPr>
              </a:p>
            </p:txBody>
          </p:sp>
          <p:sp>
            <p:nvSpPr>
              <p:cNvPr id="3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DF890F1-6AFB-75A1-25B2-D38500CEC6A4}"/>
                  </a:ext>
                </a:extLst>
              </p:cNvPr>
              <p:cNvSpPr txBox="1"/>
              <p:nvPr/>
            </p:nvSpPr>
            <p:spPr>
              <a:xfrm>
                <a:off x="5011587" y="3198724"/>
                <a:ext cx="6922623" cy="584775"/>
              </a:xfrm>
              <a:prstGeom prst="rect">
                <a:avLst/>
              </a:prstGeom>
              <a:grp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III.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SINH HỌC TRONG TƯƠNG LAI</a:t>
                </a:r>
                <a:endParaRPr lang="en-US" altLang="zh-CN" sz="3200" b="1" dirty="0">
                  <a:solidFill>
                    <a:srgbClr val="0000FF"/>
                  </a:solidFill>
                  <a:ea typeface="幼圆" panose="02010509060101010101" pitchFamily="49" charset="-122"/>
                  <a:cs typeface="Times New Roman" panose="02020603050405020304" pitchFamily="18" charset="0"/>
                </a:endParaRPr>
              </a:p>
            </p:txBody>
          </p:sp>
        </p:grpSp>
        <p:cxnSp>
          <p:nvCxnSpPr>
            <p:cNvPr id="32" name="直接连接符 22">
              <a:extLst>
                <a:ext uri="{FF2B5EF4-FFF2-40B4-BE49-F238E27FC236}">
                  <a16:creationId xmlns:a16="http://schemas.microsoft.com/office/drawing/2014/main" id="{EF60B03B-9451-13BB-2A19-0E79A67128A3}"/>
                </a:ext>
              </a:extLst>
            </p:cNvPr>
            <p:cNvCxnSpPr>
              <a:cxnSpLocks/>
            </p:cNvCxnSpPr>
            <p:nvPr/>
          </p:nvCxnSpPr>
          <p:spPr>
            <a:xfrm flipH="1" flipV="1">
              <a:off x="3511366" y="3186397"/>
              <a:ext cx="897725" cy="13451"/>
            </a:xfrm>
            <a:prstGeom prst="line">
              <a:avLst/>
            </a:prstGeom>
            <a:grpFill/>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D89A9D0-C254-0238-4552-E439B10E788E}"/>
              </a:ext>
            </a:extLst>
          </p:cNvPr>
          <p:cNvGrpSpPr/>
          <p:nvPr/>
        </p:nvGrpSpPr>
        <p:grpSpPr>
          <a:xfrm>
            <a:off x="3503954" y="3873329"/>
            <a:ext cx="8384594" cy="1300867"/>
            <a:chOff x="3511366" y="3003433"/>
            <a:chExt cx="8384594" cy="1118760"/>
          </a:xfrm>
        </p:grpSpPr>
        <p:grpSp>
          <p:nvGrpSpPr>
            <p:cNvPr id="42" name="Group 41">
              <a:extLst>
                <a:ext uri="{FF2B5EF4-FFF2-40B4-BE49-F238E27FC236}">
                  <a16:creationId xmlns:a16="http://schemas.microsoft.com/office/drawing/2014/main" id="{9C237A2D-6E6A-3B8A-9494-A7AEF278D714}"/>
                </a:ext>
              </a:extLst>
            </p:cNvPr>
            <p:cNvGrpSpPr/>
            <p:nvPr/>
          </p:nvGrpSpPr>
          <p:grpSpPr>
            <a:xfrm>
              <a:off x="4403485" y="3003433"/>
              <a:ext cx="7492475" cy="1118760"/>
              <a:chOff x="4902507" y="3186398"/>
              <a:chExt cx="7492475" cy="1118760"/>
            </a:xfrm>
          </p:grpSpPr>
          <p:sp>
            <p:nvSpPr>
              <p:cNvPr id="44" name="圆角矩形 4">
                <a:extLst>
                  <a:ext uri="{FF2B5EF4-FFF2-40B4-BE49-F238E27FC236}">
                    <a16:creationId xmlns:a16="http://schemas.microsoft.com/office/drawing/2014/main" id="{928C860D-538B-0010-2970-08D047A81BB5}"/>
                  </a:ext>
                </a:extLst>
              </p:cNvPr>
              <p:cNvSpPr/>
              <p:nvPr/>
            </p:nvSpPr>
            <p:spPr>
              <a:xfrm>
                <a:off x="4902507" y="3186398"/>
                <a:ext cx="7492475" cy="995068"/>
              </a:xfrm>
              <a:prstGeom prst="roundRect">
                <a:avLst>
                  <a:gd name="adj" fmla="val 3888"/>
                </a:avLst>
              </a:prstGeom>
              <a:solidFill>
                <a:srgbClr val="B6ECFF"/>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46"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FB4AAF53-2676-266E-D364-87D8AD554C54}"/>
                  </a:ext>
                </a:extLst>
              </p:cNvPr>
              <p:cNvSpPr txBox="1"/>
              <p:nvPr/>
            </p:nvSpPr>
            <p:spPr>
              <a:xfrm>
                <a:off x="4995989" y="3227940"/>
                <a:ext cx="6922623" cy="1077218"/>
              </a:xfrm>
              <a:prstGeom prst="rect">
                <a:avLst/>
              </a:prstGeom>
              <a:no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IV.</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CÁC NGÀNH NGHỀ LIÊN QUAN ĐẾN SINH HỌC VÀ ỨNG DỤNG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grpSp>
        <p:cxnSp>
          <p:nvCxnSpPr>
            <p:cNvPr id="43" name="直接连接符 22">
              <a:extLst>
                <a:ext uri="{FF2B5EF4-FFF2-40B4-BE49-F238E27FC236}">
                  <a16:creationId xmlns:a16="http://schemas.microsoft.com/office/drawing/2014/main" id="{1EFBE80F-CC70-6226-D424-E73FDC137AF1}"/>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93208E8-0A2B-3AA8-5750-A7BA717B113F}"/>
              </a:ext>
            </a:extLst>
          </p:cNvPr>
          <p:cNvGrpSpPr/>
          <p:nvPr/>
        </p:nvGrpSpPr>
        <p:grpSpPr>
          <a:xfrm>
            <a:off x="3511366" y="5245338"/>
            <a:ext cx="8384594" cy="1252562"/>
            <a:chOff x="3511366" y="2995698"/>
            <a:chExt cx="8384594" cy="1077218"/>
          </a:xfrm>
        </p:grpSpPr>
        <p:grpSp>
          <p:nvGrpSpPr>
            <p:cNvPr id="48" name="Group 47">
              <a:extLst>
                <a:ext uri="{FF2B5EF4-FFF2-40B4-BE49-F238E27FC236}">
                  <a16:creationId xmlns:a16="http://schemas.microsoft.com/office/drawing/2014/main" id="{964AA148-F54E-4CC3-FC1A-25B14233E23B}"/>
                </a:ext>
              </a:extLst>
            </p:cNvPr>
            <p:cNvGrpSpPr/>
            <p:nvPr/>
          </p:nvGrpSpPr>
          <p:grpSpPr>
            <a:xfrm>
              <a:off x="4403485" y="2995698"/>
              <a:ext cx="7492475" cy="1077218"/>
              <a:chOff x="4902507" y="3178663"/>
              <a:chExt cx="7492475" cy="1077218"/>
            </a:xfrm>
          </p:grpSpPr>
          <p:sp>
            <p:nvSpPr>
              <p:cNvPr id="50" name="圆角矩形 4">
                <a:extLst>
                  <a:ext uri="{FF2B5EF4-FFF2-40B4-BE49-F238E27FC236}">
                    <a16:creationId xmlns:a16="http://schemas.microsoft.com/office/drawing/2014/main" id="{5963549C-387D-4B42-EB13-5ADA91E2C207}"/>
                  </a:ext>
                </a:extLst>
              </p:cNvPr>
              <p:cNvSpPr/>
              <p:nvPr/>
            </p:nvSpPr>
            <p:spPr>
              <a:xfrm>
                <a:off x="4902507" y="3186397"/>
                <a:ext cx="7492475" cy="994259"/>
              </a:xfrm>
              <a:prstGeom prst="roundRect">
                <a:avLst>
                  <a:gd name="adj" fmla="val 3888"/>
                </a:avLst>
              </a:prstGeom>
              <a:solidFill>
                <a:srgbClr val="B6ECFF"/>
              </a:solidFill>
              <a:ln>
                <a:noFill/>
              </a:ln>
              <a:effectLst>
                <a:outerShdw blurRad="63500" algn="ctr" rotWithShape="0">
                  <a:prstClr val="black">
                    <a:alpha val="40000"/>
                  </a:prstClr>
                </a:outerShdw>
              </a:effectLst>
            </p:spPr>
            <p:txBody>
              <a:bodyPr lIns="0" tIns="0" rIns="0" bIns="0"/>
              <a:lstStyle/>
              <a:p>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sp>
            <p:nvSpPr>
              <p:cNvPr id="52"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77FEEA5-F630-0418-1B3A-55962CC6ACDA}"/>
                  </a:ext>
                </a:extLst>
              </p:cNvPr>
              <p:cNvSpPr txBox="1"/>
              <p:nvPr/>
            </p:nvSpPr>
            <p:spPr>
              <a:xfrm>
                <a:off x="5021070" y="3178663"/>
                <a:ext cx="7209327" cy="1077218"/>
              </a:xfrm>
              <a:prstGeom prst="rect">
                <a:avLst/>
              </a:prstGeom>
              <a:no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V.</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SINH HỌC VỚI PHÁT TRIỂN BỀN VỮNG VÀ NHỮNG VẤN ĐỀ XÃ HỘI</a:t>
                </a:r>
                <a:endParaRPr lang="en-US" altLang="zh-CN" sz="3200" b="1" dirty="0">
                  <a:solidFill>
                    <a:srgbClr val="0000FF"/>
                  </a:solidFill>
                  <a:ea typeface="幼圆" panose="02010509060101010101" pitchFamily="49" charset="-122"/>
                  <a:cs typeface="Times New Roman" panose="02020603050405020304" pitchFamily="18" charset="0"/>
                </a:endParaRPr>
              </a:p>
            </p:txBody>
          </p:sp>
        </p:grpSp>
        <p:cxnSp>
          <p:nvCxnSpPr>
            <p:cNvPr id="49" name="直接连接符 22">
              <a:extLst>
                <a:ext uri="{FF2B5EF4-FFF2-40B4-BE49-F238E27FC236}">
                  <a16:creationId xmlns:a16="http://schemas.microsoft.com/office/drawing/2014/main" id="{9DEFFFFD-EA60-ABA1-4710-B1165276F171}"/>
                </a:ext>
              </a:extLst>
            </p:cNvPr>
            <p:cNvCxnSpPr>
              <a:cxnSpLocks/>
            </p:cNvCxnSpPr>
            <p:nvPr/>
          </p:nvCxnSpPr>
          <p:spPr>
            <a:xfrm flipH="1" flipV="1">
              <a:off x="3511366" y="3186397"/>
              <a:ext cx="897725" cy="1345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A305727D-1882-5B09-452E-D2414C8C0D7B}"/>
              </a:ext>
            </a:extLst>
          </p:cNvPr>
          <p:cNvSpPr/>
          <p:nvPr/>
        </p:nvSpPr>
        <p:spPr>
          <a:xfrm>
            <a:off x="1405341" y="1093696"/>
            <a:ext cx="1593090" cy="2766181"/>
          </a:xfrm>
          <a:prstGeom prst="rect">
            <a:avLst/>
          </a:prstGeom>
          <a:solidFill>
            <a:srgbClr val="B6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66"/>
                </a:solidFill>
              </a:rPr>
              <a:t>NỘI DUNG BÀI HỌC </a:t>
            </a:r>
          </a:p>
        </p:txBody>
      </p:sp>
      <p:pic>
        <p:nvPicPr>
          <p:cNvPr id="2" name="Picture 1">
            <a:extLst>
              <a:ext uri="{FF2B5EF4-FFF2-40B4-BE49-F238E27FC236}">
                <a16:creationId xmlns:a16="http://schemas.microsoft.com/office/drawing/2014/main" id="{2A8EEDA6-8A98-75E0-2F4C-A17D299EAC16}"/>
              </a:ext>
            </a:extLst>
          </p:cNvPr>
          <p:cNvPicPr>
            <a:picLocks noChangeAspect="1"/>
          </p:cNvPicPr>
          <p:nvPr/>
        </p:nvPicPr>
        <p:blipFill>
          <a:blip r:embed="rId3"/>
          <a:stretch>
            <a:fillRect/>
          </a:stretch>
        </p:blipFill>
        <p:spPr>
          <a:xfrm>
            <a:off x="738719" y="3826305"/>
            <a:ext cx="2926334" cy="2408129"/>
          </a:xfrm>
          <a:prstGeom prst="rect">
            <a:avLst/>
          </a:prstGeom>
        </p:spPr>
      </p:pic>
    </p:spTree>
    <p:extLst>
      <p:ext uri="{BB962C8B-B14F-4D97-AF65-F5344CB8AC3E}">
        <p14:creationId xmlns:p14="http://schemas.microsoft.com/office/powerpoint/2010/main" val="3383075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F77404F-4CF7-9AF8-A7D4-D065E8B99D57}"/>
              </a:ext>
            </a:extLst>
          </p:cNvPr>
          <p:cNvSpPr txBox="1"/>
          <p:nvPr/>
        </p:nvSpPr>
        <p:spPr>
          <a:xfrm>
            <a:off x="0" y="0"/>
            <a:ext cx="12292553" cy="584775"/>
          </a:xfrm>
          <a:prstGeom prst="rect">
            <a:avLst/>
          </a:prstGeom>
          <a:solidFill>
            <a:srgbClr val="B6ECFF"/>
          </a:solid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E26E2646-D20E-0B53-BF78-9728D6463C3C}"/>
              </a:ext>
            </a:extLst>
          </p:cNvPr>
          <p:cNvSpPr txBox="1"/>
          <p:nvPr/>
        </p:nvSpPr>
        <p:spPr>
          <a:xfrm>
            <a:off x="196429" y="633410"/>
            <a:ext cx="3649707" cy="523220"/>
          </a:xfrm>
          <a:prstGeom prst="rect">
            <a:avLst/>
          </a:prstGeom>
          <a:solidFill>
            <a:schemeClr val="accent1">
              <a:lumMod val="20000"/>
              <a:lumOff val="80000"/>
            </a:schemeClr>
          </a:solidFill>
        </p:spPr>
        <p:txBody>
          <a:bodyPr wrap="square">
            <a:spAutoFit/>
          </a:bodyPr>
          <a:lstStyle/>
          <a:p>
            <a:r>
              <a:rPr lang="en-US" sz="2800" b="1" dirty="0">
                <a:solidFill>
                  <a:srgbClr val="FF0000"/>
                </a:solidFill>
                <a:effectLst/>
                <a:ea typeface="Calibri" panose="020F0502020204030204" pitchFamily="34" charset="0"/>
              </a:rPr>
              <a:t>THẢO LUẬN NHÓM</a:t>
            </a:r>
            <a:endParaRPr lang="en-US" sz="2800" b="1" dirty="0">
              <a:solidFill>
                <a:srgbClr val="FF0000"/>
              </a:solidFill>
            </a:endParaRPr>
          </a:p>
        </p:txBody>
      </p:sp>
      <p:pic>
        <p:nvPicPr>
          <p:cNvPr id="2" name="Picture 1">
            <a:extLst>
              <a:ext uri="{FF2B5EF4-FFF2-40B4-BE49-F238E27FC236}">
                <a16:creationId xmlns:a16="http://schemas.microsoft.com/office/drawing/2014/main" id="{32B9605D-566A-F4DD-36C9-D61F31BBFF56}"/>
              </a:ext>
            </a:extLst>
          </p:cNvPr>
          <p:cNvPicPr>
            <a:picLocks noChangeAspect="1"/>
          </p:cNvPicPr>
          <p:nvPr/>
        </p:nvPicPr>
        <p:blipFill>
          <a:blip r:embed="rId3"/>
          <a:stretch>
            <a:fillRect/>
          </a:stretch>
        </p:blipFill>
        <p:spPr>
          <a:xfrm>
            <a:off x="5354425" y="1272619"/>
            <a:ext cx="6391373" cy="4769962"/>
          </a:xfrm>
          <a:prstGeom prst="rect">
            <a:avLst/>
          </a:prstGeom>
        </p:spPr>
      </p:pic>
      <p:sp>
        <p:nvSpPr>
          <p:cNvPr id="3" name="TextBox 2">
            <a:extLst>
              <a:ext uri="{FF2B5EF4-FFF2-40B4-BE49-F238E27FC236}">
                <a16:creationId xmlns:a16="http://schemas.microsoft.com/office/drawing/2014/main" id="{9FE8A2E7-7DCB-8622-AD86-4FCAA2D1696D}"/>
              </a:ext>
            </a:extLst>
          </p:cNvPr>
          <p:cNvSpPr txBox="1"/>
          <p:nvPr/>
        </p:nvSpPr>
        <p:spPr>
          <a:xfrm>
            <a:off x="5995447" y="6112342"/>
            <a:ext cx="5370284" cy="584775"/>
          </a:xfrm>
          <a:prstGeom prst="rect">
            <a:avLst/>
          </a:prstGeom>
          <a:noFill/>
        </p:spPr>
        <p:txBody>
          <a:bodyPr wrap="square" rtlCol="0">
            <a:spAutoFit/>
          </a:bodyPr>
          <a:lstStyle/>
          <a:p>
            <a:r>
              <a:rPr lang="en-US" sz="3200" b="1" dirty="0" err="1">
                <a:solidFill>
                  <a:srgbClr val="5B1388"/>
                </a:solidFill>
              </a:rPr>
              <a:t>Hình</a:t>
            </a:r>
            <a:r>
              <a:rPr lang="en-US" sz="3200" b="1" dirty="0">
                <a:solidFill>
                  <a:srgbClr val="5B1388"/>
                </a:solidFill>
              </a:rPr>
              <a:t> 1.2. </a:t>
            </a:r>
            <a:r>
              <a:rPr lang="en-US" sz="3200" b="1" dirty="0" err="1">
                <a:solidFill>
                  <a:srgbClr val="5B1388"/>
                </a:solidFill>
              </a:rPr>
              <a:t>Bướm</a:t>
            </a:r>
            <a:r>
              <a:rPr lang="en-US" sz="3200" b="1" dirty="0">
                <a:solidFill>
                  <a:srgbClr val="5B1388"/>
                </a:solidFill>
              </a:rPr>
              <a:t> </a:t>
            </a:r>
            <a:r>
              <a:rPr lang="en-US" sz="3200" b="1" dirty="0" err="1">
                <a:solidFill>
                  <a:srgbClr val="5B1388"/>
                </a:solidFill>
              </a:rPr>
              <a:t>hút</a:t>
            </a:r>
            <a:r>
              <a:rPr lang="en-US" sz="3200" b="1" dirty="0">
                <a:solidFill>
                  <a:srgbClr val="5B1388"/>
                </a:solidFill>
              </a:rPr>
              <a:t> </a:t>
            </a:r>
            <a:r>
              <a:rPr lang="en-US" sz="3200" b="1" dirty="0" err="1">
                <a:solidFill>
                  <a:srgbClr val="5B1388"/>
                </a:solidFill>
              </a:rPr>
              <a:t>mật</a:t>
            </a:r>
            <a:r>
              <a:rPr lang="en-US" sz="3200" b="1" dirty="0">
                <a:solidFill>
                  <a:srgbClr val="5B1388"/>
                </a:solidFill>
              </a:rPr>
              <a:t> </a:t>
            </a:r>
            <a:r>
              <a:rPr lang="en-US" sz="3200" b="1" dirty="0" err="1">
                <a:solidFill>
                  <a:srgbClr val="5B1388"/>
                </a:solidFill>
              </a:rPr>
              <a:t>hoa</a:t>
            </a:r>
            <a:r>
              <a:rPr lang="en-US" sz="3200" b="1" dirty="0">
                <a:solidFill>
                  <a:srgbClr val="5B1388"/>
                </a:solidFill>
              </a:rPr>
              <a:t> </a:t>
            </a:r>
          </a:p>
        </p:txBody>
      </p:sp>
      <p:sp>
        <p:nvSpPr>
          <p:cNvPr id="4" name="TextBox 3">
            <a:extLst>
              <a:ext uri="{FF2B5EF4-FFF2-40B4-BE49-F238E27FC236}">
                <a16:creationId xmlns:a16="http://schemas.microsoft.com/office/drawing/2014/main" id="{B087B25B-C318-E108-4B05-3E71BF5836DA}"/>
              </a:ext>
            </a:extLst>
          </p:cNvPr>
          <p:cNvSpPr txBox="1"/>
          <p:nvPr/>
        </p:nvSpPr>
        <p:spPr>
          <a:xfrm>
            <a:off x="196429" y="1272619"/>
            <a:ext cx="5054301" cy="2062103"/>
          </a:xfrm>
          <a:prstGeom prst="rect">
            <a:avLst/>
          </a:prstGeom>
          <a:solidFill>
            <a:schemeClr val="accent6">
              <a:lumMod val="20000"/>
              <a:lumOff val="80000"/>
            </a:schemeClr>
          </a:solidFill>
        </p:spPr>
        <p:txBody>
          <a:bodyPr wrap="square" rtlCol="0">
            <a:spAutoFit/>
          </a:bodyPr>
          <a:lstStyle/>
          <a:p>
            <a:pPr algn="just"/>
            <a:r>
              <a:rPr lang="en-US" sz="3200" dirty="0">
                <a:solidFill>
                  <a:srgbClr val="5B1388"/>
                </a:solidFill>
              </a:rPr>
              <a:t>- HS </a:t>
            </a:r>
            <a:r>
              <a:rPr lang="en-US" sz="3200" dirty="0" err="1">
                <a:solidFill>
                  <a:srgbClr val="5B1388"/>
                </a:solidFill>
              </a:rPr>
              <a:t>quan</a:t>
            </a:r>
            <a:r>
              <a:rPr lang="en-US" sz="3200" dirty="0">
                <a:solidFill>
                  <a:srgbClr val="5B1388"/>
                </a:solidFill>
              </a:rPr>
              <a:t> </a:t>
            </a:r>
            <a:r>
              <a:rPr lang="en-US" sz="3200" dirty="0" err="1">
                <a:solidFill>
                  <a:srgbClr val="5B1388"/>
                </a:solidFill>
              </a:rPr>
              <a:t>sát</a:t>
            </a:r>
            <a:r>
              <a:rPr lang="en-US" sz="3200" dirty="0">
                <a:solidFill>
                  <a:srgbClr val="5B1388"/>
                </a:solidFill>
              </a:rPr>
              <a:t> </a:t>
            </a:r>
            <a:r>
              <a:rPr lang="en-US" sz="3200" dirty="0" err="1">
                <a:solidFill>
                  <a:srgbClr val="5B1388"/>
                </a:solidFill>
              </a:rPr>
              <a:t>hình</a:t>
            </a:r>
            <a:r>
              <a:rPr lang="en-US" sz="3200" dirty="0">
                <a:solidFill>
                  <a:srgbClr val="5B1388"/>
                </a:solidFill>
              </a:rPr>
              <a:t> 1.2. </a:t>
            </a:r>
            <a:r>
              <a:rPr lang="en-US" sz="3200" dirty="0" err="1">
                <a:solidFill>
                  <a:srgbClr val="5B1388"/>
                </a:solidFill>
              </a:rPr>
              <a:t>Bướm</a:t>
            </a:r>
            <a:r>
              <a:rPr lang="en-US" sz="3200" dirty="0">
                <a:solidFill>
                  <a:srgbClr val="5B1388"/>
                </a:solidFill>
              </a:rPr>
              <a:t> </a:t>
            </a:r>
            <a:r>
              <a:rPr lang="en-US" sz="3200" dirty="0" err="1">
                <a:solidFill>
                  <a:srgbClr val="5B1388"/>
                </a:solidFill>
              </a:rPr>
              <a:t>hút</a:t>
            </a:r>
            <a:r>
              <a:rPr lang="en-US" sz="3200" dirty="0">
                <a:solidFill>
                  <a:srgbClr val="5B1388"/>
                </a:solidFill>
              </a:rPr>
              <a:t> </a:t>
            </a:r>
            <a:r>
              <a:rPr lang="en-US" sz="3200" dirty="0" err="1">
                <a:solidFill>
                  <a:srgbClr val="5B1388"/>
                </a:solidFill>
              </a:rPr>
              <a:t>mật</a:t>
            </a:r>
            <a:r>
              <a:rPr lang="en-US" sz="3200" dirty="0">
                <a:solidFill>
                  <a:srgbClr val="5B1388"/>
                </a:solidFill>
              </a:rPr>
              <a:t> </a:t>
            </a:r>
            <a:r>
              <a:rPr lang="en-US" sz="3200" dirty="0" err="1">
                <a:solidFill>
                  <a:srgbClr val="5B1388"/>
                </a:solidFill>
              </a:rPr>
              <a:t>hoa</a:t>
            </a:r>
            <a:r>
              <a:rPr lang="en-US" sz="3200" dirty="0">
                <a:solidFill>
                  <a:srgbClr val="5B1388"/>
                </a:solidFill>
              </a:rPr>
              <a:t>.</a:t>
            </a:r>
          </a:p>
          <a:p>
            <a:pPr algn="just"/>
            <a:r>
              <a:rPr lang="en-US" sz="3200" dirty="0">
                <a:solidFill>
                  <a:srgbClr val="5B1388"/>
                </a:solidFill>
              </a:rPr>
              <a:t>- </a:t>
            </a:r>
            <a:r>
              <a:rPr lang="en-US" sz="3200" dirty="0" err="1">
                <a:solidFill>
                  <a:srgbClr val="5B1388"/>
                </a:solidFill>
              </a:rPr>
              <a:t>Hình</a:t>
            </a:r>
            <a:r>
              <a:rPr lang="en-US" sz="3200" dirty="0">
                <a:solidFill>
                  <a:srgbClr val="5B1388"/>
                </a:solidFill>
              </a:rPr>
              <a:t> </a:t>
            </a:r>
            <a:r>
              <a:rPr lang="en-US" sz="3200" dirty="0" err="1">
                <a:solidFill>
                  <a:srgbClr val="5B1388"/>
                </a:solidFill>
              </a:rPr>
              <a:t>thành</a:t>
            </a:r>
            <a:r>
              <a:rPr lang="en-US" sz="3200" dirty="0">
                <a:solidFill>
                  <a:srgbClr val="5B1388"/>
                </a:solidFill>
              </a:rPr>
              <a:t> </a:t>
            </a:r>
            <a:r>
              <a:rPr lang="en-US" sz="3200" dirty="0" err="1">
                <a:solidFill>
                  <a:srgbClr val="5B1388"/>
                </a:solidFill>
              </a:rPr>
              <a:t>nhóm</a:t>
            </a:r>
            <a:r>
              <a:rPr lang="en-US" sz="3200" dirty="0">
                <a:solidFill>
                  <a:srgbClr val="5B1388"/>
                </a:solidFill>
              </a:rPr>
              <a:t> </a:t>
            </a:r>
            <a:r>
              <a:rPr lang="en-US" sz="3200" dirty="0" err="1">
                <a:solidFill>
                  <a:srgbClr val="5B1388"/>
                </a:solidFill>
              </a:rPr>
              <a:t>để</a:t>
            </a:r>
            <a:r>
              <a:rPr lang="en-US" sz="3200" dirty="0">
                <a:solidFill>
                  <a:srgbClr val="5B1388"/>
                </a:solidFill>
              </a:rPr>
              <a:t> </a:t>
            </a:r>
            <a:r>
              <a:rPr lang="en-US" sz="3200" dirty="0" err="1">
                <a:solidFill>
                  <a:srgbClr val="5B1388"/>
                </a:solidFill>
              </a:rPr>
              <a:t>hoàn</a:t>
            </a:r>
            <a:r>
              <a:rPr lang="en-US" sz="3200" dirty="0">
                <a:solidFill>
                  <a:srgbClr val="5B1388"/>
                </a:solidFill>
              </a:rPr>
              <a:t> </a:t>
            </a:r>
            <a:r>
              <a:rPr lang="en-US" sz="3200" dirty="0" err="1">
                <a:solidFill>
                  <a:srgbClr val="5B1388"/>
                </a:solidFill>
              </a:rPr>
              <a:t>thành</a:t>
            </a:r>
            <a:r>
              <a:rPr lang="en-US" sz="3200" dirty="0">
                <a:solidFill>
                  <a:srgbClr val="5B1388"/>
                </a:solidFill>
              </a:rPr>
              <a:t> </a:t>
            </a:r>
            <a:r>
              <a:rPr lang="en-US" sz="3200" dirty="0" err="1">
                <a:solidFill>
                  <a:srgbClr val="5B1388"/>
                </a:solidFill>
              </a:rPr>
              <a:t>nội</a:t>
            </a:r>
            <a:r>
              <a:rPr lang="en-US" sz="3200" dirty="0">
                <a:solidFill>
                  <a:srgbClr val="5B1388"/>
                </a:solidFill>
              </a:rPr>
              <a:t> dung GV </a:t>
            </a:r>
            <a:r>
              <a:rPr lang="en-US" sz="3200" dirty="0" err="1">
                <a:solidFill>
                  <a:srgbClr val="5B1388"/>
                </a:solidFill>
              </a:rPr>
              <a:t>yêu</a:t>
            </a:r>
            <a:r>
              <a:rPr lang="en-US" sz="3200" dirty="0">
                <a:solidFill>
                  <a:srgbClr val="5B1388"/>
                </a:solidFill>
              </a:rPr>
              <a:t> </a:t>
            </a:r>
            <a:r>
              <a:rPr lang="en-US" sz="3200" dirty="0" err="1">
                <a:solidFill>
                  <a:srgbClr val="5B1388"/>
                </a:solidFill>
              </a:rPr>
              <a:t>cầu</a:t>
            </a:r>
            <a:r>
              <a:rPr lang="en-US" sz="3200" dirty="0">
                <a:solidFill>
                  <a:srgbClr val="5B1388"/>
                </a:solidFill>
              </a:rPr>
              <a:t>.</a:t>
            </a:r>
          </a:p>
        </p:txBody>
      </p:sp>
    </p:spTree>
    <p:extLst>
      <p:ext uri="{BB962C8B-B14F-4D97-AF65-F5344CB8AC3E}">
        <p14:creationId xmlns:p14="http://schemas.microsoft.com/office/powerpoint/2010/main" val="21656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B830AD-4197-D0AE-19C9-23DC3387D17E}"/>
              </a:ext>
            </a:extLst>
          </p:cNvPr>
          <p:cNvSpPr txBox="1"/>
          <p:nvPr/>
        </p:nvSpPr>
        <p:spPr>
          <a:xfrm>
            <a:off x="196429" y="1156630"/>
            <a:ext cx="11879307" cy="5529591"/>
          </a:xfrm>
          <a:prstGeom prst="rect">
            <a:avLst/>
          </a:prstGeom>
          <a:solidFill>
            <a:schemeClr val="accent4">
              <a:lumMod val="20000"/>
              <a:lumOff val="80000"/>
            </a:schemeClr>
          </a:solidFill>
        </p:spPr>
        <p:txBody>
          <a:bodyPr wrap="square">
            <a:spAutoFit/>
          </a:bodyPr>
          <a:lstStyle/>
          <a:p>
            <a:pPr>
              <a:lnSpc>
                <a:spcPct val="107000"/>
              </a:lnSpc>
              <a:spcAft>
                <a:spcPts val="800"/>
              </a:spcAft>
              <a:tabLst>
                <a:tab pos="270510" algn="l"/>
              </a:tabLst>
            </a:pPr>
            <a:r>
              <a:rPr lang="en-US" sz="3200" b="1" dirty="0" err="1">
                <a:solidFill>
                  <a:srgbClr val="5B1388"/>
                </a:solidFill>
                <a:effectLst/>
                <a:ea typeface="Times New Roman" panose="02020603050405020304" pitchFamily="18" charset="0"/>
                <a:cs typeface="Times New Roman" panose="02020603050405020304" pitchFamily="18" charset="0"/>
              </a:rPr>
              <a:t>Câu</a:t>
            </a:r>
            <a:r>
              <a:rPr lang="en-US" sz="3200" b="1" dirty="0">
                <a:solidFill>
                  <a:srgbClr val="5B1388"/>
                </a:solidFill>
                <a:effectLst/>
                <a:ea typeface="Times New Roman" panose="02020603050405020304" pitchFamily="18" charset="0"/>
                <a:cs typeface="Times New Roman" panose="02020603050405020304" pitchFamily="18" charset="0"/>
              </a:rPr>
              <a:t> 1.</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Đặt</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các</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câu</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hỏi</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liên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quan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đến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hiện</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tượng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trong</a:t>
            </a:r>
            <a:r>
              <a:rPr lang="en-US" sz="3200" dirty="0">
                <a:solidFill>
                  <a:srgbClr val="5B1388"/>
                </a:solidFill>
                <a:effectLst/>
                <a:ea typeface="Times New Roman" panose="02020603050405020304" pitchFamily="18" charset="0"/>
                <a:cs typeface="Times New Roman" panose="02020603050405020304" pitchFamily="18" charset="0"/>
              </a:rPr>
              <a:t> </a:t>
            </a:r>
            <a:r>
              <a:rPr lang="en-US" sz="3200" dirty="0" err="1">
                <a:solidFill>
                  <a:srgbClr val="5B1388"/>
                </a:solidFill>
                <a:effectLst/>
                <a:ea typeface="Times New Roman" panose="02020603050405020304" pitchFamily="18" charset="0"/>
                <a:cs typeface="Times New Roman" panose="02020603050405020304" pitchFamily="18" charset="0"/>
              </a:rPr>
              <a:t>Hình</a:t>
            </a:r>
            <a:r>
              <a:rPr lang="en-US" sz="3200" dirty="0">
                <a:solidFill>
                  <a:srgbClr val="5B1388"/>
                </a:solidFill>
                <a:effectLst/>
                <a:ea typeface="Times New Roman" panose="02020603050405020304" pitchFamily="18" charset="0"/>
                <a:cs typeface="Times New Roman" panose="02020603050405020304" pitchFamily="18" charset="0"/>
              </a:rPr>
              <a:t> 1.2 SGK.</a:t>
            </a:r>
            <a:endParaRPr lang="en-US" sz="3200" dirty="0">
              <a:solidFill>
                <a:srgbClr val="5B1388"/>
              </a:solidFill>
              <a:effectLst/>
              <a:ea typeface="Calibri" panose="020F0502020204030204" pitchFamily="34" charset="0"/>
              <a:cs typeface="Times New Roman" panose="02020603050405020304" pitchFamily="18" charset="0"/>
            </a:endParaRPr>
          </a:p>
          <a:p>
            <a:pPr>
              <a:lnSpc>
                <a:spcPct val="107000"/>
              </a:lnSpc>
              <a:spcAft>
                <a:spcPts val="800"/>
              </a:spcAft>
              <a:tabLst>
                <a:tab pos="270510" algn="l"/>
              </a:tabLst>
            </a:pPr>
            <a:r>
              <a:rPr lang="en-US" sz="3200" b="1" dirty="0" err="1">
                <a:solidFill>
                  <a:srgbClr val="0000FF"/>
                </a:solidFill>
                <a:effectLst/>
                <a:ea typeface="Times New Roman" panose="02020603050405020304" pitchFamily="18" charset="0"/>
                <a:cs typeface="Times New Roman" panose="02020603050405020304" pitchFamily="18" charset="0"/>
              </a:rPr>
              <a:t>Câu</a:t>
            </a:r>
            <a:r>
              <a:rPr lang="en-US" sz="3200" b="1" dirty="0">
                <a:solidFill>
                  <a:srgbClr val="0000FF"/>
                </a:solidFill>
                <a:effectLst/>
                <a:ea typeface="Times New Roman" panose="02020603050405020304" pitchFamily="18" charset="0"/>
                <a:cs typeface="Times New Roman" panose="02020603050405020304" pitchFamily="18" charset="0"/>
              </a:rPr>
              <a:t> 2.</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Sắp</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xếp</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các</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câu</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hỏi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đã</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đặt</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ra</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vào</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những</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nội</a:t>
            </a:r>
            <a:r>
              <a:rPr lang="en-US" sz="3200" dirty="0">
                <a:solidFill>
                  <a:srgbClr val="0000FF"/>
                </a:solidFill>
                <a:effectLst/>
                <a:ea typeface="Times New Roman" panose="02020603050405020304" pitchFamily="18" charset="0"/>
                <a:cs typeface="Times New Roman" panose="02020603050405020304" pitchFamily="18" charset="0"/>
              </a:rPr>
              <a:t> dung </a:t>
            </a:r>
            <a:r>
              <a:rPr lang="en-US" sz="3200" dirty="0" err="1">
                <a:solidFill>
                  <a:srgbClr val="0000FF"/>
                </a:solidFill>
                <a:effectLst/>
                <a:ea typeface="Times New Roman" panose="02020603050405020304" pitchFamily="18" charset="0"/>
                <a:cs typeface="Times New Roman" panose="02020603050405020304" pitchFamily="18" charset="0"/>
              </a:rPr>
              <a:t>sau</a:t>
            </a:r>
            <a:r>
              <a:rPr lang="en-US" sz="3200" dirty="0">
                <a:solidFill>
                  <a:srgbClr val="0000FF"/>
                </a:solidFill>
                <a:effectLst/>
                <a:ea typeface="Times New Roman" panose="02020603050405020304" pitchFamily="18" charset="0"/>
                <a:cs typeface="Times New Roman" panose="02020603050405020304" pitchFamily="18" charset="0"/>
              </a:rPr>
              <a:t>:</a:t>
            </a:r>
            <a:endParaRPr lang="en-US" sz="3200" dirty="0">
              <a:solidFill>
                <a:srgbClr val="0000FF"/>
              </a:solidFill>
              <a:effectLst/>
              <a:ea typeface="Calibri" panose="020F0502020204030204" pitchFamily="34" charset="0"/>
              <a:cs typeface="Times New Roman" panose="02020603050405020304" pitchFamily="18" charset="0"/>
            </a:endParaRPr>
          </a:p>
          <a:p>
            <a:pPr>
              <a:lnSpc>
                <a:spcPct val="107000"/>
              </a:lnSpc>
              <a:spcAft>
                <a:spcPts val="800"/>
              </a:spcAft>
              <a:tabLst>
                <a:tab pos="270510" algn="l"/>
              </a:tabLst>
            </a:pPr>
            <a:r>
              <a:rPr lang="en-US" sz="3200" dirty="0">
                <a:solidFill>
                  <a:srgbClr val="0000FF"/>
                </a:solidFill>
                <a:effectLst/>
                <a:ea typeface="Times New Roman" panose="02020603050405020304" pitchFamily="18" charset="0"/>
                <a:cs typeface="Times New Roman" panose="02020603050405020304" pitchFamily="18" charset="0"/>
              </a:rPr>
              <a:t>a) </a:t>
            </a:r>
            <a:r>
              <a:rPr lang="en-US" sz="3200" dirty="0" err="1">
                <a:solidFill>
                  <a:srgbClr val="0000FF"/>
                </a:solidFill>
                <a:effectLst/>
                <a:ea typeface="Times New Roman" panose="02020603050405020304" pitchFamily="18" charset="0"/>
                <a:cs typeface="Times New Roman" panose="02020603050405020304" pitchFamily="18" charset="0"/>
              </a:rPr>
              <a:t>Hình</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thái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và</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cấu</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tạo</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cơ</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thể</a:t>
            </a:r>
            <a:r>
              <a:rPr lang="en-US" sz="3200" dirty="0">
                <a:solidFill>
                  <a:srgbClr val="0000FF"/>
                </a:solidFill>
                <a:effectLst/>
                <a:ea typeface="Times New Roman" panose="02020603050405020304" pitchFamily="18" charset="0"/>
                <a:cs typeface="Times New Roman" panose="02020603050405020304" pitchFamily="18" charset="0"/>
              </a:rPr>
              <a:t>.</a:t>
            </a:r>
            <a:endParaRPr lang="en-US" sz="3200" dirty="0">
              <a:solidFill>
                <a:srgbClr val="0000FF"/>
              </a:solidFill>
              <a:effectLst/>
              <a:ea typeface="Calibri" panose="020F0502020204030204" pitchFamily="34" charset="0"/>
              <a:cs typeface="Times New Roman" panose="02020603050405020304" pitchFamily="18" charset="0"/>
            </a:endParaRPr>
          </a:p>
          <a:p>
            <a:pPr>
              <a:lnSpc>
                <a:spcPct val="107000"/>
              </a:lnSpc>
              <a:spcAft>
                <a:spcPts val="800"/>
              </a:spcAft>
              <a:tabLst>
                <a:tab pos="270510" algn="l"/>
              </a:tabLst>
            </a:pPr>
            <a:r>
              <a:rPr lang="en-US" sz="3200" dirty="0">
                <a:solidFill>
                  <a:srgbClr val="0000FF"/>
                </a:solidFill>
                <a:effectLst/>
                <a:ea typeface="Times New Roman" panose="02020603050405020304" pitchFamily="18" charset="0"/>
                <a:cs typeface="Times New Roman" panose="02020603050405020304" pitchFamily="18" charset="0"/>
              </a:rPr>
              <a:t>b) </a:t>
            </a:r>
            <a:r>
              <a:rPr lang="en-US" sz="3200" dirty="0" err="1">
                <a:solidFill>
                  <a:srgbClr val="0000FF"/>
                </a:solidFill>
                <a:effectLst/>
                <a:ea typeface="Times New Roman" panose="02020603050405020304" pitchFamily="18" charset="0"/>
                <a:cs typeface="Times New Roman" panose="02020603050405020304" pitchFamily="18" charset="0"/>
              </a:rPr>
              <a:t>Hoạt</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động</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chức</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năng</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của</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cơ</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thể</a:t>
            </a:r>
            <a:r>
              <a:rPr lang="en-US" sz="3200" dirty="0">
                <a:solidFill>
                  <a:srgbClr val="0000FF"/>
                </a:solidFill>
                <a:effectLst/>
                <a:ea typeface="Times New Roman" panose="02020603050405020304" pitchFamily="18" charset="0"/>
                <a:cs typeface="Times New Roman" panose="02020603050405020304" pitchFamily="18" charset="0"/>
              </a:rPr>
              <a:t>.</a:t>
            </a:r>
            <a:endParaRPr lang="en-US" sz="3200" dirty="0">
              <a:solidFill>
                <a:srgbClr val="0000FF"/>
              </a:solidFill>
              <a:effectLst/>
              <a:ea typeface="Calibri" panose="020F0502020204030204" pitchFamily="34" charset="0"/>
              <a:cs typeface="Times New Roman" panose="02020603050405020304" pitchFamily="18" charset="0"/>
            </a:endParaRPr>
          </a:p>
          <a:p>
            <a:pPr>
              <a:lnSpc>
                <a:spcPct val="107000"/>
              </a:lnSpc>
              <a:spcAft>
                <a:spcPts val="800"/>
              </a:spcAft>
              <a:tabLst>
                <a:tab pos="270510" algn="l"/>
              </a:tabLst>
            </a:pPr>
            <a:r>
              <a:rPr lang="en-US" sz="3200" dirty="0">
                <a:solidFill>
                  <a:srgbClr val="0000FF"/>
                </a:solidFill>
                <a:effectLst/>
                <a:ea typeface="Times New Roman" panose="02020603050405020304" pitchFamily="18" charset="0"/>
                <a:cs typeface="Times New Roman" panose="02020603050405020304" pitchFamily="18" charset="0"/>
              </a:rPr>
              <a:t>c) </a:t>
            </a:r>
            <a:r>
              <a:rPr lang="en-US" sz="3200" dirty="0" err="1">
                <a:solidFill>
                  <a:srgbClr val="0000FF"/>
                </a:solidFill>
                <a:effectLst/>
                <a:ea typeface="Times New Roman" panose="02020603050405020304" pitchFamily="18" charset="0"/>
                <a:cs typeface="Times New Roman" panose="02020603050405020304" pitchFamily="18" charset="0"/>
              </a:rPr>
              <a:t>Mối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quan</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hệ</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giữa</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các</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cá</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thể</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với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nhau</a:t>
            </a:r>
            <a:r>
              <a:rPr lang="en-US" sz="3200" dirty="0">
                <a:solidFill>
                  <a:srgbClr val="0000FF"/>
                </a:solidFill>
                <a:effectLst/>
                <a:ea typeface="Times New Roman" panose="02020603050405020304" pitchFamily="18" charset="0"/>
                <a:cs typeface="Times New Roman" panose="02020603050405020304" pitchFamily="18" charset="0"/>
              </a:rPr>
              <a:t>.</a:t>
            </a:r>
            <a:endParaRPr lang="en-US" sz="3200" dirty="0">
              <a:solidFill>
                <a:srgbClr val="0000FF"/>
              </a:solidFill>
              <a:effectLst/>
              <a:ea typeface="Calibri" panose="020F0502020204030204" pitchFamily="34" charset="0"/>
              <a:cs typeface="Times New Roman" panose="02020603050405020304" pitchFamily="18" charset="0"/>
            </a:endParaRPr>
          </a:p>
          <a:p>
            <a:pPr>
              <a:lnSpc>
                <a:spcPct val="107000"/>
              </a:lnSpc>
              <a:spcAft>
                <a:spcPts val="800"/>
              </a:spcAft>
              <a:tabLst>
                <a:tab pos="270510" algn="l"/>
              </a:tabLst>
            </a:pPr>
            <a:r>
              <a:rPr lang="en-US" sz="3200" dirty="0">
                <a:solidFill>
                  <a:srgbClr val="0000FF"/>
                </a:solidFill>
                <a:effectLst/>
                <a:ea typeface="Times New Roman" panose="02020603050405020304" pitchFamily="18" charset="0"/>
                <a:cs typeface="Times New Roman" panose="02020603050405020304" pitchFamily="18" charset="0"/>
              </a:rPr>
              <a:t>đ) </a:t>
            </a:r>
            <a:r>
              <a:rPr lang="en-US" sz="3200" dirty="0" err="1">
                <a:solidFill>
                  <a:srgbClr val="0000FF"/>
                </a:solidFill>
                <a:effectLst/>
                <a:ea typeface="Times New Roman" panose="02020603050405020304" pitchFamily="18" charset="0"/>
                <a:cs typeface="Times New Roman" panose="02020603050405020304" pitchFamily="18" charset="0"/>
              </a:rPr>
              <a:t>Mối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quan</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hệ</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giữa</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cá</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thể</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với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môi</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trường</a:t>
            </a:r>
            <a:r>
              <a:rPr lang="en-US" sz="3200" dirty="0">
                <a:solidFill>
                  <a:srgbClr val="0000FF"/>
                </a:solidFill>
                <a:effectLst/>
                <a:ea typeface="Times New Roman" panose="02020603050405020304" pitchFamily="18" charset="0"/>
                <a:cs typeface="Times New Roman" panose="02020603050405020304" pitchFamily="18" charset="0"/>
              </a:rPr>
              <a:t>.</a:t>
            </a:r>
            <a:endParaRPr lang="en-US" sz="3200" dirty="0">
              <a:solidFill>
                <a:srgbClr val="0000FF"/>
              </a:solidFill>
              <a:effectLst/>
              <a:ea typeface="Calibri" panose="020F0502020204030204" pitchFamily="34" charset="0"/>
              <a:cs typeface="Times New Roman" panose="02020603050405020304" pitchFamily="18" charset="0"/>
            </a:endParaRPr>
          </a:p>
          <a:p>
            <a:pPr>
              <a:lnSpc>
                <a:spcPct val="107000"/>
              </a:lnSpc>
              <a:spcAft>
                <a:spcPts val="800"/>
              </a:spcAft>
              <a:tabLst>
                <a:tab pos="270510" algn="l"/>
              </a:tabLst>
            </a:pPr>
            <a:r>
              <a:rPr lang="en-US" sz="3200" dirty="0">
                <a:solidFill>
                  <a:srgbClr val="0000FF"/>
                </a:solidFill>
                <a:effectLst/>
                <a:ea typeface="Times New Roman" panose="02020603050405020304" pitchFamily="18" charset="0"/>
                <a:cs typeface="Times New Roman" panose="02020603050405020304" pitchFamily="18" charset="0"/>
              </a:rPr>
              <a:t>e) </a:t>
            </a:r>
            <a:r>
              <a:rPr lang="en-US" sz="3200" dirty="0" err="1">
                <a:solidFill>
                  <a:srgbClr val="0000FF"/>
                </a:solidFill>
                <a:effectLst/>
                <a:ea typeface="Times New Roman" panose="02020603050405020304" pitchFamily="18" charset="0"/>
                <a:cs typeface="Times New Roman" panose="02020603050405020304" pitchFamily="18" charset="0"/>
              </a:rPr>
              <a:t>Quá</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trình</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tiến</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hoá</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của</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sinh</a:t>
            </a:r>
            <a:r>
              <a:rPr lang="en-US" sz="3200" dirty="0">
                <a:solidFill>
                  <a:srgbClr val="0000FF"/>
                </a:solidFill>
                <a:effectLst/>
                <a:ea typeface="Times New Roman" panose="02020603050405020304" pitchFamily="18" charset="0"/>
                <a:cs typeface="Times New Roman" panose="02020603050405020304" pitchFamily="18" charset="0"/>
              </a:rPr>
              <a:t> </a:t>
            </a:r>
            <a:r>
              <a:rPr lang="en-US" sz="3200" dirty="0" err="1">
                <a:solidFill>
                  <a:srgbClr val="0000FF"/>
                </a:solidFill>
                <a:effectLst/>
                <a:ea typeface="Times New Roman" panose="02020603050405020304" pitchFamily="18" charset="0"/>
                <a:cs typeface="Times New Roman" panose="02020603050405020304" pitchFamily="18" charset="0"/>
              </a:rPr>
              <a:t>vật</a:t>
            </a:r>
            <a:r>
              <a:rPr lang="en-US" sz="3200" dirty="0">
                <a:solidFill>
                  <a:srgbClr val="0000FF"/>
                </a:solidFill>
                <a:effectLst/>
                <a:ea typeface="Times New Roman" panose="02020603050405020304" pitchFamily="18" charset="0"/>
                <a:cs typeface="Times New Roman" panose="02020603050405020304" pitchFamily="18" charset="0"/>
              </a:rPr>
              <a:t>.</a:t>
            </a:r>
            <a:endParaRPr lang="en-US" sz="3200" dirty="0">
              <a:solidFill>
                <a:srgbClr val="0000FF"/>
              </a:solidFill>
              <a:effectLst/>
              <a:ea typeface="Calibri" panose="020F0502020204030204" pitchFamily="34" charset="0"/>
              <a:cs typeface="Times New Roman" panose="02020603050405020304" pitchFamily="18" charset="0"/>
            </a:endParaRPr>
          </a:p>
          <a:p>
            <a:pPr>
              <a:lnSpc>
                <a:spcPct val="107000"/>
              </a:lnSpc>
              <a:spcAft>
                <a:spcPts val="800"/>
              </a:spcAft>
              <a:tabLst>
                <a:tab pos="270510" algn="l"/>
              </a:tabLst>
            </a:pPr>
            <a:r>
              <a:rPr lang="en-US" sz="3200" b="1" dirty="0" err="1">
                <a:solidFill>
                  <a:srgbClr val="FF0066"/>
                </a:solidFill>
                <a:ea typeface="Times New Roman" panose="02020603050405020304" pitchFamily="18" charset="0"/>
                <a:cs typeface="Times New Roman" panose="02020603050405020304" pitchFamily="18" charset="0"/>
              </a:rPr>
              <a:t>C</a:t>
            </a:r>
            <a:r>
              <a:rPr lang="en-US" sz="3200" b="1" dirty="0" err="1">
                <a:solidFill>
                  <a:srgbClr val="FF0066"/>
                </a:solidFill>
                <a:effectLst/>
                <a:ea typeface="Times New Roman" panose="02020603050405020304" pitchFamily="18" charset="0"/>
                <a:cs typeface="Times New Roman" panose="02020603050405020304" pitchFamily="18" charset="0"/>
              </a:rPr>
              <a:t>âu</a:t>
            </a:r>
            <a:r>
              <a:rPr lang="en-US" sz="3200" b="1" dirty="0">
                <a:solidFill>
                  <a:srgbClr val="FF0066"/>
                </a:solidFill>
                <a:effectLst/>
                <a:ea typeface="Times New Roman" panose="02020603050405020304" pitchFamily="18" charset="0"/>
                <a:cs typeface="Times New Roman" panose="02020603050405020304" pitchFamily="18" charset="0"/>
              </a:rPr>
              <a:t> 3</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Hãy</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kể</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tên</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một</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số</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lĩnh</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vực</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của</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ngành</a:t>
            </a:r>
            <a:r>
              <a:rPr lang="en-US" sz="3200" dirty="0">
                <a:solidFill>
                  <a:srgbClr val="FF0066"/>
                </a:solidFill>
                <a:effectLst/>
                <a:ea typeface="Times New Roman" panose="02020603050405020304" pitchFamily="18" charset="0"/>
                <a:cs typeface="Times New Roman" panose="02020603050405020304" pitchFamily="18" charset="0"/>
              </a:rPr>
              <a:t> Sinh </a:t>
            </a:r>
            <a:r>
              <a:rPr lang="en-US" sz="3200" dirty="0" err="1">
                <a:solidFill>
                  <a:srgbClr val="FF0066"/>
                </a:solidFill>
                <a:effectLst/>
                <a:ea typeface="Times New Roman" panose="02020603050405020304" pitchFamily="18" charset="0"/>
                <a:cs typeface="Times New Roman" panose="02020603050405020304" pitchFamily="18" charset="0"/>
              </a:rPr>
              <a:t>học</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Nhiệm</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vụ</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chính</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của</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mỗi</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lĩnh</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vực</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đó</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là</a:t>
            </a:r>
            <a:r>
              <a:rPr lang="en-US" sz="3200" dirty="0">
                <a:solidFill>
                  <a:srgbClr val="FF0066"/>
                </a:solidFill>
                <a:effectLst/>
                <a:ea typeface="Times New Roman" panose="02020603050405020304" pitchFamily="18" charset="0"/>
                <a:cs typeface="Times New Roman" panose="02020603050405020304" pitchFamily="18" charset="0"/>
              </a:rPr>
              <a:t> </a:t>
            </a:r>
            <a:r>
              <a:rPr lang="en-US" sz="3200" dirty="0" err="1">
                <a:solidFill>
                  <a:srgbClr val="FF0066"/>
                </a:solidFill>
                <a:effectLst/>
                <a:ea typeface="Times New Roman" panose="02020603050405020304" pitchFamily="18" charset="0"/>
                <a:cs typeface="Times New Roman" panose="02020603050405020304" pitchFamily="18" charset="0"/>
              </a:rPr>
              <a:t>gì</a:t>
            </a:r>
            <a:r>
              <a:rPr lang="en-US" sz="3200" dirty="0">
                <a:solidFill>
                  <a:srgbClr val="FF0066"/>
                </a:solidFill>
                <a:effectLst/>
                <a:ea typeface="Times New Roman" panose="02020603050405020304" pitchFamily="18" charset="0"/>
                <a:cs typeface="Times New Roman" panose="02020603050405020304" pitchFamily="18" charset="0"/>
              </a:rPr>
              <a:t>?</a:t>
            </a:r>
            <a:endParaRPr lang="en-US" sz="3200" dirty="0">
              <a:solidFill>
                <a:srgbClr val="FF0066"/>
              </a:solidFill>
              <a:effectLst/>
              <a:ea typeface="Calibri" panose="020F0502020204030204" pitchFamily="34" charset="0"/>
              <a:cs typeface="Times New Roman" panose="02020603050405020304" pitchFamily="18" charset="0"/>
            </a:endParaRPr>
          </a:p>
        </p:txBody>
      </p:sp>
      <p:sp>
        <p:nvSpPr>
          <p:cNvPr id="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DF77404F-4CF7-9AF8-A7D4-D065E8B99D57}"/>
              </a:ext>
            </a:extLst>
          </p:cNvPr>
          <p:cNvSpPr txBox="1"/>
          <p:nvPr/>
        </p:nvSpPr>
        <p:spPr>
          <a:xfrm>
            <a:off x="0" y="0"/>
            <a:ext cx="12292553" cy="584775"/>
          </a:xfrm>
          <a:prstGeom prst="rect">
            <a:avLst/>
          </a:prstGeom>
          <a:solidFill>
            <a:srgbClr val="B6ECFF"/>
          </a:solid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E26E2646-D20E-0B53-BF78-9728D6463C3C}"/>
              </a:ext>
            </a:extLst>
          </p:cNvPr>
          <p:cNvSpPr txBox="1"/>
          <p:nvPr/>
        </p:nvSpPr>
        <p:spPr>
          <a:xfrm>
            <a:off x="196428" y="633410"/>
            <a:ext cx="5148569" cy="523220"/>
          </a:xfrm>
          <a:prstGeom prst="rect">
            <a:avLst/>
          </a:prstGeom>
          <a:solidFill>
            <a:schemeClr val="accent1">
              <a:lumMod val="20000"/>
              <a:lumOff val="80000"/>
            </a:schemeClr>
          </a:solidFill>
        </p:spPr>
        <p:txBody>
          <a:bodyPr wrap="square">
            <a:spAutoFit/>
          </a:bodyPr>
          <a:lstStyle/>
          <a:p>
            <a:r>
              <a:rPr lang="en-US" sz="2800" b="1" dirty="0">
                <a:solidFill>
                  <a:srgbClr val="FF0000"/>
                </a:solidFill>
                <a:effectLst/>
                <a:ea typeface="Calibri" panose="020F0502020204030204" pitchFamily="34" charset="0"/>
              </a:rPr>
              <a:t>NỘI DUNG THẢO LUẬN NHÓM</a:t>
            </a:r>
            <a:endParaRPr lang="en-US" sz="2800" b="1" dirty="0">
              <a:solidFill>
                <a:srgbClr val="FF0000"/>
              </a:solidFill>
            </a:endParaRPr>
          </a:p>
        </p:txBody>
      </p:sp>
      <p:pic>
        <p:nvPicPr>
          <p:cNvPr id="2" name="Picture 1">
            <a:extLst>
              <a:ext uri="{FF2B5EF4-FFF2-40B4-BE49-F238E27FC236}">
                <a16:creationId xmlns:a16="http://schemas.microsoft.com/office/drawing/2014/main" id="{37C97D96-9BF2-97B6-8619-AEE805181B25}"/>
              </a:ext>
            </a:extLst>
          </p:cNvPr>
          <p:cNvPicPr>
            <a:picLocks noChangeAspect="1"/>
          </p:cNvPicPr>
          <p:nvPr/>
        </p:nvPicPr>
        <p:blipFill>
          <a:blip r:embed="rId3"/>
          <a:stretch>
            <a:fillRect/>
          </a:stretch>
        </p:blipFill>
        <p:spPr>
          <a:xfrm>
            <a:off x="7598004" y="2358451"/>
            <a:ext cx="4308050" cy="3156229"/>
          </a:xfrm>
          <a:prstGeom prst="rect">
            <a:avLst/>
          </a:prstGeom>
        </p:spPr>
      </p:pic>
    </p:spTree>
    <p:extLst>
      <p:ext uri="{BB962C8B-B14F-4D97-AF65-F5344CB8AC3E}">
        <p14:creationId xmlns:p14="http://schemas.microsoft.com/office/powerpoint/2010/main" val="5129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15920" y="1504511"/>
            <a:ext cx="9937880" cy="4929097"/>
            <a:chOff x="771525" y="1209236"/>
            <a:chExt cx="9937880" cy="4929097"/>
          </a:xfrm>
        </p:grpSpPr>
        <p:graphicFrame>
          <p:nvGraphicFramePr>
            <p:cNvPr id="4" name="Diagram 3"/>
            <p:cNvGraphicFramePr/>
            <p:nvPr>
              <p:extLst>
                <p:ext uri="{D42A27DB-BD31-4B8C-83A1-F6EECF244321}">
                  <p14:modId xmlns:p14="http://schemas.microsoft.com/office/powerpoint/2010/main" val="2298572087"/>
                </p:ext>
              </p:extLst>
            </p:nvPr>
          </p:nvGraphicFramePr>
          <p:xfrm>
            <a:off x="4781715" y="1209236"/>
            <a:ext cx="5927690" cy="4786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771525" y="1223743"/>
              <a:ext cx="3820529" cy="4914590"/>
              <a:chOff x="1041239" y="2330027"/>
              <a:chExt cx="2693565" cy="3223048"/>
            </a:xfrm>
          </p:grpSpPr>
          <p:pic>
            <p:nvPicPr>
              <p:cNvPr id="2050" name="Picture 2" descr="Vai trò của trưởng nhóm trong các doanh nghiệp hiện n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Arial" panose="020B0604020202020204" pitchFamily="34" charset="0"/>
                  </a:rPr>
                  <a:t>Các nhóm nộp sản phẩm và trình bày</a:t>
                </a:r>
              </a:p>
            </p:txBody>
          </p:sp>
        </p:grpSp>
      </p:grpSp>
      <p:sp>
        <p:nvSpPr>
          <p:cNvPr id="3"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a:extLst>
              <a:ext uri="{FF2B5EF4-FFF2-40B4-BE49-F238E27FC236}">
                <a16:creationId xmlns:a16="http://schemas.microsoft.com/office/drawing/2014/main" id="{17B7BDF2-0E04-1C7C-B0CA-E3A2FC62BC27}"/>
              </a:ext>
            </a:extLst>
          </p:cNvPr>
          <p:cNvSpPr txBox="1"/>
          <p:nvPr/>
        </p:nvSpPr>
        <p:spPr>
          <a:xfrm>
            <a:off x="0" y="0"/>
            <a:ext cx="12292553" cy="584775"/>
          </a:xfrm>
          <a:prstGeom prst="rect">
            <a:avLst/>
          </a:prstGeom>
          <a:solidFill>
            <a:srgbClr val="B6ECFF"/>
          </a:solidFill>
          <a:effectLst/>
        </p:spPr>
        <p:txBody>
          <a:bodyPr wrap="square" rtlCol="0">
            <a:spAutoFit/>
          </a:bodyPr>
          <a:lstStyle/>
          <a:p>
            <a:r>
              <a:rPr lang="en-GB" altLang="zh-CN" sz="3200" b="1" dirty="0">
                <a:solidFill>
                  <a:srgbClr val="0000FF"/>
                </a:solidFill>
                <a:ea typeface="幼圆" panose="02010509060101010101" pitchFamily="49" charset="-122"/>
                <a:cs typeface="Times New Roman" panose="02020603050405020304" pitchFamily="18" charset="0"/>
              </a:rPr>
              <a:t>I.</a:t>
            </a:r>
            <a:r>
              <a:rPr lang="zh-CN" altLang="en-US" sz="3200" b="1" dirty="0">
                <a:solidFill>
                  <a:srgbClr val="0000FF"/>
                </a:solidFill>
                <a:ea typeface="幼圆" panose="02010509060101010101" pitchFamily="49" charset="-122"/>
                <a:cs typeface="Times New Roman" panose="02020603050405020304" pitchFamily="18" charset="0"/>
              </a:rPr>
              <a:t> </a:t>
            </a:r>
            <a:r>
              <a:rPr lang="en-GB" altLang="zh-CN" sz="3200" b="1" dirty="0">
                <a:solidFill>
                  <a:srgbClr val="0000FF"/>
                </a:solidFill>
                <a:ea typeface="幼圆" panose="02010509060101010101" pitchFamily="49" charset="-122"/>
                <a:cs typeface="Times New Roman" panose="02020603050405020304" pitchFamily="18" charset="0"/>
              </a:rPr>
              <a:t>ĐỐI TƯỢNG, LĨNH VỰC NGHIÊN CỨU VÀ MỤC TIÊU MÔN SINH HỌC</a:t>
            </a:r>
            <a:endParaRPr lang="en-US" altLang="zh-CN" sz="3200" b="1" dirty="0">
              <a:solidFill>
                <a:srgbClr val="0000FF"/>
              </a:solidFill>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2699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5107</Words>
  <Application>Microsoft Office PowerPoint</Application>
  <PresentationFormat>Widescreen</PresentationFormat>
  <Paragraphs>360</Paragraphs>
  <Slides>53</Slides>
  <Notes>40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微软雅黑</vt:lpstr>
      <vt:lpstr>微软雅黑 Light</vt:lpstr>
      <vt:lpstr>#9Slide02 Tieu de rat dai 01</vt:lpstr>
      <vt:lpstr>#9Slide03 BoosterNextFYBlack</vt:lpstr>
      <vt:lpstr>Arial</vt:lpstr>
      <vt:lpstr>Calibri</vt:lpstr>
      <vt:lpstr>Calibri Light</vt:lpstr>
      <vt:lpstr>Segoe UI</vt:lpstr>
      <vt:lpstr>Times New Roman</vt:lpstr>
      <vt:lpstr>幼圆</vt:lpstr>
      <vt:lpstr>汉仪夏日体W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Nguyễn Trọng Dũng</cp:lastModifiedBy>
  <cp:revision>231</cp:revision>
  <dcterms:created xsi:type="dcterms:W3CDTF">2022-07-30T08:03:34Z</dcterms:created>
  <dcterms:modified xsi:type="dcterms:W3CDTF">2024-08-19T22:21:11Z</dcterms:modified>
</cp:coreProperties>
</file>