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49"/>
  </p:notesMasterIdLst>
  <p:sldIdLst>
    <p:sldId id="1510" r:id="rId2"/>
    <p:sldId id="327" r:id="rId3"/>
    <p:sldId id="1503" r:id="rId4"/>
    <p:sldId id="1521" r:id="rId5"/>
    <p:sldId id="538" r:id="rId6"/>
    <p:sldId id="1500" r:id="rId7"/>
    <p:sldId id="599" r:id="rId8"/>
    <p:sldId id="550" r:id="rId9"/>
    <p:sldId id="263" r:id="rId10"/>
    <p:sldId id="1528" r:id="rId11"/>
    <p:sldId id="1541" r:id="rId12"/>
    <p:sldId id="1562" r:id="rId13"/>
    <p:sldId id="446" r:id="rId14"/>
    <p:sldId id="262" r:id="rId15"/>
    <p:sldId id="1509" r:id="rId16"/>
    <p:sldId id="1534" r:id="rId17"/>
    <p:sldId id="1514" r:id="rId18"/>
    <p:sldId id="1491" r:id="rId19"/>
    <p:sldId id="1535" r:id="rId20"/>
    <p:sldId id="1553" r:id="rId21"/>
    <p:sldId id="277" r:id="rId22"/>
    <p:sldId id="309" r:id="rId23"/>
    <p:sldId id="1550" r:id="rId24"/>
    <p:sldId id="278" r:id="rId25"/>
    <p:sldId id="1536" r:id="rId26"/>
    <p:sldId id="1495" r:id="rId27"/>
    <p:sldId id="1494" r:id="rId28"/>
    <p:sldId id="1537" r:id="rId29"/>
    <p:sldId id="1538" r:id="rId30"/>
    <p:sldId id="1539" r:id="rId31"/>
    <p:sldId id="1496" r:id="rId32"/>
    <p:sldId id="1540" r:id="rId33"/>
    <p:sldId id="1501" r:id="rId34"/>
    <p:sldId id="441" r:id="rId35"/>
    <p:sldId id="1546" r:id="rId36"/>
    <p:sldId id="1544" r:id="rId37"/>
    <p:sldId id="1476" r:id="rId38"/>
    <p:sldId id="1547" r:id="rId39"/>
    <p:sldId id="1548" r:id="rId40"/>
    <p:sldId id="1563" r:id="rId41"/>
    <p:sldId id="1457" r:id="rId42"/>
    <p:sldId id="1559" r:id="rId43"/>
    <p:sldId id="1558" r:id="rId44"/>
    <p:sldId id="271" r:id="rId45"/>
    <p:sldId id="1561" r:id="rId46"/>
    <p:sldId id="459" r:id="rId47"/>
    <p:sldId id="294"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anvancoc2018@gmail.com" initials="t" lastIdx="1" clrIdx="0">
    <p:extLst>
      <p:ext uri="{19B8F6BF-5375-455C-9EA6-DF929625EA0E}">
        <p15:presenceInfo xmlns:p15="http://schemas.microsoft.com/office/powerpoint/2012/main" userId="e23f63158af653b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4E0F"/>
    <a:srgbClr val="006600"/>
    <a:srgbClr val="0C03FA"/>
    <a:srgbClr val="000099"/>
    <a:srgbClr val="5B79E8"/>
    <a:srgbClr val="F2E6F2"/>
    <a:srgbClr val="91C1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79" autoAdjust="0"/>
    <p:restoredTop sz="92769"/>
  </p:normalViewPr>
  <p:slideViewPr>
    <p:cSldViewPr>
      <p:cViewPr varScale="1">
        <p:scale>
          <a:sx n="77" d="100"/>
          <a:sy n="77" d="100"/>
        </p:scale>
        <p:origin x="200" y="1040"/>
      </p:cViewPr>
      <p:guideLst/>
    </p:cSldViewPr>
  </p:slideViewPr>
  <p:notesTextViewPr>
    <p:cViewPr>
      <p:scale>
        <a:sx n="1" d="1"/>
        <a:sy n="1" d="1"/>
      </p:scale>
      <p:origin x="0" y="0"/>
    </p:cViewPr>
  </p:notesTextViewPr>
  <p:gridSpacing cx="38100" cy="381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3FE707-7B50-41DB-8414-A27296A29855}"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13FEE7A2-EC50-43CE-B903-C5C3D32E9372}">
      <dgm:prSet/>
      <dgm:spPr/>
      <dgm:t>
        <a:bodyPr/>
        <a:lstStyle/>
        <a:p>
          <a:r>
            <a:rPr lang="vi-VN" b="1" dirty="0">
              <a:solidFill>
                <a:srgbClr val="FF0000"/>
              </a:solidFill>
            </a:rPr>
            <a:t>CHÀO MỪNG CÁC EM </a:t>
          </a:r>
          <a:endParaRPr lang="en-US" dirty="0">
            <a:solidFill>
              <a:srgbClr val="FF0000"/>
            </a:solidFill>
          </a:endParaRPr>
        </a:p>
      </dgm:t>
    </dgm:pt>
    <dgm:pt modelId="{36D41952-B1EC-406B-9922-6F6672156D45}" type="parTrans" cxnId="{F265CE5B-6EE4-4ECD-BD30-5768A81B684C}">
      <dgm:prSet/>
      <dgm:spPr/>
      <dgm:t>
        <a:bodyPr/>
        <a:lstStyle/>
        <a:p>
          <a:endParaRPr lang="en-US"/>
        </a:p>
      </dgm:t>
    </dgm:pt>
    <dgm:pt modelId="{392E226C-83E4-477E-BD75-C42A1948F2D6}" type="sibTrans" cxnId="{F265CE5B-6EE4-4ECD-BD30-5768A81B684C}">
      <dgm:prSet/>
      <dgm:spPr/>
      <dgm:t>
        <a:bodyPr/>
        <a:lstStyle/>
        <a:p>
          <a:endParaRPr lang="en-US"/>
        </a:p>
      </dgm:t>
    </dgm:pt>
    <dgm:pt modelId="{F909B307-22EE-41F6-ACC8-B0E790E9B87E}">
      <dgm:prSet/>
      <dgm:spPr/>
      <dgm:t>
        <a:bodyPr/>
        <a:lstStyle/>
        <a:p>
          <a:r>
            <a:rPr lang="vi-VN" b="1" dirty="0"/>
            <a:t>ĐẾN VỚI </a:t>
          </a:r>
          <a:endParaRPr lang="en-US" dirty="0"/>
        </a:p>
      </dgm:t>
    </dgm:pt>
    <dgm:pt modelId="{D8C6EB34-714D-4AB5-AC1D-ED4565C96560}" type="parTrans" cxnId="{CEC757D4-BA04-47C7-AFBF-C615B70E5819}">
      <dgm:prSet/>
      <dgm:spPr/>
      <dgm:t>
        <a:bodyPr/>
        <a:lstStyle/>
        <a:p>
          <a:endParaRPr lang="en-US"/>
        </a:p>
      </dgm:t>
    </dgm:pt>
    <dgm:pt modelId="{3B3CAC61-0B7D-48FB-ACB9-98A7CC15FC14}" type="sibTrans" cxnId="{CEC757D4-BA04-47C7-AFBF-C615B70E5819}">
      <dgm:prSet/>
      <dgm:spPr/>
      <dgm:t>
        <a:bodyPr/>
        <a:lstStyle/>
        <a:p>
          <a:endParaRPr lang="en-US"/>
        </a:p>
      </dgm:t>
    </dgm:pt>
    <dgm:pt modelId="{62271E93-B8B6-43CA-B220-8E9BC813D282}">
      <dgm:prSet/>
      <dgm:spPr/>
      <dgm:t>
        <a:bodyPr/>
        <a:lstStyle/>
        <a:p>
          <a:r>
            <a:rPr lang="vi-VN" b="1" dirty="0">
              <a:solidFill>
                <a:srgbClr val="FF0000"/>
              </a:solidFill>
            </a:rPr>
            <a:t>GIỜ HỌC CÔNG NGHỆ</a:t>
          </a:r>
          <a:endParaRPr lang="en-US" dirty="0">
            <a:solidFill>
              <a:srgbClr val="FF0000"/>
            </a:solidFill>
          </a:endParaRPr>
        </a:p>
      </dgm:t>
    </dgm:pt>
    <dgm:pt modelId="{804DDFE8-B7D3-4DB9-A47C-B09BAB03DDFD}" type="parTrans" cxnId="{BC82F572-A499-4C81-8204-096E5760B032}">
      <dgm:prSet/>
      <dgm:spPr/>
      <dgm:t>
        <a:bodyPr/>
        <a:lstStyle/>
        <a:p>
          <a:endParaRPr lang="en-US"/>
        </a:p>
      </dgm:t>
    </dgm:pt>
    <dgm:pt modelId="{B4E6B0B3-7532-4916-AD4E-A4EB830F32AA}" type="sibTrans" cxnId="{BC82F572-A499-4C81-8204-096E5760B032}">
      <dgm:prSet/>
      <dgm:spPr/>
      <dgm:t>
        <a:bodyPr/>
        <a:lstStyle/>
        <a:p>
          <a:endParaRPr lang="en-US"/>
        </a:p>
      </dgm:t>
    </dgm:pt>
    <dgm:pt modelId="{A6DFD9C2-0784-499B-B11A-077CC4C57044}" type="pres">
      <dgm:prSet presAssocID="{2B3FE707-7B50-41DB-8414-A27296A29855}" presName="hierChild1" presStyleCnt="0">
        <dgm:presLayoutVars>
          <dgm:chPref val="1"/>
          <dgm:dir/>
          <dgm:animOne val="branch"/>
          <dgm:animLvl val="lvl"/>
          <dgm:resizeHandles/>
        </dgm:presLayoutVars>
      </dgm:prSet>
      <dgm:spPr/>
    </dgm:pt>
    <dgm:pt modelId="{C2BB154B-A756-427C-A66B-DD09D5BEF2A4}" type="pres">
      <dgm:prSet presAssocID="{13FEE7A2-EC50-43CE-B903-C5C3D32E9372}" presName="hierRoot1" presStyleCnt="0"/>
      <dgm:spPr/>
    </dgm:pt>
    <dgm:pt modelId="{E3F7E067-1158-485A-B0AC-B1C65B42773D}" type="pres">
      <dgm:prSet presAssocID="{13FEE7A2-EC50-43CE-B903-C5C3D32E9372}" presName="composite" presStyleCnt="0"/>
      <dgm:spPr/>
    </dgm:pt>
    <dgm:pt modelId="{08323A33-35A4-481E-AADE-13460E19DD13}" type="pres">
      <dgm:prSet presAssocID="{13FEE7A2-EC50-43CE-B903-C5C3D32E9372}" presName="background" presStyleLbl="node0" presStyleIdx="0" presStyleCnt="3"/>
      <dgm:spPr/>
    </dgm:pt>
    <dgm:pt modelId="{B87F1FD2-38BA-47F2-AF1B-555C14C62623}" type="pres">
      <dgm:prSet presAssocID="{13FEE7A2-EC50-43CE-B903-C5C3D32E9372}" presName="text" presStyleLbl="fgAcc0" presStyleIdx="0" presStyleCnt="3">
        <dgm:presLayoutVars>
          <dgm:chPref val="3"/>
        </dgm:presLayoutVars>
      </dgm:prSet>
      <dgm:spPr/>
    </dgm:pt>
    <dgm:pt modelId="{375FED9E-8DD6-4CBF-8F00-C5825838B863}" type="pres">
      <dgm:prSet presAssocID="{13FEE7A2-EC50-43CE-B903-C5C3D32E9372}" presName="hierChild2" presStyleCnt="0"/>
      <dgm:spPr/>
    </dgm:pt>
    <dgm:pt modelId="{86570D22-1A0E-4A6C-A537-322170A85E21}" type="pres">
      <dgm:prSet presAssocID="{F909B307-22EE-41F6-ACC8-B0E790E9B87E}" presName="hierRoot1" presStyleCnt="0"/>
      <dgm:spPr/>
    </dgm:pt>
    <dgm:pt modelId="{EB5AB2DC-0C7E-47DE-A27C-03D3B64D5795}" type="pres">
      <dgm:prSet presAssocID="{F909B307-22EE-41F6-ACC8-B0E790E9B87E}" presName="composite" presStyleCnt="0"/>
      <dgm:spPr/>
    </dgm:pt>
    <dgm:pt modelId="{ABE6551B-0C48-4D93-9D92-8AAE2BAA584A}" type="pres">
      <dgm:prSet presAssocID="{F909B307-22EE-41F6-ACC8-B0E790E9B87E}" presName="background" presStyleLbl="node0" presStyleIdx="1" presStyleCnt="3"/>
      <dgm:spPr/>
    </dgm:pt>
    <dgm:pt modelId="{258BE9EE-BF8A-4B83-A801-3A7853E8A5EF}" type="pres">
      <dgm:prSet presAssocID="{F909B307-22EE-41F6-ACC8-B0E790E9B87E}" presName="text" presStyleLbl="fgAcc0" presStyleIdx="1" presStyleCnt="3">
        <dgm:presLayoutVars>
          <dgm:chPref val="3"/>
        </dgm:presLayoutVars>
      </dgm:prSet>
      <dgm:spPr/>
    </dgm:pt>
    <dgm:pt modelId="{96E59F48-8DA4-4B79-933A-A4379F6D0972}" type="pres">
      <dgm:prSet presAssocID="{F909B307-22EE-41F6-ACC8-B0E790E9B87E}" presName="hierChild2" presStyleCnt="0"/>
      <dgm:spPr/>
    </dgm:pt>
    <dgm:pt modelId="{3F0893D0-E102-4196-B848-7DD756DFF491}" type="pres">
      <dgm:prSet presAssocID="{62271E93-B8B6-43CA-B220-8E9BC813D282}" presName="hierRoot1" presStyleCnt="0"/>
      <dgm:spPr/>
    </dgm:pt>
    <dgm:pt modelId="{60BC6DF3-F396-4351-9A94-D9C19FF82989}" type="pres">
      <dgm:prSet presAssocID="{62271E93-B8B6-43CA-B220-8E9BC813D282}" presName="composite" presStyleCnt="0"/>
      <dgm:spPr/>
    </dgm:pt>
    <dgm:pt modelId="{D8258908-CFE9-48BB-A7C7-B58FAE4AF3D0}" type="pres">
      <dgm:prSet presAssocID="{62271E93-B8B6-43CA-B220-8E9BC813D282}" presName="background" presStyleLbl="node0" presStyleIdx="2" presStyleCnt="3"/>
      <dgm:spPr/>
    </dgm:pt>
    <dgm:pt modelId="{009E83BF-DAFA-4CC1-887A-5B115FE8CA25}" type="pres">
      <dgm:prSet presAssocID="{62271E93-B8B6-43CA-B220-8E9BC813D282}" presName="text" presStyleLbl="fgAcc0" presStyleIdx="2" presStyleCnt="3">
        <dgm:presLayoutVars>
          <dgm:chPref val="3"/>
        </dgm:presLayoutVars>
      </dgm:prSet>
      <dgm:spPr/>
    </dgm:pt>
    <dgm:pt modelId="{9C92BCC5-C56F-42EF-8B7C-524829BF107B}" type="pres">
      <dgm:prSet presAssocID="{62271E93-B8B6-43CA-B220-8E9BC813D282}" presName="hierChild2" presStyleCnt="0"/>
      <dgm:spPr/>
    </dgm:pt>
  </dgm:ptLst>
  <dgm:cxnLst>
    <dgm:cxn modelId="{B61D0820-C8D3-45F7-9BCA-CC6799339A35}" type="presOf" srcId="{2B3FE707-7B50-41DB-8414-A27296A29855}" destId="{A6DFD9C2-0784-499B-B11A-077CC4C57044}" srcOrd="0" destOrd="0" presId="urn:microsoft.com/office/officeart/2005/8/layout/hierarchy1"/>
    <dgm:cxn modelId="{08660A24-DE92-431F-A850-199E70B28F71}" type="presOf" srcId="{62271E93-B8B6-43CA-B220-8E9BC813D282}" destId="{009E83BF-DAFA-4CC1-887A-5B115FE8CA25}" srcOrd="0" destOrd="0" presId="urn:microsoft.com/office/officeart/2005/8/layout/hierarchy1"/>
    <dgm:cxn modelId="{F265CE5B-6EE4-4ECD-BD30-5768A81B684C}" srcId="{2B3FE707-7B50-41DB-8414-A27296A29855}" destId="{13FEE7A2-EC50-43CE-B903-C5C3D32E9372}" srcOrd="0" destOrd="0" parTransId="{36D41952-B1EC-406B-9922-6F6672156D45}" sibTransId="{392E226C-83E4-477E-BD75-C42A1948F2D6}"/>
    <dgm:cxn modelId="{69872D6D-0026-49D7-88CD-863C991668E7}" type="presOf" srcId="{F909B307-22EE-41F6-ACC8-B0E790E9B87E}" destId="{258BE9EE-BF8A-4B83-A801-3A7853E8A5EF}" srcOrd="0" destOrd="0" presId="urn:microsoft.com/office/officeart/2005/8/layout/hierarchy1"/>
    <dgm:cxn modelId="{BC82F572-A499-4C81-8204-096E5760B032}" srcId="{2B3FE707-7B50-41DB-8414-A27296A29855}" destId="{62271E93-B8B6-43CA-B220-8E9BC813D282}" srcOrd="2" destOrd="0" parTransId="{804DDFE8-B7D3-4DB9-A47C-B09BAB03DDFD}" sibTransId="{B4E6B0B3-7532-4916-AD4E-A4EB830F32AA}"/>
    <dgm:cxn modelId="{CEC757D4-BA04-47C7-AFBF-C615B70E5819}" srcId="{2B3FE707-7B50-41DB-8414-A27296A29855}" destId="{F909B307-22EE-41F6-ACC8-B0E790E9B87E}" srcOrd="1" destOrd="0" parTransId="{D8C6EB34-714D-4AB5-AC1D-ED4565C96560}" sibTransId="{3B3CAC61-0B7D-48FB-ACB9-98A7CC15FC14}"/>
    <dgm:cxn modelId="{5659DAE1-3D59-4FCB-BE60-5EFD568C8102}" type="presOf" srcId="{13FEE7A2-EC50-43CE-B903-C5C3D32E9372}" destId="{B87F1FD2-38BA-47F2-AF1B-555C14C62623}" srcOrd="0" destOrd="0" presId="urn:microsoft.com/office/officeart/2005/8/layout/hierarchy1"/>
    <dgm:cxn modelId="{4CD92DE8-6E13-4BDD-8000-3322CC5D3B84}" type="presParOf" srcId="{A6DFD9C2-0784-499B-B11A-077CC4C57044}" destId="{C2BB154B-A756-427C-A66B-DD09D5BEF2A4}" srcOrd="0" destOrd="0" presId="urn:microsoft.com/office/officeart/2005/8/layout/hierarchy1"/>
    <dgm:cxn modelId="{88C5F464-8065-4A35-B737-F280630B0553}" type="presParOf" srcId="{C2BB154B-A756-427C-A66B-DD09D5BEF2A4}" destId="{E3F7E067-1158-485A-B0AC-B1C65B42773D}" srcOrd="0" destOrd="0" presId="urn:microsoft.com/office/officeart/2005/8/layout/hierarchy1"/>
    <dgm:cxn modelId="{489AC2B5-B574-4902-9E49-8E850E3877AE}" type="presParOf" srcId="{E3F7E067-1158-485A-B0AC-B1C65B42773D}" destId="{08323A33-35A4-481E-AADE-13460E19DD13}" srcOrd="0" destOrd="0" presId="urn:microsoft.com/office/officeart/2005/8/layout/hierarchy1"/>
    <dgm:cxn modelId="{36575D1A-9078-43E9-9C17-FB42450E8B52}" type="presParOf" srcId="{E3F7E067-1158-485A-B0AC-B1C65B42773D}" destId="{B87F1FD2-38BA-47F2-AF1B-555C14C62623}" srcOrd="1" destOrd="0" presId="urn:microsoft.com/office/officeart/2005/8/layout/hierarchy1"/>
    <dgm:cxn modelId="{0A0B60B2-F820-4AAD-8D40-EA36030B250A}" type="presParOf" srcId="{C2BB154B-A756-427C-A66B-DD09D5BEF2A4}" destId="{375FED9E-8DD6-4CBF-8F00-C5825838B863}" srcOrd="1" destOrd="0" presId="urn:microsoft.com/office/officeart/2005/8/layout/hierarchy1"/>
    <dgm:cxn modelId="{A26AC14F-76EA-4F22-B1EC-DE7B96D1607E}" type="presParOf" srcId="{A6DFD9C2-0784-499B-B11A-077CC4C57044}" destId="{86570D22-1A0E-4A6C-A537-322170A85E21}" srcOrd="1" destOrd="0" presId="urn:microsoft.com/office/officeart/2005/8/layout/hierarchy1"/>
    <dgm:cxn modelId="{ACB1DF90-B9E7-4F66-8133-0974E9FF04F1}" type="presParOf" srcId="{86570D22-1A0E-4A6C-A537-322170A85E21}" destId="{EB5AB2DC-0C7E-47DE-A27C-03D3B64D5795}" srcOrd="0" destOrd="0" presId="urn:microsoft.com/office/officeart/2005/8/layout/hierarchy1"/>
    <dgm:cxn modelId="{865EB418-ED5D-4A10-9E66-B204E5D5ED89}" type="presParOf" srcId="{EB5AB2DC-0C7E-47DE-A27C-03D3B64D5795}" destId="{ABE6551B-0C48-4D93-9D92-8AAE2BAA584A}" srcOrd="0" destOrd="0" presId="urn:microsoft.com/office/officeart/2005/8/layout/hierarchy1"/>
    <dgm:cxn modelId="{289F2DCA-F5A1-4879-A2FD-B4BBF9844E7E}" type="presParOf" srcId="{EB5AB2DC-0C7E-47DE-A27C-03D3B64D5795}" destId="{258BE9EE-BF8A-4B83-A801-3A7853E8A5EF}" srcOrd="1" destOrd="0" presId="urn:microsoft.com/office/officeart/2005/8/layout/hierarchy1"/>
    <dgm:cxn modelId="{BE5937C6-F2FC-4FA0-B6A1-47A8C6DD5C3E}" type="presParOf" srcId="{86570D22-1A0E-4A6C-A537-322170A85E21}" destId="{96E59F48-8DA4-4B79-933A-A4379F6D0972}" srcOrd="1" destOrd="0" presId="urn:microsoft.com/office/officeart/2005/8/layout/hierarchy1"/>
    <dgm:cxn modelId="{2E4A72B7-6A92-42F0-8FFA-1987975CDF77}" type="presParOf" srcId="{A6DFD9C2-0784-499B-B11A-077CC4C57044}" destId="{3F0893D0-E102-4196-B848-7DD756DFF491}" srcOrd="2" destOrd="0" presId="urn:microsoft.com/office/officeart/2005/8/layout/hierarchy1"/>
    <dgm:cxn modelId="{6B3AD756-7882-46B3-B17E-0D390F9BBF9F}" type="presParOf" srcId="{3F0893D0-E102-4196-B848-7DD756DFF491}" destId="{60BC6DF3-F396-4351-9A94-D9C19FF82989}" srcOrd="0" destOrd="0" presId="urn:microsoft.com/office/officeart/2005/8/layout/hierarchy1"/>
    <dgm:cxn modelId="{5FD74131-A670-476F-97B3-85907C8D4BFC}" type="presParOf" srcId="{60BC6DF3-F396-4351-9A94-D9C19FF82989}" destId="{D8258908-CFE9-48BB-A7C7-B58FAE4AF3D0}" srcOrd="0" destOrd="0" presId="urn:microsoft.com/office/officeart/2005/8/layout/hierarchy1"/>
    <dgm:cxn modelId="{1189171B-2C82-4253-A231-C79DCC4EF2C9}" type="presParOf" srcId="{60BC6DF3-F396-4351-9A94-D9C19FF82989}" destId="{009E83BF-DAFA-4CC1-887A-5B115FE8CA25}" srcOrd="1" destOrd="0" presId="urn:microsoft.com/office/officeart/2005/8/layout/hierarchy1"/>
    <dgm:cxn modelId="{888E5C8D-2782-4691-BDB3-7784DAF494FF}" type="presParOf" srcId="{3F0893D0-E102-4196-B848-7DD756DFF491}" destId="{9C92BCC5-C56F-42EF-8B7C-524829BF107B}"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323A33-35A4-481E-AADE-13460E19DD13}">
      <dsp:nvSpPr>
        <dsp:cNvPr id="0" name=""/>
        <dsp:cNvSpPr/>
      </dsp:nvSpPr>
      <dsp:spPr>
        <a:xfrm>
          <a:off x="0" y="740056"/>
          <a:ext cx="3043237" cy="19324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7F1FD2-38BA-47F2-AF1B-555C14C62623}">
      <dsp:nvSpPr>
        <dsp:cNvPr id="0" name=""/>
        <dsp:cNvSpPr/>
      </dsp:nvSpPr>
      <dsp:spPr>
        <a:xfrm>
          <a:off x="338137" y="1061286"/>
          <a:ext cx="3043237" cy="193245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vi-VN" sz="3800" b="1" kern="1200" dirty="0">
              <a:solidFill>
                <a:srgbClr val="FF0000"/>
              </a:solidFill>
            </a:rPr>
            <a:t>CHÀO MỪNG CÁC EM </a:t>
          </a:r>
          <a:endParaRPr lang="en-US" sz="3800" kern="1200" dirty="0">
            <a:solidFill>
              <a:srgbClr val="FF0000"/>
            </a:solidFill>
          </a:endParaRPr>
        </a:p>
      </dsp:txBody>
      <dsp:txXfrm>
        <a:off x="394737" y="1117886"/>
        <a:ext cx="2930037" cy="1819255"/>
      </dsp:txXfrm>
    </dsp:sp>
    <dsp:sp modelId="{ABE6551B-0C48-4D93-9D92-8AAE2BAA584A}">
      <dsp:nvSpPr>
        <dsp:cNvPr id="0" name=""/>
        <dsp:cNvSpPr/>
      </dsp:nvSpPr>
      <dsp:spPr>
        <a:xfrm>
          <a:off x="3719512" y="740056"/>
          <a:ext cx="3043237" cy="19324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8BE9EE-BF8A-4B83-A801-3A7853E8A5EF}">
      <dsp:nvSpPr>
        <dsp:cNvPr id="0" name=""/>
        <dsp:cNvSpPr/>
      </dsp:nvSpPr>
      <dsp:spPr>
        <a:xfrm>
          <a:off x="4057650" y="1061286"/>
          <a:ext cx="3043237" cy="193245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vi-VN" sz="3800" b="1" kern="1200" dirty="0"/>
            <a:t>ĐẾN VỚI </a:t>
          </a:r>
          <a:endParaRPr lang="en-US" sz="3800" kern="1200" dirty="0"/>
        </a:p>
      </dsp:txBody>
      <dsp:txXfrm>
        <a:off x="4114250" y="1117886"/>
        <a:ext cx="2930037" cy="1819255"/>
      </dsp:txXfrm>
    </dsp:sp>
    <dsp:sp modelId="{D8258908-CFE9-48BB-A7C7-B58FAE4AF3D0}">
      <dsp:nvSpPr>
        <dsp:cNvPr id="0" name=""/>
        <dsp:cNvSpPr/>
      </dsp:nvSpPr>
      <dsp:spPr>
        <a:xfrm>
          <a:off x="7439025" y="740056"/>
          <a:ext cx="3043237" cy="19324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9E83BF-DAFA-4CC1-887A-5B115FE8CA25}">
      <dsp:nvSpPr>
        <dsp:cNvPr id="0" name=""/>
        <dsp:cNvSpPr/>
      </dsp:nvSpPr>
      <dsp:spPr>
        <a:xfrm>
          <a:off x="7777162" y="1061286"/>
          <a:ext cx="3043237" cy="193245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vi-VN" sz="3800" b="1" kern="1200" dirty="0">
              <a:solidFill>
                <a:srgbClr val="FF0000"/>
              </a:solidFill>
            </a:rPr>
            <a:t>GIỜ HỌC CÔNG NGHỆ</a:t>
          </a:r>
          <a:endParaRPr lang="en-US" sz="3800" kern="1200" dirty="0">
            <a:solidFill>
              <a:srgbClr val="FF0000"/>
            </a:solidFill>
          </a:endParaRPr>
        </a:p>
      </dsp:txBody>
      <dsp:txXfrm>
        <a:off x="7833762" y="1117886"/>
        <a:ext cx="2930037" cy="181925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BD0BD2-B79C-4326-9F81-80ED9B2DF8CA}" type="datetimeFigureOut">
              <a:rPr lang="en-US" smtClean="0"/>
              <a:t>7/9/24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25656C-509D-47E2-8DB6-2F51776EE91A}" type="slidenum">
              <a:rPr lang="en-US" smtClean="0"/>
              <a:t>‹#›</a:t>
            </a:fld>
            <a:endParaRPr lang="en-US"/>
          </a:p>
        </p:txBody>
      </p:sp>
    </p:spTree>
    <p:extLst>
      <p:ext uri="{BB962C8B-B14F-4D97-AF65-F5344CB8AC3E}">
        <p14:creationId xmlns:p14="http://schemas.microsoft.com/office/powerpoint/2010/main" val="3277760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FE25656C-509D-47E2-8DB6-2F51776EE91A}" type="slidenum">
              <a:rPr lang="en-US" smtClean="0"/>
              <a:t>4</a:t>
            </a:fld>
            <a:endParaRPr lang="en-US"/>
          </a:p>
        </p:txBody>
      </p:sp>
    </p:spTree>
    <p:extLst>
      <p:ext uri="{BB962C8B-B14F-4D97-AF65-F5344CB8AC3E}">
        <p14:creationId xmlns:p14="http://schemas.microsoft.com/office/powerpoint/2010/main" val="1557496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336D9429-67C4-4688-B497-2D10480057F2}" type="slidenum">
              <a:rPr lang="en-US" smtClean="0"/>
              <a:t>26</a:t>
            </a:fld>
            <a:endParaRPr lang="en-US" dirty="0"/>
          </a:p>
        </p:txBody>
      </p:sp>
    </p:spTree>
    <p:extLst>
      <p:ext uri="{BB962C8B-B14F-4D97-AF65-F5344CB8AC3E}">
        <p14:creationId xmlns:p14="http://schemas.microsoft.com/office/powerpoint/2010/main" val="3391937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336D9429-67C4-4688-B497-2D10480057F2}" type="slidenum">
              <a:rPr lang="en-US" smtClean="0"/>
              <a:t>27</a:t>
            </a:fld>
            <a:endParaRPr lang="en-US" dirty="0"/>
          </a:p>
        </p:txBody>
      </p:sp>
    </p:spTree>
    <p:extLst>
      <p:ext uri="{BB962C8B-B14F-4D97-AF65-F5344CB8AC3E}">
        <p14:creationId xmlns:p14="http://schemas.microsoft.com/office/powerpoint/2010/main" val="2883022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336D9429-67C4-4688-B497-2D10480057F2}" type="slidenum">
              <a:rPr lang="en-US" smtClean="0"/>
              <a:t>28</a:t>
            </a:fld>
            <a:endParaRPr lang="en-US" dirty="0"/>
          </a:p>
        </p:txBody>
      </p:sp>
    </p:spTree>
    <p:extLst>
      <p:ext uri="{BB962C8B-B14F-4D97-AF65-F5344CB8AC3E}">
        <p14:creationId xmlns:p14="http://schemas.microsoft.com/office/powerpoint/2010/main" val="3630908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336D9429-67C4-4688-B497-2D10480057F2}" type="slidenum">
              <a:rPr lang="en-US" smtClean="0"/>
              <a:t>29</a:t>
            </a:fld>
            <a:endParaRPr lang="en-US" dirty="0"/>
          </a:p>
        </p:txBody>
      </p:sp>
    </p:spTree>
    <p:extLst>
      <p:ext uri="{BB962C8B-B14F-4D97-AF65-F5344CB8AC3E}">
        <p14:creationId xmlns:p14="http://schemas.microsoft.com/office/powerpoint/2010/main" val="413750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25656C-509D-47E2-8DB6-2F51776EE91A}" type="slidenum">
              <a:rPr lang="en-US" smtClean="0"/>
              <a:t>30</a:t>
            </a:fld>
            <a:endParaRPr lang="en-US"/>
          </a:p>
        </p:txBody>
      </p:sp>
    </p:spTree>
    <p:extLst>
      <p:ext uri="{BB962C8B-B14F-4D97-AF65-F5344CB8AC3E}">
        <p14:creationId xmlns:p14="http://schemas.microsoft.com/office/powerpoint/2010/main" val="20191109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336D9429-67C4-4688-B497-2D10480057F2}" type="slidenum">
              <a:rPr lang="en-US" smtClean="0"/>
              <a:t>31</a:t>
            </a:fld>
            <a:endParaRPr lang="en-US" dirty="0"/>
          </a:p>
        </p:txBody>
      </p:sp>
    </p:spTree>
    <p:extLst>
      <p:ext uri="{BB962C8B-B14F-4D97-AF65-F5344CB8AC3E}">
        <p14:creationId xmlns:p14="http://schemas.microsoft.com/office/powerpoint/2010/main" val="3788101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336D9429-67C4-4688-B497-2D10480057F2}" type="slidenum">
              <a:rPr lang="en-US" smtClean="0"/>
              <a:t>32</a:t>
            </a:fld>
            <a:endParaRPr lang="en-US" dirty="0"/>
          </a:p>
        </p:txBody>
      </p:sp>
    </p:spTree>
    <p:extLst>
      <p:ext uri="{BB962C8B-B14F-4D97-AF65-F5344CB8AC3E}">
        <p14:creationId xmlns:p14="http://schemas.microsoft.com/office/powerpoint/2010/main" val="144400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FE25656C-509D-47E2-8DB6-2F51776EE91A}" type="slidenum">
              <a:rPr lang="en-US" smtClean="0"/>
              <a:t>34</a:t>
            </a:fld>
            <a:endParaRPr lang="en-US"/>
          </a:p>
        </p:txBody>
      </p:sp>
    </p:spTree>
    <p:extLst>
      <p:ext uri="{BB962C8B-B14F-4D97-AF65-F5344CB8AC3E}">
        <p14:creationId xmlns:p14="http://schemas.microsoft.com/office/powerpoint/2010/main" val="2042492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FE25656C-509D-47E2-8DB6-2F51776EE91A}" type="slidenum">
              <a:rPr lang="en-US" smtClean="0"/>
              <a:t>36</a:t>
            </a:fld>
            <a:endParaRPr lang="en-US"/>
          </a:p>
        </p:txBody>
      </p:sp>
    </p:spTree>
    <p:extLst>
      <p:ext uri="{BB962C8B-B14F-4D97-AF65-F5344CB8AC3E}">
        <p14:creationId xmlns:p14="http://schemas.microsoft.com/office/powerpoint/2010/main" val="15438118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2" name="Google Shape;25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5792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25656C-509D-47E2-8DB6-2F51776EE91A}" type="slidenum">
              <a:rPr lang="en-US" smtClean="0"/>
              <a:t>7</a:t>
            </a:fld>
            <a:endParaRPr lang="en-US"/>
          </a:p>
        </p:txBody>
      </p:sp>
    </p:spTree>
    <p:extLst>
      <p:ext uri="{BB962C8B-B14F-4D97-AF65-F5344CB8AC3E}">
        <p14:creationId xmlns:p14="http://schemas.microsoft.com/office/powerpoint/2010/main" val="3668074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FE25656C-509D-47E2-8DB6-2F51776EE91A}" type="slidenum">
              <a:rPr lang="en-US" smtClean="0"/>
              <a:t>13</a:t>
            </a:fld>
            <a:endParaRPr lang="en-US"/>
          </a:p>
        </p:txBody>
      </p:sp>
    </p:spTree>
    <p:extLst>
      <p:ext uri="{BB962C8B-B14F-4D97-AF65-F5344CB8AC3E}">
        <p14:creationId xmlns:p14="http://schemas.microsoft.com/office/powerpoint/2010/main" val="2439529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FE25656C-509D-47E2-8DB6-2F51776EE91A}" type="slidenum">
              <a:rPr lang="en-US" smtClean="0"/>
              <a:t>14</a:t>
            </a:fld>
            <a:endParaRPr lang="en-US"/>
          </a:p>
        </p:txBody>
      </p:sp>
    </p:spTree>
    <p:extLst>
      <p:ext uri="{BB962C8B-B14F-4D97-AF65-F5344CB8AC3E}">
        <p14:creationId xmlns:p14="http://schemas.microsoft.com/office/powerpoint/2010/main" val="17647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336D9429-67C4-4688-B497-2D10480057F2}" type="slidenum">
              <a:rPr lang="en-US" smtClean="0"/>
              <a:t>18</a:t>
            </a:fld>
            <a:endParaRPr lang="en-US" dirty="0"/>
          </a:p>
        </p:txBody>
      </p:sp>
    </p:spTree>
    <p:extLst>
      <p:ext uri="{BB962C8B-B14F-4D97-AF65-F5344CB8AC3E}">
        <p14:creationId xmlns:p14="http://schemas.microsoft.com/office/powerpoint/2010/main" val="2284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336D9429-67C4-4688-B497-2D10480057F2}" type="slidenum">
              <a:rPr lang="en-US" smtClean="0"/>
              <a:t>19</a:t>
            </a:fld>
            <a:endParaRPr lang="en-US" dirty="0"/>
          </a:p>
        </p:txBody>
      </p:sp>
    </p:spTree>
    <p:extLst>
      <p:ext uri="{BB962C8B-B14F-4D97-AF65-F5344CB8AC3E}">
        <p14:creationId xmlns:p14="http://schemas.microsoft.com/office/powerpoint/2010/main" val="3077540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336D9429-67C4-4688-B497-2D10480057F2}" type="slidenum">
              <a:rPr lang="en-US" smtClean="0"/>
              <a:t>20</a:t>
            </a:fld>
            <a:endParaRPr lang="en-US" dirty="0"/>
          </a:p>
        </p:txBody>
      </p:sp>
    </p:spTree>
    <p:extLst>
      <p:ext uri="{BB962C8B-B14F-4D97-AF65-F5344CB8AC3E}">
        <p14:creationId xmlns:p14="http://schemas.microsoft.com/office/powerpoint/2010/main" val="3606549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FE25656C-509D-47E2-8DB6-2F51776EE91A}" type="slidenum">
              <a:rPr lang="en-US" smtClean="0"/>
              <a:t>21</a:t>
            </a:fld>
            <a:endParaRPr lang="en-US"/>
          </a:p>
        </p:txBody>
      </p:sp>
    </p:spTree>
    <p:extLst>
      <p:ext uri="{BB962C8B-B14F-4D97-AF65-F5344CB8AC3E}">
        <p14:creationId xmlns:p14="http://schemas.microsoft.com/office/powerpoint/2010/main" val="89546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FE25656C-509D-47E2-8DB6-2F51776EE91A}" type="slidenum">
              <a:rPr lang="en-US" smtClean="0"/>
              <a:t>25</a:t>
            </a:fld>
            <a:endParaRPr lang="en-US"/>
          </a:p>
        </p:txBody>
      </p:sp>
    </p:spTree>
    <p:extLst>
      <p:ext uri="{BB962C8B-B14F-4D97-AF65-F5344CB8AC3E}">
        <p14:creationId xmlns:p14="http://schemas.microsoft.com/office/powerpoint/2010/main" val="4263989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8846C3-BA2F-4E40-8705-34E3BFFBC16D}" type="datetimeFigureOut">
              <a:rPr lang="en-US" smtClean="0"/>
              <a:t>7/9/24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2C8C7-563B-4663-B910-7F290AED626E}" type="slidenum">
              <a:rPr lang="en-US" smtClean="0"/>
              <a:t>‹#›</a:t>
            </a:fld>
            <a:endParaRPr lang="en-US"/>
          </a:p>
        </p:txBody>
      </p:sp>
    </p:spTree>
    <p:extLst>
      <p:ext uri="{BB962C8B-B14F-4D97-AF65-F5344CB8AC3E}">
        <p14:creationId xmlns:p14="http://schemas.microsoft.com/office/powerpoint/2010/main" val="3117029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8846C3-BA2F-4E40-8705-34E3BFFBC16D}" type="datetimeFigureOut">
              <a:rPr lang="en-US" smtClean="0"/>
              <a:t>7/9/24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2C8C7-563B-4663-B910-7F290AED626E}" type="slidenum">
              <a:rPr lang="en-US" smtClean="0"/>
              <a:t>‹#›</a:t>
            </a:fld>
            <a:endParaRPr lang="en-US"/>
          </a:p>
        </p:txBody>
      </p:sp>
    </p:spTree>
    <p:extLst>
      <p:ext uri="{BB962C8B-B14F-4D97-AF65-F5344CB8AC3E}">
        <p14:creationId xmlns:p14="http://schemas.microsoft.com/office/powerpoint/2010/main" val="2946326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8846C3-BA2F-4E40-8705-34E3BFFBC16D}" type="datetimeFigureOut">
              <a:rPr lang="en-US" smtClean="0"/>
              <a:t>7/9/24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2C8C7-563B-4663-B910-7F290AED626E}" type="slidenum">
              <a:rPr lang="en-US" smtClean="0"/>
              <a:t>‹#›</a:t>
            </a:fld>
            <a:endParaRPr lang="en-US"/>
          </a:p>
        </p:txBody>
      </p:sp>
    </p:spTree>
    <p:extLst>
      <p:ext uri="{BB962C8B-B14F-4D97-AF65-F5344CB8AC3E}">
        <p14:creationId xmlns:p14="http://schemas.microsoft.com/office/powerpoint/2010/main" val="1042057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Web">
    <p:bg>
      <p:bgPr>
        <a:solidFill>
          <a:schemeClr val="tx2"/>
        </a:solidFill>
        <a:effectLst/>
      </p:bgPr>
    </p:bg>
    <p:spTree>
      <p:nvGrpSpPr>
        <p:cNvPr id="1" name=""/>
        <p:cNvGrpSpPr/>
        <p:nvPr/>
      </p:nvGrpSpPr>
      <p:grpSpPr>
        <a:xfrm>
          <a:off x="0" y="0"/>
          <a:ext cx="0" cy="0"/>
          <a:chOff x="0" y="0"/>
          <a:chExt cx="0" cy="0"/>
        </a:xfrm>
      </p:grpSpPr>
      <p:sp>
        <p:nvSpPr>
          <p:cNvPr id="43" name="正方形/長方形 42"/>
          <p:cNvSpPr/>
          <p:nvPr userDrawn="1"/>
        </p:nvSpPr>
        <p:spPr>
          <a:xfrm>
            <a:off x="1" y="1"/>
            <a:ext cx="12192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133"/>
          </a:p>
        </p:txBody>
      </p:sp>
      <p:sp>
        <p:nvSpPr>
          <p:cNvPr id="44" name="正方形/長方形 43"/>
          <p:cNvSpPr/>
          <p:nvPr userDrawn="1"/>
        </p:nvSpPr>
        <p:spPr>
          <a:xfrm rot="18900000">
            <a:off x="2589422" y="1388046"/>
            <a:ext cx="7803078" cy="9237913"/>
          </a:xfrm>
          <a:custGeom>
            <a:avLst/>
            <a:gdLst/>
            <a:ahLst/>
            <a:cxnLst/>
            <a:rect l="l" t="t" r="r" b="b"/>
            <a:pathLst>
              <a:path w="11703601" h="13856870">
                <a:moveTo>
                  <a:pt x="11703601" y="2930668"/>
                </a:moveTo>
                <a:lnTo>
                  <a:pt x="11703601" y="13128263"/>
                </a:lnTo>
                <a:lnTo>
                  <a:pt x="10974994" y="13856870"/>
                </a:lnTo>
                <a:lnTo>
                  <a:pt x="0" y="2881876"/>
                </a:lnTo>
                <a:lnTo>
                  <a:pt x="1" y="0"/>
                </a:lnTo>
                <a:lnTo>
                  <a:pt x="7317135" y="7317134"/>
                </a:lnTo>
                <a:close/>
              </a:path>
            </a:pathLst>
          </a:custGeom>
          <a:solidFill>
            <a:schemeClr val="accent3">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133"/>
          </a:p>
        </p:txBody>
      </p:sp>
      <p:sp>
        <p:nvSpPr>
          <p:cNvPr id="3" name="フッター プレースホルダー 2"/>
          <p:cNvSpPr>
            <a:spLocks noGrp="1"/>
          </p:cNvSpPr>
          <p:nvPr userDrawn="1">
            <p:ph type="ftr" sz="quarter" idx="10"/>
          </p:nvPr>
        </p:nvSpPr>
        <p:spPr>
          <a:xfrm>
            <a:off x="7006968" y="6309600"/>
            <a:ext cx="3860800" cy="365125"/>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userDrawn="1">
            <p:ph type="sldNum" sz="quarter" idx="11"/>
          </p:nvPr>
        </p:nvSpPr>
        <p:spPr>
          <a:xfrm>
            <a:off x="11425054" y="6288526"/>
            <a:ext cx="720143" cy="365125"/>
          </a:xfrm>
          <a:prstGeom prst="rect">
            <a:avLst/>
          </a:prstGeom>
        </p:spPr>
        <p:txBody>
          <a:bodyPr/>
          <a:lstStyle/>
          <a:p>
            <a:fld id="{E6459DFB-86F3-43FA-8567-2EA6E426AE90}" type="slidenum">
              <a:rPr lang="ja-JP" altLang="en-US" smtClean="0"/>
              <a:pPr/>
              <a:t>‹#›</a:t>
            </a:fld>
            <a:endParaRPr lang="ja-JP" altLang="en-US"/>
          </a:p>
        </p:txBody>
      </p:sp>
      <p:sp>
        <p:nvSpPr>
          <p:cNvPr id="26" name="図プレースホルダー 19"/>
          <p:cNvSpPr>
            <a:spLocks noGrp="1"/>
          </p:cNvSpPr>
          <p:nvPr>
            <p:ph type="pic" sz="quarter" idx="12" hasCustomPrompt="1"/>
          </p:nvPr>
        </p:nvSpPr>
        <p:spPr>
          <a:xfrm>
            <a:off x="451887" y="1595852"/>
            <a:ext cx="6932503" cy="3897377"/>
          </a:xfrm>
          <a:solidFill>
            <a:schemeClr val="accent3">
              <a:lumMod val="20000"/>
              <a:lumOff val="80000"/>
            </a:schemeClr>
          </a:solidFill>
        </p:spPr>
        <p:txBody>
          <a:bodyPr>
            <a:normAutofit/>
          </a:bodyPr>
          <a:lstStyle>
            <a:lvl1pPr>
              <a:defRPr sz="1067"/>
            </a:lvl1pPr>
          </a:lstStyle>
          <a:p>
            <a:r>
              <a:rPr kumimoji="1" lang="en-US" altLang="ja-JP" dirty="0"/>
              <a:t>Add an image</a:t>
            </a:r>
            <a:endParaRPr kumimoji="1" lang="ja-JP" altLang="en-US" dirty="0"/>
          </a:p>
        </p:txBody>
      </p:sp>
      <p:grpSp>
        <p:nvGrpSpPr>
          <p:cNvPr id="38" name="グループ化 37"/>
          <p:cNvGrpSpPr/>
          <p:nvPr userDrawn="1"/>
        </p:nvGrpSpPr>
        <p:grpSpPr>
          <a:xfrm>
            <a:off x="451888" y="1200182"/>
            <a:ext cx="6932502" cy="395670"/>
            <a:chOff x="4888773" y="2065794"/>
            <a:chExt cx="8534400" cy="487140"/>
          </a:xfrm>
        </p:grpSpPr>
        <p:sp>
          <p:nvSpPr>
            <p:cNvPr id="27" name="角丸四角形 7"/>
            <p:cNvSpPr/>
            <p:nvPr userDrawn="1"/>
          </p:nvSpPr>
          <p:spPr>
            <a:xfrm>
              <a:off x="4888773" y="2065794"/>
              <a:ext cx="8534400" cy="487140"/>
            </a:xfrm>
            <a:custGeom>
              <a:avLst/>
              <a:gdLst/>
              <a:ahLst/>
              <a:cxnLst/>
              <a:rect l="l" t="t" r="r" b="b"/>
              <a:pathLst>
                <a:path w="8534400" h="487140">
                  <a:moveTo>
                    <a:pt x="148176" y="0"/>
                  </a:moveTo>
                  <a:lnTo>
                    <a:pt x="8386224" y="0"/>
                  </a:lnTo>
                  <a:cubicBezTo>
                    <a:pt x="8468059" y="0"/>
                    <a:pt x="8534400" y="66341"/>
                    <a:pt x="8534400" y="148176"/>
                  </a:cubicBezTo>
                  <a:lnTo>
                    <a:pt x="8534400" y="487140"/>
                  </a:lnTo>
                  <a:lnTo>
                    <a:pt x="0" y="487140"/>
                  </a:lnTo>
                  <a:lnTo>
                    <a:pt x="0" y="148176"/>
                  </a:lnTo>
                  <a:cubicBezTo>
                    <a:pt x="0" y="66341"/>
                    <a:pt x="66341" y="0"/>
                    <a:pt x="148176"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133"/>
            </a:p>
          </p:txBody>
        </p:sp>
        <p:sp>
          <p:nvSpPr>
            <p:cNvPr id="28" name="正方形/長方形 27"/>
            <p:cNvSpPr/>
            <p:nvPr userDrawn="1"/>
          </p:nvSpPr>
          <p:spPr>
            <a:xfrm>
              <a:off x="4888773" y="2489434"/>
              <a:ext cx="8534400" cy="63500"/>
            </a:xfrm>
            <a:prstGeom prst="rect">
              <a:avLst/>
            </a:prstGeom>
            <a:gradFill>
              <a:gsLst>
                <a:gs pos="0">
                  <a:schemeClr val="accent1"/>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133"/>
            </a:p>
          </p:txBody>
        </p:sp>
        <p:grpSp>
          <p:nvGrpSpPr>
            <p:cNvPr id="29" name="グループ化 28"/>
            <p:cNvGrpSpPr/>
            <p:nvPr userDrawn="1"/>
          </p:nvGrpSpPr>
          <p:grpSpPr>
            <a:xfrm>
              <a:off x="5071109" y="2204589"/>
              <a:ext cx="542925" cy="142875"/>
              <a:chOff x="2524125" y="1614487"/>
              <a:chExt cx="542925" cy="142875"/>
            </a:xfrm>
          </p:grpSpPr>
          <p:sp>
            <p:nvSpPr>
              <p:cNvPr id="30" name="円/楕円 29"/>
              <p:cNvSpPr/>
              <p:nvPr userDrawn="1"/>
            </p:nvSpPr>
            <p:spPr>
              <a:xfrm>
                <a:off x="2524125" y="1614487"/>
                <a:ext cx="142875" cy="1428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133"/>
              </a:p>
            </p:txBody>
          </p:sp>
          <p:sp>
            <p:nvSpPr>
              <p:cNvPr id="31" name="円/楕円 30"/>
              <p:cNvSpPr/>
              <p:nvPr userDrawn="1"/>
            </p:nvSpPr>
            <p:spPr>
              <a:xfrm>
                <a:off x="2724150" y="1614487"/>
                <a:ext cx="142875" cy="1428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133"/>
              </a:p>
            </p:txBody>
          </p:sp>
          <p:sp>
            <p:nvSpPr>
              <p:cNvPr id="32" name="円/楕円 31"/>
              <p:cNvSpPr/>
              <p:nvPr userDrawn="1"/>
            </p:nvSpPr>
            <p:spPr>
              <a:xfrm>
                <a:off x="2924175" y="1614487"/>
                <a:ext cx="142875" cy="1428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133"/>
              </a:p>
            </p:txBody>
          </p:sp>
        </p:grpSp>
        <p:grpSp>
          <p:nvGrpSpPr>
            <p:cNvPr id="33" name="グループ化 32"/>
            <p:cNvGrpSpPr/>
            <p:nvPr userDrawn="1"/>
          </p:nvGrpSpPr>
          <p:grpSpPr>
            <a:xfrm>
              <a:off x="13043533" y="2180776"/>
              <a:ext cx="200026" cy="190500"/>
              <a:chOff x="7781924" y="1704975"/>
              <a:chExt cx="200026" cy="190500"/>
            </a:xfrm>
            <a:solidFill>
              <a:schemeClr val="tx1">
                <a:lumMod val="50000"/>
                <a:lumOff val="50000"/>
              </a:schemeClr>
            </a:solidFill>
          </p:grpSpPr>
          <p:sp>
            <p:nvSpPr>
              <p:cNvPr id="34" name="正方形/長方形 33"/>
              <p:cNvSpPr/>
              <p:nvPr userDrawn="1"/>
            </p:nvSpPr>
            <p:spPr>
              <a:xfrm>
                <a:off x="7781925" y="1704975"/>
                <a:ext cx="200025" cy="476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133"/>
              </a:p>
            </p:txBody>
          </p:sp>
          <p:sp>
            <p:nvSpPr>
              <p:cNvPr id="35" name="正方形/長方形 34"/>
              <p:cNvSpPr/>
              <p:nvPr userDrawn="1"/>
            </p:nvSpPr>
            <p:spPr>
              <a:xfrm>
                <a:off x="7781925" y="1776413"/>
                <a:ext cx="200025" cy="476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133"/>
              </a:p>
            </p:txBody>
          </p:sp>
          <p:sp>
            <p:nvSpPr>
              <p:cNvPr id="36" name="正方形/長方形 35"/>
              <p:cNvSpPr/>
              <p:nvPr userDrawn="1"/>
            </p:nvSpPr>
            <p:spPr>
              <a:xfrm>
                <a:off x="7781924" y="1847850"/>
                <a:ext cx="200025" cy="476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133"/>
              </a:p>
            </p:txBody>
          </p:sp>
        </p:grpSp>
      </p:grpSp>
      <p:sp>
        <p:nvSpPr>
          <p:cNvPr id="40" name="タイトル プレースホルダー 1"/>
          <p:cNvSpPr>
            <a:spLocks noGrp="1"/>
          </p:cNvSpPr>
          <p:nvPr>
            <p:ph type="title" hasCustomPrompt="1"/>
          </p:nvPr>
        </p:nvSpPr>
        <p:spPr>
          <a:xfrm>
            <a:off x="7584294" y="553329"/>
            <a:ext cx="4128817" cy="2810021"/>
          </a:xfrm>
          <a:prstGeom prst="rect">
            <a:avLst/>
          </a:prstGeom>
        </p:spPr>
        <p:txBody>
          <a:bodyPr vert="horz" lIns="163275" tIns="81638" rIns="163275" bIns="81638" rtlCol="0" anchor="b">
            <a:normAutofit/>
          </a:bodyPr>
          <a:lstStyle>
            <a:lvl1pPr>
              <a:defRPr baseline="0">
                <a:solidFill>
                  <a:schemeClr val="tx2"/>
                </a:solidFill>
              </a:defRPr>
            </a:lvl1pPr>
          </a:lstStyle>
          <a:p>
            <a:r>
              <a:rPr kumimoji="1" lang="en-US" altLang="ja-JP" dirty="0"/>
              <a:t>Title goes here</a:t>
            </a:r>
            <a:endParaRPr kumimoji="1" lang="ja-JP" altLang="en-US" dirty="0"/>
          </a:p>
        </p:txBody>
      </p:sp>
      <p:sp>
        <p:nvSpPr>
          <p:cNvPr id="41" name="正方形/長方形 40"/>
          <p:cNvSpPr/>
          <p:nvPr userDrawn="1"/>
        </p:nvSpPr>
        <p:spPr>
          <a:xfrm>
            <a:off x="7632305" y="3584340"/>
            <a:ext cx="2160427" cy="480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133"/>
          </a:p>
        </p:txBody>
      </p:sp>
      <p:sp>
        <p:nvSpPr>
          <p:cNvPr id="42" name="テキスト プレースホルダー 6"/>
          <p:cNvSpPr>
            <a:spLocks noGrp="1"/>
          </p:cNvSpPr>
          <p:nvPr>
            <p:ph type="body" sz="quarter" idx="24" hasCustomPrompt="1"/>
          </p:nvPr>
        </p:nvSpPr>
        <p:spPr>
          <a:xfrm>
            <a:off x="7597612" y="3664894"/>
            <a:ext cx="4131548" cy="2308390"/>
          </a:xfrm>
        </p:spPr>
        <p:txBody>
          <a:bodyPr anchor="t">
            <a:noAutofit/>
          </a:bodyPr>
          <a:lstStyle>
            <a:lvl1pPr algn="l">
              <a:defRPr sz="1333" i="0" baseline="0">
                <a:solidFill>
                  <a:schemeClr val="bg1">
                    <a:lumMod val="85000"/>
                  </a:schemeClr>
                </a:solidFill>
                <a:latin typeface="+mn-lt"/>
              </a:defRPr>
            </a:lvl1pPr>
          </a:lstStyle>
          <a:p>
            <a:pPr lvl="0"/>
            <a:r>
              <a:rPr kumimoji="1" lang="en-US" altLang="ja-JP" dirty="0"/>
              <a:t>Text goes here</a:t>
            </a:r>
            <a:endParaRPr kumimoji="1" lang="ja-JP" altLang="en-US" dirty="0"/>
          </a:p>
        </p:txBody>
      </p:sp>
      <p:sp>
        <p:nvSpPr>
          <p:cNvPr id="48" name="正方形/長方形 47"/>
          <p:cNvSpPr/>
          <p:nvPr userDrawn="1"/>
        </p:nvSpPr>
        <p:spPr>
          <a:xfrm>
            <a:off x="-1" y="0"/>
            <a:ext cx="12192000" cy="74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133"/>
          </a:p>
        </p:txBody>
      </p:sp>
    </p:spTree>
    <p:extLst>
      <p:ext uri="{BB962C8B-B14F-4D97-AF65-F5344CB8AC3E}">
        <p14:creationId xmlns:p14="http://schemas.microsoft.com/office/powerpoint/2010/main" val="1358429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8846C3-BA2F-4E40-8705-34E3BFFBC16D}" type="datetimeFigureOut">
              <a:rPr lang="en-US" smtClean="0"/>
              <a:t>7/9/24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2C8C7-563B-4663-B910-7F290AED626E}" type="slidenum">
              <a:rPr lang="en-US" smtClean="0"/>
              <a:t>‹#›</a:t>
            </a:fld>
            <a:endParaRPr lang="en-US"/>
          </a:p>
        </p:txBody>
      </p:sp>
    </p:spTree>
    <p:extLst>
      <p:ext uri="{BB962C8B-B14F-4D97-AF65-F5344CB8AC3E}">
        <p14:creationId xmlns:p14="http://schemas.microsoft.com/office/powerpoint/2010/main" val="2534487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846C3-BA2F-4E40-8705-34E3BFFBC16D}" type="datetimeFigureOut">
              <a:rPr lang="en-US" smtClean="0"/>
              <a:t>7/9/24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2C8C7-563B-4663-B910-7F290AED626E}" type="slidenum">
              <a:rPr lang="en-US" smtClean="0"/>
              <a:t>‹#›</a:t>
            </a:fld>
            <a:endParaRPr lang="en-US"/>
          </a:p>
        </p:txBody>
      </p:sp>
    </p:spTree>
    <p:extLst>
      <p:ext uri="{BB962C8B-B14F-4D97-AF65-F5344CB8AC3E}">
        <p14:creationId xmlns:p14="http://schemas.microsoft.com/office/powerpoint/2010/main" val="3366868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8846C3-BA2F-4E40-8705-34E3BFFBC16D}" type="datetimeFigureOut">
              <a:rPr lang="en-US" smtClean="0"/>
              <a:t>7/9/24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62C8C7-563B-4663-B910-7F290AED626E}" type="slidenum">
              <a:rPr lang="en-US" smtClean="0"/>
              <a:t>‹#›</a:t>
            </a:fld>
            <a:endParaRPr lang="en-US"/>
          </a:p>
        </p:txBody>
      </p:sp>
    </p:spTree>
    <p:extLst>
      <p:ext uri="{BB962C8B-B14F-4D97-AF65-F5344CB8AC3E}">
        <p14:creationId xmlns:p14="http://schemas.microsoft.com/office/powerpoint/2010/main" val="3846434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846C3-BA2F-4E40-8705-34E3BFFBC16D}" type="datetimeFigureOut">
              <a:rPr lang="en-US" smtClean="0"/>
              <a:t>7/9/24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62C8C7-563B-4663-B910-7F290AED626E}" type="slidenum">
              <a:rPr lang="en-US" smtClean="0"/>
              <a:t>‹#›</a:t>
            </a:fld>
            <a:endParaRPr lang="en-US"/>
          </a:p>
        </p:txBody>
      </p:sp>
    </p:spTree>
    <p:extLst>
      <p:ext uri="{BB962C8B-B14F-4D97-AF65-F5344CB8AC3E}">
        <p14:creationId xmlns:p14="http://schemas.microsoft.com/office/powerpoint/2010/main" val="788110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8846C3-BA2F-4E40-8705-34E3BFFBC16D}" type="datetimeFigureOut">
              <a:rPr lang="en-US" smtClean="0"/>
              <a:t>7/9/24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62C8C7-563B-4663-B910-7F290AED626E}" type="slidenum">
              <a:rPr lang="en-US" smtClean="0"/>
              <a:t>‹#›</a:t>
            </a:fld>
            <a:endParaRPr lang="en-US"/>
          </a:p>
        </p:txBody>
      </p:sp>
    </p:spTree>
    <p:extLst>
      <p:ext uri="{BB962C8B-B14F-4D97-AF65-F5344CB8AC3E}">
        <p14:creationId xmlns:p14="http://schemas.microsoft.com/office/powerpoint/2010/main" val="911490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846C3-BA2F-4E40-8705-34E3BFFBC16D}" type="datetimeFigureOut">
              <a:rPr lang="en-US" smtClean="0"/>
              <a:t>7/9/24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62C8C7-563B-4663-B910-7F290AED626E}" type="slidenum">
              <a:rPr lang="en-US" smtClean="0"/>
              <a:t>‹#›</a:t>
            </a:fld>
            <a:endParaRPr lang="en-US"/>
          </a:p>
        </p:txBody>
      </p:sp>
    </p:spTree>
    <p:extLst>
      <p:ext uri="{BB962C8B-B14F-4D97-AF65-F5344CB8AC3E}">
        <p14:creationId xmlns:p14="http://schemas.microsoft.com/office/powerpoint/2010/main" val="4179918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8846C3-BA2F-4E40-8705-34E3BFFBC16D}" type="datetimeFigureOut">
              <a:rPr lang="en-US" smtClean="0"/>
              <a:t>7/9/24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62C8C7-563B-4663-B910-7F290AED626E}" type="slidenum">
              <a:rPr lang="en-US" smtClean="0"/>
              <a:t>‹#›</a:t>
            </a:fld>
            <a:endParaRPr lang="en-US"/>
          </a:p>
        </p:txBody>
      </p:sp>
    </p:spTree>
    <p:extLst>
      <p:ext uri="{BB962C8B-B14F-4D97-AF65-F5344CB8AC3E}">
        <p14:creationId xmlns:p14="http://schemas.microsoft.com/office/powerpoint/2010/main" val="457135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8846C3-BA2F-4E40-8705-34E3BFFBC16D}" type="datetimeFigureOut">
              <a:rPr lang="en-US" smtClean="0"/>
              <a:t>7/9/24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62C8C7-563B-4663-B910-7F290AED626E}" type="slidenum">
              <a:rPr lang="en-US" smtClean="0"/>
              <a:t>‹#›</a:t>
            </a:fld>
            <a:endParaRPr lang="en-US"/>
          </a:p>
        </p:txBody>
      </p:sp>
    </p:spTree>
    <p:extLst>
      <p:ext uri="{BB962C8B-B14F-4D97-AF65-F5344CB8AC3E}">
        <p14:creationId xmlns:p14="http://schemas.microsoft.com/office/powerpoint/2010/main" val="2697428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846C3-BA2F-4E40-8705-34E3BFFBC16D}" type="datetimeFigureOut">
              <a:rPr lang="en-US" smtClean="0"/>
              <a:t>7/9/24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62C8C7-563B-4663-B910-7F290AED626E}" type="slidenum">
              <a:rPr lang="en-US" smtClean="0"/>
              <a:t>‹#›</a:t>
            </a:fld>
            <a:endParaRPr lang="en-US"/>
          </a:p>
        </p:txBody>
      </p:sp>
    </p:spTree>
    <p:extLst>
      <p:ext uri="{BB962C8B-B14F-4D97-AF65-F5344CB8AC3E}">
        <p14:creationId xmlns:p14="http://schemas.microsoft.com/office/powerpoint/2010/main" val="29120451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3.pn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20.png"/><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43.gif"/></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1.xml"/><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gif"/><Relationship Id="rId10" Type="http://schemas.openxmlformats.org/officeDocument/2006/relationships/image" Target="../media/image57.gif"/><Relationship Id="rId4" Type="http://schemas.openxmlformats.org/officeDocument/2006/relationships/notesSlide" Target="../notesSlides/notesSlide17.xml"/><Relationship Id="rId9" Type="http://schemas.openxmlformats.org/officeDocument/2006/relationships/image" Target="../media/image56.png"/></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png"/><Relationship Id="rId9" Type="http://schemas.openxmlformats.org/officeDocument/2006/relationships/image" Target="../media/image69.png"/></Relationships>
</file>

<file path=ppt/slides/_rels/slide4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74.svg"/><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E948E-0A69-B9D4-D740-975A250C7427}"/>
              </a:ext>
            </a:extLst>
          </p:cNvPr>
          <p:cNvSpPr>
            <a:spLocks noGrp="1"/>
          </p:cNvSpPr>
          <p:nvPr>
            <p:ph type="title"/>
          </p:nvPr>
        </p:nvSpPr>
        <p:spPr/>
        <p:txBody>
          <a:bodyPr/>
          <a:lstStyle/>
          <a:p>
            <a:endParaRPr lang="x-none"/>
          </a:p>
        </p:txBody>
      </p:sp>
      <p:pic>
        <p:nvPicPr>
          <p:cNvPr id="23554" name="Picture 2" descr="Điện tử tương tự hỗ trợ sửa đổi các bộ phận, mạch trong tivi">
            <a:extLst>
              <a:ext uri="{FF2B5EF4-FFF2-40B4-BE49-F238E27FC236}">
                <a16:creationId xmlns:a16="http://schemas.microsoft.com/office/drawing/2014/main" id="{8CEC405B-DF24-E4EA-8C70-C40D8F1A384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56000" y="2674144"/>
            <a:ext cx="5080000" cy="2654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D26ED9B-4E03-2418-3950-8AB7218D1E09}"/>
              </a:ext>
            </a:extLst>
          </p:cNvPr>
          <p:cNvSpPr txBox="1"/>
          <p:nvPr/>
        </p:nvSpPr>
        <p:spPr>
          <a:xfrm>
            <a:off x="3046880" y="5653189"/>
            <a:ext cx="6098240" cy="1200329"/>
          </a:xfrm>
          <a:prstGeom prst="rect">
            <a:avLst/>
          </a:prstGeom>
          <a:noFill/>
        </p:spPr>
        <p:txBody>
          <a:bodyPr wrap="square">
            <a:spAutoFit/>
          </a:bodyPr>
          <a:lstStyle/>
          <a:p>
            <a:pPr algn="l"/>
            <a:r>
              <a:rPr lang="vi-VN" b="0" i="0" dirty="0">
                <a:solidFill>
                  <a:srgbClr val="000000"/>
                </a:solidFill>
                <a:effectLst/>
                <a:latin typeface="Roboto" panose="02000000000000000000" pitchFamily="2" charset="0"/>
              </a:rPr>
              <a:t>ĐIỆN TỬ TƯƠNG TỰ HỖ TRỢ SỬA ĐỔI CÁC BỘ PHẬN, MẠCH TRONG TIVI</a:t>
            </a:r>
          </a:p>
          <a:p>
            <a:br>
              <a:rPr lang="vi-VN" dirty="0"/>
            </a:br>
            <a:endParaRPr lang="x-none" dirty="0"/>
          </a:p>
        </p:txBody>
      </p:sp>
      <p:pic>
        <p:nvPicPr>
          <p:cNvPr id="23556" name="Picture 4" descr="Ứng dụng mạch tương tự - số">
            <a:extLst>
              <a:ext uri="{FF2B5EF4-FFF2-40B4-BE49-F238E27FC236}">
                <a16:creationId xmlns:a16="http://schemas.microsoft.com/office/drawing/2014/main" id="{A4CB2EAB-6E1B-6792-A30B-AD0C91A741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EDA6BC4-75DC-25DD-C08A-5F0443374FE9}"/>
              </a:ext>
            </a:extLst>
          </p:cNvPr>
          <p:cNvSpPr txBox="1"/>
          <p:nvPr/>
        </p:nvSpPr>
        <p:spPr>
          <a:xfrm>
            <a:off x="3055845" y="7151615"/>
            <a:ext cx="6098240" cy="369332"/>
          </a:xfrm>
          <a:prstGeom prst="rect">
            <a:avLst/>
          </a:prstGeom>
          <a:noFill/>
        </p:spPr>
        <p:txBody>
          <a:bodyPr wrap="square">
            <a:spAutoFit/>
          </a:bodyPr>
          <a:lstStyle/>
          <a:p>
            <a:r>
              <a:rPr lang="vi-VN" b="0" i="1" dirty="0">
                <a:solidFill>
                  <a:srgbClr val="0A0A0A"/>
                </a:solidFill>
                <a:effectLst/>
                <a:latin typeface="Lato" panose="020F0502020204030203" pitchFamily="34" charset="0"/>
              </a:rPr>
              <a:t>Ứng dụng mạch tương tự – số</a:t>
            </a:r>
            <a:endParaRPr lang="x-none" dirty="0"/>
          </a:p>
        </p:txBody>
      </p:sp>
      <p:graphicFrame>
        <p:nvGraphicFramePr>
          <p:cNvPr id="6" name="Chỗ dành sẵn cho Nội dung 2">
            <a:extLst>
              <a:ext uri="{FF2B5EF4-FFF2-40B4-BE49-F238E27FC236}">
                <a16:creationId xmlns:a16="http://schemas.microsoft.com/office/drawing/2014/main" id="{41B7C0BE-D29C-1E1C-DDDA-29FC9DD2DE32}"/>
              </a:ext>
            </a:extLst>
          </p:cNvPr>
          <p:cNvGraphicFramePr>
            <a:graphicFrameLocks/>
          </p:cNvGraphicFramePr>
          <p:nvPr>
            <p:extLst>
              <p:ext uri="{D42A27DB-BD31-4B8C-83A1-F6EECF244321}">
                <p14:modId xmlns:p14="http://schemas.microsoft.com/office/powerpoint/2010/main" val="1124643037"/>
              </p:ext>
            </p:extLst>
          </p:nvPr>
        </p:nvGraphicFramePr>
        <p:xfrm>
          <a:off x="685800" y="1737178"/>
          <a:ext cx="10820400" cy="37337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82456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001E4E5-8C1F-AAF6-29C7-CDB9309B5AE4}"/>
              </a:ext>
            </a:extLst>
          </p:cNvPr>
          <p:cNvSpPr txBox="1"/>
          <p:nvPr/>
        </p:nvSpPr>
        <p:spPr>
          <a:xfrm>
            <a:off x="905796" y="2737505"/>
            <a:ext cx="10616112" cy="2246769"/>
          </a:xfrm>
          <a:prstGeom prst="rect">
            <a:avLst/>
          </a:prstGeom>
          <a:noFill/>
        </p:spPr>
        <p:txBody>
          <a:bodyPr wrap="square" rtlCol="0">
            <a:spAutoFit/>
          </a:bodyPr>
          <a:lstStyle/>
          <a:p>
            <a:pPr algn="just"/>
            <a:r>
              <a:rPr lang="x-none" sz="2800" dirty="0">
                <a:latin typeface="Times New Roman" panose="02020603050405020304" pitchFamily="18" charset="0"/>
                <a:cs typeface="Times New Roman" panose="02020603050405020304" pitchFamily="18" charset="0"/>
              </a:rPr>
              <a:t> - Tín hiệu vận tốc cho biết thông tin xe đang đi nhanh hay chậm</a:t>
            </a:r>
          </a:p>
          <a:p>
            <a:pPr algn="just"/>
            <a:r>
              <a:rPr lang="x-none" sz="2800" dirty="0">
                <a:latin typeface="Times New Roman" panose="02020603050405020304" pitchFamily="18" charset="0"/>
                <a:cs typeface="Times New Roman" panose="02020603050405020304" pitchFamily="18" charset="0"/>
              </a:rPr>
              <a:t> - Tín hiệu điện tâm đồ cho biết tình trạng sức khoẻ của bệnh nhân…</a:t>
            </a:r>
          </a:p>
          <a:p>
            <a:pPr algn="just"/>
            <a:r>
              <a:rPr lang="vi-VN" sz="2800" dirty="0">
                <a:latin typeface="+mj-lt"/>
              </a:rPr>
              <a:t> - Mở công tắc đèn thì lúc này đèn sẽ sáng, gọi là dạng tín hiệu ánh sáng. </a:t>
            </a:r>
          </a:p>
          <a:p>
            <a:pPr algn="just"/>
            <a:r>
              <a:rPr lang="vi-VN" sz="2800" dirty="0">
                <a:latin typeface="+mj-lt"/>
              </a:rPr>
              <a:t>Hoặc khi nghe thấy một tiếng động như tiếng còi xe, tiếng hát…gọi là tín hiệu âm thanh.</a:t>
            </a:r>
            <a:endParaRPr lang="x-none" sz="2800" dirty="0">
              <a:latin typeface="+mj-lt"/>
            </a:endParaRPr>
          </a:p>
        </p:txBody>
      </p:sp>
      <p:sp>
        <p:nvSpPr>
          <p:cNvPr id="15" name="Cloud 14">
            <a:extLst>
              <a:ext uri="{FF2B5EF4-FFF2-40B4-BE49-F238E27FC236}">
                <a16:creationId xmlns:a16="http://schemas.microsoft.com/office/drawing/2014/main" id="{A3FA921C-1B53-EDBD-10CE-3DD3C915F1F1}"/>
              </a:ext>
            </a:extLst>
          </p:cNvPr>
          <p:cNvSpPr/>
          <p:nvPr/>
        </p:nvSpPr>
        <p:spPr>
          <a:xfrm>
            <a:off x="51887" y="388815"/>
            <a:ext cx="3720013" cy="1617090"/>
          </a:xfrm>
          <a:prstGeom prst="cloud">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sym typeface="Teko Medium"/>
              </a:rPr>
              <a:t>Tín</a:t>
            </a:r>
            <a:r>
              <a:rPr lang="en-US" sz="2800" b="1" dirty="0">
                <a:latin typeface="Times New Roman" panose="02020603050405020304" pitchFamily="18" charset="0"/>
                <a:cs typeface="Times New Roman" panose="02020603050405020304" pitchFamily="18" charset="0"/>
                <a:sym typeface="Teko Medium"/>
              </a:rPr>
              <a:t> </a:t>
            </a:r>
            <a:r>
              <a:rPr lang="en-US" sz="2800" b="1" dirty="0" err="1">
                <a:latin typeface="Times New Roman" panose="02020603050405020304" pitchFamily="18" charset="0"/>
                <a:cs typeface="Times New Roman" panose="02020603050405020304" pitchFamily="18" charset="0"/>
                <a:sym typeface="Teko Medium"/>
              </a:rPr>
              <a:t>hiệu</a:t>
            </a:r>
            <a:r>
              <a:rPr lang="en-US" sz="2800" b="1" dirty="0">
                <a:latin typeface="Times New Roman" panose="02020603050405020304" pitchFamily="18" charset="0"/>
                <a:cs typeface="Times New Roman" panose="02020603050405020304" pitchFamily="18" charset="0"/>
                <a:sym typeface="Teko Medium"/>
              </a:rPr>
              <a:t> </a:t>
            </a:r>
            <a:r>
              <a:rPr lang="en-US" sz="2800" b="1" dirty="0" err="1">
                <a:latin typeface="Times New Roman" panose="02020603050405020304" pitchFamily="18" charset="0"/>
                <a:cs typeface="Times New Roman" panose="02020603050405020304" pitchFamily="18" charset="0"/>
                <a:sym typeface="Teko Medium"/>
              </a:rPr>
              <a:t>là</a:t>
            </a:r>
            <a:r>
              <a:rPr lang="en-US" sz="2800" b="1" dirty="0">
                <a:latin typeface="Times New Roman" panose="02020603050405020304" pitchFamily="18" charset="0"/>
                <a:cs typeface="Times New Roman" panose="02020603050405020304" pitchFamily="18" charset="0"/>
                <a:sym typeface="Teko Medium"/>
              </a:rPr>
              <a:t> </a:t>
            </a:r>
            <a:r>
              <a:rPr lang="en-US" sz="2800" b="1" dirty="0" err="1">
                <a:latin typeface="Times New Roman" panose="02020603050405020304" pitchFamily="18" charset="0"/>
                <a:cs typeface="Times New Roman" panose="02020603050405020304" pitchFamily="18" charset="0"/>
                <a:sym typeface="Teko Medium"/>
              </a:rPr>
              <a:t>gì</a:t>
            </a:r>
            <a:r>
              <a:rPr lang="en-US" sz="2800" b="1" dirty="0">
                <a:latin typeface="Times New Roman" panose="02020603050405020304" pitchFamily="18" charset="0"/>
                <a:cs typeface="Times New Roman" panose="02020603050405020304" pitchFamily="18" charset="0"/>
                <a:sym typeface="Teko Medium"/>
              </a:rPr>
              <a:t>?</a:t>
            </a:r>
            <a:endParaRPr lang="vi-VN" sz="2800" b="1"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A547128E-9CF1-4ED4-15BF-B6C72D91C27B}"/>
              </a:ext>
            </a:extLst>
          </p:cNvPr>
          <p:cNvSpPr txBox="1"/>
          <p:nvPr/>
        </p:nvSpPr>
        <p:spPr>
          <a:xfrm>
            <a:off x="294274" y="2733272"/>
            <a:ext cx="1039226" cy="523220"/>
          </a:xfrm>
          <a:prstGeom prst="rect">
            <a:avLst/>
          </a:prstGeom>
          <a:noFill/>
        </p:spPr>
        <p:txBody>
          <a:bodyPr wrap="square">
            <a:spAutoFit/>
          </a:bodyPr>
          <a:lstStyle/>
          <a:p>
            <a:r>
              <a:rPr lang="x-none" sz="2800" b="1" dirty="0">
                <a:latin typeface="Times New Roman" panose="02020603050405020304" pitchFamily="18" charset="0"/>
                <a:cs typeface="Times New Roman" panose="02020603050405020304" pitchFamily="18" charset="0"/>
              </a:rPr>
              <a:t>VD:</a:t>
            </a:r>
            <a:endParaRPr lang="x-none" sz="2800" b="1" dirty="0"/>
          </a:p>
        </p:txBody>
      </p:sp>
      <p:sp>
        <p:nvSpPr>
          <p:cNvPr id="19" name="TextBox 18">
            <a:extLst>
              <a:ext uri="{FF2B5EF4-FFF2-40B4-BE49-F238E27FC236}">
                <a16:creationId xmlns:a16="http://schemas.microsoft.com/office/drawing/2014/main" id="{46F00F59-9B17-C33B-48CA-2562C8D87558}"/>
              </a:ext>
            </a:extLst>
          </p:cNvPr>
          <p:cNvSpPr txBox="1"/>
          <p:nvPr/>
        </p:nvSpPr>
        <p:spPr>
          <a:xfrm>
            <a:off x="894734" y="5092005"/>
            <a:ext cx="10878165" cy="1384995"/>
          </a:xfrm>
          <a:prstGeom prst="rect">
            <a:avLst/>
          </a:prstGeom>
          <a:noFill/>
        </p:spPr>
        <p:txBody>
          <a:bodyPr wrap="square" rtlCol="0">
            <a:spAutoFit/>
          </a:bodyPr>
          <a:lstStyle/>
          <a:p>
            <a:pPr algn="just"/>
            <a:r>
              <a:rPr lang="x-none" sz="2800" b="1" dirty="0">
                <a:solidFill>
                  <a:srgbClr val="002060"/>
                </a:solidFill>
                <a:latin typeface="Times New Roman" panose="02020603050405020304" pitchFamily="18" charset="0"/>
                <a:cs typeface="Times New Roman" panose="02020603050405020304" pitchFamily="18" charset="0"/>
              </a:rPr>
              <a:t>Những tín hiệu này gọi là tín hiệu không điện thường được chuyển đổi thành tín hiệu điện thông qua bộ chuyển đổi.</a:t>
            </a:r>
          </a:p>
          <a:p>
            <a:pPr algn="just"/>
            <a:endParaRPr lang="x-none" sz="2800" b="1" dirty="0">
              <a:solidFill>
                <a:srgbClr val="002060"/>
              </a:solidFill>
              <a:latin typeface="Times New Roman" panose="02020603050405020304" pitchFamily="18" charset="0"/>
              <a:cs typeface="Times New Roman" panose="02020603050405020304" pitchFamily="18" charset="0"/>
            </a:endParaRPr>
          </a:p>
        </p:txBody>
      </p:sp>
      <p:sp>
        <p:nvSpPr>
          <p:cNvPr id="20" name="Horizontal Scroll 19">
            <a:extLst>
              <a:ext uri="{FF2B5EF4-FFF2-40B4-BE49-F238E27FC236}">
                <a16:creationId xmlns:a16="http://schemas.microsoft.com/office/drawing/2014/main" id="{4C2DF693-F8EF-22B5-E79E-81C93952D939}"/>
              </a:ext>
            </a:extLst>
          </p:cNvPr>
          <p:cNvSpPr/>
          <p:nvPr/>
        </p:nvSpPr>
        <p:spPr>
          <a:xfrm>
            <a:off x="3857480" y="152400"/>
            <a:ext cx="8144020" cy="2403964"/>
          </a:xfrm>
          <a:prstGeom prst="horizontalScroll">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333333"/>
                </a:solidFill>
                <a:latin typeface="+mj-lt"/>
              </a:rPr>
              <a:t>Tín hiệu là một đại lượng vật lý chứa đựng thông tin hay dữ liệu có thể truyền đi xa và tách thông tin ra được. </a:t>
            </a:r>
            <a:endParaRPr lang="x-none" sz="2800" b="1" dirty="0">
              <a:latin typeface="+mj-lt"/>
            </a:endParaRPr>
          </a:p>
        </p:txBody>
      </p:sp>
    </p:spTree>
    <p:extLst>
      <p:ext uri="{BB962C8B-B14F-4D97-AF65-F5344CB8AC3E}">
        <p14:creationId xmlns:p14="http://schemas.microsoft.com/office/powerpoint/2010/main" val="60354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2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p:bldP spid="19" grpId="0"/>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359" name="AutoShape 71"/>
          <p:cNvCxnSpPr>
            <a:cxnSpLocks noChangeShapeType="1"/>
          </p:cNvCxnSpPr>
          <p:nvPr/>
        </p:nvCxnSpPr>
        <p:spPr bwMode="auto">
          <a:xfrm flipV="1">
            <a:off x="1554777" y="2145935"/>
            <a:ext cx="2002030" cy="1256721"/>
          </a:xfrm>
          <a:prstGeom prst="bentConnector3">
            <a:avLst>
              <a:gd name="adj1" fmla="val 50000"/>
            </a:avLst>
          </a:prstGeom>
          <a:noFill/>
          <a:ln w="57150">
            <a:solidFill>
              <a:srgbClr val="00B050"/>
            </a:solidFill>
            <a:miter lim="800000"/>
            <a:headEnd/>
            <a:tailEnd type="triangle" w="med" len="med"/>
          </a:ln>
          <a:effectLst/>
        </p:spPr>
      </p:cxnSp>
      <p:cxnSp>
        <p:nvCxnSpPr>
          <p:cNvPr id="12360" name="AutoShape 72"/>
          <p:cNvCxnSpPr>
            <a:cxnSpLocks noChangeShapeType="1"/>
          </p:cNvCxnSpPr>
          <p:nvPr/>
        </p:nvCxnSpPr>
        <p:spPr bwMode="auto">
          <a:xfrm rot="16200000" flipH="1">
            <a:off x="2174699" y="5125244"/>
            <a:ext cx="1395412" cy="669925"/>
          </a:xfrm>
          <a:prstGeom prst="bentConnector2">
            <a:avLst/>
          </a:prstGeom>
          <a:noFill/>
          <a:ln w="57150">
            <a:solidFill>
              <a:srgbClr val="00B050"/>
            </a:solidFill>
            <a:miter lim="800000"/>
            <a:headEnd/>
            <a:tailEnd type="triangle" w="med" len="med"/>
          </a:ln>
          <a:effectLst/>
        </p:spPr>
      </p:cxnSp>
      <p:grpSp>
        <p:nvGrpSpPr>
          <p:cNvPr id="12362" name="Group 74"/>
          <p:cNvGrpSpPr>
            <a:grpSpLocks/>
          </p:cNvGrpSpPr>
          <p:nvPr/>
        </p:nvGrpSpPr>
        <p:grpSpPr bwMode="auto">
          <a:xfrm>
            <a:off x="3517787" y="1661853"/>
            <a:ext cx="7514782" cy="853288"/>
            <a:chOff x="2289" y="1260"/>
            <a:chExt cx="1335" cy="672"/>
          </a:xfrm>
        </p:grpSpPr>
        <p:sp>
          <p:nvSpPr>
            <p:cNvPr id="12363" name="AutoShape 75"/>
            <p:cNvSpPr>
              <a:spLocks noChangeArrowheads="1"/>
            </p:cNvSpPr>
            <p:nvPr/>
          </p:nvSpPr>
          <p:spPr bwMode="ltGray">
            <a:xfrm>
              <a:off x="2289" y="1260"/>
              <a:ext cx="1335" cy="672"/>
            </a:xfrm>
            <a:prstGeom prst="roundRect">
              <a:avLst>
                <a:gd name="adj" fmla="val 11921"/>
              </a:avLst>
            </a:prstGeom>
            <a:gradFill rotWithShape="1">
              <a:gsLst>
                <a:gs pos="0">
                  <a:schemeClr val="accent2"/>
                </a:gs>
                <a:gs pos="100000">
                  <a:schemeClr val="accent2">
                    <a:gamma/>
                    <a:shade val="69804"/>
                    <a:invGamma/>
                  </a:schemeClr>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anchor="ctr"/>
            <a:lstStyle/>
            <a:p>
              <a:endParaRPr lang="en-US" sz="2600"/>
            </a:p>
          </p:txBody>
        </p:sp>
        <p:pic>
          <p:nvPicPr>
            <p:cNvPr id="12364" name="Picture 76" descr="Picture4"/>
            <p:cNvPicPr>
              <a:picLocks noChangeAspect="1" noChangeArrowheads="1"/>
            </p:cNvPicPr>
            <p:nvPr/>
          </p:nvPicPr>
          <p:blipFill>
            <a:blip r:embed="rId2"/>
            <a:srcRect/>
            <a:stretch>
              <a:fillRect/>
            </a:stretch>
          </p:blipFill>
          <p:spPr bwMode="ltGray">
            <a:xfrm>
              <a:off x="2313" y="1280"/>
              <a:ext cx="386" cy="424"/>
            </a:xfrm>
            <a:prstGeom prst="rect">
              <a:avLst/>
            </a:prstGeom>
            <a:noFill/>
          </p:spPr>
        </p:pic>
      </p:grpSp>
      <p:grpSp>
        <p:nvGrpSpPr>
          <p:cNvPr id="12368" name="Group 80"/>
          <p:cNvGrpSpPr>
            <a:grpSpLocks/>
          </p:cNvGrpSpPr>
          <p:nvPr/>
        </p:nvGrpSpPr>
        <p:grpSpPr bwMode="auto">
          <a:xfrm>
            <a:off x="3331844" y="5618295"/>
            <a:ext cx="7700725" cy="797762"/>
            <a:chOff x="2293" y="3198"/>
            <a:chExt cx="1335" cy="672"/>
          </a:xfrm>
        </p:grpSpPr>
        <p:sp>
          <p:nvSpPr>
            <p:cNvPr id="12369" name="AutoShape 81"/>
            <p:cNvSpPr>
              <a:spLocks noChangeArrowheads="1"/>
            </p:cNvSpPr>
            <p:nvPr/>
          </p:nvSpPr>
          <p:spPr bwMode="ltGray">
            <a:xfrm>
              <a:off x="2293" y="3198"/>
              <a:ext cx="1335" cy="672"/>
            </a:xfrm>
            <a:prstGeom prst="roundRect">
              <a:avLst>
                <a:gd name="adj" fmla="val 11921"/>
              </a:avLst>
            </a:prstGeom>
            <a:gradFill rotWithShape="1">
              <a:gsLst>
                <a:gs pos="0">
                  <a:schemeClr val="hlink"/>
                </a:gs>
                <a:gs pos="100000">
                  <a:schemeClr val="hlink">
                    <a:gamma/>
                    <a:shade val="69804"/>
                    <a:invGamma/>
                  </a:schemeClr>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anchor="ctr"/>
            <a:lstStyle/>
            <a:p>
              <a:endParaRPr lang="en-US" sz="2600"/>
            </a:p>
          </p:txBody>
        </p:sp>
        <p:pic>
          <p:nvPicPr>
            <p:cNvPr id="12370" name="Picture 82" descr="Picture4"/>
            <p:cNvPicPr>
              <a:picLocks noChangeAspect="1" noChangeArrowheads="1"/>
            </p:cNvPicPr>
            <p:nvPr/>
          </p:nvPicPr>
          <p:blipFill>
            <a:blip r:embed="rId2"/>
            <a:srcRect/>
            <a:stretch>
              <a:fillRect/>
            </a:stretch>
          </p:blipFill>
          <p:spPr bwMode="ltGray">
            <a:xfrm>
              <a:off x="2309" y="3216"/>
              <a:ext cx="386" cy="424"/>
            </a:xfrm>
            <a:prstGeom prst="rect">
              <a:avLst/>
            </a:prstGeom>
            <a:noFill/>
          </p:spPr>
        </p:pic>
      </p:grpSp>
      <p:sp>
        <p:nvSpPr>
          <p:cNvPr id="2" name="TextBox 1">
            <a:hlinkClick r:id="" action="ppaction://noaction"/>
            <a:extLst>
              <a:ext uri="{FF2B5EF4-FFF2-40B4-BE49-F238E27FC236}">
                <a16:creationId xmlns:a16="http://schemas.microsoft.com/office/drawing/2014/main" id="{D022E42E-A195-6045-4121-9C18591A6EAD}"/>
              </a:ext>
            </a:extLst>
          </p:cNvPr>
          <p:cNvSpPr txBox="1"/>
          <p:nvPr/>
        </p:nvSpPr>
        <p:spPr>
          <a:xfrm>
            <a:off x="3954087" y="1838995"/>
            <a:ext cx="6412422" cy="523220"/>
          </a:xfrm>
          <a:prstGeom prst="rect">
            <a:avLst/>
          </a:prstGeom>
          <a:noFill/>
        </p:spPr>
        <p:txBody>
          <a:bodyPr wrap="square" rtlCol="0">
            <a:spAutoFit/>
          </a:bodyPr>
          <a:lstStyle/>
          <a:p>
            <a:pPr algn="ctr"/>
            <a:r>
              <a:rPr lang="vi-VN" sz="2800" b="1" dirty="0">
                <a:solidFill>
                  <a:schemeClr val="bg1"/>
                </a:solidFill>
                <a:latin typeface="Times New Roman" panose="02020603050405020304" pitchFamily="18" charset="0"/>
                <a:cs typeface="Times New Roman" panose="02020603050405020304" pitchFamily="18" charset="0"/>
              </a:rPr>
              <a:t>Tín hiệu tương tự (tín hiệu Analog)</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3" name="TextBox 2">
            <a:hlinkClick r:id="" action="ppaction://noaction"/>
            <a:extLst>
              <a:ext uri="{FF2B5EF4-FFF2-40B4-BE49-F238E27FC236}">
                <a16:creationId xmlns:a16="http://schemas.microsoft.com/office/drawing/2014/main" id="{ACDEF7B4-B4CD-77B6-F3C6-7D903F582267}"/>
              </a:ext>
            </a:extLst>
          </p:cNvPr>
          <p:cNvSpPr txBox="1"/>
          <p:nvPr/>
        </p:nvSpPr>
        <p:spPr>
          <a:xfrm>
            <a:off x="4144413" y="5806906"/>
            <a:ext cx="5321499" cy="523220"/>
          </a:xfrm>
          <a:prstGeom prst="rect">
            <a:avLst/>
          </a:prstGeom>
          <a:noFill/>
        </p:spPr>
        <p:txBody>
          <a:bodyPr wrap="square" rtlCol="0">
            <a:spAutoFit/>
          </a:bodyPr>
          <a:lstStyle/>
          <a:p>
            <a:pPr algn="ctr"/>
            <a:r>
              <a:rPr lang="vi-VN" sz="2800" b="1" dirty="0">
                <a:solidFill>
                  <a:schemeClr val="bg1"/>
                </a:solidFill>
                <a:latin typeface="+mj-lt"/>
              </a:rPr>
              <a:t>Tín hiệu số (tín hiệu Digital)</a:t>
            </a:r>
            <a:endParaRPr lang="en-US" sz="2800" b="1" dirty="0">
              <a:solidFill>
                <a:schemeClr val="bg1"/>
              </a:solidFill>
              <a:latin typeface="+mj-lt"/>
            </a:endParaRPr>
          </a:p>
        </p:txBody>
      </p:sp>
      <p:sp>
        <p:nvSpPr>
          <p:cNvPr id="11" name="TextBox 10">
            <a:extLst>
              <a:ext uri="{FF2B5EF4-FFF2-40B4-BE49-F238E27FC236}">
                <a16:creationId xmlns:a16="http://schemas.microsoft.com/office/drawing/2014/main" id="{732611B9-0E5B-E928-DF22-8B5ED3D62EE5}"/>
              </a:ext>
            </a:extLst>
          </p:cNvPr>
          <p:cNvSpPr txBox="1"/>
          <p:nvPr/>
        </p:nvSpPr>
        <p:spPr>
          <a:xfrm>
            <a:off x="730981" y="441943"/>
            <a:ext cx="11765819" cy="954107"/>
          </a:xfrm>
          <a:prstGeom prst="rect">
            <a:avLst/>
          </a:prstGeom>
          <a:noFill/>
        </p:spPr>
        <p:txBody>
          <a:bodyPr wrap="square" rtlCol="0">
            <a:spAutoFit/>
          </a:bodyPr>
          <a:lstStyle/>
          <a:p>
            <a:r>
              <a:rPr lang="x-none" sz="2800" b="1" dirty="0">
                <a:solidFill>
                  <a:srgbClr val="002060"/>
                </a:solidFill>
                <a:latin typeface="Times New Roman" panose="02020603050405020304" pitchFamily="18" charset="0"/>
                <a:cs typeface="Times New Roman" panose="02020603050405020304" pitchFamily="18" charset="0"/>
              </a:rPr>
              <a:t>- Tín hiệu điện </a:t>
            </a:r>
            <a:r>
              <a:rPr lang="x-none" sz="2800" dirty="0">
                <a:solidFill>
                  <a:srgbClr val="002060"/>
                </a:solidFill>
                <a:latin typeface="Times New Roman" panose="02020603050405020304" pitchFamily="18" charset="0"/>
                <a:cs typeface="Times New Roman" panose="02020603050405020304" pitchFamily="18" charset="0"/>
              </a:rPr>
              <a:t>là các đại lượng điện như dòng điện hay điện áp chứa đựng thông tin thay đổi theo thời gian. Tín hiệu điện là tín hiệu tương tự.</a:t>
            </a:r>
          </a:p>
        </p:txBody>
      </p:sp>
      <p:sp>
        <p:nvSpPr>
          <p:cNvPr id="14" name="TextBox 13">
            <a:extLst>
              <a:ext uri="{FF2B5EF4-FFF2-40B4-BE49-F238E27FC236}">
                <a16:creationId xmlns:a16="http://schemas.microsoft.com/office/drawing/2014/main" id="{6FDDB30F-A6B7-858C-8DE1-14652B620312}"/>
              </a:ext>
            </a:extLst>
          </p:cNvPr>
          <p:cNvSpPr txBox="1"/>
          <p:nvPr/>
        </p:nvSpPr>
        <p:spPr>
          <a:xfrm>
            <a:off x="4593668" y="2779693"/>
            <a:ext cx="6195791" cy="954107"/>
          </a:xfrm>
          <a:prstGeom prst="rect">
            <a:avLst/>
          </a:prstGeom>
          <a:noFill/>
        </p:spPr>
        <p:txBody>
          <a:bodyPr wrap="square">
            <a:spAutoFit/>
          </a:bodyPr>
          <a:lstStyle/>
          <a:p>
            <a:pPr algn="ctr"/>
            <a:r>
              <a:rPr lang="vi-VN" sz="2800" b="0" i="1" dirty="0">
                <a:effectLst/>
                <a:latin typeface="+mj-lt"/>
              </a:rPr>
              <a:t>Là tín hiệu có biên độ biến đổi liên tục theo thời gian</a:t>
            </a:r>
            <a:r>
              <a:rPr lang="vi-VN" sz="2800" i="1" dirty="0">
                <a:latin typeface="+mj-lt"/>
              </a:rPr>
              <a:t>.</a:t>
            </a:r>
            <a:endParaRPr lang="vi-VN" sz="2800" b="0" i="1" dirty="0">
              <a:effectLst/>
              <a:latin typeface="+mj-lt"/>
            </a:endParaRPr>
          </a:p>
        </p:txBody>
      </p:sp>
      <p:sp>
        <p:nvSpPr>
          <p:cNvPr id="15" name="TextBox 14">
            <a:extLst>
              <a:ext uri="{FF2B5EF4-FFF2-40B4-BE49-F238E27FC236}">
                <a16:creationId xmlns:a16="http://schemas.microsoft.com/office/drawing/2014/main" id="{6AA889A5-55E4-4A1B-7CFB-F140B6910F08}"/>
              </a:ext>
            </a:extLst>
          </p:cNvPr>
          <p:cNvSpPr txBox="1"/>
          <p:nvPr/>
        </p:nvSpPr>
        <p:spPr>
          <a:xfrm>
            <a:off x="4586509" y="4139505"/>
            <a:ext cx="6348191" cy="1384995"/>
          </a:xfrm>
          <a:prstGeom prst="rect">
            <a:avLst/>
          </a:prstGeom>
          <a:noFill/>
        </p:spPr>
        <p:txBody>
          <a:bodyPr wrap="square" rtlCol="0">
            <a:spAutoFit/>
          </a:bodyPr>
          <a:lstStyle/>
          <a:p>
            <a:pPr algn="ctr"/>
            <a:r>
              <a:rPr lang="en-US" sz="2800" i="1" dirty="0">
                <a:latin typeface="Times New Roman" panose="02020603050405020304" pitchFamily="18" charset="0"/>
                <a:cs typeface="Times New Roman" panose="02020603050405020304" pitchFamily="18" charset="0"/>
              </a:rPr>
              <a:t>L</a:t>
            </a:r>
            <a:r>
              <a:rPr lang="x-none" sz="2800" i="1" dirty="0">
                <a:latin typeface="Times New Roman" panose="02020603050405020304" pitchFamily="18" charset="0"/>
                <a:cs typeface="Times New Roman" panose="02020603050405020304" pitchFamily="18" charset="0"/>
              </a:rPr>
              <a:t>à một chuỗi các tín hiệu rời rạc, có biên độ không đổi trong một khoảng thời gian nhất định.</a:t>
            </a:r>
          </a:p>
        </p:txBody>
      </p:sp>
      <p:sp>
        <p:nvSpPr>
          <p:cNvPr id="25" name="Down Arrow 24">
            <a:extLst>
              <a:ext uri="{FF2B5EF4-FFF2-40B4-BE49-F238E27FC236}">
                <a16:creationId xmlns:a16="http://schemas.microsoft.com/office/drawing/2014/main" id="{FFC9FCBD-72E4-3B83-984B-D35CB0E6AA27}"/>
              </a:ext>
            </a:extLst>
          </p:cNvPr>
          <p:cNvSpPr/>
          <p:nvPr/>
        </p:nvSpPr>
        <p:spPr>
          <a:xfrm>
            <a:off x="7313278" y="2515141"/>
            <a:ext cx="228600" cy="35389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6" name="Down Arrow 25">
            <a:extLst>
              <a:ext uri="{FF2B5EF4-FFF2-40B4-BE49-F238E27FC236}">
                <a16:creationId xmlns:a16="http://schemas.microsoft.com/office/drawing/2014/main" id="{19E53C65-9F60-B949-0D26-AC0E4975B9B4}"/>
              </a:ext>
            </a:extLst>
          </p:cNvPr>
          <p:cNvSpPr/>
          <p:nvPr/>
        </p:nvSpPr>
        <p:spPr>
          <a:xfrm rot="10800000">
            <a:off x="7541879" y="5410200"/>
            <a:ext cx="228600" cy="35389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7" name="Process 26">
            <a:extLst>
              <a:ext uri="{FF2B5EF4-FFF2-40B4-BE49-F238E27FC236}">
                <a16:creationId xmlns:a16="http://schemas.microsoft.com/office/drawing/2014/main" id="{A00596C0-4BF7-435D-E5BC-E485608F1FD4}"/>
              </a:ext>
            </a:extLst>
          </p:cNvPr>
          <p:cNvSpPr/>
          <p:nvPr/>
        </p:nvSpPr>
        <p:spPr>
          <a:xfrm>
            <a:off x="378896" y="2878786"/>
            <a:ext cx="4269304" cy="2317361"/>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8" name="Picture 2">
            <a:extLst>
              <a:ext uri="{FF2B5EF4-FFF2-40B4-BE49-F238E27FC236}">
                <a16:creationId xmlns:a16="http://schemas.microsoft.com/office/drawing/2014/main" id="{567BA9C4-E61E-E53B-B416-6EAF3E19E8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2999223"/>
            <a:ext cx="4070317" cy="2043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20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linds(horizontal)">
                                      <p:cBhvr>
                                        <p:cTn id="12" dur="500"/>
                                        <p:tgtEl>
                                          <p:spTgt spid="28"/>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linds(horizontal)">
                                      <p:cBhvr>
                                        <p:cTn id="15" dur="500"/>
                                        <p:tgtEl>
                                          <p:spTgt spid="27"/>
                                        </p:tgtEl>
                                      </p:cBhvr>
                                    </p:animEffect>
                                  </p:childTnLst>
                                </p:cTn>
                              </p:par>
                              <p:par>
                                <p:cTn id="16" presetID="3" presetClass="entr" presetSubtype="10" fill="hold" nodeType="withEffect">
                                  <p:stCondLst>
                                    <p:cond delay="0"/>
                                  </p:stCondLst>
                                  <p:childTnLst>
                                    <p:set>
                                      <p:cBhvr>
                                        <p:cTn id="17" dur="1" fill="hold">
                                          <p:stCondLst>
                                            <p:cond delay="0"/>
                                          </p:stCondLst>
                                        </p:cTn>
                                        <p:tgtEl>
                                          <p:spTgt spid="12359"/>
                                        </p:tgtEl>
                                        <p:attrNameLst>
                                          <p:attrName>style.visibility</p:attrName>
                                        </p:attrNameLst>
                                      </p:cBhvr>
                                      <p:to>
                                        <p:strVal val="visible"/>
                                      </p:to>
                                    </p:set>
                                    <p:animEffect transition="in" filter="blinds(horizontal)">
                                      <p:cBhvr>
                                        <p:cTn id="18" dur="500"/>
                                        <p:tgtEl>
                                          <p:spTgt spid="12359"/>
                                        </p:tgtEl>
                                      </p:cBhvr>
                                    </p:animEffect>
                                  </p:childTnLst>
                                </p:cTn>
                              </p:par>
                              <p:par>
                                <p:cTn id="19" presetID="3" presetClass="entr" presetSubtype="10" fill="hold" nodeType="withEffect">
                                  <p:stCondLst>
                                    <p:cond delay="0"/>
                                  </p:stCondLst>
                                  <p:childTnLst>
                                    <p:set>
                                      <p:cBhvr>
                                        <p:cTn id="20" dur="1" fill="hold">
                                          <p:stCondLst>
                                            <p:cond delay="0"/>
                                          </p:stCondLst>
                                        </p:cTn>
                                        <p:tgtEl>
                                          <p:spTgt spid="12360"/>
                                        </p:tgtEl>
                                        <p:attrNameLst>
                                          <p:attrName>style.visibility</p:attrName>
                                        </p:attrNameLst>
                                      </p:cBhvr>
                                      <p:to>
                                        <p:strVal val="visible"/>
                                      </p:to>
                                    </p:set>
                                    <p:animEffect transition="in" filter="blinds(horizontal)">
                                      <p:cBhvr>
                                        <p:cTn id="21" dur="500"/>
                                        <p:tgtEl>
                                          <p:spTgt spid="1236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linds(horizontal)">
                                      <p:cBhvr>
                                        <p:cTn id="26" dur="500"/>
                                        <p:tgtEl>
                                          <p:spTgt spid="2"/>
                                        </p:tgtEl>
                                      </p:cBhvr>
                                    </p:animEffect>
                                  </p:childTnLst>
                                </p:cTn>
                              </p:par>
                              <p:par>
                                <p:cTn id="27" presetID="3" presetClass="entr" presetSubtype="10" fill="hold" nodeType="withEffect">
                                  <p:stCondLst>
                                    <p:cond delay="0"/>
                                  </p:stCondLst>
                                  <p:childTnLst>
                                    <p:set>
                                      <p:cBhvr>
                                        <p:cTn id="28" dur="1" fill="hold">
                                          <p:stCondLst>
                                            <p:cond delay="0"/>
                                          </p:stCondLst>
                                        </p:cTn>
                                        <p:tgtEl>
                                          <p:spTgt spid="12362"/>
                                        </p:tgtEl>
                                        <p:attrNameLst>
                                          <p:attrName>style.visibility</p:attrName>
                                        </p:attrNameLst>
                                      </p:cBhvr>
                                      <p:to>
                                        <p:strVal val="visible"/>
                                      </p:to>
                                    </p:set>
                                    <p:animEffect transition="in" filter="blinds(horizontal)">
                                      <p:cBhvr>
                                        <p:cTn id="29" dur="500"/>
                                        <p:tgtEl>
                                          <p:spTgt spid="12362"/>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linds(horizontal)">
                                      <p:cBhvr>
                                        <p:cTn id="32" dur="500"/>
                                        <p:tgtEl>
                                          <p:spTgt spid="3"/>
                                        </p:tgtEl>
                                      </p:cBhvr>
                                    </p:animEffect>
                                  </p:childTnLst>
                                </p:cTn>
                              </p:par>
                              <p:par>
                                <p:cTn id="33" presetID="3" presetClass="entr" presetSubtype="10" fill="hold" nodeType="withEffect">
                                  <p:stCondLst>
                                    <p:cond delay="0"/>
                                  </p:stCondLst>
                                  <p:childTnLst>
                                    <p:set>
                                      <p:cBhvr>
                                        <p:cTn id="34" dur="1" fill="hold">
                                          <p:stCondLst>
                                            <p:cond delay="0"/>
                                          </p:stCondLst>
                                        </p:cTn>
                                        <p:tgtEl>
                                          <p:spTgt spid="12368"/>
                                        </p:tgtEl>
                                        <p:attrNameLst>
                                          <p:attrName>style.visibility</p:attrName>
                                        </p:attrNameLst>
                                      </p:cBhvr>
                                      <p:to>
                                        <p:strVal val="visible"/>
                                      </p:to>
                                    </p:set>
                                    <p:animEffect transition="in" filter="blinds(horizontal)">
                                      <p:cBhvr>
                                        <p:cTn id="35" dur="500"/>
                                        <p:tgtEl>
                                          <p:spTgt spid="12368"/>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linds(horizontal)">
                                      <p:cBhvr>
                                        <p:cTn id="40" dur="500"/>
                                        <p:tgtEl>
                                          <p:spTgt spid="25"/>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linds(horizontal)">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linds(horizontal)">
                                      <p:cBhvr>
                                        <p:cTn id="48" dur="500"/>
                                        <p:tgtEl>
                                          <p:spTgt spid="26"/>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linds(horizontal)">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1" grpId="0"/>
      <p:bldP spid="14" grpId="0"/>
      <p:bldP spid="15" grpId="0"/>
      <p:bldP spid="25" grpId="0" animBg="1"/>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ự khác nhau giữa tín hiệu Analog và Digital - Học Nghề Kỹ Sư Điện &amp; Điện Tử">
            <a:hlinkClick r:id="" action="ppaction://media"/>
            <a:extLst>
              <a:ext uri="{FF2B5EF4-FFF2-40B4-BE49-F238E27FC236}">
                <a16:creationId xmlns:a16="http://schemas.microsoft.com/office/drawing/2014/main" id="{B82E5401-1972-B1F7-B572-2774718D957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8100"/>
            <a:ext cx="12192000" cy="6858000"/>
          </a:xfrm>
          <a:prstGeom prst="rect">
            <a:avLst/>
          </a:prstGeom>
        </p:spPr>
      </p:pic>
    </p:spTree>
    <p:extLst>
      <p:ext uri="{BB962C8B-B14F-4D97-AF65-F5344CB8AC3E}">
        <p14:creationId xmlns:p14="http://schemas.microsoft.com/office/powerpoint/2010/main" val="327815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1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5703" y="192805"/>
            <a:ext cx="5283594" cy="6523406"/>
            <a:chOff x="0" y="0"/>
            <a:chExt cx="8385303" cy="10972800"/>
          </a:xfrm>
        </p:grpSpPr>
        <p:grpSp>
          <p:nvGrpSpPr>
            <p:cNvPr id="3" name="Group 3"/>
            <p:cNvGrpSpPr/>
            <p:nvPr/>
          </p:nvGrpSpPr>
          <p:grpSpPr>
            <a:xfrm rot="5400000">
              <a:off x="-790228" y="1797269"/>
              <a:ext cx="10566400" cy="7784662"/>
              <a:chOff x="0" y="0"/>
              <a:chExt cx="6783283" cy="4997498"/>
            </a:xfrm>
          </p:grpSpPr>
          <p:sp>
            <p:nvSpPr>
              <p:cNvPr id="4" name="Freeform 4"/>
              <p:cNvSpPr/>
              <p:nvPr/>
            </p:nvSpPr>
            <p:spPr>
              <a:xfrm>
                <a:off x="31750" y="31750"/>
                <a:ext cx="6719783" cy="4933998"/>
              </a:xfrm>
              <a:custGeom>
                <a:avLst/>
                <a:gdLst/>
                <a:ahLst/>
                <a:cxnLst/>
                <a:rect l="l" t="t" r="r" b="b"/>
                <a:pathLst>
                  <a:path w="6719783" h="4933998">
                    <a:moveTo>
                      <a:pt x="6627073" y="4933998"/>
                    </a:moveTo>
                    <a:lnTo>
                      <a:pt x="92710" y="4933998"/>
                    </a:lnTo>
                    <a:cubicBezTo>
                      <a:pt x="41910" y="4933998"/>
                      <a:pt x="0" y="4892088"/>
                      <a:pt x="0" y="4841288"/>
                    </a:cubicBezTo>
                    <a:lnTo>
                      <a:pt x="0" y="92710"/>
                    </a:lnTo>
                    <a:cubicBezTo>
                      <a:pt x="0" y="41910"/>
                      <a:pt x="41910" y="0"/>
                      <a:pt x="92710" y="0"/>
                    </a:cubicBezTo>
                    <a:lnTo>
                      <a:pt x="6625803" y="0"/>
                    </a:lnTo>
                    <a:cubicBezTo>
                      <a:pt x="6676603" y="0"/>
                      <a:pt x="6718513" y="41910"/>
                      <a:pt x="6718513" y="92710"/>
                    </a:cubicBezTo>
                    <a:lnTo>
                      <a:pt x="6718513" y="4840018"/>
                    </a:lnTo>
                    <a:cubicBezTo>
                      <a:pt x="6719783" y="4892088"/>
                      <a:pt x="6677873" y="4933998"/>
                      <a:pt x="6627073" y="4933998"/>
                    </a:cubicBezTo>
                    <a:close/>
                  </a:path>
                </a:pathLst>
              </a:custGeom>
              <a:solidFill>
                <a:srgbClr val="000000"/>
              </a:solidFill>
            </p:spPr>
          </p:sp>
          <p:sp>
            <p:nvSpPr>
              <p:cNvPr id="5" name="Freeform 5"/>
              <p:cNvSpPr/>
              <p:nvPr/>
            </p:nvSpPr>
            <p:spPr>
              <a:xfrm>
                <a:off x="0" y="0"/>
                <a:ext cx="6783284" cy="4997498"/>
              </a:xfrm>
              <a:custGeom>
                <a:avLst/>
                <a:gdLst/>
                <a:ahLst/>
                <a:cxnLst/>
                <a:rect l="l" t="t" r="r" b="b"/>
                <a:pathLst>
                  <a:path w="6783284" h="4997498">
                    <a:moveTo>
                      <a:pt x="6658823" y="59690"/>
                    </a:moveTo>
                    <a:cubicBezTo>
                      <a:pt x="6694383" y="59690"/>
                      <a:pt x="6723593" y="88900"/>
                      <a:pt x="6723593" y="124460"/>
                    </a:cubicBezTo>
                    <a:lnTo>
                      <a:pt x="6723593" y="4873038"/>
                    </a:lnTo>
                    <a:cubicBezTo>
                      <a:pt x="6723593" y="4908598"/>
                      <a:pt x="6694383" y="4937808"/>
                      <a:pt x="6658823" y="4937808"/>
                    </a:cubicBezTo>
                    <a:lnTo>
                      <a:pt x="124460" y="4937808"/>
                    </a:lnTo>
                    <a:cubicBezTo>
                      <a:pt x="88900" y="4937808"/>
                      <a:pt x="59690" y="4908598"/>
                      <a:pt x="59690" y="4873038"/>
                    </a:cubicBezTo>
                    <a:lnTo>
                      <a:pt x="59690" y="124460"/>
                    </a:lnTo>
                    <a:cubicBezTo>
                      <a:pt x="59690" y="88900"/>
                      <a:pt x="88900" y="59690"/>
                      <a:pt x="124460" y="59690"/>
                    </a:cubicBezTo>
                    <a:lnTo>
                      <a:pt x="6658823" y="59690"/>
                    </a:lnTo>
                    <a:moveTo>
                      <a:pt x="6658823" y="0"/>
                    </a:moveTo>
                    <a:lnTo>
                      <a:pt x="124460" y="0"/>
                    </a:lnTo>
                    <a:cubicBezTo>
                      <a:pt x="55880" y="0"/>
                      <a:pt x="0" y="55880"/>
                      <a:pt x="0" y="124460"/>
                    </a:cubicBezTo>
                    <a:lnTo>
                      <a:pt x="0" y="4873038"/>
                    </a:lnTo>
                    <a:cubicBezTo>
                      <a:pt x="0" y="4941618"/>
                      <a:pt x="55880" y="4997498"/>
                      <a:pt x="124460" y="4997498"/>
                    </a:cubicBezTo>
                    <a:lnTo>
                      <a:pt x="6658823" y="4997498"/>
                    </a:lnTo>
                    <a:cubicBezTo>
                      <a:pt x="6727403" y="4997498"/>
                      <a:pt x="6783284" y="4941618"/>
                      <a:pt x="6783284" y="4873038"/>
                    </a:cubicBezTo>
                    <a:lnTo>
                      <a:pt x="6783284" y="124460"/>
                    </a:lnTo>
                    <a:cubicBezTo>
                      <a:pt x="6783284" y="55880"/>
                      <a:pt x="6727403" y="0"/>
                      <a:pt x="6658823" y="0"/>
                    </a:cubicBezTo>
                    <a:close/>
                  </a:path>
                </a:pathLst>
              </a:custGeom>
              <a:solidFill>
                <a:srgbClr val="000000"/>
              </a:solidFill>
            </p:spPr>
          </p:sp>
        </p:grpSp>
        <p:grpSp>
          <p:nvGrpSpPr>
            <p:cNvPr id="6" name="Group 6"/>
            <p:cNvGrpSpPr/>
            <p:nvPr/>
          </p:nvGrpSpPr>
          <p:grpSpPr>
            <a:xfrm rot="5400000">
              <a:off x="-1291766" y="1291766"/>
              <a:ext cx="10603175" cy="8019644"/>
              <a:chOff x="0" y="0"/>
              <a:chExt cx="6806891" cy="5148349"/>
            </a:xfrm>
          </p:grpSpPr>
          <p:sp>
            <p:nvSpPr>
              <p:cNvPr id="7" name="Freeform 7"/>
              <p:cNvSpPr/>
              <p:nvPr/>
            </p:nvSpPr>
            <p:spPr>
              <a:xfrm>
                <a:off x="31750" y="1"/>
                <a:ext cx="6743392" cy="5116598"/>
              </a:xfrm>
              <a:custGeom>
                <a:avLst/>
                <a:gdLst/>
                <a:ahLst/>
                <a:cxnLst/>
                <a:rect l="l" t="t" r="r" b="b"/>
                <a:pathLst>
                  <a:path w="6743391" h="5084849">
                    <a:moveTo>
                      <a:pt x="6650682" y="5084849"/>
                    </a:moveTo>
                    <a:lnTo>
                      <a:pt x="92710" y="5084849"/>
                    </a:lnTo>
                    <a:cubicBezTo>
                      <a:pt x="41910" y="5084849"/>
                      <a:pt x="0" y="5042939"/>
                      <a:pt x="0" y="4992139"/>
                    </a:cubicBezTo>
                    <a:lnTo>
                      <a:pt x="0" y="92710"/>
                    </a:lnTo>
                    <a:cubicBezTo>
                      <a:pt x="0" y="41910"/>
                      <a:pt x="41910" y="0"/>
                      <a:pt x="92710" y="0"/>
                    </a:cubicBezTo>
                    <a:lnTo>
                      <a:pt x="6649411" y="0"/>
                    </a:lnTo>
                    <a:cubicBezTo>
                      <a:pt x="6700211" y="0"/>
                      <a:pt x="6742122" y="41910"/>
                      <a:pt x="6742122" y="92710"/>
                    </a:cubicBezTo>
                    <a:lnTo>
                      <a:pt x="6742122" y="4990869"/>
                    </a:lnTo>
                    <a:cubicBezTo>
                      <a:pt x="6743391" y="5042939"/>
                      <a:pt x="6701482" y="5084849"/>
                      <a:pt x="6650682" y="5084849"/>
                    </a:cubicBezTo>
                    <a:close/>
                  </a:path>
                </a:pathLst>
              </a:custGeom>
              <a:solidFill>
                <a:srgbClr val="FFFFFF"/>
              </a:solidFill>
            </p:spPr>
          </p:sp>
          <p:sp>
            <p:nvSpPr>
              <p:cNvPr id="8" name="Freeform 8"/>
              <p:cNvSpPr/>
              <p:nvPr/>
            </p:nvSpPr>
            <p:spPr>
              <a:xfrm>
                <a:off x="0" y="0"/>
                <a:ext cx="6806891" cy="5148349"/>
              </a:xfrm>
              <a:custGeom>
                <a:avLst/>
                <a:gdLst/>
                <a:ahLst/>
                <a:cxnLst/>
                <a:rect l="l" t="t" r="r" b="b"/>
                <a:pathLst>
                  <a:path w="6806891" h="5148349">
                    <a:moveTo>
                      <a:pt x="6682432" y="59690"/>
                    </a:moveTo>
                    <a:cubicBezTo>
                      <a:pt x="6717991" y="59690"/>
                      <a:pt x="6747201" y="88900"/>
                      <a:pt x="6747201" y="124460"/>
                    </a:cubicBezTo>
                    <a:lnTo>
                      <a:pt x="6747201" y="5023889"/>
                    </a:lnTo>
                    <a:cubicBezTo>
                      <a:pt x="6747201" y="5059449"/>
                      <a:pt x="6717991" y="5088659"/>
                      <a:pt x="6682432" y="5088659"/>
                    </a:cubicBezTo>
                    <a:lnTo>
                      <a:pt x="124460" y="5088659"/>
                    </a:lnTo>
                    <a:cubicBezTo>
                      <a:pt x="88900" y="5088659"/>
                      <a:pt x="59690" y="5059449"/>
                      <a:pt x="59690" y="5023889"/>
                    </a:cubicBezTo>
                    <a:lnTo>
                      <a:pt x="59690" y="124460"/>
                    </a:lnTo>
                    <a:cubicBezTo>
                      <a:pt x="59690" y="88900"/>
                      <a:pt x="88900" y="59690"/>
                      <a:pt x="124460" y="59690"/>
                    </a:cubicBezTo>
                    <a:lnTo>
                      <a:pt x="6682432" y="59690"/>
                    </a:lnTo>
                    <a:moveTo>
                      <a:pt x="6682432" y="0"/>
                    </a:moveTo>
                    <a:lnTo>
                      <a:pt x="124460" y="0"/>
                    </a:lnTo>
                    <a:cubicBezTo>
                      <a:pt x="55880" y="0"/>
                      <a:pt x="0" y="55880"/>
                      <a:pt x="0" y="124460"/>
                    </a:cubicBezTo>
                    <a:lnTo>
                      <a:pt x="0" y="5023889"/>
                    </a:lnTo>
                    <a:cubicBezTo>
                      <a:pt x="0" y="5092469"/>
                      <a:pt x="55880" y="5148349"/>
                      <a:pt x="124460" y="5148349"/>
                    </a:cubicBezTo>
                    <a:lnTo>
                      <a:pt x="6682432" y="5148349"/>
                    </a:lnTo>
                    <a:cubicBezTo>
                      <a:pt x="6751012" y="5148349"/>
                      <a:pt x="6806891" y="5092469"/>
                      <a:pt x="6806891" y="5023889"/>
                    </a:cubicBezTo>
                    <a:lnTo>
                      <a:pt x="6806891" y="124460"/>
                    </a:lnTo>
                    <a:cubicBezTo>
                      <a:pt x="6806891" y="55880"/>
                      <a:pt x="6751012" y="0"/>
                      <a:pt x="6682432" y="0"/>
                    </a:cubicBezTo>
                    <a:close/>
                  </a:path>
                </a:pathLst>
              </a:custGeom>
              <a:solidFill>
                <a:srgbClr val="000000"/>
              </a:solidFill>
            </p:spPr>
          </p:sp>
        </p:grpSp>
      </p:grpSp>
      <p:sp>
        <p:nvSpPr>
          <p:cNvPr id="19" name="Rectangle 18">
            <a:extLst>
              <a:ext uri="{FF2B5EF4-FFF2-40B4-BE49-F238E27FC236}">
                <a16:creationId xmlns:a16="http://schemas.microsoft.com/office/drawing/2014/main" id="{B51551E0-8171-8D7A-CEB4-90B51546744F}"/>
              </a:ext>
            </a:extLst>
          </p:cNvPr>
          <p:cNvSpPr/>
          <p:nvPr/>
        </p:nvSpPr>
        <p:spPr>
          <a:xfrm>
            <a:off x="103110" y="723228"/>
            <a:ext cx="3892331" cy="523220"/>
          </a:xfrm>
          <a:prstGeom prst="rect">
            <a:avLst/>
          </a:prstGeom>
        </p:spPr>
        <p:txBody>
          <a:bodyPr wrap="square">
            <a:spAutoFit/>
          </a:bodyPr>
          <a:lstStyle/>
          <a:p>
            <a:pPr algn="ctr"/>
            <a:r>
              <a:rPr lang="en-US" sz="2800" b="1" dirty="0">
                <a:solidFill>
                  <a:srgbClr val="C00000"/>
                </a:solidFill>
                <a:latin typeface="Arial" panose="020B0604020202020204" pitchFamily="34" charset="0"/>
                <a:cs typeface="Arial" panose="020B0604020202020204" pitchFamily="34" charset="0"/>
              </a:rPr>
              <a:t> </a:t>
            </a:r>
            <a:endParaRPr lang="en-US" sz="2800" b="1" dirty="0">
              <a:solidFill>
                <a:srgbClr val="C00000"/>
              </a:solidFill>
            </a:endParaRPr>
          </a:p>
        </p:txBody>
      </p:sp>
      <p:sp>
        <p:nvSpPr>
          <p:cNvPr id="11" name="TextBox 10">
            <a:extLst>
              <a:ext uri="{FF2B5EF4-FFF2-40B4-BE49-F238E27FC236}">
                <a16:creationId xmlns:a16="http://schemas.microsoft.com/office/drawing/2014/main" id="{4081231B-4C5E-8786-8A93-2A407D69CF47}"/>
              </a:ext>
            </a:extLst>
          </p:cNvPr>
          <p:cNvSpPr txBox="1"/>
          <p:nvPr/>
        </p:nvSpPr>
        <p:spPr>
          <a:xfrm>
            <a:off x="4605251" y="7215447"/>
            <a:ext cx="184731" cy="369332"/>
          </a:xfrm>
          <a:prstGeom prst="rect">
            <a:avLst/>
          </a:prstGeom>
          <a:noFill/>
        </p:spPr>
        <p:txBody>
          <a:bodyPr wrap="none" rtlCol="0">
            <a:spAutoFit/>
          </a:bodyPr>
          <a:lstStyle/>
          <a:p>
            <a:endParaRPr lang="x-none" dirty="0"/>
          </a:p>
        </p:txBody>
      </p:sp>
      <p:grpSp>
        <p:nvGrpSpPr>
          <p:cNvPr id="18" name="Group 2">
            <a:extLst>
              <a:ext uri="{FF2B5EF4-FFF2-40B4-BE49-F238E27FC236}">
                <a16:creationId xmlns:a16="http://schemas.microsoft.com/office/drawing/2014/main" id="{678404A7-FC99-22E3-36FE-8A08CAAB0454}"/>
              </a:ext>
            </a:extLst>
          </p:cNvPr>
          <p:cNvGrpSpPr/>
          <p:nvPr/>
        </p:nvGrpSpPr>
        <p:grpSpPr>
          <a:xfrm>
            <a:off x="6362700" y="163144"/>
            <a:ext cx="5524500" cy="6580555"/>
            <a:chOff x="0" y="0"/>
            <a:chExt cx="8385303" cy="10972800"/>
          </a:xfrm>
        </p:grpSpPr>
        <p:grpSp>
          <p:nvGrpSpPr>
            <p:cNvPr id="20" name="Group 3">
              <a:extLst>
                <a:ext uri="{FF2B5EF4-FFF2-40B4-BE49-F238E27FC236}">
                  <a16:creationId xmlns:a16="http://schemas.microsoft.com/office/drawing/2014/main" id="{5A3FA028-BD30-ED00-C05E-3735AC07170B}"/>
                </a:ext>
              </a:extLst>
            </p:cNvPr>
            <p:cNvGrpSpPr/>
            <p:nvPr/>
          </p:nvGrpSpPr>
          <p:grpSpPr>
            <a:xfrm rot="5400000">
              <a:off x="-790228" y="1797269"/>
              <a:ext cx="10566400" cy="7784662"/>
              <a:chOff x="0" y="0"/>
              <a:chExt cx="6783283" cy="4997498"/>
            </a:xfrm>
          </p:grpSpPr>
          <p:sp>
            <p:nvSpPr>
              <p:cNvPr id="25" name="Freeform 4">
                <a:extLst>
                  <a:ext uri="{FF2B5EF4-FFF2-40B4-BE49-F238E27FC236}">
                    <a16:creationId xmlns:a16="http://schemas.microsoft.com/office/drawing/2014/main" id="{43389776-A7CB-FB9F-FC70-A46C267FAFEB}"/>
                  </a:ext>
                </a:extLst>
              </p:cNvPr>
              <p:cNvSpPr/>
              <p:nvPr/>
            </p:nvSpPr>
            <p:spPr>
              <a:xfrm>
                <a:off x="31750" y="31750"/>
                <a:ext cx="6719783" cy="4933998"/>
              </a:xfrm>
              <a:custGeom>
                <a:avLst/>
                <a:gdLst/>
                <a:ahLst/>
                <a:cxnLst/>
                <a:rect l="l" t="t" r="r" b="b"/>
                <a:pathLst>
                  <a:path w="6719783" h="4933998">
                    <a:moveTo>
                      <a:pt x="6627073" y="4933998"/>
                    </a:moveTo>
                    <a:lnTo>
                      <a:pt x="92710" y="4933998"/>
                    </a:lnTo>
                    <a:cubicBezTo>
                      <a:pt x="41910" y="4933998"/>
                      <a:pt x="0" y="4892088"/>
                      <a:pt x="0" y="4841288"/>
                    </a:cubicBezTo>
                    <a:lnTo>
                      <a:pt x="0" y="92710"/>
                    </a:lnTo>
                    <a:cubicBezTo>
                      <a:pt x="0" y="41910"/>
                      <a:pt x="41910" y="0"/>
                      <a:pt x="92710" y="0"/>
                    </a:cubicBezTo>
                    <a:lnTo>
                      <a:pt x="6625803" y="0"/>
                    </a:lnTo>
                    <a:cubicBezTo>
                      <a:pt x="6676603" y="0"/>
                      <a:pt x="6718513" y="41910"/>
                      <a:pt x="6718513" y="92710"/>
                    </a:cubicBezTo>
                    <a:lnTo>
                      <a:pt x="6718513" y="4840018"/>
                    </a:lnTo>
                    <a:cubicBezTo>
                      <a:pt x="6719783" y="4892088"/>
                      <a:pt x="6677873" y="4933998"/>
                      <a:pt x="6627073" y="4933998"/>
                    </a:cubicBezTo>
                    <a:close/>
                  </a:path>
                </a:pathLst>
              </a:custGeom>
              <a:solidFill>
                <a:srgbClr val="000000"/>
              </a:solidFill>
            </p:spPr>
          </p:sp>
          <p:sp>
            <p:nvSpPr>
              <p:cNvPr id="26" name="Freeform 5">
                <a:extLst>
                  <a:ext uri="{FF2B5EF4-FFF2-40B4-BE49-F238E27FC236}">
                    <a16:creationId xmlns:a16="http://schemas.microsoft.com/office/drawing/2014/main" id="{00C4B1DE-FA98-D9C9-0372-6CE16D26B207}"/>
                  </a:ext>
                </a:extLst>
              </p:cNvPr>
              <p:cNvSpPr/>
              <p:nvPr/>
            </p:nvSpPr>
            <p:spPr>
              <a:xfrm>
                <a:off x="0" y="0"/>
                <a:ext cx="6783284" cy="4997498"/>
              </a:xfrm>
              <a:custGeom>
                <a:avLst/>
                <a:gdLst/>
                <a:ahLst/>
                <a:cxnLst/>
                <a:rect l="l" t="t" r="r" b="b"/>
                <a:pathLst>
                  <a:path w="6783284" h="4997498">
                    <a:moveTo>
                      <a:pt x="6658823" y="59690"/>
                    </a:moveTo>
                    <a:cubicBezTo>
                      <a:pt x="6694383" y="59690"/>
                      <a:pt x="6723593" y="88900"/>
                      <a:pt x="6723593" y="124460"/>
                    </a:cubicBezTo>
                    <a:lnTo>
                      <a:pt x="6723593" y="4873038"/>
                    </a:lnTo>
                    <a:cubicBezTo>
                      <a:pt x="6723593" y="4908598"/>
                      <a:pt x="6694383" y="4937808"/>
                      <a:pt x="6658823" y="4937808"/>
                    </a:cubicBezTo>
                    <a:lnTo>
                      <a:pt x="124460" y="4937808"/>
                    </a:lnTo>
                    <a:cubicBezTo>
                      <a:pt x="88900" y="4937808"/>
                      <a:pt x="59690" y="4908598"/>
                      <a:pt x="59690" y="4873038"/>
                    </a:cubicBezTo>
                    <a:lnTo>
                      <a:pt x="59690" y="124460"/>
                    </a:lnTo>
                    <a:cubicBezTo>
                      <a:pt x="59690" y="88900"/>
                      <a:pt x="88900" y="59690"/>
                      <a:pt x="124460" y="59690"/>
                    </a:cubicBezTo>
                    <a:lnTo>
                      <a:pt x="6658823" y="59690"/>
                    </a:lnTo>
                    <a:moveTo>
                      <a:pt x="6658823" y="0"/>
                    </a:moveTo>
                    <a:lnTo>
                      <a:pt x="124460" y="0"/>
                    </a:lnTo>
                    <a:cubicBezTo>
                      <a:pt x="55880" y="0"/>
                      <a:pt x="0" y="55880"/>
                      <a:pt x="0" y="124460"/>
                    </a:cubicBezTo>
                    <a:lnTo>
                      <a:pt x="0" y="4873038"/>
                    </a:lnTo>
                    <a:cubicBezTo>
                      <a:pt x="0" y="4941618"/>
                      <a:pt x="55880" y="4997498"/>
                      <a:pt x="124460" y="4997498"/>
                    </a:cubicBezTo>
                    <a:lnTo>
                      <a:pt x="6658823" y="4997498"/>
                    </a:lnTo>
                    <a:cubicBezTo>
                      <a:pt x="6727403" y="4997498"/>
                      <a:pt x="6783284" y="4941618"/>
                      <a:pt x="6783284" y="4873038"/>
                    </a:cubicBezTo>
                    <a:lnTo>
                      <a:pt x="6783284" y="124460"/>
                    </a:lnTo>
                    <a:cubicBezTo>
                      <a:pt x="6783284" y="55880"/>
                      <a:pt x="6727403" y="0"/>
                      <a:pt x="6658823" y="0"/>
                    </a:cubicBezTo>
                    <a:close/>
                  </a:path>
                </a:pathLst>
              </a:custGeom>
              <a:solidFill>
                <a:srgbClr val="000000"/>
              </a:solidFill>
            </p:spPr>
          </p:sp>
        </p:grpSp>
        <p:grpSp>
          <p:nvGrpSpPr>
            <p:cNvPr id="21" name="Group 6">
              <a:extLst>
                <a:ext uri="{FF2B5EF4-FFF2-40B4-BE49-F238E27FC236}">
                  <a16:creationId xmlns:a16="http://schemas.microsoft.com/office/drawing/2014/main" id="{75209C5E-84B9-916F-88D1-14ABCDA7E4A9}"/>
                </a:ext>
              </a:extLst>
            </p:cNvPr>
            <p:cNvGrpSpPr/>
            <p:nvPr/>
          </p:nvGrpSpPr>
          <p:grpSpPr>
            <a:xfrm rot="5400000">
              <a:off x="-1291766" y="1291766"/>
              <a:ext cx="10603175" cy="8019644"/>
              <a:chOff x="0" y="0"/>
              <a:chExt cx="6806891" cy="5148349"/>
            </a:xfrm>
          </p:grpSpPr>
          <p:sp>
            <p:nvSpPr>
              <p:cNvPr id="23" name="Freeform 7">
                <a:extLst>
                  <a:ext uri="{FF2B5EF4-FFF2-40B4-BE49-F238E27FC236}">
                    <a16:creationId xmlns:a16="http://schemas.microsoft.com/office/drawing/2014/main" id="{072B6E1F-6B36-1941-8614-7BA714E4966C}"/>
                  </a:ext>
                </a:extLst>
              </p:cNvPr>
              <p:cNvSpPr/>
              <p:nvPr/>
            </p:nvSpPr>
            <p:spPr>
              <a:xfrm>
                <a:off x="31750" y="31750"/>
                <a:ext cx="6743391" cy="5084849"/>
              </a:xfrm>
              <a:custGeom>
                <a:avLst/>
                <a:gdLst/>
                <a:ahLst/>
                <a:cxnLst/>
                <a:rect l="l" t="t" r="r" b="b"/>
                <a:pathLst>
                  <a:path w="6743391" h="5084849">
                    <a:moveTo>
                      <a:pt x="6650682" y="5084849"/>
                    </a:moveTo>
                    <a:lnTo>
                      <a:pt x="92710" y="5084849"/>
                    </a:lnTo>
                    <a:cubicBezTo>
                      <a:pt x="41910" y="5084849"/>
                      <a:pt x="0" y="5042939"/>
                      <a:pt x="0" y="4992139"/>
                    </a:cubicBezTo>
                    <a:lnTo>
                      <a:pt x="0" y="92710"/>
                    </a:lnTo>
                    <a:cubicBezTo>
                      <a:pt x="0" y="41910"/>
                      <a:pt x="41910" y="0"/>
                      <a:pt x="92710" y="0"/>
                    </a:cubicBezTo>
                    <a:lnTo>
                      <a:pt x="6649411" y="0"/>
                    </a:lnTo>
                    <a:cubicBezTo>
                      <a:pt x="6700211" y="0"/>
                      <a:pt x="6742122" y="41910"/>
                      <a:pt x="6742122" y="92710"/>
                    </a:cubicBezTo>
                    <a:lnTo>
                      <a:pt x="6742122" y="4990869"/>
                    </a:lnTo>
                    <a:cubicBezTo>
                      <a:pt x="6743391" y="5042939"/>
                      <a:pt x="6701482" y="5084849"/>
                      <a:pt x="6650682" y="5084849"/>
                    </a:cubicBezTo>
                    <a:close/>
                  </a:path>
                </a:pathLst>
              </a:custGeom>
              <a:solidFill>
                <a:srgbClr val="FFFFFF"/>
              </a:solidFill>
            </p:spPr>
          </p:sp>
          <p:sp>
            <p:nvSpPr>
              <p:cNvPr id="24" name="Freeform 8">
                <a:extLst>
                  <a:ext uri="{FF2B5EF4-FFF2-40B4-BE49-F238E27FC236}">
                    <a16:creationId xmlns:a16="http://schemas.microsoft.com/office/drawing/2014/main" id="{6FF2BDC6-E4A4-B94E-1A12-907629BD5E5A}"/>
                  </a:ext>
                </a:extLst>
              </p:cNvPr>
              <p:cNvSpPr/>
              <p:nvPr/>
            </p:nvSpPr>
            <p:spPr>
              <a:xfrm>
                <a:off x="0" y="0"/>
                <a:ext cx="6806891" cy="5148349"/>
              </a:xfrm>
              <a:custGeom>
                <a:avLst/>
                <a:gdLst/>
                <a:ahLst/>
                <a:cxnLst/>
                <a:rect l="l" t="t" r="r" b="b"/>
                <a:pathLst>
                  <a:path w="6806891" h="5148349">
                    <a:moveTo>
                      <a:pt x="6682432" y="59690"/>
                    </a:moveTo>
                    <a:cubicBezTo>
                      <a:pt x="6717991" y="59690"/>
                      <a:pt x="6747201" y="88900"/>
                      <a:pt x="6747201" y="124460"/>
                    </a:cubicBezTo>
                    <a:lnTo>
                      <a:pt x="6747201" y="5023889"/>
                    </a:lnTo>
                    <a:cubicBezTo>
                      <a:pt x="6747201" y="5059449"/>
                      <a:pt x="6717991" y="5088659"/>
                      <a:pt x="6682432" y="5088659"/>
                    </a:cubicBezTo>
                    <a:lnTo>
                      <a:pt x="124460" y="5088659"/>
                    </a:lnTo>
                    <a:cubicBezTo>
                      <a:pt x="88900" y="5088659"/>
                      <a:pt x="59690" y="5059449"/>
                      <a:pt x="59690" y="5023889"/>
                    </a:cubicBezTo>
                    <a:lnTo>
                      <a:pt x="59690" y="124460"/>
                    </a:lnTo>
                    <a:cubicBezTo>
                      <a:pt x="59690" y="88900"/>
                      <a:pt x="88900" y="59690"/>
                      <a:pt x="124460" y="59690"/>
                    </a:cubicBezTo>
                    <a:lnTo>
                      <a:pt x="6682432" y="59690"/>
                    </a:lnTo>
                    <a:moveTo>
                      <a:pt x="6682432" y="0"/>
                    </a:moveTo>
                    <a:lnTo>
                      <a:pt x="124460" y="0"/>
                    </a:lnTo>
                    <a:cubicBezTo>
                      <a:pt x="55880" y="0"/>
                      <a:pt x="0" y="55880"/>
                      <a:pt x="0" y="124460"/>
                    </a:cubicBezTo>
                    <a:lnTo>
                      <a:pt x="0" y="5023889"/>
                    </a:lnTo>
                    <a:cubicBezTo>
                      <a:pt x="0" y="5092469"/>
                      <a:pt x="55880" y="5148349"/>
                      <a:pt x="124460" y="5148349"/>
                    </a:cubicBezTo>
                    <a:lnTo>
                      <a:pt x="6682432" y="5148349"/>
                    </a:lnTo>
                    <a:cubicBezTo>
                      <a:pt x="6751012" y="5148349"/>
                      <a:pt x="6806891" y="5092469"/>
                      <a:pt x="6806891" y="5023889"/>
                    </a:cubicBezTo>
                    <a:lnTo>
                      <a:pt x="6806891" y="124460"/>
                    </a:lnTo>
                    <a:cubicBezTo>
                      <a:pt x="6806891" y="55880"/>
                      <a:pt x="6751012" y="0"/>
                      <a:pt x="6682432" y="0"/>
                    </a:cubicBezTo>
                    <a:close/>
                  </a:path>
                </a:pathLst>
              </a:custGeom>
              <a:solidFill>
                <a:srgbClr val="000000"/>
              </a:solidFill>
            </p:spPr>
          </p:sp>
        </p:grpSp>
      </p:grpSp>
      <p:sp>
        <p:nvSpPr>
          <p:cNvPr id="14" name="Rectangle 13">
            <a:extLst>
              <a:ext uri="{FF2B5EF4-FFF2-40B4-BE49-F238E27FC236}">
                <a16:creationId xmlns:a16="http://schemas.microsoft.com/office/drawing/2014/main" id="{211071EE-9F2B-CB58-CCAF-90CD6062F325}"/>
              </a:ext>
            </a:extLst>
          </p:cNvPr>
          <p:cNvSpPr/>
          <p:nvPr/>
        </p:nvSpPr>
        <p:spPr>
          <a:xfrm>
            <a:off x="468085" y="342900"/>
            <a:ext cx="4786479" cy="584775"/>
          </a:xfrm>
          <a:prstGeom prst="rect">
            <a:avLst/>
          </a:prstGeom>
        </p:spPr>
        <p:txBody>
          <a:bodyPr wrap="square">
            <a:spAutoFit/>
          </a:bodyPr>
          <a:lstStyle/>
          <a:p>
            <a:r>
              <a:rPr lang="en-US" sz="3200" b="1" dirty="0">
                <a:solidFill>
                  <a:srgbClr val="FF0000"/>
                </a:solidFill>
                <a:latin typeface="Times New Roman" panose="02020603050405020304" pitchFamily="18" charset="0"/>
                <a:cs typeface="Times New Roman" panose="02020603050405020304" pitchFamily="18" charset="0"/>
              </a:rPr>
              <a:t>I. TÍN HIỆU TƯƠNG TỰ</a:t>
            </a:r>
          </a:p>
        </p:txBody>
      </p:sp>
      <p:sp>
        <p:nvSpPr>
          <p:cNvPr id="15" name="TextBox 14">
            <a:extLst>
              <a:ext uri="{FF2B5EF4-FFF2-40B4-BE49-F238E27FC236}">
                <a16:creationId xmlns:a16="http://schemas.microsoft.com/office/drawing/2014/main" id="{D78C9289-D05D-954D-EF2C-98E80A7B9733}"/>
              </a:ext>
            </a:extLst>
          </p:cNvPr>
          <p:cNvSpPr txBox="1"/>
          <p:nvPr/>
        </p:nvSpPr>
        <p:spPr>
          <a:xfrm>
            <a:off x="419100" y="1515045"/>
            <a:ext cx="4800600" cy="2643159"/>
          </a:xfrm>
          <a:prstGeom prst="rect">
            <a:avLst/>
          </a:prstGeom>
          <a:noFill/>
        </p:spPr>
        <p:txBody>
          <a:bodyPr wrap="square">
            <a:spAutoFit/>
          </a:bodyPr>
          <a:lstStyle/>
          <a:p>
            <a:pPr>
              <a:lnSpc>
                <a:spcPct val="120000"/>
              </a:lnSpc>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biên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tục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20000"/>
              </a:lnSpc>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dòng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áp</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x-none"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FEBDDDD0-5085-6A95-C713-69F651C5C8B4}"/>
              </a:ext>
            </a:extLst>
          </p:cNvPr>
          <p:cNvSpPr txBox="1"/>
          <p:nvPr/>
        </p:nvSpPr>
        <p:spPr>
          <a:xfrm>
            <a:off x="498757" y="957078"/>
            <a:ext cx="3352800" cy="523220"/>
          </a:xfrm>
          <a:prstGeom prst="rect">
            <a:avLst/>
          </a:prstGeom>
          <a:noFill/>
        </p:spPr>
        <p:txBody>
          <a:bodyPr wrap="square" rtlCol="0">
            <a:spAutoFit/>
          </a:bodyPr>
          <a:lstStyle/>
          <a:p>
            <a:r>
              <a:rPr lang="x-none" sz="2800" b="1" dirty="0">
                <a:solidFill>
                  <a:srgbClr val="006600"/>
                </a:solidFill>
                <a:latin typeface="Times New Roman" panose="02020603050405020304" pitchFamily="18" charset="0"/>
                <a:cs typeface="Times New Roman" panose="02020603050405020304" pitchFamily="18" charset="0"/>
              </a:rPr>
              <a:t>1. Khái niệm:</a:t>
            </a:r>
          </a:p>
        </p:txBody>
      </p:sp>
      <p:sp>
        <p:nvSpPr>
          <p:cNvPr id="17" name="Right Arrow 16">
            <a:extLst>
              <a:ext uri="{FF2B5EF4-FFF2-40B4-BE49-F238E27FC236}">
                <a16:creationId xmlns:a16="http://schemas.microsoft.com/office/drawing/2014/main" id="{D33A3FE6-C4EF-A3BE-78C9-AF4713A4C9DC}"/>
              </a:ext>
            </a:extLst>
          </p:cNvPr>
          <p:cNvSpPr/>
          <p:nvPr/>
        </p:nvSpPr>
        <p:spPr>
          <a:xfrm flipV="1">
            <a:off x="1685471" y="3835209"/>
            <a:ext cx="304800" cy="1905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2" name="Picture 2" descr="tín hiệu tương tự là gì">
            <a:extLst>
              <a:ext uri="{FF2B5EF4-FFF2-40B4-BE49-F238E27FC236}">
                <a16:creationId xmlns:a16="http://schemas.microsoft.com/office/drawing/2014/main" id="{FB9DC0F5-9A65-0D3B-ADF7-9D9CCEB845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1300" y="2895600"/>
            <a:ext cx="4859502" cy="323966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tin hieu tuong tu la gi">
            <a:extLst>
              <a:ext uri="{FF2B5EF4-FFF2-40B4-BE49-F238E27FC236}">
                <a16:creationId xmlns:a16="http://schemas.microsoft.com/office/drawing/2014/main" id="{FCAB5FD5-FB1A-24E1-D25F-1DB5758877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32" b="15876"/>
          <a:stretch/>
        </p:blipFill>
        <p:spPr bwMode="auto">
          <a:xfrm>
            <a:off x="6286500" y="228600"/>
            <a:ext cx="5186673" cy="261130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0DA01D59-7F4B-0BE3-B6A7-F912854FA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700" y="4068658"/>
            <a:ext cx="3957551" cy="2307131"/>
          </a:xfrm>
          <a:prstGeom prst="rect">
            <a:avLst/>
          </a:prstGeom>
        </p:spPr>
      </p:pic>
      <p:sp>
        <p:nvSpPr>
          <p:cNvPr id="9" name="TextBox 8">
            <a:extLst>
              <a:ext uri="{FF2B5EF4-FFF2-40B4-BE49-F238E27FC236}">
                <a16:creationId xmlns:a16="http://schemas.microsoft.com/office/drawing/2014/main" id="{BE97AFE8-EA56-7B0E-0426-B8327590A6F7}"/>
              </a:ext>
            </a:extLst>
          </p:cNvPr>
          <p:cNvSpPr txBox="1"/>
          <p:nvPr/>
        </p:nvSpPr>
        <p:spPr>
          <a:xfrm>
            <a:off x="7086600" y="6176546"/>
            <a:ext cx="4364621" cy="338554"/>
          </a:xfrm>
          <a:prstGeom prst="rect">
            <a:avLst/>
          </a:prstGeom>
          <a:noFill/>
        </p:spPr>
        <p:txBody>
          <a:bodyPr wrap="square">
            <a:spAutoFit/>
          </a:bodyPr>
          <a:lstStyle/>
          <a:p>
            <a:r>
              <a:rPr lang="vi-VN" sz="1600" b="0" i="1" dirty="0">
                <a:solidFill>
                  <a:srgbClr val="212529"/>
                </a:solidFill>
                <a:effectLst/>
                <a:latin typeface="+mj-lt"/>
              </a:rPr>
              <a:t>Các loại tín hiệu tương tự truyền tải liên tục</a:t>
            </a:r>
            <a:endParaRPr lang="x-none" sz="1600" i="1" dirty="0">
              <a:latin typeface="+mj-lt"/>
            </a:endParaRPr>
          </a:p>
        </p:txBody>
      </p:sp>
    </p:spTree>
    <p:extLst>
      <p:ext uri="{BB962C8B-B14F-4D97-AF65-F5344CB8AC3E}">
        <p14:creationId xmlns:p14="http://schemas.microsoft.com/office/powerpoint/2010/main" val="8154129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26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xEl>
                                              <p:pRg st="1" end="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allAtOnce"/>
      <p:bldP spid="16" grpId="0"/>
      <p:bldP spid="17"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AutoShape 4"/>
          <p:cNvSpPr>
            <a:spLocks noChangeArrowheads="1"/>
          </p:cNvSpPr>
          <p:nvPr/>
        </p:nvSpPr>
        <p:spPr bwMode="gray">
          <a:xfrm>
            <a:off x="197870" y="1877033"/>
            <a:ext cx="3425601" cy="2660937"/>
          </a:xfrm>
          <a:prstGeom prst="roundRect">
            <a:avLst>
              <a:gd name="adj" fmla="val 16667"/>
            </a:avLst>
          </a:prstGeom>
          <a:solidFill>
            <a:schemeClr val="hlink"/>
          </a:solidFill>
          <a:ln w="38100" algn="ctr">
            <a:solidFill>
              <a:srgbClr val="FFFFFF">
                <a:alpha val="70000"/>
              </a:srgbClr>
            </a:solidFill>
            <a:round/>
            <a:headEnd/>
            <a:tailEnd/>
          </a:ln>
          <a:effectLst/>
        </p:spPr>
        <p:txBody>
          <a:bodyPr wrap="none" anchor="ctr"/>
          <a:lstStyle/>
          <a:p>
            <a:endParaRPr lang="en-US"/>
          </a:p>
        </p:txBody>
      </p:sp>
      <p:sp>
        <p:nvSpPr>
          <p:cNvPr id="12295" name="Oval 7"/>
          <p:cNvSpPr>
            <a:spLocks noChangeArrowheads="1"/>
          </p:cNvSpPr>
          <p:nvPr/>
        </p:nvSpPr>
        <p:spPr bwMode="gray">
          <a:xfrm>
            <a:off x="4050760" y="886070"/>
            <a:ext cx="3668461" cy="1390124"/>
          </a:xfrm>
          <a:prstGeom prst="ellipse">
            <a:avLst/>
          </a:prstGeom>
          <a:solidFill>
            <a:schemeClr val="accent1">
              <a:alpha val="30000"/>
            </a:schemeClr>
          </a:solidFill>
          <a:ln w="9525" algn="ctr">
            <a:solidFill>
              <a:schemeClr val="tx1"/>
            </a:solidFill>
            <a:prstDash val="dash"/>
            <a:round/>
            <a:headEnd/>
            <a:tailEnd/>
          </a:ln>
          <a:effectLst/>
        </p:spPr>
        <p:txBody>
          <a:bodyPr wrap="none" anchor="ctr"/>
          <a:lstStyle/>
          <a:p>
            <a:endParaRPr lang="en-US"/>
          </a:p>
        </p:txBody>
      </p:sp>
      <p:sp>
        <p:nvSpPr>
          <p:cNvPr id="12296" name="AutoShape 8"/>
          <p:cNvSpPr>
            <a:spLocks noChangeArrowheads="1"/>
          </p:cNvSpPr>
          <p:nvPr/>
        </p:nvSpPr>
        <p:spPr bwMode="gray">
          <a:xfrm rot="5400000">
            <a:off x="3479803" y="1373919"/>
            <a:ext cx="865187" cy="431800"/>
          </a:xfrm>
          <a:prstGeom prst="upArrow">
            <a:avLst>
              <a:gd name="adj1" fmla="val 50093"/>
              <a:gd name="adj2" fmla="val 54046"/>
            </a:avLst>
          </a:prstGeom>
          <a:gradFill rotWithShape="1">
            <a:gsLst>
              <a:gs pos="0">
                <a:srgbClr val="336699"/>
              </a:gs>
              <a:gs pos="100000">
                <a:srgbClr val="336699">
                  <a:gamma/>
                  <a:tint val="0"/>
                  <a:invGamma/>
                  <a:alpha val="0"/>
                </a:srgbClr>
              </a:gs>
            </a:gsLst>
            <a:lin ang="5400000" scaled="1"/>
          </a:gradFill>
          <a:ln w="9525">
            <a:noFill/>
            <a:miter lim="800000"/>
            <a:headEnd/>
            <a:tailEnd/>
          </a:ln>
          <a:effectLst/>
        </p:spPr>
        <p:txBody>
          <a:bodyPr vert="eaVert" wrap="none" anchor="ctr"/>
          <a:lstStyle/>
          <a:p>
            <a:endParaRPr lang="en-US"/>
          </a:p>
        </p:txBody>
      </p:sp>
      <p:sp>
        <p:nvSpPr>
          <p:cNvPr id="12297" name="AutoShape 9"/>
          <p:cNvSpPr>
            <a:spLocks noChangeArrowheads="1"/>
          </p:cNvSpPr>
          <p:nvPr/>
        </p:nvSpPr>
        <p:spPr bwMode="gray">
          <a:xfrm rot="-5400000">
            <a:off x="7502527" y="1419956"/>
            <a:ext cx="865188" cy="431800"/>
          </a:xfrm>
          <a:prstGeom prst="upArrow">
            <a:avLst>
              <a:gd name="adj1" fmla="val 50093"/>
              <a:gd name="adj2" fmla="val 54046"/>
            </a:avLst>
          </a:prstGeom>
          <a:gradFill rotWithShape="1">
            <a:gsLst>
              <a:gs pos="0">
                <a:srgbClr val="336699"/>
              </a:gs>
              <a:gs pos="100000">
                <a:srgbClr val="336699">
                  <a:gamma/>
                  <a:tint val="0"/>
                  <a:invGamma/>
                  <a:alpha val="0"/>
                </a:srgbClr>
              </a:gs>
            </a:gsLst>
            <a:lin ang="5400000" scaled="1"/>
          </a:gradFill>
          <a:ln w="9525">
            <a:noFill/>
            <a:miter lim="800000"/>
            <a:headEnd/>
            <a:tailEnd/>
          </a:ln>
          <a:effectLst/>
        </p:spPr>
        <p:txBody>
          <a:bodyPr vert="eaVert" wrap="none" anchor="ctr"/>
          <a:lstStyle/>
          <a:p>
            <a:endParaRPr lang="en-US"/>
          </a:p>
        </p:txBody>
      </p:sp>
      <p:sp>
        <p:nvSpPr>
          <p:cNvPr id="12301" name="AutoShape 13"/>
          <p:cNvSpPr>
            <a:spLocks noChangeArrowheads="1"/>
          </p:cNvSpPr>
          <p:nvPr/>
        </p:nvSpPr>
        <p:spPr bwMode="gray">
          <a:xfrm>
            <a:off x="197870" y="1028700"/>
            <a:ext cx="3425601" cy="762000"/>
          </a:xfrm>
          <a:prstGeom prst="roundRect">
            <a:avLst>
              <a:gd name="adj" fmla="val 16667"/>
            </a:avLst>
          </a:prstGeom>
          <a:solidFill>
            <a:schemeClr val="hlink"/>
          </a:solidFill>
          <a:ln w="38100" algn="ctr">
            <a:solidFill>
              <a:srgbClr val="FFFFFF">
                <a:alpha val="70000"/>
              </a:srgbClr>
            </a:solidFill>
            <a:round/>
            <a:headEnd/>
            <a:tailEnd/>
          </a:ln>
          <a:effectLst/>
        </p:spPr>
        <p:txBody>
          <a:bodyPr wrap="none" anchor="ctr"/>
          <a:lstStyle/>
          <a:p>
            <a:endParaRPr lang="en-US"/>
          </a:p>
        </p:txBody>
      </p:sp>
      <p:sp>
        <p:nvSpPr>
          <p:cNvPr id="12302" name="AutoShape 14"/>
          <p:cNvSpPr>
            <a:spLocks noChangeArrowheads="1"/>
          </p:cNvSpPr>
          <p:nvPr/>
        </p:nvSpPr>
        <p:spPr bwMode="gray">
          <a:xfrm>
            <a:off x="8225633" y="1934185"/>
            <a:ext cx="3102428" cy="2409215"/>
          </a:xfrm>
          <a:prstGeom prst="roundRect">
            <a:avLst>
              <a:gd name="adj" fmla="val 16667"/>
            </a:avLst>
          </a:prstGeom>
          <a:solidFill>
            <a:schemeClr val="accent2"/>
          </a:solidFill>
          <a:ln w="38100" algn="ctr">
            <a:solidFill>
              <a:srgbClr val="FFFFFF">
                <a:alpha val="70000"/>
              </a:srgbClr>
            </a:solidFill>
            <a:round/>
            <a:headEnd/>
            <a:tailEnd/>
          </a:ln>
          <a:effectLst/>
        </p:spPr>
        <p:txBody>
          <a:bodyPr wrap="none" anchor="ctr"/>
          <a:lstStyle/>
          <a:p>
            <a:endParaRPr lang="en-US" dirty="0"/>
          </a:p>
        </p:txBody>
      </p:sp>
      <p:sp>
        <p:nvSpPr>
          <p:cNvPr id="12303" name="AutoShape 15"/>
          <p:cNvSpPr>
            <a:spLocks noChangeArrowheads="1"/>
          </p:cNvSpPr>
          <p:nvPr/>
        </p:nvSpPr>
        <p:spPr bwMode="gray">
          <a:xfrm>
            <a:off x="8258972" y="1066800"/>
            <a:ext cx="3032122" cy="762000"/>
          </a:xfrm>
          <a:prstGeom prst="roundRect">
            <a:avLst>
              <a:gd name="adj" fmla="val 16667"/>
            </a:avLst>
          </a:prstGeom>
          <a:solidFill>
            <a:schemeClr val="accent2"/>
          </a:solidFill>
          <a:ln w="38100" algn="ctr">
            <a:solidFill>
              <a:srgbClr val="FFFFFF">
                <a:alpha val="70000"/>
              </a:srgbClr>
            </a:solidFill>
            <a:round/>
            <a:headEnd/>
            <a:tailEnd/>
          </a:ln>
          <a:effectLst/>
        </p:spPr>
        <p:txBody>
          <a:bodyPr wrap="none" anchor="ctr"/>
          <a:lstStyle/>
          <a:p>
            <a:endParaRPr lang="en-US"/>
          </a:p>
        </p:txBody>
      </p:sp>
      <p:sp>
        <p:nvSpPr>
          <p:cNvPr id="12304" name="Text Box 16"/>
          <p:cNvSpPr txBox="1">
            <a:spLocks noChangeArrowheads="1"/>
          </p:cNvSpPr>
          <p:nvPr/>
        </p:nvSpPr>
        <p:spPr bwMode="black">
          <a:xfrm>
            <a:off x="8151021" y="1160502"/>
            <a:ext cx="3177040" cy="523220"/>
          </a:xfrm>
          <a:prstGeom prst="rect">
            <a:avLst/>
          </a:prstGeom>
          <a:noFill/>
          <a:ln w="9525" algn="ctr">
            <a:noFill/>
            <a:miter lim="800000"/>
            <a:headEnd/>
            <a:tailEnd/>
          </a:ln>
          <a:effectLst/>
        </p:spPr>
        <p:txBody>
          <a:bodyPr wrap="square">
            <a:spAutoFit/>
          </a:bodyPr>
          <a:lstStyle/>
          <a:p>
            <a:pPr algn="ctr">
              <a:spcBef>
                <a:spcPct val="50000"/>
              </a:spcBef>
            </a:pPr>
            <a:r>
              <a:rPr lang="en-US" sz="2800" b="1" dirty="0" err="1">
                <a:solidFill>
                  <a:schemeClr val="bg1"/>
                </a:solidFill>
                <a:latin typeface="Times New Roman" panose="02020603050405020304" pitchFamily="18" charset="0"/>
                <a:cs typeface="Times New Roman" panose="02020603050405020304" pitchFamily="18" charset="0"/>
              </a:rPr>
              <a:t>Không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tuần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hoàn</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12306" name="Text Box 18"/>
          <p:cNvSpPr txBox="1">
            <a:spLocks noChangeArrowheads="1"/>
          </p:cNvSpPr>
          <p:nvPr/>
        </p:nvSpPr>
        <p:spPr bwMode="black">
          <a:xfrm>
            <a:off x="837149" y="1081051"/>
            <a:ext cx="2159001" cy="523220"/>
          </a:xfrm>
          <a:prstGeom prst="rect">
            <a:avLst/>
          </a:prstGeom>
          <a:noFill/>
          <a:ln w="9525" algn="ctr">
            <a:noFill/>
            <a:miter lim="800000"/>
            <a:headEnd/>
            <a:tailEnd/>
          </a:ln>
          <a:effectLst/>
        </p:spPr>
        <p:txBody>
          <a:bodyPr wrap="square">
            <a:spAutoFit/>
          </a:bodyPr>
          <a:lstStyle/>
          <a:p>
            <a:pPr algn="ctr">
              <a:spcBef>
                <a:spcPct val="50000"/>
              </a:spcBef>
            </a:pPr>
            <a:r>
              <a:rPr lang="en-US" sz="2800" b="1" dirty="0" err="1">
                <a:solidFill>
                  <a:schemeClr val="bg1"/>
                </a:solidFill>
                <a:latin typeface="Times New Roman" panose="02020603050405020304" pitchFamily="18" charset="0"/>
                <a:cs typeface="Times New Roman" panose="02020603050405020304" pitchFamily="18" charset="0"/>
              </a:rPr>
              <a:t>Tuần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hoàn</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20F4367-299F-9F6E-2FC1-B798C1B53B1F}"/>
              </a:ext>
            </a:extLst>
          </p:cNvPr>
          <p:cNvSpPr txBox="1"/>
          <p:nvPr/>
        </p:nvSpPr>
        <p:spPr>
          <a:xfrm>
            <a:off x="373548" y="1852647"/>
            <a:ext cx="3198583" cy="2677656"/>
          </a:xfrm>
          <a:prstGeom prst="rect">
            <a:avLst/>
          </a:prstGeom>
          <a:noFill/>
        </p:spPr>
        <p:txBody>
          <a:bodyPr wrap="square">
            <a:spAutoFit/>
          </a:bodyPr>
          <a:lstStyle/>
          <a:p>
            <a:pPr>
              <a:lnSpc>
                <a:spcPct val="120000"/>
              </a:lnSpc>
            </a:pP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ó</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dạng</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sin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trưng</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bởi</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biên</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tần</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góc</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pha</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lặp</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chu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kì</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x-none"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F57736A-0F5F-F030-971C-C18837D12EB5}"/>
              </a:ext>
            </a:extLst>
          </p:cNvPr>
          <p:cNvSpPr txBox="1"/>
          <p:nvPr/>
        </p:nvSpPr>
        <p:spPr>
          <a:xfrm>
            <a:off x="8327233" y="2277170"/>
            <a:ext cx="2963861" cy="1643527"/>
          </a:xfrm>
          <a:prstGeom prst="rect">
            <a:avLst/>
          </a:prstGeom>
          <a:noFill/>
        </p:spPr>
        <p:txBody>
          <a:bodyPr wrap="square">
            <a:spAutoFit/>
          </a:bodyPr>
          <a:lstStyle/>
          <a:p>
            <a:pPr>
              <a:lnSpc>
                <a:spcPct val="120000"/>
              </a:lnSpc>
            </a:pP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Tín</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tuần</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hoàn</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lặp</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x-none"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3B5F536-58E1-2D4F-C8C9-DDC7254377B5}"/>
              </a:ext>
            </a:extLst>
          </p:cNvPr>
          <p:cNvSpPr txBox="1"/>
          <p:nvPr/>
        </p:nvSpPr>
        <p:spPr>
          <a:xfrm>
            <a:off x="4569873" y="1257966"/>
            <a:ext cx="3352800" cy="523220"/>
          </a:xfrm>
          <a:prstGeom prst="rect">
            <a:avLst/>
          </a:prstGeom>
          <a:noFill/>
        </p:spPr>
        <p:txBody>
          <a:bodyPr wrap="square" rtlCol="0">
            <a:spAutoFit/>
          </a:bodyPr>
          <a:lstStyle/>
          <a:p>
            <a:r>
              <a:rPr lang="x-none" sz="2800" b="1" dirty="0">
                <a:solidFill>
                  <a:srgbClr val="006600"/>
                </a:solidFill>
                <a:latin typeface="Times New Roman" panose="02020603050405020304" pitchFamily="18" charset="0"/>
                <a:cs typeface="Times New Roman" panose="02020603050405020304" pitchFamily="18" charset="0"/>
              </a:rPr>
              <a:t>2. Phân loại:</a:t>
            </a:r>
          </a:p>
        </p:txBody>
      </p:sp>
      <p:sp>
        <p:nvSpPr>
          <p:cNvPr id="8" name="Rectangle 7">
            <a:extLst>
              <a:ext uri="{FF2B5EF4-FFF2-40B4-BE49-F238E27FC236}">
                <a16:creationId xmlns:a16="http://schemas.microsoft.com/office/drawing/2014/main" id="{02A4BCF5-51CC-B707-808E-3EFC275A30B4}"/>
              </a:ext>
            </a:extLst>
          </p:cNvPr>
          <p:cNvSpPr/>
          <p:nvPr/>
        </p:nvSpPr>
        <p:spPr>
          <a:xfrm>
            <a:off x="392368" y="391180"/>
            <a:ext cx="10668000" cy="584775"/>
          </a:xfrm>
          <a:prstGeom prst="rect">
            <a:avLst/>
          </a:prstGeom>
        </p:spPr>
        <p:txBody>
          <a:bodyPr wrap="square">
            <a:spAutoFit/>
          </a:bodyPr>
          <a:lstStyle/>
          <a:p>
            <a:r>
              <a:rPr lang="en-US" sz="3200" b="1" dirty="0">
                <a:solidFill>
                  <a:srgbClr val="FF0000"/>
                </a:solidFill>
                <a:latin typeface="Times New Roman" panose="02020603050405020304" pitchFamily="18" charset="0"/>
                <a:cs typeface="Times New Roman" panose="02020603050405020304" pitchFamily="18" charset="0"/>
              </a:rPr>
              <a:t>I. TÍN HIỆU TƯƠNG TỰ</a:t>
            </a:r>
          </a:p>
        </p:txBody>
      </p:sp>
      <p:pic>
        <p:nvPicPr>
          <p:cNvPr id="18" name="Picture 17">
            <a:extLst>
              <a:ext uri="{FF2B5EF4-FFF2-40B4-BE49-F238E27FC236}">
                <a16:creationId xmlns:a16="http://schemas.microsoft.com/office/drawing/2014/main" id="{E12C3A51-CE97-292E-76A7-095A80E6EB34}"/>
              </a:ext>
            </a:extLst>
          </p:cNvPr>
          <p:cNvPicPr>
            <a:picLocks noChangeAspect="1"/>
          </p:cNvPicPr>
          <p:nvPr/>
        </p:nvPicPr>
        <p:blipFill rotWithShape="1">
          <a:blip r:embed="rId3">
            <a:extLst>
              <a:ext uri="{28A0092B-C50C-407E-A947-70E740481C1C}">
                <a14:useLocalDpi xmlns:a14="http://schemas.microsoft.com/office/drawing/2010/main" val="0"/>
              </a:ext>
            </a:extLst>
          </a:blip>
          <a:srcRect l="52083" t="2855" r="979" b="15541"/>
          <a:stretch/>
        </p:blipFill>
        <p:spPr>
          <a:xfrm>
            <a:off x="7696200" y="4547495"/>
            <a:ext cx="3835976" cy="1796095"/>
          </a:xfrm>
          <a:prstGeom prst="rect">
            <a:avLst/>
          </a:prstGeom>
        </p:spPr>
      </p:pic>
      <p:sp>
        <p:nvSpPr>
          <p:cNvPr id="19" name="TextBox 18">
            <a:extLst>
              <a:ext uri="{FF2B5EF4-FFF2-40B4-BE49-F238E27FC236}">
                <a16:creationId xmlns:a16="http://schemas.microsoft.com/office/drawing/2014/main" id="{2F08F16B-B86B-7C10-9779-54F97F81E45A}"/>
              </a:ext>
            </a:extLst>
          </p:cNvPr>
          <p:cNvSpPr txBox="1"/>
          <p:nvPr/>
        </p:nvSpPr>
        <p:spPr>
          <a:xfrm>
            <a:off x="4029951" y="6248400"/>
            <a:ext cx="4107215" cy="400110"/>
          </a:xfrm>
          <a:prstGeom prst="rect">
            <a:avLst/>
          </a:prstGeom>
          <a:noFill/>
        </p:spPr>
        <p:txBody>
          <a:bodyPr wrap="none" rtlCol="0">
            <a:spAutoFit/>
          </a:bodyPr>
          <a:lstStyle/>
          <a:p>
            <a:r>
              <a:rPr lang="x-none" sz="2000" i="1" dirty="0">
                <a:latin typeface="Times New Roman" panose="02020603050405020304" pitchFamily="18" charset="0"/>
                <a:cs typeface="Times New Roman" panose="02020603050405020304" pitchFamily="18" charset="0"/>
              </a:rPr>
              <a:t>Hình 18.4. Đồ thị mô tả dạng tín hiệu </a:t>
            </a:r>
          </a:p>
        </p:txBody>
      </p:sp>
      <p:pic>
        <p:nvPicPr>
          <p:cNvPr id="24" name="Picture 23">
            <a:extLst>
              <a:ext uri="{FF2B5EF4-FFF2-40B4-BE49-F238E27FC236}">
                <a16:creationId xmlns:a16="http://schemas.microsoft.com/office/drawing/2014/main" id="{E12C3A51-CE97-292E-76A7-095A80E6EB34}"/>
              </a:ext>
            </a:extLst>
          </p:cNvPr>
          <p:cNvPicPr>
            <a:picLocks noChangeAspect="1"/>
          </p:cNvPicPr>
          <p:nvPr/>
        </p:nvPicPr>
        <p:blipFill rotWithShape="1">
          <a:blip r:embed="rId3">
            <a:extLst>
              <a:ext uri="{28A0092B-C50C-407E-A947-70E740481C1C}">
                <a14:useLocalDpi xmlns:a14="http://schemas.microsoft.com/office/drawing/2010/main" val="0"/>
              </a:ext>
            </a:extLst>
          </a:blip>
          <a:srcRect l="4551" t="2855" r="51268" b="15541"/>
          <a:stretch/>
        </p:blipFill>
        <p:spPr>
          <a:xfrm>
            <a:off x="265909" y="4610100"/>
            <a:ext cx="3775409" cy="18780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295"/>
                                        </p:tgtEl>
                                        <p:attrNameLst>
                                          <p:attrName>style.visibility</p:attrName>
                                        </p:attrNameLst>
                                      </p:cBhvr>
                                      <p:to>
                                        <p:strVal val="visible"/>
                                      </p:to>
                                    </p:set>
                                    <p:animEffect transition="in" filter="blinds(horizontal)">
                                      <p:cBhvr>
                                        <p:cTn id="10" dur="500"/>
                                        <p:tgtEl>
                                          <p:spTgt spid="1229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2296"/>
                                        </p:tgtEl>
                                        <p:attrNameLst>
                                          <p:attrName>style.visibility</p:attrName>
                                        </p:attrNameLst>
                                      </p:cBhvr>
                                      <p:to>
                                        <p:strVal val="visible"/>
                                      </p:to>
                                    </p:set>
                                    <p:animEffect transition="in" filter="blinds(horizontal)">
                                      <p:cBhvr>
                                        <p:cTn id="15" dur="500"/>
                                        <p:tgtEl>
                                          <p:spTgt spid="1229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2306"/>
                                        </p:tgtEl>
                                        <p:attrNameLst>
                                          <p:attrName>style.visibility</p:attrName>
                                        </p:attrNameLst>
                                      </p:cBhvr>
                                      <p:to>
                                        <p:strVal val="visible"/>
                                      </p:to>
                                    </p:set>
                                    <p:animEffect transition="in" filter="blinds(horizontal)">
                                      <p:cBhvr>
                                        <p:cTn id="18" dur="500"/>
                                        <p:tgtEl>
                                          <p:spTgt spid="12306"/>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2301"/>
                                        </p:tgtEl>
                                        <p:attrNameLst>
                                          <p:attrName>style.visibility</p:attrName>
                                        </p:attrNameLst>
                                      </p:cBhvr>
                                      <p:to>
                                        <p:strVal val="visible"/>
                                      </p:to>
                                    </p:set>
                                    <p:animEffect transition="in" filter="blinds(horizontal)">
                                      <p:cBhvr>
                                        <p:cTn id="21" dur="500"/>
                                        <p:tgtEl>
                                          <p:spTgt spid="12301"/>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297"/>
                                        </p:tgtEl>
                                        <p:attrNameLst>
                                          <p:attrName>style.visibility</p:attrName>
                                        </p:attrNameLst>
                                      </p:cBhvr>
                                      <p:to>
                                        <p:strVal val="visible"/>
                                      </p:to>
                                    </p:set>
                                    <p:animEffect transition="in" filter="blinds(horizontal)">
                                      <p:cBhvr>
                                        <p:cTn id="26" dur="500"/>
                                        <p:tgtEl>
                                          <p:spTgt spid="12297"/>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2304"/>
                                        </p:tgtEl>
                                        <p:attrNameLst>
                                          <p:attrName>style.visibility</p:attrName>
                                        </p:attrNameLst>
                                      </p:cBhvr>
                                      <p:to>
                                        <p:strVal val="visible"/>
                                      </p:to>
                                    </p:set>
                                    <p:animEffect transition="in" filter="blinds(horizontal)">
                                      <p:cBhvr>
                                        <p:cTn id="29" dur="500"/>
                                        <p:tgtEl>
                                          <p:spTgt spid="12304"/>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2303"/>
                                        </p:tgtEl>
                                        <p:attrNameLst>
                                          <p:attrName>style.visibility</p:attrName>
                                        </p:attrNameLst>
                                      </p:cBhvr>
                                      <p:to>
                                        <p:strVal val="visible"/>
                                      </p:to>
                                    </p:set>
                                    <p:animEffect transition="in" filter="blinds(horizontal)">
                                      <p:cBhvr>
                                        <p:cTn id="32" dur="500"/>
                                        <p:tgtEl>
                                          <p:spTgt spid="12303"/>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linds(horizontal)">
                                      <p:cBhvr>
                                        <p:cTn id="37" dur="500"/>
                                        <p:tgtEl>
                                          <p:spTgt spid="4"/>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2292"/>
                                        </p:tgtEl>
                                        <p:attrNameLst>
                                          <p:attrName>style.visibility</p:attrName>
                                        </p:attrNameLst>
                                      </p:cBhvr>
                                      <p:to>
                                        <p:strVal val="visible"/>
                                      </p:to>
                                    </p:set>
                                    <p:animEffect transition="in" filter="blinds(horizontal)">
                                      <p:cBhvr>
                                        <p:cTn id="40" dur="500"/>
                                        <p:tgtEl>
                                          <p:spTgt spid="12292"/>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blinds(horizontal)">
                                      <p:cBhvr>
                                        <p:cTn id="45" dur="500"/>
                                        <p:tgtEl>
                                          <p:spTgt spid="6"/>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2302"/>
                                        </p:tgtEl>
                                        <p:attrNameLst>
                                          <p:attrName>style.visibility</p:attrName>
                                        </p:attrNameLst>
                                      </p:cBhvr>
                                      <p:to>
                                        <p:strVal val="visible"/>
                                      </p:to>
                                    </p:set>
                                    <p:animEffect transition="in" filter="blinds(horizontal)">
                                      <p:cBhvr>
                                        <p:cTn id="48" dur="500"/>
                                        <p:tgtEl>
                                          <p:spTgt spid="12302"/>
                                        </p:tgtEl>
                                      </p:cBhvr>
                                    </p:animEffect>
                                  </p:childTnLst>
                                </p:cTn>
                              </p:par>
                              <p:par>
                                <p:cTn id="49" presetID="3" presetClass="entr" presetSubtype="1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linds(horizontal)">
                                      <p:cBhvr>
                                        <p:cTn id="51" dur="500"/>
                                        <p:tgtEl>
                                          <p:spTgt spid="18"/>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blinds(horizontal)">
                                      <p:cBhvr>
                                        <p:cTn id="54" dur="500"/>
                                        <p:tgtEl>
                                          <p:spTgt spid="19"/>
                                        </p:tgtEl>
                                      </p:cBhvr>
                                    </p:animEffect>
                                  </p:childTnLst>
                                </p:cTn>
                              </p:par>
                              <p:par>
                                <p:cTn id="55" presetID="3" presetClass="entr" presetSubtype="10"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linds(horizontal)">
                                      <p:cBhvr>
                                        <p:cTn id="5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nimBg="1"/>
      <p:bldP spid="12295" grpId="0" animBg="1"/>
      <p:bldP spid="12296" grpId="0" animBg="1"/>
      <p:bldP spid="12297" grpId="0" animBg="1"/>
      <p:bldP spid="12301" grpId="0" animBg="1"/>
      <p:bldP spid="12302" grpId="0" animBg="1"/>
      <p:bldP spid="12303" grpId="0" animBg="1"/>
      <p:bldP spid="12304" grpId="0"/>
      <p:bldP spid="12306" grpId="0"/>
      <p:bldP spid="4" grpId="0"/>
      <p:bldP spid="6" grpId="0"/>
      <p:bldP spid="7"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Điện tử tương tự hỗ trợ sửa đổi các bộ phận, mạch trong tivi">
            <a:extLst>
              <a:ext uri="{FF2B5EF4-FFF2-40B4-BE49-F238E27FC236}">
                <a16:creationId xmlns:a16="http://schemas.microsoft.com/office/drawing/2014/main" id="{8CEC405B-DF24-E4EA-8C70-C40D8F1A384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190500"/>
            <a:ext cx="9210174" cy="48123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D26ED9B-4E03-2418-3950-8AB7218D1E09}"/>
              </a:ext>
            </a:extLst>
          </p:cNvPr>
          <p:cNvSpPr txBox="1"/>
          <p:nvPr/>
        </p:nvSpPr>
        <p:spPr>
          <a:xfrm>
            <a:off x="1638300" y="5372100"/>
            <a:ext cx="9639300" cy="800219"/>
          </a:xfrm>
          <a:prstGeom prst="rect">
            <a:avLst/>
          </a:prstGeom>
          <a:noFill/>
        </p:spPr>
        <p:txBody>
          <a:bodyPr wrap="square">
            <a:spAutoFit/>
          </a:bodyPr>
          <a:lstStyle/>
          <a:p>
            <a:pPr algn="ctr"/>
            <a:r>
              <a:rPr lang="vi-VN" sz="2800" b="0" i="0" dirty="0">
                <a:solidFill>
                  <a:srgbClr val="000000"/>
                </a:solidFill>
                <a:effectLst/>
                <a:latin typeface="+mj-lt"/>
              </a:rPr>
              <a:t>Đ</a:t>
            </a:r>
            <a:r>
              <a:rPr lang="en-US" sz="2800" b="0" i="0" dirty="0" err="1">
                <a:solidFill>
                  <a:srgbClr val="000000"/>
                </a:solidFill>
                <a:effectLst/>
                <a:latin typeface="+mj-lt"/>
              </a:rPr>
              <a:t>iện</a:t>
            </a:r>
            <a:r>
              <a:rPr lang="en-US" sz="2800" b="0" i="0" dirty="0">
                <a:solidFill>
                  <a:srgbClr val="000000"/>
                </a:solidFill>
                <a:effectLst/>
                <a:latin typeface="+mj-lt"/>
              </a:rPr>
              <a:t> </a:t>
            </a:r>
            <a:r>
              <a:rPr lang="en-US" sz="2800" b="0" i="0" dirty="0" err="1">
                <a:solidFill>
                  <a:srgbClr val="000000"/>
                </a:solidFill>
                <a:effectLst/>
                <a:latin typeface="+mj-lt"/>
              </a:rPr>
              <a:t>tử</a:t>
            </a:r>
            <a:r>
              <a:rPr lang="en-US" sz="2800" b="0" i="0" dirty="0">
                <a:solidFill>
                  <a:srgbClr val="000000"/>
                </a:solidFill>
                <a:effectLst/>
                <a:latin typeface="+mj-lt"/>
              </a:rPr>
              <a:t> </a:t>
            </a:r>
            <a:r>
              <a:rPr lang="en-US" sz="2800" b="0" i="0" dirty="0" err="1">
                <a:solidFill>
                  <a:srgbClr val="000000"/>
                </a:solidFill>
                <a:effectLst/>
                <a:latin typeface="+mj-lt"/>
              </a:rPr>
              <a:t>tương</a:t>
            </a:r>
            <a:r>
              <a:rPr lang="en-US" sz="2800" b="0" i="0" dirty="0">
                <a:solidFill>
                  <a:srgbClr val="000000"/>
                </a:solidFill>
                <a:effectLst/>
                <a:latin typeface="+mj-lt"/>
              </a:rPr>
              <a:t> </a:t>
            </a:r>
            <a:r>
              <a:rPr lang="en-US" sz="2800" b="0" i="0" dirty="0" err="1">
                <a:solidFill>
                  <a:srgbClr val="000000"/>
                </a:solidFill>
                <a:effectLst/>
                <a:latin typeface="+mj-lt"/>
              </a:rPr>
              <a:t>tự</a:t>
            </a:r>
            <a:r>
              <a:rPr lang="en-US" sz="2800" b="0" i="0" dirty="0">
                <a:solidFill>
                  <a:srgbClr val="000000"/>
                </a:solidFill>
                <a:effectLst/>
                <a:latin typeface="+mj-lt"/>
              </a:rPr>
              <a:t> </a:t>
            </a:r>
            <a:r>
              <a:rPr lang="en-US" sz="2800" b="0" i="0" dirty="0" err="1">
                <a:solidFill>
                  <a:srgbClr val="000000"/>
                </a:solidFill>
                <a:effectLst/>
                <a:latin typeface="+mj-lt"/>
              </a:rPr>
              <a:t>hỗ</a:t>
            </a:r>
            <a:r>
              <a:rPr lang="en-US" sz="2800" b="0" i="0" dirty="0">
                <a:solidFill>
                  <a:srgbClr val="000000"/>
                </a:solidFill>
                <a:effectLst/>
                <a:latin typeface="+mj-lt"/>
              </a:rPr>
              <a:t> </a:t>
            </a:r>
            <a:r>
              <a:rPr lang="en-US" sz="2800" b="0" i="0" dirty="0" err="1">
                <a:solidFill>
                  <a:srgbClr val="000000"/>
                </a:solidFill>
                <a:effectLst/>
                <a:latin typeface="+mj-lt"/>
              </a:rPr>
              <a:t>trợ</a:t>
            </a:r>
            <a:r>
              <a:rPr lang="en-US" sz="2800" b="0" i="0" dirty="0">
                <a:solidFill>
                  <a:srgbClr val="000000"/>
                </a:solidFill>
                <a:effectLst/>
                <a:latin typeface="+mj-lt"/>
              </a:rPr>
              <a:t> </a:t>
            </a:r>
            <a:r>
              <a:rPr lang="en-US" sz="2800" b="0" i="0" dirty="0" err="1">
                <a:solidFill>
                  <a:srgbClr val="000000"/>
                </a:solidFill>
                <a:effectLst/>
                <a:latin typeface="+mj-lt"/>
              </a:rPr>
              <a:t>sửa</a:t>
            </a:r>
            <a:r>
              <a:rPr lang="en-US" sz="2800" b="0" i="0" dirty="0">
                <a:solidFill>
                  <a:srgbClr val="000000"/>
                </a:solidFill>
                <a:effectLst/>
                <a:latin typeface="+mj-lt"/>
              </a:rPr>
              <a:t> </a:t>
            </a:r>
            <a:r>
              <a:rPr lang="en-US" sz="2800" b="0" i="0" dirty="0" err="1">
                <a:solidFill>
                  <a:srgbClr val="000000"/>
                </a:solidFill>
                <a:effectLst/>
                <a:latin typeface="+mj-lt"/>
              </a:rPr>
              <a:t>đổi</a:t>
            </a:r>
            <a:r>
              <a:rPr lang="en-US" sz="2800" b="0" i="0" dirty="0">
                <a:solidFill>
                  <a:srgbClr val="000000"/>
                </a:solidFill>
                <a:effectLst/>
                <a:latin typeface="+mj-lt"/>
              </a:rPr>
              <a:t> </a:t>
            </a:r>
            <a:r>
              <a:rPr lang="en-US" sz="2800" b="0" i="0" dirty="0" err="1">
                <a:solidFill>
                  <a:srgbClr val="000000"/>
                </a:solidFill>
                <a:effectLst/>
                <a:latin typeface="+mj-lt"/>
              </a:rPr>
              <a:t>các</a:t>
            </a:r>
            <a:r>
              <a:rPr lang="en-US" sz="2800" b="0" i="0" dirty="0">
                <a:solidFill>
                  <a:srgbClr val="000000"/>
                </a:solidFill>
                <a:effectLst/>
                <a:latin typeface="+mj-lt"/>
              </a:rPr>
              <a:t> </a:t>
            </a:r>
            <a:r>
              <a:rPr lang="en-US" sz="2800" b="0" i="0" dirty="0" err="1">
                <a:solidFill>
                  <a:srgbClr val="000000"/>
                </a:solidFill>
                <a:effectLst/>
                <a:latin typeface="+mj-lt"/>
              </a:rPr>
              <a:t>bộ</a:t>
            </a:r>
            <a:r>
              <a:rPr lang="en-US" sz="2800" b="0" i="0" dirty="0">
                <a:solidFill>
                  <a:srgbClr val="000000"/>
                </a:solidFill>
                <a:effectLst/>
                <a:latin typeface="+mj-lt"/>
              </a:rPr>
              <a:t> </a:t>
            </a:r>
            <a:r>
              <a:rPr lang="en-US" sz="2800" b="0" i="0" dirty="0" err="1">
                <a:solidFill>
                  <a:srgbClr val="000000"/>
                </a:solidFill>
                <a:effectLst/>
                <a:latin typeface="+mj-lt"/>
              </a:rPr>
              <a:t>phận</a:t>
            </a:r>
            <a:r>
              <a:rPr lang="en-US" sz="2800" dirty="0">
                <a:solidFill>
                  <a:srgbClr val="000000"/>
                </a:solidFill>
                <a:latin typeface="+mj-lt"/>
              </a:rPr>
              <a:t>, </a:t>
            </a:r>
            <a:r>
              <a:rPr lang="en-US" sz="2800" dirty="0" err="1">
                <a:solidFill>
                  <a:srgbClr val="000000"/>
                </a:solidFill>
                <a:latin typeface="+mj-lt"/>
              </a:rPr>
              <a:t>mạch</a:t>
            </a:r>
            <a:r>
              <a:rPr lang="en-US" sz="2800" dirty="0">
                <a:solidFill>
                  <a:srgbClr val="000000"/>
                </a:solidFill>
                <a:latin typeface="+mj-lt"/>
              </a:rPr>
              <a:t> </a:t>
            </a:r>
            <a:r>
              <a:rPr lang="en-US" sz="2800" dirty="0" err="1">
                <a:solidFill>
                  <a:srgbClr val="000000"/>
                </a:solidFill>
                <a:latin typeface="+mj-lt"/>
              </a:rPr>
              <a:t>trong</a:t>
            </a:r>
            <a:r>
              <a:rPr lang="en-US" sz="2800" dirty="0">
                <a:solidFill>
                  <a:srgbClr val="000000"/>
                </a:solidFill>
                <a:latin typeface="+mj-lt"/>
              </a:rPr>
              <a:t> </a:t>
            </a:r>
            <a:r>
              <a:rPr lang="en-US" sz="2800" dirty="0" err="1">
                <a:solidFill>
                  <a:srgbClr val="000000"/>
                </a:solidFill>
                <a:latin typeface="+mj-lt"/>
              </a:rPr>
              <a:t>tivi</a:t>
            </a:r>
            <a:br>
              <a:rPr lang="vi-VN" dirty="0"/>
            </a:br>
            <a:endParaRPr lang="x-none" dirty="0"/>
          </a:p>
        </p:txBody>
      </p:sp>
    </p:spTree>
    <p:extLst>
      <p:ext uri="{BB962C8B-B14F-4D97-AF65-F5344CB8AC3E}">
        <p14:creationId xmlns:p14="http://schemas.microsoft.com/office/powerpoint/2010/main" val="1829881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DBBFCB-B200-A112-25CE-FF61341AD6D5}"/>
              </a:ext>
            </a:extLst>
          </p:cNvPr>
          <p:cNvSpPr txBox="1"/>
          <p:nvPr/>
        </p:nvSpPr>
        <p:spPr>
          <a:xfrm>
            <a:off x="495300" y="795867"/>
            <a:ext cx="11468100" cy="2246769"/>
          </a:xfrm>
          <a:prstGeom prst="rect">
            <a:avLst/>
          </a:prstGeom>
          <a:noFill/>
        </p:spPr>
        <p:txBody>
          <a:bodyPr wrap="square" rtlCol="0">
            <a:spAutoFit/>
          </a:bodyPr>
          <a:lstStyle/>
          <a:p>
            <a:r>
              <a:rPr lang="x-none" sz="2800" dirty="0">
                <a:latin typeface="Times New Roman" panose="02020603050405020304" pitchFamily="18" charset="0"/>
                <a:cs typeface="Times New Roman" panose="02020603050405020304" pitchFamily="18" charset="0"/>
              </a:rPr>
              <a:t>- Các tín hiệu nói chung chuyển thành tín hiệu điện thông qua bộ chuyển đổi. </a:t>
            </a:r>
          </a:p>
          <a:p>
            <a:r>
              <a:rPr lang="x-none" sz="2800" dirty="0">
                <a:latin typeface="Times New Roman" panose="02020603050405020304" pitchFamily="18" charset="0"/>
                <a:cs typeface="Times New Roman" panose="02020603050405020304" pitchFamily="18" charset="0"/>
              </a:rPr>
              <a:t>- Hình 18.5 biểu diễn cấu tạo của microphone điện động. Khi sóng âm truyền tới micro làm màng rung rung động, dẫn tới cuộn dây đồng dao động. Cuộn dây đồng đặt trong khe từ trường của nam châm vĩnh cửu khi dao động xuất hiện suất điện động tạo nên dòng điện xoay chiều.</a:t>
            </a:r>
          </a:p>
        </p:txBody>
      </p:sp>
      <p:sp>
        <p:nvSpPr>
          <p:cNvPr id="3" name="TextBox 2">
            <a:extLst>
              <a:ext uri="{FF2B5EF4-FFF2-40B4-BE49-F238E27FC236}">
                <a16:creationId xmlns:a16="http://schemas.microsoft.com/office/drawing/2014/main" id="{8ED89F2E-8B37-3884-BBCD-CDB113543134}"/>
              </a:ext>
            </a:extLst>
          </p:cNvPr>
          <p:cNvSpPr txBox="1"/>
          <p:nvPr/>
        </p:nvSpPr>
        <p:spPr>
          <a:xfrm>
            <a:off x="3848100" y="272647"/>
            <a:ext cx="3695700" cy="523220"/>
          </a:xfrm>
          <a:prstGeom prst="rect">
            <a:avLst/>
          </a:prstGeom>
          <a:solidFill>
            <a:srgbClr val="00B050"/>
          </a:solidFill>
        </p:spPr>
        <p:txBody>
          <a:bodyPr wrap="square" rtlCol="0">
            <a:spAutoFit/>
          </a:bodyPr>
          <a:lstStyle/>
          <a:p>
            <a:r>
              <a:rPr lang="x-none" sz="2800" b="1" dirty="0">
                <a:solidFill>
                  <a:schemeClr val="bg1"/>
                </a:solidFill>
                <a:latin typeface="Times New Roman" panose="02020603050405020304" pitchFamily="18" charset="0"/>
                <a:cs typeface="Times New Roman" panose="02020603050405020304" pitchFamily="18" charset="0"/>
              </a:rPr>
              <a:t>Thông tin bổ </a:t>
            </a:r>
            <a:r>
              <a:rPr lang="en-US" sz="2800" b="1" dirty="0">
                <a:solidFill>
                  <a:schemeClr val="bg1"/>
                </a:solidFill>
                <a:latin typeface="Times New Roman" panose="02020603050405020304" pitchFamily="18" charset="0"/>
                <a:cs typeface="Times New Roman" panose="02020603050405020304" pitchFamily="18" charset="0"/>
              </a:rPr>
              <a:t>s</a:t>
            </a:r>
            <a:r>
              <a:rPr lang="x-none" sz="2800" b="1" dirty="0">
                <a:solidFill>
                  <a:schemeClr val="bg1"/>
                </a:solidFill>
                <a:latin typeface="Times New Roman" panose="02020603050405020304" pitchFamily="18" charset="0"/>
                <a:cs typeface="Times New Roman" panose="02020603050405020304" pitchFamily="18" charset="0"/>
              </a:rPr>
              <a:t>ung</a:t>
            </a:r>
          </a:p>
        </p:txBody>
      </p:sp>
      <p:pic>
        <p:nvPicPr>
          <p:cNvPr id="4" name="Picture 3">
            <a:extLst>
              <a:ext uri="{FF2B5EF4-FFF2-40B4-BE49-F238E27FC236}">
                <a16:creationId xmlns:a16="http://schemas.microsoft.com/office/drawing/2014/main" id="{BFBD05E1-01B2-60D5-D404-93B16E188168}"/>
              </a:ext>
            </a:extLst>
          </p:cNvPr>
          <p:cNvPicPr>
            <a:picLocks noChangeAspect="1"/>
          </p:cNvPicPr>
          <p:nvPr/>
        </p:nvPicPr>
        <p:blipFill rotWithShape="1">
          <a:blip r:embed="rId2">
            <a:extLst>
              <a:ext uri="{28A0092B-C50C-407E-A947-70E740481C1C}">
                <a14:useLocalDpi xmlns:a14="http://schemas.microsoft.com/office/drawing/2010/main" val="0"/>
              </a:ext>
            </a:extLst>
          </a:blip>
          <a:srcRect l="43561" t="20489" r="4957" b="9431"/>
          <a:stretch/>
        </p:blipFill>
        <p:spPr>
          <a:xfrm>
            <a:off x="3314700" y="3390900"/>
            <a:ext cx="5676900" cy="3347915"/>
          </a:xfrm>
          <a:prstGeom prst="rect">
            <a:avLst/>
          </a:prstGeom>
        </p:spPr>
      </p:pic>
    </p:spTree>
    <p:extLst>
      <p:ext uri="{BB962C8B-B14F-4D97-AF65-F5344CB8AC3E}">
        <p14:creationId xmlns:p14="http://schemas.microsoft.com/office/powerpoint/2010/main" val="1873933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linds(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linds(horizont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8303" y="3141668"/>
            <a:ext cx="1063597" cy="1063597"/>
          </a:xfrm>
          <a:custGeom>
            <a:avLst/>
            <a:gdLst/>
            <a:ahLst/>
            <a:cxnLst/>
            <a:rect l="l" t="t" r="r" b="b"/>
            <a:pathLst>
              <a:path w="1595395" h="1595395">
                <a:moveTo>
                  <a:pt x="0" y="0"/>
                </a:moveTo>
                <a:lnTo>
                  <a:pt x="1595395" y="0"/>
                </a:lnTo>
                <a:lnTo>
                  <a:pt x="1595395" y="1595395"/>
                </a:lnTo>
                <a:lnTo>
                  <a:pt x="0" y="1595395"/>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419100" y="3311935"/>
            <a:ext cx="893331" cy="893331"/>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7729"/>
            </a:solidFill>
            <a:ln w="66675" cap="sq">
              <a:solidFill>
                <a:srgbClr val="FFFFFF"/>
              </a:solidFill>
              <a:prstDash val="solid"/>
              <a:miter/>
            </a:ln>
          </p:spPr>
        </p:sp>
        <p:sp>
          <p:nvSpPr>
            <p:cNvPr id="5" name="TextBox 5"/>
            <p:cNvSpPr txBox="1"/>
            <p:nvPr/>
          </p:nvSpPr>
          <p:spPr>
            <a:xfrm>
              <a:off x="76200" y="66675"/>
              <a:ext cx="660400" cy="669925"/>
            </a:xfrm>
            <a:prstGeom prst="rect">
              <a:avLst/>
            </a:prstGeom>
          </p:spPr>
          <p:txBody>
            <a:bodyPr lIns="33867" tIns="33867" rIns="33867" bIns="33867" rtlCol="0" anchor="ctr"/>
            <a:lstStyle/>
            <a:p>
              <a:pPr algn="ctr">
                <a:lnSpc>
                  <a:spcPts val="1600"/>
                </a:lnSpc>
              </a:pPr>
              <a:endParaRPr sz="1200">
                <a:latin typeface="Times New Roman" panose="02020603050405020304" charset="0"/>
                <a:cs typeface="Times New Roman" panose="02020603050405020304" charset="0"/>
              </a:endParaRPr>
            </a:p>
          </p:txBody>
        </p:sp>
      </p:grpSp>
      <p:sp>
        <p:nvSpPr>
          <p:cNvPr id="6" name="Freeform 6"/>
          <p:cNvSpPr/>
          <p:nvPr/>
        </p:nvSpPr>
        <p:spPr>
          <a:xfrm>
            <a:off x="629828" y="3498476"/>
            <a:ext cx="502898" cy="512507"/>
          </a:xfrm>
          <a:custGeom>
            <a:avLst/>
            <a:gdLst/>
            <a:ahLst/>
            <a:cxnLst/>
            <a:rect l="l" t="t" r="r" b="b"/>
            <a:pathLst>
              <a:path w="754347" h="768761">
                <a:moveTo>
                  <a:pt x="0" y="0"/>
                </a:moveTo>
                <a:lnTo>
                  <a:pt x="754346" y="0"/>
                </a:lnTo>
                <a:lnTo>
                  <a:pt x="754346" y="768761"/>
                </a:lnTo>
                <a:lnTo>
                  <a:pt x="0" y="768761"/>
                </a:lnTo>
                <a:lnTo>
                  <a:pt x="0" y="0"/>
                </a:lnTo>
                <a:close/>
              </a:path>
            </a:pathLst>
          </a:custGeom>
          <a:blipFill>
            <a:blip r:embed="rId4"/>
            <a:stretch>
              <a:fillRect/>
            </a:stretch>
          </a:blipFill>
        </p:spPr>
      </p:sp>
      <p:sp>
        <p:nvSpPr>
          <p:cNvPr id="10" name="Freeform 10"/>
          <p:cNvSpPr/>
          <p:nvPr/>
        </p:nvSpPr>
        <p:spPr>
          <a:xfrm>
            <a:off x="2046429" y="5184842"/>
            <a:ext cx="1063597" cy="1063597"/>
          </a:xfrm>
          <a:custGeom>
            <a:avLst/>
            <a:gdLst/>
            <a:ahLst/>
            <a:cxnLst/>
            <a:rect l="l" t="t" r="r" b="b"/>
            <a:pathLst>
              <a:path w="1595395" h="1595395">
                <a:moveTo>
                  <a:pt x="0" y="0"/>
                </a:moveTo>
                <a:lnTo>
                  <a:pt x="1595395" y="0"/>
                </a:lnTo>
                <a:lnTo>
                  <a:pt x="1595395" y="1595395"/>
                </a:lnTo>
                <a:lnTo>
                  <a:pt x="0" y="1595395"/>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1" name="Group 11"/>
          <p:cNvGrpSpPr/>
          <p:nvPr/>
        </p:nvGrpSpPr>
        <p:grpSpPr>
          <a:xfrm>
            <a:off x="2348451" y="5334703"/>
            <a:ext cx="893331" cy="893331"/>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24C"/>
            </a:solidFill>
            <a:ln w="66675" cap="sq">
              <a:solidFill>
                <a:srgbClr val="FFFFFF"/>
              </a:solidFill>
              <a:prstDash val="solid"/>
              <a:miter/>
            </a:ln>
          </p:spPr>
        </p:sp>
        <p:sp>
          <p:nvSpPr>
            <p:cNvPr id="13" name="TextBox 13"/>
            <p:cNvSpPr txBox="1"/>
            <p:nvPr/>
          </p:nvSpPr>
          <p:spPr>
            <a:xfrm>
              <a:off x="76200" y="66675"/>
              <a:ext cx="660400" cy="669925"/>
            </a:xfrm>
            <a:prstGeom prst="rect">
              <a:avLst/>
            </a:prstGeom>
          </p:spPr>
          <p:txBody>
            <a:bodyPr lIns="33867" tIns="33867" rIns="33867" bIns="33867" rtlCol="0" anchor="ctr"/>
            <a:lstStyle/>
            <a:p>
              <a:pPr algn="ctr">
                <a:lnSpc>
                  <a:spcPts val="1600"/>
                </a:lnSpc>
              </a:pPr>
              <a:endParaRPr sz="1200">
                <a:latin typeface="Times New Roman" panose="02020603050405020304" charset="0"/>
                <a:cs typeface="Times New Roman" panose="02020603050405020304" charset="0"/>
              </a:endParaRPr>
            </a:p>
          </p:txBody>
        </p:sp>
      </p:grpSp>
      <p:grpSp>
        <p:nvGrpSpPr>
          <p:cNvPr id="14" name="Group 14"/>
          <p:cNvGrpSpPr/>
          <p:nvPr/>
        </p:nvGrpSpPr>
        <p:grpSpPr>
          <a:xfrm>
            <a:off x="3056430" y="5310351"/>
            <a:ext cx="5858970" cy="965006"/>
            <a:chOff x="-107410" y="-28221"/>
            <a:chExt cx="2288732" cy="381237"/>
          </a:xfrm>
        </p:grpSpPr>
        <p:sp>
          <p:nvSpPr>
            <p:cNvPr id="15" name="Freeform 15"/>
            <p:cNvSpPr/>
            <p:nvPr/>
          </p:nvSpPr>
          <p:spPr>
            <a:xfrm>
              <a:off x="0" y="0"/>
              <a:ext cx="2092022" cy="353016"/>
            </a:xfrm>
            <a:custGeom>
              <a:avLst/>
              <a:gdLst/>
              <a:ahLst/>
              <a:cxnLst/>
              <a:rect l="l" t="t" r="r" b="b"/>
              <a:pathLst>
                <a:path w="2092022" h="353016">
                  <a:moveTo>
                    <a:pt x="84796" y="0"/>
                  </a:moveTo>
                  <a:lnTo>
                    <a:pt x="2007226" y="0"/>
                  </a:lnTo>
                  <a:cubicBezTo>
                    <a:pt x="2029715" y="0"/>
                    <a:pt x="2051283" y="8934"/>
                    <a:pt x="2067186" y="24836"/>
                  </a:cubicBezTo>
                  <a:cubicBezTo>
                    <a:pt x="2083088" y="40739"/>
                    <a:pt x="2092022" y="62307"/>
                    <a:pt x="2092022" y="84796"/>
                  </a:cubicBezTo>
                  <a:lnTo>
                    <a:pt x="2092022" y="268220"/>
                  </a:lnTo>
                  <a:cubicBezTo>
                    <a:pt x="2092022" y="315052"/>
                    <a:pt x="2054057" y="353016"/>
                    <a:pt x="2007226" y="353016"/>
                  </a:cubicBezTo>
                  <a:lnTo>
                    <a:pt x="84796" y="353016"/>
                  </a:lnTo>
                  <a:cubicBezTo>
                    <a:pt x="37964" y="353016"/>
                    <a:pt x="0" y="315052"/>
                    <a:pt x="0" y="268220"/>
                  </a:cubicBezTo>
                  <a:lnTo>
                    <a:pt x="0" y="84796"/>
                  </a:lnTo>
                  <a:cubicBezTo>
                    <a:pt x="0" y="37964"/>
                    <a:pt x="37964" y="0"/>
                    <a:pt x="84796" y="0"/>
                  </a:cubicBezTo>
                  <a:close/>
                </a:path>
              </a:pathLst>
            </a:custGeom>
            <a:solidFill>
              <a:srgbClr val="2ACB7E"/>
            </a:solidFill>
            <a:ln cap="rnd">
              <a:noFill/>
              <a:prstDash val="solid"/>
              <a:round/>
            </a:ln>
          </p:spPr>
          <p:txBody>
            <a:bodyPr/>
            <a:lstStyle/>
            <a:p>
              <a:endParaRPr lang="x-none" sz="2600" dirty="0"/>
            </a:p>
          </p:txBody>
        </p:sp>
        <p:sp>
          <p:nvSpPr>
            <p:cNvPr id="16" name="TextBox 16"/>
            <p:cNvSpPr txBox="1"/>
            <p:nvPr/>
          </p:nvSpPr>
          <p:spPr>
            <a:xfrm>
              <a:off x="-107410" y="-28221"/>
              <a:ext cx="2288732" cy="362541"/>
            </a:xfrm>
            <a:prstGeom prst="rect">
              <a:avLst/>
            </a:prstGeom>
          </p:spPr>
          <p:txBody>
            <a:bodyPr lIns="33867" tIns="33867" rIns="33867" bIns="33867" rtlCol="0" anchor="ctr"/>
            <a:lstStyle/>
            <a:p>
              <a:pPr algn="ctr">
                <a:lnSpc>
                  <a:spcPts val="4800"/>
                </a:lnSpc>
              </a:pPr>
              <a:r>
                <a:rPr lang="en-US" sz="2800" b="1" dirty="0">
                  <a:solidFill>
                    <a:schemeClr val="bg1"/>
                  </a:solidFill>
                  <a:latin typeface="Times New Roman" panose="02020603050405020304" pitchFamily="18" charset="0"/>
                  <a:cs typeface="Times New Roman" panose="02020603050405020304" pitchFamily="18" charset="0"/>
                </a:rPr>
                <a:t>2. MẠCH ĐIỀU CHẾ BIÊN ĐỘ</a:t>
              </a:r>
            </a:p>
          </p:txBody>
        </p:sp>
      </p:grpSp>
      <p:sp>
        <p:nvSpPr>
          <p:cNvPr id="17" name="AutoShape 17"/>
          <p:cNvSpPr/>
          <p:nvPr/>
        </p:nvSpPr>
        <p:spPr>
          <a:xfrm rot="5400000">
            <a:off x="110765" y="4951423"/>
            <a:ext cx="1511367" cy="19050"/>
          </a:xfrm>
          <a:prstGeom prst="line">
            <a:avLst/>
          </a:prstGeom>
          <a:ln w="28575" cap="flat">
            <a:solidFill>
              <a:srgbClr val="213343"/>
            </a:solidFill>
            <a:prstDash val="sysDash"/>
            <a:headEnd type="none" w="sm" len="sm"/>
            <a:tailEnd type="oval" w="lg" len="lg"/>
          </a:ln>
        </p:spPr>
      </p:sp>
      <p:sp>
        <p:nvSpPr>
          <p:cNvPr id="18" name="AutoShape 18"/>
          <p:cNvSpPr/>
          <p:nvPr/>
        </p:nvSpPr>
        <p:spPr>
          <a:xfrm>
            <a:off x="933805" y="5773886"/>
            <a:ext cx="1414649" cy="19050"/>
          </a:xfrm>
          <a:prstGeom prst="line">
            <a:avLst/>
          </a:prstGeom>
          <a:ln w="28575" cap="flat">
            <a:solidFill>
              <a:srgbClr val="213343"/>
            </a:solidFill>
            <a:prstDash val="sysDash"/>
            <a:headEnd type="none" w="sm" len="sm"/>
            <a:tailEnd type="oval" w="lg" len="lg"/>
          </a:ln>
        </p:spPr>
      </p:sp>
      <p:grpSp>
        <p:nvGrpSpPr>
          <p:cNvPr id="22" name="Group 22"/>
          <p:cNvGrpSpPr/>
          <p:nvPr/>
        </p:nvGrpSpPr>
        <p:grpSpPr>
          <a:xfrm>
            <a:off x="3478" y="-23510"/>
            <a:ext cx="12227165" cy="1597711"/>
            <a:chOff x="-20212" y="-9525"/>
            <a:chExt cx="4830485" cy="631194"/>
          </a:xfrm>
        </p:grpSpPr>
        <p:sp>
          <p:nvSpPr>
            <p:cNvPr id="23" name="Freeform 23"/>
            <p:cNvSpPr/>
            <p:nvPr/>
          </p:nvSpPr>
          <p:spPr>
            <a:xfrm>
              <a:off x="-20212" y="0"/>
              <a:ext cx="4810273" cy="621669"/>
            </a:xfrm>
            <a:custGeom>
              <a:avLst/>
              <a:gdLst/>
              <a:ahLst/>
              <a:cxnLst/>
              <a:rect l="l" t="t" r="r" b="b"/>
              <a:pathLst>
                <a:path w="4810273" h="621669">
                  <a:moveTo>
                    <a:pt x="0" y="0"/>
                  </a:moveTo>
                  <a:lnTo>
                    <a:pt x="4810273" y="0"/>
                  </a:lnTo>
                  <a:lnTo>
                    <a:pt x="4810273" y="621669"/>
                  </a:lnTo>
                  <a:lnTo>
                    <a:pt x="0" y="621669"/>
                  </a:lnTo>
                  <a:close/>
                </a:path>
              </a:pathLst>
            </a:custGeom>
            <a:solidFill>
              <a:srgbClr val="FFFFFF"/>
            </a:solidFill>
          </p:spPr>
        </p:sp>
        <p:sp>
          <p:nvSpPr>
            <p:cNvPr id="24" name="TextBox 24"/>
            <p:cNvSpPr txBox="1"/>
            <p:nvPr/>
          </p:nvSpPr>
          <p:spPr>
            <a:xfrm>
              <a:off x="0" y="-9525"/>
              <a:ext cx="4810273" cy="631194"/>
            </a:xfrm>
            <a:prstGeom prst="rect">
              <a:avLst/>
            </a:prstGeom>
          </p:spPr>
          <p:txBody>
            <a:bodyPr lIns="33867" tIns="33867" rIns="33867" bIns="33867" rtlCol="0" anchor="ctr"/>
            <a:lstStyle/>
            <a:p>
              <a:pPr algn="ctr">
                <a:lnSpc>
                  <a:spcPts val="1600"/>
                </a:lnSpc>
              </a:pPr>
              <a:endParaRPr sz="1200"/>
            </a:p>
          </p:txBody>
        </p:sp>
      </p:grpSp>
      <p:sp>
        <p:nvSpPr>
          <p:cNvPr id="25" name="Freeform 25"/>
          <p:cNvSpPr/>
          <p:nvPr/>
        </p:nvSpPr>
        <p:spPr>
          <a:xfrm>
            <a:off x="5223731" y="2062717"/>
            <a:ext cx="1063597" cy="1063597"/>
          </a:xfrm>
          <a:custGeom>
            <a:avLst/>
            <a:gdLst/>
            <a:ahLst/>
            <a:cxnLst/>
            <a:rect l="l" t="t" r="r" b="b"/>
            <a:pathLst>
              <a:path w="1595395" h="1595395">
                <a:moveTo>
                  <a:pt x="0" y="0"/>
                </a:moveTo>
                <a:lnTo>
                  <a:pt x="1595395" y="0"/>
                </a:lnTo>
                <a:lnTo>
                  <a:pt x="1595395" y="1595396"/>
                </a:lnTo>
                <a:lnTo>
                  <a:pt x="0" y="1595396"/>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26" name="AutoShape 26"/>
          <p:cNvSpPr/>
          <p:nvPr/>
        </p:nvSpPr>
        <p:spPr>
          <a:xfrm>
            <a:off x="5670396" y="3119346"/>
            <a:ext cx="10846" cy="2214219"/>
          </a:xfrm>
          <a:prstGeom prst="line">
            <a:avLst/>
          </a:prstGeom>
          <a:ln w="28575" cap="flat">
            <a:solidFill>
              <a:srgbClr val="213343"/>
            </a:solidFill>
            <a:prstDash val="sysDash"/>
            <a:headEnd type="oval" w="lg" len="lg"/>
            <a:tailEnd type="oval" w="lg" len="lg"/>
          </a:ln>
        </p:spPr>
      </p:sp>
      <p:grpSp>
        <p:nvGrpSpPr>
          <p:cNvPr id="28" name="Group 28"/>
          <p:cNvGrpSpPr/>
          <p:nvPr/>
        </p:nvGrpSpPr>
        <p:grpSpPr>
          <a:xfrm>
            <a:off x="5223730" y="2226015"/>
            <a:ext cx="893331" cy="893331"/>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772FF"/>
            </a:solidFill>
            <a:ln w="66675" cap="sq">
              <a:solidFill>
                <a:srgbClr val="FFFFFF"/>
              </a:solidFill>
              <a:prstDash val="solid"/>
              <a:miter/>
            </a:ln>
          </p:spPr>
        </p:sp>
        <p:sp>
          <p:nvSpPr>
            <p:cNvPr id="30" name="TextBox 30"/>
            <p:cNvSpPr txBox="1"/>
            <p:nvPr/>
          </p:nvSpPr>
          <p:spPr>
            <a:xfrm>
              <a:off x="76200" y="66675"/>
              <a:ext cx="660400" cy="669925"/>
            </a:xfrm>
            <a:prstGeom prst="rect">
              <a:avLst/>
            </a:prstGeom>
          </p:spPr>
          <p:txBody>
            <a:bodyPr lIns="33867" tIns="33867" rIns="33867" bIns="33867" rtlCol="0" anchor="ctr"/>
            <a:lstStyle/>
            <a:p>
              <a:pPr algn="ctr">
                <a:lnSpc>
                  <a:spcPts val="1600"/>
                </a:lnSpc>
              </a:pPr>
              <a:endParaRPr sz="1200">
                <a:latin typeface="Times New Roman" panose="02020603050405020304" charset="0"/>
                <a:cs typeface="Times New Roman" panose="02020603050405020304" charset="0"/>
              </a:endParaRPr>
            </a:p>
          </p:txBody>
        </p:sp>
      </p:grpSp>
      <p:sp>
        <p:nvSpPr>
          <p:cNvPr id="32" name="Freeform 32"/>
          <p:cNvSpPr/>
          <p:nvPr/>
        </p:nvSpPr>
        <p:spPr>
          <a:xfrm>
            <a:off x="1385552" y="3086101"/>
            <a:ext cx="4201093" cy="1035416"/>
          </a:xfrm>
          <a:custGeom>
            <a:avLst/>
            <a:gdLst/>
            <a:ahLst/>
            <a:cxnLst/>
            <a:rect l="l" t="t" r="r" b="b"/>
            <a:pathLst>
              <a:path w="1244414" h="353016">
                <a:moveTo>
                  <a:pt x="142553" y="0"/>
                </a:moveTo>
                <a:lnTo>
                  <a:pt x="1101861" y="0"/>
                </a:lnTo>
                <a:cubicBezTo>
                  <a:pt x="1139669" y="0"/>
                  <a:pt x="1175928" y="15019"/>
                  <a:pt x="1202661" y="41753"/>
                </a:cubicBezTo>
                <a:cubicBezTo>
                  <a:pt x="1229395" y="68487"/>
                  <a:pt x="1244414" y="104746"/>
                  <a:pt x="1244414" y="142553"/>
                </a:cubicBezTo>
                <a:lnTo>
                  <a:pt x="1244414" y="210463"/>
                </a:lnTo>
                <a:cubicBezTo>
                  <a:pt x="1244414" y="248270"/>
                  <a:pt x="1229395" y="284529"/>
                  <a:pt x="1202661" y="311263"/>
                </a:cubicBezTo>
                <a:cubicBezTo>
                  <a:pt x="1175928" y="337997"/>
                  <a:pt x="1139669" y="353016"/>
                  <a:pt x="1101861" y="353016"/>
                </a:cubicBezTo>
                <a:lnTo>
                  <a:pt x="142553" y="353016"/>
                </a:lnTo>
                <a:cubicBezTo>
                  <a:pt x="104746" y="353016"/>
                  <a:pt x="68487" y="337997"/>
                  <a:pt x="41753" y="311263"/>
                </a:cubicBezTo>
                <a:cubicBezTo>
                  <a:pt x="15019" y="284529"/>
                  <a:pt x="0" y="248270"/>
                  <a:pt x="0" y="210463"/>
                </a:cubicBezTo>
                <a:lnTo>
                  <a:pt x="0" y="142553"/>
                </a:lnTo>
                <a:cubicBezTo>
                  <a:pt x="0" y="104746"/>
                  <a:pt x="15019" y="68487"/>
                  <a:pt x="41753" y="41753"/>
                </a:cubicBezTo>
                <a:cubicBezTo>
                  <a:pt x="68487" y="15019"/>
                  <a:pt x="104746" y="0"/>
                  <a:pt x="142553" y="0"/>
                </a:cubicBezTo>
                <a:close/>
              </a:path>
            </a:pathLst>
          </a:custGeom>
          <a:solidFill>
            <a:srgbClr val="FFD24C"/>
          </a:solidFill>
          <a:ln cap="rnd">
            <a:noFill/>
            <a:prstDash val="solid"/>
            <a:round/>
          </a:ln>
        </p:spPr>
      </p:sp>
      <p:sp>
        <p:nvSpPr>
          <p:cNvPr id="34" name="Freeform 34"/>
          <p:cNvSpPr/>
          <p:nvPr/>
        </p:nvSpPr>
        <p:spPr>
          <a:xfrm>
            <a:off x="5427531" y="2406910"/>
            <a:ext cx="526542" cy="531541"/>
          </a:xfrm>
          <a:custGeom>
            <a:avLst/>
            <a:gdLst/>
            <a:ahLst/>
            <a:cxnLst/>
            <a:rect l="l" t="t" r="r" b="b"/>
            <a:pathLst>
              <a:path w="789813" h="797311">
                <a:moveTo>
                  <a:pt x="0" y="0"/>
                </a:moveTo>
                <a:lnTo>
                  <a:pt x="789812" y="0"/>
                </a:lnTo>
                <a:lnTo>
                  <a:pt x="789812" y="797311"/>
                </a:lnTo>
                <a:lnTo>
                  <a:pt x="0" y="797311"/>
                </a:lnTo>
                <a:lnTo>
                  <a:pt x="0" y="0"/>
                </a:lnTo>
                <a:close/>
              </a:path>
            </a:pathLst>
          </a:custGeom>
          <a:blipFill>
            <a:blip r:embed="rId5"/>
            <a:stretch>
              <a:fillRect/>
            </a:stretch>
          </a:blipFill>
        </p:spPr>
      </p:sp>
      <p:sp>
        <p:nvSpPr>
          <p:cNvPr id="35" name="Freeform 35"/>
          <p:cNvSpPr/>
          <p:nvPr/>
        </p:nvSpPr>
        <p:spPr>
          <a:xfrm>
            <a:off x="7267548" y="3693681"/>
            <a:ext cx="1063597" cy="1063597"/>
          </a:xfrm>
          <a:custGeom>
            <a:avLst/>
            <a:gdLst/>
            <a:ahLst/>
            <a:cxnLst/>
            <a:rect l="l" t="t" r="r" b="b"/>
            <a:pathLst>
              <a:path w="1595395" h="1595395">
                <a:moveTo>
                  <a:pt x="0" y="0"/>
                </a:moveTo>
                <a:lnTo>
                  <a:pt x="1595396" y="0"/>
                </a:lnTo>
                <a:lnTo>
                  <a:pt x="1595396" y="1595396"/>
                </a:lnTo>
                <a:lnTo>
                  <a:pt x="0" y="1595396"/>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36" name="AutoShape 36"/>
          <p:cNvSpPr/>
          <p:nvPr/>
        </p:nvSpPr>
        <p:spPr>
          <a:xfrm flipV="1">
            <a:off x="7777127" y="3143327"/>
            <a:ext cx="0" cy="720621"/>
          </a:xfrm>
          <a:prstGeom prst="line">
            <a:avLst/>
          </a:prstGeom>
          <a:ln w="28575" cap="flat">
            <a:solidFill>
              <a:srgbClr val="213343"/>
            </a:solidFill>
            <a:prstDash val="sysDash"/>
            <a:headEnd type="none" w="sm" len="sm"/>
            <a:tailEnd type="oval" w="lg" len="lg"/>
          </a:ln>
        </p:spPr>
      </p:sp>
      <p:grpSp>
        <p:nvGrpSpPr>
          <p:cNvPr id="37" name="Group 37"/>
          <p:cNvGrpSpPr/>
          <p:nvPr/>
        </p:nvGrpSpPr>
        <p:grpSpPr>
          <a:xfrm>
            <a:off x="7330462" y="3863947"/>
            <a:ext cx="893331" cy="893331"/>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ACB7E"/>
            </a:solidFill>
            <a:ln w="66675" cap="sq">
              <a:solidFill>
                <a:srgbClr val="FFFFFF"/>
              </a:solidFill>
              <a:prstDash val="solid"/>
              <a:miter/>
            </a:ln>
          </p:spPr>
        </p:sp>
        <p:sp>
          <p:nvSpPr>
            <p:cNvPr id="39" name="TextBox 39"/>
            <p:cNvSpPr txBox="1"/>
            <p:nvPr/>
          </p:nvSpPr>
          <p:spPr>
            <a:xfrm>
              <a:off x="76200" y="66675"/>
              <a:ext cx="660400" cy="669925"/>
            </a:xfrm>
            <a:prstGeom prst="rect">
              <a:avLst/>
            </a:prstGeom>
          </p:spPr>
          <p:txBody>
            <a:bodyPr lIns="33867" tIns="33867" rIns="33867" bIns="33867" rtlCol="0" anchor="ctr"/>
            <a:lstStyle/>
            <a:p>
              <a:pPr algn="ctr">
                <a:lnSpc>
                  <a:spcPts val="1600"/>
                </a:lnSpc>
              </a:pPr>
              <a:endParaRPr sz="1200">
                <a:latin typeface="Times New Roman" panose="02020603050405020304" charset="0"/>
                <a:cs typeface="Times New Roman" panose="02020603050405020304" charset="0"/>
              </a:endParaRPr>
            </a:p>
          </p:txBody>
        </p:sp>
      </p:grpSp>
      <p:grpSp>
        <p:nvGrpSpPr>
          <p:cNvPr id="40" name="Group 40"/>
          <p:cNvGrpSpPr/>
          <p:nvPr/>
        </p:nvGrpSpPr>
        <p:grpSpPr>
          <a:xfrm>
            <a:off x="6153362" y="2161370"/>
            <a:ext cx="5952144" cy="893572"/>
            <a:chOff x="0" y="0"/>
            <a:chExt cx="1231769" cy="353016"/>
          </a:xfrm>
        </p:grpSpPr>
        <p:sp>
          <p:nvSpPr>
            <p:cNvPr id="41" name="Freeform 41"/>
            <p:cNvSpPr/>
            <p:nvPr/>
          </p:nvSpPr>
          <p:spPr>
            <a:xfrm>
              <a:off x="0" y="0"/>
              <a:ext cx="1231769" cy="353016"/>
            </a:xfrm>
            <a:custGeom>
              <a:avLst/>
              <a:gdLst/>
              <a:ahLst/>
              <a:cxnLst/>
              <a:rect l="l" t="t" r="r" b="b"/>
              <a:pathLst>
                <a:path w="1231769" h="353016">
                  <a:moveTo>
                    <a:pt x="144017" y="0"/>
                  </a:moveTo>
                  <a:lnTo>
                    <a:pt x="1087752" y="0"/>
                  </a:lnTo>
                  <a:cubicBezTo>
                    <a:pt x="1125948" y="0"/>
                    <a:pt x="1162579" y="15173"/>
                    <a:pt x="1189587" y="42181"/>
                  </a:cubicBezTo>
                  <a:cubicBezTo>
                    <a:pt x="1216596" y="69190"/>
                    <a:pt x="1231769" y="105821"/>
                    <a:pt x="1231769" y="144017"/>
                  </a:cubicBezTo>
                  <a:lnTo>
                    <a:pt x="1231769" y="209000"/>
                  </a:lnTo>
                  <a:cubicBezTo>
                    <a:pt x="1231769" y="247195"/>
                    <a:pt x="1216596" y="283826"/>
                    <a:pt x="1189587" y="310835"/>
                  </a:cubicBezTo>
                  <a:cubicBezTo>
                    <a:pt x="1162579" y="337843"/>
                    <a:pt x="1125948" y="353016"/>
                    <a:pt x="1087752" y="353016"/>
                  </a:cubicBezTo>
                  <a:lnTo>
                    <a:pt x="144017" y="353016"/>
                  </a:lnTo>
                  <a:cubicBezTo>
                    <a:pt x="105821" y="353016"/>
                    <a:pt x="69190" y="337843"/>
                    <a:pt x="42181" y="310835"/>
                  </a:cubicBezTo>
                  <a:cubicBezTo>
                    <a:pt x="15173" y="283826"/>
                    <a:pt x="0" y="247195"/>
                    <a:pt x="0" y="209000"/>
                  </a:cubicBezTo>
                  <a:lnTo>
                    <a:pt x="0" y="144017"/>
                  </a:lnTo>
                  <a:cubicBezTo>
                    <a:pt x="0" y="105821"/>
                    <a:pt x="15173" y="69190"/>
                    <a:pt x="42181" y="42181"/>
                  </a:cubicBezTo>
                  <a:cubicBezTo>
                    <a:pt x="69190" y="15173"/>
                    <a:pt x="105821" y="0"/>
                    <a:pt x="144017" y="0"/>
                  </a:cubicBezTo>
                  <a:close/>
                </a:path>
              </a:pathLst>
            </a:custGeom>
            <a:solidFill>
              <a:srgbClr val="FF7729"/>
            </a:solidFill>
            <a:ln cap="rnd">
              <a:noFill/>
              <a:prstDash val="solid"/>
              <a:round/>
            </a:ln>
          </p:spPr>
        </p:sp>
        <p:sp>
          <p:nvSpPr>
            <p:cNvPr id="42" name="TextBox 42"/>
            <p:cNvSpPr txBox="1"/>
            <p:nvPr/>
          </p:nvSpPr>
          <p:spPr>
            <a:xfrm>
              <a:off x="0" y="-9525"/>
              <a:ext cx="1231769" cy="362541"/>
            </a:xfrm>
            <a:prstGeom prst="rect">
              <a:avLst/>
            </a:prstGeom>
          </p:spPr>
          <p:txBody>
            <a:bodyPr lIns="33867" tIns="33867" rIns="33867" bIns="33867" rtlCol="0" anchor="ctr"/>
            <a:lstStyle/>
            <a:p>
              <a:pPr algn="ctr">
                <a:lnSpc>
                  <a:spcPts val="4800"/>
                </a:lnSpc>
              </a:pPr>
              <a:endParaRPr lang="en-US" sz="4000" dirty="0">
                <a:solidFill>
                  <a:srgbClr val="010101"/>
                </a:solidFill>
                <a:latin typeface="Times New Roman" panose="02020603050405020304" charset="0"/>
                <a:cs typeface="Times New Roman" panose="02020603050405020304" charset="0"/>
              </a:endParaRPr>
            </a:p>
          </p:txBody>
        </p:sp>
      </p:grpSp>
      <p:sp>
        <p:nvSpPr>
          <p:cNvPr id="43" name="Freeform 43"/>
          <p:cNvSpPr/>
          <p:nvPr/>
        </p:nvSpPr>
        <p:spPr>
          <a:xfrm>
            <a:off x="7532825" y="4044090"/>
            <a:ext cx="533045" cy="533045"/>
          </a:xfrm>
          <a:custGeom>
            <a:avLst/>
            <a:gdLst/>
            <a:ahLst/>
            <a:cxnLst/>
            <a:rect l="l" t="t" r="r" b="b"/>
            <a:pathLst>
              <a:path w="799567" h="799567">
                <a:moveTo>
                  <a:pt x="0" y="0"/>
                </a:moveTo>
                <a:lnTo>
                  <a:pt x="799566" y="0"/>
                </a:lnTo>
                <a:lnTo>
                  <a:pt x="799566" y="799567"/>
                </a:lnTo>
                <a:lnTo>
                  <a:pt x="0" y="799567"/>
                </a:lnTo>
                <a:lnTo>
                  <a:pt x="0" y="0"/>
                </a:lnTo>
                <a:close/>
              </a:path>
            </a:pathLst>
          </a:custGeom>
          <a:blipFill>
            <a:blip r:embed="rId6"/>
            <a:stretch>
              <a:fillRect/>
            </a:stretch>
          </a:blipFill>
        </p:spPr>
      </p:sp>
      <p:sp>
        <p:nvSpPr>
          <p:cNvPr id="44" name="TextBox 44"/>
          <p:cNvSpPr txBox="1"/>
          <p:nvPr/>
        </p:nvSpPr>
        <p:spPr>
          <a:xfrm>
            <a:off x="908830" y="160672"/>
            <a:ext cx="9693397" cy="666849"/>
          </a:xfrm>
          <a:prstGeom prst="rect">
            <a:avLst/>
          </a:prstGeom>
        </p:spPr>
        <p:txBody>
          <a:bodyPr wrap="square" lIns="0" tIns="0" rIns="0" bIns="0" rtlCol="0" anchor="t">
            <a:spAutoFit/>
          </a:bodyPr>
          <a:lstStyle/>
          <a:p>
            <a:pPr algn="ctr">
              <a:lnSpc>
                <a:spcPts val="5240"/>
              </a:lnSpc>
            </a:pPr>
            <a:r>
              <a:rPr lang="en-US" sz="3200" b="1" dirty="0">
                <a:solidFill>
                  <a:srgbClr val="FF0000"/>
                </a:solidFill>
                <a:latin typeface="Times New Roman" panose="02020603050405020304" pitchFamily="18" charset="0"/>
                <a:cs typeface="Times New Roman" panose="02020603050405020304" pitchFamily="18" charset="0"/>
              </a:rPr>
              <a:t>II. MỘT SỐ MẠCH XỬ LÍ TÍN HIỆU TƯƠNG TỰ</a:t>
            </a:r>
          </a:p>
        </p:txBody>
      </p:sp>
      <p:sp>
        <p:nvSpPr>
          <p:cNvPr id="19" name="TextBox 33">
            <a:extLst>
              <a:ext uri="{FF2B5EF4-FFF2-40B4-BE49-F238E27FC236}">
                <a16:creationId xmlns:a16="http://schemas.microsoft.com/office/drawing/2014/main" id="{7DEA1CD5-6FD6-F6D7-ACD8-D20212801E8E}"/>
              </a:ext>
            </a:extLst>
          </p:cNvPr>
          <p:cNvSpPr txBox="1"/>
          <p:nvPr/>
        </p:nvSpPr>
        <p:spPr>
          <a:xfrm>
            <a:off x="6109127" y="2117914"/>
            <a:ext cx="5952144" cy="917682"/>
          </a:xfrm>
          <a:prstGeom prst="rect">
            <a:avLst/>
          </a:prstGeom>
        </p:spPr>
        <p:txBody>
          <a:bodyPr lIns="33867" tIns="33867" rIns="33867" bIns="33867" rtlCol="0" anchor="ctr"/>
          <a:lstStyle/>
          <a:p>
            <a:pPr algn="ctr">
              <a:lnSpc>
                <a:spcPts val="4800"/>
              </a:lnSpc>
            </a:pPr>
            <a:r>
              <a:rPr lang="en-US" sz="2800" b="1" dirty="0">
                <a:solidFill>
                  <a:schemeClr val="bg1"/>
                </a:solidFill>
                <a:latin typeface="Times New Roman" panose="02020603050405020304" pitchFamily="18" charset="0"/>
                <a:cs typeface="Times New Roman" panose="02020603050405020304" pitchFamily="18" charset="0"/>
              </a:rPr>
              <a:t>3. MẠCH GIẢI ĐIỀU CHẾ BIÊN ĐỘ</a:t>
            </a:r>
          </a:p>
        </p:txBody>
      </p:sp>
      <p:sp>
        <p:nvSpPr>
          <p:cNvPr id="20" name="TextBox 9">
            <a:extLst>
              <a:ext uri="{FF2B5EF4-FFF2-40B4-BE49-F238E27FC236}">
                <a16:creationId xmlns:a16="http://schemas.microsoft.com/office/drawing/2014/main" id="{691C06A5-A7AE-17F0-3827-9BF198832290}"/>
              </a:ext>
            </a:extLst>
          </p:cNvPr>
          <p:cNvSpPr txBox="1"/>
          <p:nvPr/>
        </p:nvSpPr>
        <p:spPr>
          <a:xfrm>
            <a:off x="1404765" y="3011558"/>
            <a:ext cx="3885611" cy="1153275"/>
          </a:xfrm>
          <a:prstGeom prst="rect">
            <a:avLst/>
          </a:prstGeom>
        </p:spPr>
        <p:txBody>
          <a:bodyPr lIns="33867" tIns="33867" rIns="33867" bIns="33867" rtlCol="0" anchor="ctr"/>
          <a:lstStyle/>
          <a:p>
            <a:pPr algn="ctr">
              <a:lnSpc>
                <a:spcPts val="4800"/>
              </a:lnSpc>
            </a:pPr>
            <a:r>
              <a:rPr lang="en-US" sz="2800" b="1" dirty="0">
                <a:solidFill>
                  <a:srgbClr val="002060"/>
                </a:solidFill>
                <a:latin typeface="Times New Roman" panose="02020603050405020304" pitchFamily="18" charset="0"/>
                <a:cs typeface="Times New Roman" panose="02020603050405020304" pitchFamily="18" charset="0"/>
              </a:rPr>
              <a:t>1. MẠCH KHUẾCH ĐẠI BIÊN ĐỘ ĐIỆN ÁP</a:t>
            </a:r>
          </a:p>
        </p:txBody>
      </p:sp>
      <p:sp>
        <p:nvSpPr>
          <p:cNvPr id="7" name="Freeform 43">
            <a:extLst>
              <a:ext uri="{FF2B5EF4-FFF2-40B4-BE49-F238E27FC236}">
                <a16:creationId xmlns:a16="http://schemas.microsoft.com/office/drawing/2014/main" id="{51679C1E-0CB9-D405-67D8-602A29738C06}"/>
              </a:ext>
            </a:extLst>
          </p:cNvPr>
          <p:cNvSpPr/>
          <p:nvPr/>
        </p:nvSpPr>
        <p:spPr>
          <a:xfrm>
            <a:off x="2523385" y="5516888"/>
            <a:ext cx="533045" cy="533045"/>
          </a:xfrm>
          <a:custGeom>
            <a:avLst/>
            <a:gdLst/>
            <a:ahLst/>
            <a:cxnLst/>
            <a:rect l="l" t="t" r="r" b="b"/>
            <a:pathLst>
              <a:path w="799567" h="799567">
                <a:moveTo>
                  <a:pt x="0" y="0"/>
                </a:moveTo>
                <a:lnTo>
                  <a:pt x="799566" y="0"/>
                </a:lnTo>
                <a:lnTo>
                  <a:pt x="799566" y="799567"/>
                </a:lnTo>
                <a:lnTo>
                  <a:pt x="0" y="799567"/>
                </a:lnTo>
                <a:lnTo>
                  <a:pt x="0" y="0"/>
                </a:lnTo>
                <a:close/>
              </a:path>
            </a:pathLst>
          </a:custGeom>
          <a:blipFill>
            <a:blip r:embed="rId6"/>
            <a:stretch>
              <a:fillRect/>
            </a:stretch>
          </a:blipFill>
        </p:spPr>
      </p:sp>
    </p:spTree>
    <p:extLst>
      <p:ext uri="{BB962C8B-B14F-4D97-AF65-F5344CB8AC3E}">
        <p14:creationId xmlns:p14="http://schemas.microsoft.com/office/powerpoint/2010/main" val="314871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900" decel="100000" fill="hold"/>
                                        <p:tgtEl>
                                          <p:spTgt spid="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900" decel="100000" fill="hold"/>
                                        <p:tgtEl>
                                          <p:spTgt spid="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900" decel="100000" fill="hold"/>
                                        <p:tgtEl>
                                          <p:spTgt spid="10"/>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900" decel="100000" fill="hold"/>
                                        <p:tgtEl>
                                          <p:spTgt spid="1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35" presetID="37"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900" decel="100000" fill="hold"/>
                                        <p:tgtEl>
                                          <p:spTgt spid="14"/>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41" presetID="37"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900" decel="100000" fill="hold"/>
                                        <p:tgtEl>
                                          <p:spTgt spid="17"/>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47" presetID="37"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900" decel="100000" fill="hold"/>
                                        <p:tgtEl>
                                          <p:spTgt spid="18"/>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53" presetID="37" presetClass="entr" presetSubtype="0"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1000"/>
                                        <p:tgtEl>
                                          <p:spTgt spid="25"/>
                                        </p:tgtEl>
                                      </p:cBhvr>
                                    </p:animEffect>
                                    <p:anim calcmode="lin" valueType="num">
                                      <p:cBhvr>
                                        <p:cTn id="56" dur="1000" fill="hold"/>
                                        <p:tgtEl>
                                          <p:spTgt spid="25"/>
                                        </p:tgtEl>
                                        <p:attrNameLst>
                                          <p:attrName>ppt_x</p:attrName>
                                        </p:attrNameLst>
                                      </p:cBhvr>
                                      <p:tavLst>
                                        <p:tav tm="0">
                                          <p:val>
                                            <p:strVal val="#ppt_x"/>
                                          </p:val>
                                        </p:tav>
                                        <p:tav tm="100000">
                                          <p:val>
                                            <p:strVal val="#ppt_x"/>
                                          </p:val>
                                        </p:tav>
                                      </p:tavLst>
                                    </p:anim>
                                    <p:anim calcmode="lin" valueType="num">
                                      <p:cBhvr>
                                        <p:cTn id="57" dur="900" decel="100000" fill="hold"/>
                                        <p:tgtEl>
                                          <p:spTgt spid="25"/>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59" presetID="37" presetClass="entr" presetSubtype="0" fill="hold"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1000"/>
                                        <p:tgtEl>
                                          <p:spTgt spid="26"/>
                                        </p:tgtEl>
                                      </p:cBhvr>
                                    </p:animEffect>
                                    <p:anim calcmode="lin" valueType="num">
                                      <p:cBhvr>
                                        <p:cTn id="62" dur="1000" fill="hold"/>
                                        <p:tgtEl>
                                          <p:spTgt spid="26"/>
                                        </p:tgtEl>
                                        <p:attrNameLst>
                                          <p:attrName>ppt_x</p:attrName>
                                        </p:attrNameLst>
                                      </p:cBhvr>
                                      <p:tavLst>
                                        <p:tav tm="0">
                                          <p:val>
                                            <p:strVal val="#ppt_x"/>
                                          </p:val>
                                        </p:tav>
                                        <p:tav tm="100000">
                                          <p:val>
                                            <p:strVal val="#ppt_x"/>
                                          </p:val>
                                        </p:tav>
                                      </p:tavLst>
                                    </p:anim>
                                    <p:anim calcmode="lin" valueType="num">
                                      <p:cBhvr>
                                        <p:cTn id="63" dur="900" decel="100000" fill="hold"/>
                                        <p:tgtEl>
                                          <p:spTgt spid="26"/>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par>
                                <p:cTn id="65" presetID="37" presetClass="entr" presetSubtype="0" fill="hold"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1000"/>
                                        <p:tgtEl>
                                          <p:spTgt spid="28"/>
                                        </p:tgtEl>
                                      </p:cBhvr>
                                    </p:animEffect>
                                    <p:anim calcmode="lin" valueType="num">
                                      <p:cBhvr>
                                        <p:cTn id="68" dur="1000" fill="hold"/>
                                        <p:tgtEl>
                                          <p:spTgt spid="28"/>
                                        </p:tgtEl>
                                        <p:attrNameLst>
                                          <p:attrName>ppt_x</p:attrName>
                                        </p:attrNameLst>
                                      </p:cBhvr>
                                      <p:tavLst>
                                        <p:tav tm="0">
                                          <p:val>
                                            <p:strVal val="#ppt_x"/>
                                          </p:val>
                                        </p:tav>
                                        <p:tav tm="100000">
                                          <p:val>
                                            <p:strVal val="#ppt_x"/>
                                          </p:val>
                                        </p:tav>
                                      </p:tavLst>
                                    </p:anim>
                                    <p:anim calcmode="lin" valueType="num">
                                      <p:cBhvr>
                                        <p:cTn id="69" dur="900" decel="100000" fill="hold"/>
                                        <p:tgtEl>
                                          <p:spTgt spid="28"/>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par>
                                <p:cTn id="71" presetID="37" presetClass="entr" presetSubtype="0" fill="hold" nodeType="with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fade">
                                      <p:cBhvr>
                                        <p:cTn id="73" dur="1000"/>
                                        <p:tgtEl>
                                          <p:spTgt spid="32"/>
                                        </p:tgtEl>
                                      </p:cBhvr>
                                    </p:animEffect>
                                    <p:anim calcmode="lin" valueType="num">
                                      <p:cBhvr>
                                        <p:cTn id="74" dur="1000" fill="hold"/>
                                        <p:tgtEl>
                                          <p:spTgt spid="32"/>
                                        </p:tgtEl>
                                        <p:attrNameLst>
                                          <p:attrName>ppt_x</p:attrName>
                                        </p:attrNameLst>
                                      </p:cBhvr>
                                      <p:tavLst>
                                        <p:tav tm="0">
                                          <p:val>
                                            <p:strVal val="#ppt_x"/>
                                          </p:val>
                                        </p:tav>
                                        <p:tav tm="100000">
                                          <p:val>
                                            <p:strVal val="#ppt_x"/>
                                          </p:val>
                                        </p:tav>
                                      </p:tavLst>
                                    </p:anim>
                                    <p:anim calcmode="lin" valueType="num">
                                      <p:cBhvr>
                                        <p:cTn id="75" dur="900" decel="100000" fill="hold"/>
                                        <p:tgtEl>
                                          <p:spTgt spid="32"/>
                                        </p:tgtEl>
                                        <p:attrNameLst>
                                          <p:attrName>ppt_y</p:attrName>
                                        </p:attrNameLst>
                                      </p:cBhvr>
                                      <p:tavLst>
                                        <p:tav tm="0">
                                          <p:val>
                                            <p:strVal val="#ppt_y+1"/>
                                          </p:val>
                                        </p:tav>
                                        <p:tav tm="100000">
                                          <p:val>
                                            <p:strVal val="#ppt_y-.03"/>
                                          </p:val>
                                        </p:tav>
                                      </p:tavLst>
                                    </p:anim>
                                    <p:anim calcmode="lin" valueType="num">
                                      <p:cBhvr>
                                        <p:cTn id="76"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par>
                                <p:cTn id="77" presetID="37" presetClass="entr" presetSubtype="0" fill="hold" nodeType="with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fade">
                                      <p:cBhvr>
                                        <p:cTn id="79" dur="1000"/>
                                        <p:tgtEl>
                                          <p:spTgt spid="34"/>
                                        </p:tgtEl>
                                      </p:cBhvr>
                                    </p:animEffect>
                                    <p:anim calcmode="lin" valueType="num">
                                      <p:cBhvr>
                                        <p:cTn id="80" dur="1000" fill="hold"/>
                                        <p:tgtEl>
                                          <p:spTgt spid="34"/>
                                        </p:tgtEl>
                                        <p:attrNameLst>
                                          <p:attrName>ppt_x</p:attrName>
                                        </p:attrNameLst>
                                      </p:cBhvr>
                                      <p:tavLst>
                                        <p:tav tm="0">
                                          <p:val>
                                            <p:strVal val="#ppt_x"/>
                                          </p:val>
                                        </p:tav>
                                        <p:tav tm="100000">
                                          <p:val>
                                            <p:strVal val="#ppt_x"/>
                                          </p:val>
                                        </p:tav>
                                      </p:tavLst>
                                    </p:anim>
                                    <p:anim calcmode="lin" valueType="num">
                                      <p:cBhvr>
                                        <p:cTn id="81" dur="900" decel="100000" fill="hold"/>
                                        <p:tgtEl>
                                          <p:spTgt spid="34"/>
                                        </p:tgtEl>
                                        <p:attrNameLst>
                                          <p:attrName>ppt_y</p:attrName>
                                        </p:attrNameLst>
                                      </p:cBhvr>
                                      <p:tavLst>
                                        <p:tav tm="0">
                                          <p:val>
                                            <p:strVal val="#ppt_y+1"/>
                                          </p:val>
                                        </p:tav>
                                        <p:tav tm="100000">
                                          <p:val>
                                            <p:strVal val="#ppt_y-.03"/>
                                          </p:val>
                                        </p:tav>
                                      </p:tavLst>
                                    </p:anim>
                                    <p:anim calcmode="lin" valueType="num">
                                      <p:cBhvr>
                                        <p:cTn id="82"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par>
                                <p:cTn id="83" presetID="37" presetClass="entr" presetSubtype="0" fill="hold" nodeType="with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fade">
                                      <p:cBhvr>
                                        <p:cTn id="85" dur="1000"/>
                                        <p:tgtEl>
                                          <p:spTgt spid="35"/>
                                        </p:tgtEl>
                                      </p:cBhvr>
                                    </p:animEffect>
                                    <p:anim calcmode="lin" valueType="num">
                                      <p:cBhvr>
                                        <p:cTn id="86" dur="1000" fill="hold"/>
                                        <p:tgtEl>
                                          <p:spTgt spid="35"/>
                                        </p:tgtEl>
                                        <p:attrNameLst>
                                          <p:attrName>ppt_x</p:attrName>
                                        </p:attrNameLst>
                                      </p:cBhvr>
                                      <p:tavLst>
                                        <p:tav tm="0">
                                          <p:val>
                                            <p:strVal val="#ppt_x"/>
                                          </p:val>
                                        </p:tav>
                                        <p:tav tm="100000">
                                          <p:val>
                                            <p:strVal val="#ppt_x"/>
                                          </p:val>
                                        </p:tav>
                                      </p:tavLst>
                                    </p:anim>
                                    <p:anim calcmode="lin" valueType="num">
                                      <p:cBhvr>
                                        <p:cTn id="87" dur="900" decel="100000" fill="hold"/>
                                        <p:tgtEl>
                                          <p:spTgt spid="35"/>
                                        </p:tgtEl>
                                        <p:attrNameLst>
                                          <p:attrName>ppt_y</p:attrName>
                                        </p:attrNameLst>
                                      </p:cBhvr>
                                      <p:tavLst>
                                        <p:tav tm="0">
                                          <p:val>
                                            <p:strVal val="#ppt_y+1"/>
                                          </p:val>
                                        </p:tav>
                                        <p:tav tm="100000">
                                          <p:val>
                                            <p:strVal val="#ppt_y-.03"/>
                                          </p:val>
                                        </p:tav>
                                      </p:tavLst>
                                    </p:anim>
                                    <p:anim calcmode="lin" valueType="num">
                                      <p:cBhvr>
                                        <p:cTn id="88"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par>
                                <p:cTn id="89" presetID="37" presetClass="entr" presetSubtype="0" fill="hold" nodeType="with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fade">
                                      <p:cBhvr>
                                        <p:cTn id="91" dur="1000"/>
                                        <p:tgtEl>
                                          <p:spTgt spid="36"/>
                                        </p:tgtEl>
                                      </p:cBhvr>
                                    </p:animEffect>
                                    <p:anim calcmode="lin" valueType="num">
                                      <p:cBhvr>
                                        <p:cTn id="92" dur="1000" fill="hold"/>
                                        <p:tgtEl>
                                          <p:spTgt spid="36"/>
                                        </p:tgtEl>
                                        <p:attrNameLst>
                                          <p:attrName>ppt_x</p:attrName>
                                        </p:attrNameLst>
                                      </p:cBhvr>
                                      <p:tavLst>
                                        <p:tav tm="0">
                                          <p:val>
                                            <p:strVal val="#ppt_x"/>
                                          </p:val>
                                        </p:tav>
                                        <p:tav tm="100000">
                                          <p:val>
                                            <p:strVal val="#ppt_x"/>
                                          </p:val>
                                        </p:tav>
                                      </p:tavLst>
                                    </p:anim>
                                    <p:anim calcmode="lin" valueType="num">
                                      <p:cBhvr>
                                        <p:cTn id="93" dur="900" decel="100000" fill="hold"/>
                                        <p:tgtEl>
                                          <p:spTgt spid="36"/>
                                        </p:tgtEl>
                                        <p:attrNameLst>
                                          <p:attrName>ppt_y</p:attrName>
                                        </p:attrNameLst>
                                      </p:cBhvr>
                                      <p:tavLst>
                                        <p:tav tm="0">
                                          <p:val>
                                            <p:strVal val="#ppt_y+1"/>
                                          </p:val>
                                        </p:tav>
                                        <p:tav tm="100000">
                                          <p:val>
                                            <p:strVal val="#ppt_y-.03"/>
                                          </p:val>
                                        </p:tav>
                                      </p:tavLst>
                                    </p:anim>
                                    <p:anim calcmode="lin" valueType="num">
                                      <p:cBhvr>
                                        <p:cTn id="94"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par>
                                <p:cTn id="95" presetID="37" presetClass="entr" presetSubtype="0" fill="hold" nodeType="withEffect">
                                  <p:stCondLst>
                                    <p:cond delay="0"/>
                                  </p:stCondLst>
                                  <p:childTnLst>
                                    <p:set>
                                      <p:cBhvr>
                                        <p:cTn id="96" dur="1" fill="hold">
                                          <p:stCondLst>
                                            <p:cond delay="0"/>
                                          </p:stCondLst>
                                        </p:cTn>
                                        <p:tgtEl>
                                          <p:spTgt spid="37"/>
                                        </p:tgtEl>
                                        <p:attrNameLst>
                                          <p:attrName>style.visibility</p:attrName>
                                        </p:attrNameLst>
                                      </p:cBhvr>
                                      <p:to>
                                        <p:strVal val="visible"/>
                                      </p:to>
                                    </p:set>
                                    <p:animEffect transition="in" filter="fade">
                                      <p:cBhvr>
                                        <p:cTn id="97" dur="1000"/>
                                        <p:tgtEl>
                                          <p:spTgt spid="37"/>
                                        </p:tgtEl>
                                      </p:cBhvr>
                                    </p:animEffect>
                                    <p:anim calcmode="lin" valueType="num">
                                      <p:cBhvr>
                                        <p:cTn id="98" dur="1000" fill="hold"/>
                                        <p:tgtEl>
                                          <p:spTgt spid="37"/>
                                        </p:tgtEl>
                                        <p:attrNameLst>
                                          <p:attrName>ppt_x</p:attrName>
                                        </p:attrNameLst>
                                      </p:cBhvr>
                                      <p:tavLst>
                                        <p:tav tm="0">
                                          <p:val>
                                            <p:strVal val="#ppt_x"/>
                                          </p:val>
                                        </p:tav>
                                        <p:tav tm="100000">
                                          <p:val>
                                            <p:strVal val="#ppt_x"/>
                                          </p:val>
                                        </p:tav>
                                      </p:tavLst>
                                    </p:anim>
                                    <p:anim calcmode="lin" valueType="num">
                                      <p:cBhvr>
                                        <p:cTn id="99" dur="900" decel="100000" fill="hold"/>
                                        <p:tgtEl>
                                          <p:spTgt spid="37"/>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par>
                                <p:cTn id="101" presetID="37" presetClass="entr" presetSubtype="0" fill="hold" nodeType="withEffect">
                                  <p:stCondLst>
                                    <p:cond delay="0"/>
                                  </p:stCondLst>
                                  <p:childTnLst>
                                    <p:set>
                                      <p:cBhvr>
                                        <p:cTn id="102" dur="1" fill="hold">
                                          <p:stCondLst>
                                            <p:cond delay="0"/>
                                          </p:stCondLst>
                                        </p:cTn>
                                        <p:tgtEl>
                                          <p:spTgt spid="40"/>
                                        </p:tgtEl>
                                        <p:attrNameLst>
                                          <p:attrName>style.visibility</p:attrName>
                                        </p:attrNameLst>
                                      </p:cBhvr>
                                      <p:to>
                                        <p:strVal val="visible"/>
                                      </p:to>
                                    </p:set>
                                    <p:animEffect transition="in" filter="fade">
                                      <p:cBhvr>
                                        <p:cTn id="103" dur="1000"/>
                                        <p:tgtEl>
                                          <p:spTgt spid="40"/>
                                        </p:tgtEl>
                                      </p:cBhvr>
                                    </p:animEffect>
                                    <p:anim calcmode="lin" valueType="num">
                                      <p:cBhvr>
                                        <p:cTn id="104" dur="1000" fill="hold"/>
                                        <p:tgtEl>
                                          <p:spTgt spid="40"/>
                                        </p:tgtEl>
                                        <p:attrNameLst>
                                          <p:attrName>ppt_x</p:attrName>
                                        </p:attrNameLst>
                                      </p:cBhvr>
                                      <p:tavLst>
                                        <p:tav tm="0">
                                          <p:val>
                                            <p:strVal val="#ppt_x"/>
                                          </p:val>
                                        </p:tav>
                                        <p:tav tm="100000">
                                          <p:val>
                                            <p:strVal val="#ppt_x"/>
                                          </p:val>
                                        </p:tav>
                                      </p:tavLst>
                                    </p:anim>
                                    <p:anim calcmode="lin" valueType="num">
                                      <p:cBhvr>
                                        <p:cTn id="105" dur="900" decel="100000" fill="hold"/>
                                        <p:tgtEl>
                                          <p:spTgt spid="40"/>
                                        </p:tgtEl>
                                        <p:attrNameLst>
                                          <p:attrName>ppt_y</p:attrName>
                                        </p:attrNameLst>
                                      </p:cBhvr>
                                      <p:tavLst>
                                        <p:tav tm="0">
                                          <p:val>
                                            <p:strVal val="#ppt_y+1"/>
                                          </p:val>
                                        </p:tav>
                                        <p:tav tm="100000">
                                          <p:val>
                                            <p:strVal val="#ppt_y-.03"/>
                                          </p:val>
                                        </p:tav>
                                      </p:tavLst>
                                    </p:anim>
                                    <p:anim calcmode="lin" valueType="num">
                                      <p:cBhvr>
                                        <p:cTn id="106"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cTn>
                              </p:par>
                              <p:par>
                                <p:cTn id="107" presetID="37" presetClass="entr" presetSubtype="0" fill="hold" nodeType="withEffect">
                                  <p:stCondLst>
                                    <p:cond delay="0"/>
                                  </p:stCondLst>
                                  <p:childTnLst>
                                    <p:set>
                                      <p:cBhvr>
                                        <p:cTn id="108" dur="1" fill="hold">
                                          <p:stCondLst>
                                            <p:cond delay="0"/>
                                          </p:stCondLst>
                                        </p:cTn>
                                        <p:tgtEl>
                                          <p:spTgt spid="43"/>
                                        </p:tgtEl>
                                        <p:attrNameLst>
                                          <p:attrName>style.visibility</p:attrName>
                                        </p:attrNameLst>
                                      </p:cBhvr>
                                      <p:to>
                                        <p:strVal val="visible"/>
                                      </p:to>
                                    </p:set>
                                    <p:animEffect transition="in" filter="fade">
                                      <p:cBhvr>
                                        <p:cTn id="109" dur="1000"/>
                                        <p:tgtEl>
                                          <p:spTgt spid="43"/>
                                        </p:tgtEl>
                                      </p:cBhvr>
                                    </p:animEffect>
                                    <p:anim calcmode="lin" valueType="num">
                                      <p:cBhvr>
                                        <p:cTn id="110" dur="1000" fill="hold"/>
                                        <p:tgtEl>
                                          <p:spTgt spid="43"/>
                                        </p:tgtEl>
                                        <p:attrNameLst>
                                          <p:attrName>ppt_x</p:attrName>
                                        </p:attrNameLst>
                                      </p:cBhvr>
                                      <p:tavLst>
                                        <p:tav tm="0">
                                          <p:val>
                                            <p:strVal val="#ppt_x"/>
                                          </p:val>
                                        </p:tav>
                                        <p:tav tm="100000">
                                          <p:val>
                                            <p:strVal val="#ppt_x"/>
                                          </p:val>
                                        </p:tav>
                                      </p:tavLst>
                                    </p:anim>
                                    <p:anim calcmode="lin" valueType="num">
                                      <p:cBhvr>
                                        <p:cTn id="111" dur="900" decel="100000" fill="hold"/>
                                        <p:tgtEl>
                                          <p:spTgt spid="43"/>
                                        </p:tgtEl>
                                        <p:attrNameLst>
                                          <p:attrName>ppt_y</p:attrName>
                                        </p:attrNameLst>
                                      </p:cBhvr>
                                      <p:tavLst>
                                        <p:tav tm="0">
                                          <p:val>
                                            <p:strVal val="#ppt_y+1"/>
                                          </p:val>
                                        </p:tav>
                                        <p:tav tm="100000">
                                          <p:val>
                                            <p:strVal val="#ppt_y-.03"/>
                                          </p:val>
                                        </p:tav>
                                      </p:tavLst>
                                    </p:anim>
                                    <p:anim calcmode="lin" valueType="num">
                                      <p:cBhvr>
                                        <p:cTn id="112"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113" presetID="37" presetClass="entr" presetSubtype="0" fill="hold" grpId="0" nodeType="withEffect">
                                  <p:stCondLst>
                                    <p:cond delay="0"/>
                                  </p:stCondLst>
                                  <p:childTnLst>
                                    <p:set>
                                      <p:cBhvr>
                                        <p:cTn id="114" dur="1" fill="hold">
                                          <p:stCondLst>
                                            <p:cond delay="0"/>
                                          </p:stCondLst>
                                        </p:cTn>
                                        <p:tgtEl>
                                          <p:spTgt spid="19"/>
                                        </p:tgtEl>
                                        <p:attrNameLst>
                                          <p:attrName>style.visibility</p:attrName>
                                        </p:attrNameLst>
                                      </p:cBhvr>
                                      <p:to>
                                        <p:strVal val="visible"/>
                                      </p:to>
                                    </p:set>
                                    <p:animEffect transition="in" filter="fade">
                                      <p:cBhvr>
                                        <p:cTn id="115" dur="1000"/>
                                        <p:tgtEl>
                                          <p:spTgt spid="19"/>
                                        </p:tgtEl>
                                      </p:cBhvr>
                                    </p:animEffect>
                                    <p:anim calcmode="lin" valueType="num">
                                      <p:cBhvr>
                                        <p:cTn id="116" dur="1000" fill="hold"/>
                                        <p:tgtEl>
                                          <p:spTgt spid="19"/>
                                        </p:tgtEl>
                                        <p:attrNameLst>
                                          <p:attrName>ppt_x</p:attrName>
                                        </p:attrNameLst>
                                      </p:cBhvr>
                                      <p:tavLst>
                                        <p:tav tm="0">
                                          <p:val>
                                            <p:strVal val="#ppt_x"/>
                                          </p:val>
                                        </p:tav>
                                        <p:tav tm="100000">
                                          <p:val>
                                            <p:strVal val="#ppt_x"/>
                                          </p:val>
                                        </p:tav>
                                      </p:tavLst>
                                    </p:anim>
                                    <p:anim calcmode="lin" valueType="num">
                                      <p:cBhvr>
                                        <p:cTn id="117" dur="900" decel="100000" fill="hold"/>
                                        <p:tgtEl>
                                          <p:spTgt spid="19"/>
                                        </p:tgtEl>
                                        <p:attrNameLst>
                                          <p:attrName>ppt_y</p:attrName>
                                        </p:attrNameLst>
                                      </p:cBhvr>
                                      <p:tavLst>
                                        <p:tav tm="0">
                                          <p:val>
                                            <p:strVal val="#ppt_y+1"/>
                                          </p:val>
                                        </p:tav>
                                        <p:tav tm="100000">
                                          <p:val>
                                            <p:strVal val="#ppt_y-.03"/>
                                          </p:val>
                                        </p:tav>
                                      </p:tavLst>
                                    </p:anim>
                                    <p:anim calcmode="lin" valueType="num">
                                      <p:cBhvr>
                                        <p:cTn id="118"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119" presetID="37" presetClass="entr" presetSubtype="0" fill="hold" grpId="0" nodeType="withEffect">
                                  <p:stCondLst>
                                    <p:cond delay="0"/>
                                  </p:stCondLst>
                                  <p:childTnLst>
                                    <p:set>
                                      <p:cBhvr>
                                        <p:cTn id="120" dur="1" fill="hold">
                                          <p:stCondLst>
                                            <p:cond delay="0"/>
                                          </p:stCondLst>
                                        </p:cTn>
                                        <p:tgtEl>
                                          <p:spTgt spid="20"/>
                                        </p:tgtEl>
                                        <p:attrNameLst>
                                          <p:attrName>style.visibility</p:attrName>
                                        </p:attrNameLst>
                                      </p:cBhvr>
                                      <p:to>
                                        <p:strVal val="visible"/>
                                      </p:to>
                                    </p:set>
                                    <p:animEffect transition="in" filter="fade">
                                      <p:cBhvr>
                                        <p:cTn id="121" dur="1000"/>
                                        <p:tgtEl>
                                          <p:spTgt spid="20"/>
                                        </p:tgtEl>
                                      </p:cBhvr>
                                    </p:animEffect>
                                    <p:anim calcmode="lin" valueType="num">
                                      <p:cBhvr>
                                        <p:cTn id="122" dur="1000" fill="hold"/>
                                        <p:tgtEl>
                                          <p:spTgt spid="20"/>
                                        </p:tgtEl>
                                        <p:attrNameLst>
                                          <p:attrName>ppt_x</p:attrName>
                                        </p:attrNameLst>
                                      </p:cBhvr>
                                      <p:tavLst>
                                        <p:tav tm="0">
                                          <p:val>
                                            <p:strVal val="#ppt_x"/>
                                          </p:val>
                                        </p:tav>
                                        <p:tav tm="100000">
                                          <p:val>
                                            <p:strVal val="#ppt_x"/>
                                          </p:val>
                                        </p:tav>
                                      </p:tavLst>
                                    </p:anim>
                                    <p:anim calcmode="lin" valueType="num">
                                      <p:cBhvr>
                                        <p:cTn id="123" dur="900" decel="100000" fill="hold"/>
                                        <p:tgtEl>
                                          <p:spTgt spid="20"/>
                                        </p:tgtEl>
                                        <p:attrNameLst>
                                          <p:attrName>ppt_y</p:attrName>
                                        </p:attrNameLst>
                                      </p:cBhvr>
                                      <p:tavLst>
                                        <p:tav tm="0">
                                          <p:val>
                                            <p:strVal val="#ppt_y+1"/>
                                          </p:val>
                                        </p:tav>
                                        <p:tav tm="100000">
                                          <p:val>
                                            <p:strVal val="#ppt_y-.03"/>
                                          </p:val>
                                        </p:tav>
                                      </p:tavLst>
                                    </p:anim>
                                    <p:anim calcmode="lin" valueType="num">
                                      <p:cBhvr>
                                        <p:cTn id="124"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par>
                                <p:cTn id="125" presetID="37" presetClass="entr" presetSubtype="0" fill="hold" nodeType="withEffect">
                                  <p:stCondLst>
                                    <p:cond delay="0"/>
                                  </p:stCondLst>
                                  <p:childTnLst>
                                    <p:set>
                                      <p:cBhvr>
                                        <p:cTn id="126" dur="1" fill="hold">
                                          <p:stCondLst>
                                            <p:cond delay="0"/>
                                          </p:stCondLst>
                                        </p:cTn>
                                        <p:tgtEl>
                                          <p:spTgt spid="7"/>
                                        </p:tgtEl>
                                        <p:attrNameLst>
                                          <p:attrName>style.visibility</p:attrName>
                                        </p:attrNameLst>
                                      </p:cBhvr>
                                      <p:to>
                                        <p:strVal val="visible"/>
                                      </p:to>
                                    </p:set>
                                    <p:animEffect transition="in" filter="fade">
                                      <p:cBhvr>
                                        <p:cTn id="127" dur="1000"/>
                                        <p:tgtEl>
                                          <p:spTgt spid="7"/>
                                        </p:tgtEl>
                                      </p:cBhvr>
                                    </p:animEffect>
                                    <p:anim calcmode="lin" valueType="num">
                                      <p:cBhvr>
                                        <p:cTn id="128" dur="1000" fill="hold"/>
                                        <p:tgtEl>
                                          <p:spTgt spid="7"/>
                                        </p:tgtEl>
                                        <p:attrNameLst>
                                          <p:attrName>ppt_x</p:attrName>
                                        </p:attrNameLst>
                                      </p:cBhvr>
                                      <p:tavLst>
                                        <p:tav tm="0">
                                          <p:val>
                                            <p:strVal val="#ppt_x"/>
                                          </p:val>
                                        </p:tav>
                                        <p:tav tm="100000">
                                          <p:val>
                                            <p:strVal val="#ppt_x"/>
                                          </p:val>
                                        </p:tav>
                                      </p:tavLst>
                                    </p:anim>
                                    <p:anim calcmode="lin" valueType="num">
                                      <p:cBhvr>
                                        <p:cTn id="129" dur="900" decel="100000" fill="hold"/>
                                        <p:tgtEl>
                                          <p:spTgt spid="7"/>
                                        </p:tgtEl>
                                        <p:attrNameLst>
                                          <p:attrName>ppt_y</p:attrName>
                                        </p:attrNameLst>
                                      </p:cBhvr>
                                      <p:tavLst>
                                        <p:tav tm="0">
                                          <p:val>
                                            <p:strVal val="#ppt_y+1"/>
                                          </p:val>
                                        </p:tav>
                                        <p:tav tm="100000">
                                          <p:val>
                                            <p:strVal val="#ppt_y-.03"/>
                                          </p:val>
                                        </p:tav>
                                      </p:tavLst>
                                    </p:anim>
                                    <p:anim calcmode="lin" valueType="num">
                                      <p:cBhvr>
                                        <p:cTn id="13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568FCB-DFBB-A068-C132-43883CD0C936}"/>
              </a:ext>
            </a:extLst>
          </p:cNvPr>
          <p:cNvSpPr txBox="1"/>
          <p:nvPr/>
        </p:nvSpPr>
        <p:spPr>
          <a:xfrm>
            <a:off x="304800" y="1847789"/>
            <a:ext cx="11369391" cy="954107"/>
          </a:xfrm>
          <a:prstGeom prst="rect">
            <a:avLst/>
          </a:prstGeom>
          <a:noFill/>
        </p:spPr>
        <p:txBody>
          <a:bodyPr wrap="square">
            <a:spAutoFit/>
          </a:bodyPr>
          <a:lstStyle/>
          <a:p>
            <a:pPr algn="l"/>
            <a:r>
              <a:rPr lang="vi-VN" sz="2800" b="1" i="1" dirty="0">
                <a:solidFill>
                  <a:srgbClr val="002060"/>
                </a:solidFill>
                <a:effectLst/>
                <a:latin typeface="+mj-lt"/>
              </a:rPr>
              <a:t>Quan sát và mô tả hoạt động của hệ thống truyền âm thanh tương tự trong Hình 18.6</a:t>
            </a:r>
          </a:p>
        </p:txBody>
      </p:sp>
      <p:pic>
        <p:nvPicPr>
          <p:cNvPr id="4098" name="Picture 2">
            <a:extLst>
              <a:ext uri="{FF2B5EF4-FFF2-40B4-BE49-F238E27FC236}">
                <a16:creationId xmlns:a16="http://schemas.microsoft.com/office/drawing/2014/main" id="{F1E64DE4-1DD0-F36C-DF65-06F41AA2BE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234409"/>
            <a:ext cx="12006931" cy="197614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47F2576-409E-6E5B-0A75-3076745E9245}"/>
              </a:ext>
            </a:extLst>
          </p:cNvPr>
          <p:cNvSpPr txBox="1"/>
          <p:nvPr/>
        </p:nvSpPr>
        <p:spPr>
          <a:xfrm>
            <a:off x="2123597" y="227786"/>
            <a:ext cx="9304855" cy="1410514"/>
          </a:xfrm>
          <a:prstGeom prst="rect">
            <a:avLst/>
          </a:prstGeom>
          <a:noFill/>
        </p:spPr>
        <p:txBody>
          <a:bodyPr wrap="none" rtlCol="0">
            <a:spAutoFit/>
          </a:bodyPr>
          <a:lstStyle/>
          <a:p>
            <a:pPr algn="l">
              <a:lnSpc>
                <a:spcPct val="150000"/>
              </a:lnSpc>
            </a:pPr>
            <a:r>
              <a:rPr lang="vi-VN" sz="3200" b="1" i="0" dirty="0">
                <a:solidFill>
                  <a:srgbClr val="FF0000"/>
                </a:solidFill>
                <a:effectLst/>
                <a:latin typeface="+mj-lt"/>
              </a:rPr>
              <a:t>II. MỘT SỐ MẠCH XỬ LÍ TÍN HIỆU TƯƠNG TỰ</a:t>
            </a:r>
          </a:p>
          <a:p>
            <a:pPr>
              <a:lnSpc>
                <a:spcPct val="150000"/>
              </a:lnSpc>
            </a:pPr>
            <a:endParaRPr lang="x-none" sz="2800" dirty="0">
              <a:solidFill>
                <a:srgbClr val="FF0000"/>
              </a:solidFill>
            </a:endParaRPr>
          </a:p>
        </p:txBody>
      </p:sp>
      <p:sp>
        <p:nvSpPr>
          <p:cNvPr id="2" name="Flowchart: Alternate Process 9">
            <a:extLst>
              <a:ext uri="{FF2B5EF4-FFF2-40B4-BE49-F238E27FC236}">
                <a16:creationId xmlns:a16="http://schemas.microsoft.com/office/drawing/2014/main" id="{F699D711-194A-A59E-B63C-4D8977A97A2A}"/>
              </a:ext>
            </a:extLst>
          </p:cNvPr>
          <p:cNvSpPr/>
          <p:nvPr/>
        </p:nvSpPr>
        <p:spPr>
          <a:xfrm>
            <a:off x="419100" y="1108984"/>
            <a:ext cx="2286000" cy="589998"/>
          </a:xfrm>
          <a:prstGeom prst="flowChartAlternateProcess">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KHÁM PHÁ</a:t>
            </a:r>
          </a:p>
        </p:txBody>
      </p:sp>
    </p:spTree>
    <p:extLst>
      <p:ext uri="{BB962C8B-B14F-4D97-AF65-F5344CB8AC3E}">
        <p14:creationId xmlns:p14="http://schemas.microsoft.com/office/powerpoint/2010/main" val="12726181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F1E64DE4-1DD0-F36C-DF65-06F41AA2BE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069" y="4229100"/>
            <a:ext cx="12006931" cy="197614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47F2576-409E-6E5B-0A75-3076745E9245}"/>
              </a:ext>
            </a:extLst>
          </p:cNvPr>
          <p:cNvSpPr txBox="1"/>
          <p:nvPr/>
        </p:nvSpPr>
        <p:spPr>
          <a:xfrm>
            <a:off x="749167" y="505242"/>
            <a:ext cx="9304855" cy="2123658"/>
          </a:xfrm>
          <a:prstGeom prst="rect">
            <a:avLst/>
          </a:prstGeom>
          <a:noFill/>
        </p:spPr>
        <p:txBody>
          <a:bodyPr wrap="none" rtlCol="0">
            <a:spAutoFit/>
          </a:bodyPr>
          <a:lstStyle/>
          <a:p>
            <a:pPr algn="l">
              <a:lnSpc>
                <a:spcPct val="150000"/>
              </a:lnSpc>
            </a:pPr>
            <a:r>
              <a:rPr lang="vi-VN" sz="3200" b="1" i="0" dirty="0">
                <a:solidFill>
                  <a:srgbClr val="FF0000"/>
                </a:solidFill>
                <a:effectLst/>
                <a:latin typeface="+mj-lt"/>
              </a:rPr>
              <a:t>II. MỘT SỐ MẠCH XỬ LÍ TÍN HIỆU TƯƠNG TỰ</a:t>
            </a:r>
          </a:p>
          <a:p>
            <a:pPr algn="l">
              <a:lnSpc>
                <a:spcPct val="150000"/>
              </a:lnSpc>
            </a:pPr>
            <a:endParaRPr lang="vi-VN" sz="2800" b="1" i="0" dirty="0">
              <a:solidFill>
                <a:srgbClr val="00B050"/>
              </a:solidFill>
              <a:effectLst/>
              <a:latin typeface="Roboto" panose="02000000000000000000" pitchFamily="2" charset="0"/>
            </a:endParaRPr>
          </a:p>
          <a:p>
            <a:pPr>
              <a:lnSpc>
                <a:spcPct val="150000"/>
              </a:lnSpc>
            </a:pPr>
            <a:endParaRPr lang="x-none" sz="2800" dirty="0">
              <a:solidFill>
                <a:srgbClr val="FF0000"/>
              </a:solidFill>
            </a:endParaRPr>
          </a:p>
        </p:txBody>
      </p:sp>
      <p:sp>
        <p:nvSpPr>
          <p:cNvPr id="11" name="TextBox 10">
            <a:extLst>
              <a:ext uri="{FF2B5EF4-FFF2-40B4-BE49-F238E27FC236}">
                <a16:creationId xmlns:a16="http://schemas.microsoft.com/office/drawing/2014/main" id="{2738C37D-1830-F24A-DC04-50E41B2CF026}"/>
              </a:ext>
            </a:extLst>
          </p:cNvPr>
          <p:cNvSpPr txBox="1"/>
          <p:nvPr/>
        </p:nvSpPr>
        <p:spPr>
          <a:xfrm>
            <a:off x="767338" y="2209800"/>
            <a:ext cx="11054640" cy="1815882"/>
          </a:xfrm>
          <a:prstGeom prst="rect">
            <a:avLst/>
          </a:prstGeom>
          <a:noFill/>
        </p:spPr>
        <p:txBody>
          <a:bodyPr wrap="square">
            <a:spAutoFit/>
          </a:bodyPr>
          <a:lstStyle/>
          <a:p>
            <a:r>
              <a:rPr lang="vi-VN" sz="2800" b="1" dirty="0">
                <a:solidFill>
                  <a:srgbClr val="002060"/>
                </a:solidFill>
                <a:effectLst/>
                <a:latin typeface="Times New Roman" panose="02020603050405020304" pitchFamily="18" charset="0"/>
                <a:ea typeface="Times New Roman" panose="02020603050405020304" pitchFamily="18" charset="0"/>
              </a:rPr>
              <a:t>- Âm thanh được đưa tới bộ chuyển đổi, sau đó khuếch đại rồi đưa sang điều chế để đi đến bộ phát. Quá trình chuyển đổi kênh đưa tới bộ thu, đến quá trình giải điều chế, khuếch đại công suất rồi đưa ra loa, tạo âm thanh cần truyền đến người nghe.</a:t>
            </a:r>
            <a:r>
              <a:rPr lang="x-none" sz="2800" b="1" dirty="0">
                <a:solidFill>
                  <a:srgbClr val="002060"/>
                </a:solidFill>
                <a:effectLst/>
              </a:rPr>
              <a:t> </a:t>
            </a:r>
            <a:endParaRPr lang="x-none" sz="2800" b="1" dirty="0">
              <a:solidFill>
                <a:srgbClr val="002060"/>
              </a:solidFill>
            </a:endParaRPr>
          </a:p>
        </p:txBody>
      </p:sp>
      <p:sp>
        <p:nvSpPr>
          <p:cNvPr id="2" name="Flowchart: Alternate Process 9">
            <a:extLst>
              <a:ext uri="{FF2B5EF4-FFF2-40B4-BE49-F238E27FC236}">
                <a16:creationId xmlns:a16="http://schemas.microsoft.com/office/drawing/2014/main" id="{2C4D058D-D208-6E93-5BF7-95233E1597FF}"/>
              </a:ext>
            </a:extLst>
          </p:cNvPr>
          <p:cNvSpPr/>
          <p:nvPr/>
        </p:nvSpPr>
        <p:spPr>
          <a:xfrm>
            <a:off x="1041614" y="1447800"/>
            <a:ext cx="2463585" cy="589998"/>
          </a:xfrm>
          <a:prstGeom prst="flowChartAlternateProcess">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cs typeface="Arial" panose="020B0604020202020204" pitchFamily="34" charset="0"/>
              </a:rPr>
              <a:t>KHÁM PHÁ</a:t>
            </a:r>
          </a:p>
        </p:txBody>
      </p:sp>
    </p:spTree>
    <p:extLst>
      <p:ext uri="{BB962C8B-B14F-4D97-AF65-F5344CB8AC3E}">
        <p14:creationId xmlns:p14="http://schemas.microsoft.com/office/powerpoint/2010/main" val="958271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B90FAFC7-B42B-A4C2-A083-02C9D10210AF}"/>
              </a:ext>
            </a:extLst>
          </p:cNvPr>
          <p:cNvSpPr/>
          <p:nvPr/>
        </p:nvSpPr>
        <p:spPr>
          <a:xfrm>
            <a:off x="190500" y="59310"/>
            <a:ext cx="3695700" cy="1807590"/>
          </a:xfrm>
          <a:prstGeom prst="cloud">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cs typeface="Times New Roman" panose="02020603050405020304" pitchFamily="18" charset="0"/>
                <a:sym typeface="Teko Medium"/>
              </a:rPr>
              <a:t>KHỞI ĐỘNG</a:t>
            </a:r>
            <a:endParaRPr lang="vi-VN" sz="3200" b="1" dirty="0">
              <a:cs typeface="Times New Roman" panose="02020603050405020304" pitchFamily="18" charset="0"/>
            </a:endParaRPr>
          </a:p>
        </p:txBody>
      </p:sp>
      <p:sp>
        <p:nvSpPr>
          <p:cNvPr id="2" name="AutoShape 14">
            <a:extLst>
              <a:ext uri="{FF2B5EF4-FFF2-40B4-BE49-F238E27FC236}">
                <a16:creationId xmlns:a16="http://schemas.microsoft.com/office/drawing/2014/main" id="{AE58648F-637F-C55F-272C-4B20AF9FD242}"/>
              </a:ext>
            </a:extLst>
          </p:cNvPr>
          <p:cNvSpPr>
            <a:spLocks noChangeArrowheads="1"/>
          </p:cNvSpPr>
          <p:nvPr/>
        </p:nvSpPr>
        <p:spPr bwMode="auto">
          <a:xfrm>
            <a:off x="38100" y="2063280"/>
            <a:ext cx="4572000" cy="3461219"/>
          </a:xfrm>
          <a:prstGeom prst="cloudCallout">
            <a:avLst>
              <a:gd name="adj1" fmla="val 52401"/>
              <a:gd name="adj2" fmla="val 66559"/>
            </a:avLst>
          </a:prstGeom>
          <a:solidFill>
            <a:schemeClr val="accent2">
              <a:lumMod val="20000"/>
              <a:lumOff val="80000"/>
            </a:schemeClr>
          </a:solidFill>
          <a:ln w="9525">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sz="3200" b="1" dirty="0">
                <a:solidFill>
                  <a:srgbClr val="FF0000"/>
                </a:solidFill>
                <a:latin typeface="Roboto" panose="02000000000000000000" pitchFamily="2" charset="0"/>
              </a:rPr>
              <a:t> </a:t>
            </a:r>
            <a:r>
              <a:rPr lang="en-US" sz="2800" b="1" dirty="0" err="1">
                <a:solidFill>
                  <a:srgbClr val="FF0000"/>
                </a:solidFill>
                <a:latin typeface="Times New Roman" panose="02020603050405020304" pitchFamily="18" charset="0"/>
                <a:cs typeface="Times New Roman" panose="02020603050405020304" pitchFamily="18" charset="0"/>
              </a:rPr>
              <a:t>Quan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hình</a:t>
            </a:r>
            <a:r>
              <a:rPr lang="en-US" sz="2800" b="1" dirty="0">
                <a:solidFill>
                  <a:srgbClr val="FF0000"/>
                </a:solidFill>
                <a:latin typeface="Times New Roman" panose="02020603050405020304" pitchFamily="18" charset="0"/>
                <a:cs typeface="Times New Roman" panose="02020603050405020304" pitchFamily="18" charset="0"/>
              </a:rPr>
              <a:t> 18.1 SGK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hỏi</a:t>
            </a:r>
            <a:r>
              <a:rPr lang="en-US" sz="2800" b="1" dirty="0">
                <a:solidFill>
                  <a:srgbClr val="FF0000"/>
                </a:solidFill>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panose="02020603050405020304" pitchFamily="18" charset="0"/>
                <a:cs typeface="Times New Roman" panose="02020603050405020304" pitchFamily="18" charset="0"/>
              </a:rPr>
              <a:t>So sánh các tín hiệu ra với tín hiệu vào?</a:t>
            </a:r>
            <a:endParaRPr lang="vi-VN" altLang="en-US" sz="2800" b="1" dirty="0">
              <a:solidFill>
                <a:srgbClr val="FF0000"/>
              </a:solidFill>
              <a:latin typeface="Times New Roman" panose="02020603050405020304" pitchFamily="18" charset="0"/>
              <a:cs typeface="Times New Roman" panose="02020603050405020304" pitchFamily="18" charset="0"/>
            </a:endParaRPr>
          </a:p>
        </p:txBody>
      </p:sp>
      <p:pic>
        <p:nvPicPr>
          <p:cNvPr id="5" name="Picture 2">
            <a:extLst>
              <a:ext uri="{FF2B5EF4-FFF2-40B4-BE49-F238E27FC236}">
                <a16:creationId xmlns:a16="http://schemas.microsoft.com/office/drawing/2014/main" id="{23CA62C0-ACD6-6E3D-1EB7-3305677005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0100" y="833622"/>
            <a:ext cx="7514325" cy="50793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DE7F978-2E81-B06C-3236-AF53E24C7879}"/>
              </a:ext>
            </a:extLst>
          </p:cNvPr>
          <p:cNvSpPr txBox="1"/>
          <p:nvPr/>
        </p:nvSpPr>
        <p:spPr>
          <a:xfrm>
            <a:off x="4610100" y="5960929"/>
            <a:ext cx="7581899" cy="492443"/>
          </a:xfrm>
          <a:prstGeom prst="rect">
            <a:avLst/>
          </a:prstGeom>
          <a:noFill/>
        </p:spPr>
        <p:txBody>
          <a:bodyPr wrap="square">
            <a:spAutoFit/>
          </a:bodyPr>
          <a:lstStyle/>
          <a:p>
            <a:r>
              <a:rPr lang="vi-VN" sz="2600" b="0" i="1" dirty="0">
                <a:solidFill>
                  <a:srgbClr val="333333"/>
                </a:solidFill>
                <a:effectLst/>
                <a:latin typeface="+mj-lt"/>
              </a:rPr>
              <a:t>Khối xử lí tín hiệu có một tín hiệu vào và ba tín hiệu ra</a:t>
            </a:r>
            <a:endParaRPr lang="x-none" sz="2600" i="1" dirty="0">
              <a:latin typeface="+mj-lt"/>
            </a:endParaRPr>
          </a:p>
        </p:txBody>
      </p:sp>
    </p:spTree>
    <p:extLst>
      <p:ext uri="{BB962C8B-B14F-4D97-AF65-F5344CB8AC3E}">
        <p14:creationId xmlns:p14="http://schemas.microsoft.com/office/powerpoint/2010/main" val="138800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2"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linds(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2" grpId="2"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47F2576-409E-6E5B-0A75-3076745E9245}"/>
              </a:ext>
            </a:extLst>
          </p:cNvPr>
          <p:cNvSpPr txBox="1"/>
          <p:nvPr/>
        </p:nvSpPr>
        <p:spPr>
          <a:xfrm>
            <a:off x="1001814" y="231408"/>
            <a:ext cx="9563100" cy="2123658"/>
          </a:xfrm>
          <a:prstGeom prst="rect">
            <a:avLst/>
          </a:prstGeom>
          <a:noFill/>
        </p:spPr>
        <p:txBody>
          <a:bodyPr wrap="square" rtlCol="0">
            <a:spAutoFit/>
          </a:bodyPr>
          <a:lstStyle/>
          <a:p>
            <a:pPr algn="l">
              <a:lnSpc>
                <a:spcPct val="150000"/>
              </a:lnSpc>
            </a:pPr>
            <a:r>
              <a:rPr lang="vi-VN" sz="3200" b="1" i="0" dirty="0">
                <a:solidFill>
                  <a:srgbClr val="FF0000"/>
                </a:solidFill>
                <a:effectLst/>
                <a:latin typeface="+mj-lt"/>
              </a:rPr>
              <a:t>II. MỘT SỐ MẠCH XỬ LÍ TÍN HIỆU TƯƠNG TỰ</a:t>
            </a:r>
          </a:p>
          <a:p>
            <a:pPr algn="l">
              <a:lnSpc>
                <a:spcPct val="150000"/>
              </a:lnSpc>
            </a:pPr>
            <a:endParaRPr lang="vi-VN" sz="2800" b="1" i="0" dirty="0">
              <a:solidFill>
                <a:srgbClr val="00B050"/>
              </a:solidFill>
              <a:effectLst/>
              <a:latin typeface="Roboto" panose="02000000000000000000" pitchFamily="2" charset="0"/>
            </a:endParaRPr>
          </a:p>
          <a:p>
            <a:pPr>
              <a:lnSpc>
                <a:spcPct val="150000"/>
              </a:lnSpc>
            </a:pPr>
            <a:endParaRPr lang="x-none" sz="2800" dirty="0">
              <a:solidFill>
                <a:srgbClr val="FF0000"/>
              </a:solidFill>
            </a:endParaRPr>
          </a:p>
        </p:txBody>
      </p:sp>
      <p:sp>
        <p:nvSpPr>
          <p:cNvPr id="3" name="TextBox 2">
            <a:extLst>
              <a:ext uri="{FF2B5EF4-FFF2-40B4-BE49-F238E27FC236}">
                <a16:creationId xmlns:a16="http://schemas.microsoft.com/office/drawing/2014/main" id="{88B31E52-F97A-2015-4BBE-ED8BEB1BA023}"/>
              </a:ext>
            </a:extLst>
          </p:cNvPr>
          <p:cNvSpPr txBox="1"/>
          <p:nvPr/>
        </p:nvSpPr>
        <p:spPr>
          <a:xfrm>
            <a:off x="516653" y="1075524"/>
            <a:ext cx="11408647" cy="954107"/>
          </a:xfrm>
          <a:prstGeom prst="rect">
            <a:avLst/>
          </a:prstGeom>
          <a:noFill/>
        </p:spPr>
        <p:txBody>
          <a:bodyPr wrap="square" rtlCol="0">
            <a:spAutoFit/>
          </a:bodyPr>
          <a:lstStyle/>
          <a:p>
            <a:r>
              <a:rPr lang="x-none" sz="2800" dirty="0">
                <a:solidFill>
                  <a:srgbClr val="002060"/>
                </a:solidFill>
                <a:latin typeface="Times New Roman" panose="02020603050405020304" pitchFamily="18" charset="0"/>
                <a:cs typeface="Times New Roman" panose="02020603050405020304" pitchFamily="18" charset="0"/>
              </a:rPr>
              <a:t>- Mạch điện tử tương tự là mạch được xây dựng từ các linh kiện cơ bản như R, C, L, điot, transitor, khuếch đại thuật toán,…</a:t>
            </a:r>
          </a:p>
        </p:txBody>
      </p:sp>
      <p:pic>
        <p:nvPicPr>
          <p:cNvPr id="1026" name="Picture 2">
            <a:extLst>
              <a:ext uri="{FF2B5EF4-FFF2-40B4-BE49-F238E27FC236}">
                <a16:creationId xmlns:a16="http://schemas.microsoft.com/office/drawing/2014/main" id="{6DF954A1-CF5D-8FE7-0D13-812CD7885C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99" t="9278" r="5172" b="7347"/>
          <a:stretch/>
        </p:blipFill>
        <p:spPr bwMode="auto">
          <a:xfrm>
            <a:off x="654318" y="2383612"/>
            <a:ext cx="5192523" cy="34223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108CDC8-9920-2226-1B98-49BE29E41B21}"/>
              </a:ext>
            </a:extLst>
          </p:cNvPr>
          <p:cNvSpPr txBox="1"/>
          <p:nvPr/>
        </p:nvSpPr>
        <p:spPr>
          <a:xfrm>
            <a:off x="6615356" y="5976364"/>
            <a:ext cx="4762500" cy="584775"/>
          </a:xfrm>
          <a:prstGeom prst="rect">
            <a:avLst/>
          </a:prstGeom>
          <a:noFill/>
        </p:spPr>
        <p:txBody>
          <a:bodyPr wrap="square">
            <a:spAutoFit/>
          </a:bodyPr>
          <a:lstStyle/>
          <a:p>
            <a:pPr algn="ctr"/>
            <a:r>
              <a:rPr lang="vi-VN" sz="1600" b="1" i="1" dirty="0">
                <a:solidFill>
                  <a:srgbClr val="181716"/>
                </a:solidFill>
                <a:effectLst/>
                <a:latin typeface="+mj-lt"/>
              </a:rPr>
              <a:t>Mô hình </a:t>
            </a:r>
            <a:r>
              <a:rPr lang="vi-VN" sz="1600" b="1" i="1" dirty="0">
                <a:solidFill>
                  <a:srgbClr val="181716"/>
                </a:solidFill>
                <a:latin typeface="+mj-lt"/>
              </a:rPr>
              <a:t>m</a:t>
            </a:r>
            <a:r>
              <a:rPr lang="vi-VN" sz="1600" b="1" i="1" dirty="0">
                <a:solidFill>
                  <a:srgbClr val="181716"/>
                </a:solidFill>
                <a:effectLst/>
                <a:latin typeface="+mj-lt"/>
              </a:rPr>
              <a:t>ạch </a:t>
            </a:r>
            <a:r>
              <a:rPr lang="vi-VN" sz="1600" b="1" i="1" dirty="0">
                <a:solidFill>
                  <a:srgbClr val="181716"/>
                </a:solidFill>
                <a:latin typeface="+mj-lt"/>
              </a:rPr>
              <a:t>l</a:t>
            </a:r>
            <a:r>
              <a:rPr lang="vi-VN" sz="1600" b="1" i="1" dirty="0">
                <a:solidFill>
                  <a:srgbClr val="181716"/>
                </a:solidFill>
                <a:effectLst/>
                <a:latin typeface="+mj-lt"/>
              </a:rPr>
              <a:t>ọc </a:t>
            </a:r>
            <a:r>
              <a:rPr lang="vi-VN" sz="1600" b="1" i="1" dirty="0">
                <a:solidFill>
                  <a:srgbClr val="181716"/>
                </a:solidFill>
                <a:latin typeface="+mj-lt"/>
              </a:rPr>
              <a:t>t</a:t>
            </a:r>
            <a:r>
              <a:rPr lang="vi-VN" sz="1600" b="1" i="1" dirty="0">
                <a:solidFill>
                  <a:srgbClr val="181716"/>
                </a:solidFill>
                <a:effectLst/>
                <a:latin typeface="+mj-lt"/>
              </a:rPr>
              <a:t>ương </a:t>
            </a:r>
            <a:r>
              <a:rPr lang="vi-VN" sz="1600" b="1" i="1" dirty="0">
                <a:solidFill>
                  <a:srgbClr val="181716"/>
                </a:solidFill>
                <a:latin typeface="+mj-lt"/>
              </a:rPr>
              <a:t>t</a:t>
            </a:r>
            <a:r>
              <a:rPr lang="vi-VN" sz="1600" b="1" i="1" dirty="0">
                <a:solidFill>
                  <a:srgbClr val="181716"/>
                </a:solidFill>
                <a:effectLst/>
                <a:latin typeface="+mj-lt"/>
              </a:rPr>
              <a:t>ự </a:t>
            </a:r>
            <a:r>
              <a:rPr lang="vi-VN" sz="1600" b="1" i="1" dirty="0">
                <a:solidFill>
                  <a:srgbClr val="181716"/>
                </a:solidFill>
                <a:latin typeface="+mj-lt"/>
              </a:rPr>
              <a:t>d</a:t>
            </a:r>
            <a:r>
              <a:rPr lang="vi-VN" sz="1600" b="1" i="1" dirty="0">
                <a:solidFill>
                  <a:srgbClr val="181716"/>
                </a:solidFill>
                <a:effectLst/>
                <a:latin typeface="+mj-lt"/>
              </a:rPr>
              <a:t>ùng </a:t>
            </a:r>
            <a:r>
              <a:rPr lang="vi-VN" sz="1600" b="1" i="1" dirty="0">
                <a:solidFill>
                  <a:srgbClr val="181716"/>
                </a:solidFill>
                <a:latin typeface="+mj-lt"/>
              </a:rPr>
              <a:t>t</a:t>
            </a:r>
            <a:r>
              <a:rPr lang="vi-VN" sz="1600" b="1" i="1" dirty="0">
                <a:solidFill>
                  <a:srgbClr val="181716"/>
                </a:solidFill>
                <a:effectLst/>
                <a:latin typeface="+mj-lt"/>
              </a:rPr>
              <a:t>rong </a:t>
            </a:r>
            <a:r>
              <a:rPr lang="vi-VN" sz="1600" b="1" i="1" dirty="0">
                <a:solidFill>
                  <a:srgbClr val="181716"/>
                </a:solidFill>
                <a:latin typeface="+mj-lt"/>
              </a:rPr>
              <a:t>x</a:t>
            </a:r>
            <a:r>
              <a:rPr lang="vi-VN" sz="1600" b="1" i="1" dirty="0">
                <a:solidFill>
                  <a:srgbClr val="181716"/>
                </a:solidFill>
                <a:effectLst/>
                <a:latin typeface="+mj-lt"/>
              </a:rPr>
              <a:t>ử </a:t>
            </a:r>
            <a:r>
              <a:rPr lang="vi-VN" sz="1600" b="1" i="1" dirty="0">
                <a:solidFill>
                  <a:srgbClr val="181716"/>
                </a:solidFill>
                <a:latin typeface="+mj-lt"/>
              </a:rPr>
              <a:t>l</a:t>
            </a:r>
            <a:r>
              <a:rPr lang="vi-VN" sz="1600" b="1" i="1" dirty="0">
                <a:solidFill>
                  <a:srgbClr val="181716"/>
                </a:solidFill>
                <a:effectLst/>
                <a:latin typeface="+mj-lt"/>
              </a:rPr>
              <a:t>ý </a:t>
            </a:r>
            <a:r>
              <a:rPr lang="vi-VN" sz="1600" b="1" i="1" dirty="0">
                <a:solidFill>
                  <a:srgbClr val="181716"/>
                </a:solidFill>
                <a:latin typeface="+mj-lt"/>
              </a:rPr>
              <a:t>t</a:t>
            </a:r>
            <a:r>
              <a:rPr lang="vi-VN" sz="1600" b="1" i="1" dirty="0">
                <a:solidFill>
                  <a:srgbClr val="181716"/>
                </a:solidFill>
                <a:effectLst/>
                <a:latin typeface="+mj-lt"/>
              </a:rPr>
              <a:t>ín </a:t>
            </a:r>
            <a:r>
              <a:rPr lang="vi-VN" sz="1600" b="1" i="1" dirty="0">
                <a:solidFill>
                  <a:srgbClr val="181716"/>
                </a:solidFill>
                <a:latin typeface="+mj-lt"/>
              </a:rPr>
              <a:t>h</a:t>
            </a:r>
            <a:r>
              <a:rPr lang="vi-VN" sz="1600" b="1" i="1" dirty="0">
                <a:solidFill>
                  <a:srgbClr val="181716"/>
                </a:solidFill>
                <a:effectLst/>
                <a:latin typeface="+mj-lt"/>
              </a:rPr>
              <a:t>iệu Y sinh</a:t>
            </a:r>
          </a:p>
        </p:txBody>
      </p:sp>
      <p:pic>
        <p:nvPicPr>
          <p:cNvPr id="3078" name="Picture 6">
            <a:extLst>
              <a:ext uri="{FF2B5EF4-FFF2-40B4-BE49-F238E27FC236}">
                <a16:creationId xmlns:a16="http://schemas.microsoft.com/office/drawing/2014/main" id="{49DE642B-A9EA-BB39-78DA-531B99A020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612" y="2251706"/>
            <a:ext cx="5211788" cy="404782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A336B75-C2B6-67C2-5BF4-220407F18C1E}"/>
              </a:ext>
            </a:extLst>
          </p:cNvPr>
          <p:cNvSpPr txBox="1"/>
          <p:nvPr/>
        </p:nvSpPr>
        <p:spPr>
          <a:xfrm>
            <a:off x="1732041" y="6150280"/>
            <a:ext cx="6098344" cy="338554"/>
          </a:xfrm>
          <a:prstGeom prst="rect">
            <a:avLst/>
          </a:prstGeom>
          <a:noFill/>
        </p:spPr>
        <p:txBody>
          <a:bodyPr wrap="square">
            <a:spAutoFit/>
          </a:bodyPr>
          <a:lstStyle/>
          <a:p>
            <a:pPr algn="l"/>
            <a:r>
              <a:rPr lang="en-US" sz="1600" b="1" i="0" dirty="0" err="1">
                <a:solidFill>
                  <a:srgbClr val="333333"/>
                </a:solidFill>
                <a:effectLst/>
                <a:latin typeface="Times New Roman" panose="02020603050405020304" pitchFamily="18" charset="0"/>
                <a:cs typeface="Times New Roman" panose="02020603050405020304" pitchFamily="18" charset="0"/>
              </a:rPr>
              <a:t>Điều</a:t>
            </a:r>
            <a:r>
              <a:rPr lang="en-US" sz="1600" b="1" i="0" dirty="0">
                <a:solidFill>
                  <a:srgbClr val="333333"/>
                </a:solidFill>
                <a:effectLst/>
                <a:latin typeface="Times New Roman" panose="02020603050405020304" pitchFamily="18" charset="0"/>
                <a:cs typeface="Times New Roman" panose="02020603050405020304" pitchFamily="18" charset="0"/>
              </a:rPr>
              <a:t> </a:t>
            </a:r>
            <a:r>
              <a:rPr lang="en-US" sz="1600" b="1" i="0" dirty="0" err="1">
                <a:solidFill>
                  <a:srgbClr val="333333"/>
                </a:solidFill>
                <a:effectLst/>
                <a:latin typeface="Times New Roman" panose="02020603050405020304" pitchFamily="18" charset="0"/>
                <a:cs typeface="Times New Roman" panose="02020603050405020304" pitchFamily="18" charset="0"/>
              </a:rPr>
              <a:t>khiển</a:t>
            </a:r>
            <a:r>
              <a:rPr lang="en-US" sz="1600" b="1" i="0" dirty="0">
                <a:solidFill>
                  <a:srgbClr val="333333"/>
                </a:solidFill>
                <a:effectLst/>
                <a:latin typeface="Times New Roman" panose="02020603050405020304" pitchFamily="18" charset="0"/>
                <a:cs typeface="Times New Roman" panose="02020603050405020304" pitchFamily="18" charset="0"/>
              </a:rPr>
              <a:t> </a:t>
            </a:r>
            <a:r>
              <a:rPr lang="en-US" sz="1600" b="1" i="0" dirty="0" err="1">
                <a:solidFill>
                  <a:srgbClr val="333333"/>
                </a:solidFill>
                <a:effectLst/>
                <a:latin typeface="Times New Roman" panose="02020603050405020304" pitchFamily="18" charset="0"/>
                <a:cs typeface="Times New Roman" panose="02020603050405020304" pitchFamily="18" charset="0"/>
              </a:rPr>
              <a:t>nhiệt</a:t>
            </a:r>
            <a:r>
              <a:rPr lang="en-US" sz="1600" b="1" i="0" dirty="0">
                <a:solidFill>
                  <a:srgbClr val="333333"/>
                </a:solidFill>
                <a:effectLst/>
                <a:latin typeface="Times New Roman" panose="02020603050405020304" pitchFamily="18" charset="0"/>
                <a:cs typeface="Times New Roman" panose="02020603050405020304" pitchFamily="18" charset="0"/>
              </a:rPr>
              <a:t> </a:t>
            </a:r>
            <a:r>
              <a:rPr lang="en-US" sz="1600" b="1" i="0" dirty="0" err="1">
                <a:solidFill>
                  <a:srgbClr val="333333"/>
                </a:solidFill>
                <a:effectLst/>
                <a:latin typeface="Times New Roman" panose="02020603050405020304" pitchFamily="18" charset="0"/>
                <a:cs typeface="Times New Roman" panose="02020603050405020304" pitchFamily="18" charset="0"/>
              </a:rPr>
              <a:t>độ</a:t>
            </a:r>
            <a:r>
              <a:rPr lang="en-US" sz="1600" b="1" i="0" dirty="0">
                <a:solidFill>
                  <a:srgbClr val="333333"/>
                </a:solidFill>
                <a:effectLst/>
                <a:latin typeface="Times New Roman" panose="02020603050405020304" pitchFamily="18" charset="0"/>
                <a:cs typeface="Times New Roman" panose="02020603050405020304" pitchFamily="18" charset="0"/>
              </a:rPr>
              <a:t> – TEM</a:t>
            </a:r>
          </a:p>
        </p:txBody>
      </p:sp>
      <p:pic>
        <p:nvPicPr>
          <p:cNvPr id="9" name="Picture 8">
            <a:extLst>
              <a:ext uri="{FF2B5EF4-FFF2-40B4-BE49-F238E27FC236}">
                <a16:creationId xmlns:a16="http://schemas.microsoft.com/office/drawing/2014/main" id="{1490F284-C8F5-7342-9C75-A62ECE71840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57" t="1975" r="3605" b="3025"/>
          <a:stretch/>
        </p:blipFill>
        <p:spPr>
          <a:xfrm>
            <a:off x="6380241" y="2554061"/>
            <a:ext cx="5219332" cy="2565779"/>
          </a:xfrm>
          <a:prstGeom prst="rect">
            <a:avLst/>
          </a:prstGeom>
        </p:spPr>
      </p:pic>
      <p:pic>
        <p:nvPicPr>
          <p:cNvPr id="2" name="Picture 4" descr="Mạch điện tử tương tự">
            <a:extLst>
              <a:ext uri="{FF2B5EF4-FFF2-40B4-BE49-F238E27FC236}">
                <a16:creationId xmlns:a16="http://schemas.microsoft.com/office/drawing/2014/main" id="{DEF26C34-3EAE-4094-2C62-FCD683D7117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999" t="20001" r="14001" b="14000"/>
          <a:stretch/>
        </p:blipFill>
        <p:spPr bwMode="auto">
          <a:xfrm>
            <a:off x="6408637" y="2133600"/>
            <a:ext cx="5205934" cy="3817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309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blinds(horizontal)">
                                      <p:cBhvr>
                                        <p:cTn id="11" dur="500"/>
                                        <p:tgtEl>
                                          <p:spTgt spid="1026"/>
                                        </p:tgtEl>
                                      </p:cBhvr>
                                    </p:animEffect>
                                  </p:childTnLst>
                                </p:cTn>
                              </p:par>
                              <p:par>
                                <p:cTn id="12" presetID="3" presetClass="entr" presetSubtype="1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linds(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981" y="236537"/>
            <a:ext cx="10515600" cy="1325563"/>
          </a:xfrm>
        </p:spPr>
        <p:txBody>
          <a:bodyPr/>
          <a:lstStyle/>
          <a:p>
            <a:pPr algn="ctr"/>
            <a:r>
              <a:rPr lang="en-US" sz="3200" b="1" dirty="0">
                <a:solidFill>
                  <a:srgbClr val="FF0000"/>
                </a:solidFill>
                <a:latin typeface="Times New Roman" panose="02020603050405020304" pitchFamily="18" charset="0"/>
                <a:cs typeface="Times New Roman" panose="02020603050405020304" pitchFamily="18" charset="0"/>
              </a:rPr>
              <a:t>VÒNG 1: NHÓM CHUYÊN GIA</a:t>
            </a:r>
            <a:br>
              <a:rPr lang="en-US" b="1" dirty="0">
                <a:solidFill>
                  <a:srgbClr val="FF0000"/>
                </a:solidFill>
                <a:latin typeface="+mn-lt"/>
              </a:rPr>
            </a:br>
            <a:r>
              <a:rPr lang="en-US" sz="2800" b="1" dirty="0">
                <a:solidFill>
                  <a:srgbClr val="00B050"/>
                </a:solidFill>
                <a:latin typeface="Times New Roman" panose="02020603050405020304" pitchFamily="18" charset="0"/>
                <a:cs typeface="Times New Roman" panose="02020603050405020304" pitchFamily="18" charset="0"/>
              </a:rPr>
              <a:t>(PHIẾU HỌC TẬP SỐ 2)</a:t>
            </a:r>
          </a:p>
        </p:txBody>
      </p:sp>
      <p:sp>
        <p:nvSpPr>
          <p:cNvPr id="3" name="Content Placeholder 2"/>
          <p:cNvSpPr>
            <a:spLocks noGrp="1"/>
          </p:cNvSpPr>
          <p:nvPr>
            <p:ph idx="1"/>
          </p:nvPr>
        </p:nvSpPr>
        <p:spPr>
          <a:xfrm>
            <a:off x="228600" y="1493741"/>
            <a:ext cx="12268200" cy="1232340"/>
          </a:xfrm>
          <a:ln>
            <a:noFill/>
          </a:ln>
        </p:spPr>
        <p:txBody>
          <a:bodyPr>
            <a:normAutofit/>
          </a:bodyPr>
          <a:lstStyle/>
          <a:p>
            <a:pPr algn="ctr"/>
            <a:r>
              <a:rPr lang="en-US" dirty="0">
                <a:latin typeface="Times New Roman" panose="02020603050405020304" pitchFamily="18" charset="0"/>
                <a:cs typeface="Times New Roman" panose="02020603050405020304" pitchFamily="18" charset="0"/>
              </a:rPr>
              <a:t>LỚP CHIA THÀNH 6 NHÓM, MỖI NHÓM 8 HS, HOÀN THIỆN PHT</a:t>
            </a:r>
          </a:p>
          <a:p>
            <a:pPr algn="ctr"/>
            <a:endParaRPr lang="en-US"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620793" y="2317682"/>
            <a:ext cx="5461000" cy="1081322"/>
          </a:xfrm>
          <a:prstGeom prst="rect">
            <a:avLst/>
          </a:prstGeom>
          <a:solidFill>
            <a:schemeClr val="accent6">
              <a:lumMod val="40000"/>
              <a:lumOff val="60000"/>
            </a:schemeClr>
          </a:solidFill>
        </p:spPr>
        <p:txBody>
          <a:bodyPr wrap="square" rtlCol="0">
            <a:spAutoFit/>
          </a:bodyPr>
          <a:lstStyle/>
          <a:p>
            <a:pPr>
              <a:lnSpc>
                <a:spcPct val="120000"/>
              </a:lnSpc>
              <a:tabLst>
                <a:tab pos="180340" algn="l"/>
              </a:tabLst>
            </a:pPr>
            <a:r>
              <a:rPr lang="vi-VN" sz="2800" b="1" dirty="0">
                <a:effectLst/>
                <a:latin typeface="+mj-lt"/>
                <a:ea typeface="Calibri" panose="020F0502020204030204" pitchFamily="34" charset="0"/>
                <a:cs typeface="Times New Roman" panose="02020603050405020304" pitchFamily="18" charset="0"/>
              </a:rPr>
              <a:t>+ Nhóm 1,5: </a:t>
            </a:r>
            <a:r>
              <a:rPr lang="en-US" sz="2800" dirty="0" err="1">
                <a:effectLst/>
                <a:latin typeface="+mj-lt"/>
                <a:ea typeface="Calibri" panose="020F0502020204030204" pitchFamily="34" charset="0"/>
                <a:cs typeface="Times New Roman" panose="02020603050405020304" pitchFamily="18" charset="0"/>
              </a:rPr>
              <a:t>Tìm</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hiểu</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về</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mạch</a:t>
            </a:r>
            <a:r>
              <a:rPr lang="vi-VN" sz="2800" dirty="0">
                <a:effectLst/>
                <a:latin typeface="+mj-lt"/>
                <a:ea typeface="Calibri" panose="020F0502020204030204" pitchFamily="34" charset="0"/>
                <a:cs typeface="Times New Roman" panose="02020603050405020304" pitchFamily="18" charset="0"/>
              </a:rPr>
              <a:t> khuếch đại biên độ điện áp</a:t>
            </a:r>
            <a:endParaRPr lang="x-none" sz="2800" dirty="0">
              <a:effectLst/>
              <a:latin typeface="+mj-lt"/>
              <a:ea typeface="Times New Roman" panose="02020603050405020304" pitchFamily="18" charset="0"/>
            </a:endParaRPr>
          </a:p>
        </p:txBody>
      </p:sp>
      <p:sp>
        <p:nvSpPr>
          <p:cNvPr id="11" name="TextBox 10"/>
          <p:cNvSpPr txBox="1"/>
          <p:nvPr/>
        </p:nvSpPr>
        <p:spPr>
          <a:xfrm>
            <a:off x="620793" y="5232634"/>
            <a:ext cx="5461000" cy="1126462"/>
          </a:xfrm>
          <a:prstGeom prst="rect">
            <a:avLst/>
          </a:prstGeom>
          <a:solidFill>
            <a:srgbClr val="00B050"/>
          </a:solidFill>
        </p:spPr>
        <p:txBody>
          <a:bodyPr wrap="square" rtlCol="0">
            <a:spAutoFit/>
          </a:bodyPr>
          <a:lstStyle/>
          <a:p>
            <a:pPr>
              <a:lnSpc>
                <a:spcPct val="120000"/>
              </a:lnSpc>
              <a:tabLst>
                <a:tab pos="180340" algn="l"/>
              </a:tabLst>
            </a:pPr>
            <a:r>
              <a:rPr lang="vi-VN" sz="2800" b="1" dirty="0">
                <a:solidFill>
                  <a:schemeClr val="bg1"/>
                </a:solidFill>
                <a:effectLst/>
                <a:latin typeface="+mj-lt"/>
                <a:ea typeface="Calibri" panose="020F0502020204030204" pitchFamily="34" charset="0"/>
                <a:cs typeface="Times New Roman" panose="02020603050405020304" pitchFamily="18" charset="0"/>
              </a:rPr>
              <a:t>+ Nhóm 3,4: </a:t>
            </a:r>
            <a:r>
              <a:rPr lang="en-US" sz="2800" dirty="0" err="1">
                <a:solidFill>
                  <a:schemeClr val="bg1"/>
                </a:solidFill>
                <a:effectLst/>
                <a:latin typeface="+mj-lt"/>
                <a:ea typeface="Calibri" panose="020F0502020204030204" pitchFamily="34" charset="0"/>
                <a:cs typeface="Times New Roman" panose="02020603050405020304" pitchFamily="18" charset="0"/>
              </a:rPr>
              <a:t>Tìm</a:t>
            </a:r>
            <a:r>
              <a:rPr lang="en-US" sz="2800" dirty="0">
                <a:solidFill>
                  <a:schemeClr val="bg1"/>
                </a:solidFill>
                <a:effectLst/>
                <a:latin typeface="+mj-lt"/>
                <a:ea typeface="Calibri" panose="020F0502020204030204" pitchFamily="34" charset="0"/>
                <a:cs typeface="Times New Roman" panose="02020603050405020304" pitchFamily="18" charset="0"/>
              </a:rPr>
              <a:t> </a:t>
            </a:r>
            <a:r>
              <a:rPr lang="en-US" sz="2800" dirty="0" err="1">
                <a:solidFill>
                  <a:schemeClr val="bg1"/>
                </a:solidFill>
                <a:effectLst/>
                <a:latin typeface="+mj-lt"/>
                <a:ea typeface="Calibri" panose="020F0502020204030204" pitchFamily="34" charset="0"/>
                <a:cs typeface="Times New Roman" panose="02020603050405020304" pitchFamily="18" charset="0"/>
              </a:rPr>
              <a:t>hiểu</a:t>
            </a:r>
            <a:r>
              <a:rPr lang="en-US" sz="2800" dirty="0">
                <a:solidFill>
                  <a:schemeClr val="bg1"/>
                </a:solidFill>
                <a:effectLst/>
                <a:latin typeface="+mj-lt"/>
                <a:ea typeface="Calibri" panose="020F0502020204030204" pitchFamily="34" charset="0"/>
                <a:cs typeface="Times New Roman" panose="02020603050405020304" pitchFamily="18" charset="0"/>
              </a:rPr>
              <a:t> </a:t>
            </a:r>
            <a:r>
              <a:rPr lang="en-US" sz="2800" dirty="0" err="1">
                <a:solidFill>
                  <a:schemeClr val="bg1"/>
                </a:solidFill>
                <a:effectLst/>
                <a:latin typeface="+mj-lt"/>
                <a:ea typeface="Calibri" panose="020F0502020204030204" pitchFamily="34" charset="0"/>
                <a:cs typeface="Times New Roman" panose="02020603050405020304" pitchFamily="18" charset="0"/>
              </a:rPr>
              <a:t>về</a:t>
            </a:r>
            <a:r>
              <a:rPr lang="en-US" sz="2800" dirty="0">
                <a:solidFill>
                  <a:schemeClr val="bg1"/>
                </a:solidFill>
                <a:effectLst/>
                <a:latin typeface="+mj-lt"/>
                <a:ea typeface="Calibri" panose="020F0502020204030204" pitchFamily="34" charset="0"/>
                <a:cs typeface="Times New Roman" panose="02020603050405020304" pitchFamily="18" charset="0"/>
              </a:rPr>
              <a:t> </a:t>
            </a:r>
            <a:r>
              <a:rPr lang="en-US" sz="2800" dirty="0" err="1">
                <a:solidFill>
                  <a:schemeClr val="bg1"/>
                </a:solidFill>
                <a:effectLst/>
                <a:latin typeface="+mj-lt"/>
                <a:ea typeface="Calibri" panose="020F0502020204030204" pitchFamily="34" charset="0"/>
                <a:cs typeface="Times New Roman" panose="02020603050405020304" pitchFamily="18" charset="0"/>
              </a:rPr>
              <a:t>mạch</a:t>
            </a:r>
            <a:r>
              <a:rPr lang="en-US" sz="2800" dirty="0">
                <a:solidFill>
                  <a:schemeClr val="bg1"/>
                </a:solidFill>
                <a:effectLst/>
                <a:latin typeface="+mj-lt"/>
                <a:ea typeface="Times New Roman" panose="02020603050405020304" pitchFamily="18" charset="0"/>
              </a:rPr>
              <a:t> </a:t>
            </a:r>
            <a:r>
              <a:rPr lang="en-US" sz="2800" dirty="0" err="1">
                <a:solidFill>
                  <a:schemeClr val="bg1"/>
                </a:solidFill>
                <a:effectLst/>
                <a:latin typeface="+mj-lt"/>
                <a:ea typeface="Calibri" panose="020F0502020204030204" pitchFamily="34" charset="0"/>
                <a:cs typeface="Times New Roman" panose="02020603050405020304" pitchFamily="18" charset="0"/>
              </a:rPr>
              <a:t>giải</a:t>
            </a:r>
            <a:r>
              <a:rPr lang="en-US" sz="2800" dirty="0">
                <a:solidFill>
                  <a:schemeClr val="bg1"/>
                </a:solidFill>
                <a:effectLst/>
                <a:latin typeface="+mj-lt"/>
                <a:ea typeface="Calibri" panose="020F0502020204030204" pitchFamily="34" charset="0"/>
                <a:cs typeface="Times New Roman" panose="02020603050405020304" pitchFamily="18" charset="0"/>
              </a:rPr>
              <a:t> </a:t>
            </a:r>
            <a:r>
              <a:rPr lang="en-US" sz="2800" dirty="0" err="1">
                <a:solidFill>
                  <a:schemeClr val="bg1"/>
                </a:solidFill>
                <a:effectLst/>
                <a:latin typeface="+mj-lt"/>
                <a:ea typeface="Calibri" panose="020F0502020204030204" pitchFamily="34" charset="0"/>
                <a:cs typeface="Times New Roman" panose="02020603050405020304" pitchFamily="18" charset="0"/>
              </a:rPr>
              <a:t>điều</a:t>
            </a:r>
            <a:r>
              <a:rPr lang="en-US" sz="2800" dirty="0">
                <a:solidFill>
                  <a:schemeClr val="bg1"/>
                </a:solidFill>
                <a:effectLst/>
                <a:latin typeface="+mj-lt"/>
                <a:ea typeface="Calibri" panose="020F0502020204030204" pitchFamily="34" charset="0"/>
                <a:cs typeface="Times New Roman" panose="02020603050405020304" pitchFamily="18" charset="0"/>
              </a:rPr>
              <a:t> </a:t>
            </a:r>
            <a:r>
              <a:rPr lang="en-US" sz="2800" dirty="0" err="1">
                <a:solidFill>
                  <a:schemeClr val="bg1"/>
                </a:solidFill>
                <a:effectLst/>
                <a:latin typeface="+mj-lt"/>
                <a:ea typeface="Calibri" panose="020F0502020204030204" pitchFamily="34" charset="0"/>
                <a:cs typeface="Times New Roman" panose="02020603050405020304" pitchFamily="18" charset="0"/>
              </a:rPr>
              <a:t>chế</a:t>
            </a:r>
            <a:r>
              <a:rPr lang="en-US" sz="2800" dirty="0">
                <a:solidFill>
                  <a:schemeClr val="bg1"/>
                </a:solidFill>
                <a:effectLst/>
                <a:latin typeface="+mj-lt"/>
                <a:ea typeface="Calibri" panose="020F0502020204030204" pitchFamily="34" charset="0"/>
                <a:cs typeface="Times New Roman" panose="02020603050405020304" pitchFamily="18" charset="0"/>
              </a:rPr>
              <a:t> </a:t>
            </a:r>
            <a:r>
              <a:rPr lang="en-US" sz="2800" dirty="0" err="1">
                <a:solidFill>
                  <a:schemeClr val="bg1"/>
                </a:solidFill>
                <a:effectLst/>
                <a:latin typeface="+mj-lt"/>
                <a:ea typeface="Calibri" panose="020F0502020204030204" pitchFamily="34" charset="0"/>
                <a:cs typeface="Times New Roman" panose="02020603050405020304" pitchFamily="18" charset="0"/>
              </a:rPr>
              <a:t>biên</a:t>
            </a:r>
            <a:r>
              <a:rPr lang="en-US" sz="2800" dirty="0">
                <a:solidFill>
                  <a:schemeClr val="bg1"/>
                </a:solidFill>
                <a:effectLst/>
                <a:latin typeface="+mj-lt"/>
                <a:ea typeface="Calibri" panose="020F0502020204030204" pitchFamily="34" charset="0"/>
                <a:cs typeface="Times New Roman" panose="02020603050405020304" pitchFamily="18" charset="0"/>
              </a:rPr>
              <a:t> </a:t>
            </a:r>
            <a:r>
              <a:rPr lang="en-US" sz="2800" dirty="0" err="1">
                <a:solidFill>
                  <a:schemeClr val="bg1"/>
                </a:solidFill>
                <a:effectLst/>
                <a:latin typeface="+mj-lt"/>
                <a:ea typeface="Calibri" panose="020F0502020204030204" pitchFamily="34" charset="0"/>
                <a:cs typeface="Times New Roman" panose="02020603050405020304" pitchFamily="18" charset="0"/>
              </a:rPr>
              <a:t>độ</a:t>
            </a:r>
            <a:endParaRPr lang="x-none" sz="2800" dirty="0">
              <a:solidFill>
                <a:schemeClr val="bg1"/>
              </a:solidFill>
              <a:effectLst/>
              <a:latin typeface="+mj-lt"/>
              <a:ea typeface="Times New Roman" panose="02020603050405020304" pitchFamily="18" charset="0"/>
            </a:endParaRPr>
          </a:p>
        </p:txBody>
      </p:sp>
      <p:sp>
        <p:nvSpPr>
          <p:cNvPr id="12" name="TextBox 11"/>
          <p:cNvSpPr txBox="1"/>
          <p:nvPr/>
        </p:nvSpPr>
        <p:spPr>
          <a:xfrm>
            <a:off x="635000" y="3794178"/>
            <a:ext cx="5461000" cy="1126462"/>
          </a:xfrm>
          <a:prstGeom prst="rect">
            <a:avLst/>
          </a:prstGeom>
          <a:solidFill>
            <a:schemeClr val="accent2">
              <a:lumMod val="60000"/>
              <a:lumOff val="40000"/>
            </a:schemeClr>
          </a:solidFill>
        </p:spPr>
        <p:txBody>
          <a:bodyPr wrap="square" rtlCol="0">
            <a:spAutoFit/>
          </a:bodyPr>
          <a:lstStyle/>
          <a:p>
            <a:pPr>
              <a:lnSpc>
                <a:spcPct val="120000"/>
              </a:lnSpc>
              <a:tabLst>
                <a:tab pos="180340" algn="l"/>
              </a:tabLst>
            </a:pPr>
            <a:r>
              <a:rPr lang="vi-VN" sz="2800" b="1" dirty="0">
                <a:effectLst/>
                <a:latin typeface="+mj-lt"/>
                <a:ea typeface="Calibri" panose="020F0502020204030204" pitchFamily="34" charset="0"/>
                <a:cs typeface="Times New Roman" panose="02020603050405020304" pitchFamily="18" charset="0"/>
              </a:rPr>
              <a:t>+ Nhóm 2,6: </a:t>
            </a:r>
            <a:r>
              <a:rPr lang="en-US" sz="2800" dirty="0" err="1">
                <a:effectLst/>
                <a:latin typeface="+mj-lt"/>
                <a:ea typeface="Calibri" panose="020F0502020204030204" pitchFamily="34" charset="0"/>
                <a:cs typeface="Times New Roman" panose="02020603050405020304" pitchFamily="18" charset="0"/>
              </a:rPr>
              <a:t>Tìm</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hiểu</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về</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mạch</a:t>
            </a:r>
            <a:r>
              <a:rPr lang="vi-VN" sz="2800" dirty="0">
                <a:effectLst/>
                <a:latin typeface="+mj-lt"/>
                <a:ea typeface="Calibri" panose="020F0502020204030204" pitchFamily="34" charset="0"/>
                <a:cs typeface="Times New Roman" panose="02020603050405020304" pitchFamily="18" charset="0"/>
              </a:rPr>
              <a:t> điều chế biên độ</a:t>
            </a:r>
            <a:endParaRPr lang="x-none" sz="2800" dirty="0">
              <a:effectLst/>
              <a:latin typeface="+mj-lt"/>
              <a:ea typeface="Times New Roman" panose="02020603050405020304" pitchFamily="18"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9107" y="2689086"/>
            <a:ext cx="5098630" cy="3089531"/>
          </a:xfrm>
          <a:prstGeom prst="rect">
            <a:avLst/>
          </a:prstGeom>
        </p:spPr>
      </p:pic>
    </p:spTree>
    <p:extLst>
      <p:ext uri="{BB962C8B-B14F-4D97-AF65-F5344CB8AC3E}">
        <p14:creationId xmlns:p14="http://schemas.microsoft.com/office/powerpoint/2010/main" val="49985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linds(horizontal)">
                                      <p:cBhvr>
                                        <p:cTn id="20" dur="500"/>
                                        <p:tgtEl>
                                          <p:spTgt spid="12"/>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linds(horizontal)">
                                      <p:cBhvr>
                                        <p:cTn id="23" dur="500"/>
                                        <p:tgtEl>
                                          <p:spTgt spid="11"/>
                                        </p:tgtEl>
                                      </p:cBhvr>
                                    </p:animEffect>
                                  </p:childTnLst>
                                </p:cTn>
                              </p:par>
                              <p:par>
                                <p:cTn id="24" presetID="3" presetClass="entr" presetSubtype="1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linds(horizont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0" grpId="0" animBg="1"/>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a:xfrm>
            <a:off x="3181760" y="486443"/>
            <a:ext cx="6599211" cy="920336"/>
          </a:xfrm>
          <a:ln w="19050">
            <a:solidFill>
              <a:schemeClr val="tx1"/>
            </a:solidFill>
            <a:prstDash val="dash"/>
          </a:ln>
        </p:spPr>
        <p:txBody>
          <a:bodyPr/>
          <a:lstStyle/>
          <a:p>
            <a:pPr algn="ctr"/>
            <a:r>
              <a:rPr lang="en-US" sz="4800" dirty="0">
                <a:solidFill>
                  <a:srgbClr val="FF0000"/>
                </a:solidFill>
                <a:latin typeface="Algerian" panose="04020705040A02060702" pitchFamily="82" charset="0"/>
              </a:rPr>
              <a:t>SƠ ĐỒ PHÒNG TRANH</a:t>
            </a:r>
          </a:p>
        </p:txBody>
      </p:sp>
      <p:sp>
        <p:nvSpPr>
          <p:cNvPr id="20" name="Rounded Rectangle 19"/>
          <p:cNvSpPr/>
          <p:nvPr/>
        </p:nvSpPr>
        <p:spPr>
          <a:xfrm>
            <a:off x="2320901" y="2068945"/>
            <a:ext cx="1929410" cy="840509"/>
          </a:xfrm>
          <a:prstGeom prst="roundRect">
            <a:avLst/>
          </a:prstGeom>
          <a:solidFill>
            <a:srgbClr val="0D1D51"/>
          </a:solidFill>
          <a:ln>
            <a:solidFill>
              <a:srgbClr val="0D1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lgerian" panose="04020705040A02060702" pitchFamily="82" charset="0"/>
              </a:rPr>
              <a:t>NHÓM 1</a:t>
            </a:r>
          </a:p>
        </p:txBody>
      </p:sp>
      <p:sp>
        <p:nvSpPr>
          <p:cNvPr id="21" name="Rounded Rectangle 20"/>
          <p:cNvSpPr/>
          <p:nvPr/>
        </p:nvSpPr>
        <p:spPr>
          <a:xfrm>
            <a:off x="7886700" y="2057400"/>
            <a:ext cx="1984399" cy="840509"/>
          </a:xfrm>
          <a:prstGeom prst="roundRect">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lgerian" panose="04020705040A02060702" pitchFamily="82" charset="0"/>
              </a:rPr>
              <a:t>NHÓM 3</a:t>
            </a:r>
          </a:p>
        </p:txBody>
      </p:sp>
      <p:sp>
        <p:nvSpPr>
          <p:cNvPr id="22" name="Rounded Rectangle 21"/>
          <p:cNvSpPr/>
          <p:nvPr/>
        </p:nvSpPr>
        <p:spPr>
          <a:xfrm>
            <a:off x="2147290" y="4419599"/>
            <a:ext cx="1929410" cy="840509"/>
          </a:xfrm>
          <a:prstGeom prst="roundRect">
            <a:avLst/>
          </a:prstGeom>
          <a:solidFill>
            <a:srgbClr val="A40C71"/>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lgerian" panose="04020705040A02060702" pitchFamily="82" charset="0"/>
              </a:rPr>
              <a:t>NHÓM 6</a:t>
            </a:r>
          </a:p>
        </p:txBody>
      </p:sp>
      <p:sp>
        <p:nvSpPr>
          <p:cNvPr id="23" name="Rounded Rectangle 22"/>
          <p:cNvSpPr/>
          <p:nvPr/>
        </p:nvSpPr>
        <p:spPr>
          <a:xfrm>
            <a:off x="5275286" y="4419600"/>
            <a:ext cx="2116114" cy="840509"/>
          </a:xfrm>
          <a:prstGeom prst="roundRect">
            <a:avLst/>
          </a:prstGeom>
          <a:solidFill>
            <a:schemeClr val="accent4">
              <a:lumMod val="5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lgerian" panose="04020705040A02060702" pitchFamily="82" charset="0"/>
              </a:rPr>
              <a:t>NHÓM 5</a:t>
            </a:r>
          </a:p>
        </p:txBody>
      </p:sp>
      <p:sp>
        <p:nvSpPr>
          <p:cNvPr id="24" name="Rounded Rectangle 23"/>
          <p:cNvSpPr/>
          <p:nvPr/>
        </p:nvSpPr>
        <p:spPr>
          <a:xfrm>
            <a:off x="8589986" y="4419600"/>
            <a:ext cx="2116114" cy="840509"/>
          </a:xfrm>
          <a:prstGeom prst="roundRect">
            <a:avLst/>
          </a:prstGeom>
          <a:solidFill>
            <a:srgbClr val="0099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lgerian" panose="04020705040A02060702" pitchFamily="82" charset="0"/>
              </a:rPr>
              <a:t>NHÓM 4</a:t>
            </a:r>
          </a:p>
        </p:txBody>
      </p:sp>
      <p:cxnSp>
        <p:nvCxnSpPr>
          <p:cNvPr id="26" name="Straight Arrow Connector 25"/>
          <p:cNvCxnSpPr>
            <a:cxnSpLocks/>
            <a:stCxn id="20" idx="3"/>
            <a:endCxn id="7" idx="1"/>
          </p:cNvCxnSpPr>
          <p:nvPr/>
        </p:nvCxnSpPr>
        <p:spPr>
          <a:xfrm>
            <a:off x="4250311" y="2489200"/>
            <a:ext cx="969390" cy="173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Elbow Connector 27"/>
          <p:cNvCxnSpPr>
            <a:cxnSpLocks/>
            <a:stCxn id="21" idx="3"/>
          </p:cNvCxnSpPr>
          <p:nvPr/>
        </p:nvCxnSpPr>
        <p:spPr>
          <a:xfrm>
            <a:off x="9871099" y="2477655"/>
            <a:ext cx="275442" cy="1968536"/>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cxnSpLocks/>
            <a:stCxn id="24" idx="1"/>
            <a:endCxn id="23" idx="3"/>
          </p:cNvCxnSpPr>
          <p:nvPr/>
        </p:nvCxnSpPr>
        <p:spPr>
          <a:xfrm flipH="1">
            <a:off x="7391400" y="4839855"/>
            <a:ext cx="119858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cxnSpLocks/>
          </p:cNvCxnSpPr>
          <p:nvPr/>
        </p:nvCxnSpPr>
        <p:spPr>
          <a:xfrm flipH="1">
            <a:off x="4077807" y="4839852"/>
            <a:ext cx="1256193"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Elbow Connector 35"/>
          <p:cNvCxnSpPr>
            <a:cxnSpLocks/>
            <a:stCxn id="22" idx="1"/>
            <a:endCxn id="20" idx="1"/>
          </p:cNvCxnSpPr>
          <p:nvPr/>
        </p:nvCxnSpPr>
        <p:spPr>
          <a:xfrm rot="10800000" flipH="1">
            <a:off x="2147289" y="2489200"/>
            <a:ext cx="173611" cy="2350654"/>
          </a:xfrm>
          <a:prstGeom prst="bentConnector3">
            <a:avLst>
              <a:gd name="adj1" fmla="val -131674"/>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8" name="Picture Placeholder 7"/>
          <p:cNvPicPr>
            <a:picLocks noChangeAspect="1"/>
          </p:cNvPicPr>
          <p:nvPr/>
        </p:nvPicPr>
        <p:blipFill>
          <a:blip r:embed="rId2" cstate="print">
            <a:extLst>
              <a:ext uri="{28A0092B-C50C-407E-A947-70E740481C1C}">
                <a14:useLocalDpi xmlns:a14="http://schemas.microsoft.com/office/drawing/2010/main" val="0"/>
              </a:ext>
            </a:extLst>
          </a:blip>
          <a:srcRect l="23750" r="23750"/>
          <a:stretch>
            <a:fillRect/>
          </a:stretch>
        </p:blipFill>
        <p:spPr>
          <a:xfrm>
            <a:off x="1797249" y="306897"/>
            <a:ext cx="1384511" cy="1384511"/>
          </a:xfrm>
          <a:prstGeom prst="ellipse">
            <a:avLst/>
          </a:prstGeom>
        </p:spPr>
      </p:pic>
      <p:sp>
        <p:nvSpPr>
          <p:cNvPr id="7" name="Rounded Rectangle 6">
            <a:extLst>
              <a:ext uri="{FF2B5EF4-FFF2-40B4-BE49-F238E27FC236}">
                <a16:creationId xmlns:a16="http://schemas.microsoft.com/office/drawing/2014/main" id="{E33C93D4-DC90-79D8-7629-B3FC3891EE5D}"/>
              </a:ext>
            </a:extLst>
          </p:cNvPr>
          <p:cNvSpPr/>
          <p:nvPr/>
        </p:nvSpPr>
        <p:spPr>
          <a:xfrm>
            <a:off x="5219701" y="2086301"/>
            <a:ext cx="2116114" cy="840509"/>
          </a:xfrm>
          <a:prstGeom prst="roundRect">
            <a:avLst/>
          </a:prstGeom>
          <a:solidFill>
            <a:srgbClr val="0099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lgerian" panose="04020705040A02060702" pitchFamily="82" charset="0"/>
              </a:rPr>
              <a:t>NHÓM 2</a:t>
            </a:r>
          </a:p>
        </p:txBody>
      </p:sp>
      <p:cxnSp>
        <p:nvCxnSpPr>
          <p:cNvPr id="9" name="Straight Arrow Connector 8">
            <a:extLst>
              <a:ext uri="{FF2B5EF4-FFF2-40B4-BE49-F238E27FC236}">
                <a16:creationId xmlns:a16="http://schemas.microsoft.com/office/drawing/2014/main" id="{3446EB62-ECAB-AD7E-AAE3-7B86070076FE}"/>
              </a:ext>
            </a:extLst>
          </p:cNvPr>
          <p:cNvCxnSpPr>
            <a:cxnSpLocks/>
          </p:cNvCxnSpPr>
          <p:nvPr/>
        </p:nvCxnSpPr>
        <p:spPr>
          <a:xfrm>
            <a:off x="7350657" y="2477460"/>
            <a:ext cx="54164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7312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19">
            <a:extLst>
              <a:ext uri="{FF2B5EF4-FFF2-40B4-BE49-F238E27FC236}">
                <a16:creationId xmlns:a16="http://schemas.microsoft.com/office/drawing/2014/main" id="{13F29395-86DA-E327-D6D5-53A8A6085063}"/>
              </a:ext>
            </a:extLst>
          </p:cNvPr>
          <p:cNvPicPr/>
          <p:nvPr/>
        </p:nvPicPr>
        <p:blipFill rotWithShape="1">
          <a:blip r:embed="rId4" cstate="print"/>
          <a:srcRect t="5459" r="816"/>
          <a:stretch/>
        </p:blipFill>
        <p:spPr>
          <a:xfrm>
            <a:off x="0" y="1335881"/>
            <a:ext cx="12192000" cy="5522119"/>
          </a:xfrm>
          <a:prstGeom prst="rect">
            <a:avLst/>
          </a:prstGeom>
        </p:spPr>
      </p:pic>
      <p:pic>
        <p:nvPicPr>
          <p:cNvPr id="2" name="Đồng hồ đếm ngược 4 phút - 4 minutes timer.mp4">
            <a:hlinkClick r:id="" action="ppaction://media"/>
            <a:extLst>
              <a:ext uri="{FF2B5EF4-FFF2-40B4-BE49-F238E27FC236}">
                <a16:creationId xmlns:a16="http://schemas.microsoft.com/office/drawing/2014/main" id="{EC706919-9438-1529-4620-D5B836FDB69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299" y="154781"/>
            <a:ext cx="1824567" cy="1026319"/>
          </a:xfrm>
          <a:prstGeom prst="rect">
            <a:avLst/>
          </a:prstGeom>
        </p:spPr>
      </p:pic>
    </p:spTree>
    <p:extLst>
      <p:ext uri="{BB962C8B-B14F-4D97-AF65-F5344CB8AC3E}">
        <p14:creationId xmlns:p14="http://schemas.microsoft.com/office/powerpoint/2010/main" val="11589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6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495300"/>
            <a:ext cx="10274300" cy="806886"/>
          </a:xfrm>
        </p:spPr>
        <p:txBody>
          <a:bodyPr>
            <a:normAutofit/>
          </a:bodyPr>
          <a:lstStyle/>
          <a:p>
            <a:r>
              <a:rPr lang="en-US" sz="3200" b="1" dirty="0">
                <a:solidFill>
                  <a:srgbClr val="FF0000"/>
                </a:solidFill>
                <a:latin typeface="Times New Roman" panose="02020603050405020304" pitchFamily="18" charset="0"/>
                <a:cs typeface="Times New Roman" panose="02020603050405020304" pitchFamily="18" charset="0"/>
              </a:rPr>
              <a:t>VÒNG 2: CÁC MẢNH GHÉP</a:t>
            </a:r>
          </a:p>
        </p:txBody>
      </p:sp>
      <p:pic>
        <p:nvPicPr>
          <p:cNvPr id="4" name="Content Placeholder 3"/>
          <p:cNvPicPr>
            <a:picLocks noGrp="1" noChangeAspect="1"/>
          </p:cNvPicPr>
          <p:nvPr>
            <p:ph idx="1"/>
          </p:nvPr>
        </p:nvPicPr>
        <p:blipFill rotWithShape="1">
          <a:blip r:embed="rId4"/>
          <a:srcRect l="10371" r="1728"/>
          <a:stretch/>
        </p:blipFill>
        <p:spPr>
          <a:xfrm>
            <a:off x="7061200" y="3857625"/>
            <a:ext cx="4521200" cy="2657475"/>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2686"/>
          <a:stretch/>
        </p:blipFill>
        <p:spPr>
          <a:xfrm>
            <a:off x="809625" y="3788966"/>
            <a:ext cx="4943475" cy="2688034"/>
          </a:xfrm>
          <a:prstGeom prst="rect">
            <a:avLst/>
          </a:prstGeom>
        </p:spPr>
      </p:pic>
      <p:sp>
        <p:nvSpPr>
          <p:cNvPr id="7" name="Right Arrow 6"/>
          <p:cNvSpPr/>
          <p:nvPr/>
        </p:nvSpPr>
        <p:spPr>
          <a:xfrm>
            <a:off x="6000750" y="5020231"/>
            <a:ext cx="812800" cy="4318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143000" y="2993785"/>
            <a:ext cx="4013200" cy="369332"/>
          </a:xfrm>
          <a:prstGeom prst="rect">
            <a:avLst/>
          </a:prstGeom>
          <a:solidFill>
            <a:schemeClr val="accent6">
              <a:lumMod val="40000"/>
              <a:lumOff val="60000"/>
            </a:schemeClr>
          </a:solidFill>
        </p:spPr>
        <p:txBody>
          <a:bodyPr wrap="square" rtlCol="0">
            <a:spAutoFit/>
          </a:bodyPr>
          <a:lstStyle/>
          <a:p>
            <a:r>
              <a:rPr lang="en-US"/>
              <a:t>HS DI CHUYỂN THEO SƠ ĐỒ</a:t>
            </a:r>
          </a:p>
        </p:txBody>
      </p:sp>
      <p:sp>
        <p:nvSpPr>
          <p:cNvPr id="10" name="TextBox 9"/>
          <p:cNvSpPr txBox="1"/>
          <p:nvPr/>
        </p:nvSpPr>
        <p:spPr>
          <a:xfrm>
            <a:off x="809625" y="1334631"/>
            <a:ext cx="10772775" cy="2246769"/>
          </a:xfrm>
          <a:prstGeom prst="rect">
            <a:avLst/>
          </a:prstGeom>
          <a:solidFill>
            <a:schemeClr val="accent2">
              <a:lumMod val="20000"/>
              <a:lumOff val="80000"/>
            </a:schemeClr>
          </a:solidFill>
        </p:spPr>
        <p:txBody>
          <a:bodyPr wrap="square" rtlCol="0">
            <a:spAutoFit/>
          </a:bodyPr>
          <a:lstStyle/>
          <a:p>
            <a:r>
              <a:rPr lang="en-US" sz="2800" b="1" dirty="0" err="1">
                <a:solidFill>
                  <a:srgbClr val="00B050"/>
                </a:solidFill>
              </a:rPr>
              <a:t>Yêu</a:t>
            </a:r>
            <a:r>
              <a:rPr lang="en-US" sz="2800" b="1" dirty="0">
                <a:solidFill>
                  <a:srgbClr val="00B050"/>
                </a:solidFill>
              </a:rPr>
              <a:t> </a:t>
            </a:r>
            <a:r>
              <a:rPr lang="en-US" sz="2800" b="1" dirty="0" err="1">
                <a:solidFill>
                  <a:srgbClr val="00B050"/>
                </a:solidFill>
              </a:rPr>
              <a:t>cầu</a:t>
            </a:r>
            <a:r>
              <a:rPr lang="en-US" sz="2800" b="1" dirty="0">
                <a:solidFill>
                  <a:srgbClr val="00B050"/>
                </a:solidFill>
              </a:rPr>
              <a:t>: </a:t>
            </a:r>
            <a:r>
              <a:rPr lang="vi-VN"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Thành viên ở các nhóm di chuyển theo sơ đồ hướng dẫn và thành lập các nhóm mới, thực hiện yêu cầu: Trình bày về một số mạch xử lí tín hiệu tương tự.</a:t>
            </a:r>
          </a:p>
          <a:p>
            <a:r>
              <a:rPr lang="vi-VN" sz="2800" b="1" dirty="0">
                <a:solidFill>
                  <a:srgbClr val="0070C0"/>
                </a:solidFill>
                <a:effectLst/>
                <a:latin typeface="Times New Roman" panose="02020603050405020304" pitchFamily="18" charset="0"/>
                <a:ea typeface="Calibri" panose="020F0502020204030204" pitchFamily="34" charset="0"/>
              </a:rPr>
              <a:t>- Sau thời gian 7 phút các thành viên ở các nhóm mới (nhóm mảnh ghép) di chuyển về nhóm ban đầu (nhóm chuyên gia).</a:t>
            </a:r>
            <a:r>
              <a:rPr lang="x-none" sz="2800" b="1" dirty="0">
                <a:solidFill>
                  <a:srgbClr val="0070C0"/>
                </a:solidFill>
                <a:effectLst/>
              </a:rPr>
              <a:t> </a:t>
            </a:r>
            <a:endParaRPr lang="x-none" sz="2800" b="1" dirty="0">
              <a:solidFill>
                <a:srgbClr val="0070C0"/>
              </a:solidFill>
              <a:latin typeface="Times New Roman" panose="02020603050405020304" pitchFamily="18" charset="0"/>
              <a:ea typeface="Times New Roman" panose="02020603050405020304" pitchFamily="18" charset="0"/>
            </a:endParaRPr>
          </a:p>
        </p:txBody>
      </p:sp>
      <p:pic>
        <p:nvPicPr>
          <p:cNvPr id="3" name="Đồng hồ đếm ngược 7 phút - 7 minutes timer - Hailist">
            <a:hlinkClick r:id="" action="ppaction://media"/>
            <a:extLst>
              <a:ext uri="{FF2B5EF4-FFF2-40B4-BE49-F238E27FC236}">
                <a16:creationId xmlns:a16="http://schemas.microsoft.com/office/drawing/2014/main" id="{3DE12FF8-7288-935A-B3A7-4B1C39649BE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342033" y="81357"/>
            <a:ext cx="1693333" cy="952500"/>
          </a:xfrm>
          <a:prstGeom prst="rect">
            <a:avLst/>
          </a:prstGeom>
        </p:spPr>
      </p:pic>
    </p:spTree>
    <p:extLst>
      <p:ext uri="{BB962C8B-B14F-4D97-AF65-F5344CB8AC3E}">
        <p14:creationId xmlns:p14="http://schemas.microsoft.com/office/powerpoint/2010/main" val="402328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3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108F42A-9E7D-CBEC-14ED-97C7C11DA002}"/>
              </a:ext>
            </a:extLst>
          </p:cNvPr>
          <p:cNvSpPr txBox="1"/>
          <p:nvPr/>
        </p:nvSpPr>
        <p:spPr>
          <a:xfrm>
            <a:off x="171450" y="609600"/>
            <a:ext cx="12020550" cy="1126462"/>
          </a:xfrm>
          <a:prstGeom prst="rect">
            <a:avLst/>
          </a:prstGeom>
          <a:noFill/>
        </p:spPr>
        <p:txBody>
          <a:bodyPr wrap="square">
            <a:spAutoFit/>
          </a:bodyPr>
          <a:lstStyle/>
          <a:p>
            <a:pPr>
              <a:lnSpc>
                <a:spcPct val="120000"/>
              </a:lnSpc>
            </a:pPr>
            <a:r>
              <a:rPr lang="vi-VN" sz="2800" b="1" dirty="0">
                <a:solidFill>
                  <a:srgbClr val="00B050"/>
                </a:solidFill>
                <a:effectLst/>
                <a:latin typeface="+mj-lt"/>
                <a:ea typeface="Calibri" panose="020F0502020204030204" pitchFamily="34" charset="0"/>
                <a:cs typeface="Times New Roman" panose="02020603050405020304" pitchFamily="18" charset="0"/>
              </a:rPr>
              <a:t>1. Mạch khuếch đại biên độ điện áp: </a:t>
            </a:r>
            <a:endParaRPr lang="x-none" sz="2800" dirty="0">
              <a:solidFill>
                <a:srgbClr val="00B050"/>
              </a:solidFill>
              <a:effectLst/>
              <a:latin typeface="+mj-lt"/>
              <a:ea typeface="Times New Roman" panose="02020603050405020304" pitchFamily="18" charset="0"/>
            </a:endParaRPr>
          </a:p>
          <a:p>
            <a:pPr>
              <a:lnSpc>
                <a:spcPct val="120000"/>
              </a:lnSpc>
            </a:pPr>
            <a:r>
              <a:rPr lang="vi-VN" sz="2800" b="1" dirty="0">
                <a:solidFill>
                  <a:srgbClr val="002060"/>
                </a:solidFill>
                <a:effectLst/>
                <a:latin typeface="+mj-lt"/>
                <a:ea typeface="Calibri" panose="020F0502020204030204" pitchFamily="34" charset="0"/>
                <a:cs typeface="Times New Roman" panose="02020603050405020304" pitchFamily="18" charset="0"/>
              </a:rPr>
              <a:t>- </a:t>
            </a:r>
            <a:r>
              <a:rPr lang="en-US" sz="2800" b="1" dirty="0">
                <a:solidFill>
                  <a:srgbClr val="002060"/>
                </a:solidFill>
                <a:effectLst/>
                <a:latin typeface="+mj-lt"/>
                <a:ea typeface="Calibri" panose="020F0502020204030204" pitchFamily="34" charset="0"/>
                <a:cs typeface="Times New Roman" panose="02020603050405020304" pitchFamily="18" charset="0"/>
              </a:rPr>
              <a:t>B</a:t>
            </a:r>
            <a:r>
              <a:rPr lang="vi-VN" sz="2800" b="1" dirty="0">
                <a:solidFill>
                  <a:srgbClr val="002060"/>
                </a:solidFill>
                <a:effectLst/>
                <a:latin typeface="+mj-lt"/>
                <a:ea typeface="Calibri" panose="020F0502020204030204" pitchFamily="34" charset="0"/>
                <a:cs typeface="Times New Roman" panose="02020603050405020304" pitchFamily="18" charset="0"/>
              </a:rPr>
              <a:t>iến đổi biên độ tín hiệu lối ra lớn hơn biên độ tín hiệu lối vào</a:t>
            </a:r>
            <a:r>
              <a:rPr lang="en-US" sz="2800" b="1" dirty="0">
                <a:solidFill>
                  <a:srgbClr val="002060"/>
                </a:solidFill>
                <a:effectLst/>
                <a:latin typeface="+mj-lt"/>
                <a:ea typeface="Calibri" panose="020F0502020204030204" pitchFamily="34" charset="0"/>
                <a:cs typeface="Times New Roman" panose="02020603050405020304" pitchFamily="18" charset="0"/>
              </a:rPr>
              <a:t>. </a:t>
            </a:r>
          </a:p>
        </p:txBody>
      </p:sp>
      <p:pic>
        <p:nvPicPr>
          <p:cNvPr id="10" name="Picture 9">
            <a:extLst>
              <a:ext uri="{FF2B5EF4-FFF2-40B4-BE49-F238E27FC236}">
                <a16:creationId xmlns:a16="http://schemas.microsoft.com/office/drawing/2014/main" id="{C498B171-C9CC-E8A1-A220-972F7E2E0A1E}"/>
              </a:ext>
            </a:extLst>
          </p:cNvPr>
          <p:cNvPicPr>
            <a:picLocks noChangeAspect="1"/>
          </p:cNvPicPr>
          <p:nvPr/>
        </p:nvPicPr>
        <p:blipFill>
          <a:blip r:embed="rId3"/>
          <a:stretch>
            <a:fillRect/>
          </a:stretch>
        </p:blipFill>
        <p:spPr>
          <a:xfrm>
            <a:off x="4490772" y="2971799"/>
            <a:ext cx="3395927" cy="3604613"/>
          </a:xfrm>
          <a:prstGeom prst="rect">
            <a:avLst/>
          </a:prstGeom>
        </p:spPr>
      </p:pic>
      <p:pic>
        <p:nvPicPr>
          <p:cNvPr id="11" name="Picture 10">
            <a:extLst>
              <a:ext uri="{FF2B5EF4-FFF2-40B4-BE49-F238E27FC236}">
                <a16:creationId xmlns:a16="http://schemas.microsoft.com/office/drawing/2014/main" id="{74A7B596-68C7-0CA6-2196-02E9D15E2DAF}"/>
              </a:ext>
            </a:extLst>
          </p:cNvPr>
          <p:cNvPicPr>
            <a:picLocks noChangeAspect="1"/>
          </p:cNvPicPr>
          <p:nvPr/>
        </p:nvPicPr>
        <p:blipFill rotWithShape="1">
          <a:blip r:embed="rId4"/>
          <a:srcRect r="20363" b="-3679"/>
          <a:stretch/>
        </p:blipFill>
        <p:spPr>
          <a:xfrm>
            <a:off x="7305645" y="2971800"/>
            <a:ext cx="3891335" cy="3649994"/>
          </a:xfrm>
          <a:prstGeom prst="rect">
            <a:avLst/>
          </a:prstGeom>
        </p:spPr>
      </p:pic>
      <p:sp>
        <p:nvSpPr>
          <p:cNvPr id="13" name="TextBox 12">
            <a:extLst>
              <a:ext uri="{FF2B5EF4-FFF2-40B4-BE49-F238E27FC236}">
                <a16:creationId xmlns:a16="http://schemas.microsoft.com/office/drawing/2014/main" id="{A1299865-4D68-880C-B44D-2D6E87B35543}"/>
              </a:ext>
            </a:extLst>
          </p:cNvPr>
          <p:cNvSpPr txBox="1"/>
          <p:nvPr/>
        </p:nvSpPr>
        <p:spPr>
          <a:xfrm>
            <a:off x="171450" y="38100"/>
            <a:ext cx="10420350" cy="830997"/>
          </a:xfrm>
          <a:prstGeom prst="rect">
            <a:avLst/>
          </a:prstGeom>
          <a:noFill/>
        </p:spPr>
        <p:txBody>
          <a:bodyPr wrap="square">
            <a:spAutoFit/>
          </a:bodyPr>
          <a:lstStyle/>
          <a:p>
            <a:pPr algn="l">
              <a:lnSpc>
                <a:spcPct val="150000"/>
              </a:lnSpc>
            </a:pPr>
            <a:r>
              <a:rPr lang="vi-VN" sz="3200" b="1" i="0" dirty="0">
                <a:solidFill>
                  <a:srgbClr val="FF0000"/>
                </a:solidFill>
                <a:effectLst/>
                <a:latin typeface="+mj-lt"/>
              </a:rPr>
              <a:t>II. MỘT SỐ MẠCH XỬ LÍ TÍN HIỆU TƯƠNG TỰ</a:t>
            </a:r>
          </a:p>
        </p:txBody>
      </p:sp>
      <p:sp>
        <p:nvSpPr>
          <p:cNvPr id="15" name="TextBox 14">
            <a:extLst>
              <a:ext uri="{FF2B5EF4-FFF2-40B4-BE49-F238E27FC236}">
                <a16:creationId xmlns:a16="http://schemas.microsoft.com/office/drawing/2014/main" id="{2FE8C784-5412-566B-F0A7-991BD7054F9C}"/>
              </a:ext>
            </a:extLst>
          </p:cNvPr>
          <p:cNvSpPr txBox="1"/>
          <p:nvPr/>
        </p:nvSpPr>
        <p:spPr>
          <a:xfrm>
            <a:off x="5287505" y="6437127"/>
            <a:ext cx="5761495" cy="400110"/>
          </a:xfrm>
          <a:prstGeom prst="rect">
            <a:avLst/>
          </a:prstGeom>
          <a:noFill/>
        </p:spPr>
        <p:txBody>
          <a:bodyPr wrap="square">
            <a:spAutoFit/>
          </a:bodyPr>
          <a:lstStyle/>
          <a:p>
            <a:r>
              <a:rPr lang="vi-VN" sz="20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Hình 18.7. Mạch khuếch đại biên độ điện áp </a:t>
            </a:r>
            <a:endParaRPr lang="x-none" sz="2000" b="1" i="1" dirty="0">
              <a:solidFill>
                <a:srgbClr val="002060"/>
              </a:solidFill>
            </a:endParaRPr>
          </a:p>
        </p:txBody>
      </p:sp>
      <p:pic>
        <p:nvPicPr>
          <p:cNvPr id="4098" name="Picture 2">
            <a:extLst>
              <a:ext uri="{FF2B5EF4-FFF2-40B4-BE49-F238E27FC236}">
                <a16:creationId xmlns:a16="http://schemas.microsoft.com/office/drawing/2014/main" id="{18D3C313-6A33-4E1B-6833-FAA799B0F25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43" t="733" r="9688" b="4730"/>
          <a:stretch/>
        </p:blipFill>
        <p:spPr bwMode="auto">
          <a:xfrm>
            <a:off x="528977" y="2977241"/>
            <a:ext cx="4182607" cy="384266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19D964A-5E58-7B22-8917-09B8D9015DD6}"/>
                  </a:ext>
                </a:extLst>
              </p:cNvPr>
              <p:cNvSpPr txBox="1"/>
              <p:nvPr/>
            </p:nvSpPr>
            <p:spPr>
              <a:xfrm>
                <a:off x="171450" y="1497131"/>
                <a:ext cx="11025529" cy="1272849"/>
              </a:xfrm>
              <a:prstGeom prst="rect">
                <a:avLst/>
              </a:prstGeom>
              <a:noFill/>
            </p:spPr>
            <p:txBody>
              <a:bodyPr wrap="square">
                <a:spAutoFit/>
              </a:bodyPr>
              <a:lstStyle/>
              <a:p>
                <a:pPr>
                  <a:lnSpc>
                    <a:spcPct val="120000"/>
                  </a:lnSpc>
                </a:pPr>
                <a:r>
                  <a:rPr lang="vi-VN" sz="2700" b="1" dirty="0">
                    <a:solidFill>
                      <a:srgbClr val="002060"/>
                    </a:solidFill>
                    <a:ea typeface="Calibri" panose="020F0502020204030204" pitchFamily="34" charset="0"/>
                    <a:cs typeface="Times New Roman" panose="02020603050405020304" pitchFamily="18" charset="0"/>
                  </a:rPr>
                  <a:t>- </a:t>
                </a:r>
                <a:r>
                  <a:rPr lang="vi-VN" sz="2700" b="1" dirty="0">
                    <a:solidFill>
                      <a:srgbClr val="002060"/>
                    </a:solidFill>
                    <a:effectLst/>
                    <a:ea typeface="Calibri" panose="020F0502020204030204" pitchFamily="34" charset="0"/>
                    <a:cs typeface="Times New Roman" panose="02020603050405020304" pitchFamily="18" charset="0"/>
                  </a:rPr>
                  <a:t>Hệ số khuếch đại của mạch A = </a:t>
                </a:r>
                <a14:m>
                  <m:oMath xmlns:m="http://schemas.openxmlformats.org/officeDocument/2006/math">
                    <m:f>
                      <m:fPr>
                        <m:ctrlPr>
                          <a:rPr lang="x-none" sz="27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27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𝐔</m:t>
                        </m:r>
                        <m:r>
                          <a:rPr lang="vi-VN" sz="2700" b="1" i="1" baseline="-25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𝐫𝐚</m:t>
                        </m:r>
                        <m:r>
                          <a:rPr lang="vi-VN" sz="2700" b="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 </m:t>
                        </m:r>
                      </m:num>
                      <m:den>
                        <m:r>
                          <a:rPr lang="vi-VN" sz="27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𝐔</m:t>
                        </m:r>
                        <m:r>
                          <a:rPr lang="vi-VN" sz="2700" b="1" i="1" baseline="-25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𝐯</m:t>
                        </m:r>
                        <m:r>
                          <a:rPr lang="vi-VN" sz="2700" b="1" baseline="-25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à</m:t>
                        </m:r>
                        <m:r>
                          <a:rPr lang="vi-VN" sz="2700" b="1" i="1" baseline="-25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𝒐</m:t>
                        </m:r>
                      </m:den>
                    </m:f>
                  </m:oMath>
                </a14:m>
                <a:endParaRPr lang="vi-VN" sz="2700" b="1" baseline="-25000" dirty="0">
                  <a:effectLst/>
                  <a:ea typeface="Calibri" panose="020F0502020204030204" pitchFamily="34" charset="0"/>
                  <a:cs typeface="Times New Roman" panose="02020603050405020304" pitchFamily="18" charset="0"/>
                </a:endParaRPr>
              </a:p>
              <a:p>
                <a:pPr>
                  <a:lnSpc>
                    <a:spcPct val="120000"/>
                  </a:lnSpc>
                </a:pPr>
                <a:r>
                  <a:rPr lang="vi-VN" sz="2700" dirty="0">
                    <a:effectLst/>
                    <a:ea typeface="Calibri" panose="020F0502020204030204" pitchFamily="34" charset="0"/>
                    <a:cs typeface="Times New Roman" panose="02020603050405020304" pitchFamily="18" charset="0"/>
                  </a:rPr>
                  <a:t> </a:t>
                </a:r>
                <a:r>
                  <a:rPr lang="vi-VN" sz="2700" i="1" dirty="0">
                    <a:effectLst/>
                    <a:ea typeface="Calibri" panose="020F0502020204030204" pitchFamily="34" charset="0"/>
                    <a:cs typeface="Times New Roman" panose="02020603050405020304" pitchFamily="18" charset="0"/>
                  </a:rPr>
                  <a:t>trong đó: U</a:t>
                </a:r>
                <a:r>
                  <a:rPr lang="vi-VN" sz="2700" i="1" baseline="-25000" dirty="0">
                    <a:effectLst/>
                    <a:ea typeface="Calibri" panose="020F0502020204030204" pitchFamily="34" charset="0"/>
                    <a:cs typeface="Times New Roman" panose="02020603050405020304" pitchFamily="18" charset="0"/>
                  </a:rPr>
                  <a:t>vào</a:t>
                </a:r>
                <a:r>
                  <a:rPr lang="vi-VN" sz="2700" i="1" dirty="0">
                    <a:effectLst/>
                    <a:ea typeface="Calibri" panose="020F0502020204030204" pitchFamily="34" charset="0"/>
                    <a:cs typeface="Times New Roman" panose="02020603050405020304" pitchFamily="18" charset="0"/>
                  </a:rPr>
                  <a:t> là biên độ tín hiệu lối vào và U</a:t>
                </a:r>
                <a:r>
                  <a:rPr lang="vi-VN" sz="2700" i="1" baseline="-25000" dirty="0">
                    <a:effectLst/>
                    <a:ea typeface="Calibri" panose="020F0502020204030204" pitchFamily="34" charset="0"/>
                    <a:cs typeface="Times New Roman" panose="02020603050405020304" pitchFamily="18" charset="0"/>
                  </a:rPr>
                  <a:t>ra</a:t>
                </a:r>
                <a:r>
                  <a:rPr lang="vi-VN" sz="2700" i="1" dirty="0">
                    <a:effectLst/>
                    <a:ea typeface="Calibri" panose="020F0502020204030204" pitchFamily="34" charset="0"/>
                    <a:cs typeface="Times New Roman" panose="02020603050405020304" pitchFamily="18" charset="0"/>
                  </a:rPr>
                  <a:t> là biên độ tín hiệu lối ra. </a:t>
                </a:r>
                <a:endParaRPr lang="x-none" sz="2700" i="1" dirty="0">
                  <a:effectLst/>
                  <a:ea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719D964A-5E58-7B22-8917-09B8D9015DD6}"/>
                  </a:ext>
                </a:extLst>
              </p:cNvPr>
              <p:cNvSpPr txBox="1">
                <a:spLocks noRot="1" noChangeAspect="1" noMove="1" noResize="1" noEditPoints="1" noAdjustHandles="1" noChangeArrowheads="1" noChangeShapeType="1" noTextEdit="1"/>
              </p:cNvSpPr>
              <p:nvPr/>
            </p:nvSpPr>
            <p:spPr>
              <a:xfrm>
                <a:off x="171450" y="1497131"/>
                <a:ext cx="11025529" cy="1272849"/>
              </a:xfrm>
              <a:prstGeom prst="rect">
                <a:avLst/>
              </a:prstGeom>
              <a:blipFill>
                <a:blip r:embed="rId6"/>
                <a:stretch>
                  <a:fillRect l="-1036" r="-1381" b="-11000"/>
                </a:stretch>
              </a:blipFill>
            </p:spPr>
            <p:txBody>
              <a:bodyPr/>
              <a:lstStyle/>
              <a:p>
                <a:r>
                  <a:rPr lang="en-VN">
                    <a:noFill/>
                  </a:rPr>
                  <a:t> </a:t>
                </a:r>
              </a:p>
            </p:txBody>
          </p:sp>
        </mc:Fallback>
      </mc:AlternateContent>
      <p:sp>
        <p:nvSpPr>
          <p:cNvPr id="5" name="TextBox 4">
            <a:extLst>
              <a:ext uri="{FF2B5EF4-FFF2-40B4-BE49-F238E27FC236}">
                <a16:creationId xmlns:a16="http://schemas.microsoft.com/office/drawing/2014/main" id="{D51BE0EF-EAA1-4CF9-2F26-9B8EE8401580}"/>
              </a:ext>
            </a:extLst>
          </p:cNvPr>
          <p:cNvSpPr txBox="1"/>
          <p:nvPr/>
        </p:nvSpPr>
        <p:spPr>
          <a:xfrm>
            <a:off x="342900" y="1597551"/>
            <a:ext cx="11430000" cy="1643527"/>
          </a:xfrm>
          <a:prstGeom prst="rect">
            <a:avLst/>
          </a:prstGeom>
          <a:noFill/>
        </p:spPr>
        <p:txBody>
          <a:bodyPr wrap="square">
            <a:spAutoFit/>
          </a:bodyPr>
          <a:lstStyle/>
          <a:p>
            <a:pPr algn="just">
              <a:lnSpc>
                <a:spcPct val="120000"/>
              </a:lnSpc>
            </a:pP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H.18.7 </a:t>
            </a: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là mạch khuếch đại biên độ với phần tử khuếch đại là transistor </a:t>
            </a:r>
            <a:r>
              <a:rPr lang="vi-VN" sz="2800" i="1" dirty="0">
                <a:latin typeface="Times New Roman" panose="02020603050405020304" pitchFamily="18" charset="0"/>
                <a:ea typeface="Calibri" panose="020F0502020204030204" pitchFamily="34" charset="0"/>
                <a:cs typeface="Times New Roman" panose="02020603050405020304" pitchFamily="18" charset="0"/>
              </a:rPr>
              <a:t>T, </a:t>
            </a: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R1, R2, RC, RE thiết lập chế độ khuếch đại của </a:t>
            </a:r>
            <a:r>
              <a:rPr lang="vi-VN" sz="2800" i="1" dirty="0">
                <a:latin typeface="Times New Roman" panose="02020603050405020304" pitchFamily="18" charset="0"/>
                <a:ea typeface="Calibri" panose="020F0502020204030204" pitchFamily="34" charset="0"/>
                <a:cs typeface="Times New Roman" panose="02020603050405020304" pitchFamily="18" charset="0"/>
              </a:rPr>
              <a:t>T</a:t>
            </a: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 biên độ Ura lớn hơn và ngược pha so với Uvào. </a:t>
            </a:r>
          </a:p>
        </p:txBody>
      </p:sp>
    </p:spTree>
    <p:extLst>
      <p:ext uri="{BB962C8B-B14F-4D97-AF65-F5344CB8AC3E}">
        <p14:creationId xmlns:p14="http://schemas.microsoft.com/office/powerpoint/2010/main" val="99861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linds(horizont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09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3" presetClass="exit" presetSubtype="10" fill="hold" grpId="1" nodeType="clickEffect">
                                  <p:stCondLst>
                                    <p:cond delay="0"/>
                                  </p:stCondLst>
                                  <p:childTnLst>
                                    <p:animEffect transition="out" filter="blinds(horizontal)">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5" grpId="0"/>
      <p:bldP spid="5"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B862382D-FA83-F69F-FD6E-13911D2278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2" t="4985" r="3217" b="586"/>
          <a:stretch/>
        </p:blipFill>
        <p:spPr bwMode="auto">
          <a:xfrm>
            <a:off x="6400800" y="393155"/>
            <a:ext cx="5600700" cy="387404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3036F468-289E-76CE-D09E-5DC0C4C57D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932" r="1116" b="5990"/>
          <a:stretch/>
        </p:blipFill>
        <p:spPr bwMode="auto">
          <a:xfrm>
            <a:off x="7328362" y="4462648"/>
            <a:ext cx="4237369" cy="22786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76EAF91-731C-DBF6-FDE7-17C1D3116B79}"/>
              </a:ext>
            </a:extLst>
          </p:cNvPr>
          <p:cNvSpPr txBox="1"/>
          <p:nvPr/>
        </p:nvSpPr>
        <p:spPr>
          <a:xfrm>
            <a:off x="171450" y="131254"/>
            <a:ext cx="8896350" cy="618311"/>
          </a:xfrm>
          <a:prstGeom prst="rect">
            <a:avLst/>
          </a:prstGeom>
          <a:noFill/>
        </p:spPr>
        <p:txBody>
          <a:bodyPr wrap="square">
            <a:spAutoFit/>
          </a:bodyPr>
          <a:lstStyle/>
          <a:p>
            <a:pPr algn="l">
              <a:lnSpc>
                <a:spcPct val="150000"/>
              </a:lnSpc>
            </a:pPr>
            <a:r>
              <a:rPr lang="vi-VN" sz="2600" b="1" i="0" dirty="0">
                <a:solidFill>
                  <a:srgbClr val="FF0000"/>
                </a:solidFill>
                <a:effectLst/>
              </a:rPr>
              <a:t>II. MỘT SỐ MẠCH XỬ LÍ TÍN HIỆU TƯƠNG TỰ</a:t>
            </a:r>
          </a:p>
        </p:txBody>
      </p:sp>
      <p:sp>
        <p:nvSpPr>
          <p:cNvPr id="6" name="TextBox 5">
            <a:extLst>
              <a:ext uri="{FF2B5EF4-FFF2-40B4-BE49-F238E27FC236}">
                <a16:creationId xmlns:a16="http://schemas.microsoft.com/office/drawing/2014/main" id="{0AE439F0-1066-FCDB-3B9B-D6E671AA464A}"/>
              </a:ext>
            </a:extLst>
          </p:cNvPr>
          <p:cNvSpPr txBox="1"/>
          <p:nvPr/>
        </p:nvSpPr>
        <p:spPr>
          <a:xfrm>
            <a:off x="144005" y="799520"/>
            <a:ext cx="7171195" cy="572080"/>
          </a:xfrm>
          <a:prstGeom prst="rect">
            <a:avLst/>
          </a:prstGeom>
          <a:noFill/>
        </p:spPr>
        <p:txBody>
          <a:bodyPr wrap="square">
            <a:spAutoFit/>
          </a:bodyPr>
          <a:lstStyle/>
          <a:p>
            <a:pPr>
              <a:lnSpc>
                <a:spcPct val="120000"/>
              </a:lnSpc>
            </a:pPr>
            <a:r>
              <a:rPr lang="vi-VN" sz="2800" b="1" dirty="0">
                <a:solidFill>
                  <a:srgbClr val="00B050"/>
                </a:solidFill>
                <a:effectLst/>
                <a:latin typeface="+mj-lt"/>
                <a:ea typeface="Calibri" panose="020F0502020204030204" pitchFamily="34" charset="0"/>
                <a:cs typeface="Times New Roman" panose="02020603050405020304" pitchFamily="18" charset="0"/>
              </a:rPr>
              <a:t>1. Mạch khuếch đại biên độ điện áp: </a:t>
            </a:r>
            <a:endParaRPr lang="x-none" sz="2800" dirty="0">
              <a:solidFill>
                <a:srgbClr val="00B050"/>
              </a:solidFill>
              <a:effectLst/>
              <a:latin typeface="+mj-lt"/>
              <a:ea typeface="Times New Roman" panose="02020603050405020304" pitchFamily="18" charset="0"/>
            </a:endParaRPr>
          </a:p>
        </p:txBody>
      </p:sp>
      <p:grpSp>
        <p:nvGrpSpPr>
          <p:cNvPr id="5" name="Group 2">
            <a:extLst>
              <a:ext uri="{FF2B5EF4-FFF2-40B4-BE49-F238E27FC236}">
                <a16:creationId xmlns:a16="http://schemas.microsoft.com/office/drawing/2014/main" id="{B1B06B23-B1C7-6C0F-65A7-EAF11718D25C}"/>
              </a:ext>
            </a:extLst>
          </p:cNvPr>
          <p:cNvGrpSpPr/>
          <p:nvPr/>
        </p:nvGrpSpPr>
        <p:grpSpPr>
          <a:xfrm>
            <a:off x="723900" y="1562100"/>
            <a:ext cx="4419600" cy="4876800"/>
            <a:chOff x="0" y="0"/>
            <a:chExt cx="7566139" cy="11967091"/>
          </a:xfrm>
        </p:grpSpPr>
        <p:grpSp>
          <p:nvGrpSpPr>
            <p:cNvPr id="7" name="Group 3">
              <a:extLst>
                <a:ext uri="{FF2B5EF4-FFF2-40B4-BE49-F238E27FC236}">
                  <a16:creationId xmlns:a16="http://schemas.microsoft.com/office/drawing/2014/main" id="{ADFEFDF4-1777-9550-4697-6A663FBCFC7F}"/>
                </a:ext>
              </a:extLst>
            </p:cNvPr>
            <p:cNvGrpSpPr/>
            <p:nvPr/>
          </p:nvGrpSpPr>
          <p:grpSpPr>
            <a:xfrm rot="5400000">
              <a:off x="-1651330" y="2749623"/>
              <a:ext cx="11523865" cy="6911071"/>
              <a:chOff x="0" y="0"/>
              <a:chExt cx="6783283" cy="4068058"/>
            </a:xfrm>
          </p:grpSpPr>
          <p:sp>
            <p:nvSpPr>
              <p:cNvPr id="11" name="Freeform 4">
                <a:extLst>
                  <a:ext uri="{FF2B5EF4-FFF2-40B4-BE49-F238E27FC236}">
                    <a16:creationId xmlns:a16="http://schemas.microsoft.com/office/drawing/2014/main" id="{BF0AC8D8-5EAD-9139-4E8E-9638B99A87A1}"/>
                  </a:ext>
                </a:extLst>
              </p:cNvPr>
              <p:cNvSpPr/>
              <p:nvPr/>
            </p:nvSpPr>
            <p:spPr>
              <a:xfrm>
                <a:off x="31750" y="31750"/>
                <a:ext cx="6719783" cy="4004558"/>
              </a:xfrm>
              <a:custGeom>
                <a:avLst/>
                <a:gdLst/>
                <a:ahLst/>
                <a:cxnLst/>
                <a:rect l="l" t="t" r="r" b="b"/>
                <a:pathLst>
                  <a:path w="6719783" h="4004558">
                    <a:moveTo>
                      <a:pt x="6627073" y="4004558"/>
                    </a:moveTo>
                    <a:lnTo>
                      <a:pt x="92710" y="4004558"/>
                    </a:lnTo>
                    <a:cubicBezTo>
                      <a:pt x="41910" y="4004558"/>
                      <a:pt x="0" y="3962648"/>
                      <a:pt x="0" y="3911848"/>
                    </a:cubicBezTo>
                    <a:lnTo>
                      <a:pt x="0" y="92710"/>
                    </a:lnTo>
                    <a:cubicBezTo>
                      <a:pt x="0" y="41910"/>
                      <a:pt x="41910" y="0"/>
                      <a:pt x="92710" y="0"/>
                    </a:cubicBezTo>
                    <a:lnTo>
                      <a:pt x="6625803" y="0"/>
                    </a:lnTo>
                    <a:cubicBezTo>
                      <a:pt x="6676603" y="0"/>
                      <a:pt x="6718513" y="41910"/>
                      <a:pt x="6718513" y="92710"/>
                    </a:cubicBezTo>
                    <a:lnTo>
                      <a:pt x="6718513" y="3910578"/>
                    </a:lnTo>
                    <a:cubicBezTo>
                      <a:pt x="6719783" y="3962648"/>
                      <a:pt x="6677873" y="4004558"/>
                      <a:pt x="6627073" y="4004558"/>
                    </a:cubicBezTo>
                    <a:close/>
                  </a:path>
                </a:pathLst>
              </a:custGeom>
              <a:solidFill>
                <a:srgbClr val="000000"/>
              </a:solidFill>
            </p:spPr>
          </p:sp>
          <p:sp>
            <p:nvSpPr>
              <p:cNvPr id="12" name="Freeform 5">
                <a:extLst>
                  <a:ext uri="{FF2B5EF4-FFF2-40B4-BE49-F238E27FC236}">
                    <a16:creationId xmlns:a16="http://schemas.microsoft.com/office/drawing/2014/main" id="{84D0185D-EE02-AD44-572D-EDA51DB90F71}"/>
                  </a:ext>
                </a:extLst>
              </p:cNvPr>
              <p:cNvSpPr/>
              <p:nvPr/>
            </p:nvSpPr>
            <p:spPr>
              <a:xfrm>
                <a:off x="0" y="0"/>
                <a:ext cx="6783284" cy="4068058"/>
              </a:xfrm>
              <a:custGeom>
                <a:avLst/>
                <a:gdLst/>
                <a:ahLst/>
                <a:cxnLst/>
                <a:rect l="l" t="t" r="r" b="b"/>
                <a:pathLst>
                  <a:path w="6783284" h="4068058">
                    <a:moveTo>
                      <a:pt x="6658823" y="59690"/>
                    </a:moveTo>
                    <a:cubicBezTo>
                      <a:pt x="6694383" y="59690"/>
                      <a:pt x="6723593" y="88900"/>
                      <a:pt x="6723593" y="124460"/>
                    </a:cubicBezTo>
                    <a:lnTo>
                      <a:pt x="6723593" y="3943598"/>
                    </a:lnTo>
                    <a:cubicBezTo>
                      <a:pt x="6723593" y="3979158"/>
                      <a:pt x="6694383" y="4008368"/>
                      <a:pt x="6658823" y="4008368"/>
                    </a:cubicBezTo>
                    <a:lnTo>
                      <a:pt x="124460" y="4008368"/>
                    </a:lnTo>
                    <a:cubicBezTo>
                      <a:pt x="88900" y="4008368"/>
                      <a:pt x="59690" y="3979158"/>
                      <a:pt x="59690" y="3943598"/>
                    </a:cubicBezTo>
                    <a:lnTo>
                      <a:pt x="59690" y="124460"/>
                    </a:lnTo>
                    <a:cubicBezTo>
                      <a:pt x="59690" y="88900"/>
                      <a:pt x="88900" y="59690"/>
                      <a:pt x="124460" y="59690"/>
                    </a:cubicBezTo>
                    <a:lnTo>
                      <a:pt x="6658823" y="59690"/>
                    </a:lnTo>
                    <a:moveTo>
                      <a:pt x="6658823" y="0"/>
                    </a:moveTo>
                    <a:lnTo>
                      <a:pt x="124460" y="0"/>
                    </a:lnTo>
                    <a:cubicBezTo>
                      <a:pt x="55880" y="0"/>
                      <a:pt x="0" y="55880"/>
                      <a:pt x="0" y="124460"/>
                    </a:cubicBezTo>
                    <a:lnTo>
                      <a:pt x="0" y="3943598"/>
                    </a:lnTo>
                    <a:cubicBezTo>
                      <a:pt x="0" y="4012178"/>
                      <a:pt x="55880" y="4068058"/>
                      <a:pt x="124460" y="4068058"/>
                    </a:cubicBezTo>
                    <a:lnTo>
                      <a:pt x="6658823" y="4068058"/>
                    </a:lnTo>
                    <a:cubicBezTo>
                      <a:pt x="6727403" y="4068058"/>
                      <a:pt x="6783284" y="4012178"/>
                      <a:pt x="6783284" y="3943598"/>
                    </a:cubicBezTo>
                    <a:lnTo>
                      <a:pt x="6783284" y="124460"/>
                    </a:lnTo>
                    <a:cubicBezTo>
                      <a:pt x="6783284" y="55880"/>
                      <a:pt x="6727403" y="0"/>
                      <a:pt x="6658823" y="0"/>
                    </a:cubicBezTo>
                    <a:close/>
                  </a:path>
                </a:pathLst>
              </a:custGeom>
              <a:solidFill>
                <a:srgbClr val="000000"/>
              </a:solidFill>
            </p:spPr>
          </p:sp>
        </p:grpSp>
        <p:grpSp>
          <p:nvGrpSpPr>
            <p:cNvPr id="8" name="Group 7">
              <a:extLst>
                <a:ext uri="{FF2B5EF4-FFF2-40B4-BE49-F238E27FC236}">
                  <a16:creationId xmlns:a16="http://schemas.microsoft.com/office/drawing/2014/main" id="{2E95672E-A834-C6D2-5AFE-035E427BAE73}"/>
                </a:ext>
              </a:extLst>
            </p:cNvPr>
            <p:cNvGrpSpPr/>
            <p:nvPr/>
          </p:nvGrpSpPr>
          <p:grpSpPr>
            <a:xfrm rot="5400000">
              <a:off x="-2184463" y="2184463"/>
              <a:ext cx="11563973" cy="7195047"/>
              <a:chOff x="0" y="0"/>
              <a:chExt cx="6806891" cy="4235215"/>
            </a:xfrm>
          </p:grpSpPr>
          <p:sp>
            <p:nvSpPr>
              <p:cNvPr id="9" name="Freeform 8">
                <a:extLst>
                  <a:ext uri="{FF2B5EF4-FFF2-40B4-BE49-F238E27FC236}">
                    <a16:creationId xmlns:a16="http://schemas.microsoft.com/office/drawing/2014/main" id="{0C3A895B-755C-911D-A0A0-28ECCF63498E}"/>
                  </a:ext>
                </a:extLst>
              </p:cNvPr>
              <p:cNvSpPr/>
              <p:nvPr/>
            </p:nvSpPr>
            <p:spPr>
              <a:xfrm>
                <a:off x="31750" y="31750"/>
                <a:ext cx="6743391" cy="4171715"/>
              </a:xfrm>
              <a:custGeom>
                <a:avLst/>
                <a:gdLst/>
                <a:ahLst/>
                <a:cxnLst/>
                <a:rect l="l" t="t" r="r" b="b"/>
                <a:pathLst>
                  <a:path w="6743391" h="4171715">
                    <a:moveTo>
                      <a:pt x="6650682" y="4171714"/>
                    </a:moveTo>
                    <a:lnTo>
                      <a:pt x="92710" y="4171714"/>
                    </a:lnTo>
                    <a:cubicBezTo>
                      <a:pt x="41910" y="4171714"/>
                      <a:pt x="0" y="4129805"/>
                      <a:pt x="0" y="4079005"/>
                    </a:cubicBezTo>
                    <a:lnTo>
                      <a:pt x="0" y="92710"/>
                    </a:lnTo>
                    <a:cubicBezTo>
                      <a:pt x="0" y="41910"/>
                      <a:pt x="41910" y="0"/>
                      <a:pt x="92710" y="0"/>
                    </a:cubicBezTo>
                    <a:lnTo>
                      <a:pt x="6649411" y="0"/>
                    </a:lnTo>
                    <a:cubicBezTo>
                      <a:pt x="6700211" y="0"/>
                      <a:pt x="6742122" y="41910"/>
                      <a:pt x="6742122" y="92710"/>
                    </a:cubicBezTo>
                    <a:lnTo>
                      <a:pt x="6742122" y="4077734"/>
                    </a:lnTo>
                    <a:cubicBezTo>
                      <a:pt x="6743391" y="4129805"/>
                      <a:pt x="6701482" y="4171715"/>
                      <a:pt x="6650682" y="4171715"/>
                    </a:cubicBezTo>
                    <a:close/>
                  </a:path>
                </a:pathLst>
              </a:custGeom>
              <a:solidFill>
                <a:srgbClr val="FFFFFF"/>
              </a:solidFill>
            </p:spPr>
          </p:sp>
          <p:sp>
            <p:nvSpPr>
              <p:cNvPr id="10" name="Freeform 8">
                <a:extLst>
                  <a:ext uri="{FF2B5EF4-FFF2-40B4-BE49-F238E27FC236}">
                    <a16:creationId xmlns:a16="http://schemas.microsoft.com/office/drawing/2014/main" id="{766CEF45-1273-1000-40CF-E4A0576836B9}"/>
                  </a:ext>
                </a:extLst>
              </p:cNvPr>
              <p:cNvSpPr/>
              <p:nvPr/>
            </p:nvSpPr>
            <p:spPr>
              <a:xfrm>
                <a:off x="0" y="0"/>
                <a:ext cx="6806891" cy="4235215"/>
              </a:xfrm>
              <a:custGeom>
                <a:avLst/>
                <a:gdLst/>
                <a:ahLst/>
                <a:cxnLst/>
                <a:rect l="l" t="t" r="r" b="b"/>
                <a:pathLst>
                  <a:path w="6806891" h="4235215">
                    <a:moveTo>
                      <a:pt x="6682432" y="59690"/>
                    </a:moveTo>
                    <a:cubicBezTo>
                      <a:pt x="6717991" y="59690"/>
                      <a:pt x="6747201" y="88900"/>
                      <a:pt x="6747201" y="124460"/>
                    </a:cubicBezTo>
                    <a:lnTo>
                      <a:pt x="6747201" y="4110755"/>
                    </a:lnTo>
                    <a:cubicBezTo>
                      <a:pt x="6747201" y="4146315"/>
                      <a:pt x="6717991" y="4175525"/>
                      <a:pt x="6682432" y="4175525"/>
                    </a:cubicBezTo>
                    <a:lnTo>
                      <a:pt x="124460" y="4175525"/>
                    </a:lnTo>
                    <a:cubicBezTo>
                      <a:pt x="88900" y="4175525"/>
                      <a:pt x="59690" y="4146315"/>
                      <a:pt x="59690" y="4110755"/>
                    </a:cubicBezTo>
                    <a:lnTo>
                      <a:pt x="59690" y="124460"/>
                    </a:lnTo>
                    <a:cubicBezTo>
                      <a:pt x="59690" y="88900"/>
                      <a:pt x="88900" y="59690"/>
                      <a:pt x="124460" y="59690"/>
                    </a:cubicBezTo>
                    <a:lnTo>
                      <a:pt x="6682432" y="59690"/>
                    </a:lnTo>
                    <a:moveTo>
                      <a:pt x="6682432" y="0"/>
                    </a:moveTo>
                    <a:lnTo>
                      <a:pt x="124460" y="0"/>
                    </a:lnTo>
                    <a:cubicBezTo>
                      <a:pt x="55880" y="0"/>
                      <a:pt x="0" y="55880"/>
                      <a:pt x="0" y="124460"/>
                    </a:cubicBezTo>
                    <a:lnTo>
                      <a:pt x="0" y="4110755"/>
                    </a:lnTo>
                    <a:cubicBezTo>
                      <a:pt x="0" y="4179335"/>
                      <a:pt x="55880" y="4235215"/>
                      <a:pt x="124460" y="4235215"/>
                    </a:cubicBezTo>
                    <a:lnTo>
                      <a:pt x="6682432" y="4235215"/>
                    </a:lnTo>
                    <a:cubicBezTo>
                      <a:pt x="6751012" y="4235215"/>
                      <a:pt x="6806891" y="4179335"/>
                      <a:pt x="6806891" y="4110755"/>
                    </a:cubicBezTo>
                    <a:lnTo>
                      <a:pt x="6806891" y="124460"/>
                    </a:lnTo>
                    <a:cubicBezTo>
                      <a:pt x="6806891" y="55880"/>
                      <a:pt x="6751012" y="0"/>
                      <a:pt x="6682432" y="0"/>
                    </a:cubicBezTo>
                    <a:close/>
                  </a:path>
                </a:pathLst>
              </a:custGeom>
              <a:solidFill>
                <a:srgbClr val="000000"/>
              </a:solidFill>
            </p:spPr>
          </p:sp>
        </p:grpSp>
      </p:grpSp>
      <p:sp>
        <p:nvSpPr>
          <p:cNvPr id="13" name="TextBox 12">
            <a:extLst>
              <a:ext uri="{FF2B5EF4-FFF2-40B4-BE49-F238E27FC236}">
                <a16:creationId xmlns:a16="http://schemas.microsoft.com/office/drawing/2014/main" id="{00157C17-4DB2-064F-E77C-F50EFD71AD38}"/>
              </a:ext>
            </a:extLst>
          </p:cNvPr>
          <p:cNvSpPr txBox="1"/>
          <p:nvPr/>
        </p:nvSpPr>
        <p:spPr>
          <a:xfrm>
            <a:off x="952500" y="2057400"/>
            <a:ext cx="3793345" cy="3666645"/>
          </a:xfrm>
          <a:prstGeom prst="rect">
            <a:avLst/>
          </a:prstGeom>
          <a:noFill/>
        </p:spPr>
        <p:txBody>
          <a:bodyPr wrap="square">
            <a:spAutoFit/>
          </a:bodyPr>
          <a:lstStyle/>
          <a:p>
            <a:pPr algn="just">
              <a:lnSpc>
                <a:spcPct val="120000"/>
              </a:lnSpc>
            </a:pPr>
            <a:r>
              <a:rPr 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Ứng</a:t>
            </a: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máy tăng âm để khuếch đại biên độ của tín hiệu âm thanh, mạch khuếch đại tín hiệu điện áp từ các cảm biến, bộ khuếch đại tín hiệu truyền hình cáp ….</a:t>
            </a:r>
            <a:endParaRPr lang="x-none"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1303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206E36-96E0-A07A-6CC9-3B8899814CD7}"/>
              </a:ext>
            </a:extLst>
          </p:cNvPr>
          <p:cNvSpPr txBox="1"/>
          <p:nvPr/>
        </p:nvSpPr>
        <p:spPr>
          <a:xfrm>
            <a:off x="228600" y="1041922"/>
            <a:ext cx="11887200" cy="2677656"/>
          </a:xfrm>
          <a:prstGeom prst="rect">
            <a:avLst/>
          </a:prstGeom>
          <a:noFill/>
        </p:spPr>
        <p:txBody>
          <a:bodyPr wrap="square">
            <a:spAutoFit/>
          </a:bodyPr>
          <a:lstStyle/>
          <a:p>
            <a:pPr algn="just">
              <a:lnSpc>
                <a:spcPct val="120000"/>
              </a:lnSpc>
            </a:pPr>
            <a:r>
              <a:rPr lang="vi-VN" sz="2800" i="1" dirty="0">
                <a:solidFill>
                  <a:srgbClr val="002060"/>
                </a:solidFill>
                <a:effectLst/>
                <a:latin typeface="+mj-lt"/>
                <a:ea typeface="Calibri" panose="020F0502020204030204" pitchFamily="34" charset="0"/>
                <a:cs typeface="Times New Roman" panose="02020603050405020304" pitchFamily="18" charset="0"/>
              </a:rPr>
              <a:t>- Tín hiệu mang thông tin thường có tần số thấp nên muốn truyền đi xa, phải sử dụng sóng mang tần số cao với khả năng bức xạ thành sóng điện từ để truyền đi xa. </a:t>
            </a:r>
          </a:p>
          <a:p>
            <a:pPr algn="just">
              <a:lnSpc>
                <a:spcPct val="120000"/>
              </a:lnSpc>
            </a:pPr>
            <a:r>
              <a:rPr lang="vi-VN" sz="2700" b="1" dirty="0">
                <a:solidFill>
                  <a:srgbClr val="002060"/>
                </a:solidFill>
                <a:effectLst/>
                <a:ea typeface="Calibri" panose="020F0502020204030204" pitchFamily="34" charset="0"/>
                <a:cs typeface="Times New Roman" panose="02020603050405020304" pitchFamily="18" charset="0"/>
              </a:rPr>
              <a:t>     </a:t>
            </a:r>
            <a:r>
              <a:rPr lang="vi-VN" sz="2800" b="1" dirty="0">
                <a:solidFill>
                  <a:srgbClr val="002060"/>
                </a:solidFill>
                <a:effectLst/>
                <a:latin typeface="+mj-lt"/>
                <a:ea typeface="Calibri" panose="020F0502020204030204" pitchFamily="34" charset="0"/>
                <a:cs typeface="Times New Roman" panose="02020603050405020304" pitchFamily="18" charset="0"/>
              </a:rPr>
              <a:t> Quá trình biến đổi biên độ sóng mang theo tín hiệu mang thông tin được gọi là điều chế biên độ.</a:t>
            </a:r>
          </a:p>
        </p:txBody>
      </p:sp>
      <p:sp>
        <p:nvSpPr>
          <p:cNvPr id="2" name="TextBox 1">
            <a:extLst>
              <a:ext uri="{FF2B5EF4-FFF2-40B4-BE49-F238E27FC236}">
                <a16:creationId xmlns:a16="http://schemas.microsoft.com/office/drawing/2014/main" id="{AAD57A8A-27BA-AB22-384A-F48D7211C407}"/>
              </a:ext>
            </a:extLst>
          </p:cNvPr>
          <p:cNvSpPr txBox="1"/>
          <p:nvPr/>
        </p:nvSpPr>
        <p:spPr>
          <a:xfrm>
            <a:off x="304800" y="38100"/>
            <a:ext cx="8896350" cy="661207"/>
          </a:xfrm>
          <a:prstGeom prst="rect">
            <a:avLst/>
          </a:prstGeom>
          <a:noFill/>
        </p:spPr>
        <p:txBody>
          <a:bodyPr wrap="square">
            <a:spAutoFit/>
          </a:bodyPr>
          <a:lstStyle/>
          <a:p>
            <a:pPr algn="l">
              <a:lnSpc>
                <a:spcPct val="150000"/>
              </a:lnSpc>
            </a:pPr>
            <a:r>
              <a:rPr lang="vi-VN" sz="2800" b="1" i="0" dirty="0">
                <a:solidFill>
                  <a:srgbClr val="FF0000"/>
                </a:solidFill>
                <a:effectLst/>
                <a:latin typeface="+mj-lt"/>
              </a:rPr>
              <a:t>II. MỘT SỐ MẠCH XỬ LÍ TÍN HIỆU TƯƠNG TỰ</a:t>
            </a:r>
          </a:p>
        </p:txBody>
      </p:sp>
      <p:sp>
        <p:nvSpPr>
          <p:cNvPr id="4" name="Right Arrow 3">
            <a:extLst>
              <a:ext uri="{FF2B5EF4-FFF2-40B4-BE49-F238E27FC236}">
                <a16:creationId xmlns:a16="http://schemas.microsoft.com/office/drawing/2014/main" id="{904C0B51-4B1C-1291-F4FA-1E42E7578D42}"/>
              </a:ext>
            </a:extLst>
          </p:cNvPr>
          <p:cNvSpPr/>
          <p:nvPr/>
        </p:nvSpPr>
        <p:spPr>
          <a:xfrm>
            <a:off x="398342" y="2743200"/>
            <a:ext cx="457200" cy="3429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TextBox 7">
            <a:extLst>
              <a:ext uri="{FF2B5EF4-FFF2-40B4-BE49-F238E27FC236}">
                <a16:creationId xmlns:a16="http://schemas.microsoft.com/office/drawing/2014/main" id="{9B3417F7-3505-AAE8-70A0-14A4B47DFF30}"/>
              </a:ext>
            </a:extLst>
          </p:cNvPr>
          <p:cNvSpPr txBox="1"/>
          <p:nvPr/>
        </p:nvSpPr>
        <p:spPr>
          <a:xfrm>
            <a:off x="380331" y="571500"/>
            <a:ext cx="6098344" cy="572080"/>
          </a:xfrm>
          <a:prstGeom prst="rect">
            <a:avLst/>
          </a:prstGeom>
          <a:noFill/>
        </p:spPr>
        <p:txBody>
          <a:bodyPr wrap="square">
            <a:spAutoFit/>
          </a:bodyPr>
          <a:lstStyle/>
          <a:p>
            <a:pPr>
              <a:lnSpc>
                <a:spcPct val="120000"/>
              </a:lnSpc>
            </a:pPr>
            <a:r>
              <a:rPr lang="vi-VN" sz="2800" b="1" dirty="0">
                <a:solidFill>
                  <a:srgbClr val="00B050"/>
                </a:solidFill>
                <a:effectLst/>
                <a:latin typeface="+mj-lt"/>
                <a:ea typeface="Calibri" panose="020F0502020204030204" pitchFamily="34" charset="0"/>
                <a:cs typeface="Times New Roman" panose="02020603050405020304" pitchFamily="18" charset="0"/>
              </a:rPr>
              <a:t>2. Mạch điều chế biên độ (AM) </a:t>
            </a:r>
            <a:endParaRPr lang="x-none" sz="2800" dirty="0">
              <a:solidFill>
                <a:srgbClr val="00B050"/>
              </a:solidFill>
              <a:effectLst/>
              <a:latin typeface="+mj-lt"/>
              <a:ea typeface="Times New Roman" panose="02020603050405020304" pitchFamily="18" charset="0"/>
            </a:endParaRPr>
          </a:p>
        </p:txBody>
      </p:sp>
      <p:pic>
        <p:nvPicPr>
          <p:cNvPr id="9" name="Picture 2" descr="Ứng Dụng của Điều Chế Biên Độ">
            <a:extLst>
              <a:ext uri="{FF2B5EF4-FFF2-40B4-BE49-F238E27FC236}">
                <a16:creationId xmlns:a16="http://schemas.microsoft.com/office/drawing/2014/main" id="{18DE3B99-D343-DC7A-EC6E-6FCFE3B959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00" t="368" r="16134" b="3422"/>
          <a:stretch/>
        </p:blipFill>
        <p:spPr bwMode="auto">
          <a:xfrm>
            <a:off x="2150368" y="3664178"/>
            <a:ext cx="3412231" cy="311762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326A4C99-3CE8-5889-6385-7697E9C98D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819" r="935"/>
          <a:stretch/>
        </p:blipFill>
        <p:spPr bwMode="auto">
          <a:xfrm>
            <a:off x="7484366" y="3664178"/>
            <a:ext cx="3451611" cy="25323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8A473D8-5663-59E2-17BC-423B024C9589}"/>
              </a:ext>
            </a:extLst>
          </p:cNvPr>
          <p:cNvSpPr txBox="1"/>
          <p:nvPr/>
        </p:nvSpPr>
        <p:spPr>
          <a:xfrm>
            <a:off x="7010400" y="5934670"/>
            <a:ext cx="4859964" cy="830997"/>
          </a:xfrm>
          <a:prstGeom prst="rect">
            <a:avLst/>
          </a:prstGeom>
          <a:noFill/>
          <a:ln>
            <a:solidFill>
              <a:schemeClr val="bg1"/>
            </a:solidFill>
          </a:ln>
        </p:spPr>
        <p:txBody>
          <a:bodyPr wrap="square">
            <a:spAutoFit/>
          </a:bodyPr>
          <a:lstStyle/>
          <a:p>
            <a:r>
              <a:rPr lang="vi-VN" sz="1600" b="0" i="1" dirty="0">
                <a:solidFill>
                  <a:srgbClr val="202122"/>
                </a:solidFill>
                <a:effectLst/>
                <a:latin typeface="+mj-lt"/>
              </a:rPr>
              <a:t>Một tín hiệu âm thanh (phía trên) có thể được mang bởi một sóng vô tuyến AM hoặc FM (điều biên màu đỏ, điều tần màu xanh)</a:t>
            </a:r>
            <a:endParaRPr lang="en-US" sz="1600" i="1" dirty="0">
              <a:latin typeface="+mj-lt"/>
            </a:endParaRPr>
          </a:p>
        </p:txBody>
      </p:sp>
    </p:spTree>
    <p:extLst>
      <p:ext uri="{BB962C8B-B14F-4D97-AF65-F5344CB8AC3E}">
        <p14:creationId xmlns:p14="http://schemas.microsoft.com/office/powerpoint/2010/main" val="1386263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linds(horizont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5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206E36-96E0-A07A-6CC9-3B8899814CD7}"/>
              </a:ext>
            </a:extLst>
          </p:cNvPr>
          <p:cNvSpPr txBox="1"/>
          <p:nvPr/>
        </p:nvSpPr>
        <p:spPr>
          <a:xfrm>
            <a:off x="228600" y="691479"/>
            <a:ext cx="11620500" cy="3194721"/>
          </a:xfrm>
          <a:prstGeom prst="rect">
            <a:avLst/>
          </a:prstGeom>
          <a:noFill/>
        </p:spPr>
        <p:txBody>
          <a:bodyPr wrap="square">
            <a:spAutoFit/>
          </a:bodyPr>
          <a:lstStyle/>
          <a:p>
            <a:pPr>
              <a:lnSpc>
                <a:spcPct val="120000"/>
              </a:lnSpc>
            </a:pPr>
            <a:r>
              <a:rPr lang="vi-VN" sz="2800" b="1" dirty="0">
                <a:solidFill>
                  <a:srgbClr val="00B050"/>
                </a:solidFill>
                <a:effectLst/>
                <a:latin typeface="+mj-lt"/>
                <a:ea typeface="Calibri" panose="020F0502020204030204" pitchFamily="34" charset="0"/>
                <a:cs typeface="Times New Roman" panose="02020603050405020304" pitchFamily="18" charset="0"/>
              </a:rPr>
              <a:t>2. Mạch điều chế biên độ (AM) </a:t>
            </a:r>
            <a:endParaRPr lang="x-none" sz="2800" dirty="0">
              <a:solidFill>
                <a:srgbClr val="00B050"/>
              </a:solidFill>
              <a:effectLst/>
              <a:latin typeface="+mj-lt"/>
              <a:ea typeface="Times New Roman" panose="02020603050405020304" pitchFamily="18" charset="0"/>
            </a:endParaRPr>
          </a:p>
          <a:p>
            <a:pPr>
              <a:lnSpc>
                <a:spcPct val="120000"/>
              </a:lnSpc>
            </a:pPr>
            <a:r>
              <a:rPr lang="vi-VN" sz="2800" i="1" dirty="0">
                <a:solidFill>
                  <a:srgbClr val="002060"/>
                </a:solidFill>
                <a:effectLst/>
                <a:latin typeface="+mj-lt"/>
                <a:ea typeface="Calibri" panose="020F0502020204030204" pitchFamily="34" charset="0"/>
                <a:cs typeface="Times New Roman" panose="02020603050405020304" pitchFamily="18" charset="0"/>
              </a:rPr>
              <a:t>- Mạch điều chế biên độ sử dụng transistor. Tín hiệu sóng mang U</a:t>
            </a:r>
            <a:r>
              <a:rPr lang="vi-VN" sz="2800" i="1" baseline="-25000" dirty="0">
                <a:solidFill>
                  <a:srgbClr val="002060"/>
                </a:solidFill>
                <a:effectLst/>
                <a:latin typeface="+mj-lt"/>
                <a:ea typeface="Calibri" panose="020F0502020204030204" pitchFamily="34" charset="0"/>
                <a:cs typeface="Times New Roman" panose="02020603050405020304" pitchFamily="18" charset="0"/>
              </a:rPr>
              <a:t>C</a:t>
            </a:r>
            <a:r>
              <a:rPr lang="vi-VN" sz="2800" i="1" dirty="0">
                <a:solidFill>
                  <a:srgbClr val="002060"/>
                </a:solidFill>
                <a:effectLst/>
                <a:latin typeface="+mj-lt"/>
                <a:ea typeface="Calibri" panose="020F0502020204030204" pitchFamily="34" charset="0"/>
                <a:cs typeface="Times New Roman" panose="02020603050405020304" pitchFamily="18" charset="0"/>
              </a:rPr>
              <a:t> qua biến áp TF1 và tín hiệu mang thông tin U</a:t>
            </a:r>
            <a:r>
              <a:rPr lang="vi-VN" sz="2800" i="1" baseline="-25000" dirty="0">
                <a:solidFill>
                  <a:srgbClr val="002060"/>
                </a:solidFill>
                <a:effectLst/>
                <a:latin typeface="+mj-lt"/>
                <a:ea typeface="Calibri" panose="020F0502020204030204" pitchFamily="34" charset="0"/>
                <a:cs typeface="Times New Roman" panose="02020603050405020304" pitchFamily="18" charset="0"/>
              </a:rPr>
              <a:t>m</a:t>
            </a:r>
            <a:r>
              <a:rPr lang="vi-VN" sz="2800" i="1" dirty="0">
                <a:solidFill>
                  <a:srgbClr val="002060"/>
                </a:solidFill>
                <a:effectLst/>
                <a:latin typeface="+mj-lt"/>
                <a:ea typeface="Calibri" panose="020F0502020204030204" pitchFamily="34" charset="0"/>
                <a:cs typeface="Times New Roman" panose="02020603050405020304" pitchFamily="18" charset="0"/>
              </a:rPr>
              <a:t> được đưa tới cực base của transistor. Mạch công hưởng L</a:t>
            </a:r>
            <a:r>
              <a:rPr lang="vi-VN" sz="2800" i="1" baseline="-25000" dirty="0">
                <a:solidFill>
                  <a:srgbClr val="002060"/>
                </a:solidFill>
                <a:effectLst/>
                <a:latin typeface="+mj-lt"/>
                <a:ea typeface="Calibri" panose="020F0502020204030204" pitchFamily="34" charset="0"/>
                <a:cs typeface="Times New Roman" panose="02020603050405020304" pitchFamily="18" charset="0"/>
              </a:rPr>
              <a:t>3</a:t>
            </a:r>
            <a:r>
              <a:rPr lang="vi-VN" sz="2800" i="1" dirty="0">
                <a:solidFill>
                  <a:srgbClr val="002060"/>
                </a:solidFill>
                <a:effectLst/>
                <a:latin typeface="+mj-lt"/>
                <a:ea typeface="Calibri" panose="020F0502020204030204" pitchFamily="34" charset="0"/>
                <a:cs typeface="Times New Roman" panose="02020603050405020304" pitchFamily="18" charset="0"/>
              </a:rPr>
              <a:t>C</a:t>
            </a:r>
            <a:r>
              <a:rPr lang="vi-VN" sz="2800" i="1" baseline="-25000" dirty="0">
                <a:solidFill>
                  <a:srgbClr val="002060"/>
                </a:solidFill>
                <a:effectLst/>
                <a:latin typeface="+mj-lt"/>
                <a:ea typeface="Calibri" panose="020F0502020204030204" pitchFamily="34" charset="0"/>
                <a:cs typeface="Times New Roman" panose="02020603050405020304" pitchFamily="18" charset="0"/>
              </a:rPr>
              <a:t>3</a:t>
            </a:r>
            <a:r>
              <a:rPr lang="vi-VN" sz="2800" i="1" dirty="0">
                <a:solidFill>
                  <a:srgbClr val="002060"/>
                </a:solidFill>
                <a:effectLst/>
                <a:latin typeface="+mj-lt"/>
                <a:ea typeface="Calibri" panose="020F0502020204030204" pitchFamily="34" charset="0"/>
                <a:cs typeface="Times New Roman" panose="02020603050405020304" pitchFamily="18" charset="0"/>
              </a:rPr>
              <a:t> tại cực collector sẽ loại bỏ tín hiệu không cần thiết, đưa tín hiệu sóng mang có biến độ thay đổi theo Um (tín hiệu điều chế biên độ U</a:t>
            </a:r>
            <a:r>
              <a:rPr lang="vi-VN" sz="2800" i="1" baseline="-25000" dirty="0">
                <a:solidFill>
                  <a:srgbClr val="002060"/>
                </a:solidFill>
                <a:effectLst/>
                <a:latin typeface="+mj-lt"/>
                <a:ea typeface="Calibri" panose="020F0502020204030204" pitchFamily="34" charset="0"/>
                <a:cs typeface="Times New Roman" panose="02020603050405020304" pitchFamily="18" charset="0"/>
              </a:rPr>
              <a:t>AM</a:t>
            </a:r>
            <a:r>
              <a:rPr lang="vi-VN" sz="2800" i="1" dirty="0">
                <a:solidFill>
                  <a:srgbClr val="002060"/>
                </a:solidFill>
                <a:effectLst/>
                <a:latin typeface="+mj-lt"/>
                <a:ea typeface="Calibri" panose="020F0502020204030204" pitchFamily="34" charset="0"/>
                <a:cs typeface="Times New Roman" panose="02020603050405020304" pitchFamily="18" charset="0"/>
              </a:rPr>
              <a:t>) qua biến áp TF2 tới lối ra. </a:t>
            </a:r>
            <a:endParaRPr lang="x-none" sz="2800" i="1" dirty="0">
              <a:solidFill>
                <a:srgbClr val="002060"/>
              </a:solidFill>
              <a:effectLst/>
              <a:latin typeface="+mj-lt"/>
              <a:ea typeface="Times New Roman" panose="02020603050405020304" pitchFamily="18" charset="0"/>
            </a:endParaRPr>
          </a:p>
        </p:txBody>
      </p:sp>
      <p:sp>
        <p:nvSpPr>
          <p:cNvPr id="2" name="TextBox 1">
            <a:extLst>
              <a:ext uri="{FF2B5EF4-FFF2-40B4-BE49-F238E27FC236}">
                <a16:creationId xmlns:a16="http://schemas.microsoft.com/office/drawing/2014/main" id="{AAD57A8A-27BA-AB22-384A-F48D7211C407}"/>
              </a:ext>
            </a:extLst>
          </p:cNvPr>
          <p:cNvSpPr txBox="1"/>
          <p:nvPr/>
        </p:nvSpPr>
        <p:spPr>
          <a:xfrm>
            <a:off x="228600" y="-38100"/>
            <a:ext cx="10210800" cy="830997"/>
          </a:xfrm>
          <a:prstGeom prst="rect">
            <a:avLst/>
          </a:prstGeom>
          <a:noFill/>
        </p:spPr>
        <p:txBody>
          <a:bodyPr wrap="square">
            <a:spAutoFit/>
          </a:bodyPr>
          <a:lstStyle/>
          <a:p>
            <a:pPr algn="l">
              <a:lnSpc>
                <a:spcPct val="150000"/>
              </a:lnSpc>
            </a:pPr>
            <a:r>
              <a:rPr lang="vi-VN" sz="3200" b="1" i="0" dirty="0">
                <a:solidFill>
                  <a:srgbClr val="FF0000"/>
                </a:solidFill>
                <a:effectLst/>
                <a:latin typeface="+mj-lt"/>
              </a:rPr>
              <a:t>II. MỘT SỐ MẠCH XỬ LÍ TÍN HIỆU TƯƠNG TỰ</a:t>
            </a:r>
          </a:p>
        </p:txBody>
      </p:sp>
      <p:pic>
        <p:nvPicPr>
          <p:cNvPr id="9" name="Picture 8">
            <a:extLst>
              <a:ext uri="{FF2B5EF4-FFF2-40B4-BE49-F238E27FC236}">
                <a16:creationId xmlns:a16="http://schemas.microsoft.com/office/drawing/2014/main" id="{A0FC1F35-291A-06FD-9FE1-378B5F2CD482}"/>
              </a:ext>
            </a:extLst>
          </p:cNvPr>
          <p:cNvPicPr>
            <a:picLocks noChangeAspect="1"/>
          </p:cNvPicPr>
          <p:nvPr/>
        </p:nvPicPr>
        <p:blipFill rotWithShape="1">
          <a:blip r:embed="rId3">
            <a:extLst>
              <a:ext uri="{28A0092B-C50C-407E-A947-70E740481C1C}">
                <a14:useLocalDpi xmlns:a14="http://schemas.microsoft.com/office/drawing/2010/main" val="0"/>
              </a:ext>
            </a:extLst>
          </a:blip>
          <a:srcRect l="5168" t="3738"/>
          <a:stretch/>
        </p:blipFill>
        <p:spPr>
          <a:xfrm>
            <a:off x="4381501" y="3390900"/>
            <a:ext cx="6986075" cy="3128546"/>
          </a:xfrm>
          <a:prstGeom prst="rect">
            <a:avLst/>
          </a:prstGeom>
        </p:spPr>
      </p:pic>
      <p:sp>
        <p:nvSpPr>
          <p:cNvPr id="10" name="Rectangle 8">
            <a:extLst>
              <a:ext uri="{FF2B5EF4-FFF2-40B4-BE49-F238E27FC236}">
                <a16:creationId xmlns:a16="http://schemas.microsoft.com/office/drawing/2014/main" id="{7C495079-212F-AAA1-DEBC-3C2EC2629C23}"/>
              </a:ext>
            </a:extLst>
          </p:cNvPr>
          <p:cNvSpPr>
            <a:spLocks noChangeArrowheads="1"/>
          </p:cNvSpPr>
          <p:nvPr/>
        </p:nvSpPr>
        <p:spPr bwMode="auto">
          <a:xfrm>
            <a:off x="5829300" y="6400800"/>
            <a:ext cx="4343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2000" b="1" i="1" u="none" strike="noStrike" cap="none" normalizeH="0" baseline="0" dirty="0">
                <a:ln>
                  <a:noFill/>
                </a:ln>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Hình 18.8. Mạch điều chế biên độ</a:t>
            </a:r>
            <a:endParaRPr kumimoji="0" lang="x-none" altLang="x-none" sz="2000" b="1" i="1"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8361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206E36-96E0-A07A-6CC9-3B8899814CD7}"/>
              </a:ext>
            </a:extLst>
          </p:cNvPr>
          <p:cNvSpPr txBox="1"/>
          <p:nvPr/>
        </p:nvSpPr>
        <p:spPr>
          <a:xfrm>
            <a:off x="224725" y="951920"/>
            <a:ext cx="11468100" cy="572080"/>
          </a:xfrm>
          <a:prstGeom prst="rect">
            <a:avLst/>
          </a:prstGeom>
          <a:noFill/>
        </p:spPr>
        <p:txBody>
          <a:bodyPr wrap="square">
            <a:spAutoFit/>
          </a:bodyPr>
          <a:lstStyle/>
          <a:p>
            <a:pPr>
              <a:lnSpc>
                <a:spcPct val="120000"/>
              </a:lnSpc>
            </a:pPr>
            <a:r>
              <a:rPr lang="vi-VN" sz="2800" b="1" dirty="0">
                <a:solidFill>
                  <a:srgbClr val="00B050"/>
                </a:solidFill>
                <a:effectLst/>
                <a:latin typeface="+mj-lt"/>
                <a:ea typeface="Calibri" panose="020F0502020204030204" pitchFamily="34" charset="0"/>
                <a:cs typeface="Times New Roman" panose="02020603050405020304" pitchFamily="18" charset="0"/>
              </a:rPr>
              <a:t>2. Mạch điều chế biên độ </a:t>
            </a:r>
            <a:endParaRPr lang="x-none" sz="2800" dirty="0">
              <a:solidFill>
                <a:srgbClr val="00B050"/>
              </a:solidFill>
              <a:effectLst/>
              <a:latin typeface="+mj-lt"/>
              <a:ea typeface="Times New Roman" panose="02020603050405020304" pitchFamily="18" charset="0"/>
            </a:endParaRPr>
          </a:p>
        </p:txBody>
      </p:sp>
      <p:sp>
        <p:nvSpPr>
          <p:cNvPr id="2" name="TextBox 1">
            <a:extLst>
              <a:ext uri="{FF2B5EF4-FFF2-40B4-BE49-F238E27FC236}">
                <a16:creationId xmlns:a16="http://schemas.microsoft.com/office/drawing/2014/main" id="{AAD57A8A-27BA-AB22-384A-F48D7211C407}"/>
              </a:ext>
            </a:extLst>
          </p:cNvPr>
          <p:cNvSpPr txBox="1"/>
          <p:nvPr/>
        </p:nvSpPr>
        <p:spPr>
          <a:xfrm>
            <a:off x="228600" y="219889"/>
            <a:ext cx="10401300" cy="830997"/>
          </a:xfrm>
          <a:prstGeom prst="rect">
            <a:avLst/>
          </a:prstGeom>
          <a:noFill/>
        </p:spPr>
        <p:txBody>
          <a:bodyPr wrap="square">
            <a:spAutoFit/>
          </a:bodyPr>
          <a:lstStyle/>
          <a:p>
            <a:pPr algn="l">
              <a:lnSpc>
                <a:spcPct val="150000"/>
              </a:lnSpc>
            </a:pPr>
            <a:r>
              <a:rPr lang="vi-VN" sz="3200" b="1" i="0" dirty="0">
                <a:solidFill>
                  <a:srgbClr val="FF0000"/>
                </a:solidFill>
                <a:effectLst/>
                <a:latin typeface="+mj-lt"/>
              </a:rPr>
              <a:t>II. MỘT SỐ MẠCH XỬ LÍ TÍN HIỆU TƯƠNG TỰ</a:t>
            </a:r>
          </a:p>
        </p:txBody>
      </p:sp>
      <p:sp>
        <p:nvSpPr>
          <p:cNvPr id="4" name="TextBox 3">
            <a:extLst>
              <a:ext uri="{FF2B5EF4-FFF2-40B4-BE49-F238E27FC236}">
                <a16:creationId xmlns:a16="http://schemas.microsoft.com/office/drawing/2014/main" id="{3FE4DF0E-50A1-AC04-E5DD-D931F7D7B9B6}"/>
              </a:ext>
            </a:extLst>
          </p:cNvPr>
          <p:cNvSpPr txBox="1"/>
          <p:nvPr/>
        </p:nvSpPr>
        <p:spPr>
          <a:xfrm>
            <a:off x="224725" y="1534326"/>
            <a:ext cx="12161649" cy="2123274"/>
          </a:xfrm>
          <a:prstGeom prst="rect">
            <a:avLst/>
          </a:prstGeom>
          <a:noFill/>
        </p:spPr>
        <p:txBody>
          <a:bodyPr wrap="square">
            <a:spAutoFit/>
          </a:bodyPr>
          <a:lstStyle/>
          <a:p>
            <a:pPr>
              <a:lnSpc>
                <a:spcPct val="120000"/>
              </a:lnSpc>
            </a:pPr>
            <a:r>
              <a:rPr lang="vi-VN" sz="2800" b="1" dirty="0">
                <a:solidFill>
                  <a:srgbClr val="006600"/>
                </a:solidFill>
                <a:effectLst/>
                <a:latin typeface="+mj-lt"/>
                <a:ea typeface="Calibri" panose="020F0502020204030204" pitchFamily="34" charset="0"/>
                <a:cs typeface="Times New Roman" panose="02020603050405020304" pitchFamily="18" charset="0"/>
              </a:rPr>
              <a:t>- Ứng dụng</a:t>
            </a:r>
            <a:r>
              <a:rPr lang="vi-VN" sz="2800" b="1" dirty="0">
                <a:solidFill>
                  <a:srgbClr val="002060"/>
                </a:solidFill>
                <a:effectLst/>
                <a:latin typeface="+mj-lt"/>
                <a:ea typeface="Calibri" panose="020F0502020204030204" pitchFamily="34" charset="0"/>
                <a:cs typeface="Times New Roman" panose="02020603050405020304" pitchFamily="18" charset="0"/>
              </a:rPr>
              <a:t>: </a:t>
            </a:r>
            <a:r>
              <a:rPr lang="vi-VN" sz="2800" dirty="0">
                <a:solidFill>
                  <a:srgbClr val="002060"/>
                </a:solidFill>
                <a:effectLst/>
                <a:latin typeface="+mj-lt"/>
                <a:ea typeface="Calibri" panose="020F0502020204030204" pitchFamily="34" charset="0"/>
                <a:cs typeface="Times New Roman" panose="02020603050405020304" pitchFamily="18" charset="0"/>
              </a:rPr>
              <a:t>sử dụng trong các lĩnh vực thông tin liên lạc như: trong bộ đàm cầm tay hai chiều, radio AM, radio VHF</a:t>
            </a:r>
            <a:r>
              <a:rPr lang="vi-VN" sz="2800" dirty="0">
                <a:solidFill>
                  <a:srgbClr val="002060"/>
                </a:solidFill>
                <a:latin typeface="+mj-lt"/>
              </a:rPr>
              <a:t> trong các thiết bị liên lạc hàng không, hàng hải,…(như máy bay, ô tô…)</a:t>
            </a:r>
          </a:p>
          <a:p>
            <a:pPr>
              <a:lnSpc>
                <a:spcPct val="120000"/>
              </a:lnSpc>
            </a:pPr>
            <a:endParaRPr lang="x-none" sz="2800" dirty="0">
              <a:solidFill>
                <a:srgbClr val="002060"/>
              </a:solidFill>
              <a:effectLst/>
              <a:ea typeface="Times New Roman" panose="02020603050405020304" pitchFamily="18" charset="0"/>
            </a:endParaRPr>
          </a:p>
        </p:txBody>
      </p:sp>
      <p:pic>
        <p:nvPicPr>
          <p:cNvPr id="7174" name="Picture 6" descr="máy bộ đàm 2 chiều - Điện Máy Yên Phát">
            <a:extLst>
              <a:ext uri="{FF2B5EF4-FFF2-40B4-BE49-F238E27FC236}">
                <a16:creationId xmlns:a16="http://schemas.microsoft.com/office/drawing/2014/main" id="{FB9002B4-37A1-C9C3-121B-14216709B3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3276600"/>
            <a:ext cx="5261512" cy="354330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Tìm hiểu về Radio UHF và VHF">
            <a:extLst>
              <a:ext uri="{FF2B5EF4-FFF2-40B4-BE49-F238E27FC236}">
                <a16:creationId xmlns:a16="http://schemas.microsoft.com/office/drawing/2014/main" id="{7A2A1D10-1C4D-9CBE-A1AD-054B3125D8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06" t="14152" r="4679" b="18338"/>
          <a:stretch/>
        </p:blipFill>
        <p:spPr bwMode="auto">
          <a:xfrm>
            <a:off x="6743700" y="3276600"/>
            <a:ext cx="4960587" cy="354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411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17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71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B90FAFC7-B42B-A4C2-A083-02C9D10210AF}"/>
              </a:ext>
            </a:extLst>
          </p:cNvPr>
          <p:cNvSpPr/>
          <p:nvPr/>
        </p:nvSpPr>
        <p:spPr>
          <a:xfrm>
            <a:off x="4096192" y="46213"/>
            <a:ext cx="3447608" cy="1477787"/>
          </a:xfrm>
          <a:prstGeom prst="cloud">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cs typeface="Times New Roman" panose="02020603050405020304" pitchFamily="18" charset="0"/>
                <a:sym typeface="Teko Medium"/>
              </a:rPr>
              <a:t>KHỞI ĐỘNG</a:t>
            </a:r>
            <a:endParaRPr lang="vi-VN" sz="2800" b="1" dirty="0">
              <a:cs typeface="Times New Roman" panose="02020603050405020304" pitchFamily="18" charset="0"/>
            </a:endParaRPr>
          </a:p>
        </p:txBody>
      </p:sp>
      <p:pic>
        <p:nvPicPr>
          <p:cNvPr id="5" name="Picture 2">
            <a:extLst>
              <a:ext uri="{FF2B5EF4-FFF2-40B4-BE49-F238E27FC236}">
                <a16:creationId xmlns:a16="http://schemas.microsoft.com/office/drawing/2014/main" id="{23CA62C0-ACD6-6E3D-1EB7-3305677005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2211302"/>
            <a:ext cx="6367032" cy="430379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E37BD29-971F-CB55-4A02-A1074C59A1DE}"/>
              </a:ext>
            </a:extLst>
          </p:cNvPr>
          <p:cNvSpPr txBox="1"/>
          <p:nvPr/>
        </p:nvSpPr>
        <p:spPr>
          <a:xfrm>
            <a:off x="1819047" y="1539036"/>
            <a:ext cx="9172169" cy="609398"/>
          </a:xfrm>
          <a:prstGeom prst="rect">
            <a:avLst/>
          </a:prstGeom>
          <a:noFill/>
        </p:spPr>
        <p:txBody>
          <a:bodyPr wrap="square">
            <a:spAutoFit/>
          </a:bodyPr>
          <a:lstStyle/>
          <a:p>
            <a:pPr algn="just">
              <a:lnSpc>
                <a:spcPct val="120000"/>
              </a:lnSpc>
            </a:pP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Khi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tín</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xử</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tín</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thì</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tín</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x-none" sz="2800" b="1" dirty="0">
              <a:solidFill>
                <a:srgbClr val="FF0000"/>
              </a:solidFill>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6D8E8243-4786-DBE7-9C44-AB79A8EAE110}"/>
              </a:ext>
            </a:extLst>
          </p:cNvPr>
          <p:cNvSpPr txBox="1"/>
          <p:nvPr/>
        </p:nvSpPr>
        <p:spPr>
          <a:xfrm>
            <a:off x="7048500" y="2211302"/>
            <a:ext cx="5056832" cy="1126462"/>
          </a:xfrm>
          <a:prstGeom prst="rect">
            <a:avLst/>
          </a:prstGeom>
          <a:noFill/>
        </p:spPr>
        <p:txBody>
          <a:bodyPr wrap="square">
            <a:spAutoFit/>
          </a:bodyPr>
          <a:lstStyle/>
          <a:p>
            <a:pPr algn="just">
              <a:lnSpc>
                <a:spcPct val="120000"/>
              </a:lnSpc>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Cùng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biên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biên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x-none"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40D6FB8-F4EE-5874-1ABA-D3B423C10141}"/>
              </a:ext>
            </a:extLst>
          </p:cNvPr>
          <p:cNvSpPr txBox="1"/>
          <p:nvPr/>
        </p:nvSpPr>
        <p:spPr>
          <a:xfrm>
            <a:off x="7086600" y="3467100"/>
            <a:ext cx="4904432" cy="1126462"/>
          </a:xfrm>
          <a:prstGeom prst="rect">
            <a:avLst/>
          </a:prstGeom>
          <a:noFill/>
        </p:spPr>
        <p:txBody>
          <a:bodyPr wrap="square">
            <a:spAutoFit/>
          </a:bodyPr>
          <a:lstStyle/>
          <a:p>
            <a:pPr algn="just">
              <a:lnSpc>
                <a:spcPct val="120000"/>
              </a:lnSpc>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Ngược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biên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biên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x-none"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A3ABC5C-DAB0-6569-3C34-03F70A37C935}"/>
              </a:ext>
            </a:extLst>
          </p:cNvPr>
          <p:cNvSpPr txBox="1"/>
          <p:nvPr/>
        </p:nvSpPr>
        <p:spPr>
          <a:xfrm>
            <a:off x="7048500" y="4800600"/>
            <a:ext cx="5018732" cy="1800493"/>
          </a:xfrm>
          <a:prstGeom prst="rect">
            <a:avLst/>
          </a:prstGeom>
          <a:noFill/>
        </p:spPr>
        <p:txBody>
          <a:bodyPr wrap="square">
            <a:spAutoFit/>
          </a:bodyPr>
          <a:lstStyle/>
          <a:p>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méo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dạng</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thay</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so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000000"/>
                </a:solidFill>
                <a:latin typeface="Times New Roman" panose="02020603050405020304" pitchFamily="18" charset="0"/>
                <a:cs typeface="Times New Roman" panose="02020603050405020304" pitchFamily="18" charset="0"/>
              </a:rPr>
              <a:t>(</a:t>
            </a:r>
            <a:r>
              <a:rPr lang="en-US" sz="2800" i="1" dirty="0" err="1">
                <a:solidFill>
                  <a:srgbClr val="000000"/>
                </a:solidFill>
                <a:latin typeface="Times New Roman" panose="02020603050405020304" pitchFamily="18" charset="0"/>
                <a:cs typeface="Times New Roman" panose="02020603050405020304" pitchFamily="18" charset="0"/>
              </a:rPr>
              <a:t>tín</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hiệu</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không</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tuần</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hoàn</a:t>
            </a:r>
            <a:r>
              <a:rPr lang="en-US" sz="2800" dirty="0">
                <a:solidFill>
                  <a:srgbClr val="000000"/>
                </a:solidFill>
                <a:latin typeface="Times New Roman" panose="02020603050405020304" pitchFamily="18" charset="0"/>
                <a:cs typeface="Times New Roman" panose="02020603050405020304" pitchFamily="18" charset="0"/>
              </a:rPr>
              <a:t>).</a:t>
            </a:r>
          </a:p>
          <a:p>
            <a:endParaRPr lang="en-US" sz="2700" dirty="0">
              <a:solidFill>
                <a:srgbClr val="000000"/>
              </a:solidFill>
              <a:cs typeface="Times New Roman" panose="02020603050405020304" pitchFamily="18" charset="0"/>
            </a:endParaRPr>
          </a:p>
        </p:txBody>
      </p:sp>
    </p:spTree>
    <p:extLst>
      <p:ext uri="{BB962C8B-B14F-4D97-AF65-F5344CB8AC3E}">
        <p14:creationId xmlns:p14="http://schemas.microsoft.com/office/powerpoint/2010/main" val="378817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P spid="9"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70D279-CEED-6DF5-BF70-107F4F57E8F1}"/>
              </a:ext>
            </a:extLst>
          </p:cNvPr>
          <p:cNvPicPr>
            <a:picLocks noChangeAspect="1"/>
          </p:cNvPicPr>
          <p:nvPr/>
        </p:nvPicPr>
        <p:blipFill rotWithShape="1">
          <a:blip r:embed="rId3">
            <a:extLst>
              <a:ext uri="{28A0092B-C50C-407E-A947-70E740481C1C}">
                <a14:useLocalDpi xmlns:a14="http://schemas.microsoft.com/office/drawing/2010/main" val="0"/>
              </a:ext>
            </a:extLst>
          </a:blip>
          <a:srcRect l="18723" t="40338" r="11544" b="7359"/>
          <a:stretch/>
        </p:blipFill>
        <p:spPr>
          <a:xfrm>
            <a:off x="2400300" y="2857501"/>
            <a:ext cx="8305800" cy="3962399"/>
          </a:xfrm>
          <a:prstGeom prst="rect">
            <a:avLst/>
          </a:prstGeom>
        </p:spPr>
      </p:pic>
      <p:sp>
        <p:nvSpPr>
          <p:cNvPr id="3" name="TextBox 2">
            <a:extLst>
              <a:ext uri="{FF2B5EF4-FFF2-40B4-BE49-F238E27FC236}">
                <a16:creationId xmlns:a16="http://schemas.microsoft.com/office/drawing/2014/main" id="{D38EBBA7-A58C-1194-752E-180B591D0272}"/>
              </a:ext>
            </a:extLst>
          </p:cNvPr>
          <p:cNvSpPr txBox="1"/>
          <p:nvPr/>
        </p:nvSpPr>
        <p:spPr>
          <a:xfrm>
            <a:off x="342900" y="698436"/>
            <a:ext cx="11772900" cy="2246769"/>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1906,Reginald Fessenden,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Canada (1866-1932)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(AM).</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1933, Edwin Howard Armstrong (1980-1954)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(FM-</a:t>
            </a:r>
            <a:r>
              <a:rPr lang="en-US" sz="2800" dirty="0" err="1">
                <a:latin typeface="Times New Roman" panose="02020603050405020304" pitchFamily="18" charset="0"/>
                <a:cs typeface="Times New Roman" panose="02020603050405020304" pitchFamily="18" charset="0"/>
              </a:rPr>
              <a:t>tần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AM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FM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nay.</a:t>
            </a:r>
          </a:p>
        </p:txBody>
      </p:sp>
      <p:sp>
        <p:nvSpPr>
          <p:cNvPr id="4" name="Flowchart: Alternate Process 9">
            <a:extLst>
              <a:ext uri="{FF2B5EF4-FFF2-40B4-BE49-F238E27FC236}">
                <a16:creationId xmlns:a16="http://schemas.microsoft.com/office/drawing/2014/main" id="{2FB64FBC-594D-D5BB-E73C-D364A7FF7B3D}"/>
              </a:ext>
            </a:extLst>
          </p:cNvPr>
          <p:cNvSpPr/>
          <p:nvPr/>
        </p:nvSpPr>
        <p:spPr>
          <a:xfrm>
            <a:off x="190500" y="114300"/>
            <a:ext cx="5143500" cy="589998"/>
          </a:xfrm>
          <a:prstGeom prst="flowChartAlternateProcess">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Times New Roman" panose="02020603050405020304" pitchFamily="18" charset="0"/>
                <a:cs typeface="Times New Roman" panose="02020603050405020304" pitchFamily="18" charset="0"/>
              </a:rPr>
              <a:t>THÔNG TIN BỔ SUNG</a:t>
            </a:r>
          </a:p>
        </p:txBody>
      </p:sp>
    </p:spTree>
    <p:extLst>
      <p:ext uri="{BB962C8B-B14F-4D97-AF65-F5344CB8AC3E}">
        <p14:creationId xmlns:p14="http://schemas.microsoft.com/office/powerpoint/2010/main" val="50888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682FB9-F1AB-118E-5784-8104A2E40457}"/>
              </a:ext>
            </a:extLst>
          </p:cNvPr>
          <p:cNvSpPr txBox="1"/>
          <p:nvPr/>
        </p:nvSpPr>
        <p:spPr>
          <a:xfrm>
            <a:off x="204706" y="1028700"/>
            <a:ext cx="11682493" cy="1126462"/>
          </a:xfrm>
          <a:prstGeom prst="rect">
            <a:avLst/>
          </a:prstGeom>
          <a:noFill/>
        </p:spPr>
        <p:txBody>
          <a:bodyPr wrap="square">
            <a:spAutoFit/>
          </a:bodyPr>
          <a:lstStyle/>
          <a:p>
            <a:pPr>
              <a:lnSpc>
                <a:spcPct val="120000"/>
              </a:lnSpc>
            </a:pPr>
            <a:r>
              <a:rPr lang="vi-VN" sz="2800" b="1" dirty="0">
                <a:solidFill>
                  <a:srgbClr val="00B050"/>
                </a:solidFill>
                <a:effectLst/>
                <a:latin typeface="+mj-lt"/>
                <a:ea typeface="Calibri" panose="020F0502020204030204" pitchFamily="34" charset="0"/>
                <a:cs typeface="Times New Roman" panose="02020603050405020304" pitchFamily="18" charset="0"/>
              </a:rPr>
              <a:t>3. Mạch giải điều chế biên độ </a:t>
            </a:r>
            <a:r>
              <a:rPr lang="en-US" sz="2800" b="1" dirty="0">
                <a:solidFill>
                  <a:srgbClr val="00B050"/>
                </a:solidFill>
                <a:latin typeface="+mj-lt"/>
                <a:cs typeface="Times New Roman" panose="02020603050405020304" pitchFamily="18" charset="0"/>
              </a:rPr>
              <a:t>(ADM - Amplitude Demodulation)</a:t>
            </a:r>
          </a:p>
          <a:p>
            <a:pPr>
              <a:lnSpc>
                <a:spcPct val="120000"/>
              </a:lnSpc>
            </a:pPr>
            <a:r>
              <a:rPr lang="vi-VN" sz="2800" b="1" dirty="0">
                <a:solidFill>
                  <a:srgbClr val="00B050"/>
                </a:solidFill>
                <a:effectLst/>
                <a:ea typeface="Calibri" panose="020F0502020204030204" pitchFamily="34" charset="0"/>
                <a:cs typeface="Times New Roman" panose="02020603050405020304" pitchFamily="18" charset="0"/>
              </a:rPr>
              <a:t> </a:t>
            </a:r>
            <a:endParaRPr lang="x-none" sz="2800" dirty="0">
              <a:solidFill>
                <a:srgbClr val="00B050"/>
              </a:solidFill>
              <a:effectLst/>
              <a:ea typeface="Times New Roman" panose="02020603050405020304" pitchFamily="18" charset="0"/>
            </a:endParaRPr>
          </a:p>
        </p:txBody>
      </p:sp>
      <p:sp>
        <p:nvSpPr>
          <p:cNvPr id="2" name="TextBox 1">
            <a:extLst>
              <a:ext uri="{FF2B5EF4-FFF2-40B4-BE49-F238E27FC236}">
                <a16:creationId xmlns:a16="http://schemas.microsoft.com/office/drawing/2014/main" id="{234CE017-AD0C-5FE3-8A3A-95EFE352577E}"/>
              </a:ext>
            </a:extLst>
          </p:cNvPr>
          <p:cNvSpPr txBox="1"/>
          <p:nvPr/>
        </p:nvSpPr>
        <p:spPr>
          <a:xfrm>
            <a:off x="190500" y="353226"/>
            <a:ext cx="8896350" cy="618311"/>
          </a:xfrm>
          <a:prstGeom prst="rect">
            <a:avLst/>
          </a:prstGeom>
          <a:noFill/>
        </p:spPr>
        <p:txBody>
          <a:bodyPr wrap="square">
            <a:spAutoFit/>
          </a:bodyPr>
          <a:lstStyle/>
          <a:p>
            <a:pPr algn="l">
              <a:lnSpc>
                <a:spcPct val="150000"/>
              </a:lnSpc>
            </a:pPr>
            <a:r>
              <a:rPr lang="vi-VN" sz="2600" b="1" i="0" dirty="0">
                <a:solidFill>
                  <a:srgbClr val="FF0000"/>
                </a:solidFill>
                <a:effectLst/>
              </a:rPr>
              <a:t>II. MỘT SỐ MẠCH XỬ LÍ TÍN HIỆU TƯƠNG TỰ</a:t>
            </a:r>
          </a:p>
        </p:txBody>
      </p:sp>
      <p:sp>
        <p:nvSpPr>
          <p:cNvPr id="7" name="TextBox 6">
            <a:extLst>
              <a:ext uri="{FF2B5EF4-FFF2-40B4-BE49-F238E27FC236}">
                <a16:creationId xmlns:a16="http://schemas.microsoft.com/office/drawing/2014/main" id="{572BAF4D-3E7B-6410-536A-9BD328EF4425}"/>
              </a:ext>
            </a:extLst>
          </p:cNvPr>
          <p:cNvSpPr txBox="1"/>
          <p:nvPr/>
        </p:nvSpPr>
        <p:spPr>
          <a:xfrm>
            <a:off x="304801" y="1562100"/>
            <a:ext cx="11201400" cy="1643527"/>
          </a:xfrm>
          <a:prstGeom prst="rect">
            <a:avLst/>
          </a:prstGeom>
          <a:noFill/>
        </p:spPr>
        <p:txBody>
          <a:bodyPr wrap="square">
            <a:spAutoFit/>
          </a:bodyPr>
          <a:lstStyle/>
          <a:p>
            <a:pPr>
              <a:lnSpc>
                <a:spcPct val="120000"/>
              </a:lnSpc>
            </a:pPr>
            <a:r>
              <a:rPr lang="vi-VN" sz="2800" b="1" dirty="0">
                <a:solidFill>
                  <a:srgbClr val="002060"/>
                </a:solidFill>
                <a:effectLst/>
                <a:latin typeface="+mj-lt"/>
                <a:ea typeface="Calibri" panose="020F0502020204030204" pitchFamily="34" charset="0"/>
                <a:cs typeface="Times New Roman" panose="02020603050405020304" pitchFamily="18" charset="0"/>
              </a:rPr>
              <a:t>- Nhiệm vụ: </a:t>
            </a:r>
            <a:r>
              <a:rPr lang="vi-VN" sz="2800" dirty="0">
                <a:solidFill>
                  <a:srgbClr val="002060"/>
                </a:solidFill>
                <a:effectLst/>
                <a:latin typeface="+mj-lt"/>
                <a:ea typeface="Calibri" panose="020F0502020204030204" pitchFamily="34" charset="0"/>
                <a:cs typeface="Times New Roman" panose="02020603050405020304" pitchFamily="18" charset="0"/>
              </a:rPr>
              <a:t>Tín hiệu điều chế biên độ được truyền tới nơi thu. </a:t>
            </a:r>
          </a:p>
          <a:p>
            <a:pPr>
              <a:lnSpc>
                <a:spcPct val="120000"/>
              </a:lnSpc>
            </a:pPr>
            <a:r>
              <a:rPr lang="vi-VN" sz="2800" dirty="0">
                <a:solidFill>
                  <a:srgbClr val="002060"/>
                </a:solidFill>
                <a:effectLst/>
                <a:latin typeface="+mj-lt"/>
                <a:ea typeface="Calibri" panose="020F0502020204030204" pitchFamily="34" charset="0"/>
                <a:cs typeface="Times New Roman" panose="02020603050405020304" pitchFamily="18" charset="0"/>
              </a:rPr>
              <a:t>Tại nơi thu, mạch giải điều chế biên độ sẽ khôi phục lại tín hiệu mang thông tin ban đầu. </a:t>
            </a:r>
            <a:endParaRPr lang="x-none" sz="2800" dirty="0">
              <a:solidFill>
                <a:srgbClr val="002060"/>
              </a:solidFill>
              <a:effectLst/>
              <a:latin typeface="+mj-lt"/>
              <a:ea typeface="Times New Roman" panose="02020603050405020304" pitchFamily="18" charset="0"/>
            </a:endParaRPr>
          </a:p>
        </p:txBody>
      </p:sp>
      <p:pic>
        <p:nvPicPr>
          <p:cNvPr id="5122" name="Picture 2">
            <a:extLst>
              <a:ext uri="{FF2B5EF4-FFF2-40B4-BE49-F238E27FC236}">
                <a16:creationId xmlns:a16="http://schemas.microsoft.com/office/drawing/2014/main" id="{2AA03BCF-F50E-0C44-D66B-600BD59B37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185" y="4506877"/>
            <a:ext cx="10488628" cy="22375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57FFFA4-5D89-3BBC-8F7F-E8AA2849FA8F}"/>
              </a:ext>
            </a:extLst>
          </p:cNvPr>
          <p:cNvSpPr txBox="1"/>
          <p:nvPr/>
        </p:nvSpPr>
        <p:spPr>
          <a:xfrm>
            <a:off x="374847" y="3157320"/>
            <a:ext cx="11277599" cy="830997"/>
          </a:xfrm>
          <a:prstGeom prst="rect">
            <a:avLst/>
          </a:prstGeom>
          <a:noFill/>
        </p:spPr>
        <p:txBody>
          <a:bodyPr wrap="square">
            <a:spAutoFit/>
          </a:bodyPr>
          <a:lstStyle/>
          <a:p>
            <a:r>
              <a:rPr lang="vi-VN" sz="2400" i="1" dirty="0">
                <a:solidFill>
                  <a:srgbClr val="006600"/>
                </a:solidFill>
                <a:effectLst/>
                <a:latin typeface="+mj-lt"/>
              </a:rPr>
              <a:t>Giải điều chế đối với quá trình Điều chế điên độ (</a:t>
            </a:r>
            <a:r>
              <a:rPr lang="vi-VN" sz="2400" i="1" dirty="0">
                <a:solidFill>
                  <a:srgbClr val="006600"/>
                </a:solidFill>
                <a:latin typeface="+mj-lt"/>
              </a:rPr>
              <a:t>đ</a:t>
            </a:r>
            <a:r>
              <a:rPr lang="vi-VN" sz="2400" i="1" dirty="0">
                <a:solidFill>
                  <a:srgbClr val="006600"/>
                </a:solidFill>
                <a:effectLst/>
                <a:latin typeface="+mj-lt"/>
              </a:rPr>
              <a:t>iều biên) được gọi là Tách sóng tức là tách tín hiệu (thông tin nguồn) ra khỏi Sóng mang</a:t>
            </a:r>
            <a:endParaRPr lang="x-none" sz="2400" i="1" dirty="0">
              <a:solidFill>
                <a:srgbClr val="006600"/>
              </a:solidFill>
              <a:latin typeface="+mj-lt"/>
            </a:endParaRPr>
          </a:p>
        </p:txBody>
      </p:sp>
      <p:sp>
        <p:nvSpPr>
          <p:cNvPr id="8" name="TextBox 7">
            <a:extLst>
              <a:ext uri="{FF2B5EF4-FFF2-40B4-BE49-F238E27FC236}">
                <a16:creationId xmlns:a16="http://schemas.microsoft.com/office/drawing/2014/main" id="{08D47D96-671F-775B-E997-3CD621CF7E23}"/>
              </a:ext>
            </a:extLst>
          </p:cNvPr>
          <p:cNvSpPr txBox="1"/>
          <p:nvPr/>
        </p:nvSpPr>
        <p:spPr>
          <a:xfrm>
            <a:off x="946348" y="3988317"/>
            <a:ext cx="9918306" cy="1200329"/>
          </a:xfrm>
          <a:prstGeom prst="rect">
            <a:avLst/>
          </a:prstGeom>
          <a:noFill/>
        </p:spPr>
        <p:txBody>
          <a:bodyPr wrap="square">
            <a:spAutoFit/>
          </a:bodyPr>
          <a:lstStyle/>
          <a:p>
            <a:pPr marL="0" marR="0" indent="457200" algn="just" fontAlgn="base">
              <a:spcBef>
                <a:spcPts val="0"/>
              </a:spcBef>
              <a:spcAft>
                <a:spcPts val="0"/>
              </a:spcAft>
            </a:pPr>
            <a:r>
              <a:rPr lang="vi-VN" sz="2400" b="0" i="1" dirty="0">
                <a:solidFill>
                  <a:srgbClr val="006600"/>
                </a:solidFill>
                <a:effectLst/>
                <a:latin typeface="+mj-lt"/>
              </a:rPr>
              <a:t>Sự tách sóng được thực hiện một cách rất đơn giản như dưới đây:</a:t>
            </a:r>
          </a:p>
          <a:p>
            <a:br>
              <a:rPr lang="vi-VN" sz="2400" i="1" dirty="0">
                <a:solidFill>
                  <a:srgbClr val="006600"/>
                </a:solidFill>
              </a:rPr>
            </a:br>
            <a:endParaRPr lang="x-none" sz="2400" i="1" dirty="0">
              <a:solidFill>
                <a:srgbClr val="006600"/>
              </a:solidFill>
            </a:endParaRPr>
          </a:p>
        </p:txBody>
      </p:sp>
    </p:spTree>
    <p:extLst>
      <p:ext uri="{BB962C8B-B14F-4D97-AF65-F5344CB8AC3E}">
        <p14:creationId xmlns:p14="http://schemas.microsoft.com/office/powerpoint/2010/main" val="2824746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682FB9-F1AB-118E-5784-8104A2E40457}"/>
              </a:ext>
            </a:extLst>
          </p:cNvPr>
          <p:cNvSpPr txBox="1"/>
          <p:nvPr/>
        </p:nvSpPr>
        <p:spPr>
          <a:xfrm>
            <a:off x="342900" y="1447800"/>
            <a:ext cx="11849100" cy="2160591"/>
          </a:xfrm>
          <a:prstGeom prst="rect">
            <a:avLst/>
          </a:prstGeom>
          <a:noFill/>
        </p:spPr>
        <p:txBody>
          <a:bodyPr wrap="square">
            <a:spAutoFit/>
          </a:bodyPr>
          <a:lstStyle/>
          <a:p>
            <a:pPr>
              <a:lnSpc>
                <a:spcPct val="120000"/>
              </a:lnSpc>
            </a:pPr>
            <a:r>
              <a:rPr lang="vi-VN" sz="2800" dirty="0">
                <a:effectLst/>
                <a:latin typeface="+mj-lt"/>
                <a:ea typeface="Calibri" panose="020F0502020204030204" pitchFamily="34" charset="0"/>
                <a:cs typeface="Times New Roman" panose="02020603050405020304" pitchFamily="18" charset="0"/>
              </a:rPr>
              <a:t>- Mạch giải điều chế biên độ sử dụng diode. Diode D chỉnh lưu nửa chu kì dương của tín hiệu U</a:t>
            </a:r>
            <a:r>
              <a:rPr lang="vi-VN" sz="2800" baseline="-25000" dirty="0">
                <a:effectLst/>
                <a:latin typeface="+mj-lt"/>
                <a:ea typeface="Calibri" panose="020F0502020204030204" pitchFamily="34" charset="0"/>
                <a:cs typeface="Times New Roman" panose="02020603050405020304" pitchFamily="18" charset="0"/>
              </a:rPr>
              <a:t>AM</a:t>
            </a:r>
            <a:r>
              <a:rPr lang="vi-VN" sz="2800" dirty="0">
                <a:effectLst/>
                <a:latin typeface="+mj-lt"/>
                <a:ea typeface="Calibri" panose="020F0502020204030204" pitchFamily="34" charset="0"/>
                <a:cs typeface="Times New Roman" panose="02020603050405020304" pitchFamily="18" charset="0"/>
              </a:rPr>
              <a:t>, sau đó tới bộ lọc thông thấp RC để loại bỏ các thành phần tần số cao để thu được tín hiệu sau khi điều chế U</a:t>
            </a:r>
            <a:r>
              <a:rPr lang="vi-VN" sz="2800" baseline="-25000" dirty="0">
                <a:effectLst/>
                <a:latin typeface="+mj-lt"/>
                <a:ea typeface="Calibri" panose="020F0502020204030204" pitchFamily="34" charset="0"/>
                <a:cs typeface="Times New Roman" panose="02020603050405020304" pitchFamily="18" charset="0"/>
              </a:rPr>
              <a:t>m</a:t>
            </a:r>
            <a:r>
              <a:rPr lang="vi-VN" sz="2800" dirty="0">
                <a:effectLst/>
                <a:latin typeface="+mj-lt"/>
                <a:ea typeface="Calibri" panose="020F0502020204030204" pitchFamily="34" charset="0"/>
                <a:cs typeface="Times New Roman" panose="02020603050405020304" pitchFamily="18" charset="0"/>
              </a:rPr>
              <a:t> có dạng giống với tín hiệu mang thông tin ban đầu.</a:t>
            </a:r>
            <a:endParaRPr lang="x-none" sz="2800" dirty="0">
              <a:effectLst/>
              <a:latin typeface="+mj-lt"/>
              <a:ea typeface="Times New Roman" panose="02020603050405020304" pitchFamily="18" charset="0"/>
            </a:endParaRPr>
          </a:p>
        </p:txBody>
      </p:sp>
      <p:sp>
        <p:nvSpPr>
          <p:cNvPr id="6" name="TextBox 5">
            <a:extLst>
              <a:ext uri="{FF2B5EF4-FFF2-40B4-BE49-F238E27FC236}">
                <a16:creationId xmlns:a16="http://schemas.microsoft.com/office/drawing/2014/main" id="{8D40ED55-5D59-B78E-28BC-DDCCE73F703C}"/>
              </a:ext>
            </a:extLst>
          </p:cNvPr>
          <p:cNvSpPr txBox="1"/>
          <p:nvPr/>
        </p:nvSpPr>
        <p:spPr>
          <a:xfrm>
            <a:off x="4533900" y="6386524"/>
            <a:ext cx="6098240" cy="471476"/>
          </a:xfrm>
          <a:prstGeom prst="rect">
            <a:avLst/>
          </a:prstGeom>
          <a:noFill/>
        </p:spPr>
        <p:txBody>
          <a:bodyPr wrap="square">
            <a:spAutoFit/>
          </a:bodyPr>
          <a:lstStyle/>
          <a:p>
            <a:pPr>
              <a:lnSpc>
                <a:spcPct val="120000"/>
              </a:lnSpc>
            </a:pPr>
            <a:r>
              <a:rPr lang="x-none" sz="2200" i="1" dirty="0">
                <a:effectLst/>
                <a:ea typeface="Times New Roman" panose="02020603050405020304" pitchFamily="18" charset="0"/>
              </a:rPr>
              <a:t>Hình 18.10. Mạch giải điều chế biên độ</a:t>
            </a:r>
          </a:p>
        </p:txBody>
      </p:sp>
      <p:sp>
        <p:nvSpPr>
          <p:cNvPr id="5" name="TextBox 4">
            <a:extLst>
              <a:ext uri="{FF2B5EF4-FFF2-40B4-BE49-F238E27FC236}">
                <a16:creationId xmlns:a16="http://schemas.microsoft.com/office/drawing/2014/main" id="{7D8B048F-7625-0B62-15B0-6BE4AC21AA9D}"/>
              </a:ext>
            </a:extLst>
          </p:cNvPr>
          <p:cNvSpPr txBox="1"/>
          <p:nvPr/>
        </p:nvSpPr>
        <p:spPr>
          <a:xfrm>
            <a:off x="340318" y="951920"/>
            <a:ext cx="6098582" cy="572080"/>
          </a:xfrm>
          <a:prstGeom prst="rect">
            <a:avLst/>
          </a:prstGeom>
          <a:noFill/>
        </p:spPr>
        <p:txBody>
          <a:bodyPr wrap="square">
            <a:spAutoFit/>
          </a:bodyPr>
          <a:lstStyle/>
          <a:p>
            <a:pPr>
              <a:lnSpc>
                <a:spcPct val="120000"/>
              </a:lnSpc>
            </a:pPr>
            <a:r>
              <a:rPr lang="vi-VN" sz="2800" b="1" dirty="0">
                <a:solidFill>
                  <a:srgbClr val="00B050"/>
                </a:solidFill>
                <a:effectLst/>
                <a:latin typeface="+mj-lt"/>
                <a:ea typeface="Calibri" panose="020F0502020204030204" pitchFamily="34" charset="0"/>
                <a:cs typeface="Times New Roman" panose="02020603050405020304" pitchFamily="18" charset="0"/>
              </a:rPr>
              <a:t>3. Mạch giải điều chế biên độ </a:t>
            </a:r>
            <a:endParaRPr lang="x-none" sz="2800" dirty="0">
              <a:solidFill>
                <a:srgbClr val="00B050"/>
              </a:solidFill>
              <a:effectLst/>
              <a:latin typeface="+mj-lt"/>
              <a:ea typeface="Times New Roman" panose="02020603050405020304" pitchFamily="18" charset="0"/>
            </a:endParaRPr>
          </a:p>
        </p:txBody>
      </p:sp>
      <p:sp>
        <p:nvSpPr>
          <p:cNvPr id="7" name="TextBox 6">
            <a:extLst>
              <a:ext uri="{FF2B5EF4-FFF2-40B4-BE49-F238E27FC236}">
                <a16:creationId xmlns:a16="http://schemas.microsoft.com/office/drawing/2014/main" id="{29C39B84-6223-69AA-B0D1-3D6B5D5A6BE6}"/>
              </a:ext>
            </a:extLst>
          </p:cNvPr>
          <p:cNvSpPr txBox="1"/>
          <p:nvPr/>
        </p:nvSpPr>
        <p:spPr>
          <a:xfrm>
            <a:off x="342900" y="295255"/>
            <a:ext cx="10289240" cy="830997"/>
          </a:xfrm>
          <a:prstGeom prst="rect">
            <a:avLst/>
          </a:prstGeom>
          <a:noFill/>
        </p:spPr>
        <p:txBody>
          <a:bodyPr wrap="square">
            <a:spAutoFit/>
          </a:bodyPr>
          <a:lstStyle/>
          <a:p>
            <a:pPr algn="l">
              <a:lnSpc>
                <a:spcPct val="150000"/>
              </a:lnSpc>
            </a:pPr>
            <a:r>
              <a:rPr lang="vi-VN" sz="3200" b="1" i="0" dirty="0">
                <a:solidFill>
                  <a:srgbClr val="FF0000"/>
                </a:solidFill>
                <a:effectLst/>
                <a:latin typeface="+mj-lt"/>
              </a:rPr>
              <a:t>II. MỘT SỐ MẠCH XỬ LÍ TÍN HIỆU TƯƠNG TỰ</a:t>
            </a:r>
          </a:p>
        </p:txBody>
      </p:sp>
      <p:pic>
        <p:nvPicPr>
          <p:cNvPr id="9" name="Picture 8">
            <a:extLst>
              <a:ext uri="{FF2B5EF4-FFF2-40B4-BE49-F238E27FC236}">
                <a16:creationId xmlns:a16="http://schemas.microsoft.com/office/drawing/2014/main" id="{917DEFD4-62EE-1567-AD81-590E617EAD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0300" y="3469499"/>
            <a:ext cx="9296400" cy="3038039"/>
          </a:xfrm>
          <a:prstGeom prst="rect">
            <a:avLst/>
          </a:prstGeom>
        </p:spPr>
      </p:pic>
    </p:spTree>
    <p:extLst>
      <p:ext uri="{BB962C8B-B14F-4D97-AF65-F5344CB8AC3E}">
        <p14:creationId xmlns:p14="http://schemas.microsoft.com/office/powerpoint/2010/main" val="1045042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106" b="3106"/>
          <a:stretch>
            <a:fillRect/>
          </a:stretch>
        </p:blipFill>
        <p:spPr>
          <a:xfrm>
            <a:off x="50912" y="1295400"/>
            <a:ext cx="7454788" cy="4191000"/>
          </a:xfrm>
        </p:spPr>
      </p:pic>
      <p:sp>
        <p:nvSpPr>
          <p:cNvPr id="6" name="Text Placeholder 5"/>
          <p:cNvSpPr>
            <a:spLocks noGrp="1"/>
          </p:cNvSpPr>
          <p:nvPr>
            <p:ph type="body" sz="quarter" idx="24"/>
          </p:nvPr>
        </p:nvSpPr>
        <p:spPr/>
        <p:txBody>
          <a:bodyPr/>
          <a:lstStyle/>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0734" y="3619500"/>
            <a:ext cx="4368866" cy="2499692"/>
          </a:xfrm>
          <a:prstGeom prst="rect">
            <a:avLst/>
          </a:prstGeom>
        </p:spPr>
      </p:pic>
      <p:sp>
        <p:nvSpPr>
          <p:cNvPr id="9" name="Title 1">
            <a:extLst>
              <a:ext uri="{FF2B5EF4-FFF2-40B4-BE49-F238E27FC236}">
                <a16:creationId xmlns:a16="http://schemas.microsoft.com/office/drawing/2014/main" id="{D7F3290D-DC02-4475-57AA-88AF2C7D733E}"/>
              </a:ext>
            </a:extLst>
          </p:cNvPr>
          <p:cNvSpPr>
            <a:spLocks noGrp="1"/>
          </p:cNvSpPr>
          <p:nvPr>
            <p:ph type="title"/>
          </p:nvPr>
        </p:nvSpPr>
        <p:spPr>
          <a:xfrm>
            <a:off x="228600" y="533400"/>
            <a:ext cx="11006206" cy="609600"/>
          </a:xfrm>
        </p:spPr>
        <p:txBody>
          <a:bodyPr>
            <a:noAutofit/>
          </a:bodyPr>
          <a:lstStyle/>
          <a:p>
            <a:pPr algn="ctr"/>
            <a:r>
              <a:rPr lang="en-US" b="1" dirty="0">
                <a:solidFill>
                  <a:srgbClr val="FF0000"/>
                </a:solidFill>
                <a:latin typeface="Arial" panose="020B0604020202020204" pitchFamily="34" charset="0"/>
                <a:cs typeface="Arial" panose="020B0604020202020204" pitchFamily="34" charset="0"/>
              </a:rPr>
              <a:t>LUYỆN TẬP</a:t>
            </a:r>
          </a:p>
        </p:txBody>
      </p:sp>
    </p:spTree>
    <p:extLst>
      <p:ext uri="{BB962C8B-B14F-4D97-AF65-F5344CB8AC3E}">
        <p14:creationId xmlns:p14="http://schemas.microsoft.com/office/powerpoint/2010/main" val="7552452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3B45AE42-8B51-4BF3-88EE-EDF9E2BD54E4}"/>
              </a:ext>
            </a:extLst>
          </p:cNvPr>
          <p:cNvSpPr/>
          <p:nvPr/>
        </p:nvSpPr>
        <p:spPr>
          <a:xfrm>
            <a:off x="0" y="2819400"/>
            <a:ext cx="12192000" cy="2533458"/>
          </a:xfrm>
          <a:custGeom>
            <a:avLst/>
            <a:gdLst>
              <a:gd name="connsiteX0" fmla="*/ 0 w 12252491"/>
              <a:gd name="connsiteY0" fmla="*/ 0 h 3258448"/>
              <a:gd name="connsiteX1" fmla="*/ 12252491 w 12252491"/>
              <a:gd name="connsiteY1" fmla="*/ 0 h 3258448"/>
              <a:gd name="connsiteX2" fmla="*/ 12252491 w 12252491"/>
              <a:gd name="connsiteY2" fmla="*/ 3258448 h 3258448"/>
              <a:gd name="connsiteX3" fmla="*/ 0 w 12252491"/>
              <a:gd name="connsiteY3" fmla="*/ 3258448 h 3258448"/>
              <a:gd name="connsiteX4" fmla="*/ 0 w 12252491"/>
              <a:gd name="connsiteY4" fmla="*/ 0 h 3258448"/>
              <a:gd name="connsiteX0" fmla="*/ 0 w 12252491"/>
              <a:gd name="connsiteY0" fmla="*/ 687540 h 3945988"/>
              <a:gd name="connsiteX1" fmla="*/ 3718091 w 12252491"/>
              <a:gd name="connsiteY1" fmla="*/ 0 h 3945988"/>
              <a:gd name="connsiteX2" fmla="*/ 12252491 w 12252491"/>
              <a:gd name="connsiteY2" fmla="*/ 687540 h 3945988"/>
              <a:gd name="connsiteX3" fmla="*/ 12252491 w 12252491"/>
              <a:gd name="connsiteY3" fmla="*/ 3945988 h 3945988"/>
              <a:gd name="connsiteX4" fmla="*/ 0 w 12252491"/>
              <a:gd name="connsiteY4" fmla="*/ 3945988 h 3945988"/>
              <a:gd name="connsiteX5" fmla="*/ 0 w 12252491"/>
              <a:gd name="connsiteY5"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93730 h 3952178"/>
              <a:gd name="connsiteX1" fmla="*/ 3718091 w 12252491"/>
              <a:gd name="connsiteY1" fmla="*/ 6190 h 3952178"/>
              <a:gd name="connsiteX2" fmla="*/ 8683986 w 12252491"/>
              <a:gd name="connsiteY2" fmla="*/ 1047200 h 3952178"/>
              <a:gd name="connsiteX3" fmla="*/ 12252491 w 12252491"/>
              <a:gd name="connsiteY3" fmla="*/ 693730 h 3952178"/>
              <a:gd name="connsiteX4" fmla="*/ 12252491 w 12252491"/>
              <a:gd name="connsiteY4" fmla="*/ 3952178 h 3952178"/>
              <a:gd name="connsiteX5" fmla="*/ 0 w 12252491"/>
              <a:gd name="connsiteY5" fmla="*/ 3952178 h 3952178"/>
              <a:gd name="connsiteX6" fmla="*/ 0 w 12252491"/>
              <a:gd name="connsiteY6" fmla="*/ 693730 h 395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2491" h="3952178">
                <a:moveTo>
                  <a:pt x="0" y="693730"/>
                </a:moveTo>
                <a:cubicBezTo>
                  <a:pt x="1403486" y="-126293"/>
                  <a:pt x="2483417" y="10287"/>
                  <a:pt x="3718091" y="6190"/>
                </a:cubicBezTo>
                <a:cubicBezTo>
                  <a:pt x="5321808" y="137489"/>
                  <a:pt x="7080269" y="915901"/>
                  <a:pt x="8683986" y="1047200"/>
                </a:cubicBezTo>
                <a:cubicBezTo>
                  <a:pt x="10098571" y="760565"/>
                  <a:pt x="11006718" y="333252"/>
                  <a:pt x="12252491" y="693730"/>
                </a:cubicBezTo>
                <a:lnTo>
                  <a:pt x="12252491" y="3952178"/>
                </a:lnTo>
                <a:lnTo>
                  <a:pt x="0" y="3952178"/>
                </a:lnTo>
                <a:lnTo>
                  <a:pt x="0" y="69373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Rectangle 3">
            <a:extLst>
              <a:ext uri="{FF2B5EF4-FFF2-40B4-BE49-F238E27FC236}">
                <a16:creationId xmlns:a16="http://schemas.microsoft.com/office/drawing/2014/main" id="{20D04A0A-33F9-4E82-8CBB-DCAD53483EE3}"/>
              </a:ext>
            </a:extLst>
          </p:cNvPr>
          <p:cNvSpPr/>
          <p:nvPr/>
        </p:nvSpPr>
        <p:spPr>
          <a:xfrm>
            <a:off x="2887027" y="1523287"/>
            <a:ext cx="7016664" cy="1169551"/>
          </a:xfrm>
          <a:prstGeom prst="rect">
            <a:avLst/>
          </a:prstGeom>
          <a:noFill/>
        </p:spPr>
        <p:txBody>
          <a:bodyPr wrap="none" lIns="91440" tIns="45720" rIns="91440" bIns="45720">
            <a:spAutoFit/>
          </a:bodyPr>
          <a:lstStyle/>
          <a:p>
            <a:pPr algn="ctr"/>
            <a:r>
              <a:rPr lang="vi-VN" sz="7000" b="1" dirty="0">
                <a:solidFill>
                  <a:srgbClr val="FF0000"/>
                </a:solidFill>
                <a:latin typeface="Times New Roman" panose="02020603050405020304" pitchFamily="18" charset="0"/>
                <a:cs typeface="Times New Roman" panose="02020603050405020304" pitchFamily="18" charset="0"/>
              </a:rPr>
              <a:t>AI NHANH HƠN</a:t>
            </a:r>
            <a:endParaRPr lang="en-US" sz="7000" b="1" dirty="0">
              <a:solidFill>
                <a:srgbClr val="FF0000"/>
              </a:solidFill>
              <a:latin typeface="Times New Roman" panose="02020603050405020304" pitchFamily="18" charset="0"/>
              <a:cs typeface="Times New Roman" panose="02020603050405020304" pitchFamily="18" charset="0"/>
            </a:endParaRPr>
          </a:p>
        </p:txBody>
      </p:sp>
      <p:pic>
        <p:nvPicPr>
          <p:cNvPr id="41" name="Picture 40">
            <a:extLst>
              <a:ext uri="{FF2B5EF4-FFF2-40B4-BE49-F238E27FC236}">
                <a16:creationId xmlns:a16="http://schemas.microsoft.com/office/drawing/2014/main" id="{37A05D7F-0940-41C2-99DE-FF09B18446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0125" y="2321087"/>
            <a:ext cx="1044772" cy="828355"/>
          </a:xfrm>
          <a:prstGeom prst="rect">
            <a:avLst/>
          </a:prstGeom>
        </p:spPr>
      </p:pic>
      <p:pic>
        <p:nvPicPr>
          <p:cNvPr id="62" name="Picture 61">
            <a:extLst>
              <a:ext uri="{FF2B5EF4-FFF2-40B4-BE49-F238E27FC236}">
                <a16:creationId xmlns:a16="http://schemas.microsoft.com/office/drawing/2014/main" id="{08A33331-ED43-4961-8472-635A0DA967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1661" y="4343400"/>
            <a:ext cx="2045817" cy="1081649"/>
          </a:xfrm>
          <a:prstGeom prst="rect">
            <a:avLst/>
          </a:prstGeom>
        </p:spPr>
      </p:pic>
      <p:pic>
        <p:nvPicPr>
          <p:cNvPr id="70" name="Picture 69">
            <a:extLst>
              <a:ext uri="{FF2B5EF4-FFF2-40B4-BE49-F238E27FC236}">
                <a16:creationId xmlns:a16="http://schemas.microsoft.com/office/drawing/2014/main" id="{2CAB176B-5CEB-4019-B56E-B2E8DE6B7AB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95003" y="4267200"/>
            <a:ext cx="745136" cy="1081649"/>
          </a:xfrm>
          <a:prstGeom prst="rect">
            <a:avLst/>
          </a:prstGeom>
        </p:spPr>
      </p:pic>
      <p:pic>
        <p:nvPicPr>
          <p:cNvPr id="68" name="Picture 67">
            <a:extLst>
              <a:ext uri="{FF2B5EF4-FFF2-40B4-BE49-F238E27FC236}">
                <a16:creationId xmlns:a16="http://schemas.microsoft.com/office/drawing/2014/main" id="{05B912C0-A88D-4D04-BF86-10B5169F89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67106" y="2265174"/>
            <a:ext cx="3905263" cy="1952631"/>
          </a:xfrm>
          <a:prstGeom prst="rect">
            <a:avLst/>
          </a:prstGeom>
        </p:spPr>
      </p:pic>
      <p:pic>
        <p:nvPicPr>
          <p:cNvPr id="72" name="Picture 71">
            <a:extLst>
              <a:ext uri="{FF2B5EF4-FFF2-40B4-BE49-F238E27FC236}">
                <a16:creationId xmlns:a16="http://schemas.microsoft.com/office/drawing/2014/main" id="{A0E6B0FA-6EE2-4926-ABE7-B85F6ED3E9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737" y="1845034"/>
            <a:ext cx="2644197" cy="3467799"/>
          </a:xfrm>
          <a:prstGeom prst="rect">
            <a:avLst/>
          </a:prstGeom>
        </p:spPr>
      </p:pic>
      <p:pic>
        <p:nvPicPr>
          <p:cNvPr id="73" name="Picture 72">
            <a:extLst>
              <a:ext uri="{FF2B5EF4-FFF2-40B4-BE49-F238E27FC236}">
                <a16:creationId xmlns:a16="http://schemas.microsoft.com/office/drawing/2014/main" id="{5BEE9461-E3F1-4183-9412-152BCC5A68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1096" y="4502163"/>
            <a:ext cx="558289" cy="442643"/>
          </a:xfrm>
          <a:prstGeom prst="rect">
            <a:avLst/>
          </a:prstGeom>
        </p:spPr>
      </p:pic>
      <p:pic>
        <p:nvPicPr>
          <p:cNvPr id="74" name="Picture 73">
            <a:extLst>
              <a:ext uri="{FF2B5EF4-FFF2-40B4-BE49-F238E27FC236}">
                <a16:creationId xmlns:a16="http://schemas.microsoft.com/office/drawing/2014/main" id="{070B01E2-E914-44A2-8F50-CDA5251B73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91734" y="4359897"/>
            <a:ext cx="558289" cy="442643"/>
          </a:xfrm>
          <a:prstGeom prst="rect">
            <a:avLst/>
          </a:prstGeom>
        </p:spPr>
      </p:pic>
      <p:pic>
        <p:nvPicPr>
          <p:cNvPr id="75" name="Picture 74">
            <a:extLst>
              <a:ext uri="{FF2B5EF4-FFF2-40B4-BE49-F238E27FC236}">
                <a16:creationId xmlns:a16="http://schemas.microsoft.com/office/drawing/2014/main" id="{E6361DD3-0A04-47FE-8E74-ADCBEA2158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15761" y="4944805"/>
            <a:ext cx="558289" cy="442643"/>
          </a:xfrm>
          <a:prstGeom prst="rect">
            <a:avLst/>
          </a:prstGeom>
        </p:spPr>
      </p:pic>
      <p:pic>
        <p:nvPicPr>
          <p:cNvPr id="77" name="Picture 76">
            <a:extLst>
              <a:ext uri="{FF2B5EF4-FFF2-40B4-BE49-F238E27FC236}">
                <a16:creationId xmlns:a16="http://schemas.microsoft.com/office/drawing/2014/main" id="{38B224A7-0FB7-4E20-B122-4E8E59DF8F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10123" y="3414482"/>
            <a:ext cx="1917579" cy="1622567"/>
          </a:xfrm>
          <a:prstGeom prst="rect">
            <a:avLst/>
          </a:prstGeom>
        </p:spPr>
      </p:pic>
      <p:sp>
        <p:nvSpPr>
          <p:cNvPr id="21" name="Rectangle 59">
            <a:extLst>
              <a:ext uri="{FF2B5EF4-FFF2-40B4-BE49-F238E27FC236}">
                <a16:creationId xmlns:a16="http://schemas.microsoft.com/office/drawing/2014/main" id="{5294391B-4247-4B6A-B075-02DA37E94502}"/>
              </a:ext>
            </a:extLst>
          </p:cNvPr>
          <p:cNvSpPr/>
          <p:nvPr/>
        </p:nvSpPr>
        <p:spPr>
          <a:xfrm>
            <a:off x="0" y="5448300"/>
            <a:ext cx="12192000" cy="1270359"/>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 fmla="*/ 0 w 12192000"/>
              <a:gd name="connsiteY0" fmla="*/ 54 h 1436685"/>
              <a:gd name="connsiteX1" fmla="*/ 4086225 w 12192000"/>
              <a:gd name="connsiteY1" fmla="*/ 300092 h 1436685"/>
              <a:gd name="connsiteX2" fmla="*/ 12192000 w 12192000"/>
              <a:gd name="connsiteY2" fmla="*/ 54 h 1436685"/>
              <a:gd name="connsiteX3" fmla="*/ 12192000 w 12192000"/>
              <a:gd name="connsiteY3" fmla="*/ 1436685 h 1436685"/>
              <a:gd name="connsiteX4" fmla="*/ 0 w 12192000"/>
              <a:gd name="connsiteY4" fmla="*/ 1436685 h 1436685"/>
              <a:gd name="connsiteX5" fmla="*/ 0 w 12192000"/>
              <a:gd name="connsiteY5" fmla="*/ 54 h 1436685"/>
              <a:gd name="connsiteX0" fmla="*/ 0 w 12192000"/>
              <a:gd name="connsiteY0" fmla="*/ 42862 h 1479493"/>
              <a:gd name="connsiteX1" fmla="*/ 4086225 w 12192000"/>
              <a:gd name="connsiteY1" fmla="*/ 342900 h 1479493"/>
              <a:gd name="connsiteX2" fmla="*/ 9786938 w 12192000"/>
              <a:gd name="connsiteY2" fmla="*/ 0 h 1479493"/>
              <a:gd name="connsiteX3" fmla="*/ 12192000 w 12192000"/>
              <a:gd name="connsiteY3" fmla="*/ 42862 h 1479493"/>
              <a:gd name="connsiteX4" fmla="*/ 12192000 w 12192000"/>
              <a:gd name="connsiteY4" fmla="*/ 1479493 h 1479493"/>
              <a:gd name="connsiteX5" fmla="*/ 0 w 12192000"/>
              <a:gd name="connsiteY5" fmla="*/ 1479493 h 1479493"/>
              <a:gd name="connsiteX6" fmla="*/ 0 w 12192000"/>
              <a:gd name="connsiteY6" fmla="*/ 42862 h 147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79493">
                <a:moveTo>
                  <a:pt x="0" y="42862"/>
                </a:moveTo>
                <a:cubicBezTo>
                  <a:pt x="1343025" y="38100"/>
                  <a:pt x="2743200" y="347662"/>
                  <a:pt x="4086225" y="342900"/>
                </a:cubicBezTo>
                <a:cubicBezTo>
                  <a:pt x="5886450" y="276225"/>
                  <a:pt x="7986713" y="66675"/>
                  <a:pt x="9786938" y="0"/>
                </a:cubicBezTo>
                <a:lnTo>
                  <a:pt x="12192000" y="42862"/>
                </a:lnTo>
                <a:lnTo>
                  <a:pt x="12192000" y="1479493"/>
                </a:lnTo>
                <a:lnTo>
                  <a:pt x="0" y="1479493"/>
                </a:lnTo>
                <a:lnTo>
                  <a:pt x="0" y="428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spcBef>
                <a:spcPts val="600"/>
              </a:spcBef>
              <a:spcAft>
                <a:spcPts val="600"/>
              </a:spcAft>
              <a:tabLst>
                <a:tab pos="334010" algn="l"/>
              </a:tabLst>
            </a:pPr>
            <a:r>
              <a:rPr lang="en-US" sz="2600" b="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L</a:t>
            </a:r>
            <a:r>
              <a:rPr lang="en-US" sz="2600" b="1" dirty="0" err="1">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rPr>
              <a:t>uật</a:t>
            </a:r>
            <a:r>
              <a:rPr lang="en-US" sz="26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rPr>
              <a:t>chơi</a:t>
            </a:r>
            <a:r>
              <a:rPr lang="en-US" sz="26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rPr>
              <a:t> “Ai </a:t>
            </a:r>
            <a:r>
              <a:rPr lang="en-US" sz="2600" b="1" dirty="0" err="1">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rPr>
              <a:t>nhanh</a:t>
            </a:r>
            <a:r>
              <a:rPr lang="en-US" sz="26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6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rPr>
              <a:t>”: chia </a:t>
            </a:r>
            <a:r>
              <a:rPr lang="en-US" sz="2600" b="1" dirty="0" err="1">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rPr>
              <a:t>lớp</a:t>
            </a:r>
            <a:r>
              <a:rPr lang="en-US" sz="26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6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600" b="1" dirty="0" err="1">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rPr>
              <a:t>đội</a:t>
            </a:r>
            <a:r>
              <a:rPr lang="en-US" sz="26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rPr>
              <a:t>đội</a:t>
            </a:r>
            <a:r>
              <a:rPr lang="en-US" sz="26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6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err="1">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600" b="1">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a:solidFill>
                  <a:srgbClr val="000099"/>
                </a:solidFill>
                <a:latin typeface="Times New Roman" panose="02020603050405020304" pitchFamily="18" charset="0"/>
                <a:ea typeface="Calibri" panose="020F0502020204030204" pitchFamily="34" charset="0"/>
                <a:cs typeface="Times New Roman" panose="02020603050405020304" pitchFamily="18" charset="0"/>
              </a:rPr>
              <a:t>mỗi</a:t>
            </a:r>
            <a:r>
              <a:rPr lang="en-US" sz="2600" b="1">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6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26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6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6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6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6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600" b="1" dirty="0" err="1">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6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6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6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rPr>
              <a:t> 5 </a:t>
            </a:r>
            <a:r>
              <a:rPr lang="en-US" sz="2600" b="1" dirty="0" err="1">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rPr>
              <a:t>phút</a:t>
            </a:r>
            <a:r>
              <a:rPr lang="en-US" sz="26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x-none" sz="2600" b="1" dirty="0">
              <a:solidFill>
                <a:srgbClr val="000099"/>
              </a:solidFill>
              <a:effectLst/>
              <a:latin typeface="Cambria" panose="02040503050406030204" pitchFamily="18" charset="0"/>
              <a:ea typeface="Calibri" panose="020F0502020204030204" pitchFamily="34" charset="0"/>
              <a:cs typeface="Times New Roman" panose="02020603050405020304" pitchFamily="18" charset="0"/>
            </a:endParaRPr>
          </a:p>
        </p:txBody>
      </p:sp>
      <p:pic>
        <p:nvPicPr>
          <p:cNvPr id="81" name="Intro">
            <a:hlinkClick r:id="" action="ppaction://media"/>
            <a:extLst>
              <a:ext uri="{FF2B5EF4-FFF2-40B4-BE49-F238E27FC236}">
                <a16:creationId xmlns:a16="http://schemas.microsoft.com/office/drawing/2014/main" id="{7C2A0ED8-67CD-4A5F-BDC2-A56E7A3CF4B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52141" y="4738702"/>
            <a:ext cx="609600" cy="609600"/>
          </a:xfrm>
          <a:prstGeom prst="rect">
            <a:avLst/>
          </a:prstGeom>
        </p:spPr>
      </p:pic>
      <p:pic>
        <p:nvPicPr>
          <p:cNvPr id="64" name="Picture 63">
            <a:extLst>
              <a:ext uri="{FF2B5EF4-FFF2-40B4-BE49-F238E27FC236}">
                <a16:creationId xmlns:a16="http://schemas.microsoft.com/office/drawing/2014/main" id="{32D24676-19A4-4930-A1DF-32D5F249A8C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69392" y="113230"/>
            <a:ext cx="4602977" cy="2009540"/>
          </a:xfrm>
          <a:prstGeom prst="rect">
            <a:avLst/>
          </a:prstGeom>
        </p:spPr>
      </p:pic>
      <p:pic>
        <p:nvPicPr>
          <p:cNvPr id="24" name="Picture 23">
            <a:extLst>
              <a:ext uri="{FF2B5EF4-FFF2-40B4-BE49-F238E27FC236}">
                <a16:creationId xmlns:a16="http://schemas.microsoft.com/office/drawing/2014/main" id="{37A05D7F-0940-41C2-99DE-FF09B18446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3325" y="2524287"/>
            <a:ext cx="1044772" cy="828355"/>
          </a:xfrm>
          <a:prstGeom prst="rect">
            <a:avLst/>
          </a:prstGeom>
        </p:spPr>
      </p:pic>
      <p:sp>
        <p:nvSpPr>
          <p:cNvPr id="2" name="WordArt 18">
            <a:extLst>
              <a:ext uri="{FF2B5EF4-FFF2-40B4-BE49-F238E27FC236}">
                <a16:creationId xmlns:a16="http://schemas.microsoft.com/office/drawing/2014/main" id="{2D426D20-521C-18B5-157A-7C255411A61E}"/>
              </a:ext>
            </a:extLst>
          </p:cNvPr>
          <p:cNvSpPr>
            <a:spLocks noChangeArrowheads="1" noChangeShapeType="1" noTextEdit="1"/>
          </p:cNvSpPr>
          <p:nvPr/>
        </p:nvSpPr>
        <p:spPr bwMode="auto">
          <a:xfrm>
            <a:off x="4038601" y="883358"/>
            <a:ext cx="4191000" cy="640642"/>
          </a:xfrm>
          <a:prstGeom prst="rect">
            <a:avLst/>
          </a:prstGeom>
        </p:spPr>
        <p:txBody>
          <a:bodyPr wrap="none" fromWordArt="1">
            <a:prstTxWarp prst="textPlain">
              <a:avLst>
                <a:gd name="adj" fmla="val 50000"/>
              </a:avLst>
            </a:prstTxWarp>
          </a:bodyPr>
          <a:lstStyle/>
          <a:p>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panose="020BE200000000000000" pitchFamily="34" charset="0"/>
              </a:rPr>
              <a:t>TRÒ CHƠI</a:t>
            </a:r>
            <a:endParaRPr lang="x-none"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panose="020BE200000000000000" pitchFamily="34" charset="0"/>
            </a:endParaRPr>
          </a:p>
        </p:txBody>
      </p:sp>
    </p:spTree>
    <p:extLst>
      <p:ext uri="{BB962C8B-B14F-4D97-AF65-F5344CB8AC3E}">
        <p14:creationId xmlns:p14="http://schemas.microsoft.com/office/powerpoint/2010/main" val="1656940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30040" fill="hold"/>
                                        <p:tgtEl>
                                          <p:spTgt spid="81"/>
                                        </p:tgtEl>
                                      </p:cBhvr>
                                    </p:cmd>
                                  </p:childTnLst>
                                </p:cTn>
                              </p:par>
                              <p:par>
                                <p:cTn id="11" presetID="2" presetClass="entr" presetSubtype="8" fill="hold" grpId="0" nodeType="withEffect">
                                  <p:stCondLst>
                                    <p:cond delay="100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par>
                                <p:cTn id="15" presetID="2" presetClass="exit" presetSubtype="8" repeatCount="indefinite" fill="hold" nodeType="withEffect">
                                  <p:stCondLst>
                                    <p:cond delay="0"/>
                                  </p:stCondLst>
                                  <p:childTnLst>
                                    <p:anim calcmode="lin" valueType="num">
                                      <p:cBhvr additive="base">
                                        <p:cTn id="16" dur="5000"/>
                                        <p:tgtEl>
                                          <p:spTgt spid="77"/>
                                        </p:tgtEl>
                                        <p:attrNameLst>
                                          <p:attrName>ppt_x</p:attrName>
                                        </p:attrNameLst>
                                      </p:cBhvr>
                                      <p:tavLst>
                                        <p:tav tm="0">
                                          <p:val>
                                            <p:strVal val="ppt_x"/>
                                          </p:val>
                                        </p:tav>
                                        <p:tav tm="100000">
                                          <p:val>
                                            <p:strVal val="0-ppt_w/2"/>
                                          </p:val>
                                        </p:tav>
                                      </p:tavLst>
                                    </p:anim>
                                    <p:anim calcmode="lin" valueType="num">
                                      <p:cBhvr additive="base">
                                        <p:cTn id="17" dur="5000"/>
                                        <p:tgtEl>
                                          <p:spTgt spid="77"/>
                                        </p:tgtEl>
                                        <p:attrNameLst>
                                          <p:attrName>ppt_y</p:attrName>
                                        </p:attrNameLst>
                                      </p:cBhvr>
                                      <p:tavLst>
                                        <p:tav tm="0">
                                          <p:val>
                                            <p:strVal val="ppt_y"/>
                                          </p:val>
                                        </p:tav>
                                        <p:tav tm="100000">
                                          <p:val>
                                            <p:strVal val="ppt_y"/>
                                          </p:val>
                                        </p:tav>
                                      </p:tavLst>
                                    </p:anim>
                                    <p:set>
                                      <p:cBhvr>
                                        <p:cTn id="18" dur="1" fill="hold">
                                          <p:stCondLst>
                                            <p:cond delay="4999"/>
                                          </p:stCondLst>
                                        </p:cTn>
                                        <p:tgtEl>
                                          <p:spTgt spid="7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81"/>
                </p:tgtEl>
              </p:cMediaNode>
            </p:audio>
          </p:childTnLst>
        </p:cTn>
      </p:par>
    </p:tnLst>
    <p:bldLst>
      <p:bldP spid="4" grpId="0"/>
      <p:bldP spid="21" grpId="0" animBg="1"/>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BCC319D-378B-E338-1027-BD7A05FF97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149" y="2269050"/>
            <a:ext cx="10428551" cy="35983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208E429-C6BD-9C57-4C5E-D12F90CDD228}"/>
              </a:ext>
            </a:extLst>
          </p:cNvPr>
          <p:cNvSpPr txBox="1"/>
          <p:nvPr/>
        </p:nvSpPr>
        <p:spPr>
          <a:xfrm>
            <a:off x="647700" y="1179493"/>
            <a:ext cx="9967709" cy="954107"/>
          </a:xfrm>
          <a:prstGeom prst="rect">
            <a:avLst/>
          </a:prstGeom>
          <a:noFill/>
        </p:spPr>
        <p:txBody>
          <a:bodyPr wrap="square">
            <a:spAutoFit/>
          </a:bodyPr>
          <a:lstStyle/>
          <a:p>
            <a:pPr algn="ctr"/>
            <a:r>
              <a:rPr lang="vi-VN" sz="2800" b="1" i="0" dirty="0">
                <a:solidFill>
                  <a:srgbClr val="333333"/>
                </a:solidFill>
                <a:effectLst/>
                <a:latin typeface="+mj-lt"/>
              </a:rPr>
              <a:t>Câu hỏi 1: Quan sát Hình 18.11 và cho biết tín hiệu nào là tín hiệu tương tự?</a:t>
            </a:r>
            <a:endParaRPr lang="x-none" sz="2800" b="1" dirty="0">
              <a:latin typeface="+mj-lt"/>
            </a:endParaRPr>
          </a:p>
        </p:txBody>
      </p:sp>
      <p:sp>
        <p:nvSpPr>
          <p:cNvPr id="6" name="TextBox 5">
            <a:extLst>
              <a:ext uri="{FF2B5EF4-FFF2-40B4-BE49-F238E27FC236}">
                <a16:creationId xmlns:a16="http://schemas.microsoft.com/office/drawing/2014/main" id="{F1CC2A77-F97B-31FC-EEDC-428555893C1B}"/>
              </a:ext>
            </a:extLst>
          </p:cNvPr>
          <p:cNvSpPr txBox="1"/>
          <p:nvPr/>
        </p:nvSpPr>
        <p:spPr>
          <a:xfrm>
            <a:off x="3046709" y="5962157"/>
            <a:ext cx="6098582" cy="523220"/>
          </a:xfrm>
          <a:prstGeom prst="rect">
            <a:avLst/>
          </a:prstGeom>
          <a:noFill/>
        </p:spPr>
        <p:txBody>
          <a:bodyPr wrap="square">
            <a:spAutoFit/>
          </a:bodyPr>
          <a:lstStyle/>
          <a:p>
            <a:r>
              <a:rPr lang="vi-VN" sz="2800" b="1" i="0" dirty="0">
                <a:solidFill>
                  <a:srgbClr val="FF0000"/>
                </a:solidFill>
                <a:effectLst/>
                <a:latin typeface="+mj-lt"/>
              </a:rPr>
              <a:t>Tín hiệu a, c là tín hiệu tương tự</a:t>
            </a:r>
            <a:endParaRPr lang="x-none" sz="2800" b="1" dirty="0">
              <a:solidFill>
                <a:srgbClr val="FF0000"/>
              </a:solidFill>
              <a:latin typeface="+mj-lt"/>
            </a:endParaRPr>
          </a:p>
        </p:txBody>
      </p:sp>
      <p:sp>
        <p:nvSpPr>
          <p:cNvPr id="2" name="Title 1">
            <a:extLst>
              <a:ext uri="{FF2B5EF4-FFF2-40B4-BE49-F238E27FC236}">
                <a16:creationId xmlns:a16="http://schemas.microsoft.com/office/drawing/2014/main" id="{E6A7B82E-3A49-F11A-8A90-190E0C5B8F30}"/>
              </a:ext>
            </a:extLst>
          </p:cNvPr>
          <p:cNvSpPr>
            <a:spLocks noGrp="1"/>
          </p:cNvSpPr>
          <p:nvPr>
            <p:ph type="title"/>
          </p:nvPr>
        </p:nvSpPr>
        <p:spPr>
          <a:xfrm>
            <a:off x="-9797" y="381000"/>
            <a:ext cx="11006206" cy="609600"/>
          </a:xfrm>
        </p:spPr>
        <p:txBody>
          <a:bodyPr>
            <a:noAutofit/>
          </a:bodyPr>
          <a:lstStyle/>
          <a:p>
            <a:pPr algn="ctr"/>
            <a:r>
              <a:rPr lang="en-US" sz="4200" b="1" dirty="0">
                <a:solidFill>
                  <a:srgbClr val="FF0000"/>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137151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519627-C86B-209E-C5E4-2A4B912595A4}"/>
              </a:ext>
            </a:extLst>
          </p:cNvPr>
          <p:cNvSpPr txBox="1"/>
          <p:nvPr/>
        </p:nvSpPr>
        <p:spPr>
          <a:xfrm>
            <a:off x="992652" y="941881"/>
            <a:ext cx="9944100" cy="1384995"/>
          </a:xfrm>
          <a:prstGeom prst="rect">
            <a:avLst/>
          </a:prstGeom>
          <a:noFill/>
        </p:spPr>
        <p:txBody>
          <a:bodyPr wrap="square">
            <a:spAutoFit/>
          </a:bodyPr>
          <a:lstStyle/>
          <a:p>
            <a:r>
              <a:rPr lang="en-US" sz="2800" b="1" i="0" dirty="0" err="1">
                <a:solidFill>
                  <a:srgbClr val="333333"/>
                </a:solidFill>
                <a:effectLst/>
                <a:latin typeface="Times New Roman" panose="02020603050405020304" pitchFamily="18" charset="0"/>
                <a:cs typeface="Times New Roman" panose="02020603050405020304" pitchFamily="18" charset="0"/>
              </a:rPr>
              <a:t>Câu</a:t>
            </a:r>
            <a:r>
              <a:rPr lang="en-US" sz="2800" b="1" i="0" dirty="0">
                <a:solidFill>
                  <a:srgbClr val="333333"/>
                </a:solidFill>
                <a:effectLst/>
                <a:latin typeface="Times New Roman" panose="02020603050405020304" pitchFamily="18" charset="0"/>
                <a:cs typeface="Times New Roman" panose="02020603050405020304" pitchFamily="18" charset="0"/>
              </a:rPr>
              <a:t> </a:t>
            </a:r>
            <a:r>
              <a:rPr lang="en-US" sz="2800" b="1" i="0" dirty="0" err="1">
                <a:solidFill>
                  <a:srgbClr val="333333"/>
                </a:solidFill>
                <a:effectLst/>
                <a:latin typeface="Times New Roman" panose="02020603050405020304" pitchFamily="18" charset="0"/>
                <a:cs typeface="Times New Roman" panose="02020603050405020304" pitchFamily="18" charset="0"/>
              </a:rPr>
              <a:t>hỏi</a:t>
            </a:r>
            <a:r>
              <a:rPr lang="en-US" sz="2800" b="1" i="0" dirty="0">
                <a:solidFill>
                  <a:srgbClr val="333333"/>
                </a:solidFill>
                <a:effectLst/>
                <a:latin typeface="Times New Roman" panose="02020603050405020304" pitchFamily="18" charset="0"/>
                <a:cs typeface="Times New Roman" panose="02020603050405020304" pitchFamily="18" charset="0"/>
              </a:rPr>
              <a:t> 2: </a:t>
            </a:r>
            <a:r>
              <a:rPr lang="en-US" sz="2800" b="1" i="0" dirty="0" err="1">
                <a:solidFill>
                  <a:srgbClr val="333333"/>
                </a:solidFill>
                <a:effectLst/>
                <a:latin typeface="Times New Roman" panose="02020603050405020304" pitchFamily="18" charset="0"/>
                <a:cs typeface="Times New Roman" panose="02020603050405020304" pitchFamily="18" charset="0"/>
              </a:rPr>
              <a:t>Chọn</a:t>
            </a:r>
            <a:r>
              <a:rPr lang="en-US" sz="2800" b="1" i="0" dirty="0">
                <a:solidFill>
                  <a:srgbClr val="333333"/>
                </a:solidFill>
                <a:effectLst/>
                <a:latin typeface="Times New Roman" panose="02020603050405020304" pitchFamily="18" charset="0"/>
                <a:cs typeface="Times New Roman" panose="02020603050405020304" pitchFamily="18" charset="0"/>
              </a:rPr>
              <a:t> </a:t>
            </a:r>
            <a:r>
              <a:rPr lang="en-US" sz="2800" b="1" i="0" dirty="0" err="1">
                <a:solidFill>
                  <a:srgbClr val="333333"/>
                </a:solidFill>
                <a:effectLst/>
                <a:latin typeface="Times New Roman" panose="02020603050405020304" pitchFamily="18" charset="0"/>
                <a:cs typeface="Times New Roman" panose="02020603050405020304" pitchFamily="18" charset="0"/>
              </a:rPr>
              <a:t>tín</a:t>
            </a:r>
            <a:r>
              <a:rPr lang="en-US" sz="2800" b="1" i="0" dirty="0">
                <a:solidFill>
                  <a:srgbClr val="333333"/>
                </a:solidFill>
                <a:effectLst/>
                <a:latin typeface="Times New Roman" panose="02020603050405020304" pitchFamily="18" charset="0"/>
                <a:cs typeface="Times New Roman" panose="02020603050405020304" pitchFamily="18" charset="0"/>
              </a:rPr>
              <a:t> </a:t>
            </a:r>
            <a:r>
              <a:rPr lang="en-US" sz="2800" b="1" i="0" dirty="0" err="1">
                <a:solidFill>
                  <a:srgbClr val="333333"/>
                </a:solidFill>
                <a:effectLst/>
                <a:latin typeface="Times New Roman" panose="02020603050405020304" pitchFamily="18" charset="0"/>
                <a:cs typeface="Times New Roman" panose="02020603050405020304" pitchFamily="18" charset="0"/>
              </a:rPr>
              <a:t>hiệu</a:t>
            </a:r>
            <a:r>
              <a:rPr lang="en-US" sz="2800" b="1" i="0" dirty="0">
                <a:solidFill>
                  <a:srgbClr val="333333"/>
                </a:solidFill>
                <a:effectLst/>
                <a:latin typeface="Times New Roman" panose="02020603050405020304" pitchFamily="18" charset="0"/>
                <a:cs typeface="Times New Roman" panose="02020603050405020304" pitchFamily="18" charset="0"/>
              </a:rPr>
              <a:t> U</a:t>
            </a:r>
            <a:r>
              <a:rPr lang="en-US" sz="2800" b="1" i="0" baseline="-25000" dirty="0">
                <a:solidFill>
                  <a:srgbClr val="333333"/>
                </a:solidFill>
                <a:effectLst/>
                <a:latin typeface="Times New Roman" panose="02020603050405020304" pitchFamily="18" charset="0"/>
                <a:cs typeface="Times New Roman" panose="02020603050405020304" pitchFamily="18" charset="0"/>
              </a:rPr>
              <a:t>m</a:t>
            </a:r>
            <a:r>
              <a:rPr lang="en-US" sz="2800" b="1" i="0" dirty="0">
                <a:solidFill>
                  <a:srgbClr val="333333"/>
                </a:solidFill>
                <a:effectLst/>
                <a:latin typeface="Times New Roman" panose="02020603050405020304" pitchFamily="18" charset="0"/>
                <a:cs typeface="Times New Roman" panose="02020603050405020304" pitchFamily="18" charset="0"/>
              </a:rPr>
              <a:t> </a:t>
            </a:r>
            <a:r>
              <a:rPr lang="en-US" sz="2800" b="1" i="0" dirty="0" err="1">
                <a:solidFill>
                  <a:srgbClr val="333333"/>
                </a:solidFill>
                <a:effectLst/>
                <a:latin typeface="Times New Roman" panose="02020603050405020304" pitchFamily="18" charset="0"/>
                <a:cs typeface="Times New Roman" panose="02020603050405020304" pitchFamily="18" charset="0"/>
              </a:rPr>
              <a:t>ở</a:t>
            </a:r>
            <a:r>
              <a:rPr lang="en-US" sz="2800" b="1" i="0" dirty="0">
                <a:solidFill>
                  <a:srgbClr val="333333"/>
                </a:solidFill>
                <a:effectLst/>
                <a:latin typeface="Times New Roman" panose="02020603050405020304" pitchFamily="18" charset="0"/>
                <a:cs typeface="Times New Roman" panose="02020603050405020304" pitchFamily="18" charset="0"/>
              </a:rPr>
              <a:t> </a:t>
            </a:r>
            <a:r>
              <a:rPr lang="en-US" sz="2800" b="1" i="0" dirty="0" err="1">
                <a:solidFill>
                  <a:srgbClr val="333333"/>
                </a:solidFill>
                <a:effectLst/>
                <a:latin typeface="Times New Roman" panose="02020603050405020304" pitchFamily="18" charset="0"/>
                <a:cs typeface="Times New Roman" panose="02020603050405020304" pitchFamily="18" charset="0"/>
              </a:rPr>
              <a:t>hình</a:t>
            </a:r>
            <a:r>
              <a:rPr lang="en-US" sz="2800" b="1" i="0" dirty="0">
                <a:solidFill>
                  <a:srgbClr val="333333"/>
                </a:solidFill>
                <a:effectLst/>
                <a:latin typeface="Times New Roman" panose="02020603050405020304" pitchFamily="18" charset="0"/>
                <a:cs typeface="Times New Roman" panose="02020603050405020304" pitchFamily="18" charset="0"/>
              </a:rPr>
              <a:t> 18.12a, </a:t>
            </a:r>
            <a:r>
              <a:rPr lang="en-US" sz="2800" b="1" i="0" dirty="0" err="1">
                <a:solidFill>
                  <a:srgbClr val="333333"/>
                </a:solidFill>
                <a:effectLst/>
                <a:latin typeface="Times New Roman" panose="02020603050405020304" pitchFamily="18" charset="0"/>
                <a:cs typeface="Times New Roman" panose="02020603050405020304" pitchFamily="18" charset="0"/>
              </a:rPr>
              <a:t>hình</a:t>
            </a:r>
            <a:r>
              <a:rPr lang="en-US" sz="2800" b="1" i="0" dirty="0">
                <a:solidFill>
                  <a:srgbClr val="333333"/>
                </a:solidFill>
                <a:effectLst/>
                <a:latin typeface="Times New Roman" panose="02020603050405020304" pitchFamily="18" charset="0"/>
                <a:cs typeface="Times New Roman" panose="02020603050405020304" pitchFamily="18" charset="0"/>
              </a:rPr>
              <a:t> 18.12b </a:t>
            </a:r>
            <a:r>
              <a:rPr lang="en-US" sz="2800" b="1" i="0" dirty="0" err="1">
                <a:solidFill>
                  <a:srgbClr val="333333"/>
                </a:solidFill>
                <a:effectLst/>
                <a:latin typeface="Times New Roman" panose="02020603050405020304" pitchFamily="18" charset="0"/>
                <a:cs typeface="Times New Roman" panose="02020603050405020304" pitchFamily="18" charset="0"/>
              </a:rPr>
              <a:t>kết</a:t>
            </a:r>
            <a:r>
              <a:rPr lang="en-US" sz="2800" b="1" i="0" dirty="0">
                <a:solidFill>
                  <a:srgbClr val="333333"/>
                </a:solidFill>
                <a:effectLst/>
                <a:latin typeface="Times New Roman" panose="02020603050405020304" pitchFamily="18" charset="0"/>
                <a:cs typeface="Times New Roman" panose="02020603050405020304" pitchFamily="18" charset="0"/>
              </a:rPr>
              <a:t> </a:t>
            </a:r>
            <a:r>
              <a:rPr lang="en-US" sz="2800" b="1" i="0" dirty="0" err="1">
                <a:solidFill>
                  <a:srgbClr val="333333"/>
                </a:solidFill>
                <a:effectLst/>
                <a:latin typeface="Times New Roman" panose="02020603050405020304" pitchFamily="18" charset="0"/>
                <a:cs typeface="Times New Roman" panose="02020603050405020304" pitchFamily="18" charset="0"/>
              </a:rPr>
              <a:t>hợp</a:t>
            </a:r>
            <a:r>
              <a:rPr lang="en-US" sz="2800" b="1" i="0" dirty="0">
                <a:solidFill>
                  <a:srgbClr val="333333"/>
                </a:solidFill>
                <a:effectLst/>
                <a:latin typeface="Times New Roman" panose="02020603050405020304" pitchFamily="18" charset="0"/>
                <a:cs typeface="Times New Roman" panose="02020603050405020304" pitchFamily="18" charset="0"/>
              </a:rPr>
              <a:t> </a:t>
            </a:r>
            <a:r>
              <a:rPr lang="en-US" sz="2800" b="1" i="0" dirty="0" err="1">
                <a:solidFill>
                  <a:srgbClr val="333333"/>
                </a:solidFill>
                <a:effectLst/>
                <a:latin typeface="Times New Roman" panose="02020603050405020304" pitchFamily="18" charset="0"/>
                <a:cs typeface="Times New Roman" panose="02020603050405020304" pitchFamily="18" charset="0"/>
              </a:rPr>
              <a:t>với</a:t>
            </a:r>
            <a:r>
              <a:rPr lang="en-US" sz="2800" b="1" i="0" dirty="0">
                <a:solidFill>
                  <a:srgbClr val="333333"/>
                </a:solidFill>
                <a:effectLst/>
                <a:latin typeface="Times New Roman" panose="02020603050405020304" pitchFamily="18" charset="0"/>
                <a:cs typeface="Times New Roman" panose="02020603050405020304" pitchFamily="18" charset="0"/>
              </a:rPr>
              <a:t> </a:t>
            </a:r>
            <a:r>
              <a:rPr lang="en-US" sz="2800" b="1" i="0" dirty="0" err="1">
                <a:solidFill>
                  <a:srgbClr val="333333"/>
                </a:solidFill>
                <a:effectLst/>
                <a:latin typeface="Times New Roman" panose="02020603050405020304" pitchFamily="18" charset="0"/>
                <a:cs typeface="Times New Roman" panose="02020603050405020304" pitchFamily="18" charset="0"/>
              </a:rPr>
              <a:t>tín</a:t>
            </a:r>
            <a:r>
              <a:rPr lang="en-US" sz="2800" b="1" i="0" dirty="0">
                <a:solidFill>
                  <a:srgbClr val="333333"/>
                </a:solidFill>
                <a:effectLst/>
                <a:latin typeface="Times New Roman" panose="02020603050405020304" pitchFamily="18" charset="0"/>
                <a:cs typeface="Times New Roman" panose="02020603050405020304" pitchFamily="18" charset="0"/>
              </a:rPr>
              <a:t> </a:t>
            </a:r>
            <a:r>
              <a:rPr lang="en-US" sz="2800" b="1" i="0" dirty="0" err="1">
                <a:solidFill>
                  <a:srgbClr val="333333"/>
                </a:solidFill>
                <a:effectLst/>
                <a:latin typeface="Times New Roman" panose="02020603050405020304" pitchFamily="18" charset="0"/>
                <a:cs typeface="Times New Roman" panose="02020603050405020304" pitchFamily="18" charset="0"/>
              </a:rPr>
              <a:t>hiệu</a:t>
            </a:r>
            <a:r>
              <a:rPr lang="en-US" sz="2800" b="1" i="0" dirty="0">
                <a:solidFill>
                  <a:srgbClr val="333333"/>
                </a:solidFill>
                <a:effectLst/>
                <a:latin typeface="Times New Roman" panose="02020603050405020304" pitchFamily="18" charset="0"/>
                <a:cs typeface="Times New Roman" panose="02020603050405020304" pitchFamily="18" charset="0"/>
              </a:rPr>
              <a:t> </a:t>
            </a:r>
            <a:r>
              <a:rPr lang="en-US" sz="2800" b="1" i="0" dirty="0" err="1">
                <a:solidFill>
                  <a:srgbClr val="333333"/>
                </a:solidFill>
                <a:effectLst/>
                <a:latin typeface="Times New Roman" panose="02020603050405020304" pitchFamily="18" charset="0"/>
                <a:cs typeface="Times New Roman" panose="02020603050405020304" pitchFamily="18" charset="0"/>
              </a:rPr>
              <a:t>U</a:t>
            </a:r>
            <a:r>
              <a:rPr lang="en-US" sz="2800" b="1" i="0" baseline="-25000" dirty="0" err="1">
                <a:solidFill>
                  <a:srgbClr val="333333"/>
                </a:solidFill>
                <a:effectLst/>
                <a:latin typeface="Times New Roman" panose="02020603050405020304" pitchFamily="18" charset="0"/>
                <a:cs typeface="Times New Roman" panose="02020603050405020304" pitchFamily="18" charset="0"/>
              </a:rPr>
              <a:t>c</a:t>
            </a:r>
            <a:r>
              <a:rPr lang="en-US" sz="2800" b="1" i="0" dirty="0">
                <a:solidFill>
                  <a:srgbClr val="333333"/>
                </a:solidFill>
                <a:effectLst/>
                <a:latin typeface="Times New Roman" panose="02020603050405020304" pitchFamily="18" charset="0"/>
                <a:cs typeface="Times New Roman" panose="02020603050405020304" pitchFamily="18" charset="0"/>
              </a:rPr>
              <a:t> </a:t>
            </a:r>
            <a:r>
              <a:rPr lang="en-US" sz="2800" b="1" i="0" dirty="0" err="1">
                <a:solidFill>
                  <a:srgbClr val="333333"/>
                </a:solidFill>
                <a:effectLst/>
                <a:latin typeface="Times New Roman" panose="02020603050405020304" pitchFamily="18" charset="0"/>
                <a:cs typeface="Times New Roman" panose="02020603050405020304" pitchFamily="18" charset="0"/>
              </a:rPr>
              <a:t>ở</a:t>
            </a:r>
            <a:r>
              <a:rPr lang="en-US" sz="2800" b="1" i="0" dirty="0">
                <a:solidFill>
                  <a:srgbClr val="333333"/>
                </a:solidFill>
                <a:effectLst/>
                <a:latin typeface="Times New Roman" panose="02020603050405020304" pitchFamily="18" charset="0"/>
                <a:cs typeface="Times New Roman" panose="02020603050405020304" pitchFamily="18" charset="0"/>
              </a:rPr>
              <a:t> </a:t>
            </a:r>
            <a:r>
              <a:rPr lang="en-US" sz="2800" b="1" i="0" dirty="0" err="1">
                <a:solidFill>
                  <a:srgbClr val="333333"/>
                </a:solidFill>
                <a:effectLst/>
                <a:latin typeface="Times New Roman" panose="02020603050405020304" pitchFamily="18" charset="0"/>
                <a:cs typeface="Times New Roman" panose="02020603050405020304" pitchFamily="18" charset="0"/>
              </a:rPr>
              <a:t>hình</a:t>
            </a:r>
            <a:r>
              <a:rPr lang="en-US" sz="2800" b="1" i="0" dirty="0">
                <a:solidFill>
                  <a:srgbClr val="333333"/>
                </a:solidFill>
                <a:effectLst/>
                <a:latin typeface="Times New Roman" panose="02020603050405020304" pitchFamily="18" charset="0"/>
                <a:cs typeface="Times New Roman" panose="02020603050405020304" pitchFamily="18" charset="0"/>
              </a:rPr>
              <a:t> 18.12c </a:t>
            </a:r>
            <a:r>
              <a:rPr lang="en-US" sz="2800" b="1" i="0" dirty="0" err="1">
                <a:solidFill>
                  <a:srgbClr val="333333"/>
                </a:solidFill>
                <a:effectLst/>
                <a:latin typeface="Times New Roman" panose="02020603050405020304" pitchFamily="18" charset="0"/>
                <a:cs typeface="Times New Roman" panose="02020603050405020304" pitchFamily="18" charset="0"/>
              </a:rPr>
              <a:t>để</a:t>
            </a:r>
            <a:r>
              <a:rPr lang="en-US" sz="2800" b="1" i="0" dirty="0">
                <a:solidFill>
                  <a:srgbClr val="333333"/>
                </a:solidFill>
                <a:effectLst/>
                <a:latin typeface="Times New Roman" panose="02020603050405020304" pitchFamily="18" charset="0"/>
                <a:cs typeface="Times New Roman" panose="02020603050405020304" pitchFamily="18" charset="0"/>
              </a:rPr>
              <a:t> </a:t>
            </a:r>
            <a:r>
              <a:rPr lang="en-US" sz="2800" b="1" i="0" dirty="0" err="1">
                <a:solidFill>
                  <a:srgbClr val="333333"/>
                </a:solidFill>
                <a:effectLst/>
                <a:latin typeface="Times New Roman" panose="02020603050405020304" pitchFamily="18" charset="0"/>
                <a:cs typeface="Times New Roman" panose="02020603050405020304" pitchFamily="18" charset="0"/>
              </a:rPr>
              <a:t>tạo</a:t>
            </a:r>
            <a:r>
              <a:rPr lang="en-US" sz="2800" b="1" i="0" dirty="0">
                <a:solidFill>
                  <a:srgbClr val="333333"/>
                </a:solidFill>
                <a:effectLst/>
                <a:latin typeface="Times New Roman" panose="02020603050405020304" pitchFamily="18" charset="0"/>
                <a:cs typeface="Times New Roman" panose="02020603050405020304" pitchFamily="18" charset="0"/>
              </a:rPr>
              <a:t> </a:t>
            </a:r>
            <a:r>
              <a:rPr lang="en-US" sz="2800" b="1" i="0" dirty="0" err="1">
                <a:solidFill>
                  <a:srgbClr val="333333"/>
                </a:solidFill>
                <a:effectLst/>
                <a:latin typeface="Times New Roman" panose="02020603050405020304" pitchFamily="18" charset="0"/>
                <a:cs typeface="Times New Roman" panose="02020603050405020304" pitchFamily="18" charset="0"/>
              </a:rPr>
              <a:t>thành</a:t>
            </a:r>
            <a:r>
              <a:rPr lang="en-US" sz="2800" b="1" i="0" dirty="0">
                <a:solidFill>
                  <a:srgbClr val="333333"/>
                </a:solidFill>
                <a:effectLst/>
                <a:latin typeface="Times New Roman" panose="02020603050405020304" pitchFamily="18" charset="0"/>
                <a:cs typeface="Times New Roman" panose="02020603050405020304" pitchFamily="18" charset="0"/>
              </a:rPr>
              <a:t> </a:t>
            </a:r>
            <a:r>
              <a:rPr lang="en-US" sz="2800" b="1" i="0" dirty="0" err="1">
                <a:solidFill>
                  <a:srgbClr val="333333"/>
                </a:solidFill>
                <a:effectLst/>
                <a:latin typeface="Times New Roman" panose="02020603050405020304" pitchFamily="18" charset="0"/>
                <a:cs typeface="Times New Roman" panose="02020603050405020304" pitchFamily="18" charset="0"/>
              </a:rPr>
              <a:t>tín</a:t>
            </a:r>
            <a:r>
              <a:rPr lang="en-US" sz="2800" b="1" i="0" dirty="0">
                <a:solidFill>
                  <a:srgbClr val="333333"/>
                </a:solidFill>
                <a:effectLst/>
                <a:latin typeface="Times New Roman" panose="02020603050405020304" pitchFamily="18" charset="0"/>
                <a:cs typeface="Times New Roman" panose="02020603050405020304" pitchFamily="18" charset="0"/>
              </a:rPr>
              <a:t> </a:t>
            </a:r>
            <a:r>
              <a:rPr lang="en-US" sz="2800" b="1" i="0" dirty="0" err="1">
                <a:solidFill>
                  <a:srgbClr val="333333"/>
                </a:solidFill>
                <a:effectLst/>
                <a:latin typeface="Times New Roman" panose="02020603050405020304" pitchFamily="18" charset="0"/>
                <a:cs typeface="Times New Roman" panose="02020603050405020304" pitchFamily="18" charset="0"/>
              </a:rPr>
              <a:t>hiệu</a:t>
            </a:r>
            <a:r>
              <a:rPr lang="en-US" sz="2800" b="1" i="0" dirty="0">
                <a:solidFill>
                  <a:srgbClr val="333333"/>
                </a:solidFill>
                <a:effectLst/>
                <a:latin typeface="Times New Roman" panose="02020603050405020304" pitchFamily="18" charset="0"/>
                <a:cs typeface="Times New Roman" panose="02020603050405020304" pitchFamily="18" charset="0"/>
              </a:rPr>
              <a:t> </a:t>
            </a:r>
            <a:r>
              <a:rPr lang="en-US" sz="2800" b="1" i="0" dirty="0" err="1">
                <a:solidFill>
                  <a:srgbClr val="333333"/>
                </a:solidFill>
                <a:effectLst/>
                <a:latin typeface="Times New Roman" panose="02020603050405020304" pitchFamily="18" charset="0"/>
                <a:cs typeface="Times New Roman" panose="02020603050405020304" pitchFamily="18" charset="0"/>
              </a:rPr>
              <a:t>ở</a:t>
            </a:r>
            <a:r>
              <a:rPr lang="en-US" sz="2800" b="1" i="0" dirty="0">
                <a:solidFill>
                  <a:srgbClr val="333333"/>
                </a:solidFill>
                <a:effectLst/>
                <a:latin typeface="Times New Roman" panose="02020603050405020304" pitchFamily="18" charset="0"/>
                <a:cs typeface="Times New Roman" panose="02020603050405020304" pitchFamily="18" charset="0"/>
              </a:rPr>
              <a:t> </a:t>
            </a:r>
            <a:r>
              <a:rPr lang="en-US" sz="2800" b="1" i="0" dirty="0" err="1">
                <a:solidFill>
                  <a:srgbClr val="333333"/>
                </a:solidFill>
                <a:effectLst/>
                <a:latin typeface="Times New Roman" panose="02020603050405020304" pitchFamily="18" charset="0"/>
                <a:cs typeface="Times New Roman" panose="02020603050405020304" pitchFamily="18" charset="0"/>
              </a:rPr>
              <a:t>hình</a:t>
            </a:r>
            <a:r>
              <a:rPr lang="en-US" sz="2800" b="1" i="0" dirty="0">
                <a:solidFill>
                  <a:srgbClr val="333333"/>
                </a:solidFill>
                <a:effectLst/>
                <a:latin typeface="Times New Roman" panose="02020603050405020304" pitchFamily="18" charset="0"/>
                <a:cs typeface="Times New Roman" panose="02020603050405020304" pitchFamily="18" charset="0"/>
              </a:rPr>
              <a:t> 18.12d?</a:t>
            </a:r>
            <a:endParaRPr lang="x-none" sz="2800" b="1" dirty="0">
              <a:latin typeface="Times New Roman" panose="02020603050405020304" pitchFamily="18" charset="0"/>
              <a:cs typeface="Times New Roman" panose="02020603050405020304" pitchFamily="18" charset="0"/>
            </a:endParaRPr>
          </a:p>
        </p:txBody>
      </p:sp>
      <p:pic>
        <p:nvPicPr>
          <p:cNvPr id="2050" name="Picture 2">
            <a:extLst>
              <a:ext uri="{FF2B5EF4-FFF2-40B4-BE49-F238E27FC236}">
                <a16:creationId xmlns:a16="http://schemas.microsoft.com/office/drawing/2014/main" id="{320F6A39-97A0-8767-BA81-3981363110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302" y="1922590"/>
            <a:ext cx="10210800" cy="41188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BF258B0-4986-30B0-C476-0E115E658D20}"/>
              </a:ext>
            </a:extLst>
          </p:cNvPr>
          <p:cNvSpPr txBox="1"/>
          <p:nvPr/>
        </p:nvSpPr>
        <p:spPr>
          <a:xfrm>
            <a:off x="990600" y="6068080"/>
            <a:ext cx="10477500" cy="523220"/>
          </a:xfrm>
          <a:prstGeom prst="rect">
            <a:avLst/>
          </a:prstGeom>
          <a:noFill/>
        </p:spPr>
        <p:txBody>
          <a:bodyPr wrap="square">
            <a:spAutoFit/>
          </a:bodyPr>
          <a:lstStyle/>
          <a:p>
            <a:r>
              <a:rPr lang="en-US" sz="2800" b="1" dirty="0" err="1">
                <a:solidFill>
                  <a:srgbClr val="FF0000"/>
                </a:solidFill>
                <a:latin typeface="Times New Roman" panose="02020603050405020304" pitchFamily="18" charset="0"/>
                <a:cs typeface="Times New Roman" panose="02020603050405020304" pitchFamily="18" charset="0"/>
              </a:rPr>
              <a:t>Hình</a:t>
            </a:r>
            <a:r>
              <a:rPr lang="en-US" sz="2800" b="1" dirty="0">
                <a:solidFill>
                  <a:srgbClr val="FF0000"/>
                </a:solidFill>
                <a:latin typeface="Times New Roman" panose="02020603050405020304" pitchFamily="18" charset="0"/>
                <a:cs typeface="Times New Roman" panose="02020603050405020304" pitchFamily="18" charset="0"/>
              </a:rPr>
              <a:t> 18.12a </a:t>
            </a:r>
            <a:r>
              <a:rPr lang="en-US" sz="2800" b="1" dirty="0" err="1">
                <a:solidFill>
                  <a:srgbClr val="FF0000"/>
                </a:solidFill>
                <a:latin typeface="Times New Roman" panose="02020603050405020304" pitchFamily="18" charset="0"/>
                <a:cs typeface="Times New Roman" panose="02020603050405020304" pitchFamily="18" charset="0"/>
              </a:rPr>
              <a:t>kết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hợp</a:t>
            </a:r>
            <a:r>
              <a:rPr lang="en-US" sz="2800" b="1" dirty="0">
                <a:solidFill>
                  <a:srgbClr val="FF0000"/>
                </a:solidFill>
                <a:latin typeface="Times New Roman" panose="02020603050405020304" pitchFamily="18" charset="0"/>
                <a:cs typeface="Times New Roman" panose="02020603050405020304" pitchFamily="18" charset="0"/>
              </a:rPr>
              <a:t> H.18.12c </a:t>
            </a:r>
            <a:r>
              <a:rPr lang="en-US" sz="2800" b="1" dirty="0" err="1">
                <a:solidFill>
                  <a:srgbClr val="FF0000"/>
                </a:solidFill>
                <a:latin typeface="Times New Roman" panose="02020603050405020304" pitchFamily="18" charset="0"/>
                <a:cs typeface="Times New Roman" panose="02020603050405020304" pitchFamily="18" charset="0"/>
              </a:rPr>
              <a:t>để</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tạo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thành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tín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hiệu</a:t>
            </a:r>
            <a:r>
              <a:rPr lang="en-US" sz="2800" b="1" dirty="0">
                <a:solidFill>
                  <a:srgbClr val="FF0000"/>
                </a:solidFill>
                <a:latin typeface="Times New Roman" panose="02020603050405020304" pitchFamily="18" charset="0"/>
                <a:cs typeface="Times New Roman" panose="02020603050405020304" pitchFamily="18" charset="0"/>
              </a:rPr>
              <a:t> U</a:t>
            </a:r>
            <a:r>
              <a:rPr lang="en-US" sz="2800" b="1" baseline="-25000" dirty="0">
                <a:solidFill>
                  <a:srgbClr val="FF0000"/>
                </a:solidFill>
                <a:latin typeface="Times New Roman" panose="02020603050405020304" pitchFamily="18" charset="0"/>
                <a:cs typeface="Times New Roman" panose="02020603050405020304" pitchFamily="18" charset="0"/>
              </a:rPr>
              <a:t>AM </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ở</a:t>
            </a:r>
            <a:r>
              <a:rPr lang="en-US" sz="2800" b="1" dirty="0">
                <a:solidFill>
                  <a:srgbClr val="FF0000"/>
                </a:solidFill>
                <a:latin typeface="Times New Roman" panose="02020603050405020304" pitchFamily="18" charset="0"/>
                <a:cs typeface="Times New Roman" panose="02020603050405020304" pitchFamily="18" charset="0"/>
              </a:rPr>
              <a:t> H.18.12d</a:t>
            </a:r>
            <a:r>
              <a:rPr lang="x-none" sz="2800" b="1" dirty="0">
                <a:solidFill>
                  <a:srgbClr val="FF0000"/>
                </a:solidFill>
                <a:latin typeface="Times New Roman" panose="02020603050405020304" pitchFamily="18" charset="0"/>
                <a:cs typeface="Times New Roman" panose="02020603050405020304" pitchFamily="18" charset="0"/>
              </a:rPr>
              <a:t> </a:t>
            </a:r>
          </a:p>
        </p:txBody>
      </p:sp>
      <p:sp>
        <p:nvSpPr>
          <p:cNvPr id="2" name="Title 1">
            <a:extLst>
              <a:ext uri="{FF2B5EF4-FFF2-40B4-BE49-F238E27FC236}">
                <a16:creationId xmlns:a16="http://schemas.microsoft.com/office/drawing/2014/main" id="{6D4F96F7-5DF9-2042-8170-E8487AC77F30}"/>
              </a:ext>
            </a:extLst>
          </p:cNvPr>
          <p:cNvSpPr>
            <a:spLocks noGrp="1"/>
          </p:cNvSpPr>
          <p:nvPr>
            <p:ph type="title"/>
          </p:nvPr>
        </p:nvSpPr>
        <p:spPr>
          <a:xfrm>
            <a:off x="297055" y="356853"/>
            <a:ext cx="11006206" cy="609600"/>
          </a:xfrm>
        </p:spPr>
        <p:txBody>
          <a:bodyPr>
            <a:noAutofit/>
          </a:bodyPr>
          <a:lstStyle/>
          <a:p>
            <a:pPr algn="ctr"/>
            <a:r>
              <a:rPr lang="en-US" sz="4200" b="1" dirty="0">
                <a:solidFill>
                  <a:srgbClr val="FF0000"/>
                </a:solidFill>
                <a:latin typeface="Arial" panose="020B0604020202020204" pitchFamily="34" charset="0"/>
                <a:cs typeface="Arial" panose="020B0604020202020204" pitchFamily="34" charset="0"/>
              </a:rPr>
              <a:t>LUYỆN TẬP</a:t>
            </a:r>
          </a:p>
        </p:txBody>
      </p:sp>
      <p:cxnSp>
        <p:nvCxnSpPr>
          <p:cNvPr id="11" name="Straight Arrow Connector 10">
            <a:extLst>
              <a:ext uri="{FF2B5EF4-FFF2-40B4-BE49-F238E27FC236}">
                <a16:creationId xmlns:a16="http://schemas.microsoft.com/office/drawing/2014/main" id="{FF5AF4C6-6803-10FF-02DE-BB30EFA44042}"/>
              </a:ext>
            </a:extLst>
          </p:cNvPr>
          <p:cNvCxnSpPr>
            <a:cxnSpLocks/>
          </p:cNvCxnSpPr>
          <p:nvPr/>
        </p:nvCxnSpPr>
        <p:spPr>
          <a:xfrm>
            <a:off x="6100311" y="3012356"/>
            <a:ext cx="683541" cy="1497397"/>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E1E6DBE-F3C2-A971-255D-CEBBFFCE79E8}"/>
              </a:ext>
            </a:extLst>
          </p:cNvPr>
          <p:cNvCxnSpPr>
            <a:cxnSpLocks/>
          </p:cNvCxnSpPr>
          <p:nvPr/>
        </p:nvCxnSpPr>
        <p:spPr>
          <a:xfrm>
            <a:off x="5531071" y="2985753"/>
            <a:ext cx="1138481" cy="0"/>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40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E00F42-4425-F4A8-48F0-F678DC186A37}"/>
              </a:ext>
            </a:extLst>
          </p:cNvPr>
          <p:cNvSpPr txBox="1"/>
          <p:nvPr/>
        </p:nvSpPr>
        <p:spPr>
          <a:xfrm>
            <a:off x="4076884" y="685800"/>
            <a:ext cx="8305616" cy="584775"/>
          </a:xfrm>
          <a:prstGeom prst="rect">
            <a:avLst/>
          </a:prstGeom>
          <a:noFill/>
        </p:spPr>
        <p:txBody>
          <a:bodyPr wrap="square" rtlCol="0">
            <a:spAutoFit/>
          </a:bodyPr>
          <a:lstStyle/>
          <a:p>
            <a:r>
              <a:rPr lang="x-none" sz="3200" b="1" dirty="0">
                <a:solidFill>
                  <a:srgbClr val="FF0000"/>
                </a:solidFill>
                <a:cs typeface="Arial" panose="020B0604020202020204" pitchFamily="34" charset="0"/>
              </a:rPr>
              <a:t>Chọn câu trả lời đúng:</a:t>
            </a:r>
          </a:p>
        </p:txBody>
      </p:sp>
      <p:sp>
        <p:nvSpPr>
          <p:cNvPr id="4" name="TextBox 3">
            <a:extLst>
              <a:ext uri="{FF2B5EF4-FFF2-40B4-BE49-F238E27FC236}">
                <a16:creationId xmlns:a16="http://schemas.microsoft.com/office/drawing/2014/main" id="{2F596C80-D2AD-B464-BF99-7F85B3E496A9}"/>
              </a:ext>
            </a:extLst>
          </p:cNvPr>
          <p:cNvSpPr txBox="1"/>
          <p:nvPr/>
        </p:nvSpPr>
        <p:spPr>
          <a:xfrm>
            <a:off x="863002" y="1314920"/>
            <a:ext cx="11062482" cy="2121158"/>
          </a:xfrm>
          <a:prstGeom prst="rect">
            <a:avLst/>
          </a:prstGeom>
          <a:noFill/>
        </p:spPr>
        <p:txBody>
          <a:bodyPr wrap="square">
            <a:spAutoFit/>
          </a:bodyPr>
          <a:lstStyle/>
          <a:p>
            <a:pPr>
              <a:lnSpc>
                <a:spcPct val="107000"/>
              </a:lnSpc>
              <a:spcAft>
                <a:spcPts val="800"/>
              </a:spcAft>
            </a:pPr>
            <a:r>
              <a:rPr lang="en-US" sz="2800" b="1" dirty="0" err="1">
                <a:effectLst/>
                <a:ea typeface="Calibri" panose="020F0502020204030204" pitchFamily="34" charset="0"/>
              </a:rPr>
              <a:t>Câu</a:t>
            </a:r>
            <a:r>
              <a:rPr lang="en-US" sz="2800" b="1" dirty="0">
                <a:effectLst/>
                <a:ea typeface="Calibri" panose="020F0502020204030204" pitchFamily="34" charset="0"/>
              </a:rPr>
              <a:t> 3:</a:t>
            </a:r>
            <a:r>
              <a:rPr lang="en-US" sz="2800" dirty="0">
                <a:effectLst/>
                <a:ea typeface="Calibri" panose="020F0502020204030204" pitchFamily="34" charset="0"/>
              </a:rPr>
              <a:t> </a:t>
            </a:r>
            <a:r>
              <a:rPr lang="en-US" sz="2800" b="1" dirty="0" err="1">
                <a:effectLst/>
                <a:ea typeface="Calibri" panose="020F0502020204030204" pitchFamily="34" charset="0"/>
              </a:rPr>
              <a:t>Tín</a:t>
            </a:r>
            <a:r>
              <a:rPr lang="en-US" sz="2800" b="1" dirty="0">
                <a:effectLst/>
                <a:ea typeface="Calibri" panose="020F0502020204030204" pitchFamily="34" charset="0"/>
              </a:rPr>
              <a:t> </a:t>
            </a:r>
            <a:r>
              <a:rPr lang="en-US" sz="2800" b="1" dirty="0" err="1">
                <a:effectLst/>
                <a:ea typeface="Calibri" panose="020F0502020204030204" pitchFamily="34" charset="0"/>
              </a:rPr>
              <a:t>hiệu</a:t>
            </a:r>
            <a:r>
              <a:rPr lang="en-US" sz="2800" b="1" dirty="0">
                <a:effectLst/>
                <a:ea typeface="Calibri" panose="020F0502020204030204" pitchFamily="34" charset="0"/>
              </a:rPr>
              <a:t> </a:t>
            </a:r>
            <a:r>
              <a:rPr lang="en-US" sz="2800" b="1" dirty="0" err="1">
                <a:effectLst/>
                <a:ea typeface="Calibri" panose="020F0502020204030204" pitchFamily="34" charset="0"/>
              </a:rPr>
              <a:t>âm</a:t>
            </a:r>
            <a:r>
              <a:rPr lang="en-US" sz="2800" b="1" dirty="0">
                <a:effectLst/>
                <a:ea typeface="Calibri" panose="020F0502020204030204" pitchFamily="34" charset="0"/>
              </a:rPr>
              <a:t> </a:t>
            </a:r>
            <a:r>
              <a:rPr lang="en-US" sz="2800" b="1" dirty="0" err="1">
                <a:effectLst/>
                <a:ea typeface="Calibri" panose="020F0502020204030204" pitchFamily="34" charset="0"/>
              </a:rPr>
              <a:t>thanh</a:t>
            </a:r>
            <a:r>
              <a:rPr lang="en-US" sz="2800" b="1" dirty="0">
                <a:effectLst/>
                <a:ea typeface="Calibri" panose="020F0502020204030204" pitchFamily="34" charset="0"/>
              </a:rPr>
              <a:t> </a:t>
            </a:r>
            <a:r>
              <a:rPr lang="en-US" sz="2800" b="1" dirty="0" err="1">
                <a:effectLst/>
                <a:ea typeface="Calibri" panose="020F0502020204030204" pitchFamily="34" charset="0"/>
              </a:rPr>
              <a:t>sau</a:t>
            </a:r>
            <a:r>
              <a:rPr lang="en-US" sz="2800" b="1" dirty="0">
                <a:effectLst/>
                <a:ea typeface="Calibri" panose="020F0502020204030204" pitchFamily="34" charset="0"/>
              </a:rPr>
              <a:t> </a:t>
            </a:r>
            <a:r>
              <a:rPr lang="en-US" sz="2800" b="1" dirty="0" err="1">
                <a:effectLst/>
                <a:ea typeface="Calibri" panose="020F0502020204030204" pitchFamily="34" charset="0"/>
              </a:rPr>
              <a:t>khi</a:t>
            </a:r>
            <a:r>
              <a:rPr lang="en-US" sz="2800" b="1" dirty="0">
                <a:effectLst/>
                <a:ea typeface="Calibri" panose="020F0502020204030204" pitchFamily="34" charset="0"/>
              </a:rPr>
              <a:t> </a:t>
            </a:r>
            <a:r>
              <a:rPr lang="en-US" sz="2800" b="1" dirty="0" err="1">
                <a:effectLst/>
                <a:ea typeface="Calibri" panose="020F0502020204030204" pitchFamily="34" charset="0"/>
              </a:rPr>
              <a:t>đi</a:t>
            </a:r>
            <a:r>
              <a:rPr lang="en-US" sz="2800" b="1" dirty="0">
                <a:effectLst/>
                <a:ea typeface="Calibri" panose="020F0502020204030204" pitchFamily="34" charset="0"/>
              </a:rPr>
              <a:t> qua microphone </a:t>
            </a:r>
            <a:r>
              <a:rPr lang="en-US" sz="2800" b="1" dirty="0" err="1">
                <a:effectLst/>
                <a:ea typeface="Calibri" panose="020F0502020204030204" pitchFamily="34" charset="0"/>
              </a:rPr>
              <a:t>sẽ</a:t>
            </a:r>
            <a:r>
              <a:rPr lang="en-US" sz="2800" b="1" dirty="0">
                <a:effectLst/>
                <a:ea typeface="Calibri" panose="020F0502020204030204" pitchFamily="34" charset="0"/>
              </a:rPr>
              <a:t> </a:t>
            </a:r>
            <a:r>
              <a:rPr lang="en-US" sz="2800" b="1" dirty="0" err="1">
                <a:effectLst/>
                <a:ea typeface="Calibri" panose="020F0502020204030204" pitchFamily="34" charset="0"/>
              </a:rPr>
              <a:t>được</a:t>
            </a:r>
            <a:r>
              <a:rPr lang="en-US" sz="2800" b="1" dirty="0">
                <a:effectLst/>
                <a:ea typeface="Calibri" panose="020F0502020204030204" pitchFamily="34" charset="0"/>
              </a:rPr>
              <a:t> </a:t>
            </a:r>
            <a:r>
              <a:rPr lang="en-US" sz="2800" b="1" dirty="0" err="1">
                <a:effectLst/>
                <a:ea typeface="Calibri" panose="020F0502020204030204" pitchFamily="34" charset="0"/>
              </a:rPr>
              <a:t>chuyển</a:t>
            </a:r>
            <a:r>
              <a:rPr lang="en-US" sz="2800" b="1" dirty="0">
                <a:effectLst/>
                <a:ea typeface="Calibri" panose="020F0502020204030204" pitchFamily="34" charset="0"/>
              </a:rPr>
              <a:t> </a:t>
            </a:r>
            <a:r>
              <a:rPr lang="en-US" sz="2800" b="1" dirty="0" err="1">
                <a:effectLst/>
                <a:ea typeface="Calibri" panose="020F0502020204030204" pitchFamily="34" charset="0"/>
              </a:rPr>
              <a:t>thành</a:t>
            </a:r>
            <a:r>
              <a:rPr lang="en-US" sz="2800" b="1" dirty="0">
                <a:effectLst/>
                <a:ea typeface="Calibri" panose="020F0502020204030204" pitchFamily="34" charset="0"/>
              </a:rPr>
              <a:t> </a:t>
            </a:r>
            <a:r>
              <a:rPr lang="en-US" sz="2800" b="1" dirty="0" err="1">
                <a:effectLst/>
                <a:ea typeface="Calibri" panose="020F0502020204030204" pitchFamily="34" charset="0"/>
              </a:rPr>
              <a:t>tín</a:t>
            </a:r>
            <a:r>
              <a:rPr lang="en-US" sz="2800" b="1" dirty="0">
                <a:effectLst/>
                <a:ea typeface="Calibri" panose="020F0502020204030204" pitchFamily="34" charset="0"/>
              </a:rPr>
              <a:t> </a:t>
            </a:r>
            <a:r>
              <a:rPr lang="en-US" sz="2800" b="1" dirty="0" err="1">
                <a:effectLst/>
                <a:ea typeface="Calibri" panose="020F0502020204030204" pitchFamily="34" charset="0"/>
              </a:rPr>
              <a:t>hiệu</a:t>
            </a:r>
            <a:r>
              <a:rPr lang="en-US" sz="2800" b="1" dirty="0">
                <a:effectLst/>
                <a:ea typeface="Calibri" panose="020F0502020204030204" pitchFamily="34" charset="0"/>
              </a:rPr>
              <a:t> </a:t>
            </a:r>
            <a:r>
              <a:rPr lang="en-US" sz="2800" b="1" dirty="0" err="1">
                <a:effectLst/>
                <a:ea typeface="Calibri" panose="020F0502020204030204" pitchFamily="34" charset="0"/>
              </a:rPr>
              <a:t>gì</a:t>
            </a:r>
            <a:r>
              <a:rPr lang="en-US" sz="2800" b="1" dirty="0">
                <a:effectLst/>
                <a:ea typeface="Calibri" panose="020F0502020204030204" pitchFamily="34" charset="0"/>
              </a:rPr>
              <a:t>? </a:t>
            </a:r>
            <a:endParaRPr lang="x-none" sz="2800" b="1" dirty="0">
              <a:effectLst/>
              <a:ea typeface="Times New Roman" panose="02020603050405020304" pitchFamily="18" charset="0"/>
            </a:endParaRPr>
          </a:p>
          <a:p>
            <a:pPr marL="514350" indent="-514350">
              <a:lnSpc>
                <a:spcPct val="107000"/>
              </a:lnSpc>
              <a:spcAft>
                <a:spcPts val="800"/>
              </a:spcAft>
              <a:buAutoNum type="alphaUcPeriod"/>
            </a:pPr>
            <a:r>
              <a:rPr lang="en-US" sz="2800" dirty="0" err="1">
                <a:effectLst/>
                <a:ea typeface="Calibri" panose="020F0502020204030204" pitchFamily="34" charset="0"/>
              </a:rPr>
              <a:t>Tín</a:t>
            </a:r>
            <a:r>
              <a:rPr lang="en-US" sz="2800" dirty="0">
                <a:effectLst/>
                <a:ea typeface="Calibri" panose="020F0502020204030204" pitchFamily="34" charset="0"/>
              </a:rPr>
              <a:t> </a:t>
            </a:r>
            <a:r>
              <a:rPr lang="en-US" sz="2800" dirty="0" err="1">
                <a:effectLst/>
                <a:ea typeface="Calibri" panose="020F0502020204030204" pitchFamily="34" charset="0"/>
              </a:rPr>
              <a:t>hiệu</a:t>
            </a:r>
            <a:r>
              <a:rPr lang="en-US" sz="2800" dirty="0">
                <a:effectLst/>
                <a:ea typeface="Calibri" panose="020F0502020204030204" pitchFamily="34" charset="0"/>
              </a:rPr>
              <a:t> </a:t>
            </a:r>
            <a:r>
              <a:rPr lang="en-US" sz="2800" dirty="0" err="1">
                <a:effectLst/>
                <a:ea typeface="Calibri" panose="020F0502020204030204" pitchFamily="34" charset="0"/>
              </a:rPr>
              <a:t>cao</a:t>
            </a:r>
            <a:r>
              <a:rPr lang="en-US" sz="2800" dirty="0">
                <a:effectLst/>
                <a:ea typeface="Calibri" panose="020F0502020204030204" pitchFamily="34" charset="0"/>
              </a:rPr>
              <a:t> </a:t>
            </a:r>
            <a:r>
              <a:rPr lang="en-US" sz="2800" dirty="0" err="1">
                <a:effectLst/>
                <a:ea typeface="Calibri" panose="020F0502020204030204" pitchFamily="34" charset="0"/>
              </a:rPr>
              <a:t>tần</a:t>
            </a:r>
            <a:r>
              <a:rPr lang="en-US" sz="2800" dirty="0">
                <a:effectLst/>
                <a:ea typeface="Calibri" panose="020F0502020204030204" pitchFamily="34" charset="0"/>
              </a:rPr>
              <a:t> 	         	B. </a:t>
            </a:r>
            <a:r>
              <a:rPr lang="en-US" sz="2800" dirty="0" err="1">
                <a:effectLst/>
                <a:ea typeface="Calibri" panose="020F0502020204030204" pitchFamily="34" charset="0"/>
              </a:rPr>
              <a:t>Tín</a:t>
            </a:r>
            <a:r>
              <a:rPr lang="en-US" sz="2800" dirty="0">
                <a:effectLst/>
                <a:ea typeface="Calibri" panose="020F0502020204030204" pitchFamily="34" charset="0"/>
              </a:rPr>
              <a:t> </a:t>
            </a:r>
            <a:r>
              <a:rPr lang="en-US" sz="2800" dirty="0" err="1">
                <a:effectLst/>
                <a:ea typeface="Calibri" panose="020F0502020204030204" pitchFamily="34" charset="0"/>
              </a:rPr>
              <a:t>hiệu</a:t>
            </a:r>
            <a:r>
              <a:rPr lang="en-US" sz="2800" dirty="0">
                <a:effectLst/>
                <a:ea typeface="Calibri" panose="020F0502020204030204" pitchFamily="34" charset="0"/>
              </a:rPr>
              <a:t> </a:t>
            </a:r>
            <a:r>
              <a:rPr lang="en-US" sz="2800" dirty="0" err="1">
                <a:effectLst/>
                <a:ea typeface="Calibri" panose="020F0502020204030204" pitchFamily="34" charset="0"/>
              </a:rPr>
              <a:t>điện</a:t>
            </a:r>
            <a:r>
              <a:rPr lang="en-US" sz="2800" dirty="0">
                <a:effectLst/>
                <a:ea typeface="Calibri" panose="020F0502020204030204" pitchFamily="34" charset="0"/>
              </a:rPr>
              <a:t>	</a:t>
            </a:r>
          </a:p>
          <a:p>
            <a:pPr>
              <a:lnSpc>
                <a:spcPct val="107000"/>
              </a:lnSpc>
              <a:spcAft>
                <a:spcPts val="800"/>
              </a:spcAft>
            </a:pPr>
            <a:r>
              <a:rPr lang="en-US" sz="2800" dirty="0">
                <a:effectLst/>
                <a:ea typeface="Calibri" panose="020F0502020204030204" pitchFamily="34" charset="0"/>
              </a:rPr>
              <a:t>C. </a:t>
            </a:r>
            <a:r>
              <a:rPr lang="en-US" sz="2800" dirty="0" err="1">
                <a:effectLst/>
                <a:ea typeface="Calibri" panose="020F0502020204030204" pitchFamily="34" charset="0"/>
              </a:rPr>
              <a:t>Tín</a:t>
            </a:r>
            <a:r>
              <a:rPr lang="en-US" sz="2800" dirty="0">
                <a:effectLst/>
                <a:ea typeface="Calibri" panose="020F0502020204030204" pitchFamily="34" charset="0"/>
              </a:rPr>
              <a:t> </a:t>
            </a:r>
            <a:r>
              <a:rPr lang="en-US" sz="2800" dirty="0" err="1">
                <a:effectLst/>
                <a:ea typeface="Calibri" panose="020F0502020204030204" pitchFamily="34" charset="0"/>
              </a:rPr>
              <a:t>hiệu</a:t>
            </a:r>
            <a:r>
              <a:rPr lang="en-US" sz="2800" dirty="0">
                <a:effectLst/>
                <a:ea typeface="Calibri" panose="020F0502020204030204" pitchFamily="34" charset="0"/>
              </a:rPr>
              <a:t> </a:t>
            </a:r>
            <a:r>
              <a:rPr lang="en-US" sz="2800" dirty="0" err="1">
                <a:effectLst/>
                <a:ea typeface="Calibri" panose="020F0502020204030204" pitchFamily="34" charset="0"/>
              </a:rPr>
              <a:t>âm</a:t>
            </a:r>
            <a:r>
              <a:rPr lang="en-US" sz="2800" dirty="0">
                <a:effectLst/>
                <a:ea typeface="Calibri" panose="020F0502020204030204" pitchFamily="34" charset="0"/>
              </a:rPr>
              <a:t> </a:t>
            </a:r>
            <a:r>
              <a:rPr lang="en-US" sz="2800" dirty="0" err="1">
                <a:effectLst/>
                <a:ea typeface="Calibri" panose="020F0502020204030204" pitchFamily="34" charset="0"/>
              </a:rPr>
              <a:t>tần</a:t>
            </a:r>
            <a:r>
              <a:rPr lang="en-US" sz="2800" dirty="0">
                <a:effectLst/>
                <a:ea typeface="Calibri" panose="020F0502020204030204" pitchFamily="34" charset="0"/>
              </a:rPr>
              <a:t>	         	         	D. </a:t>
            </a:r>
            <a:r>
              <a:rPr lang="en-US" sz="2800" dirty="0" err="1">
                <a:effectLst/>
                <a:ea typeface="Calibri" panose="020F0502020204030204" pitchFamily="34" charset="0"/>
              </a:rPr>
              <a:t>Sóng</a:t>
            </a:r>
            <a:r>
              <a:rPr lang="en-US" sz="2800" dirty="0">
                <a:effectLst/>
                <a:ea typeface="Calibri" panose="020F0502020204030204" pitchFamily="34" charset="0"/>
              </a:rPr>
              <a:t> </a:t>
            </a:r>
            <a:r>
              <a:rPr lang="en-US" sz="2800" dirty="0" err="1">
                <a:effectLst/>
                <a:ea typeface="Calibri" panose="020F0502020204030204" pitchFamily="34" charset="0"/>
              </a:rPr>
              <a:t>siêu</a:t>
            </a:r>
            <a:r>
              <a:rPr lang="en-US" sz="2800" dirty="0">
                <a:effectLst/>
                <a:ea typeface="Calibri" panose="020F0502020204030204" pitchFamily="34" charset="0"/>
              </a:rPr>
              <a:t> </a:t>
            </a:r>
            <a:r>
              <a:rPr lang="en-US" sz="2800" dirty="0" err="1">
                <a:effectLst/>
                <a:ea typeface="Calibri" panose="020F0502020204030204" pitchFamily="34" charset="0"/>
              </a:rPr>
              <a:t>cao</a:t>
            </a:r>
            <a:r>
              <a:rPr lang="en-US" sz="2800" dirty="0">
                <a:effectLst/>
                <a:ea typeface="Calibri" panose="020F0502020204030204" pitchFamily="34" charset="0"/>
              </a:rPr>
              <a:t> </a:t>
            </a:r>
            <a:r>
              <a:rPr lang="en-US" sz="2800" dirty="0" err="1">
                <a:effectLst/>
                <a:ea typeface="Calibri" panose="020F0502020204030204" pitchFamily="34" charset="0"/>
              </a:rPr>
              <a:t>tần</a:t>
            </a:r>
            <a:endParaRPr lang="x-none" sz="2800" dirty="0">
              <a:effectLst/>
              <a:ea typeface="Times New Roman" panose="02020603050405020304" pitchFamily="18" charset="0"/>
            </a:endParaRPr>
          </a:p>
        </p:txBody>
      </p:sp>
      <p:sp>
        <p:nvSpPr>
          <p:cNvPr id="8" name="TextBox 7">
            <a:extLst>
              <a:ext uri="{FF2B5EF4-FFF2-40B4-BE49-F238E27FC236}">
                <a16:creationId xmlns:a16="http://schemas.microsoft.com/office/drawing/2014/main" id="{066AC7DA-D721-2717-B92F-82D2C335BD10}"/>
              </a:ext>
            </a:extLst>
          </p:cNvPr>
          <p:cNvSpPr txBox="1"/>
          <p:nvPr/>
        </p:nvSpPr>
        <p:spPr>
          <a:xfrm>
            <a:off x="863002" y="3613182"/>
            <a:ext cx="9105900" cy="2787366"/>
          </a:xfrm>
          <a:prstGeom prst="rect">
            <a:avLst/>
          </a:prstGeom>
          <a:noFill/>
        </p:spPr>
        <p:txBody>
          <a:bodyPr wrap="square">
            <a:spAutoFit/>
          </a:bodyPr>
          <a:lstStyle/>
          <a:p>
            <a:pPr>
              <a:lnSpc>
                <a:spcPct val="107000"/>
              </a:lnSpc>
              <a:spcAft>
                <a:spcPts val="800"/>
              </a:spcAft>
            </a:pPr>
            <a:r>
              <a:rPr lang="en-US" sz="2800" b="1" dirty="0" err="1">
                <a:effectLst/>
                <a:ea typeface="Calibri" panose="020F0502020204030204" pitchFamily="34" charset="0"/>
              </a:rPr>
              <a:t>Câu</a:t>
            </a:r>
            <a:r>
              <a:rPr lang="en-US" sz="2800" b="1" dirty="0">
                <a:effectLst/>
                <a:ea typeface="Calibri" panose="020F0502020204030204" pitchFamily="34" charset="0"/>
              </a:rPr>
              <a:t> 4:</a:t>
            </a:r>
            <a:r>
              <a:rPr lang="en-US" sz="2800" dirty="0">
                <a:effectLst/>
                <a:ea typeface="Calibri" panose="020F0502020204030204" pitchFamily="34" charset="0"/>
              </a:rPr>
              <a:t> </a:t>
            </a:r>
            <a:r>
              <a:rPr lang="en-US" sz="2800" b="1" dirty="0" err="1">
                <a:effectLst/>
                <a:ea typeface="Calibri" panose="020F0502020204030204" pitchFamily="34" charset="0"/>
              </a:rPr>
              <a:t>Tín</a:t>
            </a:r>
            <a:r>
              <a:rPr lang="en-US" sz="2800" b="1" dirty="0">
                <a:effectLst/>
                <a:ea typeface="Calibri" panose="020F0502020204030204" pitchFamily="34" charset="0"/>
              </a:rPr>
              <a:t> </a:t>
            </a:r>
            <a:r>
              <a:rPr lang="en-US" sz="2800" b="1" dirty="0" err="1">
                <a:effectLst/>
                <a:ea typeface="Calibri" panose="020F0502020204030204" pitchFamily="34" charset="0"/>
              </a:rPr>
              <a:t>hiệu</a:t>
            </a:r>
            <a:r>
              <a:rPr lang="en-US" sz="2800" b="1" dirty="0">
                <a:effectLst/>
                <a:ea typeface="Calibri" panose="020F0502020204030204" pitchFamily="34" charset="0"/>
              </a:rPr>
              <a:t> </a:t>
            </a:r>
            <a:r>
              <a:rPr lang="en-US" sz="2800" b="1" dirty="0" err="1">
                <a:effectLst/>
                <a:ea typeface="Calibri" panose="020F0502020204030204" pitchFamily="34" charset="0"/>
              </a:rPr>
              <a:t>tương</a:t>
            </a:r>
            <a:r>
              <a:rPr lang="en-US" sz="2800" b="1" dirty="0">
                <a:effectLst/>
                <a:ea typeface="Calibri" panose="020F0502020204030204" pitchFamily="34" charset="0"/>
              </a:rPr>
              <a:t> </a:t>
            </a:r>
            <a:r>
              <a:rPr lang="en-US" sz="2800" b="1" dirty="0" err="1">
                <a:effectLst/>
                <a:ea typeface="Calibri" panose="020F0502020204030204" pitchFamily="34" charset="0"/>
              </a:rPr>
              <a:t>tự</a:t>
            </a:r>
            <a:r>
              <a:rPr lang="en-US" sz="2800" b="1" dirty="0">
                <a:effectLst/>
                <a:ea typeface="Calibri" panose="020F0502020204030204" pitchFamily="34" charset="0"/>
              </a:rPr>
              <a:t> </a:t>
            </a:r>
            <a:r>
              <a:rPr lang="en-US" sz="2800" b="1" dirty="0" err="1">
                <a:effectLst/>
                <a:ea typeface="Calibri" panose="020F0502020204030204" pitchFamily="34" charset="0"/>
              </a:rPr>
              <a:t>là</a:t>
            </a:r>
            <a:r>
              <a:rPr lang="en-US" sz="2800" b="1" dirty="0">
                <a:effectLst/>
                <a:ea typeface="Calibri" panose="020F0502020204030204" pitchFamily="34" charset="0"/>
              </a:rPr>
              <a:t> </a:t>
            </a:r>
            <a:r>
              <a:rPr lang="en-US" sz="2800" b="1" dirty="0" err="1">
                <a:effectLst/>
                <a:ea typeface="Calibri" panose="020F0502020204030204" pitchFamily="34" charset="0"/>
              </a:rPr>
              <a:t>gì</a:t>
            </a:r>
            <a:r>
              <a:rPr lang="en-US" sz="2800" b="1" dirty="0">
                <a:effectLst/>
                <a:ea typeface="Calibri" panose="020F0502020204030204" pitchFamily="34" charset="0"/>
              </a:rPr>
              <a:t>?</a:t>
            </a:r>
            <a:endParaRPr lang="x-none" sz="2800" b="1" dirty="0">
              <a:effectLst/>
              <a:ea typeface="Times New Roman" panose="02020603050405020304" pitchFamily="18" charset="0"/>
            </a:endParaRPr>
          </a:p>
          <a:p>
            <a:pPr>
              <a:lnSpc>
                <a:spcPct val="107000"/>
              </a:lnSpc>
              <a:spcAft>
                <a:spcPts val="800"/>
              </a:spcAft>
            </a:pPr>
            <a:r>
              <a:rPr lang="en-US" sz="2800" dirty="0">
                <a:effectLst/>
                <a:ea typeface="Calibri" panose="020F0502020204030204" pitchFamily="34" charset="0"/>
              </a:rPr>
              <a:t>A. </a:t>
            </a:r>
            <a:r>
              <a:rPr lang="en-US" sz="2800" dirty="0" err="1">
                <a:effectLst/>
                <a:ea typeface="Calibri" panose="020F0502020204030204" pitchFamily="34" charset="0"/>
              </a:rPr>
              <a:t>Là</a:t>
            </a:r>
            <a:r>
              <a:rPr lang="en-US" sz="2800" dirty="0">
                <a:effectLst/>
                <a:ea typeface="Calibri" panose="020F0502020204030204" pitchFamily="34" charset="0"/>
              </a:rPr>
              <a:t> </a:t>
            </a:r>
            <a:r>
              <a:rPr lang="en-US" sz="2800" dirty="0" err="1">
                <a:effectLst/>
                <a:ea typeface="Calibri" panose="020F0502020204030204" pitchFamily="34" charset="0"/>
              </a:rPr>
              <a:t>tín</a:t>
            </a:r>
            <a:r>
              <a:rPr lang="en-US" sz="2800" dirty="0">
                <a:effectLst/>
                <a:ea typeface="Calibri" panose="020F0502020204030204" pitchFamily="34" charset="0"/>
              </a:rPr>
              <a:t> </a:t>
            </a:r>
            <a:r>
              <a:rPr lang="en-US" sz="2800" dirty="0" err="1">
                <a:effectLst/>
                <a:ea typeface="Calibri" panose="020F0502020204030204" pitchFamily="34" charset="0"/>
              </a:rPr>
              <a:t>hiệu</a:t>
            </a:r>
            <a:r>
              <a:rPr lang="en-US" sz="2800" dirty="0">
                <a:effectLst/>
                <a:ea typeface="Calibri" panose="020F0502020204030204" pitchFamily="34" charset="0"/>
              </a:rPr>
              <a:t> </a:t>
            </a:r>
            <a:r>
              <a:rPr lang="en-US" sz="2800" dirty="0" err="1">
                <a:effectLst/>
                <a:ea typeface="Calibri" panose="020F0502020204030204" pitchFamily="34" charset="0"/>
              </a:rPr>
              <a:t>có</a:t>
            </a:r>
            <a:r>
              <a:rPr lang="en-US" sz="2800" dirty="0">
                <a:effectLst/>
                <a:ea typeface="Calibri" panose="020F0502020204030204" pitchFamily="34" charset="0"/>
              </a:rPr>
              <a:t> </a:t>
            </a:r>
            <a:r>
              <a:rPr lang="en-US" sz="2800" dirty="0" err="1">
                <a:effectLst/>
                <a:ea typeface="Calibri" panose="020F0502020204030204" pitchFamily="34" charset="0"/>
              </a:rPr>
              <a:t>biên</a:t>
            </a:r>
            <a:r>
              <a:rPr lang="en-US" sz="2800" dirty="0">
                <a:effectLst/>
                <a:ea typeface="Calibri" panose="020F0502020204030204" pitchFamily="34" charset="0"/>
              </a:rPr>
              <a:t> </a:t>
            </a:r>
            <a:r>
              <a:rPr lang="en-US" sz="2800" dirty="0" err="1">
                <a:effectLst/>
                <a:ea typeface="Calibri" panose="020F0502020204030204" pitchFamily="34" charset="0"/>
              </a:rPr>
              <a:t>độ</a:t>
            </a:r>
            <a:r>
              <a:rPr lang="en-US" sz="2800" dirty="0">
                <a:effectLst/>
                <a:ea typeface="Calibri" panose="020F0502020204030204" pitchFamily="34" charset="0"/>
              </a:rPr>
              <a:t> </a:t>
            </a:r>
            <a:r>
              <a:rPr lang="en-US" sz="2800" dirty="0" err="1">
                <a:effectLst/>
                <a:ea typeface="Calibri" panose="020F0502020204030204" pitchFamily="34" charset="0"/>
              </a:rPr>
              <a:t>biến</a:t>
            </a:r>
            <a:r>
              <a:rPr lang="en-US" sz="2800" dirty="0">
                <a:effectLst/>
                <a:ea typeface="Calibri" panose="020F0502020204030204" pitchFamily="34" charset="0"/>
              </a:rPr>
              <a:t> </a:t>
            </a:r>
            <a:r>
              <a:rPr lang="en-US" sz="2800" dirty="0" err="1">
                <a:effectLst/>
                <a:ea typeface="Calibri" panose="020F0502020204030204" pitchFamily="34" charset="0"/>
              </a:rPr>
              <a:t>đổi</a:t>
            </a:r>
            <a:r>
              <a:rPr lang="en-US" sz="2800" dirty="0">
                <a:effectLst/>
                <a:ea typeface="Calibri" panose="020F0502020204030204" pitchFamily="34" charset="0"/>
              </a:rPr>
              <a:t> </a:t>
            </a:r>
            <a:r>
              <a:rPr lang="en-US" sz="2800" dirty="0" err="1">
                <a:effectLst/>
                <a:ea typeface="Calibri" panose="020F0502020204030204" pitchFamily="34" charset="0"/>
              </a:rPr>
              <a:t>liên</a:t>
            </a:r>
            <a:r>
              <a:rPr lang="en-US" sz="2800" dirty="0">
                <a:effectLst/>
                <a:ea typeface="Calibri" panose="020F0502020204030204" pitchFamily="34" charset="0"/>
              </a:rPr>
              <a:t> </a:t>
            </a:r>
            <a:r>
              <a:rPr lang="en-US" sz="2800" dirty="0" err="1">
                <a:effectLst/>
                <a:ea typeface="Calibri" panose="020F0502020204030204" pitchFamily="34" charset="0"/>
              </a:rPr>
              <a:t>tục</a:t>
            </a:r>
            <a:r>
              <a:rPr lang="en-US" sz="2800" dirty="0">
                <a:effectLst/>
                <a:ea typeface="Calibri" panose="020F0502020204030204" pitchFamily="34" charset="0"/>
              </a:rPr>
              <a:t> </a:t>
            </a:r>
            <a:r>
              <a:rPr lang="en-US" sz="2800" dirty="0" err="1">
                <a:effectLst/>
                <a:ea typeface="Calibri" panose="020F0502020204030204" pitchFamily="34" charset="0"/>
              </a:rPr>
              <a:t>theo</a:t>
            </a:r>
            <a:r>
              <a:rPr lang="en-US" sz="2800" dirty="0">
                <a:effectLst/>
                <a:ea typeface="Calibri" panose="020F0502020204030204" pitchFamily="34" charset="0"/>
              </a:rPr>
              <a:t> </a:t>
            </a:r>
            <a:r>
              <a:rPr lang="en-US" sz="2800" dirty="0" err="1">
                <a:effectLst/>
                <a:ea typeface="Calibri" panose="020F0502020204030204" pitchFamily="34" charset="0"/>
              </a:rPr>
              <a:t>thời</a:t>
            </a:r>
            <a:r>
              <a:rPr lang="en-US" sz="2800" dirty="0">
                <a:effectLst/>
                <a:ea typeface="Calibri" panose="020F0502020204030204" pitchFamily="34" charset="0"/>
              </a:rPr>
              <a:t> </a:t>
            </a:r>
            <a:r>
              <a:rPr lang="en-US" sz="2800" dirty="0" err="1">
                <a:effectLst/>
                <a:ea typeface="Calibri" panose="020F0502020204030204" pitchFamily="34" charset="0"/>
              </a:rPr>
              <a:t>gian</a:t>
            </a:r>
            <a:endParaRPr lang="x-none" sz="2800" dirty="0">
              <a:effectLst/>
              <a:ea typeface="Times New Roman" panose="02020603050405020304" pitchFamily="18" charset="0"/>
            </a:endParaRPr>
          </a:p>
          <a:p>
            <a:pPr>
              <a:lnSpc>
                <a:spcPct val="107000"/>
              </a:lnSpc>
              <a:spcAft>
                <a:spcPts val="800"/>
              </a:spcAft>
            </a:pPr>
            <a:r>
              <a:rPr lang="en-US" sz="2800" dirty="0">
                <a:effectLst/>
                <a:ea typeface="Calibri" panose="020F0502020204030204" pitchFamily="34" charset="0"/>
              </a:rPr>
              <a:t>B. </a:t>
            </a:r>
            <a:r>
              <a:rPr lang="en-US" sz="2800" dirty="0" err="1">
                <a:effectLst/>
                <a:ea typeface="Calibri" panose="020F0502020204030204" pitchFamily="34" charset="0"/>
              </a:rPr>
              <a:t>Là</a:t>
            </a:r>
            <a:r>
              <a:rPr lang="en-US" sz="2800" dirty="0">
                <a:effectLst/>
                <a:ea typeface="Calibri" panose="020F0502020204030204" pitchFamily="34" charset="0"/>
              </a:rPr>
              <a:t> </a:t>
            </a:r>
            <a:r>
              <a:rPr lang="en-US" sz="2800" dirty="0" err="1">
                <a:effectLst/>
                <a:ea typeface="Calibri" panose="020F0502020204030204" pitchFamily="34" charset="0"/>
              </a:rPr>
              <a:t>tín</a:t>
            </a:r>
            <a:r>
              <a:rPr lang="en-US" sz="2800" dirty="0">
                <a:effectLst/>
                <a:ea typeface="Calibri" panose="020F0502020204030204" pitchFamily="34" charset="0"/>
              </a:rPr>
              <a:t> </a:t>
            </a:r>
            <a:r>
              <a:rPr lang="en-US" sz="2800" dirty="0" err="1">
                <a:effectLst/>
                <a:ea typeface="Calibri" panose="020F0502020204030204" pitchFamily="34" charset="0"/>
              </a:rPr>
              <a:t>hiệu</a:t>
            </a:r>
            <a:r>
              <a:rPr lang="en-US" sz="2800" dirty="0">
                <a:effectLst/>
                <a:ea typeface="Calibri" panose="020F0502020204030204" pitchFamily="34" charset="0"/>
              </a:rPr>
              <a:t> </a:t>
            </a:r>
            <a:r>
              <a:rPr lang="en-US" sz="2800" dirty="0" err="1">
                <a:effectLst/>
                <a:ea typeface="Calibri" panose="020F0502020204030204" pitchFamily="34" charset="0"/>
              </a:rPr>
              <a:t>có</a:t>
            </a:r>
            <a:r>
              <a:rPr lang="en-US" sz="2800" dirty="0">
                <a:effectLst/>
                <a:ea typeface="Calibri" panose="020F0502020204030204" pitchFamily="34" charset="0"/>
              </a:rPr>
              <a:t> </a:t>
            </a:r>
            <a:r>
              <a:rPr lang="en-US" sz="2800" dirty="0" err="1">
                <a:effectLst/>
                <a:ea typeface="Calibri" panose="020F0502020204030204" pitchFamily="34" charset="0"/>
              </a:rPr>
              <a:t>biên</a:t>
            </a:r>
            <a:r>
              <a:rPr lang="en-US" sz="2800" dirty="0">
                <a:effectLst/>
                <a:ea typeface="Calibri" panose="020F0502020204030204" pitchFamily="34" charset="0"/>
              </a:rPr>
              <a:t> </a:t>
            </a:r>
            <a:r>
              <a:rPr lang="en-US" sz="2800" dirty="0" err="1">
                <a:effectLst/>
                <a:ea typeface="Calibri" panose="020F0502020204030204" pitchFamily="34" charset="0"/>
              </a:rPr>
              <a:t>độ</a:t>
            </a:r>
            <a:r>
              <a:rPr lang="en-US" sz="2800" dirty="0">
                <a:effectLst/>
                <a:ea typeface="Calibri" panose="020F0502020204030204" pitchFamily="34" charset="0"/>
              </a:rPr>
              <a:t> </a:t>
            </a:r>
            <a:r>
              <a:rPr lang="en-US" sz="2800" dirty="0" err="1">
                <a:effectLst/>
                <a:ea typeface="Calibri" panose="020F0502020204030204" pitchFamily="34" charset="0"/>
              </a:rPr>
              <a:t>không</a:t>
            </a:r>
            <a:r>
              <a:rPr lang="en-US" sz="2800" dirty="0">
                <a:effectLst/>
                <a:ea typeface="Calibri" panose="020F0502020204030204" pitchFamily="34" charset="0"/>
              </a:rPr>
              <a:t> </a:t>
            </a:r>
            <a:r>
              <a:rPr lang="en-US" sz="2800" dirty="0" err="1">
                <a:effectLst/>
                <a:ea typeface="Calibri" panose="020F0502020204030204" pitchFamily="34" charset="0"/>
              </a:rPr>
              <a:t>thay</a:t>
            </a:r>
            <a:r>
              <a:rPr lang="en-US" sz="2800" dirty="0">
                <a:effectLst/>
                <a:ea typeface="Calibri" panose="020F0502020204030204" pitchFamily="34" charset="0"/>
              </a:rPr>
              <a:t> </a:t>
            </a:r>
            <a:r>
              <a:rPr lang="en-US" sz="2800" dirty="0" err="1">
                <a:effectLst/>
                <a:ea typeface="Calibri" panose="020F0502020204030204" pitchFamily="34" charset="0"/>
              </a:rPr>
              <a:t>đổi</a:t>
            </a:r>
            <a:r>
              <a:rPr lang="en-US" sz="2800" dirty="0">
                <a:effectLst/>
                <a:ea typeface="Calibri" panose="020F0502020204030204" pitchFamily="34" charset="0"/>
              </a:rPr>
              <a:t> </a:t>
            </a:r>
            <a:r>
              <a:rPr lang="en-US" sz="2800" dirty="0" err="1">
                <a:effectLst/>
                <a:ea typeface="Calibri" panose="020F0502020204030204" pitchFamily="34" charset="0"/>
              </a:rPr>
              <a:t>theo</a:t>
            </a:r>
            <a:r>
              <a:rPr lang="en-US" sz="2800" dirty="0">
                <a:effectLst/>
                <a:ea typeface="Calibri" panose="020F0502020204030204" pitchFamily="34" charset="0"/>
              </a:rPr>
              <a:t> </a:t>
            </a:r>
            <a:r>
              <a:rPr lang="en-US" sz="2800" dirty="0" err="1">
                <a:effectLst/>
                <a:ea typeface="Calibri" panose="020F0502020204030204" pitchFamily="34" charset="0"/>
              </a:rPr>
              <a:t>thời</a:t>
            </a:r>
            <a:r>
              <a:rPr lang="en-US" sz="2800" dirty="0">
                <a:effectLst/>
                <a:ea typeface="Calibri" panose="020F0502020204030204" pitchFamily="34" charset="0"/>
              </a:rPr>
              <a:t> </a:t>
            </a:r>
            <a:r>
              <a:rPr lang="en-US" sz="2800" dirty="0" err="1">
                <a:effectLst/>
                <a:ea typeface="Calibri" panose="020F0502020204030204" pitchFamily="34" charset="0"/>
              </a:rPr>
              <a:t>gian</a:t>
            </a:r>
            <a:endParaRPr lang="x-none" sz="2800" dirty="0">
              <a:effectLst/>
              <a:ea typeface="Times New Roman" panose="02020603050405020304" pitchFamily="18" charset="0"/>
            </a:endParaRPr>
          </a:p>
          <a:p>
            <a:pPr>
              <a:lnSpc>
                <a:spcPct val="107000"/>
              </a:lnSpc>
              <a:spcAft>
                <a:spcPts val="800"/>
              </a:spcAft>
            </a:pPr>
            <a:r>
              <a:rPr lang="en-US" sz="2800" dirty="0">
                <a:effectLst/>
                <a:ea typeface="Calibri" panose="020F0502020204030204" pitchFamily="34" charset="0"/>
              </a:rPr>
              <a:t>C. </a:t>
            </a:r>
            <a:r>
              <a:rPr lang="en-US" sz="2800" dirty="0" err="1">
                <a:effectLst/>
                <a:ea typeface="Calibri" panose="020F0502020204030204" pitchFamily="34" charset="0"/>
              </a:rPr>
              <a:t>Là</a:t>
            </a:r>
            <a:r>
              <a:rPr lang="en-US" sz="2800" dirty="0">
                <a:effectLst/>
                <a:ea typeface="Calibri" panose="020F0502020204030204" pitchFamily="34" charset="0"/>
              </a:rPr>
              <a:t> </a:t>
            </a:r>
            <a:r>
              <a:rPr lang="en-US" sz="2800" dirty="0" err="1">
                <a:effectLst/>
                <a:ea typeface="Calibri" panose="020F0502020204030204" pitchFamily="34" charset="0"/>
              </a:rPr>
              <a:t>tín</a:t>
            </a:r>
            <a:r>
              <a:rPr lang="en-US" sz="2800" dirty="0">
                <a:effectLst/>
                <a:ea typeface="Calibri" panose="020F0502020204030204" pitchFamily="34" charset="0"/>
              </a:rPr>
              <a:t> </a:t>
            </a:r>
            <a:r>
              <a:rPr lang="en-US" sz="2800" dirty="0" err="1">
                <a:effectLst/>
                <a:ea typeface="Calibri" panose="020F0502020204030204" pitchFamily="34" charset="0"/>
              </a:rPr>
              <a:t>hiệu</a:t>
            </a:r>
            <a:r>
              <a:rPr lang="en-US" sz="2800" dirty="0">
                <a:effectLst/>
                <a:ea typeface="Calibri" panose="020F0502020204030204" pitchFamily="34" charset="0"/>
              </a:rPr>
              <a:t> </a:t>
            </a:r>
            <a:r>
              <a:rPr lang="en-US" sz="2800" dirty="0" err="1">
                <a:effectLst/>
                <a:ea typeface="Calibri" panose="020F0502020204030204" pitchFamily="34" charset="0"/>
              </a:rPr>
              <a:t>có</a:t>
            </a:r>
            <a:r>
              <a:rPr lang="en-US" sz="2800" dirty="0">
                <a:effectLst/>
                <a:ea typeface="Calibri" panose="020F0502020204030204" pitchFamily="34" charset="0"/>
              </a:rPr>
              <a:t> </a:t>
            </a:r>
            <a:r>
              <a:rPr lang="en-US" sz="2800" dirty="0" err="1">
                <a:effectLst/>
                <a:ea typeface="Calibri" panose="020F0502020204030204" pitchFamily="34" charset="0"/>
              </a:rPr>
              <a:t>tần</a:t>
            </a:r>
            <a:r>
              <a:rPr lang="en-US" sz="2800" dirty="0">
                <a:effectLst/>
                <a:ea typeface="Calibri" panose="020F0502020204030204" pitchFamily="34" charset="0"/>
              </a:rPr>
              <a:t> </a:t>
            </a:r>
            <a:r>
              <a:rPr lang="en-US" sz="2800" dirty="0" err="1">
                <a:effectLst/>
                <a:ea typeface="Calibri" panose="020F0502020204030204" pitchFamily="34" charset="0"/>
              </a:rPr>
              <a:t>số</a:t>
            </a:r>
            <a:r>
              <a:rPr lang="en-US" sz="2800" dirty="0">
                <a:effectLst/>
                <a:ea typeface="Calibri" panose="020F0502020204030204" pitchFamily="34" charset="0"/>
              </a:rPr>
              <a:t> </a:t>
            </a:r>
            <a:r>
              <a:rPr lang="en-US" sz="2800" dirty="0" err="1">
                <a:effectLst/>
                <a:ea typeface="Calibri" panose="020F0502020204030204" pitchFamily="34" charset="0"/>
              </a:rPr>
              <a:t>biến</a:t>
            </a:r>
            <a:r>
              <a:rPr lang="en-US" sz="2800" dirty="0">
                <a:effectLst/>
                <a:ea typeface="Calibri" panose="020F0502020204030204" pitchFamily="34" charset="0"/>
              </a:rPr>
              <a:t> </a:t>
            </a:r>
            <a:r>
              <a:rPr lang="en-US" sz="2800" dirty="0" err="1">
                <a:effectLst/>
                <a:ea typeface="Calibri" panose="020F0502020204030204" pitchFamily="34" charset="0"/>
              </a:rPr>
              <a:t>đổi</a:t>
            </a:r>
            <a:r>
              <a:rPr lang="en-US" sz="2800" dirty="0">
                <a:effectLst/>
                <a:ea typeface="Calibri" panose="020F0502020204030204" pitchFamily="34" charset="0"/>
              </a:rPr>
              <a:t> </a:t>
            </a:r>
            <a:r>
              <a:rPr lang="en-US" sz="2800" dirty="0" err="1">
                <a:effectLst/>
                <a:ea typeface="Calibri" panose="020F0502020204030204" pitchFamily="34" charset="0"/>
              </a:rPr>
              <a:t>theo</a:t>
            </a:r>
            <a:r>
              <a:rPr lang="en-US" sz="2800" dirty="0">
                <a:effectLst/>
                <a:ea typeface="Calibri" panose="020F0502020204030204" pitchFamily="34" charset="0"/>
              </a:rPr>
              <a:t> </a:t>
            </a:r>
            <a:r>
              <a:rPr lang="en-US" sz="2800" dirty="0" err="1">
                <a:effectLst/>
                <a:ea typeface="Calibri" panose="020F0502020204030204" pitchFamily="34" charset="0"/>
              </a:rPr>
              <a:t>thời</a:t>
            </a:r>
            <a:r>
              <a:rPr lang="en-US" sz="2800" dirty="0">
                <a:effectLst/>
                <a:ea typeface="Calibri" panose="020F0502020204030204" pitchFamily="34" charset="0"/>
              </a:rPr>
              <a:t> </a:t>
            </a:r>
            <a:r>
              <a:rPr lang="en-US" sz="2800" dirty="0" err="1">
                <a:effectLst/>
                <a:ea typeface="Calibri" panose="020F0502020204030204" pitchFamily="34" charset="0"/>
              </a:rPr>
              <a:t>gian</a:t>
            </a:r>
            <a:endParaRPr lang="x-none" sz="2800" dirty="0">
              <a:effectLst/>
              <a:ea typeface="Times New Roman" panose="02020603050405020304" pitchFamily="18" charset="0"/>
            </a:endParaRPr>
          </a:p>
          <a:p>
            <a:pPr>
              <a:lnSpc>
                <a:spcPct val="107000"/>
              </a:lnSpc>
              <a:spcAft>
                <a:spcPts val="800"/>
              </a:spcAft>
            </a:pPr>
            <a:r>
              <a:rPr lang="en-US" sz="2800" dirty="0">
                <a:effectLst/>
                <a:ea typeface="Calibri" panose="020F0502020204030204" pitchFamily="34" charset="0"/>
              </a:rPr>
              <a:t>D. </a:t>
            </a:r>
            <a:r>
              <a:rPr lang="en-US" sz="2800" dirty="0" err="1">
                <a:effectLst/>
                <a:ea typeface="Calibri" panose="020F0502020204030204" pitchFamily="34" charset="0"/>
              </a:rPr>
              <a:t>Là</a:t>
            </a:r>
            <a:r>
              <a:rPr lang="en-US" sz="2800" dirty="0">
                <a:effectLst/>
                <a:ea typeface="Calibri" panose="020F0502020204030204" pitchFamily="34" charset="0"/>
              </a:rPr>
              <a:t> </a:t>
            </a:r>
            <a:r>
              <a:rPr lang="en-US" sz="2800" dirty="0" err="1">
                <a:effectLst/>
                <a:ea typeface="Calibri" panose="020F0502020204030204" pitchFamily="34" charset="0"/>
              </a:rPr>
              <a:t>tín</a:t>
            </a:r>
            <a:r>
              <a:rPr lang="en-US" sz="2800" dirty="0">
                <a:effectLst/>
                <a:ea typeface="Calibri" panose="020F0502020204030204" pitchFamily="34" charset="0"/>
              </a:rPr>
              <a:t> </a:t>
            </a:r>
            <a:r>
              <a:rPr lang="en-US" sz="2800" dirty="0" err="1">
                <a:effectLst/>
                <a:ea typeface="Calibri" panose="020F0502020204030204" pitchFamily="34" charset="0"/>
              </a:rPr>
              <a:t>hiệu</a:t>
            </a:r>
            <a:r>
              <a:rPr lang="en-US" sz="2800" dirty="0">
                <a:effectLst/>
                <a:ea typeface="Calibri" panose="020F0502020204030204" pitchFamily="34" charset="0"/>
              </a:rPr>
              <a:t> </a:t>
            </a:r>
            <a:r>
              <a:rPr lang="en-US" sz="2800" dirty="0" err="1">
                <a:effectLst/>
                <a:ea typeface="Calibri" panose="020F0502020204030204" pitchFamily="34" charset="0"/>
              </a:rPr>
              <a:t>có</a:t>
            </a:r>
            <a:r>
              <a:rPr lang="en-US" sz="2800" dirty="0">
                <a:effectLst/>
                <a:ea typeface="Calibri" panose="020F0502020204030204" pitchFamily="34" charset="0"/>
              </a:rPr>
              <a:t> </a:t>
            </a:r>
            <a:r>
              <a:rPr lang="en-US" sz="2800" dirty="0" err="1">
                <a:effectLst/>
                <a:ea typeface="Calibri" panose="020F0502020204030204" pitchFamily="34" charset="0"/>
              </a:rPr>
              <a:t>tần</a:t>
            </a:r>
            <a:r>
              <a:rPr lang="en-US" sz="2800" dirty="0">
                <a:effectLst/>
                <a:ea typeface="Calibri" panose="020F0502020204030204" pitchFamily="34" charset="0"/>
              </a:rPr>
              <a:t> </a:t>
            </a:r>
            <a:r>
              <a:rPr lang="en-US" sz="2800" dirty="0" err="1">
                <a:effectLst/>
                <a:ea typeface="Calibri" panose="020F0502020204030204" pitchFamily="34" charset="0"/>
              </a:rPr>
              <a:t>số</a:t>
            </a:r>
            <a:r>
              <a:rPr lang="en-US" sz="2800" dirty="0">
                <a:effectLst/>
                <a:ea typeface="Calibri" panose="020F0502020204030204" pitchFamily="34" charset="0"/>
              </a:rPr>
              <a:t> </a:t>
            </a:r>
            <a:r>
              <a:rPr lang="en-US" sz="2800" dirty="0" err="1">
                <a:effectLst/>
                <a:ea typeface="Calibri" panose="020F0502020204030204" pitchFamily="34" charset="0"/>
              </a:rPr>
              <a:t>cố</a:t>
            </a:r>
            <a:r>
              <a:rPr lang="en-US" sz="2800" dirty="0">
                <a:effectLst/>
                <a:ea typeface="Calibri" panose="020F0502020204030204" pitchFamily="34" charset="0"/>
              </a:rPr>
              <a:t> </a:t>
            </a:r>
            <a:r>
              <a:rPr lang="en-US" sz="2800" dirty="0" err="1">
                <a:effectLst/>
                <a:ea typeface="Calibri" panose="020F0502020204030204" pitchFamily="34" charset="0"/>
              </a:rPr>
              <a:t>định</a:t>
            </a:r>
            <a:r>
              <a:rPr lang="en-US" sz="2800" dirty="0">
                <a:effectLst/>
                <a:ea typeface="Calibri" panose="020F0502020204030204" pitchFamily="34" charset="0"/>
              </a:rPr>
              <a:t> </a:t>
            </a:r>
            <a:endParaRPr lang="x-none" sz="2800" dirty="0">
              <a:effectLst/>
              <a:ea typeface="Times New Roman" panose="02020603050405020304" pitchFamily="18" charset="0"/>
            </a:endParaRPr>
          </a:p>
        </p:txBody>
      </p:sp>
      <p:sp>
        <p:nvSpPr>
          <p:cNvPr id="10" name="Oval 9">
            <a:extLst>
              <a:ext uri="{FF2B5EF4-FFF2-40B4-BE49-F238E27FC236}">
                <a16:creationId xmlns:a16="http://schemas.microsoft.com/office/drawing/2014/main" id="{045D4BBA-B615-1031-1E76-E08F894636BE}"/>
              </a:ext>
            </a:extLst>
          </p:cNvPr>
          <p:cNvSpPr/>
          <p:nvPr/>
        </p:nvSpPr>
        <p:spPr>
          <a:xfrm>
            <a:off x="762184" y="4229100"/>
            <a:ext cx="571500" cy="4953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11" name="Oval 10">
            <a:extLst>
              <a:ext uri="{FF2B5EF4-FFF2-40B4-BE49-F238E27FC236}">
                <a16:creationId xmlns:a16="http://schemas.microsoft.com/office/drawing/2014/main" id="{06ECB759-0075-C8E3-F9E5-B6F5C8648FBA}"/>
              </a:ext>
            </a:extLst>
          </p:cNvPr>
          <p:cNvSpPr/>
          <p:nvPr/>
        </p:nvSpPr>
        <p:spPr>
          <a:xfrm>
            <a:off x="5334184" y="2400300"/>
            <a:ext cx="571500" cy="4953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Tree>
    <p:extLst>
      <p:ext uri="{BB962C8B-B14F-4D97-AF65-F5344CB8AC3E}">
        <p14:creationId xmlns:p14="http://schemas.microsoft.com/office/powerpoint/2010/main" val="229571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1"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1"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0" grpId="1" animBg="1"/>
      <p:bldP spid="11" grpId="0" animBg="1"/>
      <p:bldP spid="11"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E00F42-4425-F4A8-48F0-F678DC186A37}"/>
              </a:ext>
            </a:extLst>
          </p:cNvPr>
          <p:cNvSpPr txBox="1"/>
          <p:nvPr/>
        </p:nvSpPr>
        <p:spPr>
          <a:xfrm>
            <a:off x="3733799" y="609600"/>
            <a:ext cx="5562600" cy="584775"/>
          </a:xfrm>
          <a:prstGeom prst="rect">
            <a:avLst/>
          </a:prstGeom>
          <a:noFill/>
        </p:spPr>
        <p:txBody>
          <a:bodyPr wrap="square" rtlCol="0">
            <a:spAutoFit/>
          </a:bodyPr>
          <a:lstStyle/>
          <a:p>
            <a:r>
              <a:rPr lang="x-none" sz="3200" b="1" dirty="0">
                <a:solidFill>
                  <a:srgbClr val="FF0000"/>
                </a:solidFill>
                <a:cs typeface="Arial" panose="020B0604020202020204" pitchFamily="34" charset="0"/>
              </a:rPr>
              <a:t>Chọn câu trả lời đúng:</a:t>
            </a:r>
          </a:p>
        </p:txBody>
      </p:sp>
      <p:sp>
        <p:nvSpPr>
          <p:cNvPr id="3" name="TextBox 2">
            <a:extLst>
              <a:ext uri="{FF2B5EF4-FFF2-40B4-BE49-F238E27FC236}">
                <a16:creationId xmlns:a16="http://schemas.microsoft.com/office/drawing/2014/main" id="{0523DCDF-D9E2-A173-DFA9-0E7CBF69C896}"/>
              </a:ext>
            </a:extLst>
          </p:cNvPr>
          <p:cNvSpPr txBox="1"/>
          <p:nvPr/>
        </p:nvSpPr>
        <p:spPr>
          <a:xfrm>
            <a:off x="609600" y="1285220"/>
            <a:ext cx="11810999" cy="1096519"/>
          </a:xfrm>
          <a:prstGeom prst="rect">
            <a:avLst/>
          </a:prstGeom>
          <a:noFill/>
        </p:spPr>
        <p:txBody>
          <a:bodyPr wrap="square">
            <a:spAutoFit/>
          </a:bodyPr>
          <a:lstStyle/>
          <a:p>
            <a:pPr>
              <a:lnSpc>
                <a:spcPct val="107000"/>
              </a:lnSpc>
              <a:spcAft>
                <a:spcPts val="800"/>
              </a:spcAft>
            </a:pPr>
            <a:r>
              <a:rPr lang="en-US" sz="2800" b="1" dirty="0" err="1">
                <a:effectLst/>
                <a:ea typeface="Calibri" panose="020F0502020204030204" pitchFamily="34" charset="0"/>
              </a:rPr>
              <a:t>Câu</a:t>
            </a:r>
            <a:r>
              <a:rPr lang="en-US" sz="2800" b="1" dirty="0">
                <a:effectLst/>
                <a:ea typeface="Calibri" panose="020F0502020204030204" pitchFamily="34" charset="0"/>
              </a:rPr>
              <a:t> 5:</a:t>
            </a:r>
            <a:r>
              <a:rPr lang="en-US" sz="2800" dirty="0">
                <a:effectLst/>
                <a:ea typeface="Calibri" panose="020F0502020204030204" pitchFamily="34" charset="0"/>
              </a:rPr>
              <a:t> </a:t>
            </a:r>
            <a:r>
              <a:rPr lang="en-US" sz="2800" b="1" dirty="0" err="1">
                <a:effectLst/>
                <a:ea typeface="Calibri" panose="020F0502020204030204" pitchFamily="34" charset="0"/>
              </a:rPr>
              <a:t>Tín</a:t>
            </a:r>
            <a:r>
              <a:rPr lang="en-US" sz="2800" b="1" dirty="0">
                <a:effectLst/>
                <a:ea typeface="Calibri" panose="020F0502020204030204" pitchFamily="34" charset="0"/>
              </a:rPr>
              <a:t> </a:t>
            </a:r>
            <a:r>
              <a:rPr lang="en-US" sz="2800" b="1" dirty="0" err="1">
                <a:effectLst/>
                <a:ea typeface="Calibri" panose="020F0502020204030204" pitchFamily="34" charset="0"/>
              </a:rPr>
              <a:t>hiệu</a:t>
            </a:r>
            <a:r>
              <a:rPr lang="en-US" sz="2800" b="1" dirty="0">
                <a:effectLst/>
                <a:ea typeface="Calibri" panose="020F0502020204030204" pitchFamily="34" charset="0"/>
              </a:rPr>
              <a:t> </a:t>
            </a:r>
            <a:r>
              <a:rPr lang="en-US" sz="2800" b="1" dirty="0" err="1">
                <a:effectLst/>
                <a:ea typeface="Calibri" panose="020F0502020204030204" pitchFamily="34" charset="0"/>
              </a:rPr>
              <a:t>tương</a:t>
            </a:r>
            <a:r>
              <a:rPr lang="en-US" sz="2800" b="1" dirty="0">
                <a:effectLst/>
                <a:ea typeface="Calibri" panose="020F0502020204030204" pitchFamily="34" charset="0"/>
              </a:rPr>
              <a:t> </a:t>
            </a:r>
            <a:r>
              <a:rPr lang="en-US" sz="2800" b="1" dirty="0" err="1">
                <a:effectLst/>
                <a:ea typeface="Calibri" panose="020F0502020204030204" pitchFamily="34" charset="0"/>
              </a:rPr>
              <a:t>tự</a:t>
            </a:r>
            <a:r>
              <a:rPr lang="en-US" sz="2800" b="1" dirty="0">
                <a:effectLst/>
                <a:ea typeface="Calibri" panose="020F0502020204030204" pitchFamily="34" charset="0"/>
              </a:rPr>
              <a:t> </a:t>
            </a:r>
            <a:r>
              <a:rPr lang="en-US" sz="2800" b="1" dirty="0" err="1">
                <a:effectLst/>
                <a:ea typeface="Calibri" panose="020F0502020204030204" pitchFamily="34" charset="0"/>
              </a:rPr>
              <a:t>được</a:t>
            </a:r>
            <a:r>
              <a:rPr lang="en-US" sz="2800" b="1" dirty="0">
                <a:effectLst/>
                <a:ea typeface="Calibri" panose="020F0502020204030204" pitchFamily="34" charset="0"/>
              </a:rPr>
              <a:t> </a:t>
            </a:r>
            <a:r>
              <a:rPr lang="en-US" sz="2800" b="1" dirty="0" err="1">
                <a:effectLst/>
                <a:ea typeface="Calibri" panose="020F0502020204030204" pitchFamily="34" charset="0"/>
              </a:rPr>
              <a:t>biễu</a:t>
            </a:r>
            <a:r>
              <a:rPr lang="en-US" sz="2800" b="1" dirty="0">
                <a:effectLst/>
                <a:ea typeface="Calibri" panose="020F0502020204030204" pitchFamily="34" charset="0"/>
              </a:rPr>
              <a:t> </a:t>
            </a:r>
            <a:r>
              <a:rPr lang="en-US" sz="2800" b="1" dirty="0" err="1">
                <a:effectLst/>
                <a:ea typeface="Calibri" panose="020F0502020204030204" pitchFamily="34" charset="0"/>
              </a:rPr>
              <a:t>diễn</a:t>
            </a:r>
            <a:r>
              <a:rPr lang="en-US" sz="2800" b="1" dirty="0">
                <a:effectLst/>
                <a:ea typeface="Calibri" panose="020F0502020204030204" pitchFamily="34" charset="0"/>
              </a:rPr>
              <a:t> </a:t>
            </a:r>
            <a:r>
              <a:rPr lang="en-US" sz="2800" b="1" dirty="0" err="1">
                <a:effectLst/>
                <a:ea typeface="Calibri" panose="020F0502020204030204" pitchFamily="34" charset="0"/>
              </a:rPr>
              <a:t>thông</a:t>
            </a:r>
            <a:r>
              <a:rPr lang="en-US" sz="2800" b="1" dirty="0">
                <a:effectLst/>
                <a:ea typeface="Calibri" panose="020F0502020204030204" pitchFamily="34" charset="0"/>
              </a:rPr>
              <a:t> qua</a:t>
            </a:r>
            <a:endParaRPr lang="x-none" sz="2800" b="1" dirty="0">
              <a:effectLst/>
              <a:ea typeface="Times New Roman" panose="02020603050405020304" pitchFamily="18" charset="0"/>
            </a:endParaRPr>
          </a:p>
          <a:p>
            <a:pPr>
              <a:lnSpc>
                <a:spcPct val="107000"/>
              </a:lnSpc>
              <a:spcAft>
                <a:spcPts val="800"/>
              </a:spcAft>
            </a:pPr>
            <a:r>
              <a:rPr lang="en-US" sz="2800" dirty="0">
                <a:effectLst/>
                <a:ea typeface="Calibri" panose="020F0502020204030204" pitchFamily="34" charset="0"/>
              </a:rPr>
              <a:t>A. </a:t>
            </a:r>
            <a:r>
              <a:rPr lang="en-US" sz="2800" dirty="0" err="1">
                <a:effectLst/>
                <a:ea typeface="Calibri" panose="020F0502020204030204" pitchFamily="34" charset="0"/>
              </a:rPr>
              <a:t>tần</a:t>
            </a:r>
            <a:r>
              <a:rPr lang="en-US" sz="2800" dirty="0">
                <a:effectLst/>
                <a:ea typeface="Calibri" panose="020F0502020204030204" pitchFamily="34" charset="0"/>
              </a:rPr>
              <a:t> </a:t>
            </a:r>
            <a:r>
              <a:rPr lang="en-US" sz="2800" dirty="0" err="1">
                <a:effectLst/>
                <a:ea typeface="Calibri" panose="020F0502020204030204" pitchFamily="34" charset="0"/>
              </a:rPr>
              <a:t>số</a:t>
            </a:r>
            <a:r>
              <a:rPr lang="en-US" sz="2800" dirty="0">
                <a:effectLst/>
                <a:ea typeface="Calibri" panose="020F0502020204030204" pitchFamily="34" charset="0"/>
              </a:rPr>
              <a:t> 		B. </a:t>
            </a:r>
            <a:r>
              <a:rPr lang="en-US" sz="2800" dirty="0" err="1">
                <a:effectLst/>
                <a:ea typeface="Calibri" panose="020F0502020204030204" pitchFamily="34" charset="0"/>
              </a:rPr>
              <a:t>dòng</a:t>
            </a:r>
            <a:r>
              <a:rPr lang="en-US" sz="2800" dirty="0">
                <a:effectLst/>
                <a:ea typeface="Calibri" panose="020F0502020204030204" pitchFamily="34" charset="0"/>
              </a:rPr>
              <a:t> </a:t>
            </a:r>
            <a:r>
              <a:rPr lang="en-US" sz="2800" dirty="0" err="1">
                <a:effectLst/>
                <a:ea typeface="Calibri" panose="020F0502020204030204" pitchFamily="34" charset="0"/>
              </a:rPr>
              <a:t>điện</a:t>
            </a:r>
            <a:r>
              <a:rPr lang="en-US" sz="2800" dirty="0">
                <a:effectLst/>
                <a:ea typeface="Calibri" panose="020F0502020204030204" pitchFamily="34" charset="0"/>
              </a:rPr>
              <a:t>		C. </a:t>
            </a:r>
            <a:r>
              <a:rPr lang="en-US" sz="2800" dirty="0" err="1">
                <a:effectLst/>
                <a:ea typeface="Calibri" panose="020F0502020204030204" pitchFamily="34" charset="0"/>
              </a:rPr>
              <a:t>dòng</a:t>
            </a:r>
            <a:r>
              <a:rPr lang="en-US" sz="2800" dirty="0">
                <a:effectLst/>
                <a:ea typeface="Calibri" panose="020F0502020204030204" pitchFamily="34" charset="0"/>
              </a:rPr>
              <a:t> </a:t>
            </a:r>
            <a:r>
              <a:rPr lang="en-US" sz="2800" dirty="0" err="1">
                <a:effectLst/>
                <a:ea typeface="Calibri" panose="020F0502020204030204" pitchFamily="34" charset="0"/>
              </a:rPr>
              <a:t>điện</a:t>
            </a:r>
            <a:r>
              <a:rPr lang="en-US" sz="2800" dirty="0">
                <a:effectLst/>
                <a:ea typeface="Calibri" panose="020F0502020204030204" pitchFamily="34" charset="0"/>
              </a:rPr>
              <a:t>, </a:t>
            </a:r>
            <a:r>
              <a:rPr lang="en-US" sz="2800" dirty="0" err="1">
                <a:effectLst/>
                <a:ea typeface="Calibri" panose="020F0502020204030204" pitchFamily="34" charset="0"/>
              </a:rPr>
              <a:t>điện</a:t>
            </a:r>
            <a:r>
              <a:rPr lang="en-US" sz="2800" dirty="0">
                <a:effectLst/>
                <a:ea typeface="Calibri" panose="020F0502020204030204" pitchFamily="34" charset="0"/>
              </a:rPr>
              <a:t> </a:t>
            </a:r>
            <a:r>
              <a:rPr lang="en-US" sz="2800" dirty="0" err="1">
                <a:effectLst/>
                <a:ea typeface="Calibri" panose="020F0502020204030204" pitchFamily="34" charset="0"/>
              </a:rPr>
              <a:t>áp</a:t>
            </a:r>
            <a:r>
              <a:rPr lang="en-US" sz="2800" dirty="0">
                <a:effectLst/>
                <a:ea typeface="Calibri" panose="020F0502020204030204" pitchFamily="34" charset="0"/>
              </a:rPr>
              <a:t>	D. </a:t>
            </a:r>
            <a:r>
              <a:rPr lang="en-US" sz="2800" dirty="0" err="1">
                <a:effectLst/>
                <a:ea typeface="Calibri" panose="020F0502020204030204" pitchFamily="34" charset="0"/>
              </a:rPr>
              <a:t>biên</a:t>
            </a:r>
            <a:r>
              <a:rPr lang="en-US" sz="2800" dirty="0">
                <a:effectLst/>
                <a:ea typeface="Calibri" panose="020F0502020204030204" pitchFamily="34" charset="0"/>
              </a:rPr>
              <a:t> </a:t>
            </a:r>
            <a:r>
              <a:rPr lang="en-US" sz="2800" dirty="0" err="1">
                <a:effectLst/>
                <a:ea typeface="Calibri" panose="020F0502020204030204" pitchFamily="34" charset="0"/>
              </a:rPr>
              <a:t>độ</a:t>
            </a:r>
            <a:endParaRPr lang="x-none" sz="2800" dirty="0">
              <a:effectLst/>
              <a:ea typeface="Times New Roman" panose="02020603050405020304" pitchFamily="18" charset="0"/>
            </a:endParaRPr>
          </a:p>
        </p:txBody>
      </p:sp>
      <p:sp>
        <p:nvSpPr>
          <p:cNvPr id="8" name="TextBox 7">
            <a:extLst>
              <a:ext uri="{FF2B5EF4-FFF2-40B4-BE49-F238E27FC236}">
                <a16:creationId xmlns:a16="http://schemas.microsoft.com/office/drawing/2014/main" id="{089BDB07-CA30-5681-BC73-F9AFA44D06FD}"/>
              </a:ext>
            </a:extLst>
          </p:cNvPr>
          <p:cNvSpPr txBox="1"/>
          <p:nvPr/>
        </p:nvSpPr>
        <p:spPr>
          <a:xfrm>
            <a:off x="628649" y="2617061"/>
            <a:ext cx="11201400" cy="2787366"/>
          </a:xfrm>
          <a:prstGeom prst="rect">
            <a:avLst/>
          </a:prstGeom>
          <a:noFill/>
        </p:spPr>
        <p:txBody>
          <a:bodyPr wrap="square">
            <a:spAutoFit/>
          </a:bodyPr>
          <a:lstStyle/>
          <a:p>
            <a:pPr>
              <a:lnSpc>
                <a:spcPct val="107000"/>
              </a:lnSpc>
              <a:spcAft>
                <a:spcPts val="800"/>
              </a:spcAft>
            </a:pPr>
            <a:r>
              <a:rPr lang="en-US" sz="2800" b="1" dirty="0" err="1">
                <a:effectLst/>
                <a:ea typeface="Calibri" panose="020F0502020204030204" pitchFamily="34" charset="0"/>
              </a:rPr>
              <a:t>Câu</a:t>
            </a:r>
            <a:r>
              <a:rPr lang="en-US" sz="2800" b="1" dirty="0">
                <a:effectLst/>
                <a:ea typeface="Calibri" panose="020F0502020204030204" pitchFamily="34" charset="0"/>
              </a:rPr>
              <a:t> 6:</a:t>
            </a:r>
            <a:r>
              <a:rPr lang="en-US" sz="2800" dirty="0">
                <a:effectLst/>
                <a:ea typeface="Calibri" panose="020F0502020204030204" pitchFamily="34" charset="0"/>
              </a:rPr>
              <a:t> </a:t>
            </a:r>
            <a:r>
              <a:rPr lang="en-US" sz="2800" b="1" dirty="0" err="1">
                <a:effectLst/>
                <a:ea typeface="Calibri" panose="020F0502020204030204" pitchFamily="34" charset="0"/>
              </a:rPr>
              <a:t>Có</a:t>
            </a:r>
            <a:r>
              <a:rPr lang="en-US" sz="2800" b="1" dirty="0">
                <a:effectLst/>
                <a:ea typeface="Calibri" panose="020F0502020204030204" pitchFamily="34" charset="0"/>
              </a:rPr>
              <a:t> </a:t>
            </a:r>
            <a:r>
              <a:rPr lang="en-US" sz="2800" b="1" dirty="0" err="1">
                <a:effectLst/>
                <a:ea typeface="Calibri" panose="020F0502020204030204" pitchFamily="34" charset="0"/>
              </a:rPr>
              <a:t>những</a:t>
            </a:r>
            <a:r>
              <a:rPr lang="en-US" sz="2800" b="1" dirty="0">
                <a:effectLst/>
                <a:ea typeface="Calibri" panose="020F0502020204030204" pitchFamily="34" charset="0"/>
              </a:rPr>
              <a:t> </a:t>
            </a:r>
            <a:r>
              <a:rPr lang="en-US" sz="2800" b="1" dirty="0" err="1">
                <a:effectLst/>
                <a:ea typeface="Calibri" panose="020F0502020204030204" pitchFamily="34" charset="0"/>
              </a:rPr>
              <a:t>loại</a:t>
            </a:r>
            <a:r>
              <a:rPr lang="en-US" sz="2800" b="1" dirty="0">
                <a:effectLst/>
                <a:ea typeface="Calibri" panose="020F0502020204030204" pitchFamily="34" charset="0"/>
              </a:rPr>
              <a:t> </a:t>
            </a:r>
            <a:r>
              <a:rPr lang="en-US" sz="2800" b="1" dirty="0" err="1">
                <a:effectLst/>
                <a:ea typeface="Calibri" panose="020F0502020204030204" pitchFamily="34" charset="0"/>
              </a:rPr>
              <a:t>tín</a:t>
            </a:r>
            <a:r>
              <a:rPr lang="en-US" sz="2800" b="1" dirty="0">
                <a:effectLst/>
                <a:ea typeface="Calibri" panose="020F0502020204030204" pitchFamily="34" charset="0"/>
              </a:rPr>
              <a:t> </a:t>
            </a:r>
            <a:r>
              <a:rPr lang="en-US" sz="2800" b="1" dirty="0" err="1">
                <a:effectLst/>
                <a:ea typeface="Calibri" panose="020F0502020204030204" pitchFamily="34" charset="0"/>
              </a:rPr>
              <a:t>hiệu</a:t>
            </a:r>
            <a:r>
              <a:rPr lang="en-US" sz="2800" b="1" dirty="0">
                <a:effectLst/>
                <a:ea typeface="Calibri" panose="020F0502020204030204" pitchFamily="34" charset="0"/>
              </a:rPr>
              <a:t> </a:t>
            </a:r>
            <a:r>
              <a:rPr lang="en-US" sz="2800" b="1" dirty="0" err="1">
                <a:effectLst/>
                <a:ea typeface="Calibri" panose="020F0502020204030204" pitchFamily="34" charset="0"/>
              </a:rPr>
              <a:t>tương</a:t>
            </a:r>
            <a:r>
              <a:rPr lang="en-US" sz="2800" b="1" dirty="0">
                <a:effectLst/>
                <a:ea typeface="Calibri" panose="020F0502020204030204" pitchFamily="34" charset="0"/>
              </a:rPr>
              <a:t> </a:t>
            </a:r>
            <a:r>
              <a:rPr lang="en-US" sz="2800" b="1" dirty="0" err="1">
                <a:effectLst/>
                <a:ea typeface="Calibri" panose="020F0502020204030204" pitchFamily="34" charset="0"/>
              </a:rPr>
              <a:t>tự</a:t>
            </a:r>
            <a:r>
              <a:rPr lang="en-US" sz="2800" b="1" dirty="0">
                <a:effectLst/>
                <a:ea typeface="Calibri" panose="020F0502020204030204" pitchFamily="34" charset="0"/>
              </a:rPr>
              <a:t> </a:t>
            </a:r>
            <a:r>
              <a:rPr lang="en-US" sz="2800" b="1" dirty="0" err="1">
                <a:effectLst/>
                <a:ea typeface="Calibri" panose="020F0502020204030204" pitchFamily="34" charset="0"/>
              </a:rPr>
              <a:t>nào</a:t>
            </a:r>
            <a:r>
              <a:rPr lang="en-US" sz="2800" b="1" dirty="0">
                <a:effectLst/>
                <a:ea typeface="Calibri" panose="020F0502020204030204" pitchFamily="34" charset="0"/>
              </a:rPr>
              <a:t>?</a:t>
            </a:r>
            <a:endParaRPr lang="x-none" sz="2800" b="1" dirty="0">
              <a:effectLst/>
              <a:ea typeface="Times New Roman" panose="02020603050405020304" pitchFamily="18" charset="0"/>
            </a:endParaRPr>
          </a:p>
          <a:p>
            <a:pPr>
              <a:lnSpc>
                <a:spcPct val="107000"/>
              </a:lnSpc>
              <a:spcAft>
                <a:spcPts val="800"/>
              </a:spcAft>
            </a:pPr>
            <a:r>
              <a:rPr lang="en-US" sz="2800" dirty="0">
                <a:effectLst/>
                <a:ea typeface="Calibri" panose="020F0502020204030204" pitchFamily="34" charset="0"/>
              </a:rPr>
              <a:t>A. </a:t>
            </a:r>
            <a:r>
              <a:rPr lang="en-US" sz="2800" dirty="0" err="1">
                <a:effectLst/>
                <a:ea typeface="Calibri" panose="020F0502020204030204" pitchFamily="34" charset="0"/>
              </a:rPr>
              <a:t>Tín</a:t>
            </a:r>
            <a:r>
              <a:rPr lang="en-US" sz="2800" dirty="0">
                <a:effectLst/>
                <a:ea typeface="Calibri" panose="020F0502020204030204" pitchFamily="34" charset="0"/>
              </a:rPr>
              <a:t> </a:t>
            </a:r>
            <a:r>
              <a:rPr lang="en-US" sz="2800" dirty="0" err="1">
                <a:effectLst/>
                <a:ea typeface="Calibri" panose="020F0502020204030204" pitchFamily="34" charset="0"/>
              </a:rPr>
              <a:t>hiệu</a:t>
            </a:r>
            <a:r>
              <a:rPr lang="en-US" sz="2800" dirty="0">
                <a:effectLst/>
                <a:ea typeface="Calibri" panose="020F0502020204030204" pitchFamily="34" charset="0"/>
              </a:rPr>
              <a:t> </a:t>
            </a:r>
            <a:r>
              <a:rPr lang="en-US" sz="2800" dirty="0" err="1">
                <a:effectLst/>
                <a:ea typeface="Calibri" panose="020F0502020204030204" pitchFamily="34" charset="0"/>
              </a:rPr>
              <a:t>xác</a:t>
            </a:r>
            <a:r>
              <a:rPr lang="en-US" sz="2800" dirty="0">
                <a:effectLst/>
                <a:ea typeface="Calibri" panose="020F0502020204030204" pitchFamily="34" charset="0"/>
              </a:rPr>
              <a:t> </a:t>
            </a:r>
            <a:r>
              <a:rPr lang="en-US" sz="2800" dirty="0" err="1">
                <a:effectLst/>
                <a:ea typeface="Calibri" panose="020F0502020204030204" pitchFamily="34" charset="0"/>
              </a:rPr>
              <a:t>định</a:t>
            </a:r>
            <a:r>
              <a:rPr lang="en-US" sz="2800" dirty="0">
                <a:effectLst/>
                <a:ea typeface="Calibri" panose="020F0502020204030204" pitchFamily="34" charset="0"/>
              </a:rPr>
              <a:t> </a:t>
            </a:r>
            <a:r>
              <a:rPr lang="en-US" sz="2800" dirty="0" err="1">
                <a:effectLst/>
                <a:ea typeface="Calibri" panose="020F0502020204030204" pitchFamily="34" charset="0"/>
              </a:rPr>
              <a:t>và</a:t>
            </a:r>
            <a:r>
              <a:rPr lang="en-US" sz="2800" dirty="0">
                <a:effectLst/>
                <a:ea typeface="Calibri" panose="020F0502020204030204" pitchFamily="34" charset="0"/>
              </a:rPr>
              <a:t> </a:t>
            </a:r>
            <a:r>
              <a:rPr lang="en-US" sz="2800" dirty="0" err="1">
                <a:effectLst/>
                <a:ea typeface="Calibri" panose="020F0502020204030204" pitchFamily="34" charset="0"/>
              </a:rPr>
              <a:t>tín</a:t>
            </a:r>
            <a:r>
              <a:rPr lang="en-US" sz="2800" dirty="0">
                <a:effectLst/>
                <a:ea typeface="Calibri" panose="020F0502020204030204" pitchFamily="34" charset="0"/>
              </a:rPr>
              <a:t> </a:t>
            </a:r>
            <a:r>
              <a:rPr lang="en-US" sz="2800" dirty="0" err="1">
                <a:effectLst/>
                <a:ea typeface="Calibri" panose="020F0502020204030204" pitchFamily="34" charset="0"/>
              </a:rPr>
              <a:t>hiệu</a:t>
            </a:r>
            <a:r>
              <a:rPr lang="en-US" sz="2800" dirty="0">
                <a:effectLst/>
                <a:ea typeface="Calibri" panose="020F0502020204030204" pitchFamily="34" charset="0"/>
              </a:rPr>
              <a:t> </a:t>
            </a:r>
            <a:r>
              <a:rPr lang="en-US" sz="2800" dirty="0" err="1">
                <a:effectLst/>
                <a:ea typeface="Calibri" panose="020F0502020204030204" pitchFamily="34" charset="0"/>
              </a:rPr>
              <a:t>ngẫu</a:t>
            </a:r>
            <a:r>
              <a:rPr lang="en-US" sz="2800" dirty="0">
                <a:effectLst/>
                <a:ea typeface="Calibri" panose="020F0502020204030204" pitchFamily="34" charset="0"/>
              </a:rPr>
              <a:t> </a:t>
            </a:r>
            <a:r>
              <a:rPr lang="en-US" sz="2800" dirty="0" err="1">
                <a:effectLst/>
                <a:ea typeface="Calibri" panose="020F0502020204030204" pitchFamily="34" charset="0"/>
              </a:rPr>
              <a:t>nhiên</a:t>
            </a:r>
            <a:endParaRPr lang="x-none" sz="2800" dirty="0">
              <a:effectLst/>
              <a:ea typeface="Times New Roman" panose="02020603050405020304" pitchFamily="18" charset="0"/>
            </a:endParaRPr>
          </a:p>
          <a:p>
            <a:pPr>
              <a:lnSpc>
                <a:spcPct val="107000"/>
              </a:lnSpc>
              <a:spcAft>
                <a:spcPts val="800"/>
              </a:spcAft>
            </a:pPr>
            <a:r>
              <a:rPr lang="en-US" sz="2800" dirty="0">
                <a:effectLst/>
                <a:ea typeface="Calibri" panose="020F0502020204030204" pitchFamily="34" charset="0"/>
              </a:rPr>
              <a:t>B. </a:t>
            </a:r>
            <a:r>
              <a:rPr lang="en-US" sz="2800" dirty="0" err="1">
                <a:effectLst/>
                <a:ea typeface="Calibri" panose="020F0502020204030204" pitchFamily="34" charset="0"/>
              </a:rPr>
              <a:t>Tín</a:t>
            </a:r>
            <a:r>
              <a:rPr lang="en-US" sz="2800" dirty="0">
                <a:effectLst/>
                <a:ea typeface="Calibri" panose="020F0502020204030204" pitchFamily="34" charset="0"/>
              </a:rPr>
              <a:t> </a:t>
            </a:r>
            <a:r>
              <a:rPr lang="en-US" sz="2800" dirty="0" err="1">
                <a:effectLst/>
                <a:ea typeface="Calibri" panose="020F0502020204030204" pitchFamily="34" charset="0"/>
              </a:rPr>
              <a:t>hiệu</a:t>
            </a:r>
            <a:r>
              <a:rPr lang="en-US" sz="2800" dirty="0">
                <a:effectLst/>
                <a:ea typeface="Calibri" panose="020F0502020204030204" pitchFamily="34" charset="0"/>
              </a:rPr>
              <a:t> </a:t>
            </a:r>
            <a:r>
              <a:rPr lang="en-US" sz="2800" dirty="0" err="1">
                <a:effectLst/>
                <a:ea typeface="Calibri" panose="020F0502020204030204" pitchFamily="34" charset="0"/>
              </a:rPr>
              <a:t>tương</a:t>
            </a:r>
            <a:r>
              <a:rPr lang="en-US" sz="2800" dirty="0">
                <a:effectLst/>
                <a:ea typeface="Calibri" panose="020F0502020204030204" pitchFamily="34" charset="0"/>
              </a:rPr>
              <a:t> </a:t>
            </a:r>
            <a:r>
              <a:rPr lang="en-US" sz="2800" dirty="0" err="1">
                <a:effectLst/>
                <a:ea typeface="Calibri" panose="020F0502020204030204" pitchFamily="34" charset="0"/>
              </a:rPr>
              <a:t>tự</a:t>
            </a:r>
            <a:r>
              <a:rPr lang="en-US" sz="2800" dirty="0">
                <a:effectLst/>
                <a:ea typeface="Calibri" panose="020F0502020204030204" pitchFamily="34" charset="0"/>
              </a:rPr>
              <a:t> </a:t>
            </a:r>
            <a:r>
              <a:rPr lang="en-US" sz="2800" dirty="0" err="1">
                <a:effectLst/>
                <a:ea typeface="Calibri" panose="020F0502020204030204" pitchFamily="34" charset="0"/>
              </a:rPr>
              <a:t>và</a:t>
            </a:r>
            <a:r>
              <a:rPr lang="en-US" sz="2800" dirty="0">
                <a:effectLst/>
                <a:ea typeface="Calibri" panose="020F0502020204030204" pitchFamily="34" charset="0"/>
              </a:rPr>
              <a:t> </a:t>
            </a:r>
            <a:r>
              <a:rPr lang="en-US" sz="2800" dirty="0" err="1">
                <a:effectLst/>
                <a:ea typeface="Calibri" panose="020F0502020204030204" pitchFamily="34" charset="0"/>
              </a:rPr>
              <a:t>tín</a:t>
            </a:r>
            <a:r>
              <a:rPr lang="en-US" sz="2800" dirty="0">
                <a:effectLst/>
                <a:ea typeface="Calibri" panose="020F0502020204030204" pitchFamily="34" charset="0"/>
              </a:rPr>
              <a:t> </a:t>
            </a:r>
            <a:r>
              <a:rPr lang="en-US" sz="2800" dirty="0" err="1">
                <a:effectLst/>
                <a:ea typeface="Calibri" panose="020F0502020204030204" pitchFamily="34" charset="0"/>
              </a:rPr>
              <a:t>hiệu</a:t>
            </a:r>
            <a:r>
              <a:rPr lang="en-US" sz="2800" dirty="0">
                <a:effectLst/>
                <a:ea typeface="Calibri" panose="020F0502020204030204" pitchFamily="34" charset="0"/>
              </a:rPr>
              <a:t> </a:t>
            </a:r>
            <a:r>
              <a:rPr lang="en-US" sz="2800" dirty="0" err="1">
                <a:effectLst/>
                <a:ea typeface="Calibri" panose="020F0502020204030204" pitchFamily="34" charset="0"/>
              </a:rPr>
              <a:t>số</a:t>
            </a:r>
            <a:endParaRPr lang="x-none" sz="2800" dirty="0">
              <a:effectLst/>
              <a:ea typeface="Times New Roman" panose="02020603050405020304" pitchFamily="18" charset="0"/>
            </a:endParaRPr>
          </a:p>
          <a:p>
            <a:pPr>
              <a:lnSpc>
                <a:spcPct val="107000"/>
              </a:lnSpc>
              <a:spcAft>
                <a:spcPts val="800"/>
              </a:spcAft>
            </a:pPr>
            <a:r>
              <a:rPr lang="en-US" sz="2800" dirty="0">
                <a:effectLst/>
                <a:ea typeface="Calibri" panose="020F0502020204030204" pitchFamily="34" charset="0"/>
              </a:rPr>
              <a:t>C. </a:t>
            </a:r>
            <a:r>
              <a:rPr lang="en-US" sz="2800" dirty="0" err="1">
                <a:effectLst/>
                <a:ea typeface="Calibri" panose="020F0502020204030204" pitchFamily="34" charset="0"/>
              </a:rPr>
              <a:t>Tín</a:t>
            </a:r>
            <a:r>
              <a:rPr lang="en-US" sz="2800" dirty="0">
                <a:effectLst/>
                <a:ea typeface="Calibri" panose="020F0502020204030204" pitchFamily="34" charset="0"/>
              </a:rPr>
              <a:t> </a:t>
            </a:r>
            <a:r>
              <a:rPr lang="en-US" sz="2800" dirty="0" err="1">
                <a:effectLst/>
                <a:ea typeface="Calibri" panose="020F0502020204030204" pitchFamily="34" charset="0"/>
              </a:rPr>
              <a:t>hiệu</a:t>
            </a:r>
            <a:r>
              <a:rPr lang="en-US" sz="2800" dirty="0">
                <a:effectLst/>
                <a:ea typeface="Calibri" panose="020F0502020204030204" pitchFamily="34" charset="0"/>
              </a:rPr>
              <a:t> </a:t>
            </a:r>
            <a:r>
              <a:rPr lang="en-US" sz="2800" dirty="0" err="1">
                <a:effectLst/>
                <a:ea typeface="Calibri" panose="020F0502020204030204" pitchFamily="34" charset="0"/>
              </a:rPr>
              <a:t>rời</a:t>
            </a:r>
            <a:r>
              <a:rPr lang="en-US" sz="2800" dirty="0">
                <a:effectLst/>
                <a:ea typeface="Calibri" panose="020F0502020204030204" pitchFamily="34" charset="0"/>
              </a:rPr>
              <a:t> </a:t>
            </a:r>
            <a:r>
              <a:rPr lang="en-US" sz="2800" dirty="0" err="1">
                <a:effectLst/>
                <a:ea typeface="Calibri" panose="020F0502020204030204" pitchFamily="34" charset="0"/>
              </a:rPr>
              <a:t>rạc</a:t>
            </a:r>
            <a:r>
              <a:rPr lang="en-US" sz="2800" dirty="0">
                <a:effectLst/>
                <a:ea typeface="Calibri" panose="020F0502020204030204" pitchFamily="34" charset="0"/>
              </a:rPr>
              <a:t> </a:t>
            </a:r>
            <a:r>
              <a:rPr lang="en-US" sz="2800" dirty="0" err="1">
                <a:effectLst/>
                <a:ea typeface="Calibri" panose="020F0502020204030204" pitchFamily="34" charset="0"/>
              </a:rPr>
              <a:t>và</a:t>
            </a:r>
            <a:r>
              <a:rPr lang="en-US" sz="2800" dirty="0">
                <a:effectLst/>
                <a:ea typeface="Calibri" panose="020F0502020204030204" pitchFamily="34" charset="0"/>
              </a:rPr>
              <a:t> </a:t>
            </a:r>
            <a:r>
              <a:rPr lang="en-US" sz="2800" dirty="0" err="1">
                <a:effectLst/>
                <a:ea typeface="Calibri" panose="020F0502020204030204" pitchFamily="34" charset="0"/>
              </a:rPr>
              <a:t>tín</a:t>
            </a:r>
            <a:r>
              <a:rPr lang="en-US" sz="2800" dirty="0">
                <a:effectLst/>
                <a:ea typeface="Calibri" panose="020F0502020204030204" pitchFamily="34" charset="0"/>
              </a:rPr>
              <a:t> </a:t>
            </a:r>
            <a:r>
              <a:rPr lang="en-US" sz="2800" dirty="0" err="1">
                <a:effectLst/>
                <a:ea typeface="Calibri" panose="020F0502020204030204" pitchFamily="34" charset="0"/>
              </a:rPr>
              <a:t>hiệu</a:t>
            </a:r>
            <a:r>
              <a:rPr lang="en-US" sz="2800" dirty="0">
                <a:effectLst/>
                <a:ea typeface="Calibri" panose="020F0502020204030204" pitchFamily="34" charset="0"/>
              </a:rPr>
              <a:t> </a:t>
            </a:r>
            <a:r>
              <a:rPr lang="en-US" sz="2800" dirty="0" err="1">
                <a:effectLst/>
                <a:ea typeface="Calibri" panose="020F0502020204030204" pitchFamily="34" charset="0"/>
              </a:rPr>
              <a:t>liên</a:t>
            </a:r>
            <a:r>
              <a:rPr lang="en-US" sz="2800" dirty="0">
                <a:effectLst/>
                <a:ea typeface="Calibri" panose="020F0502020204030204" pitchFamily="34" charset="0"/>
              </a:rPr>
              <a:t> </a:t>
            </a:r>
            <a:r>
              <a:rPr lang="en-US" sz="2800" dirty="0" err="1">
                <a:effectLst/>
                <a:ea typeface="Calibri" panose="020F0502020204030204" pitchFamily="34" charset="0"/>
              </a:rPr>
              <a:t>tục</a:t>
            </a:r>
            <a:endParaRPr lang="x-none" sz="2800" dirty="0">
              <a:effectLst/>
              <a:ea typeface="Times New Roman" panose="02020603050405020304" pitchFamily="18" charset="0"/>
            </a:endParaRPr>
          </a:p>
          <a:p>
            <a:pPr>
              <a:lnSpc>
                <a:spcPct val="107000"/>
              </a:lnSpc>
              <a:spcAft>
                <a:spcPts val="800"/>
              </a:spcAft>
            </a:pPr>
            <a:r>
              <a:rPr lang="en-US" sz="2800" dirty="0">
                <a:effectLst/>
                <a:ea typeface="Calibri" panose="020F0502020204030204" pitchFamily="34" charset="0"/>
              </a:rPr>
              <a:t>D. </a:t>
            </a:r>
            <a:r>
              <a:rPr lang="en-US" sz="2800" dirty="0" err="1">
                <a:effectLst/>
                <a:ea typeface="Calibri" panose="020F0502020204030204" pitchFamily="34" charset="0"/>
              </a:rPr>
              <a:t>Tín</a:t>
            </a:r>
            <a:r>
              <a:rPr lang="en-US" sz="2800" dirty="0">
                <a:effectLst/>
                <a:ea typeface="Calibri" panose="020F0502020204030204" pitchFamily="34" charset="0"/>
              </a:rPr>
              <a:t> </a:t>
            </a:r>
            <a:r>
              <a:rPr lang="en-US" sz="2800" dirty="0" err="1">
                <a:effectLst/>
                <a:ea typeface="Calibri" panose="020F0502020204030204" pitchFamily="34" charset="0"/>
              </a:rPr>
              <a:t>hiệu</a:t>
            </a:r>
            <a:r>
              <a:rPr lang="en-US" sz="2800" dirty="0">
                <a:effectLst/>
                <a:ea typeface="Calibri" panose="020F0502020204030204" pitchFamily="34" charset="0"/>
              </a:rPr>
              <a:t> </a:t>
            </a:r>
            <a:r>
              <a:rPr lang="en-US" sz="2800" dirty="0" err="1">
                <a:effectLst/>
                <a:ea typeface="Calibri" panose="020F0502020204030204" pitchFamily="34" charset="0"/>
              </a:rPr>
              <a:t>tuần</a:t>
            </a:r>
            <a:r>
              <a:rPr lang="en-US" sz="2800" dirty="0">
                <a:effectLst/>
                <a:ea typeface="Calibri" panose="020F0502020204030204" pitchFamily="34" charset="0"/>
              </a:rPr>
              <a:t> </a:t>
            </a:r>
            <a:r>
              <a:rPr lang="en-US" sz="2800" dirty="0" err="1">
                <a:effectLst/>
                <a:ea typeface="Calibri" panose="020F0502020204030204" pitchFamily="34" charset="0"/>
              </a:rPr>
              <a:t>hoàn</a:t>
            </a:r>
            <a:r>
              <a:rPr lang="en-US" sz="2800" dirty="0">
                <a:effectLst/>
                <a:ea typeface="Calibri" panose="020F0502020204030204" pitchFamily="34" charset="0"/>
              </a:rPr>
              <a:t> </a:t>
            </a:r>
            <a:r>
              <a:rPr lang="en-US" sz="2800" dirty="0" err="1">
                <a:effectLst/>
                <a:ea typeface="Calibri" panose="020F0502020204030204" pitchFamily="34" charset="0"/>
              </a:rPr>
              <a:t>và</a:t>
            </a:r>
            <a:r>
              <a:rPr lang="en-US" sz="2800" dirty="0">
                <a:effectLst/>
                <a:ea typeface="Calibri" panose="020F0502020204030204" pitchFamily="34" charset="0"/>
              </a:rPr>
              <a:t> </a:t>
            </a:r>
            <a:r>
              <a:rPr lang="en-US" sz="2800" dirty="0" err="1">
                <a:effectLst/>
                <a:ea typeface="Calibri" panose="020F0502020204030204" pitchFamily="34" charset="0"/>
              </a:rPr>
              <a:t>không</a:t>
            </a:r>
            <a:r>
              <a:rPr lang="en-US" sz="2800" dirty="0">
                <a:effectLst/>
                <a:ea typeface="Calibri" panose="020F0502020204030204" pitchFamily="34" charset="0"/>
              </a:rPr>
              <a:t> </a:t>
            </a:r>
            <a:r>
              <a:rPr lang="en-US" sz="2800" dirty="0" err="1">
                <a:effectLst/>
                <a:ea typeface="Calibri" panose="020F0502020204030204" pitchFamily="34" charset="0"/>
              </a:rPr>
              <a:t>tuần</a:t>
            </a:r>
            <a:r>
              <a:rPr lang="en-US" sz="2800" dirty="0">
                <a:effectLst/>
                <a:ea typeface="Calibri" panose="020F0502020204030204" pitchFamily="34" charset="0"/>
              </a:rPr>
              <a:t> </a:t>
            </a:r>
            <a:r>
              <a:rPr lang="en-US" sz="2800" dirty="0" err="1">
                <a:effectLst/>
                <a:ea typeface="Calibri" panose="020F0502020204030204" pitchFamily="34" charset="0"/>
              </a:rPr>
              <a:t>hoàn</a:t>
            </a:r>
            <a:endParaRPr lang="x-none" sz="2800" dirty="0">
              <a:effectLst/>
              <a:ea typeface="Times New Roman" panose="02020603050405020304" pitchFamily="18" charset="0"/>
            </a:endParaRPr>
          </a:p>
        </p:txBody>
      </p:sp>
      <p:sp>
        <p:nvSpPr>
          <p:cNvPr id="4" name="Oval 3">
            <a:extLst>
              <a:ext uri="{FF2B5EF4-FFF2-40B4-BE49-F238E27FC236}">
                <a16:creationId xmlns:a16="http://schemas.microsoft.com/office/drawing/2014/main" id="{AD4F760C-1AE4-A176-78DD-143C4FBC6CFF}"/>
              </a:ext>
            </a:extLst>
          </p:cNvPr>
          <p:cNvSpPr/>
          <p:nvPr/>
        </p:nvSpPr>
        <p:spPr>
          <a:xfrm>
            <a:off x="533400" y="4900335"/>
            <a:ext cx="571500" cy="4953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6" name="Oval 5">
            <a:extLst>
              <a:ext uri="{FF2B5EF4-FFF2-40B4-BE49-F238E27FC236}">
                <a16:creationId xmlns:a16="http://schemas.microsoft.com/office/drawing/2014/main" id="{5FB34EE2-905B-8A91-179F-F9B50851CEEC}"/>
              </a:ext>
            </a:extLst>
          </p:cNvPr>
          <p:cNvSpPr/>
          <p:nvPr/>
        </p:nvSpPr>
        <p:spPr>
          <a:xfrm>
            <a:off x="6019800" y="1886439"/>
            <a:ext cx="571500" cy="4953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Tree>
    <p:extLst>
      <p:ext uri="{BB962C8B-B14F-4D97-AF65-F5344CB8AC3E}">
        <p14:creationId xmlns:p14="http://schemas.microsoft.com/office/powerpoint/2010/main" val="3900504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4" grpId="0" animBg="1"/>
      <p:bldP spid="4" grpId="1" animBg="1"/>
      <p:bldP spid="6" grpId="0" animBg="1"/>
      <p:bldP spid="6"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E00F42-4425-F4A8-48F0-F678DC186A37}"/>
              </a:ext>
            </a:extLst>
          </p:cNvPr>
          <p:cNvSpPr txBox="1"/>
          <p:nvPr/>
        </p:nvSpPr>
        <p:spPr>
          <a:xfrm>
            <a:off x="3657600" y="762000"/>
            <a:ext cx="5562600" cy="584775"/>
          </a:xfrm>
          <a:prstGeom prst="rect">
            <a:avLst/>
          </a:prstGeom>
          <a:noFill/>
        </p:spPr>
        <p:txBody>
          <a:bodyPr wrap="square" rtlCol="0">
            <a:spAutoFit/>
          </a:bodyPr>
          <a:lstStyle/>
          <a:p>
            <a:r>
              <a:rPr lang="x-none" sz="3200" b="1" dirty="0">
                <a:solidFill>
                  <a:srgbClr val="FF0000"/>
                </a:solidFill>
                <a:latin typeface="Arial" panose="020B0604020202020204" pitchFamily="34" charset="0"/>
                <a:cs typeface="Arial" panose="020B0604020202020204" pitchFamily="34" charset="0"/>
              </a:rPr>
              <a:t>Chọn câu trả lời đúng:</a:t>
            </a:r>
          </a:p>
        </p:txBody>
      </p:sp>
      <p:sp>
        <p:nvSpPr>
          <p:cNvPr id="3" name="TextBox 2">
            <a:extLst>
              <a:ext uri="{FF2B5EF4-FFF2-40B4-BE49-F238E27FC236}">
                <a16:creationId xmlns:a16="http://schemas.microsoft.com/office/drawing/2014/main" id="{54F4A062-2C0D-314E-4985-FD45FEA3A8A9}"/>
              </a:ext>
            </a:extLst>
          </p:cNvPr>
          <p:cNvSpPr txBox="1"/>
          <p:nvPr/>
        </p:nvSpPr>
        <p:spPr>
          <a:xfrm>
            <a:off x="800100" y="1538820"/>
            <a:ext cx="10248900" cy="2787366"/>
          </a:xfrm>
          <a:prstGeom prst="rect">
            <a:avLst/>
          </a:prstGeom>
          <a:noFill/>
        </p:spPr>
        <p:txBody>
          <a:bodyPr wrap="square">
            <a:spAutoFit/>
          </a:bodyPr>
          <a:lstStyle/>
          <a:p>
            <a:pPr>
              <a:lnSpc>
                <a:spcPct val="107000"/>
              </a:lnSpc>
              <a:spcAft>
                <a:spcPts val="800"/>
              </a:spcAft>
            </a:pPr>
            <a:r>
              <a:rPr lang="en-US" sz="2800" b="1" dirty="0" err="1">
                <a:effectLst/>
                <a:ea typeface="Calibri" panose="020F0502020204030204" pitchFamily="34" charset="0"/>
              </a:rPr>
              <a:t>Câu</a:t>
            </a:r>
            <a:r>
              <a:rPr lang="en-US" sz="2800" b="1" dirty="0">
                <a:effectLst/>
                <a:ea typeface="Calibri" panose="020F0502020204030204" pitchFamily="34" charset="0"/>
              </a:rPr>
              <a:t> 7: </a:t>
            </a:r>
            <a:r>
              <a:rPr lang="en-US" sz="2800" b="1" dirty="0" err="1">
                <a:effectLst/>
                <a:ea typeface="Calibri" panose="020F0502020204030204" pitchFamily="34" charset="0"/>
              </a:rPr>
              <a:t>Chức</a:t>
            </a:r>
            <a:r>
              <a:rPr lang="en-US" sz="2800" b="1" dirty="0">
                <a:effectLst/>
                <a:ea typeface="Calibri" panose="020F0502020204030204" pitchFamily="34" charset="0"/>
              </a:rPr>
              <a:t> </a:t>
            </a:r>
            <a:r>
              <a:rPr lang="en-US" sz="2800" b="1" dirty="0" err="1">
                <a:effectLst/>
                <a:ea typeface="Calibri" panose="020F0502020204030204" pitchFamily="34" charset="0"/>
              </a:rPr>
              <a:t>năng</a:t>
            </a:r>
            <a:r>
              <a:rPr lang="en-US" sz="2800" b="1" dirty="0">
                <a:effectLst/>
                <a:ea typeface="Calibri" panose="020F0502020204030204" pitchFamily="34" charset="0"/>
              </a:rPr>
              <a:t> </a:t>
            </a:r>
            <a:r>
              <a:rPr lang="en-US" sz="2800" b="1" dirty="0" err="1">
                <a:effectLst/>
                <a:ea typeface="Calibri" panose="020F0502020204030204" pitchFamily="34" charset="0"/>
              </a:rPr>
              <a:t>của</a:t>
            </a:r>
            <a:r>
              <a:rPr lang="en-US" sz="2800" b="1" dirty="0">
                <a:effectLst/>
                <a:ea typeface="Calibri" panose="020F0502020204030204" pitchFamily="34" charset="0"/>
              </a:rPr>
              <a:t> </a:t>
            </a:r>
            <a:r>
              <a:rPr lang="en-US" sz="2800" b="1" dirty="0" err="1">
                <a:effectLst/>
                <a:ea typeface="Calibri" panose="020F0502020204030204" pitchFamily="34" charset="0"/>
              </a:rPr>
              <a:t>mạch</a:t>
            </a:r>
            <a:r>
              <a:rPr lang="en-US" sz="2800" b="1" dirty="0">
                <a:effectLst/>
                <a:ea typeface="Calibri" panose="020F0502020204030204" pitchFamily="34" charset="0"/>
              </a:rPr>
              <a:t> </a:t>
            </a:r>
            <a:r>
              <a:rPr lang="en-US" sz="2800" b="1" dirty="0" err="1">
                <a:effectLst/>
                <a:ea typeface="Calibri" panose="020F0502020204030204" pitchFamily="34" charset="0"/>
              </a:rPr>
              <a:t>giải</a:t>
            </a:r>
            <a:r>
              <a:rPr lang="en-US" sz="2800" b="1" dirty="0">
                <a:effectLst/>
                <a:ea typeface="Calibri" panose="020F0502020204030204" pitchFamily="34" charset="0"/>
              </a:rPr>
              <a:t> </a:t>
            </a:r>
            <a:r>
              <a:rPr lang="en-US" sz="2800" b="1" dirty="0" err="1">
                <a:effectLst/>
                <a:ea typeface="Calibri" panose="020F0502020204030204" pitchFamily="34" charset="0"/>
              </a:rPr>
              <a:t>điều</a:t>
            </a:r>
            <a:r>
              <a:rPr lang="en-US" sz="2800" b="1" dirty="0">
                <a:effectLst/>
                <a:ea typeface="Calibri" panose="020F0502020204030204" pitchFamily="34" charset="0"/>
              </a:rPr>
              <a:t> </a:t>
            </a:r>
            <a:r>
              <a:rPr lang="en-US" sz="2800" b="1" dirty="0" err="1">
                <a:effectLst/>
                <a:ea typeface="Calibri" panose="020F0502020204030204" pitchFamily="34" charset="0"/>
              </a:rPr>
              <a:t>chế</a:t>
            </a:r>
            <a:r>
              <a:rPr lang="en-US" sz="2800" b="1" dirty="0">
                <a:effectLst/>
                <a:ea typeface="Calibri" panose="020F0502020204030204" pitchFamily="34" charset="0"/>
              </a:rPr>
              <a:t> </a:t>
            </a:r>
            <a:r>
              <a:rPr lang="en-US" sz="2800" b="1" dirty="0" err="1">
                <a:effectLst/>
                <a:ea typeface="Calibri" panose="020F0502020204030204" pitchFamily="34" charset="0"/>
              </a:rPr>
              <a:t>biên</a:t>
            </a:r>
            <a:r>
              <a:rPr lang="en-US" sz="2800" b="1" dirty="0">
                <a:effectLst/>
                <a:ea typeface="Calibri" panose="020F0502020204030204" pitchFamily="34" charset="0"/>
              </a:rPr>
              <a:t> </a:t>
            </a:r>
            <a:r>
              <a:rPr lang="en-US" sz="2800" b="1" dirty="0" err="1">
                <a:effectLst/>
                <a:ea typeface="Calibri" panose="020F0502020204030204" pitchFamily="34" charset="0"/>
              </a:rPr>
              <a:t>độ</a:t>
            </a:r>
            <a:r>
              <a:rPr lang="en-US" sz="2800" b="1" dirty="0">
                <a:effectLst/>
                <a:ea typeface="Calibri" panose="020F0502020204030204" pitchFamily="34" charset="0"/>
              </a:rPr>
              <a:t> </a:t>
            </a:r>
            <a:r>
              <a:rPr lang="en-US" sz="2800" b="1" dirty="0" err="1">
                <a:effectLst/>
                <a:ea typeface="Calibri" panose="020F0502020204030204" pitchFamily="34" charset="0"/>
              </a:rPr>
              <a:t>là</a:t>
            </a:r>
            <a:r>
              <a:rPr lang="en-US" sz="2800" b="1" dirty="0">
                <a:effectLst/>
                <a:ea typeface="Calibri" panose="020F0502020204030204" pitchFamily="34" charset="0"/>
              </a:rPr>
              <a:t> </a:t>
            </a:r>
            <a:r>
              <a:rPr lang="en-US" sz="2800" b="1" dirty="0" err="1">
                <a:effectLst/>
                <a:ea typeface="Calibri" panose="020F0502020204030204" pitchFamily="34" charset="0"/>
              </a:rPr>
              <a:t>gì</a:t>
            </a:r>
            <a:r>
              <a:rPr lang="en-US" sz="2800" b="1" dirty="0">
                <a:effectLst/>
                <a:ea typeface="Calibri" panose="020F0502020204030204" pitchFamily="34" charset="0"/>
              </a:rPr>
              <a:t>?</a:t>
            </a:r>
            <a:endParaRPr lang="x-none" sz="2800" b="1" dirty="0">
              <a:effectLst/>
              <a:ea typeface="Times New Roman" panose="02020603050405020304" pitchFamily="18" charset="0"/>
            </a:endParaRPr>
          </a:p>
          <a:p>
            <a:pPr>
              <a:lnSpc>
                <a:spcPct val="107000"/>
              </a:lnSpc>
              <a:spcAft>
                <a:spcPts val="800"/>
              </a:spcAft>
            </a:pPr>
            <a:r>
              <a:rPr lang="en-US" sz="2800" dirty="0">
                <a:effectLst/>
                <a:ea typeface="Calibri" panose="020F0502020204030204" pitchFamily="34" charset="0"/>
              </a:rPr>
              <a:t>A. </a:t>
            </a:r>
            <a:r>
              <a:rPr lang="en-US" sz="2800" dirty="0" err="1">
                <a:effectLst/>
                <a:ea typeface="Calibri" panose="020F0502020204030204" pitchFamily="34" charset="0"/>
              </a:rPr>
              <a:t>Khôi</a:t>
            </a:r>
            <a:r>
              <a:rPr lang="en-US" sz="2800" dirty="0">
                <a:effectLst/>
                <a:ea typeface="Calibri" panose="020F0502020204030204" pitchFamily="34" charset="0"/>
              </a:rPr>
              <a:t> </a:t>
            </a:r>
            <a:r>
              <a:rPr lang="en-US" sz="2800" dirty="0" err="1">
                <a:effectLst/>
                <a:ea typeface="Calibri" panose="020F0502020204030204" pitchFamily="34" charset="0"/>
              </a:rPr>
              <a:t>phục</a:t>
            </a:r>
            <a:r>
              <a:rPr lang="en-US" sz="2800" dirty="0">
                <a:effectLst/>
                <a:ea typeface="Calibri" panose="020F0502020204030204" pitchFamily="34" charset="0"/>
              </a:rPr>
              <a:t> </a:t>
            </a:r>
            <a:r>
              <a:rPr lang="en-US" sz="2800" dirty="0" err="1">
                <a:effectLst/>
                <a:ea typeface="Calibri" panose="020F0502020204030204" pitchFamily="34" charset="0"/>
              </a:rPr>
              <a:t>lại</a:t>
            </a:r>
            <a:r>
              <a:rPr lang="en-US" sz="2800" dirty="0">
                <a:effectLst/>
                <a:ea typeface="Calibri" panose="020F0502020204030204" pitchFamily="34" charset="0"/>
              </a:rPr>
              <a:t> </a:t>
            </a:r>
            <a:r>
              <a:rPr lang="en-US" sz="2800" dirty="0" err="1">
                <a:effectLst/>
                <a:ea typeface="Calibri" panose="020F0502020204030204" pitchFamily="34" charset="0"/>
              </a:rPr>
              <a:t>tín</a:t>
            </a:r>
            <a:r>
              <a:rPr lang="en-US" sz="2800" dirty="0">
                <a:effectLst/>
                <a:ea typeface="Calibri" panose="020F0502020204030204" pitchFamily="34" charset="0"/>
              </a:rPr>
              <a:t> </a:t>
            </a:r>
            <a:r>
              <a:rPr lang="en-US" sz="2800" dirty="0" err="1">
                <a:effectLst/>
                <a:ea typeface="Calibri" panose="020F0502020204030204" pitchFamily="34" charset="0"/>
              </a:rPr>
              <a:t>hiệu</a:t>
            </a:r>
            <a:r>
              <a:rPr lang="en-US" sz="2800" dirty="0">
                <a:effectLst/>
                <a:ea typeface="Calibri" panose="020F0502020204030204" pitchFamily="34" charset="0"/>
              </a:rPr>
              <a:t> </a:t>
            </a:r>
            <a:r>
              <a:rPr lang="en-US" sz="2800" dirty="0" err="1">
                <a:effectLst/>
                <a:ea typeface="Calibri" panose="020F0502020204030204" pitchFamily="34" charset="0"/>
              </a:rPr>
              <a:t>mang</a:t>
            </a:r>
            <a:r>
              <a:rPr lang="en-US" sz="2800" dirty="0">
                <a:effectLst/>
                <a:ea typeface="Calibri" panose="020F0502020204030204" pitchFamily="34" charset="0"/>
              </a:rPr>
              <a:t> </a:t>
            </a:r>
            <a:r>
              <a:rPr lang="en-US" sz="2800" dirty="0" err="1">
                <a:effectLst/>
                <a:ea typeface="Calibri" panose="020F0502020204030204" pitchFamily="34" charset="0"/>
              </a:rPr>
              <a:t>thông</a:t>
            </a:r>
            <a:r>
              <a:rPr lang="en-US" sz="2800" dirty="0">
                <a:effectLst/>
                <a:ea typeface="Calibri" panose="020F0502020204030204" pitchFamily="34" charset="0"/>
              </a:rPr>
              <a:t> tin ban </a:t>
            </a:r>
            <a:r>
              <a:rPr lang="en-US" sz="2800" dirty="0" err="1">
                <a:effectLst/>
                <a:ea typeface="Calibri" panose="020F0502020204030204" pitchFamily="34" charset="0"/>
              </a:rPr>
              <a:t>đầu</a:t>
            </a:r>
            <a:endParaRPr lang="x-none" sz="2800" dirty="0">
              <a:effectLst/>
              <a:ea typeface="Times New Roman" panose="02020603050405020304" pitchFamily="18" charset="0"/>
            </a:endParaRPr>
          </a:p>
          <a:p>
            <a:pPr>
              <a:lnSpc>
                <a:spcPct val="107000"/>
              </a:lnSpc>
              <a:spcAft>
                <a:spcPts val="800"/>
              </a:spcAft>
            </a:pPr>
            <a:r>
              <a:rPr lang="en-US" sz="2800" dirty="0">
                <a:effectLst/>
                <a:ea typeface="Calibri" panose="020F0502020204030204" pitchFamily="34" charset="0"/>
              </a:rPr>
              <a:t>B. </a:t>
            </a:r>
            <a:r>
              <a:rPr lang="en-US" sz="2800" dirty="0" err="1">
                <a:effectLst/>
                <a:ea typeface="Calibri" panose="020F0502020204030204" pitchFamily="34" charset="0"/>
              </a:rPr>
              <a:t>Khôi</a:t>
            </a:r>
            <a:r>
              <a:rPr lang="en-US" sz="2800" dirty="0">
                <a:effectLst/>
                <a:ea typeface="Calibri" panose="020F0502020204030204" pitchFamily="34" charset="0"/>
              </a:rPr>
              <a:t> </a:t>
            </a:r>
            <a:r>
              <a:rPr lang="en-US" sz="2800" dirty="0" err="1">
                <a:effectLst/>
                <a:ea typeface="Calibri" panose="020F0502020204030204" pitchFamily="34" charset="0"/>
              </a:rPr>
              <a:t>phục</a:t>
            </a:r>
            <a:r>
              <a:rPr lang="en-US" sz="2800" dirty="0">
                <a:effectLst/>
                <a:ea typeface="Calibri" panose="020F0502020204030204" pitchFamily="34" charset="0"/>
              </a:rPr>
              <a:t> </a:t>
            </a:r>
            <a:r>
              <a:rPr lang="en-US" sz="2800" dirty="0" err="1">
                <a:effectLst/>
                <a:ea typeface="Calibri" panose="020F0502020204030204" pitchFamily="34" charset="0"/>
              </a:rPr>
              <a:t>lại</a:t>
            </a:r>
            <a:r>
              <a:rPr lang="en-US" sz="2800" dirty="0">
                <a:effectLst/>
                <a:ea typeface="Calibri" panose="020F0502020204030204" pitchFamily="34" charset="0"/>
              </a:rPr>
              <a:t> </a:t>
            </a:r>
            <a:r>
              <a:rPr lang="en-US" sz="2800" dirty="0" err="1">
                <a:effectLst/>
                <a:ea typeface="Calibri" panose="020F0502020204030204" pitchFamily="34" charset="0"/>
              </a:rPr>
              <a:t>tín</a:t>
            </a:r>
            <a:r>
              <a:rPr lang="en-US" sz="2800" dirty="0">
                <a:effectLst/>
                <a:ea typeface="Calibri" panose="020F0502020204030204" pitchFamily="34" charset="0"/>
              </a:rPr>
              <a:t> </a:t>
            </a:r>
            <a:r>
              <a:rPr lang="en-US" sz="2800" dirty="0" err="1">
                <a:effectLst/>
                <a:ea typeface="Calibri" panose="020F0502020204030204" pitchFamily="34" charset="0"/>
              </a:rPr>
              <a:t>hiệu</a:t>
            </a:r>
            <a:r>
              <a:rPr lang="en-US" sz="2800" dirty="0">
                <a:effectLst/>
                <a:ea typeface="Calibri" panose="020F0502020204030204" pitchFamily="34" charset="0"/>
              </a:rPr>
              <a:t> </a:t>
            </a:r>
            <a:r>
              <a:rPr lang="en-US" sz="2800" dirty="0" err="1">
                <a:effectLst/>
                <a:ea typeface="Calibri" panose="020F0502020204030204" pitchFamily="34" charset="0"/>
              </a:rPr>
              <a:t>mang</a:t>
            </a:r>
            <a:r>
              <a:rPr lang="en-US" sz="2800" dirty="0">
                <a:effectLst/>
                <a:ea typeface="Calibri" panose="020F0502020204030204" pitchFamily="34" charset="0"/>
              </a:rPr>
              <a:t> </a:t>
            </a:r>
            <a:r>
              <a:rPr lang="en-US" sz="2800" dirty="0" err="1">
                <a:effectLst/>
                <a:ea typeface="Calibri" panose="020F0502020204030204" pitchFamily="34" charset="0"/>
              </a:rPr>
              <a:t>âm</a:t>
            </a:r>
            <a:r>
              <a:rPr lang="en-US" sz="2800" dirty="0">
                <a:effectLst/>
                <a:ea typeface="Calibri" panose="020F0502020204030204" pitchFamily="34" charset="0"/>
              </a:rPr>
              <a:t> </a:t>
            </a:r>
            <a:r>
              <a:rPr lang="en-US" sz="2800" dirty="0" err="1">
                <a:effectLst/>
                <a:ea typeface="Calibri" panose="020F0502020204030204" pitchFamily="34" charset="0"/>
              </a:rPr>
              <a:t>thanh</a:t>
            </a:r>
            <a:r>
              <a:rPr lang="en-US" sz="2800" dirty="0">
                <a:effectLst/>
                <a:ea typeface="Calibri" panose="020F0502020204030204" pitchFamily="34" charset="0"/>
              </a:rPr>
              <a:t> </a:t>
            </a:r>
            <a:r>
              <a:rPr lang="en-US" sz="2800" dirty="0" err="1">
                <a:effectLst/>
                <a:ea typeface="Calibri" panose="020F0502020204030204" pitchFamily="34" charset="0"/>
              </a:rPr>
              <a:t>về</a:t>
            </a:r>
            <a:r>
              <a:rPr lang="en-US" sz="2800" dirty="0">
                <a:effectLst/>
                <a:ea typeface="Calibri" panose="020F0502020204030204" pitchFamily="34" charset="0"/>
              </a:rPr>
              <a:t> </a:t>
            </a:r>
            <a:r>
              <a:rPr lang="en-US" sz="2800" dirty="0" err="1">
                <a:effectLst/>
                <a:ea typeface="Calibri" panose="020F0502020204030204" pitchFamily="34" charset="0"/>
              </a:rPr>
              <a:t>trạng</a:t>
            </a:r>
            <a:r>
              <a:rPr lang="en-US" sz="2800" dirty="0">
                <a:effectLst/>
                <a:ea typeface="Calibri" panose="020F0502020204030204" pitchFamily="34" charset="0"/>
              </a:rPr>
              <a:t> </a:t>
            </a:r>
            <a:r>
              <a:rPr lang="en-US" sz="2800" dirty="0" err="1">
                <a:effectLst/>
                <a:ea typeface="Calibri" panose="020F0502020204030204" pitchFamily="34" charset="0"/>
              </a:rPr>
              <a:t>thái</a:t>
            </a:r>
            <a:r>
              <a:rPr lang="en-US" sz="2800" dirty="0">
                <a:effectLst/>
                <a:ea typeface="Calibri" panose="020F0502020204030204" pitchFamily="34" charset="0"/>
              </a:rPr>
              <a:t> ban </a:t>
            </a:r>
            <a:r>
              <a:rPr lang="en-US" sz="2800" dirty="0" err="1">
                <a:effectLst/>
                <a:ea typeface="Calibri" panose="020F0502020204030204" pitchFamily="34" charset="0"/>
              </a:rPr>
              <a:t>đầu</a:t>
            </a:r>
            <a:endParaRPr lang="x-none" sz="2800" dirty="0">
              <a:effectLst/>
              <a:ea typeface="Times New Roman" panose="02020603050405020304" pitchFamily="18" charset="0"/>
            </a:endParaRPr>
          </a:p>
          <a:p>
            <a:pPr>
              <a:lnSpc>
                <a:spcPct val="107000"/>
              </a:lnSpc>
              <a:spcAft>
                <a:spcPts val="800"/>
              </a:spcAft>
            </a:pPr>
            <a:r>
              <a:rPr lang="en-US" sz="2800" dirty="0">
                <a:effectLst/>
                <a:ea typeface="Calibri" panose="020F0502020204030204" pitchFamily="34" charset="0"/>
              </a:rPr>
              <a:t>C. </a:t>
            </a:r>
            <a:r>
              <a:rPr lang="en-US" sz="2800" dirty="0" err="1">
                <a:effectLst/>
                <a:ea typeface="Calibri" panose="020F0502020204030204" pitchFamily="34" charset="0"/>
              </a:rPr>
              <a:t>Khôi</a:t>
            </a:r>
            <a:r>
              <a:rPr lang="en-US" sz="2800" dirty="0">
                <a:effectLst/>
                <a:ea typeface="Calibri" panose="020F0502020204030204" pitchFamily="34" charset="0"/>
              </a:rPr>
              <a:t> </a:t>
            </a:r>
            <a:r>
              <a:rPr lang="en-US" sz="2800" dirty="0" err="1">
                <a:effectLst/>
                <a:ea typeface="Calibri" panose="020F0502020204030204" pitchFamily="34" charset="0"/>
              </a:rPr>
              <a:t>phục</a:t>
            </a:r>
            <a:r>
              <a:rPr lang="en-US" sz="2800" dirty="0">
                <a:effectLst/>
                <a:ea typeface="Calibri" panose="020F0502020204030204" pitchFamily="34" charset="0"/>
              </a:rPr>
              <a:t> </a:t>
            </a:r>
            <a:r>
              <a:rPr lang="en-US" sz="2800" dirty="0" err="1">
                <a:effectLst/>
                <a:ea typeface="Calibri" panose="020F0502020204030204" pitchFamily="34" charset="0"/>
              </a:rPr>
              <a:t>lại</a:t>
            </a:r>
            <a:r>
              <a:rPr lang="en-US" sz="2800" dirty="0">
                <a:effectLst/>
                <a:ea typeface="Calibri" panose="020F0502020204030204" pitchFamily="34" charset="0"/>
              </a:rPr>
              <a:t> </a:t>
            </a:r>
            <a:r>
              <a:rPr lang="en-US" sz="2800" dirty="0" err="1">
                <a:effectLst/>
                <a:ea typeface="Calibri" panose="020F0502020204030204" pitchFamily="34" charset="0"/>
              </a:rPr>
              <a:t>tín</a:t>
            </a:r>
            <a:r>
              <a:rPr lang="en-US" sz="2800" dirty="0">
                <a:effectLst/>
                <a:ea typeface="Calibri" panose="020F0502020204030204" pitchFamily="34" charset="0"/>
              </a:rPr>
              <a:t> </a:t>
            </a:r>
            <a:r>
              <a:rPr lang="en-US" sz="2800" dirty="0" err="1">
                <a:effectLst/>
                <a:ea typeface="Calibri" panose="020F0502020204030204" pitchFamily="34" charset="0"/>
              </a:rPr>
              <a:t>hiệu</a:t>
            </a:r>
            <a:r>
              <a:rPr lang="en-US" sz="2800" dirty="0">
                <a:effectLst/>
                <a:ea typeface="Calibri" panose="020F0502020204030204" pitchFamily="34" charset="0"/>
              </a:rPr>
              <a:t> </a:t>
            </a:r>
            <a:r>
              <a:rPr lang="en-US" sz="2800" dirty="0" err="1">
                <a:effectLst/>
                <a:ea typeface="Calibri" panose="020F0502020204030204" pitchFamily="34" charset="0"/>
              </a:rPr>
              <a:t>hình</a:t>
            </a:r>
            <a:r>
              <a:rPr lang="en-US" sz="2800" dirty="0">
                <a:effectLst/>
                <a:ea typeface="Calibri" panose="020F0502020204030204" pitchFamily="34" charset="0"/>
              </a:rPr>
              <a:t> </a:t>
            </a:r>
            <a:r>
              <a:rPr lang="en-US" sz="2800" dirty="0" err="1">
                <a:effectLst/>
                <a:ea typeface="Calibri" panose="020F0502020204030204" pitchFamily="34" charset="0"/>
              </a:rPr>
              <a:t>ảnh</a:t>
            </a:r>
            <a:r>
              <a:rPr lang="en-US" sz="2800" dirty="0">
                <a:effectLst/>
                <a:ea typeface="Calibri" panose="020F0502020204030204" pitchFamily="34" charset="0"/>
              </a:rPr>
              <a:t> </a:t>
            </a:r>
            <a:r>
              <a:rPr lang="en-US" sz="2800" dirty="0" err="1">
                <a:effectLst/>
                <a:ea typeface="Calibri" panose="020F0502020204030204" pitchFamily="34" charset="0"/>
              </a:rPr>
              <a:t>về</a:t>
            </a:r>
            <a:r>
              <a:rPr lang="en-US" sz="2800" dirty="0">
                <a:effectLst/>
                <a:ea typeface="Calibri" panose="020F0502020204030204" pitchFamily="34" charset="0"/>
              </a:rPr>
              <a:t> </a:t>
            </a:r>
            <a:r>
              <a:rPr lang="en-US" sz="2800" dirty="0" err="1">
                <a:effectLst/>
                <a:ea typeface="Calibri" panose="020F0502020204030204" pitchFamily="34" charset="0"/>
              </a:rPr>
              <a:t>trang</a:t>
            </a:r>
            <a:r>
              <a:rPr lang="en-US" sz="2800" dirty="0">
                <a:effectLst/>
                <a:ea typeface="Calibri" panose="020F0502020204030204" pitchFamily="34" charset="0"/>
              </a:rPr>
              <a:t> </a:t>
            </a:r>
            <a:r>
              <a:rPr lang="en-US" sz="2800" dirty="0" err="1">
                <a:effectLst/>
                <a:ea typeface="Calibri" panose="020F0502020204030204" pitchFamily="34" charset="0"/>
              </a:rPr>
              <a:t>thái</a:t>
            </a:r>
            <a:r>
              <a:rPr lang="en-US" sz="2800" dirty="0">
                <a:effectLst/>
                <a:ea typeface="Calibri" panose="020F0502020204030204" pitchFamily="34" charset="0"/>
              </a:rPr>
              <a:t> ban </a:t>
            </a:r>
            <a:r>
              <a:rPr lang="en-US" sz="2800" dirty="0" err="1">
                <a:effectLst/>
                <a:ea typeface="Calibri" panose="020F0502020204030204" pitchFamily="34" charset="0"/>
              </a:rPr>
              <a:t>đầu</a:t>
            </a:r>
            <a:endParaRPr lang="x-none" sz="2800" dirty="0">
              <a:effectLst/>
              <a:ea typeface="Times New Roman" panose="02020603050405020304" pitchFamily="18" charset="0"/>
            </a:endParaRPr>
          </a:p>
          <a:p>
            <a:pPr>
              <a:lnSpc>
                <a:spcPct val="107000"/>
              </a:lnSpc>
              <a:spcAft>
                <a:spcPts val="800"/>
              </a:spcAft>
            </a:pPr>
            <a:r>
              <a:rPr lang="en-US" sz="2800" dirty="0">
                <a:effectLst/>
                <a:ea typeface="Calibri" panose="020F0502020204030204" pitchFamily="34" charset="0"/>
              </a:rPr>
              <a:t>D. </a:t>
            </a:r>
            <a:r>
              <a:rPr lang="en-US" sz="2800" dirty="0" err="1">
                <a:effectLst/>
                <a:ea typeface="Calibri" panose="020F0502020204030204" pitchFamily="34" charset="0"/>
              </a:rPr>
              <a:t>Chuyển</a:t>
            </a:r>
            <a:r>
              <a:rPr lang="en-US" sz="2800" dirty="0">
                <a:effectLst/>
                <a:ea typeface="Calibri" panose="020F0502020204030204" pitchFamily="34" charset="0"/>
              </a:rPr>
              <a:t> </a:t>
            </a:r>
            <a:r>
              <a:rPr lang="en-US" sz="2800" dirty="0" err="1">
                <a:effectLst/>
                <a:ea typeface="Calibri" panose="020F0502020204030204" pitchFamily="34" charset="0"/>
              </a:rPr>
              <a:t>đổi</a:t>
            </a:r>
            <a:r>
              <a:rPr lang="en-US" sz="2800" dirty="0">
                <a:effectLst/>
                <a:ea typeface="Calibri" panose="020F0502020204030204" pitchFamily="34" charset="0"/>
              </a:rPr>
              <a:t> </a:t>
            </a:r>
            <a:r>
              <a:rPr lang="en-US" sz="2800" dirty="0" err="1">
                <a:effectLst/>
                <a:ea typeface="Calibri" panose="020F0502020204030204" pitchFamily="34" charset="0"/>
              </a:rPr>
              <a:t>tín</a:t>
            </a:r>
            <a:r>
              <a:rPr lang="en-US" sz="2800" dirty="0">
                <a:effectLst/>
                <a:ea typeface="Calibri" panose="020F0502020204030204" pitchFamily="34" charset="0"/>
              </a:rPr>
              <a:t> </a:t>
            </a:r>
            <a:r>
              <a:rPr lang="en-US" sz="2800" dirty="0" err="1">
                <a:effectLst/>
                <a:ea typeface="Calibri" panose="020F0502020204030204" pitchFamily="34" charset="0"/>
              </a:rPr>
              <a:t>hiệu</a:t>
            </a:r>
            <a:r>
              <a:rPr lang="en-US" sz="2800" dirty="0">
                <a:effectLst/>
                <a:ea typeface="Calibri" panose="020F0502020204030204" pitchFamily="34" charset="0"/>
              </a:rPr>
              <a:t> </a:t>
            </a:r>
            <a:r>
              <a:rPr lang="en-US" sz="2800" dirty="0" err="1">
                <a:effectLst/>
                <a:ea typeface="Calibri" panose="020F0502020204030204" pitchFamily="34" charset="0"/>
              </a:rPr>
              <a:t>thành</a:t>
            </a:r>
            <a:r>
              <a:rPr lang="en-US" sz="2800" dirty="0">
                <a:effectLst/>
                <a:ea typeface="Calibri" panose="020F0502020204030204" pitchFamily="34" charset="0"/>
              </a:rPr>
              <a:t> </a:t>
            </a:r>
            <a:r>
              <a:rPr lang="en-US" sz="2800" dirty="0" err="1">
                <a:effectLst/>
                <a:ea typeface="Calibri" panose="020F0502020204030204" pitchFamily="34" charset="0"/>
              </a:rPr>
              <a:t>tín</a:t>
            </a:r>
            <a:r>
              <a:rPr lang="en-US" sz="2800" dirty="0">
                <a:effectLst/>
                <a:ea typeface="Calibri" panose="020F0502020204030204" pitchFamily="34" charset="0"/>
              </a:rPr>
              <a:t> </a:t>
            </a:r>
            <a:r>
              <a:rPr lang="en-US" sz="2800" dirty="0" err="1">
                <a:effectLst/>
                <a:ea typeface="Calibri" panose="020F0502020204030204" pitchFamily="34" charset="0"/>
              </a:rPr>
              <a:t>hiệu</a:t>
            </a:r>
            <a:r>
              <a:rPr lang="en-US" sz="2800" dirty="0">
                <a:effectLst/>
                <a:ea typeface="Calibri" panose="020F0502020204030204" pitchFamily="34" charset="0"/>
              </a:rPr>
              <a:t> </a:t>
            </a:r>
            <a:r>
              <a:rPr lang="en-US" sz="2800" dirty="0" err="1">
                <a:effectLst/>
                <a:ea typeface="Calibri" panose="020F0502020204030204" pitchFamily="34" charset="0"/>
              </a:rPr>
              <a:t>số</a:t>
            </a:r>
            <a:endParaRPr lang="x-none" sz="2800" dirty="0">
              <a:effectLst/>
              <a:ea typeface="Times New Roman" panose="02020603050405020304" pitchFamily="18" charset="0"/>
            </a:endParaRPr>
          </a:p>
        </p:txBody>
      </p:sp>
      <p:sp>
        <p:nvSpPr>
          <p:cNvPr id="2" name="Oval 1">
            <a:extLst>
              <a:ext uri="{FF2B5EF4-FFF2-40B4-BE49-F238E27FC236}">
                <a16:creationId xmlns:a16="http://schemas.microsoft.com/office/drawing/2014/main" id="{BE8E68D4-1E2B-D8FE-32A8-D5EF62E2EB14}"/>
              </a:ext>
            </a:extLst>
          </p:cNvPr>
          <p:cNvSpPr/>
          <p:nvPr/>
        </p:nvSpPr>
        <p:spPr>
          <a:xfrm>
            <a:off x="723900" y="2133600"/>
            <a:ext cx="571500" cy="4953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Tree>
    <p:extLst>
      <p:ext uri="{BB962C8B-B14F-4D97-AF65-F5344CB8AC3E}">
        <p14:creationId xmlns:p14="http://schemas.microsoft.com/office/powerpoint/2010/main" val="275026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ạch tạo tín hiệu của điện tử tương tự">
            <a:extLst>
              <a:ext uri="{FF2B5EF4-FFF2-40B4-BE49-F238E27FC236}">
                <a16:creationId xmlns:a16="http://schemas.microsoft.com/office/drawing/2014/main" id="{FE5EE342-666C-C2E2-7107-A7D4646532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89941" cy="6883922"/>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4">
            <a:extLst>
              <a:ext uri="{FF2B5EF4-FFF2-40B4-BE49-F238E27FC236}">
                <a16:creationId xmlns:a16="http://schemas.microsoft.com/office/drawing/2014/main" id="{E79D4B2E-C840-A9FC-3D67-E6FD4ECDA172}"/>
              </a:ext>
            </a:extLst>
          </p:cNvPr>
          <p:cNvSpPr>
            <a:spLocks/>
          </p:cNvSpPr>
          <p:nvPr/>
        </p:nvSpPr>
        <p:spPr bwMode="gray">
          <a:xfrm flipV="1">
            <a:off x="3321304" y="3328988"/>
            <a:ext cx="1727199" cy="1876425"/>
          </a:xfrm>
          <a:custGeom>
            <a:avLst/>
            <a:gdLst/>
            <a:ahLst/>
            <a:cxnLst>
              <a:cxn ang="0">
                <a:pos x="118" y="1044"/>
              </a:cxn>
              <a:cxn ang="0">
                <a:pos x="128" y="340"/>
              </a:cxn>
              <a:cxn ang="0">
                <a:pos x="264" y="210"/>
              </a:cxn>
              <a:cxn ang="0">
                <a:pos x="720" y="202"/>
              </a:cxn>
              <a:cxn ang="0">
                <a:pos x="720" y="320"/>
              </a:cxn>
              <a:cxn ang="0">
                <a:pos x="933" y="153"/>
              </a:cxn>
              <a:cxn ang="0">
                <a:pos x="712" y="0"/>
              </a:cxn>
              <a:cxn ang="0">
                <a:pos x="714" y="92"/>
              </a:cxn>
              <a:cxn ang="0">
                <a:pos x="234" y="94"/>
              </a:cxn>
              <a:cxn ang="0">
                <a:pos x="0" y="298"/>
              </a:cxn>
              <a:cxn ang="0">
                <a:pos x="0" y="1058"/>
              </a:cxn>
              <a:cxn ang="0">
                <a:pos x="118" y="1044"/>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bg1"/>
          </a:solidFill>
          <a:ln w="9525" cap="flat" cmpd="sng">
            <a:noFill/>
            <a:prstDash val="solid"/>
            <a:round/>
            <a:headEnd type="none" w="med" len="med"/>
            <a:tailEnd type="none" w="med" len="med"/>
          </a:ln>
          <a:effectLst/>
        </p:spPr>
        <p:txBody>
          <a:bodyPr wrap="none" anchor="ctr"/>
          <a:lstStyle/>
          <a:p>
            <a:endParaRPr lang="en-US"/>
          </a:p>
        </p:txBody>
      </p:sp>
      <p:sp>
        <p:nvSpPr>
          <p:cNvPr id="6" name="Freeform 5">
            <a:extLst>
              <a:ext uri="{FF2B5EF4-FFF2-40B4-BE49-F238E27FC236}">
                <a16:creationId xmlns:a16="http://schemas.microsoft.com/office/drawing/2014/main" id="{C18C3348-3DC9-4EC7-6C2A-891EA4A6A5F3}"/>
              </a:ext>
            </a:extLst>
          </p:cNvPr>
          <p:cNvSpPr>
            <a:spLocks/>
          </p:cNvSpPr>
          <p:nvPr/>
        </p:nvSpPr>
        <p:spPr bwMode="gray">
          <a:xfrm rot="-5400000">
            <a:off x="3799140" y="2343150"/>
            <a:ext cx="477838" cy="2020888"/>
          </a:xfrm>
          <a:custGeom>
            <a:avLst/>
            <a:gdLst/>
            <a:ahLst/>
            <a:cxnLst>
              <a:cxn ang="0">
                <a:pos x="37" y="1"/>
              </a:cxn>
              <a:cxn ang="0">
                <a:pos x="45" y="472"/>
              </a:cxn>
              <a:cxn ang="0">
                <a:pos x="0" y="474"/>
              </a:cxn>
              <a:cxn ang="0">
                <a:pos x="72" y="604"/>
              </a:cxn>
              <a:cxn ang="0">
                <a:pos x="142" y="474"/>
              </a:cxn>
              <a:cxn ang="0">
                <a:pos x="100" y="474"/>
              </a:cxn>
              <a:cxn ang="0">
                <a:pos x="99" y="0"/>
              </a:cxn>
              <a:cxn ang="0">
                <a:pos x="37" y="1"/>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chemeClr val="bg1"/>
          </a:solidFill>
          <a:ln w="9525" cap="flat" cmpd="sng">
            <a:noFill/>
            <a:prstDash val="solid"/>
            <a:round/>
            <a:headEnd type="none" w="med" len="med"/>
            <a:tailEnd type="none" w="med" len="med"/>
          </a:ln>
          <a:effectLst/>
        </p:spPr>
        <p:txBody>
          <a:bodyPr wrap="none" anchor="ctr"/>
          <a:lstStyle/>
          <a:p>
            <a:endParaRPr lang="en-US"/>
          </a:p>
        </p:txBody>
      </p:sp>
      <p:sp>
        <p:nvSpPr>
          <p:cNvPr id="7" name="Freeform 6">
            <a:extLst>
              <a:ext uri="{FF2B5EF4-FFF2-40B4-BE49-F238E27FC236}">
                <a16:creationId xmlns:a16="http://schemas.microsoft.com/office/drawing/2014/main" id="{5EDB3402-37CB-EF3F-BBF7-537938E56EC0}"/>
              </a:ext>
            </a:extLst>
          </p:cNvPr>
          <p:cNvSpPr>
            <a:spLocks/>
          </p:cNvSpPr>
          <p:nvPr/>
        </p:nvSpPr>
        <p:spPr bwMode="gray">
          <a:xfrm>
            <a:off x="3310191" y="1600201"/>
            <a:ext cx="1687513" cy="1876425"/>
          </a:xfrm>
          <a:custGeom>
            <a:avLst/>
            <a:gdLst/>
            <a:ahLst/>
            <a:cxnLst>
              <a:cxn ang="0">
                <a:pos x="118" y="1044"/>
              </a:cxn>
              <a:cxn ang="0">
                <a:pos x="128" y="340"/>
              </a:cxn>
              <a:cxn ang="0">
                <a:pos x="264" y="210"/>
              </a:cxn>
              <a:cxn ang="0">
                <a:pos x="720" y="202"/>
              </a:cxn>
              <a:cxn ang="0">
                <a:pos x="720" y="320"/>
              </a:cxn>
              <a:cxn ang="0">
                <a:pos x="933" y="153"/>
              </a:cxn>
              <a:cxn ang="0">
                <a:pos x="712" y="0"/>
              </a:cxn>
              <a:cxn ang="0">
                <a:pos x="714" y="92"/>
              </a:cxn>
              <a:cxn ang="0">
                <a:pos x="234" y="94"/>
              </a:cxn>
              <a:cxn ang="0">
                <a:pos x="0" y="298"/>
              </a:cxn>
              <a:cxn ang="0">
                <a:pos x="0" y="1058"/>
              </a:cxn>
              <a:cxn ang="0">
                <a:pos x="118" y="1044"/>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bg1"/>
          </a:solidFill>
          <a:ln w="9525" cap="flat" cmpd="sng">
            <a:noFill/>
            <a:prstDash val="solid"/>
            <a:round/>
            <a:headEnd type="none" w="med" len="med"/>
            <a:tailEnd type="none" w="med" len="med"/>
          </a:ln>
          <a:effectLst/>
        </p:spPr>
        <p:txBody>
          <a:bodyPr wrap="none" anchor="ctr"/>
          <a:lstStyle/>
          <a:p>
            <a:endParaRPr lang="en-US">
              <a:solidFill>
                <a:schemeClr val="bg1"/>
              </a:solidFill>
            </a:endParaRPr>
          </a:p>
        </p:txBody>
      </p:sp>
      <p:sp>
        <p:nvSpPr>
          <p:cNvPr id="9" name="AutoShape 13">
            <a:extLst>
              <a:ext uri="{FF2B5EF4-FFF2-40B4-BE49-F238E27FC236}">
                <a16:creationId xmlns:a16="http://schemas.microsoft.com/office/drawing/2014/main" id="{6A040D6C-5294-343B-993E-0DD45CD867F6}"/>
              </a:ext>
            </a:extLst>
          </p:cNvPr>
          <p:cNvSpPr>
            <a:spLocks noChangeArrowheads="1"/>
          </p:cNvSpPr>
          <p:nvPr/>
        </p:nvSpPr>
        <p:spPr bwMode="ltGray">
          <a:xfrm>
            <a:off x="5023104" y="1177925"/>
            <a:ext cx="6483096" cy="1298575"/>
          </a:xfrm>
          <a:prstGeom prst="roundRect">
            <a:avLst>
              <a:gd name="adj" fmla="val 11921"/>
            </a:avLst>
          </a:prstGeom>
          <a:solidFill>
            <a:srgbClr val="00B050"/>
          </a:solidFill>
          <a:ln w="25400">
            <a:solidFill>
              <a:srgbClr val="FEFFFF"/>
            </a:solidFill>
            <a:round/>
            <a:headEnd/>
            <a:tailEnd/>
          </a:ln>
          <a:effectLst>
            <a:outerShdw dist="53882" dir="2700000" algn="ctr" rotWithShape="0">
              <a:srgbClr val="000000">
                <a:alpha val="50000"/>
              </a:srgbClr>
            </a:outerShdw>
          </a:effectLst>
        </p:spPr>
        <p:txBody>
          <a:bodyPr wrap="none" anchor="ctr"/>
          <a:lstStyle/>
          <a:p>
            <a:pPr eaLnBrk="1" hangingPunct="1">
              <a:spcBef>
                <a:spcPct val="0"/>
              </a:spcBef>
              <a:buFontTx/>
              <a:buNone/>
            </a:pPr>
            <a:r>
              <a:rPr lang="en-US" altLang="en-US" sz="2800" b="1" dirty="0" err="1">
                <a:solidFill>
                  <a:schemeClr val="bg1"/>
                </a:solidFill>
                <a:latin typeface="Times New Roman" panose="02020603050405020304" pitchFamily="18" charset="0"/>
                <a:cs typeface="Times New Roman" panose="02020603050405020304" pitchFamily="18" charset="0"/>
              </a:rPr>
              <a:t>Bài</a:t>
            </a:r>
            <a:r>
              <a:rPr lang="en-US" altLang="en-US" sz="2800" b="1" dirty="0">
                <a:solidFill>
                  <a:schemeClr val="bg1"/>
                </a:solidFill>
                <a:latin typeface="Times New Roman" panose="02020603050405020304" pitchFamily="18" charset="0"/>
                <a:cs typeface="Times New Roman" panose="02020603050405020304" pitchFamily="18" charset="0"/>
              </a:rPr>
              <a:t> 18. </a:t>
            </a:r>
            <a:r>
              <a:rPr lang="en-US" altLang="en-US" sz="2800" b="1" dirty="0" err="1">
                <a:solidFill>
                  <a:schemeClr val="bg1"/>
                </a:solidFill>
                <a:latin typeface="Times New Roman" panose="02020603050405020304" pitchFamily="18" charset="0"/>
                <a:cs typeface="Times New Roman" panose="02020603050405020304" pitchFamily="18" charset="0"/>
              </a:rPr>
              <a:t>Giới</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thiệu</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về</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điện</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tử</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tương</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tự</a:t>
            </a:r>
            <a:endParaRPr lang="en-US" altLang="en-US" sz="2800" b="1" dirty="0">
              <a:solidFill>
                <a:schemeClr val="bg1"/>
              </a:solidFill>
              <a:latin typeface="Times New Roman" panose="02020603050405020304" pitchFamily="18" charset="0"/>
              <a:cs typeface="Times New Roman" panose="02020603050405020304" pitchFamily="18" charset="0"/>
            </a:endParaRPr>
          </a:p>
        </p:txBody>
      </p:sp>
      <p:sp>
        <p:nvSpPr>
          <p:cNvPr id="10" name="Freeform 14">
            <a:extLst>
              <a:ext uri="{FF2B5EF4-FFF2-40B4-BE49-F238E27FC236}">
                <a16:creationId xmlns:a16="http://schemas.microsoft.com/office/drawing/2014/main" id="{96580281-77D3-56E9-B984-14E8CC36EBB1}"/>
              </a:ext>
            </a:extLst>
          </p:cNvPr>
          <p:cNvSpPr>
            <a:spLocks/>
          </p:cNvSpPr>
          <p:nvPr/>
        </p:nvSpPr>
        <p:spPr bwMode="gray">
          <a:xfrm>
            <a:off x="5048503" y="1208089"/>
            <a:ext cx="811212" cy="649287"/>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folHlink">
                  <a:gamma/>
                  <a:tint val="48627"/>
                  <a:invGamma/>
                </a:schemeClr>
              </a:gs>
              <a:gs pos="50000">
                <a:schemeClr val="folHlink">
                  <a:alpha val="0"/>
                </a:schemeClr>
              </a:gs>
              <a:gs pos="100000">
                <a:schemeClr val="folHlink">
                  <a:gamma/>
                  <a:tint val="48627"/>
                  <a:invGamma/>
                </a:schemeClr>
              </a:gs>
            </a:gsLst>
            <a:lin ang="2700000" scaled="1"/>
          </a:gradFill>
          <a:ln w="0">
            <a:noFill/>
            <a:prstDash val="solid"/>
            <a:round/>
            <a:headEnd/>
            <a:tailEnd/>
          </a:ln>
        </p:spPr>
        <p:txBody>
          <a:bodyPr/>
          <a:lstStyle/>
          <a:p>
            <a:endParaRPr lang="en-US"/>
          </a:p>
        </p:txBody>
      </p:sp>
      <p:sp>
        <p:nvSpPr>
          <p:cNvPr id="11" name="AutoShape 15">
            <a:extLst>
              <a:ext uri="{FF2B5EF4-FFF2-40B4-BE49-F238E27FC236}">
                <a16:creationId xmlns:a16="http://schemas.microsoft.com/office/drawing/2014/main" id="{872F591A-623E-8868-81D7-04991BBE99BA}"/>
              </a:ext>
            </a:extLst>
          </p:cNvPr>
          <p:cNvSpPr>
            <a:spLocks noChangeArrowheads="1"/>
          </p:cNvSpPr>
          <p:nvPr/>
        </p:nvSpPr>
        <p:spPr bwMode="ltGray">
          <a:xfrm>
            <a:off x="5045722" y="2644776"/>
            <a:ext cx="6460478" cy="1298575"/>
          </a:xfrm>
          <a:prstGeom prst="roundRect">
            <a:avLst>
              <a:gd name="adj" fmla="val 11921"/>
            </a:avLst>
          </a:prstGeom>
          <a:solidFill>
            <a:schemeClr val="accent2">
              <a:lumMod val="75000"/>
            </a:schemeClr>
          </a:solidFill>
          <a:ln w="25400">
            <a:solidFill>
              <a:srgbClr val="FEFFFF"/>
            </a:solidFill>
            <a:round/>
            <a:headEnd/>
            <a:tailEnd/>
          </a:ln>
          <a:effectLst>
            <a:outerShdw dist="53882" dir="2700000" algn="ctr" rotWithShape="0">
              <a:srgbClr val="000000">
                <a:alpha val="50000"/>
              </a:srgbClr>
            </a:outerShdw>
          </a:effectLst>
        </p:spPr>
        <p:txBody>
          <a:bodyPr wrap="none" anchor="ctr"/>
          <a:lstStyle/>
          <a:p>
            <a:pPr eaLnBrk="1" hangingPunct="1">
              <a:spcBef>
                <a:spcPct val="0"/>
              </a:spcBef>
              <a:buFontTx/>
              <a:buNone/>
            </a:pPr>
            <a:r>
              <a:rPr lang="en-US" altLang="en-US" sz="2800" b="1" dirty="0" err="1">
                <a:solidFill>
                  <a:schemeClr val="bg1"/>
                </a:solidFill>
                <a:latin typeface="Times New Roman" panose="02020603050405020304" pitchFamily="18" charset="0"/>
                <a:cs typeface="Times New Roman" panose="02020603050405020304" pitchFamily="18" charset="0"/>
              </a:rPr>
              <a:t>Bài</a:t>
            </a:r>
            <a:r>
              <a:rPr lang="en-US" altLang="en-US" sz="2800" b="1" dirty="0">
                <a:solidFill>
                  <a:schemeClr val="bg1"/>
                </a:solidFill>
                <a:latin typeface="Times New Roman" panose="02020603050405020304" pitchFamily="18" charset="0"/>
                <a:cs typeface="Times New Roman" panose="02020603050405020304" pitchFamily="18" charset="0"/>
              </a:rPr>
              <a:t> 19. </a:t>
            </a:r>
            <a:r>
              <a:rPr lang="en-US" altLang="en-US" sz="2800" b="1" dirty="0" err="1">
                <a:solidFill>
                  <a:schemeClr val="bg1"/>
                </a:solidFill>
                <a:latin typeface="Times New Roman" panose="02020603050405020304" pitchFamily="18" charset="0"/>
                <a:cs typeface="Times New Roman" panose="02020603050405020304" pitchFamily="18" charset="0"/>
              </a:rPr>
              <a:t>Mạch</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khuếch</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đại</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thuật</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toán</a:t>
            </a:r>
            <a:endParaRPr lang="en-US" altLang="en-US" sz="2800" b="1" dirty="0">
              <a:solidFill>
                <a:schemeClr val="bg1"/>
              </a:solidFill>
              <a:latin typeface="Times New Roman" panose="02020603050405020304" pitchFamily="18" charset="0"/>
              <a:cs typeface="Times New Roman" panose="02020603050405020304" pitchFamily="18" charset="0"/>
            </a:endParaRPr>
          </a:p>
        </p:txBody>
      </p:sp>
      <p:sp>
        <p:nvSpPr>
          <p:cNvPr id="12" name="Freeform 16">
            <a:extLst>
              <a:ext uri="{FF2B5EF4-FFF2-40B4-BE49-F238E27FC236}">
                <a16:creationId xmlns:a16="http://schemas.microsoft.com/office/drawing/2014/main" id="{113554D3-D54E-3EA9-E409-1B95CDF380AA}"/>
              </a:ext>
            </a:extLst>
          </p:cNvPr>
          <p:cNvSpPr>
            <a:spLocks/>
          </p:cNvSpPr>
          <p:nvPr/>
        </p:nvSpPr>
        <p:spPr bwMode="gray">
          <a:xfrm>
            <a:off x="5051678" y="2709864"/>
            <a:ext cx="811212" cy="649287"/>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8627"/>
                  <a:invGamma/>
                </a:schemeClr>
              </a:gs>
              <a:gs pos="50000">
                <a:schemeClr val="hlink">
                  <a:alpha val="0"/>
                </a:schemeClr>
              </a:gs>
              <a:gs pos="100000">
                <a:schemeClr val="hlink">
                  <a:gamma/>
                  <a:tint val="48627"/>
                  <a:invGamma/>
                </a:schemeClr>
              </a:gs>
            </a:gsLst>
            <a:lin ang="2700000" scaled="1"/>
          </a:gradFill>
          <a:ln w="0">
            <a:noFill/>
            <a:prstDash val="solid"/>
            <a:round/>
            <a:headEnd/>
            <a:tailEnd/>
          </a:ln>
        </p:spPr>
        <p:txBody>
          <a:bodyPr/>
          <a:lstStyle/>
          <a:p>
            <a:endParaRPr lang="en-US"/>
          </a:p>
        </p:txBody>
      </p:sp>
      <p:sp>
        <p:nvSpPr>
          <p:cNvPr id="13" name="AutoShape 17">
            <a:extLst>
              <a:ext uri="{FF2B5EF4-FFF2-40B4-BE49-F238E27FC236}">
                <a16:creationId xmlns:a16="http://schemas.microsoft.com/office/drawing/2014/main" id="{04CE4230-676E-E5CD-CD84-D896C2BF040E}"/>
              </a:ext>
            </a:extLst>
          </p:cNvPr>
          <p:cNvSpPr>
            <a:spLocks noChangeArrowheads="1"/>
          </p:cNvSpPr>
          <p:nvPr/>
        </p:nvSpPr>
        <p:spPr bwMode="ltGray">
          <a:xfrm>
            <a:off x="5064772" y="4167189"/>
            <a:ext cx="6441428" cy="1298575"/>
          </a:xfrm>
          <a:prstGeom prst="roundRect">
            <a:avLst>
              <a:gd name="adj" fmla="val 11921"/>
            </a:avLst>
          </a:prstGeom>
          <a:solidFill>
            <a:schemeClr val="accent1">
              <a:lumMod val="75000"/>
            </a:schemeClr>
          </a:solidFill>
          <a:ln w="25400">
            <a:solidFill>
              <a:srgbClr val="FEFFFF"/>
            </a:solidFill>
            <a:round/>
            <a:headEnd/>
            <a:tailEnd/>
          </a:ln>
          <a:effectLst>
            <a:outerShdw dist="53882" dir="2700000" algn="ctr" rotWithShape="0">
              <a:srgbClr val="000000">
                <a:alpha val="50000"/>
              </a:srgbClr>
            </a:outerShdw>
          </a:effectLst>
        </p:spPr>
        <p:txBody>
          <a:bodyPr wrap="none" anchor="ctr"/>
          <a:lstStyle/>
          <a:p>
            <a:pPr eaLnBrk="1" hangingPunct="1">
              <a:spcBef>
                <a:spcPct val="0"/>
              </a:spcBef>
              <a:buFontTx/>
              <a:buNone/>
            </a:pPr>
            <a:r>
              <a:rPr lang="en-US" altLang="en-US" sz="2800" b="1" dirty="0" err="1">
                <a:solidFill>
                  <a:schemeClr val="bg1"/>
                </a:solidFill>
                <a:latin typeface="Times New Roman" panose="02020603050405020304" pitchFamily="18" charset="0"/>
                <a:cs typeface="Times New Roman" panose="02020603050405020304" pitchFamily="18" charset="0"/>
              </a:rPr>
              <a:t>Bài</a:t>
            </a:r>
            <a:r>
              <a:rPr lang="en-US" altLang="en-US" sz="2800" b="1" dirty="0">
                <a:solidFill>
                  <a:schemeClr val="bg1"/>
                </a:solidFill>
                <a:latin typeface="Times New Roman" panose="02020603050405020304" pitchFamily="18" charset="0"/>
                <a:cs typeface="Times New Roman" panose="02020603050405020304" pitchFamily="18" charset="0"/>
              </a:rPr>
              <a:t> 20. </a:t>
            </a:r>
            <a:r>
              <a:rPr lang="en-US" altLang="en-US" sz="2800" b="1" dirty="0" err="1">
                <a:solidFill>
                  <a:schemeClr val="bg1"/>
                </a:solidFill>
                <a:latin typeface="Times New Roman" panose="02020603050405020304" pitchFamily="18" charset="0"/>
                <a:cs typeface="Times New Roman" panose="02020603050405020304" pitchFamily="18" charset="0"/>
              </a:rPr>
              <a:t>Thực</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hành</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Mạch</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khuếch</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đại</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đảo</a:t>
            </a:r>
            <a:endParaRPr lang="en-US" altLang="en-US" sz="2800" b="1" dirty="0">
              <a:solidFill>
                <a:schemeClr val="bg1"/>
              </a:solidFill>
              <a:latin typeface="Times New Roman" panose="02020603050405020304" pitchFamily="18" charset="0"/>
              <a:cs typeface="Times New Roman" panose="02020603050405020304" pitchFamily="18" charset="0"/>
            </a:endParaRPr>
          </a:p>
        </p:txBody>
      </p:sp>
      <p:sp>
        <p:nvSpPr>
          <p:cNvPr id="14" name="Freeform 18">
            <a:extLst>
              <a:ext uri="{FF2B5EF4-FFF2-40B4-BE49-F238E27FC236}">
                <a16:creationId xmlns:a16="http://schemas.microsoft.com/office/drawing/2014/main" id="{B243E39E-65F8-7391-DEDB-2E951CB82C71}"/>
              </a:ext>
            </a:extLst>
          </p:cNvPr>
          <p:cNvSpPr>
            <a:spLocks/>
          </p:cNvSpPr>
          <p:nvPr/>
        </p:nvSpPr>
        <p:spPr bwMode="gray">
          <a:xfrm>
            <a:off x="5032628" y="4222750"/>
            <a:ext cx="811212" cy="649288"/>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2">
                  <a:gamma/>
                  <a:tint val="48627"/>
                  <a:invGamma/>
                </a:schemeClr>
              </a:gs>
              <a:gs pos="50000">
                <a:schemeClr val="accent2">
                  <a:alpha val="0"/>
                </a:schemeClr>
              </a:gs>
              <a:gs pos="100000">
                <a:schemeClr val="accent2">
                  <a:gamma/>
                  <a:tint val="48627"/>
                  <a:invGamma/>
                </a:schemeClr>
              </a:gs>
            </a:gsLst>
            <a:lin ang="2700000" scaled="1"/>
          </a:gradFill>
          <a:ln w="0">
            <a:noFill/>
            <a:prstDash val="solid"/>
            <a:round/>
            <a:headEnd/>
            <a:tailEnd/>
          </a:ln>
        </p:spPr>
        <p:txBody>
          <a:bodyPr/>
          <a:lstStyle/>
          <a:p>
            <a:endParaRPr lang="en-US"/>
          </a:p>
        </p:txBody>
      </p:sp>
      <p:pic>
        <p:nvPicPr>
          <p:cNvPr id="15" name="Picture 19" descr="YG_circle001">
            <a:extLst>
              <a:ext uri="{FF2B5EF4-FFF2-40B4-BE49-F238E27FC236}">
                <a16:creationId xmlns:a16="http://schemas.microsoft.com/office/drawing/2014/main" id="{BC7947FE-9520-E861-4775-DED7DBD4E74F}"/>
              </a:ext>
            </a:extLst>
          </p:cNvPr>
          <p:cNvPicPr>
            <a:picLocks noChangeAspect="1" noChangeArrowheads="1"/>
          </p:cNvPicPr>
          <p:nvPr/>
        </p:nvPicPr>
        <p:blipFill>
          <a:blip r:embed="rId4"/>
          <a:srcRect/>
          <a:stretch>
            <a:fillRect/>
          </a:stretch>
        </p:blipFill>
        <p:spPr bwMode="auto">
          <a:xfrm>
            <a:off x="435459" y="698960"/>
            <a:ext cx="3865333" cy="4290554"/>
          </a:xfrm>
          <a:prstGeom prst="rect">
            <a:avLst/>
          </a:prstGeom>
          <a:noFill/>
        </p:spPr>
      </p:pic>
      <p:sp>
        <p:nvSpPr>
          <p:cNvPr id="16" name="Oval 15">
            <a:extLst>
              <a:ext uri="{FF2B5EF4-FFF2-40B4-BE49-F238E27FC236}">
                <a16:creationId xmlns:a16="http://schemas.microsoft.com/office/drawing/2014/main" id="{0C21D481-EF6F-D617-37BD-4E80C264B4FD}"/>
              </a:ext>
            </a:extLst>
          </p:cNvPr>
          <p:cNvSpPr/>
          <p:nvPr/>
        </p:nvSpPr>
        <p:spPr>
          <a:xfrm>
            <a:off x="762000" y="1028701"/>
            <a:ext cx="3200400" cy="3724996"/>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1" hangingPunct="1">
              <a:spcBef>
                <a:spcPct val="0"/>
              </a:spcBef>
              <a:buFontTx/>
              <a:buNone/>
            </a:pPr>
            <a:r>
              <a:rPr lang="en-US" altLang="en-US" sz="2800" b="1" dirty="0">
                <a:solidFill>
                  <a:srgbClr val="FF0000"/>
                </a:solidFill>
                <a:latin typeface="Times New Roman" panose="02020603050405020304" pitchFamily="18" charset="0"/>
                <a:cs typeface="Times New Roman" panose="02020603050405020304" pitchFamily="18" charset="0"/>
              </a:rPr>
              <a:t>CHƯƠNG VII: </a:t>
            </a:r>
          </a:p>
          <a:p>
            <a:pPr algn="ctr" eaLnBrk="1" hangingPunct="1">
              <a:spcBef>
                <a:spcPct val="0"/>
              </a:spcBef>
              <a:buFontTx/>
              <a:buNone/>
            </a:pPr>
            <a:r>
              <a:rPr lang="en-US" altLang="en-US" sz="2800" b="1" dirty="0">
                <a:solidFill>
                  <a:srgbClr val="FF0000"/>
                </a:solidFill>
                <a:latin typeface="Times New Roman" panose="02020603050405020304" pitchFamily="18" charset="0"/>
                <a:cs typeface="Times New Roman" panose="02020603050405020304" pitchFamily="18" charset="0"/>
              </a:rPr>
              <a:t>ĐIỆN TỬ </a:t>
            </a:r>
          </a:p>
          <a:p>
            <a:pPr algn="ctr" eaLnBrk="1" hangingPunct="1">
              <a:spcBef>
                <a:spcPct val="0"/>
              </a:spcBef>
              <a:buFontTx/>
              <a:buNone/>
            </a:pPr>
            <a:r>
              <a:rPr lang="en-US" altLang="en-US" sz="2800" b="1" dirty="0">
                <a:solidFill>
                  <a:srgbClr val="FF0000"/>
                </a:solidFill>
                <a:latin typeface="Times New Roman" panose="02020603050405020304" pitchFamily="18" charset="0"/>
                <a:cs typeface="Times New Roman" panose="02020603050405020304" pitchFamily="18" charset="0"/>
              </a:rPr>
              <a:t>TƯƠNG TỰ</a:t>
            </a:r>
          </a:p>
        </p:txBody>
      </p:sp>
    </p:spTree>
    <p:extLst>
      <p:ext uri="{BB962C8B-B14F-4D97-AF65-F5344CB8AC3E}">
        <p14:creationId xmlns:p14="http://schemas.microsoft.com/office/powerpoint/2010/main" val="11298462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F066A23-7ABD-9F9C-2D47-79B0A51E202D}"/>
              </a:ext>
            </a:extLst>
          </p:cNvPr>
          <p:cNvSpPr txBox="1"/>
          <p:nvPr/>
        </p:nvSpPr>
        <p:spPr>
          <a:xfrm>
            <a:off x="1333500" y="1143000"/>
            <a:ext cx="10325100" cy="522259"/>
          </a:xfrm>
          <a:prstGeom prst="rect">
            <a:avLst/>
          </a:prstGeom>
          <a:noFill/>
        </p:spPr>
        <p:txBody>
          <a:bodyPr wrap="square">
            <a:spAutoFit/>
          </a:bodyPr>
          <a:lstStyle/>
          <a:p>
            <a:pPr>
              <a:lnSpc>
                <a:spcPct val="107000"/>
              </a:lnSpc>
              <a:spcAft>
                <a:spcPts val="800"/>
              </a:spcAft>
            </a:pP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trắc</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sai</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sai</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ở</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ý</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a,b,c,d</a:t>
            </a:r>
            <a:endParaRPr lang="en-VN"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 Box 14">
            <a:extLst>
              <a:ext uri="{FF2B5EF4-FFF2-40B4-BE49-F238E27FC236}">
                <a16:creationId xmlns:a16="http://schemas.microsoft.com/office/drawing/2014/main" id="{199AD9E9-E540-A827-E769-AA677BD9DE4E}"/>
              </a:ext>
            </a:extLst>
          </p:cNvPr>
          <p:cNvSpPr txBox="1"/>
          <p:nvPr/>
        </p:nvSpPr>
        <p:spPr>
          <a:xfrm>
            <a:off x="182881" y="2770159"/>
            <a:ext cx="8542019" cy="12541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transistor PNP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khuếch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VN"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VN"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áp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transistor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7V                                     	</a:t>
            </a:r>
            <a:endParaRPr lang="en-VN"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khuếch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 0.14					</a:t>
            </a:r>
            <a:endParaRPr lang="en-VN"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CDC2BE2C-418C-0A08-1219-F4809AD7383A}"/>
              </a:ext>
            </a:extLst>
          </p:cNvPr>
          <p:cNvPicPr>
            <a:picLocks noChangeAspect="1"/>
          </p:cNvPicPr>
          <p:nvPr/>
        </p:nvPicPr>
        <p:blipFill rotWithShape="1">
          <a:blip r:embed="rId2">
            <a:extLst>
              <a:ext uri="{28A0092B-C50C-407E-A947-70E740481C1C}">
                <a14:useLocalDpi xmlns:a14="http://schemas.microsoft.com/office/drawing/2010/main" val="0"/>
              </a:ext>
            </a:extLst>
          </a:blip>
          <a:srcRect t="4896" r="725"/>
          <a:stretch/>
        </p:blipFill>
        <p:spPr>
          <a:xfrm>
            <a:off x="8610600" y="2693840"/>
            <a:ext cx="3450475" cy="2849233"/>
          </a:xfrm>
          <a:prstGeom prst="rect">
            <a:avLst/>
          </a:prstGeom>
        </p:spPr>
      </p:pic>
      <p:sp>
        <p:nvSpPr>
          <p:cNvPr id="9" name="TextBox 8">
            <a:extLst>
              <a:ext uri="{FF2B5EF4-FFF2-40B4-BE49-F238E27FC236}">
                <a16:creationId xmlns:a16="http://schemas.microsoft.com/office/drawing/2014/main" id="{99914E22-0598-5FBB-4EE6-6D4899B0728F}"/>
              </a:ext>
            </a:extLst>
          </p:cNvPr>
          <p:cNvSpPr txBox="1"/>
          <p:nvPr/>
        </p:nvSpPr>
        <p:spPr>
          <a:xfrm>
            <a:off x="76200" y="1905000"/>
            <a:ext cx="12115799" cy="522259"/>
          </a:xfrm>
          <a:prstGeom prst="rect">
            <a:avLst/>
          </a:prstGeom>
          <a:noFill/>
        </p:spPr>
        <p:txBody>
          <a:bodyPr wrap="square">
            <a:spAutoFit/>
          </a:bodyPr>
          <a:lstStyle/>
          <a:p>
            <a:pPr>
              <a:lnSpc>
                <a:spcPct val="107000"/>
              </a:lnSpc>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a:latin typeface="Times New Roman" panose="02020603050405020304" pitchFamily="18" charset="0"/>
                <a:ea typeface="Calibri" panose="020F0502020204030204" pitchFamily="34" charset="0"/>
                <a:cs typeface="Times New Roman" panose="02020603050405020304" pitchFamily="18" charset="0"/>
              </a:rPr>
              <a:t>8</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máy</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tăng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âm</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khuếch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áp</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50V</a:t>
            </a:r>
            <a:endParaRPr lang="en-VN"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4A9920D2-8B74-6A5A-2D18-74FDEB3CF85F}"/>
              </a:ext>
            </a:extLst>
          </p:cNvPr>
          <p:cNvSpPr txBox="1"/>
          <p:nvPr/>
        </p:nvSpPr>
        <p:spPr>
          <a:xfrm>
            <a:off x="8229600" y="2780339"/>
            <a:ext cx="495300" cy="523220"/>
          </a:xfrm>
          <a:prstGeom prst="rect">
            <a:avLst/>
          </a:prstGeom>
          <a:noFill/>
        </p:spPr>
        <p:txBody>
          <a:bodyPr wrap="square" rtlCol="0">
            <a:spAutoFit/>
          </a:bodyPr>
          <a:lstStyle/>
          <a:p>
            <a:r>
              <a:rPr lang="en-VN" sz="2800" b="1" dirty="0">
                <a:latin typeface="Times New Roman" panose="02020603050405020304" pitchFamily="18" charset="0"/>
                <a:cs typeface="Times New Roman" panose="02020603050405020304" pitchFamily="18" charset="0"/>
              </a:rPr>
              <a:t>S</a:t>
            </a:r>
          </a:p>
        </p:txBody>
      </p:sp>
      <p:sp>
        <p:nvSpPr>
          <p:cNvPr id="11" name="TextBox 10">
            <a:extLst>
              <a:ext uri="{FF2B5EF4-FFF2-40B4-BE49-F238E27FC236}">
                <a16:creationId xmlns:a16="http://schemas.microsoft.com/office/drawing/2014/main" id="{88B88B7A-0363-C55D-5D20-CFB79A3CD174}"/>
              </a:ext>
            </a:extLst>
          </p:cNvPr>
          <p:cNvSpPr txBox="1"/>
          <p:nvPr/>
        </p:nvSpPr>
        <p:spPr>
          <a:xfrm>
            <a:off x="8229600" y="3313739"/>
            <a:ext cx="495300" cy="523220"/>
          </a:xfrm>
          <a:prstGeom prst="rect">
            <a:avLst/>
          </a:prstGeom>
          <a:noFill/>
        </p:spPr>
        <p:txBody>
          <a:bodyPr wrap="square" rtlCol="0">
            <a:spAutoFit/>
          </a:bodyPr>
          <a:lstStyle/>
          <a:p>
            <a:r>
              <a:rPr lang="en-VN" sz="2800" b="1" dirty="0">
                <a:latin typeface="Times New Roman" panose="02020603050405020304" pitchFamily="18" charset="0"/>
                <a:cs typeface="Times New Roman" panose="02020603050405020304" pitchFamily="18" charset="0"/>
              </a:rPr>
              <a:t>Đ</a:t>
            </a:r>
          </a:p>
        </p:txBody>
      </p:sp>
      <p:sp>
        <p:nvSpPr>
          <p:cNvPr id="12" name="TextBox 11">
            <a:extLst>
              <a:ext uri="{FF2B5EF4-FFF2-40B4-BE49-F238E27FC236}">
                <a16:creationId xmlns:a16="http://schemas.microsoft.com/office/drawing/2014/main" id="{AAAC38F3-6300-A5D5-EEA9-85AAFBA1E29D}"/>
              </a:ext>
            </a:extLst>
          </p:cNvPr>
          <p:cNvSpPr txBox="1"/>
          <p:nvPr/>
        </p:nvSpPr>
        <p:spPr>
          <a:xfrm>
            <a:off x="8229600" y="3847139"/>
            <a:ext cx="495300" cy="523220"/>
          </a:xfrm>
          <a:prstGeom prst="rect">
            <a:avLst/>
          </a:prstGeom>
          <a:noFill/>
        </p:spPr>
        <p:txBody>
          <a:bodyPr wrap="square" rtlCol="0">
            <a:spAutoFit/>
          </a:bodyPr>
          <a:lstStyle/>
          <a:p>
            <a:r>
              <a:rPr lang="en-VN" sz="2800" b="1" dirty="0">
                <a:latin typeface="Times New Roman" panose="02020603050405020304" pitchFamily="18" charset="0"/>
                <a:cs typeface="Times New Roman" panose="02020603050405020304" pitchFamily="18" charset="0"/>
              </a:rPr>
              <a:t>Đ</a:t>
            </a:r>
          </a:p>
        </p:txBody>
      </p:sp>
      <p:sp>
        <p:nvSpPr>
          <p:cNvPr id="13" name="TextBox 12">
            <a:extLst>
              <a:ext uri="{FF2B5EF4-FFF2-40B4-BE49-F238E27FC236}">
                <a16:creationId xmlns:a16="http://schemas.microsoft.com/office/drawing/2014/main" id="{C3BD8A8F-0316-3A20-CE71-A50EC4DBF181}"/>
              </a:ext>
            </a:extLst>
          </p:cNvPr>
          <p:cNvSpPr txBox="1"/>
          <p:nvPr/>
        </p:nvSpPr>
        <p:spPr>
          <a:xfrm>
            <a:off x="8229600" y="4418639"/>
            <a:ext cx="495300" cy="523220"/>
          </a:xfrm>
          <a:prstGeom prst="rect">
            <a:avLst/>
          </a:prstGeom>
          <a:noFill/>
        </p:spPr>
        <p:txBody>
          <a:bodyPr wrap="square" rtlCol="0">
            <a:spAutoFit/>
          </a:bodyPr>
          <a:lstStyle/>
          <a:p>
            <a:r>
              <a:rPr lang="en-VN" sz="2800" b="1" dirty="0">
                <a:latin typeface="Times New Roman" panose="02020603050405020304" pitchFamily="18" charset="0"/>
                <a:cs typeface="Times New Roman" panose="02020603050405020304" pitchFamily="18" charset="0"/>
              </a:rPr>
              <a:t>Đ</a:t>
            </a:r>
          </a:p>
        </p:txBody>
      </p:sp>
    </p:spTree>
    <p:extLst>
      <p:ext uri="{BB962C8B-B14F-4D97-AF65-F5344CB8AC3E}">
        <p14:creationId xmlns:p14="http://schemas.microsoft.com/office/powerpoint/2010/main" val="194234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2810BCD-1053-D04A-AC2E-5D87423CF371}"/>
              </a:ext>
            </a:extLst>
          </p:cNvPr>
          <p:cNvSpPr>
            <a:spLocks noGrp="1"/>
          </p:cNvSpPr>
          <p:nvPr>
            <p:ph type="title"/>
          </p:nvPr>
        </p:nvSpPr>
        <p:spPr>
          <a:xfrm>
            <a:off x="114300" y="266700"/>
            <a:ext cx="11006206" cy="609600"/>
          </a:xfrm>
        </p:spPr>
        <p:txBody>
          <a:bodyPr>
            <a:no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VẬN DỤNG</a:t>
            </a:r>
          </a:p>
        </p:txBody>
      </p:sp>
      <p:sp>
        <p:nvSpPr>
          <p:cNvPr id="2" name="TextBox 1">
            <a:extLst>
              <a:ext uri="{FF2B5EF4-FFF2-40B4-BE49-F238E27FC236}">
                <a16:creationId xmlns:a16="http://schemas.microsoft.com/office/drawing/2014/main" id="{25950300-0115-3FA1-F093-4A6ACE4F831D}"/>
              </a:ext>
            </a:extLst>
          </p:cNvPr>
          <p:cNvSpPr txBox="1"/>
          <p:nvPr/>
        </p:nvSpPr>
        <p:spPr>
          <a:xfrm>
            <a:off x="647700" y="863274"/>
            <a:ext cx="11421794" cy="954107"/>
          </a:xfrm>
          <a:prstGeom prst="rect">
            <a:avLst/>
          </a:prstGeom>
          <a:noFill/>
        </p:spPr>
        <p:txBody>
          <a:bodyPr wrap="square" rtlCol="0">
            <a:spAutoFit/>
          </a:bodyPr>
          <a:lstStyle/>
          <a:p>
            <a:pPr algn="ctr"/>
            <a:r>
              <a:rPr lang="x-none" sz="2800" b="1" dirty="0">
                <a:solidFill>
                  <a:srgbClr val="002060"/>
                </a:solidFill>
                <a:latin typeface="Times New Roman" panose="02020603050405020304" pitchFamily="18" charset="0"/>
                <a:cs typeface="Times New Roman" panose="02020603050405020304" pitchFamily="18" charset="0"/>
              </a:rPr>
              <a:t>Tìm hiểu và cho biết các kênh phát sóng AM, FM hiện nay của Đài tiếng nói Việt Nam?</a:t>
            </a:r>
          </a:p>
        </p:txBody>
      </p:sp>
      <p:sp>
        <p:nvSpPr>
          <p:cNvPr id="12" name="TextBox 11">
            <a:extLst>
              <a:ext uri="{FF2B5EF4-FFF2-40B4-BE49-F238E27FC236}">
                <a16:creationId xmlns:a16="http://schemas.microsoft.com/office/drawing/2014/main" id="{8DA7899F-9A9B-4739-6A05-C4DA69B9EE7F}"/>
              </a:ext>
            </a:extLst>
          </p:cNvPr>
          <p:cNvSpPr txBox="1"/>
          <p:nvPr/>
        </p:nvSpPr>
        <p:spPr>
          <a:xfrm>
            <a:off x="647700" y="1833244"/>
            <a:ext cx="11163300" cy="830997"/>
          </a:xfrm>
          <a:prstGeom prst="rect">
            <a:avLst/>
          </a:prstGeom>
          <a:noFill/>
        </p:spPr>
        <p:txBody>
          <a:bodyPr wrap="square">
            <a:spAutoFit/>
          </a:bodyPr>
          <a:lstStyle/>
          <a:p>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Hiện nay, Đài Tiếng nói Việt Nam (VOV) phát sóng nhiều kênh trên các dải sóng AM và FM. Dưới đây là danh sách các kênh phát sóng AM và FM của Đài tiếng nói Việt Nam:</a:t>
            </a:r>
            <a:endParaRPr lang="x-none" sz="24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98BA1827-0E4C-5673-3ED3-B89272BDD3EB}"/>
              </a:ext>
            </a:extLst>
          </p:cNvPr>
          <p:cNvSpPr txBox="1"/>
          <p:nvPr/>
        </p:nvSpPr>
        <p:spPr>
          <a:xfrm>
            <a:off x="773726" y="2680104"/>
            <a:ext cx="10096500" cy="3785652"/>
          </a:xfrm>
          <a:prstGeom prst="rect">
            <a:avLst/>
          </a:prstGeom>
          <a:noFill/>
        </p:spPr>
        <p:txBody>
          <a:bodyPr wrap="square">
            <a:spAutoFit/>
          </a:bodyPr>
          <a:lstStyle/>
          <a:p>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Kênh phát sóng FM:</a:t>
            </a:r>
            <a:endParaRPr lang="x-non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tabLst>
                <a:tab pos="457200" algn="l"/>
              </a:tabLst>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VOV1</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Kênh Thời sự - Chính trị - Tổng hợp, phát trên các tần số như 100 MHz, 100.5 MHz tại một số khu vực.</a:t>
            </a:r>
            <a:endParaRPr lang="x-non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tabLst>
                <a:tab pos="457200" algn="l"/>
              </a:tabLst>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VOV2</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Kênh Văn hóa - Đời sống - Khoa giáo, phát trên tần số 96.5 MHz, 100.5 MHz tại một số khu vực.</a:t>
            </a:r>
          </a:p>
          <a:p>
            <a:pPr marL="342900" lvl="0" indent="-342900">
              <a:tabLst>
                <a:tab pos="457200" algn="l"/>
              </a:tabLst>
            </a:pPr>
            <a:r>
              <a:rPr lang="vi-VN" sz="2400" dirty="0">
                <a:latin typeface="Times New Roman" panose="02020603050405020304" pitchFamily="18" charset="0"/>
                <a:ea typeface="Times New Roman" panose="02020603050405020304" pitchFamily="18" charset="0"/>
                <a:cs typeface="Times New Roman" panose="02020603050405020304" pitchFamily="18" charset="0"/>
              </a:rPr>
              <a:t>VOV giao thông:</a:t>
            </a:r>
            <a:endParaRPr lang="x-non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tabLst>
                <a:tab pos="457200" algn="l"/>
              </a:tabLst>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VOV3</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Kênh Âm nhạc - Giải trí - Thông tin kinh tế, phát trên tần số 102.7 MHz.</a:t>
            </a:r>
            <a:endParaRPr lang="x-non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tabLst>
                <a:tab pos="457200" algn="l"/>
              </a:tabLst>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VOV4</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Kênh phát thanh tiếng dân tộc, phát trên các tần số khác nhau tùy thuộc vào khu vực.</a:t>
            </a:r>
            <a:endParaRPr lang="x-non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tabLst>
                <a:tab pos="457200" algn="l"/>
              </a:tabLst>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VOV5</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Kênh Đối ngoại, phát trên các tần số khác nhau.</a:t>
            </a:r>
            <a:endParaRPr lang="x-none"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419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2810BCD-1053-D04A-AC2E-5D87423CF371}"/>
              </a:ext>
            </a:extLst>
          </p:cNvPr>
          <p:cNvSpPr>
            <a:spLocks noGrp="1"/>
          </p:cNvSpPr>
          <p:nvPr>
            <p:ph type="title"/>
          </p:nvPr>
        </p:nvSpPr>
        <p:spPr>
          <a:xfrm>
            <a:off x="190500" y="770656"/>
            <a:ext cx="11006206" cy="609600"/>
          </a:xfrm>
        </p:spPr>
        <p:txBody>
          <a:bodyPr>
            <a:no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VẬN DỤNG</a:t>
            </a:r>
          </a:p>
        </p:txBody>
      </p:sp>
      <p:sp>
        <p:nvSpPr>
          <p:cNvPr id="2" name="TextBox 1">
            <a:extLst>
              <a:ext uri="{FF2B5EF4-FFF2-40B4-BE49-F238E27FC236}">
                <a16:creationId xmlns:a16="http://schemas.microsoft.com/office/drawing/2014/main" id="{25950300-0115-3FA1-F093-4A6ACE4F831D}"/>
              </a:ext>
            </a:extLst>
          </p:cNvPr>
          <p:cNvSpPr txBox="1"/>
          <p:nvPr/>
        </p:nvSpPr>
        <p:spPr>
          <a:xfrm>
            <a:off x="419100" y="1593274"/>
            <a:ext cx="11006206" cy="954107"/>
          </a:xfrm>
          <a:prstGeom prst="rect">
            <a:avLst/>
          </a:prstGeom>
          <a:noFill/>
        </p:spPr>
        <p:txBody>
          <a:bodyPr wrap="square" rtlCol="0">
            <a:spAutoFit/>
          </a:bodyPr>
          <a:lstStyle/>
          <a:p>
            <a:pPr algn="ctr"/>
            <a:r>
              <a:rPr lang="x-none" sz="2800" b="1" dirty="0">
                <a:solidFill>
                  <a:srgbClr val="002060"/>
                </a:solidFill>
                <a:latin typeface="Times New Roman" panose="02020603050405020304" pitchFamily="18" charset="0"/>
                <a:cs typeface="Times New Roman" panose="02020603050405020304" pitchFamily="18" charset="0"/>
              </a:rPr>
              <a:t>Tìm hiểu và cho biết các kênh phát sóng AM, FM hiện nay của Đài tiếng nói Việt Nam?</a:t>
            </a:r>
          </a:p>
        </p:txBody>
      </p:sp>
      <p:sp>
        <p:nvSpPr>
          <p:cNvPr id="18" name="TextBox 17">
            <a:extLst>
              <a:ext uri="{FF2B5EF4-FFF2-40B4-BE49-F238E27FC236}">
                <a16:creationId xmlns:a16="http://schemas.microsoft.com/office/drawing/2014/main" id="{101A3F7F-AEB9-BCB9-B4BB-C8CEFC402073}"/>
              </a:ext>
            </a:extLst>
          </p:cNvPr>
          <p:cNvSpPr txBox="1"/>
          <p:nvPr/>
        </p:nvSpPr>
        <p:spPr>
          <a:xfrm>
            <a:off x="811239" y="2760399"/>
            <a:ext cx="10744200" cy="3162789"/>
          </a:xfrm>
          <a:prstGeom prst="rect">
            <a:avLst/>
          </a:prstGeom>
          <a:noFill/>
        </p:spPr>
        <p:txBody>
          <a:bodyPr wrap="square">
            <a:spAutoFit/>
          </a:bodyPr>
          <a:lstStyle/>
          <a:p>
            <a:pPr>
              <a:lnSpc>
                <a:spcPct val="120000"/>
              </a:lnSpc>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Kênh phát sóng AM:</a:t>
            </a:r>
            <a:endParaRPr lang="x-non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20000"/>
              </a:lnSpc>
              <a:tabLst>
                <a:tab pos="457200" algn="l"/>
              </a:tabLst>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VOV1</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Phát trên tần số AM 675 kHz.</a:t>
            </a:r>
            <a:endParaRPr lang="x-non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20000"/>
              </a:lnSpc>
              <a:tabLst>
                <a:tab pos="457200" algn="l"/>
              </a:tabLst>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VOV2</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Phát trên tần số AM 549 kHz.</a:t>
            </a:r>
            <a:endParaRPr lang="x-non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20000"/>
              </a:lnSpc>
              <a:tabLst>
                <a:tab pos="457200" algn="l"/>
              </a:tabLst>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VOV4</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Phát trên tần số AM 1053 kHz.</a:t>
            </a:r>
            <a:endParaRPr lang="x-non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20000"/>
              </a:lnSpc>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Ngoài các kênh chính trên, VOV còn có các kênh phát thanh khu vực và địa phương phát sóng trên các tần số FM khác nhau, cung cấp nội dung phong phú và đa dạng phù hợp với từng khu vực.</a:t>
            </a:r>
            <a:endParaRPr lang="x-none"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601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2810BCD-1053-D04A-AC2E-5D87423CF371}"/>
              </a:ext>
            </a:extLst>
          </p:cNvPr>
          <p:cNvSpPr>
            <a:spLocks noGrp="1"/>
          </p:cNvSpPr>
          <p:nvPr>
            <p:ph type="title"/>
          </p:nvPr>
        </p:nvSpPr>
        <p:spPr>
          <a:xfrm>
            <a:off x="228600" y="291318"/>
            <a:ext cx="11006206" cy="609600"/>
          </a:xfrm>
        </p:spPr>
        <p:txBody>
          <a:bodyPr>
            <a:noAutofit/>
          </a:bodyPr>
          <a:lstStyle/>
          <a:p>
            <a:pPr algn="ctr"/>
            <a:r>
              <a:rPr lang="en-US" sz="4000" b="1" dirty="0">
                <a:solidFill>
                  <a:srgbClr val="FF0000"/>
                </a:solidFill>
                <a:latin typeface="Arial" panose="020B0604020202020204" pitchFamily="34" charset="0"/>
                <a:cs typeface="Arial" panose="020B0604020202020204" pitchFamily="34" charset="0"/>
              </a:rPr>
              <a:t>VẬN DỤNG</a:t>
            </a:r>
          </a:p>
        </p:txBody>
      </p:sp>
      <p:sp>
        <p:nvSpPr>
          <p:cNvPr id="7" name="TextBox 6">
            <a:extLst>
              <a:ext uri="{FF2B5EF4-FFF2-40B4-BE49-F238E27FC236}">
                <a16:creationId xmlns:a16="http://schemas.microsoft.com/office/drawing/2014/main" id="{4102D5E5-B966-B718-5A0F-582D6D9323CC}"/>
              </a:ext>
            </a:extLst>
          </p:cNvPr>
          <p:cNvSpPr txBox="1"/>
          <p:nvPr/>
        </p:nvSpPr>
        <p:spPr>
          <a:xfrm>
            <a:off x="571500" y="1143000"/>
            <a:ext cx="11506200" cy="5293757"/>
          </a:xfrm>
          <a:prstGeom prst="rect">
            <a:avLst/>
          </a:prstGeom>
          <a:noFill/>
        </p:spPr>
        <p:txBody>
          <a:bodyPr wrap="square">
            <a:spAutoFit/>
          </a:bodyPr>
          <a:lstStyle/>
          <a:p>
            <a:r>
              <a:rPr lang="en-US" sz="26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huống</a:t>
            </a:r>
            <a:r>
              <a:rPr lang="en-US" sz="2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Thảo luận về việc sử dụng mạch khuếch đại trong hệ thống âm thanh</a:t>
            </a:r>
            <a:r>
              <a:rPr lang="en-US" sz="2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x-none" sz="2600" b="1" dirty="0">
              <a:solidFill>
                <a:srgbClr val="002060"/>
              </a:solidFill>
              <a:effectLst/>
              <a:latin typeface="Times New Roman" panose="02020603050405020304" pitchFamily="18" charset="0"/>
              <a:ea typeface="Times New Roman" panose="02020603050405020304" pitchFamily="18" charset="0"/>
            </a:endParaRPr>
          </a:p>
          <a:p>
            <a:r>
              <a:rPr lang="en-US" sz="26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2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2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mạch khuếch đại trong hệ thống âm thanh</a:t>
            </a:r>
            <a:r>
              <a:rPr lang="en-US" sz="2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US" sz="2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cường</a:t>
            </a:r>
            <a:r>
              <a:rPr lang="en-US" sz="2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tín</a:t>
            </a:r>
            <a:r>
              <a:rPr lang="en-US" sz="2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en-US" sz="2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chỉnh</a:t>
            </a:r>
            <a:r>
              <a:rPr lang="en-US" sz="2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cải</a:t>
            </a:r>
            <a:r>
              <a:rPr lang="en-US" sz="2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thiện</a:t>
            </a:r>
            <a:r>
              <a:rPr lang="en-US" sz="2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6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x-none" sz="2600" b="1" dirty="0">
              <a:solidFill>
                <a:srgbClr val="002060"/>
              </a:solidFill>
              <a:effectLst/>
              <a:latin typeface="Times New Roman" panose="02020603050405020304" pitchFamily="18" charset="0"/>
              <a:ea typeface="Times New Roman" panose="02020603050405020304" pitchFamily="18" charset="0"/>
            </a:endParaRPr>
          </a:p>
          <a:p>
            <a:r>
              <a:rPr lang="vi-VN" sz="2600" b="1" dirty="0">
                <a:effectLst/>
                <a:latin typeface="Times New Roman" panose="02020603050405020304" pitchFamily="18" charset="0"/>
                <a:ea typeface="Times New Roman" panose="02020603050405020304" pitchFamily="18" charset="0"/>
                <a:cs typeface="Times New Roman" panose="02020603050405020304" pitchFamily="18" charset="0"/>
              </a:rPr>
              <a:t>Ví </a:t>
            </a: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d</a:t>
            </a:r>
            <a:r>
              <a:rPr lang="vi-VN" sz="2600" b="1" dirty="0">
                <a:effectLst/>
                <a:latin typeface="Times New Roman" panose="02020603050405020304" pitchFamily="18" charset="0"/>
                <a:ea typeface="Times New Roman" panose="02020603050405020304" pitchFamily="18" charset="0"/>
                <a:cs typeface="Times New Roman" panose="02020603050405020304" pitchFamily="18" charset="0"/>
              </a:rPr>
              <a:t>ụ:</a:t>
            </a:r>
            <a:endParaRPr lang="x-none" sz="2600" dirty="0">
              <a:effectLst/>
              <a:latin typeface="Times New Roman" panose="02020603050405020304" pitchFamily="18" charset="0"/>
              <a:ea typeface="Times New Roman" panose="02020603050405020304" pitchFamily="18" charset="0"/>
            </a:endParaRPr>
          </a:p>
          <a:p>
            <a:r>
              <a:rPr lang="vi-VN" sz="2600" dirty="0">
                <a:effectLst/>
                <a:latin typeface="Times New Roman" panose="02020603050405020304" pitchFamily="18" charset="0"/>
                <a:ea typeface="Times New Roman" panose="02020603050405020304" pitchFamily="18" charset="0"/>
                <a:cs typeface="Times New Roman" panose="02020603050405020304" pitchFamily="18" charset="0"/>
              </a:rPr>
              <a:t>Một ví dụ điển hình của mạch khuếch đại trong hệ thống âm thanh là việc sử dụng ampli trong dàn âm thanh gia đình. Khi bạn phát nhạc từ điện thoại qua dàn âm thanh, tín hiệu âm thanh yếu từ điện thoại sẽ được ampli khuếch đại để phát ra loa với âm lượng lớn và rõ ràng hơn.</a:t>
            </a:r>
            <a:endParaRPr lang="x-none" sz="2600" dirty="0">
              <a:effectLst/>
              <a:latin typeface="Times New Roman" panose="02020603050405020304" pitchFamily="18" charset="0"/>
              <a:ea typeface="Times New Roman" panose="02020603050405020304" pitchFamily="18" charset="0"/>
            </a:endParaRPr>
          </a:p>
          <a:p>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Mạch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khuếch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thiếu</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cường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cải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thiện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tín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mạch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khuếch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nắm</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vững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khả</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x-none" sz="2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0438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grpSp>
        <p:nvGrpSpPr>
          <p:cNvPr id="254" name="Google Shape;254;p16"/>
          <p:cNvGrpSpPr/>
          <p:nvPr/>
        </p:nvGrpSpPr>
        <p:grpSpPr>
          <a:xfrm>
            <a:off x="457200" y="1922869"/>
            <a:ext cx="10993067" cy="2332834"/>
            <a:chOff x="0" y="0"/>
            <a:chExt cx="12446409" cy="3587410"/>
          </a:xfrm>
        </p:grpSpPr>
        <p:sp>
          <p:nvSpPr>
            <p:cNvPr id="255" name="Google Shape;255;p16"/>
            <p:cNvSpPr/>
            <p:nvPr/>
          </p:nvSpPr>
          <p:spPr>
            <a:xfrm>
              <a:off x="31750" y="31750"/>
              <a:ext cx="12382909" cy="3523910"/>
            </a:xfrm>
            <a:custGeom>
              <a:avLst/>
              <a:gdLst/>
              <a:ahLst/>
              <a:cxnLst/>
              <a:rect l="l" t="t" r="r" b="b"/>
              <a:pathLst>
                <a:path w="12382909" h="3523910" extrusionOk="0">
                  <a:moveTo>
                    <a:pt x="12290199" y="3523910"/>
                  </a:moveTo>
                  <a:lnTo>
                    <a:pt x="92710" y="3523910"/>
                  </a:lnTo>
                  <a:cubicBezTo>
                    <a:pt x="41910" y="3523910"/>
                    <a:pt x="0" y="3481999"/>
                    <a:pt x="0" y="3431199"/>
                  </a:cubicBezTo>
                  <a:lnTo>
                    <a:pt x="0" y="92710"/>
                  </a:lnTo>
                  <a:cubicBezTo>
                    <a:pt x="0" y="41910"/>
                    <a:pt x="41910" y="0"/>
                    <a:pt x="92710" y="0"/>
                  </a:cubicBezTo>
                  <a:lnTo>
                    <a:pt x="12288928" y="0"/>
                  </a:lnTo>
                  <a:cubicBezTo>
                    <a:pt x="12339728" y="0"/>
                    <a:pt x="12381638" y="41910"/>
                    <a:pt x="12381638" y="92710"/>
                  </a:cubicBezTo>
                  <a:lnTo>
                    <a:pt x="12381638" y="3429930"/>
                  </a:lnTo>
                  <a:cubicBezTo>
                    <a:pt x="12382909" y="3481999"/>
                    <a:pt x="12340999" y="3523910"/>
                    <a:pt x="12290199" y="3523910"/>
                  </a:cubicBezTo>
                  <a:close/>
                </a:path>
              </a:pathLst>
            </a:custGeom>
            <a:solidFill>
              <a:srgbClr val="FFFFFF"/>
            </a:solidFill>
            <a:ln>
              <a:noFill/>
            </a:ln>
          </p:spPr>
          <p:txBody>
            <a:bodyPr spcFirstLastPara="1" wrap="square" lIns="60950" tIns="30467" rIns="60950" bIns="30467" anchor="t" anchorCtr="0">
              <a:noAutofit/>
            </a:bodyPr>
            <a:lstStyle/>
            <a:p>
              <a:endParaRPr sz="1200">
                <a:solidFill>
                  <a:schemeClr val="dk1"/>
                </a:solidFill>
              </a:endParaRPr>
            </a:p>
          </p:txBody>
        </p:sp>
        <p:sp>
          <p:nvSpPr>
            <p:cNvPr id="256" name="Google Shape;256;p16"/>
            <p:cNvSpPr/>
            <p:nvPr/>
          </p:nvSpPr>
          <p:spPr>
            <a:xfrm>
              <a:off x="0" y="0"/>
              <a:ext cx="12446409" cy="3587410"/>
            </a:xfrm>
            <a:custGeom>
              <a:avLst/>
              <a:gdLst/>
              <a:ahLst/>
              <a:cxnLst/>
              <a:rect l="l" t="t" r="r" b="b"/>
              <a:pathLst>
                <a:path w="12446409" h="3587410" extrusionOk="0">
                  <a:moveTo>
                    <a:pt x="12321949" y="59690"/>
                  </a:moveTo>
                  <a:cubicBezTo>
                    <a:pt x="12357509" y="59690"/>
                    <a:pt x="12386718" y="88900"/>
                    <a:pt x="12386718" y="124460"/>
                  </a:cubicBezTo>
                  <a:lnTo>
                    <a:pt x="12386718" y="3462950"/>
                  </a:lnTo>
                  <a:cubicBezTo>
                    <a:pt x="12386718" y="3498510"/>
                    <a:pt x="12357509" y="3527720"/>
                    <a:pt x="12321949" y="3527720"/>
                  </a:cubicBezTo>
                  <a:lnTo>
                    <a:pt x="124460" y="3527720"/>
                  </a:lnTo>
                  <a:cubicBezTo>
                    <a:pt x="88900" y="3527720"/>
                    <a:pt x="59690" y="3498510"/>
                    <a:pt x="59690" y="3462950"/>
                  </a:cubicBezTo>
                  <a:lnTo>
                    <a:pt x="59690" y="124460"/>
                  </a:lnTo>
                  <a:cubicBezTo>
                    <a:pt x="59690" y="88900"/>
                    <a:pt x="88900" y="59690"/>
                    <a:pt x="124460" y="59690"/>
                  </a:cubicBezTo>
                  <a:lnTo>
                    <a:pt x="12321949" y="59690"/>
                  </a:lnTo>
                  <a:moveTo>
                    <a:pt x="12321949" y="0"/>
                  </a:moveTo>
                  <a:lnTo>
                    <a:pt x="124460" y="0"/>
                  </a:lnTo>
                  <a:cubicBezTo>
                    <a:pt x="55880" y="0"/>
                    <a:pt x="0" y="55880"/>
                    <a:pt x="0" y="124460"/>
                  </a:cubicBezTo>
                  <a:lnTo>
                    <a:pt x="0" y="3462950"/>
                  </a:lnTo>
                  <a:cubicBezTo>
                    <a:pt x="0" y="3531530"/>
                    <a:pt x="55880" y="3587410"/>
                    <a:pt x="124460" y="3587410"/>
                  </a:cubicBezTo>
                  <a:lnTo>
                    <a:pt x="12321949" y="3587410"/>
                  </a:lnTo>
                  <a:cubicBezTo>
                    <a:pt x="12390528" y="3587410"/>
                    <a:pt x="12446409" y="3531530"/>
                    <a:pt x="12446409" y="3462950"/>
                  </a:cubicBezTo>
                  <a:lnTo>
                    <a:pt x="12446409" y="124460"/>
                  </a:lnTo>
                  <a:cubicBezTo>
                    <a:pt x="12446409" y="55880"/>
                    <a:pt x="12390528" y="0"/>
                    <a:pt x="12321949" y="0"/>
                  </a:cubicBezTo>
                  <a:close/>
                </a:path>
              </a:pathLst>
            </a:custGeom>
            <a:solidFill>
              <a:srgbClr val="525252"/>
            </a:solidFill>
            <a:ln>
              <a:noFill/>
            </a:ln>
          </p:spPr>
          <p:txBody>
            <a:bodyPr spcFirstLastPara="1" wrap="square" lIns="60950" tIns="30467" rIns="60950" bIns="30467" anchor="t" anchorCtr="0">
              <a:noAutofit/>
            </a:bodyPr>
            <a:lstStyle/>
            <a:p>
              <a:endParaRPr sz="1200">
                <a:solidFill>
                  <a:schemeClr val="dk1"/>
                </a:solidFill>
              </a:endParaRPr>
            </a:p>
          </p:txBody>
        </p:sp>
      </p:grpSp>
      <p:pic>
        <p:nvPicPr>
          <p:cNvPr id="257" name="Google Shape;257;p16"/>
          <p:cNvPicPr preferRelativeResize="0"/>
          <p:nvPr/>
        </p:nvPicPr>
        <p:blipFill rotWithShape="1">
          <a:blip r:embed="rId3">
            <a:alphaModFix/>
          </a:blip>
          <a:srcRect/>
          <a:stretch/>
        </p:blipFill>
        <p:spPr>
          <a:xfrm>
            <a:off x="-203200" y="4563533"/>
            <a:ext cx="2235200" cy="2218267"/>
          </a:xfrm>
          <a:prstGeom prst="rect">
            <a:avLst/>
          </a:prstGeom>
          <a:noFill/>
          <a:ln>
            <a:noFill/>
          </a:ln>
        </p:spPr>
      </p:pic>
      <p:pic>
        <p:nvPicPr>
          <p:cNvPr id="258" name="Google Shape;258;p16"/>
          <p:cNvPicPr preferRelativeResize="0"/>
          <p:nvPr/>
        </p:nvPicPr>
        <p:blipFill rotWithShape="1">
          <a:blip r:embed="rId4">
            <a:alphaModFix/>
          </a:blip>
          <a:srcRect/>
          <a:stretch/>
        </p:blipFill>
        <p:spPr>
          <a:xfrm>
            <a:off x="10058400" y="689018"/>
            <a:ext cx="1817158" cy="1514431"/>
          </a:xfrm>
          <a:prstGeom prst="rect">
            <a:avLst/>
          </a:prstGeom>
          <a:noFill/>
          <a:ln>
            <a:noFill/>
          </a:ln>
        </p:spPr>
      </p:pic>
      <p:pic>
        <p:nvPicPr>
          <p:cNvPr id="259" name="Google Shape;259;p16" descr="Tổng hợp những dòng laptop có màn hình đẹp chuẩn màu để ..."/>
          <p:cNvPicPr preferRelativeResize="0"/>
          <p:nvPr/>
        </p:nvPicPr>
        <p:blipFill rotWithShape="1">
          <a:blip r:embed="rId5">
            <a:alphaModFix/>
          </a:blip>
          <a:srcRect/>
          <a:stretch/>
        </p:blipFill>
        <p:spPr>
          <a:xfrm rot="-1740000">
            <a:off x="4561581" y="4854528"/>
            <a:ext cx="2059682" cy="1634214"/>
          </a:xfrm>
          <a:prstGeom prst="rect">
            <a:avLst/>
          </a:prstGeom>
          <a:noFill/>
          <a:ln>
            <a:noFill/>
          </a:ln>
        </p:spPr>
      </p:pic>
      <p:pic>
        <p:nvPicPr>
          <p:cNvPr id="261" name="Google Shape;261;p16" descr="Học Sinh Trẻ Em Máy Tính Xách Tay - Ảnh miễn phí trên Pixabay"/>
          <p:cNvPicPr preferRelativeResize="0"/>
          <p:nvPr/>
        </p:nvPicPr>
        <p:blipFill rotWithShape="1">
          <a:blip r:embed="rId6">
            <a:alphaModFix/>
          </a:blip>
          <a:srcRect/>
          <a:stretch/>
        </p:blipFill>
        <p:spPr>
          <a:xfrm>
            <a:off x="214841" y="220815"/>
            <a:ext cx="1536699" cy="1330723"/>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sp>
        <p:nvSpPr>
          <p:cNvPr id="6" name="TextBox 5">
            <a:extLst>
              <a:ext uri="{FF2B5EF4-FFF2-40B4-BE49-F238E27FC236}">
                <a16:creationId xmlns:a16="http://schemas.microsoft.com/office/drawing/2014/main" id="{6230BC97-B675-DB3A-A8D0-50ACDD732EDA}"/>
              </a:ext>
            </a:extLst>
          </p:cNvPr>
          <p:cNvSpPr txBox="1"/>
          <p:nvPr/>
        </p:nvSpPr>
        <p:spPr>
          <a:xfrm>
            <a:off x="3629744" y="824925"/>
            <a:ext cx="4028356" cy="584775"/>
          </a:xfrm>
          <a:prstGeom prst="rect">
            <a:avLst/>
          </a:prstGeom>
          <a:solidFill>
            <a:srgbClr val="00B050"/>
          </a:solidFill>
        </p:spPr>
        <p:txBody>
          <a:bodyPr wrap="square" rtlCol="0">
            <a:spAutoFit/>
          </a:bodyPr>
          <a:lstStyle/>
          <a:p>
            <a:r>
              <a:rPr lang="x-none" sz="3200" b="1" dirty="0">
                <a:solidFill>
                  <a:schemeClr val="bg1"/>
                </a:solidFill>
              </a:rPr>
              <a:t>KẾT NỐI NGHỀ NGHIỆP</a:t>
            </a:r>
          </a:p>
        </p:txBody>
      </p:sp>
      <p:pic>
        <p:nvPicPr>
          <p:cNvPr id="7" name="Picture 47" descr="161">
            <a:extLst>
              <a:ext uri="{FF2B5EF4-FFF2-40B4-BE49-F238E27FC236}">
                <a16:creationId xmlns:a16="http://schemas.microsoft.com/office/drawing/2014/main" id="{33E10B5D-893B-F5B3-FF4A-ECF1B815A5FC}"/>
              </a:ext>
            </a:extLst>
          </p:cNvPr>
          <p:cNvPicPr>
            <a:picLocks noChangeAspect="1" noChangeArrowheads="1"/>
          </p:cNvPicPr>
          <p:nvPr/>
        </p:nvPicPr>
        <p:blipFill>
          <a:blip r:embed="rId7"/>
          <a:srcRect/>
          <a:stretch>
            <a:fillRect/>
          </a:stretch>
        </p:blipFill>
        <p:spPr bwMode="gray">
          <a:xfrm>
            <a:off x="9894015" y="4541452"/>
            <a:ext cx="1219200" cy="1219200"/>
          </a:xfrm>
          <a:prstGeom prst="rect">
            <a:avLst/>
          </a:prstGeom>
          <a:noFill/>
        </p:spPr>
      </p:pic>
      <p:pic>
        <p:nvPicPr>
          <p:cNvPr id="8" name="Picture 49" descr="133">
            <a:extLst>
              <a:ext uri="{FF2B5EF4-FFF2-40B4-BE49-F238E27FC236}">
                <a16:creationId xmlns:a16="http://schemas.microsoft.com/office/drawing/2014/main" id="{296E24C5-357E-C0E5-1C6D-18375FA3879C}"/>
              </a:ext>
            </a:extLst>
          </p:cNvPr>
          <p:cNvPicPr>
            <a:picLocks noChangeAspect="1" noChangeArrowheads="1"/>
          </p:cNvPicPr>
          <p:nvPr/>
        </p:nvPicPr>
        <p:blipFill>
          <a:blip r:embed="rId8"/>
          <a:srcRect/>
          <a:stretch>
            <a:fillRect/>
          </a:stretch>
        </p:blipFill>
        <p:spPr bwMode="gray">
          <a:xfrm>
            <a:off x="8979616" y="4922453"/>
            <a:ext cx="1514475" cy="1725613"/>
          </a:xfrm>
          <a:prstGeom prst="rect">
            <a:avLst/>
          </a:prstGeom>
          <a:noFill/>
          <a:effectLst/>
        </p:spPr>
      </p:pic>
      <p:grpSp>
        <p:nvGrpSpPr>
          <p:cNvPr id="18" name="Group 40">
            <a:extLst>
              <a:ext uri="{FF2B5EF4-FFF2-40B4-BE49-F238E27FC236}">
                <a16:creationId xmlns:a16="http://schemas.microsoft.com/office/drawing/2014/main" id="{5496E89C-4CC2-279B-E0A6-157C44B512C2}"/>
              </a:ext>
            </a:extLst>
          </p:cNvPr>
          <p:cNvGrpSpPr>
            <a:grpSpLocks/>
          </p:cNvGrpSpPr>
          <p:nvPr/>
        </p:nvGrpSpPr>
        <p:grpSpPr bwMode="auto">
          <a:xfrm>
            <a:off x="10656015" y="4770052"/>
            <a:ext cx="1371600" cy="1447800"/>
            <a:chOff x="482" y="1851"/>
            <a:chExt cx="860" cy="796"/>
          </a:xfrm>
        </p:grpSpPr>
        <p:sp>
          <p:nvSpPr>
            <p:cNvPr id="19" name="Freeform 41">
              <a:extLst>
                <a:ext uri="{FF2B5EF4-FFF2-40B4-BE49-F238E27FC236}">
                  <a16:creationId xmlns:a16="http://schemas.microsoft.com/office/drawing/2014/main" id="{85678E22-E8DF-1991-E5EE-CE5C029D2DED}"/>
                </a:ext>
              </a:extLst>
            </p:cNvPr>
            <p:cNvSpPr>
              <a:spLocks/>
            </p:cNvSpPr>
            <p:nvPr/>
          </p:nvSpPr>
          <p:spPr bwMode="gray">
            <a:xfrm>
              <a:off x="567" y="2464"/>
              <a:ext cx="335" cy="173"/>
            </a:xfrm>
            <a:custGeom>
              <a:avLst/>
              <a:gdLst/>
              <a:ahLst/>
              <a:cxnLst>
                <a:cxn ang="0">
                  <a:pos x="0" y="166"/>
                </a:cxn>
                <a:cxn ang="0">
                  <a:pos x="58" y="173"/>
                </a:cxn>
                <a:cxn ang="0">
                  <a:pos x="297" y="32"/>
                </a:cxn>
                <a:cxn ang="0">
                  <a:pos x="289" y="8"/>
                </a:cxn>
                <a:cxn ang="0">
                  <a:pos x="223" y="26"/>
                </a:cxn>
                <a:cxn ang="0">
                  <a:pos x="0" y="166"/>
                </a:cxn>
              </a:cxnLst>
              <a:rect l="0" t="0" r="r" b="b"/>
              <a:pathLst>
                <a:path w="335" h="173">
                  <a:moveTo>
                    <a:pt x="0" y="166"/>
                  </a:moveTo>
                  <a:lnTo>
                    <a:pt x="58" y="173"/>
                  </a:lnTo>
                  <a:lnTo>
                    <a:pt x="297" y="32"/>
                  </a:lnTo>
                  <a:cubicBezTo>
                    <a:pt x="335" y="5"/>
                    <a:pt x="301" y="9"/>
                    <a:pt x="289" y="8"/>
                  </a:cubicBezTo>
                  <a:cubicBezTo>
                    <a:pt x="277" y="7"/>
                    <a:pt x="271" y="0"/>
                    <a:pt x="223" y="26"/>
                  </a:cubicBezTo>
                  <a:lnTo>
                    <a:pt x="0" y="166"/>
                  </a:lnTo>
                  <a:close/>
                </a:path>
              </a:pathLst>
            </a:custGeom>
            <a:gradFill rotWithShape="1">
              <a:gsLst>
                <a:gs pos="0">
                  <a:srgbClr val="1C1C1C">
                    <a:gamma/>
                    <a:shade val="85882"/>
                    <a:invGamma/>
                    <a:alpha val="0"/>
                  </a:srgbClr>
                </a:gs>
                <a:gs pos="100000">
                  <a:srgbClr val="1C1C1C"/>
                </a:gs>
              </a:gsLst>
              <a:lin ang="5400000" scaled="1"/>
            </a:gradFill>
            <a:ln w="9525">
              <a:noFill/>
              <a:round/>
              <a:headEnd/>
              <a:tailEnd/>
            </a:ln>
            <a:effectLst/>
          </p:spPr>
          <p:txBody>
            <a:bodyPr/>
            <a:lstStyle/>
            <a:p>
              <a:endParaRPr lang="en-US"/>
            </a:p>
          </p:txBody>
        </p:sp>
        <p:sp>
          <p:nvSpPr>
            <p:cNvPr id="20" name="Freeform 42">
              <a:extLst>
                <a:ext uri="{FF2B5EF4-FFF2-40B4-BE49-F238E27FC236}">
                  <a16:creationId xmlns:a16="http://schemas.microsoft.com/office/drawing/2014/main" id="{9433FC1C-6424-DE77-D980-90CFBE534CDC}"/>
                </a:ext>
              </a:extLst>
            </p:cNvPr>
            <p:cNvSpPr>
              <a:spLocks/>
            </p:cNvSpPr>
            <p:nvPr/>
          </p:nvSpPr>
          <p:spPr bwMode="gray">
            <a:xfrm>
              <a:off x="797" y="2401"/>
              <a:ext cx="367" cy="170"/>
            </a:xfrm>
            <a:custGeom>
              <a:avLst/>
              <a:gdLst/>
              <a:ahLst/>
              <a:cxnLst>
                <a:cxn ang="0">
                  <a:pos x="0" y="158"/>
                </a:cxn>
                <a:cxn ang="0">
                  <a:pos x="80" y="170"/>
                </a:cxn>
                <a:cxn ang="0">
                  <a:pos x="332" y="37"/>
                </a:cxn>
                <a:cxn ang="0">
                  <a:pos x="292" y="1"/>
                </a:cxn>
                <a:cxn ang="0">
                  <a:pos x="230" y="29"/>
                </a:cxn>
                <a:cxn ang="0">
                  <a:pos x="0" y="158"/>
                </a:cxn>
              </a:cxnLst>
              <a:rect l="0" t="0" r="r" b="b"/>
              <a:pathLst>
                <a:path w="367" h="170">
                  <a:moveTo>
                    <a:pt x="0" y="158"/>
                  </a:moveTo>
                  <a:lnTo>
                    <a:pt x="80" y="170"/>
                  </a:lnTo>
                  <a:lnTo>
                    <a:pt x="332" y="37"/>
                  </a:lnTo>
                  <a:cubicBezTo>
                    <a:pt x="367" y="9"/>
                    <a:pt x="309" y="2"/>
                    <a:pt x="292" y="1"/>
                  </a:cubicBezTo>
                  <a:cubicBezTo>
                    <a:pt x="280" y="0"/>
                    <a:pt x="279" y="3"/>
                    <a:pt x="230" y="29"/>
                  </a:cubicBezTo>
                  <a:lnTo>
                    <a:pt x="0" y="158"/>
                  </a:lnTo>
                  <a:close/>
                </a:path>
              </a:pathLst>
            </a:custGeom>
            <a:gradFill rotWithShape="1">
              <a:gsLst>
                <a:gs pos="0">
                  <a:srgbClr val="1C1C1C">
                    <a:gamma/>
                    <a:shade val="85882"/>
                    <a:invGamma/>
                    <a:alpha val="0"/>
                  </a:srgbClr>
                </a:gs>
                <a:gs pos="100000">
                  <a:srgbClr val="1C1C1C"/>
                </a:gs>
              </a:gsLst>
              <a:lin ang="5400000" scaled="1"/>
            </a:gradFill>
            <a:ln w="9525">
              <a:noFill/>
              <a:round/>
              <a:headEnd/>
              <a:tailEnd/>
            </a:ln>
            <a:effectLst/>
          </p:spPr>
          <p:txBody>
            <a:bodyPr/>
            <a:lstStyle/>
            <a:p>
              <a:endParaRPr lang="en-US"/>
            </a:p>
          </p:txBody>
        </p:sp>
        <p:sp>
          <p:nvSpPr>
            <p:cNvPr id="21" name="Freeform 43">
              <a:extLst>
                <a:ext uri="{FF2B5EF4-FFF2-40B4-BE49-F238E27FC236}">
                  <a16:creationId xmlns:a16="http://schemas.microsoft.com/office/drawing/2014/main" id="{9F71EAD1-37D4-EE85-5A66-B0CD3E9F4CB2}"/>
                </a:ext>
              </a:extLst>
            </p:cNvPr>
            <p:cNvSpPr>
              <a:spLocks/>
            </p:cNvSpPr>
            <p:nvPr/>
          </p:nvSpPr>
          <p:spPr bwMode="gray">
            <a:xfrm>
              <a:off x="1035" y="2504"/>
              <a:ext cx="307" cy="143"/>
            </a:xfrm>
            <a:custGeom>
              <a:avLst/>
              <a:gdLst/>
              <a:ahLst/>
              <a:cxnLst>
                <a:cxn ang="0">
                  <a:pos x="0" y="134"/>
                </a:cxn>
                <a:cxn ang="0">
                  <a:pos x="66" y="143"/>
                </a:cxn>
                <a:cxn ang="0">
                  <a:pos x="282" y="35"/>
                </a:cxn>
                <a:cxn ang="0">
                  <a:pos x="219" y="17"/>
                </a:cxn>
                <a:cxn ang="0">
                  <a:pos x="0" y="134"/>
                </a:cxn>
              </a:cxnLst>
              <a:rect l="0" t="0" r="r" b="b"/>
              <a:pathLst>
                <a:path w="307" h="143">
                  <a:moveTo>
                    <a:pt x="0" y="134"/>
                  </a:moveTo>
                  <a:lnTo>
                    <a:pt x="66" y="143"/>
                  </a:lnTo>
                  <a:lnTo>
                    <a:pt x="282" y="35"/>
                  </a:lnTo>
                  <a:cubicBezTo>
                    <a:pt x="307" y="14"/>
                    <a:pt x="266" y="0"/>
                    <a:pt x="219" y="17"/>
                  </a:cubicBezTo>
                  <a:lnTo>
                    <a:pt x="0" y="134"/>
                  </a:lnTo>
                  <a:close/>
                </a:path>
              </a:pathLst>
            </a:custGeom>
            <a:gradFill rotWithShape="1">
              <a:gsLst>
                <a:gs pos="0">
                  <a:srgbClr val="1C1C1C">
                    <a:gamma/>
                    <a:shade val="85882"/>
                    <a:invGamma/>
                    <a:alpha val="0"/>
                  </a:srgbClr>
                </a:gs>
                <a:gs pos="100000">
                  <a:srgbClr val="1C1C1C"/>
                </a:gs>
              </a:gsLst>
              <a:lin ang="5400000" scaled="1"/>
            </a:gradFill>
            <a:ln w="9525">
              <a:noFill/>
              <a:round/>
              <a:headEnd/>
              <a:tailEnd/>
            </a:ln>
            <a:effectLst/>
          </p:spPr>
          <p:txBody>
            <a:bodyPr/>
            <a:lstStyle/>
            <a:p>
              <a:endParaRPr lang="en-US"/>
            </a:p>
          </p:txBody>
        </p:sp>
        <p:sp>
          <p:nvSpPr>
            <p:cNvPr id="22" name="Freeform 44">
              <a:extLst>
                <a:ext uri="{FF2B5EF4-FFF2-40B4-BE49-F238E27FC236}">
                  <a16:creationId xmlns:a16="http://schemas.microsoft.com/office/drawing/2014/main" id="{0E1B4849-FCA8-CBE7-1C52-1A600DB71212}"/>
                </a:ext>
              </a:extLst>
            </p:cNvPr>
            <p:cNvSpPr>
              <a:spLocks/>
            </p:cNvSpPr>
            <p:nvPr/>
          </p:nvSpPr>
          <p:spPr bwMode="gray">
            <a:xfrm>
              <a:off x="482" y="2066"/>
              <a:ext cx="224" cy="569"/>
            </a:xfrm>
            <a:custGeom>
              <a:avLst/>
              <a:gdLst/>
              <a:ahLst/>
              <a:cxnLst>
                <a:cxn ang="0">
                  <a:pos x="103" y="101"/>
                </a:cxn>
                <a:cxn ang="0">
                  <a:pos x="74" y="50"/>
                </a:cxn>
                <a:cxn ang="0">
                  <a:pos x="121" y="1"/>
                </a:cxn>
                <a:cxn ang="0">
                  <a:pos x="171" y="52"/>
                </a:cxn>
                <a:cxn ang="0">
                  <a:pos x="135" y="101"/>
                </a:cxn>
                <a:cxn ang="0">
                  <a:pos x="134" y="124"/>
                </a:cxn>
                <a:cxn ang="0">
                  <a:pos x="209" y="145"/>
                </a:cxn>
                <a:cxn ang="0">
                  <a:pos x="221" y="204"/>
                </a:cxn>
                <a:cxn ang="0">
                  <a:pos x="218" y="321"/>
                </a:cxn>
                <a:cxn ang="0">
                  <a:pos x="209" y="365"/>
                </a:cxn>
                <a:cxn ang="0">
                  <a:pos x="196" y="308"/>
                </a:cxn>
                <a:cxn ang="0">
                  <a:pos x="187" y="202"/>
                </a:cxn>
                <a:cxn ang="0">
                  <a:pos x="170" y="321"/>
                </a:cxn>
                <a:cxn ang="0">
                  <a:pos x="144" y="569"/>
                </a:cxn>
                <a:cxn ang="0">
                  <a:pos x="78" y="565"/>
                </a:cxn>
                <a:cxn ang="0">
                  <a:pos x="50" y="325"/>
                </a:cxn>
                <a:cxn ang="0">
                  <a:pos x="33" y="208"/>
                </a:cxn>
                <a:cxn ang="0">
                  <a:pos x="25" y="310"/>
                </a:cxn>
                <a:cxn ang="0">
                  <a:pos x="12" y="365"/>
                </a:cxn>
                <a:cxn ang="0">
                  <a:pos x="1" y="305"/>
                </a:cxn>
                <a:cxn ang="0">
                  <a:pos x="7" y="184"/>
                </a:cxn>
                <a:cxn ang="0">
                  <a:pos x="23" y="140"/>
                </a:cxn>
                <a:cxn ang="0">
                  <a:pos x="102" y="124"/>
                </a:cxn>
                <a:cxn ang="0">
                  <a:pos x="103" y="101"/>
                </a:cxn>
              </a:cxnLst>
              <a:rect l="0" t="0" r="r" b="b"/>
              <a:pathLst>
                <a:path w="224" h="569">
                  <a:moveTo>
                    <a:pt x="103" y="101"/>
                  </a:moveTo>
                  <a:cubicBezTo>
                    <a:pt x="87" y="94"/>
                    <a:pt x="75" y="75"/>
                    <a:pt x="74" y="50"/>
                  </a:cubicBezTo>
                  <a:cubicBezTo>
                    <a:pt x="72" y="26"/>
                    <a:pt x="90" y="0"/>
                    <a:pt x="121" y="1"/>
                  </a:cubicBezTo>
                  <a:cubicBezTo>
                    <a:pt x="152" y="2"/>
                    <a:pt x="172" y="18"/>
                    <a:pt x="171" y="52"/>
                  </a:cubicBezTo>
                  <a:cubicBezTo>
                    <a:pt x="170" y="85"/>
                    <a:pt x="151" y="96"/>
                    <a:pt x="135" y="101"/>
                  </a:cubicBezTo>
                  <a:cubicBezTo>
                    <a:pt x="132" y="111"/>
                    <a:pt x="132" y="118"/>
                    <a:pt x="134" y="124"/>
                  </a:cubicBezTo>
                  <a:cubicBezTo>
                    <a:pt x="151" y="131"/>
                    <a:pt x="194" y="132"/>
                    <a:pt x="209" y="145"/>
                  </a:cubicBezTo>
                  <a:cubicBezTo>
                    <a:pt x="224" y="156"/>
                    <a:pt x="219" y="175"/>
                    <a:pt x="221" y="204"/>
                  </a:cubicBezTo>
                  <a:lnTo>
                    <a:pt x="218" y="321"/>
                  </a:lnTo>
                  <a:cubicBezTo>
                    <a:pt x="216" y="348"/>
                    <a:pt x="212" y="367"/>
                    <a:pt x="209" y="365"/>
                  </a:cubicBezTo>
                  <a:cubicBezTo>
                    <a:pt x="199" y="370"/>
                    <a:pt x="200" y="335"/>
                    <a:pt x="196" y="308"/>
                  </a:cubicBezTo>
                  <a:lnTo>
                    <a:pt x="187" y="202"/>
                  </a:lnTo>
                  <a:cubicBezTo>
                    <a:pt x="182" y="204"/>
                    <a:pt x="177" y="260"/>
                    <a:pt x="170" y="321"/>
                  </a:cubicBezTo>
                  <a:lnTo>
                    <a:pt x="144" y="569"/>
                  </a:lnTo>
                  <a:lnTo>
                    <a:pt x="78" y="565"/>
                  </a:lnTo>
                  <a:lnTo>
                    <a:pt x="50" y="325"/>
                  </a:lnTo>
                  <a:cubicBezTo>
                    <a:pt x="39" y="255"/>
                    <a:pt x="37" y="211"/>
                    <a:pt x="33" y="208"/>
                  </a:cubicBezTo>
                  <a:lnTo>
                    <a:pt x="25" y="310"/>
                  </a:lnTo>
                  <a:cubicBezTo>
                    <a:pt x="22" y="336"/>
                    <a:pt x="16" y="366"/>
                    <a:pt x="12" y="365"/>
                  </a:cubicBezTo>
                  <a:cubicBezTo>
                    <a:pt x="4" y="365"/>
                    <a:pt x="2" y="335"/>
                    <a:pt x="1" y="305"/>
                  </a:cubicBezTo>
                  <a:cubicBezTo>
                    <a:pt x="0" y="275"/>
                    <a:pt x="3" y="212"/>
                    <a:pt x="7" y="184"/>
                  </a:cubicBezTo>
                  <a:cubicBezTo>
                    <a:pt x="12" y="157"/>
                    <a:pt x="7" y="150"/>
                    <a:pt x="23" y="140"/>
                  </a:cubicBezTo>
                  <a:cubicBezTo>
                    <a:pt x="39" y="131"/>
                    <a:pt x="89" y="131"/>
                    <a:pt x="102" y="124"/>
                  </a:cubicBezTo>
                  <a:cubicBezTo>
                    <a:pt x="106" y="120"/>
                    <a:pt x="108" y="108"/>
                    <a:pt x="103" y="101"/>
                  </a:cubicBezTo>
                  <a:close/>
                </a:path>
              </a:pathLst>
            </a:custGeom>
            <a:gradFill rotWithShape="1">
              <a:gsLst>
                <a:gs pos="0">
                  <a:srgbClr val="FFFFFF"/>
                </a:gs>
                <a:gs pos="100000">
                  <a:srgbClr val="FFFFFF">
                    <a:gamma/>
                    <a:shade val="46275"/>
                    <a:invGamma/>
                  </a:srgbClr>
                </a:gs>
              </a:gsLst>
              <a:lin ang="5400000" scaled="1"/>
            </a:gradFill>
            <a:ln w="9525">
              <a:noFill/>
              <a:round/>
              <a:headEnd/>
              <a:tailEnd/>
            </a:ln>
            <a:effectLst/>
            <a:scene3d>
              <a:camera prst="legacyPerspectiveTopRight">
                <a:rot lat="0" lon="900000" rev="0"/>
              </a:camera>
              <a:lightRig rig="legacyFlat1" dir="t"/>
            </a:scene3d>
            <a:sp3d extrusionH="36500" prstMaterial="legacyMetal">
              <a:bevelT w="13500" h="13500" prst="angle"/>
              <a:bevelB w="13500" h="13500" prst="angle"/>
              <a:extrusionClr>
                <a:srgbClr val="333333"/>
              </a:extrusionClr>
            </a:sp3d>
          </p:spPr>
          <p:txBody>
            <a:bodyPr>
              <a:flatTx/>
            </a:bodyPr>
            <a:lstStyle/>
            <a:p>
              <a:endParaRPr lang="en-US"/>
            </a:p>
          </p:txBody>
        </p:sp>
        <p:sp>
          <p:nvSpPr>
            <p:cNvPr id="23" name="Freeform 45">
              <a:extLst>
                <a:ext uri="{FF2B5EF4-FFF2-40B4-BE49-F238E27FC236}">
                  <a16:creationId xmlns:a16="http://schemas.microsoft.com/office/drawing/2014/main" id="{0FCBFC20-A8A1-61C2-E57C-AF3982BF883E}"/>
                </a:ext>
              </a:extLst>
            </p:cNvPr>
            <p:cNvSpPr>
              <a:spLocks/>
            </p:cNvSpPr>
            <p:nvPr/>
          </p:nvSpPr>
          <p:spPr bwMode="gray">
            <a:xfrm>
              <a:off x="698" y="1851"/>
              <a:ext cx="282" cy="716"/>
            </a:xfrm>
            <a:custGeom>
              <a:avLst/>
              <a:gdLst/>
              <a:ahLst/>
              <a:cxnLst>
                <a:cxn ang="0">
                  <a:pos x="103" y="101"/>
                </a:cxn>
                <a:cxn ang="0">
                  <a:pos x="74" y="50"/>
                </a:cxn>
                <a:cxn ang="0">
                  <a:pos x="121" y="1"/>
                </a:cxn>
                <a:cxn ang="0">
                  <a:pos x="171" y="52"/>
                </a:cxn>
                <a:cxn ang="0">
                  <a:pos x="135" y="101"/>
                </a:cxn>
                <a:cxn ang="0">
                  <a:pos x="134" y="124"/>
                </a:cxn>
                <a:cxn ang="0">
                  <a:pos x="209" y="145"/>
                </a:cxn>
                <a:cxn ang="0">
                  <a:pos x="221" y="204"/>
                </a:cxn>
                <a:cxn ang="0">
                  <a:pos x="218" y="321"/>
                </a:cxn>
                <a:cxn ang="0">
                  <a:pos x="209" y="365"/>
                </a:cxn>
                <a:cxn ang="0">
                  <a:pos x="196" y="308"/>
                </a:cxn>
                <a:cxn ang="0">
                  <a:pos x="187" y="202"/>
                </a:cxn>
                <a:cxn ang="0">
                  <a:pos x="170" y="321"/>
                </a:cxn>
                <a:cxn ang="0">
                  <a:pos x="144" y="569"/>
                </a:cxn>
                <a:cxn ang="0">
                  <a:pos x="78" y="565"/>
                </a:cxn>
                <a:cxn ang="0">
                  <a:pos x="50" y="325"/>
                </a:cxn>
                <a:cxn ang="0">
                  <a:pos x="33" y="208"/>
                </a:cxn>
                <a:cxn ang="0">
                  <a:pos x="25" y="310"/>
                </a:cxn>
                <a:cxn ang="0">
                  <a:pos x="12" y="365"/>
                </a:cxn>
                <a:cxn ang="0">
                  <a:pos x="1" y="305"/>
                </a:cxn>
                <a:cxn ang="0">
                  <a:pos x="7" y="184"/>
                </a:cxn>
                <a:cxn ang="0">
                  <a:pos x="23" y="140"/>
                </a:cxn>
                <a:cxn ang="0">
                  <a:pos x="102" y="124"/>
                </a:cxn>
                <a:cxn ang="0">
                  <a:pos x="103" y="101"/>
                </a:cxn>
              </a:cxnLst>
              <a:rect l="0" t="0" r="r" b="b"/>
              <a:pathLst>
                <a:path w="224" h="569">
                  <a:moveTo>
                    <a:pt x="103" y="101"/>
                  </a:moveTo>
                  <a:cubicBezTo>
                    <a:pt x="87" y="94"/>
                    <a:pt x="75" y="75"/>
                    <a:pt x="74" y="50"/>
                  </a:cubicBezTo>
                  <a:cubicBezTo>
                    <a:pt x="72" y="26"/>
                    <a:pt x="90" y="0"/>
                    <a:pt x="121" y="1"/>
                  </a:cubicBezTo>
                  <a:cubicBezTo>
                    <a:pt x="152" y="2"/>
                    <a:pt x="172" y="18"/>
                    <a:pt x="171" y="52"/>
                  </a:cubicBezTo>
                  <a:cubicBezTo>
                    <a:pt x="170" y="85"/>
                    <a:pt x="151" y="96"/>
                    <a:pt x="135" y="101"/>
                  </a:cubicBezTo>
                  <a:cubicBezTo>
                    <a:pt x="132" y="111"/>
                    <a:pt x="132" y="118"/>
                    <a:pt x="134" y="124"/>
                  </a:cubicBezTo>
                  <a:cubicBezTo>
                    <a:pt x="151" y="131"/>
                    <a:pt x="194" y="132"/>
                    <a:pt x="209" y="145"/>
                  </a:cubicBezTo>
                  <a:cubicBezTo>
                    <a:pt x="224" y="156"/>
                    <a:pt x="219" y="175"/>
                    <a:pt x="221" y="204"/>
                  </a:cubicBezTo>
                  <a:lnTo>
                    <a:pt x="218" y="321"/>
                  </a:lnTo>
                  <a:cubicBezTo>
                    <a:pt x="216" y="348"/>
                    <a:pt x="212" y="367"/>
                    <a:pt x="209" y="365"/>
                  </a:cubicBezTo>
                  <a:cubicBezTo>
                    <a:pt x="199" y="370"/>
                    <a:pt x="200" y="335"/>
                    <a:pt x="196" y="308"/>
                  </a:cubicBezTo>
                  <a:lnTo>
                    <a:pt x="187" y="202"/>
                  </a:lnTo>
                  <a:cubicBezTo>
                    <a:pt x="182" y="204"/>
                    <a:pt x="177" y="260"/>
                    <a:pt x="170" y="321"/>
                  </a:cubicBezTo>
                  <a:lnTo>
                    <a:pt x="144" y="569"/>
                  </a:lnTo>
                  <a:lnTo>
                    <a:pt x="78" y="565"/>
                  </a:lnTo>
                  <a:lnTo>
                    <a:pt x="50" y="325"/>
                  </a:lnTo>
                  <a:cubicBezTo>
                    <a:pt x="39" y="255"/>
                    <a:pt x="37" y="211"/>
                    <a:pt x="33" y="208"/>
                  </a:cubicBezTo>
                  <a:lnTo>
                    <a:pt x="25" y="310"/>
                  </a:lnTo>
                  <a:cubicBezTo>
                    <a:pt x="22" y="336"/>
                    <a:pt x="16" y="366"/>
                    <a:pt x="12" y="365"/>
                  </a:cubicBezTo>
                  <a:cubicBezTo>
                    <a:pt x="4" y="365"/>
                    <a:pt x="2" y="335"/>
                    <a:pt x="1" y="305"/>
                  </a:cubicBezTo>
                  <a:cubicBezTo>
                    <a:pt x="0" y="275"/>
                    <a:pt x="3" y="212"/>
                    <a:pt x="7" y="184"/>
                  </a:cubicBezTo>
                  <a:cubicBezTo>
                    <a:pt x="12" y="157"/>
                    <a:pt x="7" y="150"/>
                    <a:pt x="23" y="140"/>
                  </a:cubicBezTo>
                  <a:cubicBezTo>
                    <a:pt x="39" y="131"/>
                    <a:pt x="89" y="131"/>
                    <a:pt x="102" y="124"/>
                  </a:cubicBezTo>
                  <a:cubicBezTo>
                    <a:pt x="106" y="120"/>
                    <a:pt x="108" y="108"/>
                    <a:pt x="103" y="101"/>
                  </a:cubicBezTo>
                  <a:close/>
                </a:path>
              </a:pathLst>
            </a:custGeom>
            <a:gradFill rotWithShape="1">
              <a:gsLst>
                <a:gs pos="0">
                  <a:srgbClr val="FFFFFF"/>
                </a:gs>
                <a:gs pos="100000">
                  <a:srgbClr val="FFFFFF">
                    <a:gamma/>
                    <a:shade val="46275"/>
                    <a:invGamma/>
                  </a:srgbClr>
                </a:gs>
              </a:gsLst>
              <a:lin ang="5400000" scaled="1"/>
            </a:gradFill>
            <a:ln w="9525">
              <a:noFill/>
              <a:round/>
              <a:headEnd/>
              <a:tailEnd/>
            </a:ln>
            <a:effectLst/>
            <a:scene3d>
              <a:camera prst="legacyPerspectiveTopRight">
                <a:rot lat="0" lon="900000" rev="0"/>
              </a:camera>
              <a:lightRig rig="legacyFlat1" dir="t"/>
            </a:scene3d>
            <a:sp3d extrusionH="36500" prstMaterial="legacyMetal">
              <a:bevelT w="13500" h="13500" prst="angle"/>
              <a:bevelB w="13500" h="13500" prst="angle"/>
              <a:extrusionClr>
                <a:srgbClr val="333333"/>
              </a:extrusionClr>
            </a:sp3d>
          </p:spPr>
          <p:txBody>
            <a:bodyPr>
              <a:flatTx/>
            </a:bodyPr>
            <a:lstStyle/>
            <a:p>
              <a:endParaRPr lang="en-US"/>
            </a:p>
          </p:txBody>
        </p:sp>
        <p:sp>
          <p:nvSpPr>
            <p:cNvPr id="24" name="Freeform 46">
              <a:extLst>
                <a:ext uri="{FF2B5EF4-FFF2-40B4-BE49-F238E27FC236}">
                  <a16:creationId xmlns:a16="http://schemas.microsoft.com/office/drawing/2014/main" id="{686C6B4E-7B29-D618-8E29-E869ACB72551}"/>
                </a:ext>
              </a:extLst>
            </p:cNvPr>
            <p:cNvSpPr>
              <a:spLocks/>
            </p:cNvSpPr>
            <p:nvPr/>
          </p:nvSpPr>
          <p:spPr bwMode="gray">
            <a:xfrm>
              <a:off x="956" y="2078"/>
              <a:ext cx="224" cy="569"/>
            </a:xfrm>
            <a:custGeom>
              <a:avLst/>
              <a:gdLst/>
              <a:ahLst/>
              <a:cxnLst>
                <a:cxn ang="0">
                  <a:pos x="103" y="101"/>
                </a:cxn>
                <a:cxn ang="0">
                  <a:pos x="74" y="50"/>
                </a:cxn>
                <a:cxn ang="0">
                  <a:pos x="121" y="1"/>
                </a:cxn>
                <a:cxn ang="0">
                  <a:pos x="171" y="52"/>
                </a:cxn>
                <a:cxn ang="0">
                  <a:pos x="135" y="101"/>
                </a:cxn>
                <a:cxn ang="0">
                  <a:pos x="134" y="124"/>
                </a:cxn>
                <a:cxn ang="0">
                  <a:pos x="209" y="145"/>
                </a:cxn>
                <a:cxn ang="0">
                  <a:pos x="221" y="204"/>
                </a:cxn>
                <a:cxn ang="0">
                  <a:pos x="218" y="321"/>
                </a:cxn>
                <a:cxn ang="0">
                  <a:pos x="209" y="365"/>
                </a:cxn>
                <a:cxn ang="0">
                  <a:pos x="196" y="308"/>
                </a:cxn>
                <a:cxn ang="0">
                  <a:pos x="187" y="202"/>
                </a:cxn>
                <a:cxn ang="0">
                  <a:pos x="170" y="321"/>
                </a:cxn>
                <a:cxn ang="0">
                  <a:pos x="144" y="569"/>
                </a:cxn>
                <a:cxn ang="0">
                  <a:pos x="78" y="565"/>
                </a:cxn>
                <a:cxn ang="0">
                  <a:pos x="50" y="325"/>
                </a:cxn>
                <a:cxn ang="0">
                  <a:pos x="33" y="208"/>
                </a:cxn>
                <a:cxn ang="0">
                  <a:pos x="25" y="310"/>
                </a:cxn>
                <a:cxn ang="0">
                  <a:pos x="12" y="365"/>
                </a:cxn>
                <a:cxn ang="0">
                  <a:pos x="1" y="305"/>
                </a:cxn>
                <a:cxn ang="0">
                  <a:pos x="7" y="184"/>
                </a:cxn>
                <a:cxn ang="0">
                  <a:pos x="23" y="140"/>
                </a:cxn>
                <a:cxn ang="0">
                  <a:pos x="102" y="124"/>
                </a:cxn>
                <a:cxn ang="0">
                  <a:pos x="103" y="101"/>
                </a:cxn>
              </a:cxnLst>
              <a:rect l="0" t="0" r="r" b="b"/>
              <a:pathLst>
                <a:path w="224" h="569">
                  <a:moveTo>
                    <a:pt x="103" y="101"/>
                  </a:moveTo>
                  <a:cubicBezTo>
                    <a:pt x="87" y="94"/>
                    <a:pt x="75" y="75"/>
                    <a:pt x="74" y="50"/>
                  </a:cubicBezTo>
                  <a:cubicBezTo>
                    <a:pt x="72" y="26"/>
                    <a:pt x="90" y="0"/>
                    <a:pt x="121" y="1"/>
                  </a:cubicBezTo>
                  <a:cubicBezTo>
                    <a:pt x="152" y="2"/>
                    <a:pt x="172" y="18"/>
                    <a:pt x="171" y="52"/>
                  </a:cubicBezTo>
                  <a:cubicBezTo>
                    <a:pt x="170" y="85"/>
                    <a:pt x="151" y="96"/>
                    <a:pt x="135" y="101"/>
                  </a:cubicBezTo>
                  <a:cubicBezTo>
                    <a:pt x="132" y="111"/>
                    <a:pt x="132" y="118"/>
                    <a:pt x="134" y="124"/>
                  </a:cubicBezTo>
                  <a:cubicBezTo>
                    <a:pt x="151" y="131"/>
                    <a:pt x="194" y="132"/>
                    <a:pt x="209" y="145"/>
                  </a:cubicBezTo>
                  <a:cubicBezTo>
                    <a:pt x="224" y="156"/>
                    <a:pt x="219" y="175"/>
                    <a:pt x="221" y="204"/>
                  </a:cubicBezTo>
                  <a:lnTo>
                    <a:pt x="218" y="321"/>
                  </a:lnTo>
                  <a:cubicBezTo>
                    <a:pt x="216" y="348"/>
                    <a:pt x="212" y="367"/>
                    <a:pt x="209" y="365"/>
                  </a:cubicBezTo>
                  <a:cubicBezTo>
                    <a:pt x="199" y="370"/>
                    <a:pt x="200" y="335"/>
                    <a:pt x="196" y="308"/>
                  </a:cubicBezTo>
                  <a:lnTo>
                    <a:pt x="187" y="202"/>
                  </a:lnTo>
                  <a:cubicBezTo>
                    <a:pt x="182" y="204"/>
                    <a:pt x="177" y="260"/>
                    <a:pt x="170" y="321"/>
                  </a:cubicBezTo>
                  <a:lnTo>
                    <a:pt x="144" y="569"/>
                  </a:lnTo>
                  <a:lnTo>
                    <a:pt x="78" y="565"/>
                  </a:lnTo>
                  <a:lnTo>
                    <a:pt x="50" y="325"/>
                  </a:lnTo>
                  <a:cubicBezTo>
                    <a:pt x="39" y="255"/>
                    <a:pt x="37" y="211"/>
                    <a:pt x="33" y="208"/>
                  </a:cubicBezTo>
                  <a:lnTo>
                    <a:pt x="25" y="310"/>
                  </a:lnTo>
                  <a:cubicBezTo>
                    <a:pt x="22" y="336"/>
                    <a:pt x="16" y="366"/>
                    <a:pt x="12" y="365"/>
                  </a:cubicBezTo>
                  <a:cubicBezTo>
                    <a:pt x="4" y="365"/>
                    <a:pt x="2" y="335"/>
                    <a:pt x="1" y="305"/>
                  </a:cubicBezTo>
                  <a:cubicBezTo>
                    <a:pt x="0" y="275"/>
                    <a:pt x="3" y="212"/>
                    <a:pt x="7" y="184"/>
                  </a:cubicBezTo>
                  <a:cubicBezTo>
                    <a:pt x="12" y="157"/>
                    <a:pt x="7" y="150"/>
                    <a:pt x="23" y="140"/>
                  </a:cubicBezTo>
                  <a:cubicBezTo>
                    <a:pt x="39" y="131"/>
                    <a:pt x="89" y="131"/>
                    <a:pt x="102" y="124"/>
                  </a:cubicBezTo>
                  <a:cubicBezTo>
                    <a:pt x="106" y="120"/>
                    <a:pt x="108" y="108"/>
                    <a:pt x="103" y="101"/>
                  </a:cubicBezTo>
                  <a:close/>
                </a:path>
              </a:pathLst>
            </a:custGeom>
            <a:gradFill rotWithShape="1">
              <a:gsLst>
                <a:gs pos="0">
                  <a:srgbClr val="FFFFFF"/>
                </a:gs>
                <a:gs pos="100000">
                  <a:srgbClr val="FFFFFF">
                    <a:gamma/>
                    <a:shade val="46275"/>
                    <a:invGamma/>
                  </a:srgbClr>
                </a:gs>
              </a:gsLst>
              <a:lin ang="5400000" scaled="1"/>
            </a:gradFill>
            <a:ln w="9525">
              <a:noFill/>
              <a:round/>
              <a:headEnd/>
              <a:tailEnd/>
            </a:ln>
            <a:effectLst/>
            <a:scene3d>
              <a:camera prst="legacyPerspectiveTopRight">
                <a:rot lat="0" lon="900000" rev="0"/>
              </a:camera>
              <a:lightRig rig="legacyFlat1" dir="t"/>
            </a:scene3d>
            <a:sp3d extrusionH="36500" prstMaterial="legacyMetal">
              <a:bevelT w="13500" h="13500" prst="angle"/>
              <a:bevelB w="13500" h="13500" prst="angle"/>
              <a:extrusionClr>
                <a:srgbClr val="333333"/>
              </a:extrusionClr>
            </a:sp3d>
          </p:spPr>
          <p:txBody>
            <a:bodyPr>
              <a:flatTx/>
            </a:bodyPr>
            <a:lstStyle/>
            <a:p>
              <a:endParaRPr lang="en-US"/>
            </a:p>
          </p:txBody>
        </p:sp>
      </p:grpSp>
      <p:pic>
        <p:nvPicPr>
          <p:cNvPr id="25" name="Picture 48" descr="232">
            <a:extLst>
              <a:ext uri="{FF2B5EF4-FFF2-40B4-BE49-F238E27FC236}">
                <a16:creationId xmlns:a16="http://schemas.microsoft.com/office/drawing/2014/main" id="{549CA5B7-C21E-4035-2EB2-945DFD7C8D9E}"/>
              </a:ext>
            </a:extLst>
          </p:cNvPr>
          <p:cNvPicPr>
            <a:picLocks noChangeAspect="1" noChangeArrowheads="1"/>
          </p:cNvPicPr>
          <p:nvPr/>
        </p:nvPicPr>
        <p:blipFill>
          <a:blip r:embed="rId9"/>
          <a:srcRect/>
          <a:stretch>
            <a:fillRect/>
          </a:stretch>
        </p:blipFill>
        <p:spPr bwMode="gray">
          <a:xfrm>
            <a:off x="10198815" y="5684452"/>
            <a:ext cx="1371600" cy="1200150"/>
          </a:xfrm>
          <a:prstGeom prst="rect">
            <a:avLst/>
          </a:prstGeom>
          <a:noFill/>
        </p:spPr>
      </p:pic>
      <p:sp>
        <p:nvSpPr>
          <p:cNvPr id="2" name="TextBox 1">
            <a:extLst>
              <a:ext uri="{FF2B5EF4-FFF2-40B4-BE49-F238E27FC236}">
                <a16:creationId xmlns:a16="http://schemas.microsoft.com/office/drawing/2014/main" id="{22B85656-BC0B-1F4E-BB18-44765441F0E2}"/>
              </a:ext>
            </a:extLst>
          </p:cNvPr>
          <p:cNvSpPr txBox="1"/>
          <p:nvPr/>
        </p:nvSpPr>
        <p:spPr>
          <a:xfrm>
            <a:off x="1157354" y="2258563"/>
            <a:ext cx="9855915" cy="1384995"/>
          </a:xfrm>
          <a:prstGeom prst="rect">
            <a:avLst/>
          </a:prstGeom>
          <a:noFill/>
        </p:spPr>
        <p:txBody>
          <a:bodyPr wrap="square" rtlCol="0">
            <a:spAutoFit/>
          </a:bodyPr>
          <a:lstStyle/>
          <a:p>
            <a:r>
              <a:rPr lang="en-US" sz="2800" b="1" dirty="0">
                <a:solidFill>
                  <a:srgbClr val="0070C0"/>
                </a:solidFill>
              </a:rPr>
              <a:t>   </a:t>
            </a:r>
            <a:r>
              <a:rPr lang="en-US" sz="2800" b="1" dirty="0" err="1">
                <a:solidFill>
                  <a:srgbClr val="0070C0"/>
                </a:solidFill>
              </a:rPr>
              <a:t>Xử</a:t>
            </a:r>
            <a:r>
              <a:rPr lang="en-US" sz="2800" b="1" dirty="0">
                <a:solidFill>
                  <a:srgbClr val="0070C0"/>
                </a:solidFill>
              </a:rPr>
              <a:t> </a:t>
            </a:r>
            <a:r>
              <a:rPr lang="en-US" sz="2800" b="1" dirty="0" err="1">
                <a:solidFill>
                  <a:srgbClr val="0070C0"/>
                </a:solidFill>
              </a:rPr>
              <a:t>lí</a:t>
            </a:r>
            <a:r>
              <a:rPr lang="en-US" sz="2800" b="1" dirty="0">
                <a:solidFill>
                  <a:srgbClr val="0070C0"/>
                </a:solidFill>
              </a:rPr>
              <a:t> </a:t>
            </a:r>
            <a:r>
              <a:rPr lang="en-US" sz="2800" b="1" dirty="0" err="1">
                <a:solidFill>
                  <a:srgbClr val="0070C0"/>
                </a:solidFill>
              </a:rPr>
              <a:t>tín</a:t>
            </a:r>
            <a:r>
              <a:rPr lang="en-US" sz="2800" b="1" dirty="0">
                <a:solidFill>
                  <a:srgbClr val="0070C0"/>
                </a:solidFill>
              </a:rPr>
              <a:t> </a:t>
            </a:r>
            <a:r>
              <a:rPr lang="en-US" sz="2800" b="1" dirty="0" err="1">
                <a:solidFill>
                  <a:srgbClr val="0070C0"/>
                </a:solidFill>
              </a:rPr>
              <a:t>hiệu</a:t>
            </a:r>
            <a:r>
              <a:rPr lang="en-US" sz="2800" b="1" dirty="0">
                <a:solidFill>
                  <a:srgbClr val="0070C0"/>
                </a:solidFill>
              </a:rPr>
              <a:t> </a:t>
            </a:r>
            <a:r>
              <a:rPr lang="en-US" sz="2800" b="1" dirty="0" err="1">
                <a:solidFill>
                  <a:srgbClr val="0070C0"/>
                </a:solidFill>
              </a:rPr>
              <a:t>là</a:t>
            </a:r>
            <a:r>
              <a:rPr lang="en-US" sz="2800" b="1" dirty="0">
                <a:solidFill>
                  <a:srgbClr val="0070C0"/>
                </a:solidFill>
              </a:rPr>
              <a:t> </a:t>
            </a:r>
            <a:r>
              <a:rPr lang="en-US" sz="2800" b="1" dirty="0" err="1">
                <a:solidFill>
                  <a:srgbClr val="0070C0"/>
                </a:solidFill>
              </a:rPr>
              <a:t>một</a:t>
            </a:r>
            <a:r>
              <a:rPr lang="en-US" sz="2800" b="1" dirty="0">
                <a:solidFill>
                  <a:srgbClr val="0070C0"/>
                </a:solidFill>
              </a:rPr>
              <a:t> </a:t>
            </a:r>
            <a:r>
              <a:rPr lang="en-US" sz="2800" b="1" dirty="0" err="1">
                <a:solidFill>
                  <a:srgbClr val="0070C0"/>
                </a:solidFill>
              </a:rPr>
              <a:t>trong</a:t>
            </a:r>
            <a:r>
              <a:rPr lang="en-US" sz="2800" b="1" dirty="0">
                <a:solidFill>
                  <a:srgbClr val="0070C0"/>
                </a:solidFill>
              </a:rPr>
              <a:t> </a:t>
            </a:r>
            <a:r>
              <a:rPr lang="en-US" sz="2800" b="1" dirty="0" err="1">
                <a:solidFill>
                  <a:srgbClr val="0070C0"/>
                </a:solidFill>
              </a:rPr>
              <a:t>các</a:t>
            </a:r>
            <a:r>
              <a:rPr lang="en-US" sz="2800" b="1" dirty="0">
                <a:solidFill>
                  <a:srgbClr val="0070C0"/>
                </a:solidFill>
              </a:rPr>
              <a:t> </a:t>
            </a:r>
            <a:r>
              <a:rPr lang="en-US" sz="2800" b="1" dirty="0" err="1">
                <a:solidFill>
                  <a:srgbClr val="0070C0"/>
                </a:solidFill>
              </a:rPr>
              <a:t>công</a:t>
            </a:r>
            <a:r>
              <a:rPr lang="en-US" sz="2800" b="1" dirty="0">
                <a:solidFill>
                  <a:srgbClr val="0070C0"/>
                </a:solidFill>
              </a:rPr>
              <a:t> </a:t>
            </a:r>
            <a:r>
              <a:rPr lang="en-US" sz="2800" b="1" dirty="0" err="1">
                <a:solidFill>
                  <a:srgbClr val="0070C0"/>
                </a:solidFill>
              </a:rPr>
              <a:t>việc</a:t>
            </a:r>
            <a:r>
              <a:rPr lang="en-US" sz="2800" b="1" dirty="0">
                <a:solidFill>
                  <a:srgbClr val="0070C0"/>
                </a:solidFill>
              </a:rPr>
              <a:t> </a:t>
            </a:r>
            <a:r>
              <a:rPr lang="en-US" sz="2800" b="1" dirty="0" err="1">
                <a:solidFill>
                  <a:srgbClr val="0070C0"/>
                </a:solidFill>
              </a:rPr>
              <a:t>rất</a:t>
            </a:r>
            <a:r>
              <a:rPr lang="en-US" sz="2800" b="1" dirty="0">
                <a:solidFill>
                  <a:srgbClr val="0070C0"/>
                </a:solidFill>
              </a:rPr>
              <a:t> </a:t>
            </a:r>
            <a:r>
              <a:rPr lang="en-US" sz="2800" b="1" dirty="0" err="1">
                <a:solidFill>
                  <a:srgbClr val="0070C0"/>
                </a:solidFill>
              </a:rPr>
              <a:t>quan</a:t>
            </a:r>
            <a:r>
              <a:rPr lang="en-US" sz="2800" b="1" dirty="0">
                <a:solidFill>
                  <a:srgbClr val="0070C0"/>
                </a:solidFill>
              </a:rPr>
              <a:t> </a:t>
            </a:r>
            <a:r>
              <a:rPr lang="en-US" sz="2800" b="1" dirty="0" err="1">
                <a:solidFill>
                  <a:srgbClr val="0070C0"/>
                </a:solidFill>
              </a:rPr>
              <a:t>trọng</a:t>
            </a:r>
            <a:r>
              <a:rPr lang="en-US" sz="2800" b="1" dirty="0">
                <a:solidFill>
                  <a:srgbClr val="0070C0"/>
                </a:solidFill>
              </a:rPr>
              <a:t> </a:t>
            </a:r>
            <a:r>
              <a:rPr lang="en-US" sz="2800" b="1" dirty="0" err="1">
                <a:solidFill>
                  <a:srgbClr val="0070C0"/>
                </a:solidFill>
              </a:rPr>
              <a:t>và</a:t>
            </a:r>
            <a:r>
              <a:rPr lang="en-US" sz="2800" b="1" dirty="0">
                <a:solidFill>
                  <a:srgbClr val="0070C0"/>
                </a:solidFill>
              </a:rPr>
              <a:t> </a:t>
            </a:r>
            <a:r>
              <a:rPr lang="en-US" sz="2800" b="1" dirty="0" err="1">
                <a:solidFill>
                  <a:srgbClr val="0070C0"/>
                </a:solidFill>
              </a:rPr>
              <a:t>hiện</a:t>
            </a:r>
            <a:r>
              <a:rPr lang="en-US" sz="2800" b="1" dirty="0">
                <a:solidFill>
                  <a:srgbClr val="0070C0"/>
                </a:solidFill>
              </a:rPr>
              <a:t> </a:t>
            </a:r>
            <a:r>
              <a:rPr lang="en-US" sz="2800" b="1" dirty="0" err="1">
                <a:solidFill>
                  <a:srgbClr val="0070C0"/>
                </a:solidFill>
              </a:rPr>
              <a:t>đang</a:t>
            </a:r>
            <a:r>
              <a:rPr lang="en-US" sz="2800" b="1" dirty="0">
                <a:solidFill>
                  <a:srgbClr val="0070C0"/>
                </a:solidFill>
              </a:rPr>
              <a:t> </a:t>
            </a:r>
            <a:r>
              <a:rPr lang="en-US" sz="2800" b="1" dirty="0" err="1">
                <a:solidFill>
                  <a:srgbClr val="0070C0"/>
                </a:solidFill>
              </a:rPr>
              <a:t>được</a:t>
            </a:r>
            <a:r>
              <a:rPr lang="en-US" sz="2800" b="1" dirty="0">
                <a:solidFill>
                  <a:srgbClr val="0070C0"/>
                </a:solidFill>
              </a:rPr>
              <a:t> </a:t>
            </a:r>
            <a:r>
              <a:rPr lang="en-US" sz="2800" b="1" dirty="0" err="1">
                <a:solidFill>
                  <a:srgbClr val="0070C0"/>
                </a:solidFill>
              </a:rPr>
              <a:t>nhiều</a:t>
            </a:r>
            <a:r>
              <a:rPr lang="en-US" sz="2800" b="1" dirty="0">
                <a:solidFill>
                  <a:srgbClr val="0070C0"/>
                </a:solidFill>
              </a:rPr>
              <a:t> </a:t>
            </a:r>
            <a:r>
              <a:rPr lang="en-US" sz="2800" b="1" dirty="0" err="1">
                <a:solidFill>
                  <a:srgbClr val="0070C0"/>
                </a:solidFill>
              </a:rPr>
              <a:t>công</a:t>
            </a:r>
            <a:r>
              <a:rPr lang="en-US" sz="2800" b="1" dirty="0">
                <a:solidFill>
                  <a:srgbClr val="0070C0"/>
                </a:solidFill>
              </a:rPr>
              <a:t> ty </a:t>
            </a:r>
            <a:r>
              <a:rPr lang="en-US" sz="2800" b="1" dirty="0" err="1">
                <a:solidFill>
                  <a:srgbClr val="0070C0"/>
                </a:solidFill>
              </a:rPr>
              <a:t>công</a:t>
            </a:r>
            <a:r>
              <a:rPr lang="en-US" sz="2800" b="1" dirty="0">
                <a:solidFill>
                  <a:srgbClr val="0070C0"/>
                </a:solidFill>
              </a:rPr>
              <a:t> </a:t>
            </a:r>
            <a:r>
              <a:rPr lang="en-US" sz="2800" b="1" dirty="0" err="1">
                <a:solidFill>
                  <a:srgbClr val="0070C0"/>
                </a:solidFill>
              </a:rPr>
              <a:t>nghệ</a:t>
            </a:r>
            <a:r>
              <a:rPr lang="en-US" sz="2800" b="1" dirty="0">
                <a:solidFill>
                  <a:srgbClr val="0070C0"/>
                </a:solidFill>
              </a:rPr>
              <a:t> </a:t>
            </a:r>
            <a:r>
              <a:rPr lang="en-US" sz="2800" b="1" dirty="0" err="1">
                <a:solidFill>
                  <a:srgbClr val="0070C0"/>
                </a:solidFill>
              </a:rPr>
              <a:t>lớn</a:t>
            </a:r>
            <a:r>
              <a:rPr lang="en-US" sz="2800" b="1" dirty="0">
                <a:solidFill>
                  <a:srgbClr val="0070C0"/>
                </a:solidFill>
              </a:rPr>
              <a:t> </a:t>
            </a:r>
            <a:r>
              <a:rPr lang="en-US" sz="2800" b="1" dirty="0" err="1">
                <a:solidFill>
                  <a:srgbClr val="0070C0"/>
                </a:solidFill>
              </a:rPr>
              <a:t>đầu</a:t>
            </a:r>
            <a:r>
              <a:rPr lang="en-US" sz="2800" b="1" dirty="0">
                <a:solidFill>
                  <a:srgbClr val="0070C0"/>
                </a:solidFill>
              </a:rPr>
              <a:t> </a:t>
            </a:r>
            <a:r>
              <a:rPr lang="en-US" sz="2800" b="1" dirty="0" err="1">
                <a:solidFill>
                  <a:srgbClr val="0070C0"/>
                </a:solidFill>
              </a:rPr>
              <a:t>tư</a:t>
            </a:r>
            <a:r>
              <a:rPr lang="en-US" sz="2800" b="1" dirty="0">
                <a:solidFill>
                  <a:srgbClr val="0070C0"/>
                </a:solidFill>
              </a:rPr>
              <a:t> </a:t>
            </a:r>
            <a:r>
              <a:rPr lang="en-US" sz="2800" b="1" dirty="0" err="1">
                <a:solidFill>
                  <a:srgbClr val="0070C0"/>
                </a:solidFill>
              </a:rPr>
              <a:t>và</a:t>
            </a:r>
            <a:r>
              <a:rPr lang="en-US" sz="2800" b="1" dirty="0">
                <a:solidFill>
                  <a:srgbClr val="0070C0"/>
                </a:solidFill>
              </a:rPr>
              <a:t> </a:t>
            </a:r>
            <a:r>
              <a:rPr lang="en-US" sz="2800" b="1" dirty="0" err="1">
                <a:solidFill>
                  <a:srgbClr val="0070C0"/>
                </a:solidFill>
              </a:rPr>
              <a:t>xử</a:t>
            </a:r>
            <a:r>
              <a:rPr lang="en-US" sz="2800" b="1" dirty="0">
                <a:solidFill>
                  <a:srgbClr val="0070C0"/>
                </a:solidFill>
              </a:rPr>
              <a:t> </a:t>
            </a:r>
            <a:r>
              <a:rPr lang="en-US" sz="2800" b="1" dirty="0" err="1">
                <a:solidFill>
                  <a:srgbClr val="0070C0"/>
                </a:solidFill>
              </a:rPr>
              <a:t>lí</a:t>
            </a:r>
            <a:r>
              <a:rPr lang="en-US" sz="2800" b="1" dirty="0">
                <a:solidFill>
                  <a:srgbClr val="0070C0"/>
                </a:solidFill>
              </a:rPr>
              <a:t> </a:t>
            </a:r>
            <a:r>
              <a:rPr lang="en-US" sz="2800" b="1" dirty="0" err="1">
                <a:solidFill>
                  <a:srgbClr val="0070C0"/>
                </a:solidFill>
              </a:rPr>
              <a:t>tín</a:t>
            </a:r>
            <a:r>
              <a:rPr lang="en-US" sz="2800" b="1" dirty="0">
                <a:solidFill>
                  <a:srgbClr val="0070C0"/>
                </a:solidFill>
              </a:rPr>
              <a:t> </a:t>
            </a:r>
            <a:r>
              <a:rPr lang="en-US" sz="2800" b="1" dirty="0" err="1">
                <a:solidFill>
                  <a:srgbClr val="0070C0"/>
                </a:solidFill>
              </a:rPr>
              <a:t>hiệu</a:t>
            </a:r>
            <a:r>
              <a:rPr lang="en-US" sz="2800" b="1" dirty="0">
                <a:solidFill>
                  <a:srgbClr val="0070C0"/>
                </a:solidFill>
              </a:rPr>
              <a:t>, </a:t>
            </a:r>
            <a:r>
              <a:rPr lang="en-US" sz="2800" b="1" dirty="0" err="1">
                <a:solidFill>
                  <a:srgbClr val="0070C0"/>
                </a:solidFill>
              </a:rPr>
              <a:t>đo</a:t>
            </a:r>
            <a:r>
              <a:rPr lang="en-US" sz="2800" b="1" dirty="0">
                <a:solidFill>
                  <a:srgbClr val="0070C0"/>
                </a:solidFill>
              </a:rPr>
              <a:t> </a:t>
            </a:r>
            <a:r>
              <a:rPr lang="en-US" sz="2800" b="1" dirty="0" err="1">
                <a:solidFill>
                  <a:srgbClr val="0070C0"/>
                </a:solidFill>
              </a:rPr>
              <a:t>lường</a:t>
            </a:r>
            <a:r>
              <a:rPr lang="en-US" sz="2800" b="1" dirty="0">
                <a:solidFill>
                  <a:srgbClr val="0070C0"/>
                </a:solidFill>
              </a:rPr>
              <a:t>, </a:t>
            </a:r>
            <a:r>
              <a:rPr lang="en-US" sz="2800" b="1" dirty="0" err="1">
                <a:solidFill>
                  <a:srgbClr val="0070C0"/>
                </a:solidFill>
              </a:rPr>
              <a:t>kĩ</a:t>
            </a:r>
            <a:r>
              <a:rPr lang="en-US" sz="2800" b="1" dirty="0">
                <a:solidFill>
                  <a:srgbClr val="0070C0"/>
                </a:solidFill>
              </a:rPr>
              <a:t> </a:t>
            </a:r>
            <a:r>
              <a:rPr lang="en-US" sz="2800" b="1" dirty="0" err="1">
                <a:solidFill>
                  <a:srgbClr val="0070C0"/>
                </a:solidFill>
              </a:rPr>
              <a:t>thuật</a:t>
            </a:r>
            <a:r>
              <a:rPr lang="en-US" sz="2800" b="1" dirty="0">
                <a:solidFill>
                  <a:srgbClr val="0070C0"/>
                </a:solidFill>
              </a:rPr>
              <a:t> </a:t>
            </a:r>
            <a:r>
              <a:rPr lang="en-US" sz="2800" b="1" dirty="0" err="1">
                <a:solidFill>
                  <a:srgbClr val="0070C0"/>
                </a:solidFill>
              </a:rPr>
              <a:t>điện</a:t>
            </a:r>
            <a:r>
              <a:rPr lang="en-US" sz="2800" b="1" dirty="0">
                <a:solidFill>
                  <a:srgbClr val="0070C0"/>
                </a:solidFill>
              </a:rPr>
              <a:t>, </a:t>
            </a:r>
            <a:r>
              <a:rPr lang="en-US" sz="2800" b="1" dirty="0" err="1">
                <a:solidFill>
                  <a:srgbClr val="0070C0"/>
                </a:solidFill>
              </a:rPr>
              <a:t>điện</a:t>
            </a:r>
            <a:r>
              <a:rPr lang="en-US" sz="2800" b="1" dirty="0">
                <a:solidFill>
                  <a:srgbClr val="0070C0"/>
                </a:solidFill>
              </a:rPr>
              <a:t> </a:t>
            </a:r>
            <a:r>
              <a:rPr lang="en-US" sz="2800" b="1" dirty="0" err="1">
                <a:solidFill>
                  <a:srgbClr val="0070C0"/>
                </a:solidFill>
              </a:rPr>
              <a:t>tử</a:t>
            </a:r>
            <a:r>
              <a:rPr lang="en-US" sz="2800" b="1" dirty="0">
                <a:solidFill>
                  <a:srgbClr val="0070C0"/>
                </a:solidFill>
              </a:rPr>
              <a:t>, </a:t>
            </a:r>
            <a:r>
              <a:rPr lang="en-US" sz="2800" b="1" dirty="0" err="1">
                <a:solidFill>
                  <a:srgbClr val="0070C0"/>
                </a:solidFill>
              </a:rPr>
              <a:t>kĩ</a:t>
            </a:r>
            <a:r>
              <a:rPr lang="en-US" sz="2800" b="1" dirty="0">
                <a:solidFill>
                  <a:srgbClr val="0070C0"/>
                </a:solidFill>
              </a:rPr>
              <a:t> </a:t>
            </a:r>
            <a:r>
              <a:rPr lang="en-US" sz="2800" b="1" dirty="0" err="1">
                <a:solidFill>
                  <a:srgbClr val="0070C0"/>
                </a:solidFill>
              </a:rPr>
              <a:t>thuật</a:t>
            </a:r>
            <a:r>
              <a:rPr lang="en-US" sz="2800" b="1" dirty="0">
                <a:solidFill>
                  <a:srgbClr val="0070C0"/>
                </a:solidFill>
              </a:rPr>
              <a:t> </a:t>
            </a:r>
            <a:r>
              <a:rPr lang="en-US" sz="2800" b="1" dirty="0" err="1">
                <a:solidFill>
                  <a:srgbClr val="0070C0"/>
                </a:solidFill>
              </a:rPr>
              <a:t>máy</a:t>
            </a:r>
            <a:r>
              <a:rPr lang="en-US" sz="2800" b="1" dirty="0">
                <a:solidFill>
                  <a:srgbClr val="0070C0"/>
                </a:solidFill>
              </a:rPr>
              <a:t> </a:t>
            </a:r>
            <a:r>
              <a:rPr lang="en-US" sz="2800" b="1" dirty="0" err="1">
                <a:solidFill>
                  <a:srgbClr val="0070C0"/>
                </a:solidFill>
              </a:rPr>
              <a:t>tính</a:t>
            </a:r>
            <a:r>
              <a:rPr lang="en-US" sz="2800" b="1" dirty="0">
                <a:solidFill>
                  <a:srgbClr val="0070C0"/>
                </a:solidFill>
              </a:rPr>
              <a:t>……</a:t>
            </a:r>
          </a:p>
        </p:txBody>
      </p:sp>
    </p:spTree>
    <p:extLst>
      <p:ext uri="{BB962C8B-B14F-4D97-AF65-F5344CB8AC3E}">
        <p14:creationId xmlns:p14="http://schemas.microsoft.com/office/powerpoint/2010/main" val="23649461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15E998-A77D-98D8-D2F3-BD8C96293A9C}"/>
              </a:ext>
            </a:extLst>
          </p:cNvPr>
          <p:cNvSpPr txBox="1"/>
          <p:nvPr/>
        </p:nvSpPr>
        <p:spPr>
          <a:xfrm>
            <a:off x="342900" y="1219200"/>
            <a:ext cx="3124200" cy="3046988"/>
          </a:xfrm>
          <a:prstGeom prst="rect">
            <a:avLst/>
          </a:prstGeom>
          <a:noFill/>
        </p:spPr>
        <p:txBody>
          <a:bodyPr wrap="square">
            <a:spAutoFit/>
          </a:bodyPr>
          <a:lstStyle/>
          <a:p>
            <a:pPr algn="just"/>
            <a:r>
              <a:rPr lang="vi-VN" sz="2400" b="1" i="0" dirty="0">
                <a:solidFill>
                  <a:srgbClr val="002060"/>
                </a:solidFill>
                <a:effectLst/>
                <a:latin typeface="+mj-lt"/>
              </a:rPr>
              <a:t>Trường nào đào tạo ngành Điện tử công nghiệp? Dưới đây là danh sách các trường đại học đào tạo khối ngành kỹ thuật chất lượng mà bạn có thể tham khảo. </a:t>
            </a:r>
            <a:endParaRPr lang="x-none" sz="2400" b="1" dirty="0">
              <a:solidFill>
                <a:srgbClr val="002060"/>
              </a:solidFill>
              <a:latin typeface="+mj-lt"/>
            </a:endParaRPr>
          </a:p>
        </p:txBody>
      </p:sp>
      <p:pic>
        <p:nvPicPr>
          <p:cNvPr id="7" name="Picture 6">
            <a:extLst>
              <a:ext uri="{FF2B5EF4-FFF2-40B4-BE49-F238E27FC236}">
                <a16:creationId xmlns:a16="http://schemas.microsoft.com/office/drawing/2014/main" id="{0266059E-0970-31D3-CD52-269FDC706205}"/>
              </a:ext>
            </a:extLst>
          </p:cNvPr>
          <p:cNvPicPr>
            <a:picLocks noChangeAspect="1"/>
          </p:cNvPicPr>
          <p:nvPr/>
        </p:nvPicPr>
        <p:blipFill rotWithShape="1">
          <a:blip r:embed="rId2">
            <a:extLst>
              <a:ext uri="{28A0092B-C50C-407E-A947-70E740481C1C}">
                <a14:useLocalDpi xmlns:a14="http://schemas.microsoft.com/office/drawing/2010/main" val="0"/>
              </a:ext>
            </a:extLst>
          </a:blip>
          <a:srcRect l="2941" t="1664" r="3432" b="2698"/>
          <a:stretch/>
        </p:blipFill>
        <p:spPr>
          <a:xfrm>
            <a:off x="3771900" y="38898"/>
            <a:ext cx="8191500" cy="6819102"/>
          </a:xfrm>
          <a:prstGeom prst="rect">
            <a:avLst/>
          </a:prstGeom>
        </p:spPr>
      </p:pic>
      <p:sp>
        <p:nvSpPr>
          <p:cNvPr id="8" name="TextBox 7">
            <a:extLst>
              <a:ext uri="{FF2B5EF4-FFF2-40B4-BE49-F238E27FC236}">
                <a16:creationId xmlns:a16="http://schemas.microsoft.com/office/drawing/2014/main" id="{74730580-7EE6-4A0B-ABBF-5FBC0E9C8387}"/>
              </a:ext>
            </a:extLst>
          </p:cNvPr>
          <p:cNvSpPr txBox="1"/>
          <p:nvPr/>
        </p:nvSpPr>
        <p:spPr>
          <a:xfrm>
            <a:off x="152400" y="342900"/>
            <a:ext cx="3619500" cy="523220"/>
          </a:xfrm>
          <a:prstGeom prst="rect">
            <a:avLst/>
          </a:prstGeom>
          <a:solidFill>
            <a:srgbClr val="00B050"/>
          </a:solidFill>
        </p:spPr>
        <p:txBody>
          <a:bodyPr wrap="square" rtlCol="0">
            <a:spAutoFit/>
          </a:bodyPr>
          <a:lstStyle/>
          <a:p>
            <a:r>
              <a:rPr lang="x-none" sz="2800" b="1" dirty="0">
                <a:solidFill>
                  <a:schemeClr val="bg1"/>
                </a:solidFill>
              </a:rPr>
              <a:t>KẾT NỐI NGHỀ NGHIỆP</a:t>
            </a:r>
          </a:p>
        </p:txBody>
      </p:sp>
    </p:spTree>
    <p:extLst>
      <p:ext uri="{BB962C8B-B14F-4D97-AF65-F5344CB8AC3E}">
        <p14:creationId xmlns:p14="http://schemas.microsoft.com/office/powerpoint/2010/main" val="252706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gular Pentagon 5">
            <a:extLst>
              <a:ext uri="{FF2B5EF4-FFF2-40B4-BE49-F238E27FC236}">
                <a16:creationId xmlns:a16="http://schemas.microsoft.com/office/drawing/2014/main" id="{80BCD88E-234E-E971-823C-040DB0CC7DA8}"/>
              </a:ext>
            </a:extLst>
          </p:cNvPr>
          <p:cNvSpPr/>
          <p:nvPr/>
        </p:nvSpPr>
        <p:spPr>
          <a:xfrm>
            <a:off x="4538472" y="651010"/>
            <a:ext cx="2895600" cy="2438400"/>
          </a:xfrm>
          <a:prstGeom prst="pentagon">
            <a:avLst/>
          </a:prstGeom>
          <a:solidFill>
            <a:srgbClr val="FFFF00"/>
          </a:solidFill>
          <a:ln>
            <a:solidFill>
              <a:srgbClr val="00B050"/>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effectLst>
                  <a:outerShdw blurRad="38100" dist="38100" dir="2700000" algn="tl">
                    <a:srgbClr val="000000">
                      <a:alpha val="43137"/>
                    </a:srgbClr>
                  </a:outerShdw>
                </a:effectLst>
              </a:rPr>
              <a:t>HƯỚNG DẪN VỀ NHÀ</a:t>
            </a:r>
          </a:p>
        </p:txBody>
      </p:sp>
      <p:cxnSp>
        <p:nvCxnSpPr>
          <p:cNvPr id="25" name="Straight Arrow Connector 11">
            <a:extLst>
              <a:ext uri="{FF2B5EF4-FFF2-40B4-BE49-F238E27FC236}">
                <a16:creationId xmlns:a16="http://schemas.microsoft.com/office/drawing/2014/main" id="{F2BD448C-B84F-7740-1F3B-D09A55E52F87}"/>
              </a:ext>
            </a:extLst>
          </p:cNvPr>
          <p:cNvCxnSpPr>
            <a:cxnSpLocks/>
            <a:stCxn id="22" idx="4"/>
            <a:endCxn id="30" idx="1"/>
          </p:cNvCxnSpPr>
          <p:nvPr/>
        </p:nvCxnSpPr>
        <p:spPr>
          <a:xfrm>
            <a:off x="6881061" y="3089405"/>
            <a:ext cx="740843" cy="85560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15">
            <a:extLst>
              <a:ext uri="{FF2B5EF4-FFF2-40B4-BE49-F238E27FC236}">
                <a16:creationId xmlns:a16="http://schemas.microsoft.com/office/drawing/2014/main" id="{F98F65AC-63A7-32AE-DEC7-A61D1B42FDF6}"/>
              </a:ext>
            </a:extLst>
          </p:cNvPr>
          <p:cNvCxnSpPr>
            <a:cxnSpLocks/>
            <a:stCxn id="22" idx="2"/>
          </p:cNvCxnSpPr>
          <p:nvPr/>
        </p:nvCxnSpPr>
        <p:spPr>
          <a:xfrm flipH="1">
            <a:off x="4350642" y="3089404"/>
            <a:ext cx="740843" cy="68581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Rectangle 18">
            <a:extLst>
              <a:ext uri="{FF2B5EF4-FFF2-40B4-BE49-F238E27FC236}">
                <a16:creationId xmlns:a16="http://schemas.microsoft.com/office/drawing/2014/main" id="{877D919A-3C33-BAD8-1C8B-4FC998CFFBC9}"/>
              </a:ext>
            </a:extLst>
          </p:cNvPr>
          <p:cNvSpPr/>
          <p:nvPr/>
        </p:nvSpPr>
        <p:spPr>
          <a:xfrm>
            <a:off x="7621903" y="3089411"/>
            <a:ext cx="2971800" cy="1711189"/>
          </a:xfrm>
          <a:prstGeom prst="rect">
            <a:avLst/>
          </a:prstGeom>
          <a:solidFill>
            <a:schemeClr val="accent6">
              <a:lumMod val="50000"/>
            </a:schemeClr>
          </a:solidFill>
          <a:ln>
            <a:solidFill>
              <a:srgbClr val="7030A0"/>
            </a:solidFill>
          </a:ln>
          <a:effectLst>
            <a:reflection blurRad="6350" stA="50000" endA="300" endPos="55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Arial" panose="020B0604020202020204" pitchFamily="34" charset="0"/>
                <a:cs typeface="Arial" panose="020B0604020202020204" pitchFamily="34" charset="0"/>
              </a:rPr>
              <a:t>Xem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trước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nội</a:t>
            </a:r>
            <a:r>
              <a:rPr lang="en-US" sz="2400" b="1" dirty="0">
                <a:latin typeface="Arial" panose="020B0604020202020204" pitchFamily="34" charset="0"/>
                <a:cs typeface="Arial" panose="020B0604020202020204" pitchFamily="34" charset="0"/>
              </a:rPr>
              <a:t> dung </a:t>
            </a:r>
            <a:r>
              <a:rPr lang="en-US" sz="2400" b="1" dirty="0" err="1">
                <a:latin typeface="Arial" panose="020B0604020202020204" pitchFamily="34" charset="0"/>
                <a:cs typeface="Arial" panose="020B0604020202020204" pitchFamily="34" charset="0"/>
              </a:rPr>
              <a:t>bài</a:t>
            </a:r>
            <a:r>
              <a:rPr lang="en-US" sz="2400" b="1" dirty="0">
                <a:latin typeface="Arial" panose="020B0604020202020204" pitchFamily="34" charset="0"/>
                <a:cs typeface="Arial" panose="020B0604020202020204" pitchFamily="34" charset="0"/>
              </a:rPr>
              <a:t> 19</a:t>
            </a:r>
          </a:p>
        </p:txBody>
      </p:sp>
      <p:sp>
        <p:nvSpPr>
          <p:cNvPr id="32" name="Rectangle 20">
            <a:extLst>
              <a:ext uri="{FF2B5EF4-FFF2-40B4-BE49-F238E27FC236}">
                <a16:creationId xmlns:a16="http://schemas.microsoft.com/office/drawing/2014/main" id="{7C846801-8EC1-C479-7A41-6B80C198DF75}"/>
              </a:ext>
            </a:extLst>
          </p:cNvPr>
          <p:cNvSpPr/>
          <p:nvPr/>
        </p:nvSpPr>
        <p:spPr>
          <a:xfrm>
            <a:off x="1828801" y="3225587"/>
            <a:ext cx="2505635" cy="1438835"/>
          </a:xfrm>
          <a:prstGeom prst="rect">
            <a:avLst/>
          </a:prstGeom>
          <a:solidFill>
            <a:schemeClr val="accent3">
              <a:lumMod val="50000"/>
            </a:schemeClr>
          </a:solidFill>
          <a:ln>
            <a:solidFill>
              <a:srgbClr val="00B0F0"/>
            </a:solidFill>
          </a:ln>
          <a:effectLst>
            <a:reflection blurRad="6350" stA="50000" endA="300" endPos="55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t>Xem</a:t>
            </a:r>
            <a:r>
              <a:rPr lang="en-US" sz="2800" b="1" dirty="0"/>
              <a:t> </a:t>
            </a:r>
            <a:r>
              <a:rPr lang="en-US" sz="2800" b="1" dirty="0" err="1"/>
              <a:t>lại</a:t>
            </a:r>
            <a:r>
              <a:rPr lang="en-US" sz="2800" b="1" dirty="0"/>
              <a:t> </a:t>
            </a:r>
            <a:r>
              <a:rPr lang="en-US" sz="2800" b="1" dirty="0" err="1"/>
              <a:t>kiến</a:t>
            </a:r>
            <a:r>
              <a:rPr lang="en-US" sz="2800" b="1" dirty="0"/>
              <a:t> </a:t>
            </a:r>
            <a:r>
              <a:rPr lang="en-US" sz="2800" b="1" dirty="0" err="1"/>
              <a:t>thức</a:t>
            </a:r>
            <a:r>
              <a:rPr lang="en-US" sz="2800" b="1" dirty="0"/>
              <a:t> </a:t>
            </a:r>
            <a:r>
              <a:rPr lang="en-US" sz="2800" b="1" dirty="0" err="1"/>
              <a:t>đã</a:t>
            </a:r>
            <a:r>
              <a:rPr lang="en-US" sz="2800" b="1" dirty="0"/>
              <a:t> </a:t>
            </a:r>
            <a:r>
              <a:rPr lang="en-US" sz="2800" b="1" dirty="0" err="1"/>
              <a:t>học</a:t>
            </a:r>
            <a:r>
              <a:rPr lang="en-US" sz="2800" b="1" dirty="0"/>
              <a:t>  </a:t>
            </a:r>
            <a:r>
              <a:rPr lang="en-US" sz="2800" b="1" dirty="0" err="1"/>
              <a:t>bài</a:t>
            </a:r>
            <a:r>
              <a:rPr lang="en-US" sz="2800" b="1" dirty="0"/>
              <a:t> 18</a:t>
            </a:r>
          </a:p>
        </p:txBody>
      </p:sp>
    </p:spTree>
    <p:extLst>
      <p:ext uri="{BB962C8B-B14F-4D97-AF65-F5344CB8AC3E}">
        <p14:creationId xmlns:p14="http://schemas.microsoft.com/office/powerpoint/2010/main" val="49947167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6501" y="-168281"/>
            <a:ext cx="6292501" cy="8005136"/>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r:embed="rId3"/>
                </a:ext>
              </a:extLst>
            </a:blip>
            <a:stretch>
              <a:fillRect l="-27217"/>
            </a:stretch>
          </a:blipFill>
        </p:spPr>
      </p:sp>
      <p:sp>
        <p:nvSpPr>
          <p:cNvPr id="3" name="Freeform 3"/>
          <p:cNvSpPr/>
          <p:nvPr/>
        </p:nvSpPr>
        <p:spPr>
          <a:xfrm>
            <a:off x="6046713" y="-168281"/>
            <a:ext cx="6292501" cy="8005136"/>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r:embed="rId3"/>
                </a:ext>
              </a:extLst>
            </a:blip>
            <a:stretch>
              <a:fillRect l="-27217"/>
            </a:stretch>
          </a:blipFill>
        </p:spPr>
      </p:sp>
      <p:grpSp>
        <p:nvGrpSpPr>
          <p:cNvPr id="4" name="Group 4"/>
          <p:cNvGrpSpPr/>
          <p:nvPr/>
        </p:nvGrpSpPr>
        <p:grpSpPr>
          <a:xfrm>
            <a:off x="-303566" y="5518561"/>
            <a:ext cx="12799133" cy="1468544"/>
            <a:chOff x="0" y="0"/>
            <a:chExt cx="5056447" cy="580165"/>
          </a:xfrm>
        </p:grpSpPr>
        <p:sp>
          <p:nvSpPr>
            <p:cNvPr id="5" name="Freeform 5"/>
            <p:cNvSpPr/>
            <p:nvPr/>
          </p:nvSpPr>
          <p:spPr>
            <a:xfrm>
              <a:off x="0" y="0"/>
              <a:ext cx="5056448" cy="580165"/>
            </a:xfrm>
            <a:custGeom>
              <a:avLst/>
              <a:gdLst/>
              <a:ahLst/>
              <a:cxnLst/>
              <a:rect l="l" t="t" r="r" b="b"/>
              <a:pathLst>
                <a:path w="5056448" h="580165">
                  <a:moveTo>
                    <a:pt x="20566" y="0"/>
                  </a:moveTo>
                  <a:lnTo>
                    <a:pt x="5035882" y="0"/>
                  </a:lnTo>
                  <a:cubicBezTo>
                    <a:pt x="5047240" y="0"/>
                    <a:pt x="5056448" y="9208"/>
                    <a:pt x="5056448" y="20566"/>
                  </a:cubicBezTo>
                  <a:lnTo>
                    <a:pt x="5056448" y="559600"/>
                  </a:lnTo>
                  <a:cubicBezTo>
                    <a:pt x="5056448" y="565054"/>
                    <a:pt x="5054281" y="570285"/>
                    <a:pt x="5050424" y="574142"/>
                  </a:cubicBezTo>
                  <a:cubicBezTo>
                    <a:pt x="5046567" y="577999"/>
                    <a:pt x="5041336" y="580165"/>
                    <a:pt x="5035882" y="580165"/>
                  </a:cubicBezTo>
                  <a:lnTo>
                    <a:pt x="20566" y="580165"/>
                  </a:lnTo>
                  <a:cubicBezTo>
                    <a:pt x="15111" y="580165"/>
                    <a:pt x="9880" y="577999"/>
                    <a:pt x="6024" y="574142"/>
                  </a:cubicBezTo>
                  <a:cubicBezTo>
                    <a:pt x="2167" y="570285"/>
                    <a:pt x="0" y="565054"/>
                    <a:pt x="0" y="559600"/>
                  </a:cubicBezTo>
                  <a:lnTo>
                    <a:pt x="0" y="20566"/>
                  </a:lnTo>
                  <a:cubicBezTo>
                    <a:pt x="0" y="15111"/>
                    <a:pt x="2167" y="9880"/>
                    <a:pt x="6024" y="6024"/>
                  </a:cubicBezTo>
                  <a:cubicBezTo>
                    <a:pt x="9880" y="2167"/>
                    <a:pt x="15111" y="0"/>
                    <a:pt x="20566" y="0"/>
                  </a:cubicBezTo>
                  <a:close/>
                </a:path>
              </a:pathLst>
            </a:custGeom>
            <a:solidFill>
              <a:srgbClr val="1B6A6D"/>
            </a:solidFill>
            <a:ln>
              <a:solidFill>
                <a:srgbClr val="1B6A6D"/>
              </a:solidFill>
            </a:ln>
          </p:spPr>
        </p:sp>
        <p:sp>
          <p:nvSpPr>
            <p:cNvPr id="6" name="TextBox 6"/>
            <p:cNvSpPr txBox="1"/>
            <p:nvPr/>
          </p:nvSpPr>
          <p:spPr>
            <a:xfrm>
              <a:off x="0" y="-76200"/>
              <a:ext cx="812800" cy="889000"/>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7" name="Group 7"/>
          <p:cNvGrpSpPr/>
          <p:nvPr/>
        </p:nvGrpSpPr>
        <p:grpSpPr>
          <a:xfrm>
            <a:off x="-303566" y="-201485"/>
            <a:ext cx="12799133" cy="1468544"/>
            <a:chOff x="0" y="0"/>
            <a:chExt cx="5056447" cy="580165"/>
          </a:xfrm>
        </p:grpSpPr>
        <p:sp>
          <p:nvSpPr>
            <p:cNvPr id="8" name="Freeform 8"/>
            <p:cNvSpPr/>
            <p:nvPr/>
          </p:nvSpPr>
          <p:spPr>
            <a:xfrm>
              <a:off x="0" y="0"/>
              <a:ext cx="5056448" cy="580165"/>
            </a:xfrm>
            <a:custGeom>
              <a:avLst/>
              <a:gdLst/>
              <a:ahLst/>
              <a:cxnLst/>
              <a:rect l="l" t="t" r="r" b="b"/>
              <a:pathLst>
                <a:path w="5056448" h="580165">
                  <a:moveTo>
                    <a:pt x="20566" y="0"/>
                  </a:moveTo>
                  <a:lnTo>
                    <a:pt x="5035882" y="0"/>
                  </a:lnTo>
                  <a:cubicBezTo>
                    <a:pt x="5047240" y="0"/>
                    <a:pt x="5056448" y="9208"/>
                    <a:pt x="5056448" y="20566"/>
                  </a:cubicBezTo>
                  <a:lnTo>
                    <a:pt x="5056448" y="559600"/>
                  </a:lnTo>
                  <a:cubicBezTo>
                    <a:pt x="5056448" y="565054"/>
                    <a:pt x="5054281" y="570285"/>
                    <a:pt x="5050424" y="574142"/>
                  </a:cubicBezTo>
                  <a:cubicBezTo>
                    <a:pt x="5046567" y="577999"/>
                    <a:pt x="5041336" y="580165"/>
                    <a:pt x="5035882" y="580165"/>
                  </a:cubicBezTo>
                  <a:lnTo>
                    <a:pt x="20566" y="580165"/>
                  </a:lnTo>
                  <a:cubicBezTo>
                    <a:pt x="15111" y="580165"/>
                    <a:pt x="9880" y="577999"/>
                    <a:pt x="6024" y="574142"/>
                  </a:cubicBezTo>
                  <a:cubicBezTo>
                    <a:pt x="2167" y="570285"/>
                    <a:pt x="0" y="565054"/>
                    <a:pt x="0" y="559600"/>
                  </a:cubicBezTo>
                  <a:lnTo>
                    <a:pt x="0" y="20566"/>
                  </a:lnTo>
                  <a:cubicBezTo>
                    <a:pt x="0" y="15111"/>
                    <a:pt x="2167" y="9880"/>
                    <a:pt x="6024" y="6024"/>
                  </a:cubicBezTo>
                  <a:cubicBezTo>
                    <a:pt x="9880" y="2167"/>
                    <a:pt x="15111" y="0"/>
                    <a:pt x="20566" y="0"/>
                  </a:cubicBezTo>
                  <a:close/>
                </a:path>
              </a:pathLst>
            </a:custGeom>
            <a:solidFill>
              <a:srgbClr val="1B6A6D"/>
            </a:solidFill>
            <a:ln>
              <a:solidFill>
                <a:srgbClr val="1B6A6D"/>
              </a:solidFill>
            </a:ln>
          </p:spPr>
        </p:sp>
        <p:sp>
          <p:nvSpPr>
            <p:cNvPr id="9" name="TextBox 9"/>
            <p:cNvSpPr txBox="1"/>
            <p:nvPr/>
          </p:nvSpPr>
          <p:spPr>
            <a:xfrm>
              <a:off x="0" y="-76200"/>
              <a:ext cx="812800" cy="889000"/>
            </a:xfrm>
            <a:prstGeom prst="rect">
              <a:avLst/>
            </a:prstGeom>
          </p:spPr>
          <p:txBody>
            <a:bodyPr lIns="33867" tIns="33867" rIns="33867" bIns="33867" rtlCol="0" anchor="ctr"/>
            <a:lstStyle/>
            <a:p>
              <a:pPr algn="ctr">
                <a:lnSpc>
                  <a:spcPts val="1773"/>
                </a:lnSpc>
                <a:spcBef>
                  <a:spcPct val="0"/>
                </a:spcBef>
              </a:pPr>
              <a:endParaRPr sz="1200"/>
            </a:p>
          </p:txBody>
        </p:sp>
      </p:grpSp>
      <p:sp>
        <p:nvSpPr>
          <p:cNvPr id="10" name="Freeform 10"/>
          <p:cNvSpPr/>
          <p:nvPr/>
        </p:nvSpPr>
        <p:spPr>
          <a:xfrm>
            <a:off x="-513140" y="-81037"/>
            <a:ext cx="2397880" cy="2312787"/>
          </a:xfrm>
          <a:custGeom>
            <a:avLst/>
            <a:gdLst/>
            <a:ahLst/>
            <a:cxnLst/>
            <a:rect l="l" t="t" r="r" b="b"/>
            <a:pathLst>
              <a:path w="3596820" h="3469181">
                <a:moveTo>
                  <a:pt x="0" y="0"/>
                </a:moveTo>
                <a:lnTo>
                  <a:pt x="3596820" y="0"/>
                </a:lnTo>
                <a:lnTo>
                  <a:pt x="3596820" y="3469180"/>
                </a:lnTo>
                <a:lnTo>
                  <a:pt x="0" y="34691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TextBox 11"/>
          <p:cNvSpPr txBox="1"/>
          <p:nvPr/>
        </p:nvSpPr>
        <p:spPr>
          <a:xfrm>
            <a:off x="653578" y="1943160"/>
            <a:ext cx="10786269" cy="2467214"/>
          </a:xfrm>
          <a:prstGeom prst="rect">
            <a:avLst/>
          </a:prstGeom>
        </p:spPr>
        <p:txBody>
          <a:bodyPr wrap="square" lIns="0" tIns="0" rIns="0" bIns="0" rtlCol="0" anchor="t">
            <a:spAutoFit/>
          </a:bodyPr>
          <a:lstStyle/>
          <a:p>
            <a:pPr algn="ctr">
              <a:lnSpc>
                <a:spcPts val="10267"/>
              </a:lnSpc>
            </a:pPr>
            <a:r>
              <a:rPr lang="vi-VN" sz="5334" b="1" dirty="0">
                <a:solidFill>
                  <a:srgbClr val="C85103"/>
                </a:solidFill>
                <a:latin typeface="Arial" panose="020B0604020202020204" pitchFamily="34" charset="0"/>
                <a:cs typeface="Arial" panose="020B0604020202020204" pitchFamily="34" charset="0"/>
              </a:rPr>
              <a:t>CẢM ƠN CÁC EM ĐÃ CHÚ Ý LẮNG NGHE BÀI GIẢNG!</a:t>
            </a:r>
            <a:endParaRPr lang="en-US" sz="5334" b="1" dirty="0">
              <a:solidFill>
                <a:srgbClr val="C85103"/>
              </a:solidFill>
              <a:latin typeface="Arial" panose="020B0604020202020204" pitchFamily="34" charset="0"/>
              <a:cs typeface="Arial" panose="020B0604020202020204" pitchFamily="34" charset="0"/>
            </a:endParaRPr>
          </a:p>
        </p:txBody>
      </p:sp>
      <p:sp>
        <p:nvSpPr>
          <p:cNvPr id="13" name="Freeform 13"/>
          <p:cNvSpPr/>
          <p:nvPr/>
        </p:nvSpPr>
        <p:spPr>
          <a:xfrm flipH="1" flipV="1">
            <a:off x="10307260" y="4422198"/>
            <a:ext cx="2397880" cy="2312787"/>
          </a:xfrm>
          <a:custGeom>
            <a:avLst/>
            <a:gdLst/>
            <a:ahLst/>
            <a:cxnLst/>
            <a:rect l="l" t="t" r="r" b="b"/>
            <a:pathLst>
              <a:path w="3596820" h="3469181">
                <a:moveTo>
                  <a:pt x="3596820" y="3469181"/>
                </a:moveTo>
                <a:lnTo>
                  <a:pt x="0" y="3469181"/>
                </a:lnTo>
                <a:lnTo>
                  <a:pt x="0" y="0"/>
                </a:lnTo>
                <a:lnTo>
                  <a:pt x="3596820" y="0"/>
                </a:lnTo>
                <a:lnTo>
                  <a:pt x="3596820" y="3469181"/>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3365708136"/>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ien tu tuong tu 1">
            <a:extLst>
              <a:ext uri="{FF2B5EF4-FFF2-40B4-BE49-F238E27FC236}">
                <a16:creationId xmlns:a16="http://schemas.microsoft.com/office/drawing/2014/main" id="{BF0EB1DD-2AE3-4F70-400B-63264B2D82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07" y="19050"/>
            <a:ext cx="12102193" cy="6819900"/>
          </a:xfrm>
          <a:prstGeom prst="rect">
            <a:avLst/>
          </a:prstGeom>
          <a:noFill/>
          <a:extLst>
            <a:ext uri="{909E8E84-426E-40DD-AFC4-6F175D3DCCD1}">
              <a14:hiddenFill xmlns:a14="http://schemas.microsoft.com/office/drawing/2010/main">
                <a:solidFill>
                  <a:srgbClr val="FFFFFF"/>
                </a:solidFill>
              </a14:hiddenFill>
            </a:ext>
          </a:extLst>
        </p:spPr>
      </p:pic>
      <p:sp>
        <p:nvSpPr>
          <p:cNvPr id="5" name="Diamond 4">
            <a:extLst>
              <a:ext uri="{FF2B5EF4-FFF2-40B4-BE49-F238E27FC236}">
                <a16:creationId xmlns:a16="http://schemas.microsoft.com/office/drawing/2014/main" id="{E7A8DBD8-2DC6-9630-5E13-ED7C325E5B7F}"/>
              </a:ext>
            </a:extLst>
          </p:cNvPr>
          <p:cNvSpPr/>
          <p:nvPr/>
        </p:nvSpPr>
        <p:spPr>
          <a:xfrm>
            <a:off x="2667000" y="952500"/>
            <a:ext cx="5791200" cy="4860296"/>
          </a:xfrm>
          <a:prstGeom prst="diamond">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kern="1500" dirty="0">
                <a:solidFill>
                  <a:srgbClr val="FF0000"/>
                </a:solidFill>
              </a:rPr>
              <a:t>BÀI </a:t>
            </a:r>
            <a:r>
              <a:rPr lang="en-US" sz="3600" b="1" kern="1500" dirty="0">
                <a:solidFill>
                  <a:srgbClr val="FF0000"/>
                </a:solidFill>
              </a:rPr>
              <a:t>18</a:t>
            </a:r>
            <a:r>
              <a:rPr lang="vi-VN" sz="3600" b="1" kern="1500" dirty="0">
                <a:solidFill>
                  <a:srgbClr val="FF0000"/>
                </a:solidFill>
              </a:rPr>
              <a:t>: </a:t>
            </a:r>
          </a:p>
          <a:p>
            <a:pPr algn="ctr"/>
            <a:r>
              <a:rPr lang="en-US" sz="3600" b="1" kern="1500" dirty="0">
                <a:solidFill>
                  <a:srgbClr val="FF0000"/>
                </a:solidFill>
              </a:rPr>
              <a:t>GIỚI THIỆU VỀ ĐIỆN TỬ </a:t>
            </a:r>
          </a:p>
          <a:p>
            <a:pPr algn="ctr"/>
            <a:r>
              <a:rPr lang="en-US" sz="3600" b="1" kern="1500" dirty="0">
                <a:solidFill>
                  <a:srgbClr val="FF0000"/>
                </a:solidFill>
              </a:rPr>
              <a:t>TƯƠNG TỰ</a:t>
            </a:r>
            <a:endParaRPr lang="x-none" sz="3600" b="1" kern="1500" dirty="0">
              <a:solidFill>
                <a:srgbClr val="FF0000"/>
              </a:solidFill>
            </a:endParaRPr>
          </a:p>
        </p:txBody>
      </p:sp>
      <p:sp>
        <p:nvSpPr>
          <p:cNvPr id="3" name="TextBox 2">
            <a:extLst>
              <a:ext uri="{FF2B5EF4-FFF2-40B4-BE49-F238E27FC236}">
                <a16:creationId xmlns:a16="http://schemas.microsoft.com/office/drawing/2014/main" id="{E8ADC8EC-EBA3-D679-5BDF-E45D10810784}"/>
              </a:ext>
            </a:extLst>
          </p:cNvPr>
          <p:cNvSpPr txBox="1"/>
          <p:nvPr/>
        </p:nvSpPr>
        <p:spPr>
          <a:xfrm>
            <a:off x="1409700" y="306169"/>
            <a:ext cx="8763000" cy="646331"/>
          </a:xfrm>
          <a:prstGeom prst="rect">
            <a:avLst/>
          </a:prstGeom>
          <a:solidFill>
            <a:schemeClr val="bg1"/>
          </a:solidFill>
        </p:spPr>
        <p:txBody>
          <a:bodyPr wrap="square" rtlCol="0">
            <a:spAutoFit/>
          </a:bodyPr>
          <a:lstStyle/>
          <a:p>
            <a:pPr algn="ctr"/>
            <a:r>
              <a:rPr lang="x-none" sz="3600" b="1" kern="1500" dirty="0">
                <a:solidFill>
                  <a:srgbClr val="00B050"/>
                </a:solidFill>
                <a:latin typeface="Times New Roman" panose="02020603050405020304" pitchFamily="18" charset="0"/>
                <a:cs typeface="Times New Roman" panose="02020603050405020304" pitchFamily="18" charset="0"/>
              </a:rPr>
              <a:t>CHƯƠNG VII: ĐIỆN TỬ TƯƠNG TỰ</a:t>
            </a:r>
          </a:p>
        </p:txBody>
      </p:sp>
    </p:spTree>
    <p:extLst>
      <p:ext uri="{BB962C8B-B14F-4D97-AF65-F5344CB8AC3E}">
        <p14:creationId xmlns:p14="http://schemas.microsoft.com/office/powerpoint/2010/main" val="4254397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D649995-8C41-C312-7294-C871BB296737}"/>
              </a:ext>
            </a:extLst>
          </p:cNvPr>
          <p:cNvGrpSpPr/>
          <p:nvPr/>
        </p:nvGrpSpPr>
        <p:grpSpPr>
          <a:xfrm>
            <a:off x="2870382" y="3267757"/>
            <a:ext cx="7212857" cy="1101914"/>
            <a:chOff x="1159468" y="1947485"/>
            <a:chExt cx="10157117" cy="1264835"/>
          </a:xfrm>
        </p:grpSpPr>
        <p:sp>
          <p:nvSpPr>
            <p:cNvPr id="5" name="Rounded Rectangle 4">
              <a:extLst>
                <a:ext uri="{FF2B5EF4-FFF2-40B4-BE49-F238E27FC236}">
                  <a16:creationId xmlns:a16="http://schemas.microsoft.com/office/drawing/2014/main" id="{A5D06B9E-EB83-93C0-0818-B406BAF46789}"/>
                </a:ext>
              </a:extLst>
            </p:cNvPr>
            <p:cNvSpPr/>
            <p:nvPr/>
          </p:nvSpPr>
          <p:spPr>
            <a:xfrm>
              <a:off x="1159468" y="1984395"/>
              <a:ext cx="10157117" cy="1227925"/>
            </a:xfrm>
            <a:prstGeom prst="roundRect">
              <a:avLst>
                <a:gd name="adj" fmla="val 10000"/>
              </a:avLst>
            </a:prstGeom>
            <a:ln w="19050">
              <a:solidFill>
                <a:srgbClr val="00B05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Rounded Rectangle 7">
              <a:extLst>
                <a:ext uri="{FF2B5EF4-FFF2-40B4-BE49-F238E27FC236}">
                  <a16:creationId xmlns:a16="http://schemas.microsoft.com/office/drawing/2014/main" id="{07B0C651-1D13-CBF4-D552-0B5C221971BC}"/>
                </a:ext>
              </a:extLst>
            </p:cNvPr>
            <p:cNvSpPr txBox="1"/>
            <p:nvPr/>
          </p:nvSpPr>
          <p:spPr>
            <a:xfrm>
              <a:off x="1195435" y="1947485"/>
              <a:ext cx="10085186" cy="1228869"/>
            </a:xfrm>
            <a:prstGeom prst="rect">
              <a:avLst/>
            </a:prstGeom>
            <a:ln w="19050">
              <a:solidFill>
                <a:srgbClr val="00B05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1120" tIns="47413" rIns="71120" bIns="47413" numCol="1" spcCol="1270" anchor="ctr" anchorCtr="0">
              <a:noAutofit/>
            </a:bodyPr>
            <a:lstStyle/>
            <a:p>
              <a:pPr algn="ctr" defTabSz="1244569">
                <a:lnSpc>
                  <a:spcPct val="90000"/>
                </a:lnSpc>
                <a:spcBef>
                  <a:spcPct val="0"/>
                </a:spcBef>
                <a:spcAft>
                  <a:spcPct val="35000"/>
                </a:spcAft>
              </a:pPr>
              <a:endParaRPr lang="en-US" sz="2700" b="1" dirty="0">
                <a:solidFill>
                  <a:srgbClr val="002060"/>
                </a:solidFill>
              </a:endParaRPr>
            </a:p>
          </p:txBody>
        </p:sp>
      </p:grpSp>
      <p:grpSp>
        <p:nvGrpSpPr>
          <p:cNvPr id="10" name="Group 9">
            <a:extLst>
              <a:ext uri="{FF2B5EF4-FFF2-40B4-BE49-F238E27FC236}">
                <a16:creationId xmlns:a16="http://schemas.microsoft.com/office/drawing/2014/main" id="{4DEB2F12-77C7-551A-5FA1-A73F74479171}"/>
              </a:ext>
            </a:extLst>
          </p:cNvPr>
          <p:cNvGrpSpPr/>
          <p:nvPr/>
        </p:nvGrpSpPr>
        <p:grpSpPr>
          <a:xfrm>
            <a:off x="2125596" y="2312232"/>
            <a:ext cx="2575058" cy="810445"/>
            <a:chOff x="194876" y="953"/>
            <a:chExt cx="4822961" cy="1380572"/>
          </a:xfrm>
          <a:solidFill>
            <a:srgbClr val="00B050"/>
          </a:solidFill>
        </p:grpSpPr>
        <p:sp>
          <p:nvSpPr>
            <p:cNvPr id="11" name="Rounded Rectangle 10">
              <a:extLst>
                <a:ext uri="{FF2B5EF4-FFF2-40B4-BE49-F238E27FC236}">
                  <a16:creationId xmlns:a16="http://schemas.microsoft.com/office/drawing/2014/main" id="{F8DC3104-708C-5B7E-AE7C-2E1F59B76D2A}"/>
                </a:ext>
              </a:extLst>
            </p:cNvPr>
            <p:cNvSpPr/>
            <p:nvPr/>
          </p:nvSpPr>
          <p:spPr>
            <a:xfrm>
              <a:off x="194876" y="953"/>
              <a:ext cx="4822961" cy="1380572"/>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38DACDD8-BDC3-BA94-BDDF-085DCE3A474B}"/>
                </a:ext>
              </a:extLst>
            </p:cNvPr>
            <p:cNvSpPr txBox="1"/>
            <p:nvPr/>
          </p:nvSpPr>
          <p:spPr>
            <a:xfrm>
              <a:off x="235313" y="204106"/>
              <a:ext cx="4742089" cy="85290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1920" tIns="81280" rIns="121920" bIns="81280" numCol="1" spcCol="1270" anchor="ctr" anchorCtr="0">
              <a:noAutofit/>
            </a:bodyPr>
            <a:lstStyle/>
            <a:p>
              <a:pPr algn="ctr" defTabSz="2133547">
                <a:lnSpc>
                  <a:spcPct val="90000"/>
                </a:lnSpc>
                <a:spcBef>
                  <a:spcPct val="0"/>
                </a:spcBef>
                <a:spcAft>
                  <a:spcPct val="35000"/>
                </a:spcAft>
              </a:pPr>
              <a:r>
                <a:rPr lang="en-US" sz="3600" b="1" dirty="0" err="1">
                  <a:solidFill>
                    <a:schemeClr val="bg1"/>
                  </a:solidFill>
                </a:rPr>
                <a:t>Mục</a:t>
              </a:r>
              <a:r>
                <a:rPr lang="en-US" sz="3600" b="1" dirty="0">
                  <a:solidFill>
                    <a:schemeClr val="bg1"/>
                  </a:solidFill>
                </a:rPr>
                <a:t> </a:t>
              </a:r>
              <a:r>
                <a:rPr lang="en-US" sz="3600" b="1" dirty="0" err="1">
                  <a:solidFill>
                    <a:schemeClr val="bg1"/>
                  </a:solidFill>
                </a:rPr>
                <a:t>tiêu</a:t>
              </a:r>
              <a:endParaRPr lang="en-US" sz="3600" b="1" dirty="0">
                <a:solidFill>
                  <a:schemeClr val="bg1"/>
                </a:solidFill>
              </a:endParaRPr>
            </a:p>
          </p:txBody>
        </p:sp>
      </p:grpSp>
      <p:cxnSp>
        <p:nvCxnSpPr>
          <p:cNvPr id="13" name="Straight Connector 12">
            <a:extLst>
              <a:ext uri="{FF2B5EF4-FFF2-40B4-BE49-F238E27FC236}">
                <a16:creationId xmlns:a16="http://schemas.microsoft.com/office/drawing/2014/main" id="{0CCC160F-8252-11E2-273D-199FDF254E17}"/>
              </a:ext>
            </a:extLst>
          </p:cNvPr>
          <p:cNvCxnSpPr>
            <a:cxnSpLocks/>
          </p:cNvCxnSpPr>
          <p:nvPr/>
        </p:nvCxnSpPr>
        <p:spPr>
          <a:xfrm>
            <a:off x="2390000" y="3784231"/>
            <a:ext cx="46007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B446565-1D67-1C06-AD18-E452EE1A1BB8}"/>
              </a:ext>
            </a:extLst>
          </p:cNvPr>
          <p:cNvCxnSpPr>
            <a:cxnSpLocks/>
          </p:cNvCxnSpPr>
          <p:nvPr/>
        </p:nvCxnSpPr>
        <p:spPr>
          <a:xfrm flipH="1">
            <a:off x="2412861" y="3117481"/>
            <a:ext cx="7831" cy="67289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29AB449C-BFAA-8F61-219D-AA6738D05D16}"/>
              </a:ext>
            </a:extLst>
          </p:cNvPr>
          <p:cNvGrpSpPr/>
          <p:nvPr/>
        </p:nvGrpSpPr>
        <p:grpSpPr>
          <a:xfrm>
            <a:off x="-746668" y="-663430"/>
            <a:ext cx="5460072" cy="3648001"/>
            <a:chOff x="-571500" y="2029312"/>
            <a:chExt cx="5318424" cy="3418987"/>
          </a:xfrm>
        </p:grpSpPr>
        <p:pic>
          <p:nvPicPr>
            <p:cNvPr id="17" name="Picture 16">
              <a:extLst>
                <a:ext uri="{FF2B5EF4-FFF2-40B4-BE49-F238E27FC236}">
                  <a16:creationId xmlns:a16="http://schemas.microsoft.com/office/drawing/2014/main" id="{DB2CA4D9-D625-262F-A69F-41F7D012B9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 y="2029312"/>
              <a:ext cx="5318424" cy="3418987"/>
            </a:xfrm>
            <a:prstGeom prst="rect">
              <a:avLst/>
            </a:prstGeom>
          </p:spPr>
        </p:pic>
        <p:sp>
          <p:nvSpPr>
            <p:cNvPr id="18" name="Oval 17">
              <a:extLst>
                <a:ext uri="{FF2B5EF4-FFF2-40B4-BE49-F238E27FC236}">
                  <a16:creationId xmlns:a16="http://schemas.microsoft.com/office/drawing/2014/main" id="{D7EF21B0-DD41-3E47-DF97-91D41DC54BAB}"/>
                </a:ext>
              </a:extLst>
            </p:cNvPr>
            <p:cNvSpPr/>
            <p:nvPr/>
          </p:nvSpPr>
          <p:spPr>
            <a:xfrm>
              <a:off x="1799936" y="3344718"/>
              <a:ext cx="960711" cy="1031591"/>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0" name="Rectangle 19">
            <a:extLst>
              <a:ext uri="{FF2B5EF4-FFF2-40B4-BE49-F238E27FC236}">
                <a16:creationId xmlns:a16="http://schemas.microsoft.com/office/drawing/2014/main" id="{F09E587C-5DD4-CF02-1D3C-B860288D93B6}"/>
              </a:ext>
            </a:extLst>
          </p:cNvPr>
          <p:cNvSpPr/>
          <p:nvPr/>
        </p:nvSpPr>
        <p:spPr>
          <a:xfrm>
            <a:off x="571500" y="941320"/>
            <a:ext cx="11087100" cy="2259080"/>
          </a:xfrm>
          <a:prstGeom prst="rect">
            <a:avLst/>
          </a:prstGeom>
        </p:spPr>
        <p:txBody>
          <a:bodyPr wrap="square">
            <a:spAutoFit/>
          </a:bodyPr>
          <a:lstStyle/>
          <a:p>
            <a:pPr marR="342900" algn="ctr">
              <a:lnSpc>
                <a:spcPct val="120000"/>
              </a:lnSpc>
            </a:pPr>
            <a:r>
              <a:rPr lang="en-US" sz="3200" b="1" kern="1500" dirty="0">
                <a:solidFill>
                  <a:srgbClr val="FF0000"/>
                </a:solidFill>
                <a:latin typeface="Times New Roman" panose="02020603050405020304" pitchFamily="18" charset="0"/>
                <a:cs typeface="Times New Roman" panose="02020603050405020304" pitchFamily="18" charset="0"/>
              </a:rPr>
              <a:t>BÀI 18:     GIỚI THIỆU VỀ ĐIỆN TỬ TƯƠNG TỰ</a:t>
            </a:r>
          </a:p>
          <a:p>
            <a:pPr marR="342900" algn="ctr">
              <a:lnSpc>
                <a:spcPct val="120000"/>
              </a:lnSpc>
            </a:pPr>
            <a:r>
              <a:rPr lang="en-US" sz="3200" b="1" kern="1500" dirty="0">
                <a:solidFill>
                  <a:srgbClr val="FF0000"/>
                </a:solidFill>
                <a:latin typeface="Times New Roman" panose="02020603050405020304" pitchFamily="18" charset="0"/>
                <a:cs typeface="Times New Roman" panose="02020603050405020304" pitchFamily="18" charset="0"/>
              </a:rPr>
              <a:t>( 2 TIẾT)</a:t>
            </a:r>
            <a:endParaRPr lang="x-none" sz="3200" b="1" kern="1500" dirty="0">
              <a:solidFill>
                <a:srgbClr val="FF0000"/>
              </a:solidFill>
              <a:latin typeface="Times New Roman" panose="02020603050405020304" pitchFamily="18" charset="0"/>
              <a:cs typeface="Times New Roman" panose="02020603050405020304" pitchFamily="18" charset="0"/>
            </a:endParaRPr>
          </a:p>
          <a:p>
            <a:pPr algn="ctr"/>
            <a:endParaRPr lang="en-US" sz="3200" b="1" i="0" dirty="0">
              <a:solidFill>
                <a:srgbClr val="CC3300"/>
              </a:solidFill>
              <a:effectLst/>
              <a:latin typeface="arial" panose="020B0604020202020204" pitchFamily="34" charset="0"/>
            </a:endParaRPr>
          </a:p>
          <a:p>
            <a:pPr algn="ctr"/>
            <a:endParaRPr lang="en-US" sz="3200" dirty="0">
              <a:solidFill>
                <a:srgbClr val="CC3300"/>
              </a:solidFill>
            </a:endParaRPr>
          </a:p>
        </p:txBody>
      </p:sp>
      <p:sp>
        <p:nvSpPr>
          <p:cNvPr id="2" name="Subtitle 2">
            <a:extLst>
              <a:ext uri="{FF2B5EF4-FFF2-40B4-BE49-F238E27FC236}">
                <a16:creationId xmlns:a16="http://schemas.microsoft.com/office/drawing/2014/main" id="{0501E6CC-0791-4D63-BB4D-405BC4515D98}"/>
              </a:ext>
            </a:extLst>
          </p:cNvPr>
          <p:cNvSpPr txBox="1">
            <a:spLocks/>
          </p:cNvSpPr>
          <p:nvPr/>
        </p:nvSpPr>
        <p:spPr>
          <a:xfrm>
            <a:off x="3001772" y="3366178"/>
            <a:ext cx="6950075" cy="224274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cap="all"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3000" b="1" cap="none" dirty="0">
                <a:solidFill>
                  <a:srgbClr val="A33B0D"/>
                </a:solidFill>
                <a:latin typeface="Bahnschrift Condensed" panose="020B0502040204020203" pitchFamily="34" charset="0"/>
              </a:rPr>
              <a:t>  </a:t>
            </a:r>
            <a:endParaRPr lang="en-US" sz="3000" b="1" dirty="0">
              <a:solidFill>
                <a:srgbClr val="A33B0D"/>
              </a:solidFill>
              <a:latin typeface="Bahnschrift Condensed" panose="020B0502040204020203" pitchFamily="34" charset="0"/>
            </a:endParaRPr>
          </a:p>
        </p:txBody>
      </p:sp>
      <p:grpSp>
        <p:nvGrpSpPr>
          <p:cNvPr id="25" name="Group 24">
            <a:extLst>
              <a:ext uri="{FF2B5EF4-FFF2-40B4-BE49-F238E27FC236}">
                <a16:creationId xmlns:a16="http://schemas.microsoft.com/office/drawing/2014/main" id="{FF5E06F7-3585-6E76-0155-BFE029495838}"/>
              </a:ext>
            </a:extLst>
          </p:cNvPr>
          <p:cNvGrpSpPr/>
          <p:nvPr/>
        </p:nvGrpSpPr>
        <p:grpSpPr>
          <a:xfrm>
            <a:off x="2895923" y="5388746"/>
            <a:ext cx="7848277" cy="1387991"/>
            <a:chOff x="1159468" y="1947485"/>
            <a:chExt cx="10157117" cy="1264835"/>
          </a:xfrm>
        </p:grpSpPr>
        <p:sp>
          <p:nvSpPr>
            <p:cNvPr id="26" name="Rounded Rectangle 25">
              <a:extLst>
                <a:ext uri="{FF2B5EF4-FFF2-40B4-BE49-F238E27FC236}">
                  <a16:creationId xmlns:a16="http://schemas.microsoft.com/office/drawing/2014/main" id="{84F7D4D4-DEA5-2F29-FCB5-722BE4E94C67}"/>
                </a:ext>
              </a:extLst>
            </p:cNvPr>
            <p:cNvSpPr/>
            <p:nvPr/>
          </p:nvSpPr>
          <p:spPr>
            <a:xfrm>
              <a:off x="1159468" y="1984395"/>
              <a:ext cx="10157117" cy="1227925"/>
            </a:xfrm>
            <a:prstGeom prst="roundRect">
              <a:avLst>
                <a:gd name="adj" fmla="val 10000"/>
              </a:avLst>
            </a:prstGeom>
            <a:ln w="19050">
              <a:solidFill>
                <a:srgbClr val="00B05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7" name="Rounded Rectangle 7">
              <a:extLst>
                <a:ext uri="{FF2B5EF4-FFF2-40B4-BE49-F238E27FC236}">
                  <a16:creationId xmlns:a16="http://schemas.microsoft.com/office/drawing/2014/main" id="{25A60B98-4D84-773F-6948-F10B04ABEE2A}"/>
                </a:ext>
              </a:extLst>
            </p:cNvPr>
            <p:cNvSpPr txBox="1"/>
            <p:nvPr/>
          </p:nvSpPr>
          <p:spPr>
            <a:xfrm>
              <a:off x="1195435" y="1947485"/>
              <a:ext cx="10085186" cy="1228869"/>
            </a:xfrm>
            <a:prstGeom prst="rect">
              <a:avLst/>
            </a:prstGeom>
            <a:ln w="19050">
              <a:solidFill>
                <a:srgbClr val="00B05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1120" tIns="47413" rIns="71120" bIns="47413" numCol="1" spcCol="1270" anchor="ctr" anchorCtr="0">
              <a:noAutofit/>
            </a:bodyPr>
            <a:lstStyle/>
            <a:p>
              <a:pPr algn="ctr" defTabSz="1244569">
                <a:lnSpc>
                  <a:spcPct val="90000"/>
                </a:lnSpc>
                <a:spcBef>
                  <a:spcPct val="0"/>
                </a:spcBef>
                <a:spcAft>
                  <a:spcPct val="35000"/>
                </a:spcAft>
              </a:pPr>
              <a:endParaRPr lang="en-US" sz="2700" b="1" dirty="0">
                <a:solidFill>
                  <a:srgbClr val="002060"/>
                </a:solidFill>
              </a:endParaRPr>
            </a:p>
          </p:txBody>
        </p:sp>
      </p:grpSp>
      <p:grpSp>
        <p:nvGrpSpPr>
          <p:cNvPr id="28" name="Group 27">
            <a:extLst>
              <a:ext uri="{FF2B5EF4-FFF2-40B4-BE49-F238E27FC236}">
                <a16:creationId xmlns:a16="http://schemas.microsoft.com/office/drawing/2014/main" id="{0532F37C-D840-9F0E-25E0-8C46EDBAEBE0}"/>
              </a:ext>
            </a:extLst>
          </p:cNvPr>
          <p:cNvGrpSpPr/>
          <p:nvPr/>
        </p:nvGrpSpPr>
        <p:grpSpPr>
          <a:xfrm>
            <a:off x="2138857" y="4533900"/>
            <a:ext cx="2575058" cy="810445"/>
            <a:chOff x="194876" y="953"/>
            <a:chExt cx="4822961" cy="1380572"/>
          </a:xfrm>
          <a:solidFill>
            <a:srgbClr val="00B050"/>
          </a:solidFill>
        </p:grpSpPr>
        <p:sp>
          <p:nvSpPr>
            <p:cNvPr id="29" name="Rounded Rectangle 28">
              <a:extLst>
                <a:ext uri="{FF2B5EF4-FFF2-40B4-BE49-F238E27FC236}">
                  <a16:creationId xmlns:a16="http://schemas.microsoft.com/office/drawing/2014/main" id="{117C0087-24D5-5633-DF2E-C2EA4C9C8A5E}"/>
                </a:ext>
              </a:extLst>
            </p:cNvPr>
            <p:cNvSpPr/>
            <p:nvPr/>
          </p:nvSpPr>
          <p:spPr>
            <a:xfrm>
              <a:off x="194876" y="953"/>
              <a:ext cx="4822961" cy="1380572"/>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Rounded Rectangle 4">
              <a:extLst>
                <a:ext uri="{FF2B5EF4-FFF2-40B4-BE49-F238E27FC236}">
                  <a16:creationId xmlns:a16="http://schemas.microsoft.com/office/drawing/2014/main" id="{7D2663BD-1606-BC08-5EAA-FEB2D271D5A0}"/>
                </a:ext>
              </a:extLst>
            </p:cNvPr>
            <p:cNvSpPr txBox="1"/>
            <p:nvPr/>
          </p:nvSpPr>
          <p:spPr>
            <a:xfrm>
              <a:off x="235313" y="204106"/>
              <a:ext cx="4742089" cy="85290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1920" tIns="81280" rIns="121920" bIns="81280" numCol="1" spcCol="1270" anchor="ctr" anchorCtr="0">
              <a:noAutofit/>
            </a:bodyPr>
            <a:lstStyle/>
            <a:p>
              <a:pPr algn="ctr" defTabSz="2133547">
                <a:lnSpc>
                  <a:spcPct val="90000"/>
                </a:lnSpc>
                <a:spcBef>
                  <a:spcPct val="0"/>
                </a:spcBef>
                <a:spcAft>
                  <a:spcPct val="35000"/>
                </a:spcAft>
              </a:pPr>
              <a:r>
                <a:rPr lang="en-US" sz="3600" b="1" dirty="0" err="1">
                  <a:solidFill>
                    <a:schemeClr val="bg1"/>
                  </a:solidFill>
                </a:rPr>
                <a:t>Nội</a:t>
              </a:r>
              <a:r>
                <a:rPr lang="en-US" sz="3600" b="1" dirty="0">
                  <a:solidFill>
                    <a:schemeClr val="bg1"/>
                  </a:solidFill>
                </a:rPr>
                <a:t> dung</a:t>
              </a:r>
            </a:p>
          </p:txBody>
        </p:sp>
      </p:grpSp>
      <p:cxnSp>
        <p:nvCxnSpPr>
          <p:cNvPr id="31" name="Straight Connector 30">
            <a:extLst>
              <a:ext uri="{FF2B5EF4-FFF2-40B4-BE49-F238E27FC236}">
                <a16:creationId xmlns:a16="http://schemas.microsoft.com/office/drawing/2014/main" id="{180C4462-C6E0-F11C-E7B8-1B4F5EA533F1}"/>
              </a:ext>
            </a:extLst>
          </p:cNvPr>
          <p:cNvCxnSpPr>
            <a:cxnSpLocks/>
          </p:cNvCxnSpPr>
          <p:nvPr/>
        </p:nvCxnSpPr>
        <p:spPr>
          <a:xfrm>
            <a:off x="2403261" y="6005899"/>
            <a:ext cx="46007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CE403EB-2FCA-EA6D-B89B-44A4E3B6E016}"/>
              </a:ext>
            </a:extLst>
          </p:cNvPr>
          <p:cNvCxnSpPr>
            <a:cxnSpLocks/>
          </p:cNvCxnSpPr>
          <p:nvPr/>
        </p:nvCxnSpPr>
        <p:spPr>
          <a:xfrm flipH="1">
            <a:off x="2426122" y="5339149"/>
            <a:ext cx="7831" cy="67289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33" name="Subtitle 2">
            <a:extLst>
              <a:ext uri="{FF2B5EF4-FFF2-40B4-BE49-F238E27FC236}">
                <a16:creationId xmlns:a16="http://schemas.microsoft.com/office/drawing/2014/main" id="{F19DDD4B-79A3-3CC5-BBDB-5C537DD590E7}"/>
              </a:ext>
            </a:extLst>
          </p:cNvPr>
          <p:cNvSpPr txBox="1">
            <a:spLocks/>
          </p:cNvSpPr>
          <p:nvPr/>
        </p:nvSpPr>
        <p:spPr>
          <a:xfrm>
            <a:off x="2837140" y="5638800"/>
            <a:ext cx="8097560" cy="224274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cap="all"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600" b="1" cap="none" dirty="0">
                <a:solidFill>
                  <a:schemeClr val="accent2">
                    <a:lumMod val="75000"/>
                  </a:schemeClr>
                </a:solidFill>
                <a:latin typeface="Times New Roman" panose="02020603050405020304" pitchFamily="18" charset="0"/>
                <a:cs typeface="Times New Roman" panose="02020603050405020304" pitchFamily="18" charset="0"/>
              </a:rPr>
              <a:t>    </a:t>
            </a:r>
            <a:r>
              <a:rPr lang="x-none" sz="2600" b="1" cap="none" dirty="0">
                <a:solidFill>
                  <a:schemeClr val="accent2">
                    <a:lumMod val="75000"/>
                  </a:schemeClr>
                </a:solidFill>
                <a:latin typeface="Times New Roman" panose="02020603050405020304" pitchFamily="18" charset="0"/>
                <a:cs typeface="Times New Roman" panose="02020603050405020304" pitchFamily="18" charset="0"/>
              </a:rPr>
              <a:t>I. TÍN HIỆU TƯƠNG TỰ</a:t>
            </a:r>
          </a:p>
          <a:p>
            <a:r>
              <a:rPr lang="x-none" sz="2600" b="1" cap="none" dirty="0">
                <a:solidFill>
                  <a:schemeClr val="accent2">
                    <a:lumMod val="75000"/>
                  </a:schemeClr>
                </a:solidFill>
                <a:latin typeface="Times New Roman" panose="02020603050405020304" pitchFamily="18" charset="0"/>
                <a:cs typeface="Times New Roman" panose="02020603050405020304" pitchFamily="18" charset="0"/>
              </a:rPr>
              <a:t>    II. MỘT SỐ MẠCH XỬ LÍ TÍN HIỆU TƯƠNG TỰ</a:t>
            </a:r>
            <a:endParaRPr lang="en-US" sz="26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6A58125-B8AB-5E91-D283-07376A3CA344}"/>
              </a:ext>
            </a:extLst>
          </p:cNvPr>
          <p:cNvSpPr txBox="1"/>
          <p:nvPr/>
        </p:nvSpPr>
        <p:spPr>
          <a:xfrm>
            <a:off x="2812016" y="3399270"/>
            <a:ext cx="7139831" cy="867930"/>
          </a:xfrm>
          <a:prstGeom prst="rect">
            <a:avLst/>
          </a:prstGeom>
          <a:noFill/>
        </p:spPr>
        <p:txBody>
          <a:bodyPr wrap="square">
            <a:spAutoFit/>
          </a:bodyPr>
          <a:lstStyle/>
          <a:p>
            <a:pPr algn="ctr" defTabSz="1244569">
              <a:lnSpc>
                <a:spcPct val="90000"/>
              </a:lnSpc>
              <a:spcBef>
                <a:spcPct val="0"/>
              </a:spcBef>
              <a:spcAft>
                <a:spcPct val="35000"/>
              </a:spcAft>
            </a:pPr>
            <a:r>
              <a:rPr lang="x-none" sz="2800" b="1" dirty="0">
                <a:solidFill>
                  <a:schemeClr val="accent2">
                    <a:lumMod val="75000"/>
                  </a:schemeClr>
                </a:solidFill>
                <a:latin typeface="Times New Roman" panose="02020603050405020304" pitchFamily="18" charset="0"/>
                <a:cs typeface="Times New Roman" panose="02020603050405020304" pitchFamily="18" charset="0"/>
              </a:rPr>
              <a:t>Trình bày nội dung cơ bản về tín hiệu, một số mạch xử lí tín hiệu của điện tử tương tự.</a:t>
            </a:r>
            <a:endParaRPr lang="en-US" sz="2800" b="1" dirty="0">
              <a:solidFill>
                <a:schemeClr val="accent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504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par>
                                <p:cTn id="14" presetID="3"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linds(horizontal)">
                                      <p:cBhvr>
                                        <p:cTn id="16" dur="500"/>
                                        <p:tgtEl>
                                          <p:spTgt spid="13"/>
                                        </p:tgtEl>
                                      </p:cBhvr>
                                    </p:animEffect>
                                  </p:childTnLst>
                                </p:cTn>
                              </p:par>
                              <p:par>
                                <p:cTn id="17" presetID="3" presetClass="entr" presetSubtype="1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linds(horizontal)">
                                      <p:cBhvr>
                                        <p:cTn id="24" dur="500"/>
                                        <p:tgtEl>
                                          <p:spTgt spid="28"/>
                                        </p:tgtEl>
                                      </p:cBhvr>
                                    </p:animEffect>
                                  </p:childTnLst>
                                </p:cTn>
                              </p:par>
                              <p:par>
                                <p:cTn id="25" presetID="3" presetClass="entr" presetSubtype="1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linds(horizontal)">
                                      <p:cBhvr>
                                        <p:cTn id="27" dur="500"/>
                                        <p:tgtEl>
                                          <p:spTgt spid="32"/>
                                        </p:tgtEl>
                                      </p:cBhvr>
                                    </p:animEffect>
                                  </p:childTnLst>
                                </p:cTn>
                              </p:par>
                              <p:par>
                                <p:cTn id="28" presetID="3" presetClass="entr" presetSubtype="1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blinds(horizontal)">
                                      <p:cBhvr>
                                        <p:cTn id="30" dur="500"/>
                                        <p:tgtEl>
                                          <p:spTgt spid="31"/>
                                        </p:tgtEl>
                                      </p:cBhvr>
                                    </p:animEffect>
                                  </p:childTnLst>
                                </p:cTn>
                              </p:par>
                              <p:par>
                                <p:cTn id="31" presetID="3" presetClass="entr" presetSubtype="1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linds(horizontal)">
                                      <p:cBhvr>
                                        <p:cTn id="33" dur="500"/>
                                        <p:tgtEl>
                                          <p:spTgt spid="25"/>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blinds(horizontal)">
                                      <p:cBhvr>
                                        <p:cTn id="3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675" y="3152811"/>
            <a:ext cx="1063597" cy="1063597"/>
          </a:xfrm>
          <a:custGeom>
            <a:avLst/>
            <a:gdLst/>
            <a:ahLst/>
            <a:cxnLst/>
            <a:rect l="l" t="t" r="r" b="b"/>
            <a:pathLst>
              <a:path w="1595395" h="1595395">
                <a:moveTo>
                  <a:pt x="0" y="0"/>
                </a:moveTo>
                <a:lnTo>
                  <a:pt x="1595395" y="0"/>
                </a:lnTo>
                <a:lnTo>
                  <a:pt x="1595395" y="1595395"/>
                </a:lnTo>
                <a:lnTo>
                  <a:pt x="0" y="1595395"/>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225122" y="3323078"/>
            <a:ext cx="893331" cy="893331"/>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7729"/>
            </a:solidFill>
            <a:ln w="66675" cap="sq">
              <a:solidFill>
                <a:srgbClr val="FFFFFF"/>
              </a:solidFill>
              <a:prstDash val="solid"/>
              <a:miter/>
            </a:ln>
          </p:spPr>
        </p:sp>
        <p:sp>
          <p:nvSpPr>
            <p:cNvPr id="5" name="TextBox 5"/>
            <p:cNvSpPr txBox="1"/>
            <p:nvPr/>
          </p:nvSpPr>
          <p:spPr>
            <a:xfrm>
              <a:off x="76200" y="66675"/>
              <a:ext cx="660400" cy="669925"/>
            </a:xfrm>
            <a:prstGeom prst="rect">
              <a:avLst/>
            </a:prstGeom>
          </p:spPr>
          <p:txBody>
            <a:bodyPr lIns="33867" tIns="33867" rIns="33867" bIns="33867" rtlCol="0" anchor="ctr"/>
            <a:lstStyle/>
            <a:p>
              <a:pPr algn="ctr">
                <a:lnSpc>
                  <a:spcPts val="1600"/>
                </a:lnSpc>
              </a:pPr>
              <a:endParaRPr sz="1200">
                <a:cs typeface="Times New Roman" panose="02020603050405020304" charset="0"/>
              </a:endParaRPr>
            </a:p>
          </p:txBody>
        </p:sp>
      </p:grpSp>
      <p:sp>
        <p:nvSpPr>
          <p:cNvPr id="6" name="Freeform 6"/>
          <p:cNvSpPr/>
          <p:nvPr/>
        </p:nvSpPr>
        <p:spPr>
          <a:xfrm>
            <a:off x="435850" y="3509619"/>
            <a:ext cx="502898" cy="512507"/>
          </a:xfrm>
          <a:custGeom>
            <a:avLst/>
            <a:gdLst/>
            <a:ahLst/>
            <a:cxnLst/>
            <a:rect l="l" t="t" r="r" b="b"/>
            <a:pathLst>
              <a:path w="754347" h="768761">
                <a:moveTo>
                  <a:pt x="0" y="0"/>
                </a:moveTo>
                <a:lnTo>
                  <a:pt x="754346" y="0"/>
                </a:lnTo>
                <a:lnTo>
                  <a:pt x="754346" y="768761"/>
                </a:lnTo>
                <a:lnTo>
                  <a:pt x="0" y="768761"/>
                </a:lnTo>
                <a:lnTo>
                  <a:pt x="0" y="0"/>
                </a:lnTo>
                <a:close/>
              </a:path>
            </a:pathLst>
          </a:custGeom>
          <a:blipFill>
            <a:blip r:embed="rId5"/>
            <a:stretch>
              <a:fillRect/>
            </a:stretch>
          </a:blipFill>
        </p:spPr>
      </p:sp>
      <p:sp>
        <p:nvSpPr>
          <p:cNvPr id="10" name="Freeform 10"/>
          <p:cNvSpPr/>
          <p:nvPr/>
        </p:nvSpPr>
        <p:spPr>
          <a:xfrm>
            <a:off x="1852451" y="5195985"/>
            <a:ext cx="1063597" cy="1063597"/>
          </a:xfrm>
          <a:custGeom>
            <a:avLst/>
            <a:gdLst/>
            <a:ahLst/>
            <a:cxnLst/>
            <a:rect l="l" t="t" r="r" b="b"/>
            <a:pathLst>
              <a:path w="1595395" h="1595395">
                <a:moveTo>
                  <a:pt x="0" y="0"/>
                </a:moveTo>
                <a:lnTo>
                  <a:pt x="1595395" y="0"/>
                </a:lnTo>
                <a:lnTo>
                  <a:pt x="1595395" y="1595395"/>
                </a:lnTo>
                <a:lnTo>
                  <a:pt x="0" y="1595395"/>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grpSp>
        <p:nvGrpSpPr>
          <p:cNvPr id="11" name="Group 11"/>
          <p:cNvGrpSpPr/>
          <p:nvPr/>
        </p:nvGrpSpPr>
        <p:grpSpPr>
          <a:xfrm>
            <a:off x="2154473" y="5345846"/>
            <a:ext cx="893331" cy="893331"/>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24C"/>
            </a:solidFill>
            <a:ln w="66675" cap="sq">
              <a:solidFill>
                <a:srgbClr val="FFFFFF"/>
              </a:solidFill>
              <a:prstDash val="solid"/>
              <a:miter/>
            </a:ln>
          </p:spPr>
        </p:sp>
        <p:sp>
          <p:nvSpPr>
            <p:cNvPr id="13" name="TextBox 13"/>
            <p:cNvSpPr txBox="1"/>
            <p:nvPr/>
          </p:nvSpPr>
          <p:spPr>
            <a:xfrm>
              <a:off x="76200" y="66675"/>
              <a:ext cx="660400" cy="669925"/>
            </a:xfrm>
            <a:prstGeom prst="rect">
              <a:avLst/>
            </a:prstGeom>
          </p:spPr>
          <p:txBody>
            <a:bodyPr lIns="33867" tIns="33867" rIns="33867" bIns="33867" rtlCol="0" anchor="ctr"/>
            <a:lstStyle/>
            <a:p>
              <a:pPr algn="ctr">
                <a:lnSpc>
                  <a:spcPts val="1600"/>
                </a:lnSpc>
              </a:pPr>
              <a:endParaRPr sz="1200">
                <a:cs typeface="Times New Roman" panose="02020603050405020304" charset="0"/>
              </a:endParaRPr>
            </a:p>
          </p:txBody>
        </p:sp>
      </p:grpSp>
      <p:grpSp>
        <p:nvGrpSpPr>
          <p:cNvPr id="14" name="Group 14"/>
          <p:cNvGrpSpPr/>
          <p:nvPr/>
        </p:nvGrpSpPr>
        <p:grpSpPr>
          <a:xfrm>
            <a:off x="2862452" y="5321494"/>
            <a:ext cx="5554170" cy="965006"/>
            <a:chOff x="-107410" y="-28221"/>
            <a:chExt cx="2288732" cy="381237"/>
          </a:xfrm>
        </p:grpSpPr>
        <p:sp>
          <p:nvSpPr>
            <p:cNvPr id="15" name="Freeform 15"/>
            <p:cNvSpPr/>
            <p:nvPr/>
          </p:nvSpPr>
          <p:spPr>
            <a:xfrm>
              <a:off x="0" y="0"/>
              <a:ext cx="2092022" cy="353016"/>
            </a:xfrm>
            <a:custGeom>
              <a:avLst/>
              <a:gdLst/>
              <a:ahLst/>
              <a:cxnLst/>
              <a:rect l="l" t="t" r="r" b="b"/>
              <a:pathLst>
                <a:path w="2092022" h="353016">
                  <a:moveTo>
                    <a:pt x="84796" y="0"/>
                  </a:moveTo>
                  <a:lnTo>
                    <a:pt x="2007226" y="0"/>
                  </a:lnTo>
                  <a:cubicBezTo>
                    <a:pt x="2029715" y="0"/>
                    <a:pt x="2051283" y="8934"/>
                    <a:pt x="2067186" y="24836"/>
                  </a:cubicBezTo>
                  <a:cubicBezTo>
                    <a:pt x="2083088" y="40739"/>
                    <a:pt x="2092022" y="62307"/>
                    <a:pt x="2092022" y="84796"/>
                  </a:cubicBezTo>
                  <a:lnTo>
                    <a:pt x="2092022" y="268220"/>
                  </a:lnTo>
                  <a:cubicBezTo>
                    <a:pt x="2092022" y="315052"/>
                    <a:pt x="2054057" y="353016"/>
                    <a:pt x="2007226" y="353016"/>
                  </a:cubicBezTo>
                  <a:lnTo>
                    <a:pt x="84796" y="353016"/>
                  </a:lnTo>
                  <a:cubicBezTo>
                    <a:pt x="37964" y="353016"/>
                    <a:pt x="0" y="315052"/>
                    <a:pt x="0" y="268220"/>
                  </a:cubicBezTo>
                  <a:lnTo>
                    <a:pt x="0" y="84796"/>
                  </a:lnTo>
                  <a:cubicBezTo>
                    <a:pt x="0" y="37964"/>
                    <a:pt x="37964" y="0"/>
                    <a:pt x="84796" y="0"/>
                  </a:cubicBezTo>
                  <a:close/>
                </a:path>
              </a:pathLst>
            </a:custGeom>
            <a:solidFill>
              <a:srgbClr val="2ACB7E"/>
            </a:solidFill>
            <a:ln cap="rnd">
              <a:noFill/>
              <a:prstDash val="solid"/>
              <a:round/>
            </a:ln>
          </p:spPr>
          <p:txBody>
            <a:bodyPr/>
            <a:lstStyle/>
            <a:p>
              <a:endParaRPr lang="x-none" sz="2800" dirty="0"/>
            </a:p>
          </p:txBody>
        </p:sp>
        <p:sp>
          <p:nvSpPr>
            <p:cNvPr id="16" name="TextBox 16"/>
            <p:cNvSpPr txBox="1"/>
            <p:nvPr/>
          </p:nvSpPr>
          <p:spPr>
            <a:xfrm>
              <a:off x="-107410" y="-28221"/>
              <a:ext cx="2288732" cy="362541"/>
            </a:xfrm>
            <a:prstGeom prst="rect">
              <a:avLst/>
            </a:prstGeom>
          </p:spPr>
          <p:txBody>
            <a:bodyPr lIns="33867" tIns="33867" rIns="33867" bIns="33867" rtlCol="0" anchor="ctr"/>
            <a:lstStyle/>
            <a:p>
              <a:pPr algn="ctr">
                <a:lnSpc>
                  <a:spcPts val="4800"/>
                </a:lnSpc>
              </a:pPr>
              <a:r>
                <a:rPr lang="en-US" sz="2800" b="1" dirty="0">
                  <a:solidFill>
                    <a:schemeClr val="bg1"/>
                  </a:solidFill>
                  <a:latin typeface="Times New Roman" panose="02020603050405020304" pitchFamily="18" charset="0"/>
                  <a:cs typeface="Times New Roman" panose="02020603050405020304" pitchFamily="18" charset="0"/>
                </a:rPr>
                <a:t>1. KHÁI NIỆM</a:t>
              </a:r>
            </a:p>
          </p:txBody>
        </p:sp>
      </p:grpSp>
      <p:sp>
        <p:nvSpPr>
          <p:cNvPr id="17" name="AutoShape 17"/>
          <p:cNvSpPr/>
          <p:nvPr/>
        </p:nvSpPr>
        <p:spPr>
          <a:xfrm rot="5400000">
            <a:off x="-83213" y="4962566"/>
            <a:ext cx="1511367" cy="19050"/>
          </a:xfrm>
          <a:prstGeom prst="line">
            <a:avLst/>
          </a:prstGeom>
          <a:ln w="28575" cap="flat">
            <a:solidFill>
              <a:srgbClr val="213343"/>
            </a:solidFill>
            <a:prstDash val="sysDash"/>
            <a:headEnd type="none" w="sm" len="sm"/>
            <a:tailEnd type="oval" w="lg" len="lg"/>
          </a:ln>
        </p:spPr>
      </p:sp>
      <p:sp>
        <p:nvSpPr>
          <p:cNvPr id="18" name="AutoShape 18"/>
          <p:cNvSpPr/>
          <p:nvPr/>
        </p:nvSpPr>
        <p:spPr>
          <a:xfrm>
            <a:off x="739827" y="5785029"/>
            <a:ext cx="1414649" cy="19050"/>
          </a:xfrm>
          <a:prstGeom prst="line">
            <a:avLst/>
          </a:prstGeom>
          <a:ln w="28575" cap="flat">
            <a:solidFill>
              <a:srgbClr val="213343"/>
            </a:solidFill>
            <a:prstDash val="sysDash"/>
            <a:headEnd type="none" w="sm" len="sm"/>
            <a:tailEnd type="oval" w="lg" len="lg"/>
          </a:ln>
        </p:spPr>
      </p:sp>
      <p:grpSp>
        <p:nvGrpSpPr>
          <p:cNvPr id="22" name="Group 22"/>
          <p:cNvGrpSpPr/>
          <p:nvPr/>
        </p:nvGrpSpPr>
        <p:grpSpPr>
          <a:xfrm>
            <a:off x="-190500" y="-12367"/>
            <a:ext cx="12227165" cy="1597711"/>
            <a:chOff x="-20212" y="-9525"/>
            <a:chExt cx="4830485" cy="631194"/>
          </a:xfrm>
        </p:grpSpPr>
        <p:sp>
          <p:nvSpPr>
            <p:cNvPr id="23" name="Freeform 23"/>
            <p:cNvSpPr/>
            <p:nvPr/>
          </p:nvSpPr>
          <p:spPr>
            <a:xfrm>
              <a:off x="-20212" y="0"/>
              <a:ext cx="4810273" cy="621669"/>
            </a:xfrm>
            <a:custGeom>
              <a:avLst/>
              <a:gdLst/>
              <a:ahLst/>
              <a:cxnLst/>
              <a:rect l="l" t="t" r="r" b="b"/>
              <a:pathLst>
                <a:path w="4810273" h="621669">
                  <a:moveTo>
                    <a:pt x="0" y="0"/>
                  </a:moveTo>
                  <a:lnTo>
                    <a:pt x="4810273" y="0"/>
                  </a:lnTo>
                  <a:lnTo>
                    <a:pt x="4810273" y="621669"/>
                  </a:lnTo>
                  <a:lnTo>
                    <a:pt x="0" y="621669"/>
                  </a:lnTo>
                  <a:close/>
                </a:path>
              </a:pathLst>
            </a:custGeom>
            <a:solidFill>
              <a:srgbClr val="FFFFFF"/>
            </a:solidFill>
          </p:spPr>
        </p:sp>
        <p:sp>
          <p:nvSpPr>
            <p:cNvPr id="24" name="TextBox 24"/>
            <p:cNvSpPr txBox="1"/>
            <p:nvPr/>
          </p:nvSpPr>
          <p:spPr>
            <a:xfrm>
              <a:off x="0" y="-9525"/>
              <a:ext cx="4810273" cy="631194"/>
            </a:xfrm>
            <a:prstGeom prst="rect">
              <a:avLst/>
            </a:prstGeom>
          </p:spPr>
          <p:txBody>
            <a:bodyPr lIns="33867" tIns="33867" rIns="33867" bIns="33867" rtlCol="0" anchor="ctr"/>
            <a:lstStyle/>
            <a:p>
              <a:pPr algn="ctr">
                <a:lnSpc>
                  <a:spcPts val="1600"/>
                </a:lnSpc>
              </a:pPr>
              <a:endParaRPr sz="1200"/>
            </a:p>
          </p:txBody>
        </p:sp>
      </p:grpSp>
      <p:sp>
        <p:nvSpPr>
          <p:cNvPr id="25" name="Freeform 25"/>
          <p:cNvSpPr/>
          <p:nvPr/>
        </p:nvSpPr>
        <p:spPr>
          <a:xfrm>
            <a:off x="5029753" y="2073860"/>
            <a:ext cx="1063597" cy="1063597"/>
          </a:xfrm>
          <a:custGeom>
            <a:avLst/>
            <a:gdLst/>
            <a:ahLst/>
            <a:cxnLst/>
            <a:rect l="l" t="t" r="r" b="b"/>
            <a:pathLst>
              <a:path w="1595395" h="1595395">
                <a:moveTo>
                  <a:pt x="0" y="0"/>
                </a:moveTo>
                <a:lnTo>
                  <a:pt x="1595395" y="0"/>
                </a:lnTo>
                <a:lnTo>
                  <a:pt x="1595395" y="1595396"/>
                </a:lnTo>
                <a:lnTo>
                  <a:pt x="0" y="1595396"/>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sp>
        <p:nvSpPr>
          <p:cNvPr id="26" name="AutoShape 26"/>
          <p:cNvSpPr/>
          <p:nvPr/>
        </p:nvSpPr>
        <p:spPr>
          <a:xfrm>
            <a:off x="5476418" y="3130489"/>
            <a:ext cx="10846" cy="2214219"/>
          </a:xfrm>
          <a:prstGeom prst="line">
            <a:avLst/>
          </a:prstGeom>
          <a:ln w="28575" cap="flat">
            <a:solidFill>
              <a:srgbClr val="213343"/>
            </a:solidFill>
            <a:prstDash val="sysDash"/>
            <a:headEnd type="oval" w="lg" len="lg"/>
            <a:tailEnd type="oval" w="lg" len="lg"/>
          </a:ln>
        </p:spPr>
      </p:sp>
      <p:sp>
        <p:nvSpPr>
          <p:cNvPr id="27" name="Freeform 27"/>
          <p:cNvSpPr/>
          <p:nvPr/>
        </p:nvSpPr>
        <p:spPr>
          <a:xfrm>
            <a:off x="2314757" y="5510740"/>
            <a:ext cx="547362" cy="563543"/>
          </a:xfrm>
          <a:custGeom>
            <a:avLst/>
            <a:gdLst/>
            <a:ahLst/>
            <a:cxnLst/>
            <a:rect l="l" t="t" r="r" b="b"/>
            <a:pathLst>
              <a:path w="821043" h="845314">
                <a:moveTo>
                  <a:pt x="0" y="0"/>
                </a:moveTo>
                <a:lnTo>
                  <a:pt x="821044" y="0"/>
                </a:lnTo>
                <a:lnTo>
                  <a:pt x="821044" y="845314"/>
                </a:lnTo>
                <a:lnTo>
                  <a:pt x="0" y="845314"/>
                </a:lnTo>
                <a:lnTo>
                  <a:pt x="0" y="0"/>
                </a:lnTo>
                <a:close/>
              </a:path>
            </a:pathLst>
          </a:custGeom>
          <a:blipFill>
            <a:blip r:embed="rId6"/>
            <a:stretch>
              <a:fillRect/>
            </a:stretch>
          </a:blipFill>
        </p:spPr>
      </p:sp>
      <p:grpSp>
        <p:nvGrpSpPr>
          <p:cNvPr id="28" name="Group 28"/>
          <p:cNvGrpSpPr/>
          <p:nvPr/>
        </p:nvGrpSpPr>
        <p:grpSpPr>
          <a:xfrm>
            <a:off x="5029752" y="2237158"/>
            <a:ext cx="893331" cy="893331"/>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772FF"/>
            </a:solidFill>
            <a:ln w="66675" cap="sq">
              <a:solidFill>
                <a:srgbClr val="FFFFFF"/>
              </a:solidFill>
              <a:prstDash val="solid"/>
              <a:miter/>
            </a:ln>
          </p:spPr>
        </p:sp>
        <p:sp>
          <p:nvSpPr>
            <p:cNvPr id="30" name="TextBox 30"/>
            <p:cNvSpPr txBox="1"/>
            <p:nvPr/>
          </p:nvSpPr>
          <p:spPr>
            <a:xfrm>
              <a:off x="76200" y="66675"/>
              <a:ext cx="660400" cy="669925"/>
            </a:xfrm>
            <a:prstGeom prst="rect">
              <a:avLst/>
            </a:prstGeom>
          </p:spPr>
          <p:txBody>
            <a:bodyPr lIns="33867" tIns="33867" rIns="33867" bIns="33867" rtlCol="0" anchor="ctr"/>
            <a:lstStyle/>
            <a:p>
              <a:pPr algn="ctr">
                <a:lnSpc>
                  <a:spcPts val="1600"/>
                </a:lnSpc>
              </a:pPr>
              <a:endParaRPr sz="1200">
                <a:cs typeface="Times New Roman" panose="02020603050405020304" charset="0"/>
              </a:endParaRPr>
            </a:p>
          </p:txBody>
        </p:sp>
      </p:grpSp>
      <p:sp>
        <p:nvSpPr>
          <p:cNvPr id="32" name="Freeform 32"/>
          <p:cNvSpPr/>
          <p:nvPr/>
        </p:nvSpPr>
        <p:spPr>
          <a:xfrm>
            <a:off x="1191575" y="3320476"/>
            <a:ext cx="3131807" cy="893572"/>
          </a:xfrm>
          <a:custGeom>
            <a:avLst/>
            <a:gdLst/>
            <a:ahLst/>
            <a:cxnLst/>
            <a:rect l="l" t="t" r="r" b="b"/>
            <a:pathLst>
              <a:path w="1244414" h="353016">
                <a:moveTo>
                  <a:pt x="142553" y="0"/>
                </a:moveTo>
                <a:lnTo>
                  <a:pt x="1101861" y="0"/>
                </a:lnTo>
                <a:cubicBezTo>
                  <a:pt x="1139669" y="0"/>
                  <a:pt x="1175928" y="15019"/>
                  <a:pt x="1202661" y="41753"/>
                </a:cubicBezTo>
                <a:cubicBezTo>
                  <a:pt x="1229395" y="68487"/>
                  <a:pt x="1244414" y="104746"/>
                  <a:pt x="1244414" y="142553"/>
                </a:cubicBezTo>
                <a:lnTo>
                  <a:pt x="1244414" y="210463"/>
                </a:lnTo>
                <a:cubicBezTo>
                  <a:pt x="1244414" y="248270"/>
                  <a:pt x="1229395" y="284529"/>
                  <a:pt x="1202661" y="311263"/>
                </a:cubicBezTo>
                <a:cubicBezTo>
                  <a:pt x="1175928" y="337997"/>
                  <a:pt x="1139669" y="353016"/>
                  <a:pt x="1101861" y="353016"/>
                </a:cubicBezTo>
                <a:lnTo>
                  <a:pt x="142553" y="353016"/>
                </a:lnTo>
                <a:cubicBezTo>
                  <a:pt x="104746" y="353016"/>
                  <a:pt x="68487" y="337997"/>
                  <a:pt x="41753" y="311263"/>
                </a:cubicBezTo>
                <a:cubicBezTo>
                  <a:pt x="15019" y="284529"/>
                  <a:pt x="0" y="248270"/>
                  <a:pt x="0" y="210463"/>
                </a:cubicBezTo>
                <a:lnTo>
                  <a:pt x="0" y="142553"/>
                </a:lnTo>
                <a:cubicBezTo>
                  <a:pt x="0" y="104746"/>
                  <a:pt x="15019" y="68487"/>
                  <a:pt x="41753" y="41753"/>
                </a:cubicBezTo>
                <a:cubicBezTo>
                  <a:pt x="68487" y="15019"/>
                  <a:pt x="104746" y="0"/>
                  <a:pt x="142553" y="0"/>
                </a:cubicBezTo>
                <a:close/>
              </a:path>
            </a:pathLst>
          </a:custGeom>
          <a:solidFill>
            <a:srgbClr val="FFD24C"/>
          </a:solidFill>
          <a:ln cap="rnd">
            <a:noFill/>
            <a:prstDash val="solid"/>
            <a:round/>
          </a:ln>
        </p:spPr>
      </p:sp>
      <p:sp>
        <p:nvSpPr>
          <p:cNvPr id="34" name="Freeform 34"/>
          <p:cNvSpPr/>
          <p:nvPr/>
        </p:nvSpPr>
        <p:spPr>
          <a:xfrm>
            <a:off x="5233553" y="2418053"/>
            <a:ext cx="526542" cy="531541"/>
          </a:xfrm>
          <a:custGeom>
            <a:avLst/>
            <a:gdLst/>
            <a:ahLst/>
            <a:cxnLst/>
            <a:rect l="l" t="t" r="r" b="b"/>
            <a:pathLst>
              <a:path w="789813" h="797311">
                <a:moveTo>
                  <a:pt x="0" y="0"/>
                </a:moveTo>
                <a:lnTo>
                  <a:pt x="789812" y="0"/>
                </a:lnTo>
                <a:lnTo>
                  <a:pt x="789812" y="797311"/>
                </a:lnTo>
                <a:lnTo>
                  <a:pt x="0" y="797311"/>
                </a:lnTo>
                <a:lnTo>
                  <a:pt x="0" y="0"/>
                </a:lnTo>
                <a:close/>
              </a:path>
            </a:pathLst>
          </a:custGeom>
          <a:blipFill>
            <a:blip r:embed="rId7"/>
            <a:stretch>
              <a:fillRect/>
            </a:stretch>
          </a:blipFill>
        </p:spPr>
      </p:sp>
      <p:sp>
        <p:nvSpPr>
          <p:cNvPr id="35" name="Freeform 35"/>
          <p:cNvSpPr/>
          <p:nvPr/>
        </p:nvSpPr>
        <p:spPr>
          <a:xfrm>
            <a:off x="7073570" y="3704824"/>
            <a:ext cx="1063597" cy="1063597"/>
          </a:xfrm>
          <a:custGeom>
            <a:avLst/>
            <a:gdLst/>
            <a:ahLst/>
            <a:cxnLst/>
            <a:rect l="l" t="t" r="r" b="b"/>
            <a:pathLst>
              <a:path w="1595395" h="1595395">
                <a:moveTo>
                  <a:pt x="0" y="0"/>
                </a:moveTo>
                <a:lnTo>
                  <a:pt x="1595396" y="0"/>
                </a:lnTo>
                <a:lnTo>
                  <a:pt x="1595396" y="1595396"/>
                </a:lnTo>
                <a:lnTo>
                  <a:pt x="0" y="1595396"/>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sp>
        <p:nvSpPr>
          <p:cNvPr id="36" name="AutoShape 36"/>
          <p:cNvSpPr/>
          <p:nvPr/>
        </p:nvSpPr>
        <p:spPr>
          <a:xfrm flipV="1">
            <a:off x="7583149" y="3154470"/>
            <a:ext cx="0" cy="720621"/>
          </a:xfrm>
          <a:prstGeom prst="line">
            <a:avLst/>
          </a:prstGeom>
          <a:ln w="28575" cap="flat">
            <a:solidFill>
              <a:srgbClr val="213343"/>
            </a:solidFill>
            <a:prstDash val="sysDash"/>
            <a:headEnd type="none" w="sm" len="sm"/>
            <a:tailEnd type="oval" w="lg" len="lg"/>
          </a:ln>
        </p:spPr>
      </p:sp>
      <p:grpSp>
        <p:nvGrpSpPr>
          <p:cNvPr id="37" name="Group 37"/>
          <p:cNvGrpSpPr/>
          <p:nvPr/>
        </p:nvGrpSpPr>
        <p:grpSpPr>
          <a:xfrm>
            <a:off x="7136484" y="3875090"/>
            <a:ext cx="893331" cy="893331"/>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ACB7E"/>
            </a:solidFill>
            <a:ln w="66675" cap="sq">
              <a:solidFill>
                <a:srgbClr val="FFFFFF"/>
              </a:solidFill>
              <a:prstDash val="solid"/>
              <a:miter/>
            </a:ln>
          </p:spPr>
        </p:sp>
        <p:sp>
          <p:nvSpPr>
            <p:cNvPr id="39" name="TextBox 39"/>
            <p:cNvSpPr txBox="1"/>
            <p:nvPr/>
          </p:nvSpPr>
          <p:spPr>
            <a:xfrm>
              <a:off x="76200" y="66675"/>
              <a:ext cx="660400" cy="669925"/>
            </a:xfrm>
            <a:prstGeom prst="rect">
              <a:avLst/>
            </a:prstGeom>
          </p:spPr>
          <p:txBody>
            <a:bodyPr lIns="33867" tIns="33867" rIns="33867" bIns="33867" rtlCol="0" anchor="ctr"/>
            <a:lstStyle/>
            <a:p>
              <a:pPr algn="ctr">
                <a:lnSpc>
                  <a:spcPts val="1600"/>
                </a:lnSpc>
              </a:pPr>
              <a:endParaRPr sz="1200">
                <a:cs typeface="Times New Roman" panose="02020603050405020304" charset="0"/>
              </a:endParaRPr>
            </a:p>
          </p:txBody>
        </p:sp>
      </p:grpSp>
      <p:grpSp>
        <p:nvGrpSpPr>
          <p:cNvPr id="40" name="Group 40"/>
          <p:cNvGrpSpPr/>
          <p:nvPr/>
        </p:nvGrpSpPr>
        <p:grpSpPr>
          <a:xfrm>
            <a:off x="6025456" y="2201387"/>
            <a:ext cx="3987372" cy="893572"/>
            <a:chOff x="0" y="0"/>
            <a:chExt cx="1231769" cy="353016"/>
          </a:xfrm>
        </p:grpSpPr>
        <p:sp>
          <p:nvSpPr>
            <p:cNvPr id="41" name="Freeform 41"/>
            <p:cNvSpPr/>
            <p:nvPr/>
          </p:nvSpPr>
          <p:spPr>
            <a:xfrm>
              <a:off x="0" y="0"/>
              <a:ext cx="1231769" cy="353016"/>
            </a:xfrm>
            <a:custGeom>
              <a:avLst/>
              <a:gdLst/>
              <a:ahLst/>
              <a:cxnLst/>
              <a:rect l="l" t="t" r="r" b="b"/>
              <a:pathLst>
                <a:path w="1231769" h="353016">
                  <a:moveTo>
                    <a:pt x="144017" y="0"/>
                  </a:moveTo>
                  <a:lnTo>
                    <a:pt x="1087752" y="0"/>
                  </a:lnTo>
                  <a:cubicBezTo>
                    <a:pt x="1125948" y="0"/>
                    <a:pt x="1162579" y="15173"/>
                    <a:pt x="1189587" y="42181"/>
                  </a:cubicBezTo>
                  <a:cubicBezTo>
                    <a:pt x="1216596" y="69190"/>
                    <a:pt x="1231769" y="105821"/>
                    <a:pt x="1231769" y="144017"/>
                  </a:cubicBezTo>
                  <a:lnTo>
                    <a:pt x="1231769" y="209000"/>
                  </a:lnTo>
                  <a:cubicBezTo>
                    <a:pt x="1231769" y="247195"/>
                    <a:pt x="1216596" y="283826"/>
                    <a:pt x="1189587" y="310835"/>
                  </a:cubicBezTo>
                  <a:cubicBezTo>
                    <a:pt x="1162579" y="337843"/>
                    <a:pt x="1125948" y="353016"/>
                    <a:pt x="1087752" y="353016"/>
                  </a:cubicBezTo>
                  <a:lnTo>
                    <a:pt x="144017" y="353016"/>
                  </a:lnTo>
                  <a:cubicBezTo>
                    <a:pt x="105821" y="353016"/>
                    <a:pt x="69190" y="337843"/>
                    <a:pt x="42181" y="310835"/>
                  </a:cubicBezTo>
                  <a:cubicBezTo>
                    <a:pt x="15173" y="283826"/>
                    <a:pt x="0" y="247195"/>
                    <a:pt x="0" y="209000"/>
                  </a:cubicBezTo>
                  <a:lnTo>
                    <a:pt x="0" y="144017"/>
                  </a:lnTo>
                  <a:cubicBezTo>
                    <a:pt x="0" y="105821"/>
                    <a:pt x="15173" y="69190"/>
                    <a:pt x="42181" y="42181"/>
                  </a:cubicBezTo>
                  <a:cubicBezTo>
                    <a:pt x="69190" y="15173"/>
                    <a:pt x="105821" y="0"/>
                    <a:pt x="144017" y="0"/>
                  </a:cubicBezTo>
                  <a:close/>
                </a:path>
              </a:pathLst>
            </a:custGeom>
            <a:solidFill>
              <a:srgbClr val="FF7729"/>
            </a:solidFill>
            <a:ln cap="rnd">
              <a:noFill/>
              <a:prstDash val="solid"/>
              <a:round/>
            </a:ln>
          </p:spPr>
        </p:sp>
        <p:sp>
          <p:nvSpPr>
            <p:cNvPr id="42" name="TextBox 42"/>
            <p:cNvSpPr txBox="1"/>
            <p:nvPr/>
          </p:nvSpPr>
          <p:spPr>
            <a:xfrm>
              <a:off x="0" y="-9525"/>
              <a:ext cx="1231769" cy="362541"/>
            </a:xfrm>
            <a:prstGeom prst="rect">
              <a:avLst/>
            </a:prstGeom>
          </p:spPr>
          <p:txBody>
            <a:bodyPr lIns="33867" tIns="33867" rIns="33867" bIns="33867" rtlCol="0" anchor="ctr"/>
            <a:lstStyle/>
            <a:p>
              <a:pPr algn="ctr">
                <a:lnSpc>
                  <a:spcPts val="4800"/>
                </a:lnSpc>
              </a:pPr>
              <a:endParaRPr lang="en-US" sz="4000" dirty="0">
                <a:solidFill>
                  <a:srgbClr val="010101"/>
                </a:solidFill>
                <a:cs typeface="Times New Roman" panose="02020603050405020304" charset="0"/>
              </a:endParaRPr>
            </a:p>
          </p:txBody>
        </p:sp>
      </p:grpSp>
      <p:sp>
        <p:nvSpPr>
          <p:cNvPr id="43" name="Freeform 43"/>
          <p:cNvSpPr/>
          <p:nvPr/>
        </p:nvSpPr>
        <p:spPr>
          <a:xfrm>
            <a:off x="7338847" y="4055233"/>
            <a:ext cx="533045" cy="533045"/>
          </a:xfrm>
          <a:custGeom>
            <a:avLst/>
            <a:gdLst/>
            <a:ahLst/>
            <a:cxnLst/>
            <a:rect l="l" t="t" r="r" b="b"/>
            <a:pathLst>
              <a:path w="799567" h="799567">
                <a:moveTo>
                  <a:pt x="0" y="0"/>
                </a:moveTo>
                <a:lnTo>
                  <a:pt x="799566" y="0"/>
                </a:lnTo>
                <a:lnTo>
                  <a:pt x="799566" y="799567"/>
                </a:lnTo>
                <a:lnTo>
                  <a:pt x="0" y="799567"/>
                </a:lnTo>
                <a:lnTo>
                  <a:pt x="0" y="0"/>
                </a:lnTo>
                <a:close/>
              </a:path>
            </a:pathLst>
          </a:custGeom>
          <a:blipFill>
            <a:blip r:embed="rId8"/>
            <a:stretch>
              <a:fillRect/>
            </a:stretch>
          </a:blipFill>
        </p:spPr>
      </p:sp>
      <p:sp>
        <p:nvSpPr>
          <p:cNvPr id="44" name="TextBox 44"/>
          <p:cNvSpPr txBox="1"/>
          <p:nvPr/>
        </p:nvSpPr>
        <p:spPr>
          <a:xfrm>
            <a:off x="2382861" y="429210"/>
            <a:ext cx="5863329" cy="666849"/>
          </a:xfrm>
          <a:prstGeom prst="rect">
            <a:avLst/>
          </a:prstGeom>
        </p:spPr>
        <p:txBody>
          <a:bodyPr lIns="0" tIns="0" rIns="0" bIns="0" rtlCol="0" anchor="t">
            <a:spAutoFit/>
          </a:bodyPr>
          <a:lstStyle/>
          <a:p>
            <a:pPr algn="ctr">
              <a:lnSpc>
                <a:spcPts val="5240"/>
              </a:lnSpc>
            </a:pPr>
            <a:r>
              <a:rPr lang="en-US" sz="3200" b="1" dirty="0">
                <a:solidFill>
                  <a:srgbClr val="FF0000"/>
                </a:solidFill>
                <a:latin typeface="Times New Roman" panose="02020603050405020304" pitchFamily="18" charset="0"/>
                <a:cs typeface="Times New Roman" panose="02020603050405020304" pitchFamily="18" charset="0"/>
              </a:rPr>
              <a:t>I. TÍN HIỆU TƯƠNG TỰ</a:t>
            </a:r>
          </a:p>
        </p:txBody>
      </p:sp>
      <p:sp>
        <p:nvSpPr>
          <p:cNvPr id="19" name="TextBox 33">
            <a:extLst>
              <a:ext uri="{FF2B5EF4-FFF2-40B4-BE49-F238E27FC236}">
                <a16:creationId xmlns:a16="http://schemas.microsoft.com/office/drawing/2014/main" id="{7DEA1CD5-6FD6-F6D7-ACD8-D20212801E8E}"/>
              </a:ext>
            </a:extLst>
          </p:cNvPr>
          <p:cNvSpPr txBox="1"/>
          <p:nvPr/>
        </p:nvSpPr>
        <p:spPr>
          <a:xfrm>
            <a:off x="5915149" y="2129057"/>
            <a:ext cx="3987373" cy="917682"/>
          </a:xfrm>
          <a:prstGeom prst="rect">
            <a:avLst/>
          </a:prstGeom>
        </p:spPr>
        <p:txBody>
          <a:bodyPr lIns="33867" tIns="33867" rIns="33867" bIns="33867" rtlCol="0" anchor="ctr"/>
          <a:lstStyle/>
          <a:p>
            <a:pPr algn="ctr">
              <a:lnSpc>
                <a:spcPts val="4800"/>
              </a:lnSpc>
            </a:pPr>
            <a:r>
              <a:rPr lang="en-US" sz="2800" b="1" dirty="0">
                <a:solidFill>
                  <a:schemeClr val="bg1"/>
                </a:solidFill>
                <a:latin typeface="Times New Roman" panose="02020603050405020304" pitchFamily="18" charset="0"/>
                <a:cs typeface="Times New Roman" panose="02020603050405020304" pitchFamily="18" charset="0"/>
              </a:rPr>
              <a:t>2. PHÂN LOẠI</a:t>
            </a:r>
          </a:p>
        </p:txBody>
      </p:sp>
      <p:sp>
        <p:nvSpPr>
          <p:cNvPr id="20" name="TextBox 9">
            <a:extLst>
              <a:ext uri="{FF2B5EF4-FFF2-40B4-BE49-F238E27FC236}">
                <a16:creationId xmlns:a16="http://schemas.microsoft.com/office/drawing/2014/main" id="{691C06A5-A7AE-17F0-3827-9BF198832290}"/>
              </a:ext>
            </a:extLst>
          </p:cNvPr>
          <p:cNvSpPr txBox="1"/>
          <p:nvPr/>
        </p:nvSpPr>
        <p:spPr>
          <a:xfrm>
            <a:off x="1262535" y="3276798"/>
            <a:ext cx="3060847" cy="917682"/>
          </a:xfrm>
          <a:prstGeom prst="rect">
            <a:avLst/>
          </a:prstGeom>
        </p:spPr>
        <p:txBody>
          <a:bodyPr lIns="33867" tIns="33867" rIns="33867" bIns="33867" rtlCol="0" anchor="ctr"/>
          <a:lstStyle/>
          <a:p>
            <a:pPr algn="ctr">
              <a:lnSpc>
                <a:spcPts val="4800"/>
              </a:lnSpc>
            </a:pPr>
            <a:r>
              <a:rPr lang="en-US" sz="2800" b="1" dirty="0">
                <a:solidFill>
                  <a:srgbClr val="010101"/>
                </a:solidFill>
                <a:latin typeface="Times New Roman" panose="02020603050405020304" pitchFamily="18" charset="0"/>
                <a:cs typeface="Times New Roman" panose="02020603050405020304" pitchFamily="18" charset="0"/>
              </a:rPr>
              <a:t>KHÁM PHÁ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900" decel="100000" fill="hold"/>
                                        <p:tgtEl>
                                          <p:spTgt spid="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900" decel="100000" fill="hold"/>
                                        <p:tgtEl>
                                          <p:spTgt spid="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900" decel="100000" fill="hold"/>
                                        <p:tgtEl>
                                          <p:spTgt spid="10"/>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900" decel="100000" fill="hold"/>
                                        <p:tgtEl>
                                          <p:spTgt spid="1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35" presetID="37"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900" decel="100000" fill="hold"/>
                                        <p:tgtEl>
                                          <p:spTgt spid="14"/>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41" presetID="37"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900" decel="100000" fill="hold"/>
                                        <p:tgtEl>
                                          <p:spTgt spid="17"/>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47" presetID="37"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900" decel="100000" fill="hold"/>
                                        <p:tgtEl>
                                          <p:spTgt spid="18"/>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53" presetID="37" presetClass="entr" presetSubtype="0"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1000"/>
                                        <p:tgtEl>
                                          <p:spTgt spid="25"/>
                                        </p:tgtEl>
                                      </p:cBhvr>
                                    </p:animEffect>
                                    <p:anim calcmode="lin" valueType="num">
                                      <p:cBhvr>
                                        <p:cTn id="56" dur="1000" fill="hold"/>
                                        <p:tgtEl>
                                          <p:spTgt spid="25"/>
                                        </p:tgtEl>
                                        <p:attrNameLst>
                                          <p:attrName>ppt_x</p:attrName>
                                        </p:attrNameLst>
                                      </p:cBhvr>
                                      <p:tavLst>
                                        <p:tav tm="0">
                                          <p:val>
                                            <p:strVal val="#ppt_x"/>
                                          </p:val>
                                        </p:tav>
                                        <p:tav tm="100000">
                                          <p:val>
                                            <p:strVal val="#ppt_x"/>
                                          </p:val>
                                        </p:tav>
                                      </p:tavLst>
                                    </p:anim>
                                    <p:anim calcmode="lin" valueType="num">
                                      <p:cBhvr>
                                        <p:cTn id="57" dur="900" decel="100000" fill="hold"/>
                                        <p:tgtEl>
                                          <p:spTgt spid="25"/>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59" presetID="37" presetClass="entr" presetSubtype="0" fill="hold"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1000"/>
                                        <p:tgtEl>
                                          <p:spTgt spid="26"/>
                                        </p:tgtEl>
                                      </p:cBhvr>
                                    </p:animEffect>
                                    <p:anim calcmode="lin" valueType="num">
                                      <p:cBhvr>
                                        <p:cTn id="62" dur="1000" fill="hold"/>
                                        <p:tgtEl>
                                          <p:spTgt spid="26"/>
                                        </p:tgtEl>
                                        <p:attrNameLst>
                                          <p:attrName>ppt_x</p:attrName>
                                        </p:attrNameLst>
                                      </p:cBhvr>
                                      <p:tavLst>
                                        <p:tav tm="0">
                                          <p:val>
                                            <p:strVal val="#ppt_x"/>
                                          </p:val>
                                        </p:tav>
                                        <p:tav tm="100000">
                                          <p:val>
                                            <p:strVal val="#ppt_x"/>
                                          </p:val>
                                        </p:tav>
                                      </p:tavLst>
                                    </p:anim>
                                    <p:anim calcmode="lin" valueType="num">
                                      <p:cBhvr>
                                        <p:cTn id="63" dur="900" decel="100000" fill="hold"/>
                                        <p:tgtEl>
                                          <p:spTgt spid="26"/>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par>
                                <p:cTn id="65" presetID="37" presetClass="entr" presetSubtype="0" fill="hold"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1000"/>
                                        <p:tgtEl>
                                          <p:spTgt spid="27"/>
                                        </p:tgtEl>
                                      </p:cBhvr>
                                    </p:animEffect>
                                    <p:anim calcmode="lin" valueType="num">
                                      <p:cBhvr>
                                        <p:cTn id="68" dur="1000" fill="hold"/>
                                        <p:tgtEl>
                                          <p:spTgt spid="27"/>
                                        </p:tgtEl>
                                        <p:attrNameLst>
                                          <p:attrName>ppt_x</p:attrName>
                                        </p:attrNameLst>
                                      </p:cBhvr>
                                      <p:tavLst>
                                        <p:tav tm="0">
                                          <p:val>
                                            <p:strVal val="#ppt_x"/>
                                          </p:val>
                                        </p:tav>
                                        <p:tav tm="100000">
                                          <p:val>
                                            <p:strVal val="#ppt_x"/>
                                          </p:val>
                                        </p:tav>
                                      </p:tavLst>
                                    </p:anim>
                                    <p:anim calcmode="lin" valueType="num">
                                      <p:cBhvr>
                                        <p:cTn id="69" dur="900" decel="100000" fill="hold"/>
                                        <p:tgtEl>
                                          <p:spTgt spid="27"/>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par>
                                <p:cTn id="71" presetID="37" presetClass="entr" presetSubtype="0" fill="hold" nodeType="with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fade">
                                      <p:cBhvr>
                                        <p:cTn id="73" dur="1000"/>
                                        <p:tgtEl>
                                          <p:spTgt spid="28"/>
                                        </p:tgtEl>
                                      </p:cBhvr>
                                    </p:animEffect>
                                    <p:anim calcmode="lin" valueType="num">
                                      <p:cBhvr>
                                        <p:cTn id="74" dur="1000" fill="hold"/>
                                        <p:tgtEl>
                                          <p:spTgt spid="28"/>
                                        </p:tgtEl>
                                        <p:attrNameLst>
                                          <p:attrName>ppt_x</p:attrName>
                                        </p:attrNameLst>
                                      </p:cBhvr>
                                      <p:tavLst>
                                        <p:tav tm="0">
                                          <p:val>
                                            <p:strVal val="#ppt_x"/>
                                          </p:val>
                                        </p:tav>
                                        <p:tav tm="100000">
                                          <p:val>
                                            <p:strVal val="#ppt_x"/>
                                          </p:val>
                                        </p:tav>
                                      </p:tavLst>
                                    </p:anim>
                                    <p:anim calcmode="lin" valueType="num">
                                      <p:cBhvr>
                                        <p:cTn id="75" dur="900" decel="100000" fill="hold"/>
                                        <p:tgtEl>
                                          <p:spTgt spid="28"/>
                                        </p:tgtEl>
                                        <p:attrNameLst>
                                          <p:attrName>ppt_y</p:attrName>
                                        </p:attrNameLst>
                                      </p:cBhvr>
                                      <p:tavLst>
                                        <p:tav tm="0">
                                          <p:val>
                                            <p:strVal val="#ppt_y+1"/>
                                          </p:val>
                                        </p:tav>
                                        <p:tav tm="100000">
                                          <p:val>
                                            <p:strVal val="#ppt_y-.03"/>
                                          </p:val>
                                        </p:tav>
                                      </p:tavLst>
                                    </p:anim>
                                    <p:anim calcmode="lin" valueType="num">
                                      <p:cBhvr>
                                        <p:cTn id="76"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par>
                                <p:cTn id="77" presetID="37" presetClass="entr" presetSubtype="0" fill="hold" nodeType="with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fade">
                                      <p:cBhvr>
                                        <p:cTn id="79" dur="1000"/>
                                        <p:tgtEl>
                                          <p:spTgt spid="32"/>
                                        </p:tgtEl>
                                      </p:cBhvr>
                                    </p:animEffect>
                                    <p:anim calcmode="lin" valueType="num">
                                      <p:cBhvr>
                                        <p:cTn id="80" dur="1000" fill="hold"/>
                                        <p:tgtEl>
                                          <p:spTgt spid="32"/>
                                        </p:tgtEl>
                                        <p:attrNameLst>
                                          <p:attrName>ppt_x</p:attrName>
                                        </p:attrNameLst>
                                      </p:cBhvr>
                                      <p:tavLst>
                                        <p:tav tm="0">
                                          <p:val>
                                            <p:strVal val="#ppt_x"/>
                                          </p:val>
                                        </p:tav>
                                        <p:tav tm="100000">
                                          <p:val>
                                            <p:strVal val="#ppt_x"/>
                                          </p:val>
                                        </p:tav>
                                      </p:tavLst>
                                    </p:anim>
                                    <p:anim calcmode="lin" valueType="num">
                                      <p:cBhvr>
                                        <p:cTn id="81" dur="900" decel="100000" fill="hold"/>
                                        <p:tgtEl>
                                          <p:spTgt spid="32"/>
                                        </p:tgtEl>
                                        <p:attrNameLst>
                                          <p:attrName>ppt_y</p:attrName>
                                        </p:attrNameLst>
                                      </p:cBhvr>
                                      <p:tavLst>
                                        <p:tav tm="0">
                                          <p:val>
                                            <p:strVal val="#ppt_y+1"/>
                                          </p:val>
                                        </p:tav>
                                        <p:tav tm="100000">
                                          <p:val>
                                            <p:strVal val="#ppt_y-.03"/>
                                          </p:val>
                                        </p:tav>
                                      </p:tavLst>
                                    </p:anim>
                                    <p:anim calcmode="lin" valueType="num">
                                      <p:cBhvr>
                                        <p:cTn id="82"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par>
                                <p:cTn id="83" presetID="37" presetClass="entr" presetSubtype="0" fill="hold" nodeType="with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fade">
                                      <p:cBhvr>
                                        <p:cTn id="85" dur="1000"/>
                                        <p:tgtEl>
                                          <p:spTgt spid="34"/>
                                        </p:tgtEl>
                                      </p:cBhvr>
                                    </p:animEffect>
                                    <p:anim calcmode="lin" valueType="num">
                                      <p:cBhvr>
                                        <p:cTn id="86" dur="1000" fill="hold"/>
                                        <p:tgtEl>
                                          <p:spTgt spid="34"/>
                                        </p:tgtEl>
                                        <p:attrNameLst>
                                          <p:attrName>ppt_x</p:attrName>
                                        </p:attrNameLst>
                                      </p:cBhvr>
                                      <p:tavLst>
                                        <p:tav tm="0">
                                          <p:val>
                                            <p:strVal val="#ppt_x"/>
                                          </p:val>
                                        </p:tav>
                                        <p:tav tm="100000">
                                          <p:val>
                                            <p:strVal val="#ppt_x"/>
                                          </p:val>
                                        </p:tav>
                                      </p:tavLst>
                                    </p:anim>
                                    <p:anim calcmode="lin" valueType="num">
                                      <p:cBhvr>
                                        <p:cTn id="87" dur="900" decel="100000" fill="hold"/>
                                        <p:tgtEl>
                                          <p:spTgt spid="34"/>
                                        </p:tgtEl>
                                        <p:attrNameLst>
                                          <p:attrName>ppt_y</p:attrName>
                                        </p:attrNameLst>
                                      </p:cBhvr>
                                      <p:tavLst>
                                        <p:tav tm="0">
                                          <p:val>
                                            <p:strVal val="#ppt_y+1"/>
                                          </p:val>
                                        </p:tav>
                                        <p:tav tm="100000">
                                          <p:val>
                                            <p:strVal val="#ppt_y-.03"/>
                                          </p:val>
                                        </p:tav>
                                      </p:tavLst>
                                    </p:anim>
                                    <p:anim calcmode="lin" valueType="num">
                                      <p:cBhvr>
                                        <p:cTn id="88"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par>
                                <p:cTn id="89" presetID="37" presetClass="entr" presetSubtype="0" fill="hold" nodeType="withEffect">
                                  <p:stCondLst>
                                    <p:cond delay="0"/>
                                  </p:stCondLst>
                                  <p:childTnLst>
                                    <p:set>
                                      <p:cBhvr>
                                        <p:cTn id="90" dur="1" fill="hold">
                                          <p:stCondLst>
                                            <p:cond delay="0"/>
                                          </p:stCondLst>
                                        </p:cTn>
                                        <p:tgtEl>
                                          <p:spTgt spid="35"/>
                                        </p:tgtEl>
                                        <p:attrNameLst>
                                          <p:attrName>style.visibility</p:attrName>
                                        </p:attrNameLst>
                                      </p:cBhvr>
                                      <p:to>
                                        <p:strVal val="visible"/>
                                      </p:to>
                                    </p:set>
                                    <p:animEffect transition="in" filter="fade">
                                      <p:cBhvr>
                                        <p:cTn id="91" dur="1000"/>
                                        <p:tgtEl>
                                          <p:spTgt spid="35"/>
                                        </p:tgtEl>
                                      </p:cBhvr>
                                    </p:animEffect>
                                    <p:anim calcmode="lin" valueType="num">
                                      <p:cBhvr>
                                        <p:cTn id="92" dur="1000" fill="hold"/>
                                        <p:tgtEl>
                                          <p:spTgt spid="35"/>
                                        </p:tgtEl>
                                        <p:attrNameLst>
                                          <p:attrName>ppt_x</p:attrName>
                                        </p:attrNameLst>
                                      </p:cBhvr>
                                      <p:tavLst>
                                        <p:tav tm="0">
                                          <p:val>
                                            <p:strVal val="#ppt_x"/>
                                          </p:val>
                                        </p:tav>
                                        <p:tav tm="100000">
                                          <p:val>
                                            <p:strVal val="#ppt_x"/>
                                          </p:val>
                                        </p:tav>
                                      </p:tavLst>
                                    </p:anim>
                                    <p:anim calcmode="lin" valueType="num">
                                      <p:cBhvr>
                                        <p:cTn id="93" dur="900" decel="100000" fill="hold"/>
                                        <p:tgtEl>
                                          <p:spTgt spid="35"/>
                                        </p:tgtEl>
                                        <p:attrNameLst>
                                          <p:attrName>ppt_y</p:attrName>
                                        </p:attrNameLst>
                                      </p:cBhvr>
                                      <p:tavLst>
                                        <p:tav tm="0">
                                          <p:val>
                                            <p:strVal val="#ppt_y+1"/>
                                          </p:val>
                                        </p:tav>
                                        <p:tav tm="100000">
                                          <p:val>
                                            <p:strVal val="#ppt_y-.03"/>
                                          </p:val>
                                        </p:tav>
                                      </p:tavLst>
                                    </p:anim>
                                    <p:anim calcmode="lin" valueType="num">
                                      <p:cBhvr>
                                        <p:cTn id="94"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par>
                                <p:cTn id="95" presetID="37" presetClass="entr" presetSubtype="0" fill="hold" nodeType="with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1000"/>
                                        <p:tgtEl>
                                          <p:spTgt spid="36"/>
                                        </p:tgtEl>
                                      </p:cBhvr>
                                    </p:animEffect>
                                    <p:anim calcmode="lin" valueType="num">
                                      <p:cBhvr>
                                        <p:cTn id="98" dur="1000" fill="hold"/>
                                        <p:tgtEl>
                                          <p:spTgt spid="36"/>
                                        </p:tgtEl>
                                        <p:attrNameLst>
                                          <p:attrName>ppt_x</p:attrName>
                                        </p:attrNameLst>
                                      </p:cBhvr>
                                      <p:tavLst>
                                        <p:tav tm="0">
                                          <p:val>
                                            <p:strVal val="#ppt_x"/>
                                          </p:val>
                                        </p:tav>
                                        <p:tav tm="100000">
                                          <p:val>
                                            <p:strVal val="#ppt_x"/>
                                          </p:val>
                                        </p:tav>
                                      </p:tavLst>
                                    </p:anim>
                                    <p:anim calcmode="lin" valueType="num">
                                      <p:cBhvr>
                                        <p:cTn id="99" dur="900" decel="100000" fill="hold"/>
                                        <p:tgtEl>
                                          <p:spTgt spid="36"/>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par>
                                <p:cTn id="101" presetID="37" presetClass="entr" presetSubtype="0" fill="hold" nodeType="withEffect">
                                  <p:stCondLst>
                                    <p:cond delay="0"/>
                                  </p:stCondLst>
                                  <p:childTnLst>
                                    <p:set>
                                      <p:cBhvr>
                                        <p:cTn id="102" dur="1" fill="hold">
                                          <p:stCondLst>
                                            <p:cond delay="0"/>
                                          </p:stCondLst>
                                        </p:cTn>
                                        <p:tgtEl>
                                          <p:spTgt spid="37"/>
                                        </p:tgtEl>
                                        <p:attrNameLst>
                                          <p:attrName>style.visibility</p:attrName>
                                        </p:attrNameLst>
                                      </p:cBhvr>
                                      <p:to>
                                        <p:strVal val="visible"/>
                                      </p:to>
                                    </p:set>
                                    <p:animEffect transition="in" filter="fade">
                                      <p:cBhvr>
                                        <p:cTn id="103" dur="1000"/>
                                        <p:tgtEl>
                                          <p:spTgt spid="37"/>
                                        </p:tgtEl>
                                      </p:cBhvr>
                                    </p:animEffect>
                                    <p:anim calcmode="lin" valueType="num">
                                      <p:cBhvr>
                                        <p:cTn id="104" dur="1000" fill="hold"/>
                                        <p:tgtEl>
                                          <p:spTgt spid="37"/>
                                        </p:tgtEl>
                                        <p:attrNameLst>
                                          <p:attrName>ppt_x</p:attrName>
                                        </p:attrNameLst>
                                      </p:cBhvr>
                                      <p:tavLst>
                                        <p:tav tm="0">
                                          <p:val>
                                            <p:strVal val="#ppt_x"/>
                                          </p:val>
                                        </p:tav>
                                        <p:tav tm="100000">
                                          <p:val>
                                            <p:strVal val="#ppt_x"/>
                                          </p:val>
                                        </p:tav>
                                      </p:tavLst>
                                    </p:anim>
                                    <p:anim calcmode="lin" valueType="num">
                                      <p:cBhvr>
                                        <p:cTn id="105" dur="900" decel="100000" fill="hold"/>
                                        <p:tgtEl>
                                          <p:spTgt spid="37"/>
                                        </p:tgtEl>
                                        <p:attrNameLst>
                                          <p:attrName>ppt_y</p:attrName>
                                        </p:attrNameLst>
                                      </p:cBhvr>
                                      <p:tavLst>
                                        <p:tav tm="0">
                                          <p:val>
                                            <p:strVal val="#ppt_y+1"/>
                                          </p:val>
                                        </p:tav>
                                        <p:tav tm="100000">
                                          <p:val>
                                            <p:strVal val="#ppt_y-.03"/>
                                          </p:val>
                                        </p:tav>
                                      </p:tavLst>
                                    </p:anim>
                                    <p:anim calcmode="lin" valueType="num">
                                      <p:cBhvr>
                                        <p:cTn id="106"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par>
                                <p:cTn id="107" presetID="37" presetClass="entr" presetSubtype="0" fill="hold" nodeType="withEffect">
                                  <p:stCondLst>
                                    <p:cond delay="0"/>
                                  </p:stCondLst>
                                  <p:childTnLst>
                                    <p:set>
                                      <p:cBhvr>
                                        <p:cTn id="108" dur="1" fill="hold">
                                          <p:stCondLst>
                                            <p:cond delay="0"/>
                                          </p:stCondLst>
                                        </p:cTn>
                                        <p:tgtEl>
                                          <p:spTgt spid="40"/>
                                        </p:tgtEl>
                                        <p:attrNameLst>
                                          <p:attrName>style.visibility</p:attrName>
                                        </p:attrNameLst>
                                      </p:cBhvr>
                                      <p:to>
                                        <p:strVal val="visible"/>
                                      </p:to>
                                    </p:set>
                                    <p:animEffect transition="in" filter="fade">
                                      <p:cBhvr>
                                        <p:cTn id="109" dur="1000"/>
                                        <p:tgtEl>
                                          <p:spTgt spid="40"/>
                                        </p:tgtEl>
                                      </p:cBhvr>
                                    </p:animEffect>
                                    <p:anim calcmode="lin" valueType="num">
                                      <p:cBhvr>
                                        <p:cTn id="110" dur="1000" fill="hold"/>
                                        <p:tgtEl>
                                          <p:spTgt spid="40"/>
                                        </p:tgtEl>
                                        <p:attrNameLst>
                                          <p:attrName>ppt_x</p:attrName>
                                        </p:attrNameLst>
                                      </p:cBhvr>
                                      <p:tavLst>
                                        <p:tav tm="0">
                                          <p:val>
                                            <p:strVal val="#ppt_x"/>
                                          </p:val>
                                        </p:tav>
                                        <p:tav tm="100000">
                                          <p:val>
                                            <p:strVal val="#ppt_x"/>
                                          </p:val>
                                        </p:tav>
                                      </p:tavLst>
                                    </p:anim>
                                    <p:anim calcmode="lin" valueType="num">
                                      <p:cBhvr>
                                        <p:cTn id="111" dur="900" decel="100000" fill="hold"/>
                                        <p:tgtEl>
                                          <p:spTgt spid="40"/>
                                        </p:tgtEl>
                                        <p:attrNameLst>
                                          <p:attrName>ppt_y</p:attrName>
                                        </p:attrNameLst>
                                      </p:cBhvr>
                                      <p:tavLst>
                                        <p:tav tm="0">
                                          <p:val>
                                            <p:strVal val="#ppt_y+1"/>
                                          </p:val>
                                        </p:tav>
                                        <p:tav tm="100000">
                                          <p:val>
                                            <p:strVal val="#ppt_y-.03"/>
                                          </p:val>
                                        </p:tav>
                                      </p:tavLst>
                                    </p:anim>
                                    <p:anim calcmode="lin" valueType="num">
                                      <p:cBhvr>
                                        <p:cTn id="112"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cTn>
                              </p:par>
                              <p:par>
                                <p:cTn id="113" presetID="37" presetClass="entr" presetSubtype="0" fill="hold" nodeType="withEffect">
                                  <p:stCondLst>
                                    <p:cond delay="0"/>
                                  </p:stCondLst>
                                  <p:childTnLst>
                                    <p:set>
                                      <p:cBhvr>
                                        <p:cTn id="114" dur="1" fill="hold">
                                          <p:stCondLst>
                                            <p:cond delay="0"/>
                                          </p:stCondLst>
                                        </p:cTn>
                                        <p:tgtEl>
                                          <p:spTgt spid="43"/>
                                        </p:tgtEl>
                                        <p:attrNameLst>
                                          <p:attrName>style.visibility</p:attrName>
                                        </p:attrNameLst>
                                      </p:cBhvr>
                                      <p:to>
                                        <p:strVal val="visible"/>
                                      </p:to>
                                    </p:set>
                                    <p:animEffect transition="in" filter="fade">
                                      <p:cBhvr>
                                        <p:cTn id="115" dur="1000"/>
                                        <p:tgtEl>
                                          <p:spTgt spid="43"/>
                                        </p:tgtEl>
                                      </p:cBhvr>
                                    </p:animEffect>
                                    <p:anim calcmode="lin" valueType="num">
                                      <p:cBhvr>
                                        <p:cTn id="116" dur="1000" fill="hold"/>
                                        <p:tgtEl>
                                          <p:spTgt spid="43"/>
                                        </p:tgtEl>
                                        <p:attrNameLst>
                                          <p:attrName>ppt_x</p:attrName>
                                        </p:attrNameLst>
                                      </p:cBhvr>
                                      <p:tavLst>
                                        <p:tav tm="0">
                                          <p:val>
                                            <p:strVal val="#ppt_x"/>
                                          </p:val>
                                        </p:tav>
                                        <p:tav tm="100000">
                                          <p:val>
                                            <p:strVal val="#ppt_x"/>
                                          </p:val>
                                        </p:tav>
                                      </p:tavLst>
                                    </p:anim>
                                    <p:anim calcmode="lin" valueType="num">
                                      <p:cBhvr>
                                        <p:cTn id="117" dur="900" decel="100000" fill="hold"/>
                                        <p:tgtEl>
                                          <p:spTgt spid="43"/>
                                        </p:tgtEl>
                                        <p:attrNameLst>
                                          <p:attrName>ppt_y</p:attrName>
                                        </p:attrNameLst>
                                      </p:cBhvr>
                                      <p:tavLst>
                                        <p:tav tm="0">
                                          <p:val>
                                            <p:strVal val="#ppt_y+1"/>
                                          </p:val>
                                        </p:tav>
                                        <p:tav tm="100000">
                                          <p:val>
                                            <p:strVal val="#ppt_y-.03"/>
                                          </p:val>
                                        </p:tav>
                                      </p:tavLst>
                                    </p:anim>
                                    <p:anim calcmode="lin" valueType="num">
                                      <p:cBhvr>
                                        <p:cTn id="118"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119" presetID="37" presetClass="entr" presetSubtype="0" fill="hold" grpId="0" nodeType="withEffect">
                                  <p:stCondLst>
                                    <p:cond delay="0"/>
                                  </p:stCondLst>
                                  <p:childTnLst>
                                    <p:set>
                                      <p:cBhvr>
                                        <p:cTn id="120" dur="1" fill="hold">
                                          <p:stCondLst>
                                            <p:cond delay="0"/>
                                          </p:stCondLst>
                                        </p:cTn>
                                        <p:tgtEl>
                                          <p:spTgt spid="19"/>
                                        </p:tgtEl>
                                        <p:attrNameLst>
                                          <p:attrName>style.visibility</p:attrName>
                                        </p:attrNameLst>
                                      </p:cBhvr>
                                      <p:to>
                                        <p:strVal val="visible"/>
                                      </p:to>
                                    </p:set>
                                    <p:animEffect transition="in" filter="fade">
                                      <p:cBhvr>
                                        <p:cTn id="121" dur="1000"/>
                                        <p:tgtEl>
                                          <p:spTgt spid="19"/>
                                        </p:tgtEl>
                                      </p:cBhvr>
                                    </p:animEffect>
                                    <p:anim calcmode="lin" valueType="num">
                                      <p:cBhvr>
                                        <p:cTn id="122" dur="1000" fill="hold"/>
                                        <p:tgtEl>
                                          <p:spTgt spid="19"/>
                                        </p:tgtEl>
                                        <p:attrNameLst>
                                          <p:attrName>ppt_x</p:attrName>
                                        </p:attrNameLst>
                                      </p:cBhvr>
                                      <p:tavLst>
                                        <p:tav tm="0">
                                          <p:val>
                                            <p:strVal val="#ppt_x"/>
                                          </p:val>
                                        </p:tav>
                                        <p:tav tm="100000">
                                          <p:val>
                                            <p:strVal val="#ppt_x"/>
                                          </p:val>
                                        </p:tav>
                                      </p:tavLst>
                                    </p:anim>
                                    <p:anim calcmode="lin" valueType="num">
                                      <p:cBhvr>
                                        <p:cTn id="123" dur="900" decel="100000" fill="hold"/>
                                        <p:tgtEl>
                                          <p:spTgt spid="19"/>
                                        </p:tgtEl>
                                        <p:attrNameLst>
                                          <p:attrName>ppt_y</p:attrName>
                                        </p:attrNameLst>
                                      </p:cBhvr>
                                      <p:tavLst>
                                        <p:tav tm="0">
                                          <p:val>
                                            <p:strVal val="#ppt_y+1"/>
                                          </p:val>
                                        </p:tav>
                                        <p:tav tm="100000">
                                          <p:val>
                                            <p:strVal val="#ppt_y-.03"/>
                                          </p:val>
                                        </p:tav>
                                      </p:tavLst>
                                    </p:anim>
                                    <p:anim calcmode="lin" valueType="num">
                                      <p:cBhvr>
                                        <p:cTn id="124"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125" presetID="37" presetClass="entr" presetSubtype="0" fill="hold" grpId="0" nodeType="withEffect">
                                  <p:stCondLst>
                                    <p:cond delay="0"/>
                                  </p:stCondLst>
                                  <p:childTnLst>
                                    <p:set>
                                      <p:cBhvr>
                                        <p:cTn id="126" dur="1" fill="hold">
                                          <p:stCondLst>
                                            <p:cond delay="0"/>
                                          </p:stCondLst>
                                        </p:cTn>
                                        <p:tgtEl>
                                          <p:spTgt spid="20"/>
                                        </p:tgtEl>
                                        <p:attrNameLst>
                                          <p:attrName>style.visibility</p:attrName>
                                        </p:attrNameLst>
                                      </p:cBhvr>
                                      <p:to>
                                        <p:strVal val="visible"/>
                                      </p:to>
                                    </p:set>
                                    <p:animEffect transition="in" filter="fade">
                                      <p:cBhvr>
                                        <p:cTn id="127" dur="1000"/>
                                        <p:tgtEl>
                                          <p:spTgt spid="20"/>
                                        </p:tgtEl>
                                      </p:cBhvr>
                                    </p:animEffect>
                                    <p:anim calcmode="lin" valueType="num">
                                      <p:cBhvr>
                                        <p:cTn id="128" dur="1000" fill="hold"/>
                                        <p:tgtEl>
                                          <p:spTgt spid="20"/>
                                        </p:tgtEl>
                                        <p:attrNameLst>
                                          <p:attrName>ppt_x</p:attrName>
                                        </p:attrNameLst>
                                      </p:cBhvr>
                                      <p:tavLst>
                                        <p:tav tm="0">
                                          <p:val>
                                            <p:strVal val="#ppt_x"/>
                                          </p:val>
                                        </p:tav>
                                        <p:tav tm="100000">
                                          <p:val>
                                            <p:strVal val="#ppt_x"/>
                                          </p:val>
                                        </p:tav>
                                      </p:tavLst>
                                    </p:anim>
                                    <p:anim calcmode="lin" valueType="num">
                                      <p:cBhvr>
                                        <p:cTn id="129" dur="900" decel="100000" fill="hold"/>
                                        <p:tgtEl>
                                          <p:spTgt spid="20"/>
                                        </p:tgtEl>
                                        <p:attrNameLst>
                                          <p:attrName>ppt_y</p:attrName>
                                        </p:attrNameLst>
                                      </p:cBhvr>
                                      <p:tavLst>
                                        <p:tav tm="0">
                                          <p:val>
                                            <p:strVal val="#ppt_y+1"/>
                                          </p:val>
                                        </p:tav>
                                        <p:tav tm="100000">
                                          <p:val>
                                            <p:strVal val="#ppt_y-.03"/>
                                          </p:val>
                                        </p:tav>
                                      </p:tavLst>
                                    </p:anim>
                                    <p:anim calcmode="lin" valueType="num">
                                      <p:cBhvr>
                                        <p:cTn id="130"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04400F2-C5CB-0219-4183-795F426DE2B0}"/>
              </a:ext>
            </a:extLst>
          </p:cNvPr>
          <p:cNvGrpSpPr/>
          <p:nvPr/>
        </p:nvGrpSpPr>
        <p:grpSpPr>
          <a:xfrm>
            <a:off x="299313" y="1925529"/>
            <a:ext cx="5301387" cy="4741971"/>
            <a:chOff x="260009" y="2427427"/>
            <a:chExt cx="4588970" cy="4278173"/>
          </a:xfrm>
        </p:grpSpPr>
        <p:sp>
          <p:nvSpPr>
            <p:cNvPr id="5" name="Rounded Rectangle 4">
              <a:extLst>
                <a:ext uri="{FF2B5EF4-FFF2-40B4-BE49-F238E27FC236}">
                  <a16:creationId xmlns:a16="http://schemas.microsoft.com/office/drawing/2014/main" id="{0C1E982C-FFA8-3539-6D37-CE0155945B2A}"/>
                </a:ext>
              </a:extLst>
            </p:cNvPr>
            <p:cNvSpPr/>
            <p:nvPr/>
          </p:nvSpPr>
          <p:spPr>
            <a:xfrm>
              <a:off x="260009" y="2427427"/>
              <a:ext cx="4495800" cy="427817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TextBox 5">
              <a:extLst>
                <a:ext uri="{FF2B5EF4-FFF2-40B4-BE49-F238E27FC236}">
                  <a16:creationId xmlns:a16="http://schemas.microsoft.com/office/drawing/2014/main" id="{FA86A1CF-98BD-5662-F4D5-33167DB20F1A}"/>
                </a:ext>
              </a:extLst>
            </p:cNvPr>
            <p:cNvSpPr txBox="1"/>
            <p:nvPr/>
          </p:nvSpPr>
          <p:spPr>
            <a:xfrm>
              <a:off x="353180" y="2693895"/>
              <a:ext cx="4495799" cy="471904"/>
            </a:xfrm>
            <a:prstGeom prst="rect">
              <a:avLst/>
            </a:prstGeom>
            <a:no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PHIẾU HỌC TẬP SỐ 1</a:t>
              </a:r>
            </a:p>
          </p:txBody>
        </p:sp>
        <p:sp>
          <p:nvSpPr>
            <p:cNvPr id="11" name="Rounded Rectangle 10">
              <a:extLst>
                <a:ext uri="{FF2B5EF4-FFF2-40B4-BE49-F238E27FC236}">
                  <a16:creationId xmlns:a16="http://schemas.microsoft.com/office/drawing/2014/main" id="{E1F6019D-128B-F24E-8DA9-B67660ECC463}"/>
                </a:ext>
              </a:extLst>
            </p:cNvPr>
            <p:cNvSpPr/>
            <p:nvPr/>
          </p:nvSpPr>
          <p:spPr>
            <a:xfrm>
              <a:off x="336200" y="3356865"/>
              <a:ext cx="4176022" cy="3186283"/>
            </a:xfrm>
            <a:prstGeom prst="roundRect">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sym typeface="Wingdings" panose="05000000000000000000" pitchFamily="2" charset="2"/>
                </a:rPr>
                <a:t></a:t>
              </a:r>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grpSp>
      <p:sp>
        <p:nvSpPr>
          <p:cNvPr id="12" name="Flowchart: Alternate Process 9">
            <a:extLst>
              <a:ext uri="{FF2B5EF4-FFF2-40B4-BE49-F238E27FC236}">
                <a16:creationId xmlns:a16="http://schemas.microsoft.com/office/drawing/2014/main" id="{F4E1559F-07BA-4A6F-2659-EF935324758F}"/>
              </a:ext>
            </a:extLst>
          </p:cNvPr>
          <p:cNvSpPr/>
          <p:nvPr/>
        </p:nvSpPr>
        <p:spPr>
          <a:xfrm>
            <a:off x="772804" y="1006526"/>
            <a:ext cx="3146009" cy="919003"/>
          </a:xfrm>
          <a:prstGeom prst="flowChartAlternateProcess">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b="1" dirty="0">
                <a:solidFill>
                  <a:srgbClr val="7030A0"/>
                </a:solidFill>
                <a:latin typeface="Times New Roman" panose="02020603050405020304" pitchFamily="18" charset="0"/>
                <a:cs typeface="Times New Roman" panose="02020603050405020304" pitchFamily="18" charset="0"/>
              </a:rPr>
              <a:t>HOẠT ĐỘNG NHÓM</a:t>
            </a:r>
          </a:p>
          <a:p>
            <a:pPr algn="ctr"/>
            <a:r>
              <a:rPr lang="en-US" sz="2300" b="1" dirty="0">
                <a:solidFill>
                  <a:srgbClr val="7030A0"/>
                </a:solidFill>
                <a:latin typeface="Times New Roman" panose="02020603050405020304" pitchFamily="18" charset="0"/>
                <a:cs typeface="Times New Roman" panose="02020603050405020304" pitchFamily="18" charset="0"/>
              </a:rPr>
              <a:t>(6 NHÓM)</a:t>
            </a:r>
          </a:p>
        </p:txBody>
      </p:sp>
      <p:sp>
        <p:nvSpPr>
          <p:cNvPr id="13" name="TextBox 12">
            <a:extLst>
              <a:ext uri="{FF2B5EF4-FFF2-40B4-BE49-F238E27FC236}">
                <a16:creationId xmlns:a16="http://schemas.microsoft.com/office/drawing/2014/main" id="{F1BE74CC-4CA2-CCA6-7F71-C2CE5DC00953}"/>
              </a:ext>
            </a:extLst>
          </p:cNvPr>
          <p:cNvSpPr txBox="1"/>
          <p:nvPr/>
        </p:nvSpPr>
        <p:spPr>
          <a:xfrm>
            <a:off x="609599" y="3039304"/>
            <a:ext cx="4602063" cy="3000821"/>
          </a:xfrm>
          <a:prstGeom prst="rect">
            <a:avLst/>
          </a:prstGeom>
          <a:noFill/>
        </p:spPr>
        <p:txBody>
          <a:bodyPr wrap="square" rtlCol="0">
            <a:spAutoFit/>
          </a:bodyPr>
          <a:lstStyle/>
          <a:p>
            <a:r>
              <a:rPr lang="en-US" sz="2700" b="1" dirty="0">
                <a:solidFill>
                  <a:srgbClr val="0070C0"/>
                </a:solidFill>
              </a:rPr>
              <a:t> </a:t>
            </a:r>
            <a:r>
              <a:rPr lang="en-US" sz="2700" b="1" dirty="0">
                <a:solidFill>
                  <a:srgbClr val="0070C0"/>
                </a:solidFill>
                <a:latin typeface="Times New Roman" panose="02020603050405020304" pitchFamily="18" charset="0"/>
                <a:cs typeface="Times New Roman" panose="02020603050405020304" pitchFamily="18" charset="0"/>
              </a:rPr>
              <a:t>Quan </a:t>
            </a:r>
            <a:r>
              <a:rPr lang="en-US" sz="2700" b="1" dirty="0" err="1">
                <a:solidFill>
                  <a:srgbClr val="0070C0"/>
                </a:solidFill>
                <a:latin typeface="Times New Roman" panose="02020603050405020304" pitchFamily="18" charset="0"/>
                <a:cs typeface="Times New Roman" panose="02020603050405020304" pitchFamily="18" charset="0"/>
              </a:rPr>
              <a:t>sát</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Hình</a:t>
            </a:r>
            <a:r>
              <a:rPr lang="en-US" sz="2700" b="1" dirty="0">
                <a:solidFill>
                  <a:srgbClr val="0070C0"/>
                </a:solidFill>
                <a:latin typeface="Times New Roman" panose="02020603050405020304" pitchFamily="18" charset="0"/>
                <a:cs typeface="Times New Roman" panose="02020603050405020304" pitchFamily="18" charset="0"/>
              </a:rPr>
              <a:t> 18.2 </a:t>
            </a:r>
            <a:r>
              <a:rPr lang="en-US" sz="2700" b="1" dirty="0" err="1">
                <a:solidFill>
                  <a:srgbClr val="0070C0"/>
                </a:solidFill>
                <a:latin typeface="Times New Roman" panose="02020603050405020304" pitchFamily="18" charset="0"/>
                <a:cs typeface="Times New Roman" panose="02020603050405020304" pitchFamily="18" charset="0"/>
              </a:rPr>
              <a:t>và</a:t>
            </a:r>
            <a:r>
              <a:rPr lang="en-US" sz="2700" b="1" dirty="0">
                <a:solidFill>
                  <a:srgbClr val="0070C0"/>
                </a:solidFill>
                <a:latin typeface="Times New Roman" panose="02020603050405020304" pitchFamily="18" charset="0"/>
                <a:cs typeface="Times New Roman" panose="02020603050405020304" pitchFamily="18" charset="0"/>
              </a:rPr>
              <a:t> </a:t>
            </a:r>
          </a:p>
          <a:p>
            <a:r>
              <a:rPr lang="en-US" sz="2700" b="1" dirty="0" err="1">
                <a:solidFill>
                  <a:srgbClr val="0070C0"/>
                </a:solidFill>
                <a:latin typeface="Times New Roman" panose="02020603050405020304" pitchFamily="18" charset="0"/>
                <a:cs typeface="Times New Roman" panose="02020603050405020304" pitchFamily="18" charset="0"/>
              </a:rPr>
              <a:t>đọc</a:t>
            </a:r>
            <a:r>
              <a:rPr lang="en-US" sz="2700" b="1" dirty="0">
                <a:solidFill>
                  <a:srgbClr val="0070C0"/>
                </a:solidFill>
                <a:latin typeface="Times New Roman" panose="02020603050405020304" pitchFamily="18" charset="0"/>
                <a:cs typeface="Times New Roman" panose="02020603050405020304" pitchFamily="18" charset="0"/>
              </a:rPr>
              <a:t>  SGK </a:t>
            </a:r>
            <a:r>
              <a:rPr lang="en-US" sz="2700" b="1" dirty="0" err="1">
                <a:solidFill>
                  <a:srgbClr val="0070C0"/>
                </a:solidFill>
                <a:latin typeface="Times New Roman" panose="02020603050405020304" pitchFamily="18" charset="0"/>
                <a:cs typeface="Times New Roman" panose="02020603050405020304" pitchFamily="18" charset="0"/>
              </a:rPr>
              <a:t>trả</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lời</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các</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câu</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hỏi</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sau</a:t>
            </a:r>
            <a:r>
              <a:rPr lang="en-US" sz="2700" b="1" dirty="0">
                <a:solidFill>
                  <a:srgbClr val="0070C0"/>
                </a:solidFill>
                <a:latin typeface="Times New Roman" panose="02020603050405020304" pitchFamily="18" charset="0"/>
                <a:cs typeface="Times New Roman" panose="02020603050405020304" pitchFamily="18" charset="0"/>
              </a:rPr>
              <a:t>:</a:t>
            </a:r>
            <a:endParaRPr lang="x-none" sz="2700" b="1" dirty="0">
              <a:solidFill>
                <a:srgbClr val="0070C0"/>
              </a:solidFill>
              <a:latin typeface="Times New Roman" panose="02020603050405020304" pitchFamily="18" charset="0"/>
              <a:cs typeface="Times New Roman" panose="02020603050405020304" pitchFamily="18" charset="0"/>
            </a:endParaRPr>
          </a:p>
          <a:p>
            <a:r>
              <a:rPr lang="en-US" sz="2700" b="1" dirty="0">
                <a:solidFill>
                  <a:srgbClr val="0070C0"/>
                </a:solidFill>
                <a:latin typeface="Times New Roman" panose="02020603050405020304" pitchFamily="18" charset="0"/>
                <a:cs typeface="Times New Roman" panose="02020603050405020304" pitchFamily="18" charset="0"/>
              </a:rPr>
              <a:t>1. </a:t>
            </a:r>
            <a:r>
              <a:rPr lang="en-US" sz="2700" b="1" dirty="0" err="1">
                <a:solidFill>
                  <a:srgbClr val="0070C0"/>
                </a:solidFill>
                <a:latin typeface="Times New Roman" panose="02020603050405020304" pitchFamily="18" charset="0"/>
                <a:cs typeface="Times New Roman" panose="02020603050405020304" pitchFamily="18" charset="0"/>
              </a:rPr>
              <a:t>Mô</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tả</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nội</a:t>
            </a:r>
            <a:r>
              <a:rPr lang="en-US" sz="2700" b="1" dirty="0">
                <a:solidFill>
                  <a:srgbClr val="0070C0"/>
                </a:solidFill>
                <a:latin typeface="Times New Roman" panose="02020603050405020304" pitchFamily="18" charset="0"/>
                <a:cs typeface="Times New Roman" panose="02020603050405020304" pitchFamily="18" charset="0"/>
              </a:rPr>
              <a:t> dung H.18.2?</a:t>
            </a:r>
          </a:p>
          <a:p>
            <a:r>
              <a:rPr lang="en-US" sz="2700" b="1" dirty="0">
                <a:solidFill>
                  <a:srgbClr val="0070C0"/>
                </a:solidFill>
                <a:latin typeface="Times New Roman" panose="02020603050405020304" pitchFamily="18" charset="0"/>
                <a:cs typeface="Times New Roman" panose="02020603050405020304" pitchFamily="18" charset="0"/>
              </a:rPr>
              <a:t>2. </a:t>
            </a:r>
            <a:r>
              <a:rPr lang="en-US" sz="2700" b="1" dirty="0" err="1">
                <a:solidFill>
                  <a:srgbClr val="0070C0"/>
                </a:solidFill>
                <a:latin typeface="Times New Roman" panose="02020603050405020304" pitchFamily="18" charset="0"/>
                <a:cs typeface="Times New Roman" panose="02020603050405020304" pitchFamily="18" charset="0"/>
              </a:rPr>
              <a:t>Tín</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hiệu</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tương</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tự</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là</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gì</a:t>
            </a:r>
            <a:r>
              <a:rPr lang="en-US" sz="2700" b="1" dirty="0">
                <a:solidFill>
                  <a:srgbClr val="0070C0"/>
                </a:solidFill>
                <a:latin typeface="Times New Roman" panose="02020603050405020304" pitchFamily="18" charset="0"/>
                <a:cs typeface="Times New Roman" panose="02020603050405020304" pitchFamily="18" charset="0"/>
              </a:rPr>
              <a:t>? </a:t>
            </a:r>
            <a:endParaRPr lang="x-none" sz="2700" b="1" dirty="0">
              <a:solidFill>
                <a:srgbClr val="0070C0"/>
              </a:solidFill>
              <a:latin typeface="Times New Roman" panose="02020603050405020304" pitchFamily="18" charset="0"/>
              <a:cs typeface="Times New Roman" panose="02020603050405020304" pitchFamily="18" charset="0"/>
            </a:endParaRPr>
          </a:p>
          <a:p>
            <a:r>
              <a:rPr lang="en-US" sz="2700" b="1" dirty="0">
                <a:solidFill>
                  <a:srgbClr val="0070C0"/>
                </a:solidFill>
                <a:latin typeface="Times New Roman" panose="02020603050405020304" pitchFamily="18" charset="0"/>
                <a:cs typeface="Times New Roman" panose="02020603050405020304" pitchFamily="18" charset="0"/>
              </a:rPr>
              <a:t>3. </a:t>
            </a:r>
            <a:r>
              <a:rPr lang="en-US" sz="2700" b="1" dirty="0" err="1">
                <a:solidFill>
                  <a:srgbClr val="0070C0"/>
                </a:solidFill>
                <a:latin typeface="Times New Roman" panose="02020603050405020304" pitchFamily="18" charset="0"/>
                <a:cs typeface="Times New Roman" panose="02020603050405020304" pitchFamily="18" charset="0"/>
              </a:rPr>
              <a:t>Có</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mấy</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loại</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tín</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hiệu</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tương</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tự</a:t>
            </a:r>
            <a:r>
              <a:rPr lang="en-US" sz="2700" b="1" dirty="0">
                <a:solidFill>
                  <a:srgbClr val="0070C0"/>
                </a:solidFill>
                <a:latin typeface="Times New Roman" panose="02020603050405020304" pitchFamily="18" charset="0"/>
                <a:cs typeface="Times New Roman" panose="02020603050405020304" pitchFamily="18" charset="0"/>
              </a:rPr>
              <a:t>?  </a:t>
            </a:r>
            <a:endParaRPr lang="x-none" sz="2700" b="1" dirty="0">
              <a:solidFill>
                <a:srgbClr val="0070C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2258D3B8-3498-4680-5A19-6AB10206EE73}"/>
              </a:ext>
            </a:extLst>
          </p:cNvPr>
          <p:cNvSpPr/>
          <p:nvPr/>
        </p:nvSpPr>
        <p:spPr>
          <a:xfrm>
            <a:off x="495300" y="314980"/>
            <a:ext cx="10668000" cy="523220"/>
          </a:xfrm>
          <a:prstGeom prst="rect">
            <a:avLst/>
          </a:prstGeom>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I. TÍN HIỆU TƯƠNG TỰ</a:t>
            </a:r>
          </a:p>
        </p:txBody>
      </p:sp>
      <p:pic>
        <p:nvPicPr>
          <p:cNvPr id="4" name="Picture 2">
            <a:extLst>
              <a:ext uri="{FF2B5EF4-FFF2-40B4-BE49-F238E27FC236}">
                <a16:creationId xmlns:a16="http://schemas.microsoft.com/office/drawing/2014/main" id="{B31B5BB6-D746-B218-51B9-7D36F487494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485" t="12246" r="20613" b="16026"/>
          <a:stretch/>
        </p:blipFill>
        <p:spPr bwMode="auto">
          <a:xfrm>
            <a:off x="5961879" y="2705100"/>
            <a:ext cx="5988966" cy="2889440"/>
          </a:xfrm>
          <a:prstGeom prst="rect">
            <a:avLst/>
          </a:prstGeom>
          <a:noFill/>
          <a:extLst>
            <a:ext uri="{909E8E84-426E-40DD-AFC4-6F175D3DCCD1}">
              <a14:hiddenFill xmlns:a14="http://schemas.microsoft.com/office/drawing/2010/main">
                <a:solidFill>
                  <a:srgbClr val="FFFFFF"/>
                </a:solidFill>
              </a14:hiddenFill>
            </a:ext>
          </a:extLst>
        </p:spPr>
      </p:pic>
      <p:sp>
        <p:nvSpPr>
          <p:cNvPr id="7" name="Flowchart: Alternate Process 9">
            <a:extLst>
              <a:ext uri="{FF2B5EF4-FFF2-40B4-BE49-F238E27FC236}">
                <a16:creationId xmlns:a16="http://schemas.microsoft.com/office/drawing/2014/main" id="{EF2D7D7D-1B3E-9496-74A4-063771B57D4C}"/>
              </a:ext>
            </a:extLst>
          </p:cNvPr>
          <p:cNvSpPr/>
          <p:nvPr/>
        </p:nvSpPr>
        <p:spPr>
          <a:xfrm>
            <a:off x="6286500" y="895902"/>
            <a:ext cx="2286000" cy="589998"/>
          </a:xfrm>
          <a:prstGeom prst="flowChartAlternateProcess">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panose="020B0604020202020204" pitchFamily="34" charset="0"/>
                <a:cs typeface="Arial" panose="020B0604020202020204" pitchFamily="34" charset="0"/>
              </a:rPr>
              <a:t>KHÁM PHÁ</a:t>
            </a:r>
          </a:p>
        </p:txBody>
      </p:sp>
      <p:pic>
        <p:nvPicPr>
          <p:cNvPr id="9" name="Đồng hồ đếm ngược 5 phút - 5 Minutes">
            <a:hlinkClick r:id="" action="ppaction://media"/>
            <a:extLst>
              <a:ext uri="{FF2B5EF4-FFF2-40B4-BE49-F238E27FC236}">
                <a16:creationId xmlns:a16="http://schemas.microsoft.com/office/drawing/2014/main" id="{FC70562A-9876-5A68-234A-8EE06402390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461887" y="76200"/>
            <a:ext cx="1653913" cy="930326"/>
          </a:xfrm>
          <a:prstGeom prst="rect">
            <a:avLst/>
          </a:prstGeom>
        </p:spPr>
      </p:pic>
      <p:sp>
        <p:nvSpPr>
          <p:cNvPr id="10" name="TextBox 9">
            <a:extLst>
              <a:ext uri="{FF2B5EF4-FFF2-40B4-BE49-F238E27FC236}">
                <a16:creationId xmlns:a16="http://schemas.microsoft.com/office/drawing/2014/main" id="{375B8836-6CA2-5FA1-509F-04BCD7FE34EB}"/>
              </a:ext>
            </a:extLst>
          </p:cNvPr>
          <p:cNvSpPr txBox="1"/>
          <p:nvPr/>
        </p:nvSpPr>
        <p:spPr>
          <a:xfrm>
            <a:off x="6050088" y="5608827"/>
            <a:ext cx="6141912" cy="461665"/>
          </a:xfrm>
          <a:prstGeom prst="rect">
            <a:avLst/>
          </a:prstGeom>
          <a:noFill/>
        </p:spPr>
        <p:txBody>
          <a:bodyPr wrap="square" rtlCol="0">
            <a:spAutoFit/>
          </a:bodyPr>
          <a:lstStyle/>
          <a:p>
            <a:r>
              <a:rPr lang="x-none" sz="2400" i="1" dirty="0"/>
              <a:t>Hình 18.2. Chuyển đổi tín hiệu của microphone</a:t>
            </a:r>
          </a:p>
        </p:txBody>
      </p:sp>
    </p:spTree>
    <p:extLst>
      <p:ext uri="{BB962C8B-B14F-4D97-AF65-F5344CB8AC3E}">
        <p14:creationId xmlns:p14="http://schemas.microsoft.com/office/powerpoint/2010/main" val="10037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par>
                                <p:cTn id="23" presetID="3" presetClass="entr" presetSubtype="1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linds(horizont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linds(horizontal)">
                                      <p:cBhvr>
                                        <p:cTn id="30" dur="500"/>
                                        <p:tgtEl>
                                          <p:spTgt spid="4"/>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linds(horizont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linds(horizontal)">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9"/>
                </p:tgtEl>
              </p:cMediaNode>
            </p:video>
          </p:childTnLst>
        </p:cTn>
      </p:par>
    </p:tnLst>
    <p:bldLst>
      <p:bldP spid="12" grpId="0" animBg="1"/>
      <p:bldP spid="13" grpId="0"/>
      <p:bldP spid="2" grpId="0"/>
      <p:bldP spid="7"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AutoShape 5"/>
          <p:cNvSpPr>
            <a:spLocks noChangeArrowheads="1"/>
          </p:cNvSpPr>
          <p:nvPr/>
        </p:nvSpPr>
        <p:spPr bwMode="gray">
          <a:xfrm>
            <a:off x="5392513" y="3430587"/>
            <a:ext cx="6705599" cy="1408113"/>
          </a:xfrm>
          <a:prstGeom prst="roundRect">
            <a:avLst>
              <a:gd name="adj" fmla="val 11921"/>
            </a:avLst>
          </a:prstGeom>
          <a:gradFill rotWithShape="1">
            <a:gsLst>
              <a:gs pos="0">
                <a:schemeClr val="accent2">
                  <a:gamma/>
                  <a:tint val="80000"/>
                  <a:invGamma/>
                </a:schemeClr>
              </a:gs>
              <a:gs pos="100000">
                <a:schemeClr val="accent2"/>
              </a:gs>
            </a:gsLst>
            <a:lin ang="5400000" scaled="1"/>
          </a:gradFill>
          <a:ln w="25400">
            <a:solidFill>
              <a:srgbClr val="FEFFFF"/>
            </a:solidFill>
            <a:round/>
            <a:headEnd/>
            <a:tailEnd/>
          </a:ln>
          <a:effectLst>
            <a:outerShdw dist="53882" dir="2700000" algn="ctr" rotWithShape="0">
              <a:srgbClr val="000000">
                <a:alpha val="50000"/>
              </a:srgbClr>
            </a:outerShdw>
          </a:effectLst>
        </p:spPr>
        <p:txBody>
          <a:bodyPr wrap="none" anchor="ctr"/>
          <a:lstStyle/>
          <a:p>
            <a:endParaRPr lang="en-US"/>
          </a:p>
        </p:txBody>
      </p:sp>
      <p:pic>
        <p:nvPicPr>
          <p:cNvPr id="12294" name="Picture 6" descr="Picture4"/>
          <p:cNvPicPr>
            <a:picLocks noChangeAspect="1" noChangeArrowheads="1"/>
          </p:cNvPicPr>
          <p:nvPr/>
        </p:nvPicPr>
        <p:blipFill>
          <a:blip r:embed="rId2"/>
          <a:srcRect/>
          <a:stretch>
            <a:fillRect/>
          </a:stretch>
        </p:blipFill>
        <p:spPr bwMode="auto">
          <a:xfrm>
            <a:off x="5986238" y="3557588"/>
            <a:ext cx="793750" cy="673100"/>
          </a:xfrm>
          <a:prstGeom prst="rect">
            <a:avLst/>
          </a:prstGeom>
          <a:noFill/>
        </p:spPr>
      </p:pic>
      <p:sp>
        <p:nvSpPr>
          <p:cNvPr id="12333" name="Freeform 45"/>
          <p:cNvSpPr>
            <a:spLocks/>
          </p:cNvSpPr>
          <p:nvPr/>
        </p:nvSpPr>
        <p:spPr bwMode="gray">
          <a:xfrm rot="16200000">
            <a:off x="4817044" y="3585369"/>
            <a:ext cx="427039" cy="800100"/>
          </a:xfrm>
          <a:custGeom>
            <a:avLst/>
            <a:gdLst/>
            <a:ahLst/>
            <a:cxnLst>
              <a:cxn ang="0">
                <a:pos x="37" y="1"/>
              </a:cxn>
              <a:cxn ang="0">
                <a:pos x="45" y="472"/>
              </a:cxn>
              <a:cxn ang="0">
                <a:pos x="0" y="474"/>
              </a:cxn>
              <a:cxn ang="0">
                <a:pos x="72" y="604"/>
              </a:cxn>
              <a:cxn ang="0">
                <a:pos x="142" y="474"/>
              </a:cxn>
              <a:cxn ang="0">
                <a:pos x="100" y="474"/>
              </a:cxn>
              <a:cxn ang="0">
                <a:pos x="99" y="0"/>
              </a:cxn>
              <a:cxn ang="0">
                <a:pos x="37" y="1"/>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chemeClr val="tx2">
              <a:alpha val="50000"/>
            </a:schemeClr>
          </a:solidFill>
          <a:ln w="9525" cap="flat" cmpd="sng">
            <a:noFill/>
            <a:prstDash val="solid"/>
            <a:round/>
            <a:headEnd type="none" w="med" len="med"/>
            <a:tailEnd type="none" w="med" len="med"/>
          </a:ln>
          <a:effectLst/>
        </p:spPr>
        <p:txBody>
          <a:bodyPr wrap="none" anchor="ctr"/>
          <a:lstStyle/>
          <a:p>
            <a:endParaRPr lang="en-US"/>
          </a:p>
        </p:txBody>
      </p:sp>
      <p:sp>
        <p:nvSpPr>
          <p:cNvPr id="3" name="Process 2">
            <a:extLst>
              <a:ext uri="{FF2B5EF4-FFF2-40B4-BE49-F238E27FC236}">
                <a16:creationId xmlns:a16="http://schemas.microsoft.com/office/drawing/2014/main" id="{C84F3233-2DF9-6EC2-1F84-035A2A2ECE5A}"/>
              </a:ext>
            </a:extLst>
          </p:cNvPr>
          <p:cNvSpPr/>
          <p:nvPr/>
        </p:nvSpPr>
        <p:spPr>
          <a:xfrm>
            <a:off x="200706" y="2362200"/>
            <a:ext cx="4636183" cy="3200400"/>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6" name="Picture 2">
            <a:extLst>
              <a:ext uri="{FF2B5EF4-FFF2-40B4-BE49-F238E27FC236}">
                <a16:creationId xmlns:a16="http://schemas.microsoft.com/office/drawing/2014/main" id="{DF21CFDB-AF62-D7D5-BC16-6F424D77C4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485" t="12246" r="19133" b="1"/>
          <a:stretch/>
        </p:blipFill>
        <p:spPr bwMode="auto">
          <a:xfrm>
            <a:off x="287113" y="2582068"/>
            <a:ext cx="4422242" cy="27519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BDCEA22-9EAC-CE82-B69E-4BCD46F98C38}"/>
              </a:ext>
            </a:extLst>
          </p:cNvPr>
          <p:cNvSpPr txBox="1"/>
          <p:nvPr/>
        </p:nvSpPr>
        <p:spPr>
          <a:xfrm>
            <a:off x="4973413" y="3557588"/>
            <a:ext cx="7370987" cy="1234762"/>
          </a:xfrm>
          <a:prstGeom prst="rect">
            <a:avLst/>
          </a:prstGeom>
          <a:noFill/>
        </p:spPr>
        <p:txBody>
          <a:bodyPr wrap="square">
            <a:spAutoFit/>
          </a:bodyPr>
          <a:lstStyle/>
          <a:p>
            <a:pPr algn="ctr">
              <a:lnSpc>
                <a:spcPct val="120000"/>
              </a:lnSpc>
            </a:pPr>
            <a:r>
              <a:rPr lang="en-US" sz="3100" dirty="0">
                <a:solidFill>
                  <a:schemeClr val="bg1"/>
                </a:solidFill>
                <a:effectLst/>
                <a:ea typeface="Calibri" panose="020F0502020204030204" pitchFamily="34" charset="0"/>
                <a:cs typeface="Times New Roman" panose="02020603050405020304" pitchFamily="18" charset="0"/>
              </a:rPr>
              <a:t> </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Tín</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âm</a:t>
            </a: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thanh</a:t>
            </a: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microphone</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tín</a:t>
            </a: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3100" b="1" dirty="0">
                <a:solidFill>
                  <a:schemeClr val="bg1"/>
                </a:solidFill>
                <a:effectLst/>
                <a:ea typeface="Calibri" panose="020F0502020204030204" pitchFamily="34" charset="0"/>
                <a:cs typeface="Times New Roman" panose="02020603050405020304" pitchFamily="18" charset="0"/>
              </a:rPr>
              <a:t>.</a:t>
            </a:r>
            <a:endParaRPr lang="x-none" sz="3100" b="1" dirty="0">
              <a:solidFill>
                <a:schemeClr val="bg1"/>
              </a:solidFill>
              <a:effectLst/>
              <a:ea typeface="Times New Roman" panose="02020603050405020304" pitchFamily="18" charset="0"/>
            </a:endParaRPr>
          </a:p>
        </p:txBody>
      </p:sp>
      <p:sp>
        <p:nvSpPr>
          <p:cNvPr id="8" name="Rectangle 7">
            <a:extLst>
              <a:ext uri="{FF2B5EF4-FFF2-40B4-BE49-F238E27FC236}">
                <a16:creationId xmlns:a16="http://schemas.microsoft.com/office/drawing/2014/main" id="{3749273C-6ACD-6B37-241D-42CDFA6FC684}"/>
              </a:ext>
            </a:extLst>
          </p:cNvPr>
          <p:cNvSpPr/>
          <p:nvPr/>
        </p:nvSpPr>
        <p:spPr>
          <a:xfrm>
            <a:off x="363314" y="838200"/>
            <a:ext cx="5257799" cy="584775"/>
          </a:xfrm>
          <a:prstGeom prst="rect">
            <a:avLst/>
          </a:prstGeom>
        </p:spPr>
        <p:txBody>
          <a:bodyPr wrap="square">
            <a:spAutoFit/>
          </a:bodyPr>
          <a:lstStyle/>
          <a:p>
            <a:r>
              <a:rPr lang="en-US" sz="3200" b="1" dirty="0">
                <a:solidFill>
                  <a:srgbClr val="FF0000"/>
                </a:solidFill>
                <a:cs typeface="Arial" panose="020B0604020202020204" pitchFamily="34" charset="0"/>
              </a:rPr>
              <a:t>I. TÍN HIỆU TƯƠNG TỰ</a:t>
            </a:r>
            <a:endParaRPr lang="en-US" sz="3200" b="1" dirty="0">
              <a:solidFill>
                <a:srgbClr val="FF0000"/>
              </a:solidFill>
            </a:endParaRPr>
          </a:p>
        </p:txBody>
      </p:sp>
      <p:sp>
        <p:nvSpPr>
          <p:cNvPr id="9" name="Flowchart: Alternate Process 9">
            <a:extLst>
              <a:ext uri="{FF2B5EF4-FFF2-40B4-BE49-F238E27FC236}">
                <a16:creationId xmlns:a16="http://schemas.microsoft.com/office/drawing/2014/main" id="{9EC23BDC-3547-5B12-F4CB-DB3EBD86A0ED}"/>
              </a:ext>
            </a:extLst>
          </p:cNvPr>
          <p:cNvSpPr/>
          <p:nvPr/>
        </p:nvSpPr>
        <p:spPr>
          <a:xfrm>
            <a:off x="1239613" y="1587137"/>
            <a:ext cx="2286000" cy="589998"/>
          </a:xfrm>
          <a:prstGeom prst="flowChartAlternateProcess">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cs typeface="Arial" panose="020B0604020202020204" pitchFamily="34" charset="0"/>
              </a:rPr>
              <a:t>KHÁM PHÁ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12294"/>
                                        </p:tgtEl>
                                        <p:attrNameLst>
                                          <p:attrName>style.visibility</p:attrName>
                                        </p:attrNameLst>
                                      </p:cBhvr>
                                      <p:to>
                                        <p:strVal val="visible"/>
                                      </p:to>
                                    </p:set>
                                    <p:animEffect transition="in" filter="blinds(horizontal)">
                                      <p:cBhvr>
                                        <p:cTn id="10" dur="500"/>
                                        <p:tgtEl>
                                          <p:spTgt spid="1229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2333"/>
                                        </p:tgtEl>
                                        <p:attrNameLst>
                                          <p:attrName>style.visibility</p:attrName>
                                        </p:attrNameLst>
                                      </p:cBhvr>
                                      <p:to>
                                        <p:strVal val="visible"/>
                                      </p:to>
                                    </p:set>
                                    <p:animEffect transition="in" filter="blinds(horizontal)">
                                      <p:cBhvr>
                                        <p:cTn id="13" dur="500"/>
                                        <p:tgtEl>
                                          <p:spTgt spid="12333"/>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2293"/>
                                        </p:tgtEl>
                                        <p:attrNameLst>
                                          <p:attrName>style.visibility</p:attrName>
                                        </p:attrNameLst>
                                      </p:cBhvr>
                                      <p:to>
                                        <p:strVal val="visible"/>
                                      </p:to>
                                    </p:set>
                                    <p:animEffect transition="in" filter="blinds(horizontal)">
                                      <p:cBhvr>
                                        <p:cTn id="16" dur="5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P spid="12333" grpId="0" animBg="1"/>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5967</TotalTime>
  <Words>3129</Words>
  <Application>Microsoft Macintosh PowerPoint</Application>
  <PresentationFormat>Widescreen</PresentationFormat>
  <Paragraphs>251</Paragraphs>
  <Slides>47</Slides>
  <Notes>19</Notes>
  <HiddenSlides>0</HiddenSlides>
  <MMClips>5</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47</vt:i4>
      </vt:variant>
    </vt:vector>
  </HeadingPairs>
  <TitlesOfParts>
    <vt:vector size="60" baseType="lpstr">
      <vt:lpstr>.VnBahamasBH</vt:lpstr>
      <vt:lpstr>Algerian</vt:lpstr>
      <vt:lpstr>Arial</vt:lpstr>
      <vt:lpstr>Arial</vt:lpstr>
      <vt:lpstr>Bahnschrift Condensed</vt:lpstr>
      <vt:lpstr>Calibri</vt:lpstr>
      <vt:lpstr>Calibri Light</vt:lpstr>
      <vt:lpstr>Cambria</vt:lpstr>
      <vt:lpstr>Cambria Math</vt:lpstr>
      <vt:lpstr>Lato</vt:lpstr>
      <vt:lpstr>Roboto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VÒNG 1: NHÓM CHUYÊN GIA (PHIẾU HỌC TẬP SỐ 2)</vt:lpstr>
      <vt:lpstr>SƠ ĐỒ PHÒNG TRANH</vt:lpstr>
      <vt:lpstr>PowerPoint Presentation</vt:lpstr>
      <vt:lpstr>VÒNG 2: CÁC MẢNH GHÉP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LUYỆN TẬP</vt:lpstr>
      <vt:lpstr>LUYỆN TẬP</vt:lpstr>
      <vt:lpstr>PowerPoint Presentation</vt:lpstr>
      <vt:lpstr>PowerPoint Presentation</vt:lpstr>
      <vt:lpstr>PowerPoint Presentation</vt:lpstr>
      <vt:lpstr>PowerPoint Presentation</vt:lpstr>
      <vt:lpstr>VẬN DỤNG</vt:lpstr>
      <vt:lpstr>VẬN DỤNG</vt:lpstr>
      <vt:lpstr>VẬN DỤNG</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hoangvantoan2626@gmail.com</cp:lastModifiedBy>
  <cp:revision>492</cp:revision>
  <dcterms:created xsi:type="dcterms:W3CDTF">2022-07-17T09:34:26Z</dcterms:created>
  <dcterms:modified xsi:type="dcterms:W3CDTF">2024-07-09T13:40:29Z</dcterms:modified>
</cp:coreProperties>
</file>