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304" r:id="rId4"/>
    <p:sldId id="305" r:id="rId5"/>
    <p:sldId id="306" r:id="rId6"/>
    <p:sldId id="307" r:id="rId7"/>
    <p:sldId id="257" r:id="rId8"/>
    <p:sldId id="259" r:id="rId9"/>
    <p:sldId id="308" r:id="rId10"/>
    <p:sldId id="260" r:id="rId11"/>
    <p:sldId id="261" r:id="rId12"/>
    <p:sldId id="263" r:id="rId13"/>
    <p:sldId id="264" r:id="rId14"/>
    <p:sldId id="265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9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1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12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49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0539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9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7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6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2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6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9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6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AE22-CC8E-4935-9160-CDEDB8963F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48352A-DEBD-4DDB-B861-CB5596E2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0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r9l-HwUag" TargetMode="External"/><Relationship Id="rId2" Type="http://schemas.openxmlformats.org/officeDocument/2006/relationships/hyperlink" Target="https://www.youtube.com/watch?v=FsBgW0WDQS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333" y="253683"/>
            <a:ext cx="9144000" cy="1202826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VI. LINH KIỆN ĐIỆN TỬ</a:t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ĐIỆN TRỞ, TỤ ĐIỆN VÀ CUỘN CẢM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634" y="1959429"/>
            <a:ext cx="9953897" cy="45850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2103120"/>
            <a:ext cx="5721532" cy="42323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61166" y="1959429"/>
            <a:ext cx="3448594" cy="25145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264333" y="3174274"/>
            <a:ext cx="744582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5400000" flipH="1">
            <a:off x="7031516" y="4583752"/>
            <a:ext cx="706704" cy="4376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25439" y="5200317"/>
            <a:ext cx="4737463" cy="1135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(1,3),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(4).</a:t>
            </a:r>
          </a:p>
        </p:txBody>
      </p:sp>
    </p:spTree>
    <p:extLst>
      <p:ext uri="{BB962C8B-B14F-4D97-AF65-F5344CB8AC3E}">
        <p14:creationId xmlns:p14="http://schemas.microsoft.com/office/powerpoint/2010/main" val="1190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7DAF-A18A-A47A-C104-2963405E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5111"/>
            <a:ext cx="8596668" cy="77674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758F9-2FD5-9506-B5C3-8508BF8B302B}"/>
              </a:ext>
            </a:extLst>
          </p:cNvPr>
          <p:cNvSpPr txBox="1"/>
          <p:nvPr/>
        </p:nvSpPr>
        <p:spPr>
          <a:xfrm>
            <a:off x="870156" y="1260676"/>
            <a:ext cx="8893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ymbola"/>
                <a:cs typeface="Times New Roman" panose="02020603050405020304" pitchFamily="18" charset="0"/>
              </a:rPr>
              <a:t>Câu hỏi 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ymbola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ymbola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ymbola"/>
                <a:cs typeface="Times New Roman" panose="02020603050405020304" pitchFamily="18" charset="0"/>
              </a:rPr>
              <a:t> Đọc giá trị của các điện trở trên hình 15.4</a:t>
            </a:r>
            <a:endParaRPr lang="en-US" sz="2800" dirty="0">
              <a:effectLst/>
              <a:latin typeface="Times New Roman" panose="02020603050405020304" pitchFamily="18" charset="0"/>
              <a:ea typeface="Symbol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753E22-2E2B-10FE-E738-2AAE9A58C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97" y="2059305"/>
            <a:ext cx="7560975" cy="2851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05B0449-4A0A-10AA-073A-C897414BD505}"/>
              </a:ext>
            </a:extLst>
          </p:cNvPr>
          <p:cNvGrpSpPr/>
          <p:nvPr/>
        </p:nvGrpSpPr>
        <p:grpSpPr>
          <a:xfrm>
            <a:off x="870156" y="5439386"/>
            <a:ext cx="8893276" cy="1384995"/>
            <a:chOff x="870156" y="5439386"/>
            <a:chExt cx="8893276" cy="13849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E92EC5-BE14-F4C7-3CF3-6F81030B51AE}"/>
                </a:ext>
              </a:extLst>
            </p:cNvPr>
            <p:cNvSpPr txBox="1"/>
            <p:nvPr/>
          </p:nvSpPr>
          <p:spPr>
            <a:xfrm>
              <a:off x="870156" y="5439386"/>
              <a:ext cx="889327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14350" indent="-514350">
                <a:buAutoNum type="alphaLcPeriod"/>
              </a:pPr>
              <a:r>
                <a:rPr lang="en-US" sz="2800" dirty="0">
                  <a:effectLst/>
                  <a:latin typeface="Times New Roman" panose="02020603050405020304" pitchFamily="18" charset="0"/>
                  <a:ea typeface="Symbola"/>
                  <a:cs typeface="Times New Roman" panose="02020603050405020304" pitchFamily="18" charset="0"/>
                </a:rPr>
                <a:t>6.700        1%                          b. 56        10%</a:t>
              </a:r>
            </a:p>
            <a:p>
              <a:r>
                <a:rPr lang="en-US" sz="2800" dirty="0">
                  <a:latin typeface="Times New Roman" panose="02020603050405020304" pitchFamily="18" charset="0"/>
                  <a:ea typeface="Symbola"/>
                  <a:cs typeface="Times New Roman" panose="02020603050405020304" pitchFamily="18" charset="0"/>
                </a:rPr>
                <a:t>c.   20 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Symbola"/>
                  <a:cs typeface="Times New Roman" panose="02020603050405020304" pitchFamily="18" charset="0"/>
                </a:rPr>
                <a:t>        5%                             d. 2.400.000        10% </a:t>
              </a:r>
            </a:p>
            <a:p>
              <a:pPr marL="514350" indent="-514350">
                <a:buAutoNum type="alphaLcPeriod"/>
              </a:pPr>
              <a:endParaRPr lang="en-US" sz="2800" dirty="0">
                <a:effectLst/>
                <a:latin typeface="Times New Roman" panose="02020603050405020304" pitchFamily="18" charset="0"/>
                <a:ea typeface="Symbola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830F5D8-5711-ABB9-80C4-412FD16D3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316" y="5514390"/>
              <a:ext cx="575472" cy="371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CEA388D-54DA-5B36-43CC-C8E55EF40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766" y="5514390"/>
              <a:ext cx="575472" cy="371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C13348D-BFB5-137A-6BAD-FBDA3E6D5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096" y="5938959"/>
              <a:ext cx="575472" cy="371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EAE5DB4-493B-2E97-28E7-FA11DC4AF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664" y="5938959"/>
              <a:ext cx="575472" cy="37127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644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7DAF-A18A-A47A-C104-2963405E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4609"/>
            <a:ext cx="8596668" cy="77674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386DD3-46A0-7A85-4102-3B57DF1A4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74594"/>
            <a:ext cx="8596668" cy="1205065"/>
          </a:xfrm>
        </p:spPr>
        <p:txBody>
          <a:bodyPr>
            <a:normAutofit/>
          </a:bodyPr>
          <a:lstStyle/>
          <a:p>
            <a:r>
              <a:rPr lang="vi-VN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ymbola"/>
                <a:cs typeface="Times New Roman" panose="02020603050405020304" pitchFamily="18" charset="0"/>
              </a:rPr>
              <a:t>Câu hỏi 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ymbola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ymbola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ymbola"/>
                <a:cs typeface="Times New Roman" panose="02020603050405020304" pitchFamily="18" charset="0"/>
              </a:rPr>
              <a:t> Cho các điện trở như hình 15.5a. Hãy chọn ra những điện trở mà có kí hiệu như trên hình 15.5b.</a:t>
            </a:r>
            <a:endParaRPr lang="en-US" sz="2800" dirty="0">
              <a:effectLst/>
              <a:latin typeface="Times New Roman" panose="02020603050405020304" pitchFamily="18" charset="0"/>
              <a:ea typeface="Symbola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3F742-8F1C-52EA-858F-4A6B420D9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7" y="2379659"/>
            <a:ext cx="8179763" cy="32458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2E3187-01C2-FBA9-F8CE-466C4DC6EBC3}"/>
              </a:ext>
            </a:extLst>
          </p:cNvPr>
          <p:cNvSpPr txBox="1"/>
          <p:nvPr/>
        </p:nvSpPr>
        <p:spPr>
          <a:xfrm>
            <a:off x="1220429" y="5790380"/>
            <a:ext cx="71861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ymbola"/>
                <a:cs typeface="Times New Roman" panose="02020603050405020304" pitchFamily="18" charset="0"/>
              </a:rPr>
              <a:t>TL: </a:t>
            </a:r>
            <a:r>
              <a:rPr lang="vi-VN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ymbola"/>
                <a:cs typeface="Times New Roman" panose="02020603050405020304" pitchFamily="18" charset="0"/>
              </a:rPr>
              <a:t>Những điện trở có kí hiệu như hình 15.5b là: (2), (3), (4)</a:t>
            </a:r>
            <a:endParaRPr lang="en-US" sz="2800" dirty="0">
              <a:effectLst/>
              <a:latin typeface="Times New Roman" panose="02020603050405020304" pitchFamily="18" charset="0"/>
              <a:ea typeface="Symbol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7DAF-A18A-A47A-C104-2963405E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6623"/>
            <a:ext cx="8596668" cy="77674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5BBED-AB25-23FF-330C-9002E4DEF166}"/>
              </a:ext>
            </a:extLst>
          </p:cNvPr>
          <p:cNvSpPr txBox="1"/>
          <p:nvPr/>
        </p:nvSpPr>
        <p:spPr>
          <a:xfrm>
            <a:off x="1008420" y="962658"/>
            <a:ext cx="81447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15.8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49186-F40C-138E-76D8-E6089DCA1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81" y="2018768"/>
            <a:ext cx="7093974" cy="312530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1378B4F9-5CF2-CDA6-F2D6-8B2F160B8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065" y="5999990"/>
            <a:ext cx="184731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E0C2EF-4069-B29B-CB30-F378876AE2EF}"/>
              </a:ext>
            </a:extLst>
          </p:cNvPr>
          <p:cNvGrpSpPr/>
          <p:nvPr/>
        </p:nvGrpSpPr>
        <p:grpSpPr>
          <a:xfrm>
            <a:off x="619834" y="5323671"/>
            <a:ext cx="10952332" cy="1384995"/>
            <a:chOff x="619834" y="5323671"/>
            <a:chExt cx="10952332" cy="1384995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630A8E51-1F53-CEB6-36DF-2F424F720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34" y="5323671"/>
              <a:ext cx="10952332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lphaLcParenR"/>
                <a:tabLst/>
              </a:pP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Tụ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mức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10V,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1.000 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Tụ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mức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10V,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33333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470 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4" name="Picture 105">
              <a:extLst>
                <a:ext uri="{FF2B5EF4-FFF2-40B4-BE49-F238E27FC236}">
                  <a16:creationId xmlns:a16="http://schemas.microsoft.com/office/drawing/2014/main" id="{53F0D472-759D-3A5D-6B45-780B5A66A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5832" y="5323671"/>
              <a:ext cx="442456" cy="482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104">
              <a:extLst>
                <a:ext uri="{FF2B5EF4-FFF2-40B4-BE49-F238E27FC236}">
                  <a16:creationId xmlns:a16="http://schemas.microsoft.com/office/drawing/2014/main" id="{04AB888D-95B5-DEDF-1D30-56B0D4ADC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657" y="6161660"/>
              <a:ext cx="424463" cy="46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27FE467-1B5C-5919-5C79-759FC6BA4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747"/>
            <a:ext cx="184731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9B2BD7-432D-EC4A-3879-15A6ABB83530}"/>
              </a:ext>
            </a:extLst>
          </p:cNvPr>
          <p:cNvSpPr txBox="1"/>
          <p:nvPr/>
        </p:nvSpPr>
        <p:spPr>
          <a:xfrm>
            <a:off x="904369" y="5625178"/>
            <a:ext cx="10411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2000V,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1.000 pF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098AF-F671-6225-7C4F-C16C4047CD9E}"/>
              </a:ext>
            </a:extLst>
          </p:cNvPr>
          <p:cNvSpPr txBox="1"/>
          <p:nvPr/>
        </p:nvSpPr>
        <p:spPr>
          <a:xfrm>
            <a:off x="875671" y="5667156"/>
            <a:ext cx="6931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100.000 pF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7DAF-A18A-A47A-C104-2963405E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3613"/>
            <a:ext cx="8596668" cy="599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D3D666-3FCC-3248-E5A8-ECC27AE27055}"/>
              </a:ext>
            </a:extLst>
          </p:cNvPr>
          <p:cNvSpPr txBox="1"/>
          <p:nvPr/>
        </p:nvSpPr>
        <p:spPr>
          <a:xfrm>
            <a:off x="988142" y="1113892"/>
            <a:ext cx="87015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15.9a.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15.9b?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C44E4-1866-8A03-5441-EC8BDBB6E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87" y="2617846"/>
            <a:ext cx="6459792" cy="30362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0A830-31AA-5675-E680-467290F2D4FB}"/>
              </a:ext>
            </a:extLst>
          </p:cNvPr>
          <p:cNvSpPr txBox="1"/>
          <p:nvPr/>
        </p:nvSpPr>
        <p:spPr>
          <a:xfrm>
            <a:off x="1474840" y="5921166"/>
            <a:ext cx="7799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TL: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15.9b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(2), (5)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5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7DAF-A18A-A47A-C104-2963405E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8709"/>
            <a:ext cx="8596668" cy="6446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A2C52-2A35-6CC6-D14D-66BCD467394D}"/>
              </a:ext>
            </a:extLst>
          </p:cNvPr>
          <p:cNvSpPr txBox="1"/>
          <p:nvPr/>
        </p:nvSpPr>
        <p:spPr>
          <a:xfrm>
            <a:off x="1078274" y="1013371"/>
            <a:ext cx="8195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15.12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FDD19-397D-32EF-8B50-C4E4EED48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68" y="2168013"/>
            <a:ext cx="5962957" cy="32280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A5F768F-B515-D694-5A3C-F27A8F18A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092" y="6123600"/>
            <a:ext cx="819572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220H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18C103-8025-F654-1094-AEEE09F23CBD}"/>
              </a:ext>
            </a:extLst>
          </p:cNvPr>
          <p:cNvGrpSpPr/>
          <p:nvPr/>
        </p:nvGrpSpPr>
        <p:grpSpPr>
          <a:xfrm>
            <a:off x="1047273" y="5546409"/>
            <a:ext cx="8195728" cy="523220"/>
            <a:chOff x="1047273" y="5546409"/>
            <a:chExt cx="8195728" cy="523220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B26D7F71-3BE4-EC96-A1B3-EF8DD96F9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273" y="5546409"/>
              <a:ext cx="819572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TL: a)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cuộn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10 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2FB049-467C-07E8-D828-759C17EF3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454" y="5600380"/>
              <a:ext cx="387145" cy="3871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718" y="6242605"/>
            <a:ext cx="193761" cy="28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6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7DAF-A18A-A47A-C104-2963405E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7103"/>
            <a:ext cx="8596668" cy="6062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30988-888A-10B7-8EC8-E3AD961B09EB}"/>
              </a:ext>
            </a:extLst>
          </p:cNvPr>
          <p:cNvSpPr txBox="1"/>
          <p:nvPr/>
        </p:nvSpPr>
        <p:spPr>
          <a:xfrm>
            <a:off x="999202" y="1331102"/>
            <a:ext cx="85966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Quan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15.13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B2718-6DA5-6296-4B02-54FB75747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64" y="2462981"/>
            <a:ext cx="7782201" cy="27798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AECDB6-E1A6-88BC-66B9-7C6C3E94814A}"/>
              </a:ext>
            </a:extLst>
          </p:cNvPr>
          <p:cNvSpPr txBox="1"/>
          <p:nvPr/>
        </p:nvSpPr>
        <p:spPr>
          <a:xfrm>
            <a:off x="1600806" y="5598407"/>
            <a:ext cx="6940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TL: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a, e, g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"/>
            <a:ext cx="11207931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84337"/>
            <a:ext cx="5266266" cy="43216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669" y="609600"/>
            <a:ext cx="6026331" cy="59610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31966" y="893618"/>
            <a:ext cx="357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chuyên gia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" name="TextBox 4095"/>
          <p:cNvSpPr txBox="1"/>
          <p:nvPr/>
        </p:nvSpPr>
        <p:spPr>
          <a:xfrm>
            <a:off x="6400800" y="11762"/>
            <a:ext cx="331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mảnh ghép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0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262" y="156754"/>
            <a:ext cx="8961121" cy="6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07067" y="1293223"/>
            <a:ext cx="7766936" cy="38545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91440"/>
            <a:ext cx="9483634" cy="66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7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39" y="182881"/>
            <a:ext cx="8974184" cy="64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0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3959" y="183848"/>
            <a:ext cx="3012681" cy="652175"/>
          </a:xfrm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337" y="836023"/>
            <a:ext cx="88043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 1: Lựa chọn đúng số lượng các linh kiện điện tử cho một nhóm thực hành: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cố định: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Tụ phân cực và tụ không phân cực: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Cuộn cảm lõi không khí, lõi ferrite và lõi sắt: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chiếc.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vạn năng: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925" y="3529068"/>
            <a:ext cx="81904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2: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về đồng hồ vạn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https://www.youtube.com/watch?v=FsBgW0WDQSw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https://www.youtube.com/watch?v=tzr9l-HwUag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https://www.youtube.com/watch?v=heuAfHp6ZlA</a:t>
            </a:r>
            <a:r>
              <a:rPr lang="vi-VN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9520" y="3004457"/>
            <a:ext cx="3964578" cy="3646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386" y="3004456"/>
            <a:ext cx="4147458" cy="364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2959" y="836023"/>
            <a:ext cx="5329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3: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các bước đo và kiểm tra linh kiện điện tử: điện trở, tụ điện và cuộn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899" y="3040465"/>
            <a:ext cx="40756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4: Tiến hành thực hành điền kết quả vào bản báo cáo thực hành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61016" y="692332"/>
            <a:ext cx="6109064" cy="6008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016" y="391886"/>
            <a:ext cx="6109064" cy="63093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45364" y="100721"/>
            <a:ext cx="3012681" cy="652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143691"/>
            <a:ext cx="9862457" cy="63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918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381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Symbola</vt:lpstr>
      <vt:lpstr>Times New Roman</vt:lpstr>
      <vt:lpstr>Trebuchet MS</vt:lpstr>
      <vt:lpstr>Verdana</vt:lpstr>
      <vt:lpstr>Wingdings 3</vt:lpstr>
      <vt:lpstr>Facet</vt:lpstr>
      <vt:lpstr>CHƯƠNG VI. LINH KIỆN ĐIỆN TỬ BÀI 15: ĐIỆN TRỞ, TỤ ĐIỆN VÀ CUỘN CẢM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Luyện tập</vt:lpstr>
      <vt:lpstr>Luyện tập</vt:lpstr>
      <vt:lpstr>Luyện tập</vt:lpstr>
      <vt:lpstr>Luyện tập</vt:lpstr>
      <vt:lpstr>Luyện tập</vt:lpstr>
      <vt:lpstr>Luyện tập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VI. LINH KIỆN ĐIỆN TỬ BÀI 15: ĐIỆN TRỞ, TỤ ĐIỆN VÀ CUỘN CẢM</dc:title>
  <dc:creator>Admin</dc:creator>
  <cp:lastModifiedBy>Admin</cp:lastModifiedBy>
  <cp:revision>43</cp:revision>
  <dcterms:created xsi:type="dcterms:W3CDTF">2024-07-03T13:53:35Z</dcterms:created>
  <dcterms:modified xsi:type="dcterms:W3CDTF">2024-07-18T08:20:13Z</dcterms:modified>
</cp:coreProperties>
</file>