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7" r:id="rId2"/>
    <p:sldId id="259" r:id="rId3"/>
    <p:sldId id="260" r:id="rId4"/>
    <p:sldId id="261" r:id="rId5"/>
    <p:sldId id="262" r:id="rId6"/>
    <p:sldId id="263" r:id="rId7"/>
    <p:sldId id="256" r:id="rId8"/>
    <p:sldId id="308" r:id="rId9"/>
    <p:sldId id="301" r:id="rId10"/>
    <p:sldId id="309" r:id="rId11"/>
    <p:sldId id="310" r:id="rId12"/>
    <p:sldId id="311" r:id="rId13"/>
    <p:sldId id="312" r:id="rId14"/>
    <p:sldId id="313" r:id="rId15"/>
    <p:sldId id="314" r:id="rId16"/>
    <p:sldId id="315" r:id="rId17"/>
    <p:sldId id="316" r:id="rId18"/>
    <p:sldId id="288" r:id="rId19"/>
    <p:sldId id="289" r:id="rId20"/>
    <p:sldId id="317" r:id="rId21"/>
    <p:sldId id="319" r:id="rId22"/>
    <p:sldId id="320" r:id="rId23"/>
    <p:sldId id="321" r:id="rId24"/>
    <p:sldId id="322" r:id="rId25"/>
    <p:sldId id="323" r:id="rId26"/>
    <p:sldId id="300" r:id="rId27"/>
  </p:sldIdLst>
  <p:sldSz cx="18288000" cy="10287000"/>
  <p:notesSz cx="6858000" cy="9144000"/>
  <p:embeddedFontLst>
    <p:embeddedFont>
      <p:font typeface="Times New Roman Italics" panose="020B0604020202020204" charset="0"/>
      <p:regular r:id="rId29"/>
    </p:embeddedFont>
    <p:embeddedFont>
      <p:font typeface="Arial Italics" panose="020B0604020202020204" charset="0"/>
      <p:regular r:id="rId30"/>
    </p:embeddedFont>
    <p:embeddedFont>
      <p:font typeface="Calibri" panose="020F0502020204030204" pitchFamily="34" charset="0"/>
      <p:regular r:id="rId31"/>
      <p:bold r:id="rId32"/>
      <p:italic r:id="rId33"/>
      <p:boldItalic r:id="rId34"/>
    </p:embeddedFont>
    <p:embeddedFont>
      <p:font typeface="TT Rounds Condensed" panose="020B0604020202020204" charset="0"/>
      <p:regular r:id="rId35"/>
    </p:embeddedFont>
    <p:embeddedFont>
      <p:font typeface="Times New Roman" panose="02020603050405020304" pitchFamily="18" charset="0"/>
      <p:regular r:id="rId36"/>
    </p:embeddedFont>
    <p:embeddedFont>
      <p:font typeface="Arial" panose="020B0604020202020204" pitchFamily="34" charset="0"/>
      <p:regular r:id="rId37"/>
    </p:embeddedFont>
    <p:embeddedFont>
      <p:font typeface="Cortado" panose="03060602040702030304" charset="0"/>
      <p:regular r:id="rId38"/>
    </p:embeddedFont>
    <p:embeddedFont>
      <p:font typeface="Dancing Script Bold" panose="020B0604020202020204" charset="0"/>
      <p:regular r:id="rId39"/>
    </p:embeddedFont>
    <p:embeddedFont>
      <p:font typeface="Arial Bold" panose="020B0704020202020204" pitchFamily="34" charset="0"/>
      <p:regular r:id="rId40"/>
      <p:bold r:id="rId41"/>
    </p:embeddedFont>
    <p:embeddedFont>
      <p:font typeface="Arimo" panose="020B0604020202020204" charset="0"/>
      <p:regular r:id="rId42"/>
    </p:embeddedFont>
    <p:embeddedFont>
      <p:font typeface="Dancing Script" panose="020B0604020202020204" charset="0"/>
      <p:regular r:id="rId43"/>
    </p:embeddedFont>
    <p:embeddedFont>
      <p:font typeface="Quotes Caps"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47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59702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865192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1040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292065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668678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2465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1161437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337155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49257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1153825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33938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042945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485570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235602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80687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847913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47.png"/><Relationship Id="rId10" Type="http://schemas.openxmlformats.org/officeDocument/2006/relationships/image" Target="../media/image111.svg"/><Relationship Id="rId4" Type="http://schemas.openxmlformats.org/officeDocument/2006/relationships/image" Target="../media/image64.sv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117.sv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115.svg"/><Relationship Id="rId4" Type="http://schemas.openxmlformats.org/officeDocument/2006/relationships/image" Target="../media/image64.svg"/><Relationship Id="rId9" Type="http://schemas.openxmlformats.org/officeDocument/2006/relationships/image" Target="../media/image51.png"/><Relationship Id="rId14" Type="http://schemas.openxmlformats.org/officeDocument/2006/relationships/image" Target="../media/image119.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1.jpeg"/><Relationship Id="rId9" Type="http://schemas.openxmlformats.org/officeDocument/2006/relationships/image" Target="../media/image27.sv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5.png"/><Relationship Id="rId12"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15.jpeg"/><Relationship Id="rId5" Type="http://schemas.openxmlformats.org/officeDocument/2006/relationships/image" Target="../media/image9.png"/><Relationship Id="rId15" Type="http://schemas.openxmlformats.org/officeDocument/2006/relationships/image" Target="../media/image35.svg"/><Relationship Id="rId10" Type="http://schemas.openxmlformats.org/officeDocument/2006/relationships/image" Target="../media/image30.svg"/><Relationship Id="rId4" Type="http://schemas.openxmlformats.org/officeDocument/2006/relationships/image" Target="../media/image19.svg"/><Relationship Id="rId9" Type="http://schemas.openxmlformats.org/officeDocument/2006/relationships/image" Target="../media/image14.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jpeg"/><Relationship Id="rId18" Type="http://schemas.openxmlformats.org/officeDocument/2006/relationships/image" Target="../media/image19.svg"/><Relationship Id="rId3" Type="http://schemas.openxmlformats.org/officeDocument/2006/relationships/image" Target="../media/image18.png"/><Relationship Id="rId21" Type="http://schemas.openxmlformats.org/officeDocument/2006/relationships/image" Target="../media/image45.sv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image" Target="../media/image13.png"/><Relationship Id="rId2" Type="http://schemas.openxmlformats.org/officeDocument/2006/relationships/image" Target="../media/image1.jpeg"/><Relationship Id="rId16" Type="http://schemas.openxmlformats.org/officeDocument/2006/relationships/image" Target="../media/image26.jpe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svg"/><Relationship Id="rId5" Type="http://schemas.openxmlformats.org/officeDocument/2006/relationships/image" Target="../media/image4.png"/><Relationship Id="rId15" Type="http://schemas.openxmlformats.org/officeDocument/2006/relationships/image" Target="../media/image25.png"/><Relationship Id="rId23" Type="http://schemas.openxmlformats.org/officeDocument/2006/relationships/image" Target="../media/image47.svg"/><Relationship Id="rId10" Type="http://schemas.openxmlformats.org/officeDocument/2006/relationships/image" Target="../media/image10.png"/><Relationship Id="rId19" Type="http://schemas.openxmlformats.org/officeDocument/2006/relationships/image" Target="../media/image27.jpeg"/><Relationship Id="rId4" Type="http://schemas.openxmlformats.org/officeDocument/2006/relationships/image" Target="../media/image19.png"/><Relationship Id="rId9" Type="http://schemas.openxmlformats.org/officeDocument/2006/relationships/image" Target="../media/image22.jpeg"/><Relationship Id="rId14" Type="http://schemas.openxmlformats.org/officeDocument/2006/relationships/image" Target="../media/image3.png"/><Relationship Id="rId22"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4.png"/><Relationship Id="rId7" Type="http://schemas.openxmlformats.org/officeDocument/2006/relationships/image" Target="../media/image30.svg"/><Relationship Id="rId12"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1.jpeg"/><Relationship Id="rId5" Type="http://schemas.openxmlformats.org/officeDocument/2006/relationships/image" Target="../media/image3.png"/><Relationship Id="rId10" Type="http://schemas.openxmlformats.org/officeDocument/2006/relationships/image" Target="../media/image30.png"/><Relationship Id="rId4" Type="http://schemas.openxmlformats.org/officeDocument/2006/relationships/image" Target="../media/image5.sv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5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8.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6.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9580" b="-9580"/>
              </a:stretch>
            </a:blipFill>
          </p:spPr>
        </p:sp>
      </p:grpSp>
      <p:grpSp>
        <p:nvGrpSpPr>
          <p:cNvPr id="4" name="Group 4"/>
          <p:cNvGrpSpPr/>
          <p:nvPr/>
        </p:nvGrpSpPr>
        <p:grpSpPr>
          <a:xfrm rot="92033">
            <a:off x="2072847" y="2383618"/>
            <a:ext cx="14018247" cy="5483222"/>
            <a:chOff x="0" y="0"/>
            <a:chExt cx="18690997" cy="7310963"/>
          </a:xfrm>
        </p:grpSpPr>
        <p:sp>
          <p:nvSpPr>
            <p:cNvPr id="5" name="Freeform 5"/>
            <p:cNvSpPr/>
            <p:nvPr/>
          </p:nvSpPr>
          <p:spPr>
            <a:xfrm>
              <a:off x="0" y="0"/>
              <a:ext cx="18690971" cy="7311009"/>
            </a:xfrm>
            <a:custGeom>
              <a:avLst/>
              <a:gdLst/>
              <a:ahLst/>
              <a:cxnLst/>
              <a:rect l="l" t="t" r="r" b="b"/>
              <a:pathLst>
                <a:path w="18690971" h="7311009">
                  <a:moveTo>
                    <a:pt x="0" y="0"/>
                  </a:moveTo>
                  <a:lnTo>
                    <a:pt x="18690971" y="0"/>
                  </a:lnTo>
                  <a:lnTo>
                    <a:pt x="18690971" y="7311009"/>
                  </a:lnTo>
                  <a:lnTo>
                    <a:pt x="0" y="7311009"/>
                  </a:lnTo>
                  <a:lnTo>
                    <a:pt x="0" y="0"/>
                  </a:lnTo>
                  <a:close/>
                </a:path>
              </a:pathLst>
            </a:custGeom>
            <a:blipFill>
              <a:blip r:embed="rId3"/>
              <a:stretch>
                <a:fillRect t="-4333" b="-4333"/>
              </a:stretch>
            </a:blipFill>
          </p:spPr>
        </p:sp>
      </p:grpSp>
      <p:grpSp>
        <p:nvGrpSpPr>
          <p:cNvPr id="6" name="Group 6"/>
          <p:cNvGrpSpPr/>
          <p:nvPr/>
        </p:nvGrpSpPr>
        <p:grpSpPr>
          <a:xfrm rot="92033">
            <a:off x="1938368" y="2249139"/>
            <a:ext cx="14018247" cy="5483222"/>
            <a:chOff x="0" y="0"/>
            <a:chExt cx="18690997" cy="7310963"/>
          </a:xfrm>
        </p:grpSpPr>
        <p:sp>
          <p:nvSpPr>
            <p:cNvPr id="7" name="Freeform 7"/>
            <p:cNvSpPr/>
            <p:nvPr/>
          </p:nvSpPr>
          <p:spPr>
            <a:xfrm>
              <a:off x="0" y="0"/>
              <a:ext cx="18690971" cy="7311009"/>
            </a:xfrm>
            <a:custGeom>
              <a:avLst/>
              <a:gdLst/>
              <a:ahLst/>
              <a:cxnLst/>
              <a:rect l="l" t="t" r="r" b="b"/>
              <a:pathLst>
                <a:path w="18690971" h="7311009">
                  <a:moveTo>
                    <a:pt x="0" y="0"/>
                  </a:moveTo>
                  <a:lnTo>
                    <a:pt x="18690971" y="0"/>
                  </a:lnTo>
                  <a:lnTo>
                    <a:pt x="18690971" y="7311009"/>
                  </a:lnTo>
                  <a:lnTo>
                    <a:pt x="0" y="7311009"/>
                  </a:lnTo>
                  <a:lnTo>
                    <a:pt x="0" y="0"/>
                  </a:lnTo>
                  <a:close/>
                </a:path>
              </a:pathLst>
            </a:custGeom>
            <a:blipFill>
              <a:blip r:embed="rId4"/>
              <a:stretch>
                <a:fillRect t="-4333" b="-4333"/>
              </a:stretch>
            </a:blipFill>
          </p:spPr>
        </p:sp>
      </p:grpSp>
      <p:sp>
        <p:nvSpPr>
          <p:cNvPr id="8" name="TextBox 8"/>
          <p:cNvSpPr txBox="1"/>
          <p:nvPr/>
        </p:nvSpPr>
        <p:spPr>
          <a:xfrm>
            <a:off x="1996760" y="4905141"/>
            <a:ext cx="14035941" cy="724615"/>
          </a:xfrm>
          <a:prstGeom prst="rect">
            <a:avLst/>
          </a:prstGeom>
        </p:spPr>
        <p:txBody>
          <a:bodyPr lIns="0" tIns="0" rIns="0" bIns="0" rtlCol="0" anchor="t">
            <a:spAutoFit/>
          </a:bodyPr>
          <a:lstStyle/>
          <a:p>
            <a:pPr algn="ctr">
              <a:lnSpc>
                <a:spcPts val="6576"/>
              </a:lnSpc>
            </a:pPr>
            <a:r>
              <a:rPr lang="en-US" sz="6922" spc="-415">
                <a:solidFill>
                  <a:srgbClr val="000000"/>
                </a:solidFill>
                <a:latin typeface="Dancing Script Bold"/>
                <a:ea typeface="Dancing Script Bold"/>
                <a:cs typeface="Dancing Script Bold"/>
                <a:sym typeface="Dancing Script Bold"/>
              </a:rPr>
              <a:t>ĐI TÌM NHÃN NĂNG LƯỢNG</a:t>
            </a:r>
          </a:p>
        </p:txBody>
      </p:sp>
      <p:sp>
        <p:nvSpPr>
          <p:cNvPr id="9" name="TextBox 9"/>
          <p:cNvSpPr txBox="1"/>
          <p:nvPr/>
        </p:nvSpPr>
        <p:spPr>
          <a:xfrm>
            <a:off x="3408846" y="3659117"/>
            <a:ext cx="10934001" cy="922175"/>
          </a:xfrm>
          <a:prstGeom prst="rect">
            <a:avLst/>
          </a:prstGeom>
        </p:spPr>
        <p:txBody>
          <a:bodyPr lIns="0" tIns="0" rIns="0" bIns="0" rtlCol="0" anchor="t">
            <a:spAutoFit/>
          </a:bodyPr>
          <a:lstStyle/>
          <a:p>
            <a:pPr algn="ctr">
              <a:lnSpc>
                <a:spcPts val="8497"/>
              </a:lnSpc>
            </a:pPr>
            <a:r>
              <a:rPr lang="en-US" sz="8944" spc="-554">
                <a:solidFill>
                  <a:srgbClr val="000000"/>
                </a:solidFill>
                <a:latin typeface="Dancing Script Bold"/>
                <a:ea typeface="Dancing Script Bold"/>
                <a:cs typeface="Dancing Script Bold"/>
                <a:sym typeface="Dancing Script Bold"/>
              </a:rPr>
              <a:t>TRÒ CHƠI</a:t>
            </a:r>
          </a:p>
        </p:txBody>
      </p:sp>
      <p:sp>
        <p:nvSpPr>
          <p:cNvPr id="10" name="Freeform 10"/>
          <p:cNvSpPr/>
          <p:nvPr/>
        </p:nvSpPr>
        <p:spPr>
          <a:xfrm rot="-1051246">
            <a:off x="-2552417" y="-2884738"/>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rot="-2700000">
            <a:off x="10542936" y="940005"/>
            <a:ext cx="1103359" cy="1581877"/>
          </a:xfrm>
          <a:custGeom>
            <a:avLst/>
            <a:gdLst/>
            <a:ahLst/>
            <a:cxnLst/>
            <a:rect l="l" t="t" r="r" b="b"/>
            <a:pathLst>
              <a:path w="1103359" h="1581877">
                <a:moveTo>
                  <a:pt x="0" y="0"/>
                </a:moveTo>
                <a:lnTo>
                  <a:pt x="1103359" y="0"/>
                </a:lnTo>
                <a:lnTo>
                  <a:pt x="1103359" y="1581877"/>
                </a:lnTo>
                <a:lnTo>
                  <a:pt x="0" y="1581877"/>
                </a:lnTo>
                <a:lnTo>
                  <a:pt x="0" y="0"/>
                </a:lnTo>
                <a:close/>
              </a:path>
            </a:pathLst>
          </a:custGeom>
          <a:blipFill>
            <a:blip r:embed="rId7">
              <a:extLst>
                <a:ext uri="{96DAC541-7B7A-43D3-8B79-37D633B846F1}">
                  <asvg:svgBlip xmlns:asvg="http://schemas.microsoft.com/office/drawing/2016/SVG/main" xmlns="" r:embed="rId8"/>
                </a:ext>
              </a:extLst>
            </a:blip>
            <a:stretch>
              <a:fillRect t="-207" b="-207"/>
            </a:stretch>
          </a:blipFill>
        </p:spPr>
      </p:sp>
      <p:sp>
        <p:nvSpPr>
          <p:cNvPr id="12" name="Freeform 12"/>
          <p:cNvSpPr/>
          <p:nvPr/>
        </p:nvSpPr>
        <p:spPr>
          <a:xfrm rot="3275443">
            <a:off x="2211959" y="2969126"/>
            <a:ext cx="1337326" cy="1218183"/>
          </a:xfrm>
          <a:custGeom>
            <a:avLst/>
            <a:gdLst/>
            <a:ahLst/>
            <a:cxnLst/>
            <a:rect l="l" t="t" r="r" b="b"/>
            <a:pathLst>
              <a:path w="1337326" h="1218183">
                <a:moveTo>
                  <a:pt x="0" y="0"/>
                </a:moveTo>
                <a:lnTo>
                  <a:pt x="1337326" y="0"/>
                </a:lnTo>
                <a:lnTo>
                  <a:pt x="1337326" y="1218183"/>
                </a:lnTo>
                <a:lnTo>
                  <a:pt x="0" y="1218183"/>
                </a:lnTo>
                <a:lnTo>
                  <a:pt x="0" y="0"/>
                </a:lnTo>
                <a:close/>
              </a:path>
            </a:pathLst>
          </a:custGeom>
          <a:blipFill>
            <a:blip r:embed="rId9">
              <a:extLst>
                <a:ext uri="{96DAC541-7B7A-43D3-8B79-37D633B846F1}">
                  <asvg:svgBlip xmlns:asvg="http://schemas.microsoft.com/office/drawing/2016/SVG/main" xmlns="" r:embed="rId10"/>
                </a:ext>
              </a:extLst>
            </a:blip>
            <a:stretch>
              <a:fillRect t="-218" b="-218"/>
            </a:stretch>
          </a:blipFill>
        </p:spPr>
      </p:sp>
      <p:sp>
        <p:nvSpPr>
          <p:cNvPr id="13" name="Freeform 13"/>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xmlns="" r:embed="rId12"/>
                </a:ext>
              </a:extLst>
            </a:blip>
            <a:stretch>
              <a:fillRect l="-112" r="-112"/>
            </a:stretch>
          </a:blipFill>
        </p:spPr>
      </p:sp>
      <p:sp>
        <p:nvSpPr>
          <p:cNvPr id="14" name="Freeform 14"/>
          <p:cNvSpPr/>
          <p:nvPr/>
        </p:nvSpPr>
        <p:spPr>
          <a:xfrm rot="-1304326">
            <a:off x="884830" y="3954490"/>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xmlns="" r:embed="rId14"/>
                </a:ext>
              </a:extLst>
            </a:blip>
            <a:stretch>
              <a:fillRect t="-98" b="-98"/>
            </a:stretch>
          </a:blipFill>
        </p:spPr>
      </p:sp>
      <p:sp>
        <p:nvSpPr>
          <p:cNvPr id="15" name="Freeform 15"/>
          <p:cNvSpPr/>
          <p:nvPr/>
        </p:nvSpPr>
        <p:spPr>
          <a:xfrm>
            <a:off x="12592704" y="10287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xmlns="" r:embed="rId16"/>
                </a:ext>
              </a:extLst>
            </a:blip>
            <a:stretch>
              <a:fillRect l="-54" r="-54"/>
            </a:stretch>
          </a:blipFill>
        </p:spPr>
      </p:sp>
      <p:sp>
        <p:nvSpPr>
          <p:cNvPr id="16" name="Freeform 16"/>
          <p:cNvSpPr/>
          <p:nvPr/>
        </p:nvSpPr>
        <p:spPr>
          <a:xfrm rot="4057875"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xmlns="" r:embed="rId18"/>
                </a:ext>
              </a:extLst>
            </a:blip>
            <a:stretch>
              <a:fillRect t="-29" b="-29"/>
            </a:stretch>
          </a:blipFill>
        </p:spPr>
      </p:sp>
      <p:sp>
        <p:nvSpPr>
          <p:cNvPr id="17" name="Freeform 17"/>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13466507"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a:solidFill>
                  <a:schemeClr val="accent3">
                    <a:lumMod val="75000"/>
                  </a:schemeClr>
                </a:solidFill>
                <a:latin typeface="Times New Roman" panose="02020603050405020304" pitchFamily="18" charset="0"/>
                <a:cs typeface="Times New Roman" panose="02020603050405020304" pitchFamily="18" charset="0"/>
              </a:rPr>
              <a:t>II.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Một</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số</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biện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pháp</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tiết</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điện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năng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TextBox 13"/>
          <p:cNvSpPr txBox="1"/>
          <p:nvPr/>
        </p:nvSpPr>
        <p:spPr>
          <a:xfrm>
            <a:off x="1142491" y="1435269"/>
            <a:ext cx="5182109" cy="707886"/>
          </a:xfrm>
          <a:prstGeom prst="rect">
            <a:avLst/>
          </a:prstGeom>
          <a:noFill/>
        </p:spPr>
        <p:txBody>
          <a:bodyPr wrap="squar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1. </a:t>
            </a:r>
            <a:r>
              <a:rPr lang="en-US" sz="4000" b="1" dirty="0" err="1">
                <a:solidFill>
                  <a:srgbClr val="0070C0"/>
                </a:solidFill>
                <a:latin typeface="Times New Roman" panose="02020603050405020304" pitchFamily="18" charset="0"/>
                <a:cs typeface="Times New Roman" panose="02020603050405020304" pitchFamily="18" charset="0"/>
              </a:rPr>
              <a:t>Trong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thiết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kế</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42491" y="2226185"/>
            <a:ext cx="10683749" cy="707886"/>
          </a:xfrm>
          <a:prstGeom prst="rect">
            <a:avLst/>
          </a:prstGeom>
        </p:spPr>
        <p:txBody>
          <a:bodyPr wrap="square">
            <a:spAutoFit/>
          </a:bodyPr>
          <a:lstStyle/>
          <a:p>
            <a:pPr algn="just"/>
            <a:r>
              <a:rPr lang="en-US" sz="4000" dirty="0" smtClean="0">
                <a:latin typeface="Times New Roman" panose="02020603050405020304" pitchFamily="18" charset="0"/>
                <a:ea typeface="Calibri" panose="020F0502020204030204" pitchFamily="34" charset="0"/>
                <a:cs typeface="Times New Roman" panose="02020603050405020304" pitchFamily="18" charset="0"/>
              </a:rPr>
              <a:t>* M</a:t>
            </a:r>
            <a:r>
              <a:rPr lang="x-none" sz="4000" dirty="0" smtClean="0">
                <a:latin typeface="Times New Roman" panose="02020603050405020304" pitchFamily="18" charset="0"/>
                <a:ea typeface="Calibri" panose="020F0502020204030204" pitchFamily="34" charset="0"/>
                <a:cs typeface="Times New Roman" panose="02020603050405020304" pitchFamily="18" charset="0"/>
              </a:rPr>
              <a:t>ột </a:t>
            </a:r>
            <a:r>
              <a:rPr lang="x-none" sz="4000" dirty="0">
                <a:latin typeface="Times New Roman" panose="02020603050405020304" pitchFamily="18" charset="0"/>
                <a:ea typeface="Calibri" panose="020F0502020204030204" pitchFamily="34" charset="0"/>
                <a:cs typeface="Times New Roman" panose="02020603050405020304" pitchFamily="18" charset="0"/>
              </a:rPr>
              <a:t>số biện pháp tiết kiệm điện </a:t>
            </a:r>
            <a:r>
              <a:rPr lang="x-none" sz="4000" dirty="0" smtClean="0">
                <a:latin typeface="Times New Roman" panose="02020603050405020304" pitchFamily="18" charset="0"/>
                <a:ea typeface="Calibri" panose="020F0502020204030204" pitchFamily="34" charset="0"/>
                <a:cs typeface="Times New Roman" panose="02020603050405020304" pitchFamily="18" charset="0"/>
              </a:rPr>
              <a:t>năng</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104391" y="2935916"/>
            <a:ext cx="16154400" cy="1938992"/>
          </a:xfrm>
          <a:prstGeom prst="rect">
            <a:avLst/>
          </a:prstGeom>
          <a:noFill/>
        </p:spPr>
        <p:txBody>
          <a:bodyPr wrap="square" rtlCol="0">
            <a:spAutoFit/>
          </a:bodyPr>
          <a:lstStyle/>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chỗ</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nữa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tắt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ngay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như</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chỉ</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đèn</a:t>
            </a:r>
            <a:r>
              <a:rPr lang="en-US" sz="4000" dirty="0" smtClean="0">
                <a:latin typeface="Times New Roman" panose="02020603050405020304" pitchFamily="18" charset="0"/>
                <a:cs typeface="Times New Roman" panose="02020603050405020304" pitchFamily="18" charset="0"/>
              </a:rPr>
              <a:t> ở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chiếu</a:t>
            </a:r>
            <a:r>
              <a:rPr lang="en-US" sz="4000" dirty="0" smtClean="0">
                <a:latin typeface="Times New Roman" panose="02020603050405020304" pitchFamily="18" charset="0"/>
                <a:cs typeface="Times New Roman" panose="02020603050405020304" pitchFamily="18" charset="0"/>
              </a:rPr>
              <a:t> sang, </a:t>
            </a:r>
            <a:r>
              <a:rPr lang="en-US" sz="4000" dirty="0" err="1" smtClean="0">
                <a:latin typeface="Times New Roman" panose="02020603050405020304" pitchFamily="18" charset="0"/>
                <a:cs typeface="Times New Roman" panose="02020603050405020304" pitchFamily="18" charset="0"/>
              </a:rPr>
              <a:t>dùng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tắt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ngay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đặt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nhiệt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máy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hòa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vừa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a:t>
            </a:r>
            <a:r>
              <a:rPr lang="en-US" sz="4000" dirty="0" smtClean="0">
                <a:latin typeface="Times New Roman" panose="02020603050405020304" pitchFamily="18" charset="0"/>
                <a:cs typeface="Times New Roman" panose="02020603050405020304" pitchFamily="18" charset="0"/>
              </a:rPr>
              <a:t> 26 </a:t>
            </a:r>
            <a:r>
              <a:rPr lang="en-US" sz="4000" dirty="0" err="1" smtClean="0">
                <a:latin typeface="Times New Roman" panose="02020603050405020304" pitchFamily="18" charset="0"/>
                <a:cs typeface="Times New Roman" panose="02020603050405020304" pitchFamily="18" charset="0"/>
              </a:rPr>
              <a:t>độ</a:t>
            </a:r>
            <a:r>
              <a:rPr lang="en-US" sz="4000" dirty="0" smtClean="0">
                <a:latin typeface="Times New Roman" panose="02020603050405020304" pitchFamily="18" charset="0"/>
                <a:cs typeface="Times New Roman" panose="02020603050405020304" pitchFamily="18" charset="0"/>
              </a:rPr>
              <a:t> C </a:t>
            </a:r>
            <a:r>
              <a:rPr lang="en-US" sz="4000" dirty="0" err="1" smtClean="0">
                <a:latin typeface="Times New Roman" panose="02020603050405020304" pitchFamily="18" charset="0"/>
                <a:cs typeface="Times New Roman" panose="02020603050405020304" pitchFamily="18" charset="0"/>
              </a:rPr>
              <a:t>trở</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lên</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42491" y="5843121"/>
            <a:ext cx="16078201" cy="1938992"/>
          </a:xfrm>
          <a:prstGeom prst="rect">
            <a:avLst/>
          </a:prstGeom>
          <a:noFill/>
        </p:spPr>
        <p:txBody>
          <a:bodyPr wrap="square" rtlCol="0">
            <a:spAutoFit/>
          </a:bodyPr>
          <a:lstStyle/>
          <a:p>
            <a:pPr algn="just"/>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tức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chỉ</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năng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lượng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nhất</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vẫn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đáp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ứng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như</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loại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đèn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như</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đèn</a:t>
            </a:r>
            <a:r>
              <a:rPr lang="en-US" sz="4000" dirty="0" smtClean="0">
                <a:latin typeface="Times New Roman" panose="02020603050405020304" pitchFamily="18" charset="0"/>
                <a:cs typeface="Times New Roman" panose="02020603050405020304" pitchFamily="18" charset="0"/>
              </a:rPr>
              <a:t> Led, </a:t>
            </a:r>
            <a:r>
              <a:rPr lang="en-US" sz="4000" dirty="0" err="1" smtClean="0">
                <a:latin typeface="Times New Roman" panose="02020603050405020304" pitchFamily="18" charset="0"/>
                <a:cs typeface="Times New Roman" panose="02020603050405020304" pitchFamily="18" charset="0"/>
              </a:rPr>
              <a:t>đèn</a:t>
            </a:r>
            <a:r>
              <a:rPr lang="en-US" sz="4000" dirty="0" smtClean="0">
                <a:latin typeface="Times New Roman" panose="02020603050405020304" pitchFamily="18" charset="0"/>
                <a:cs typeface="Times New Roman" panose="02020603050405020304" pitchFamily="18" charset="0"/>
              </a:rPr>
              <a:t> compact…; </a:t>
            </a:r>
            <a:r>
              <a:rPr lang="en-US" sz="4000" dirty="0" err="1" smtClean="0">
                <a:latin typeface="Times New Roman" panose="02020603050405020304" pitchFamily="18" charset="0"/>
                <a:cs typeface="Times New Roman" panose="02020603050405020304" pitchFamily="18" charset="0"/>
              </a:rPr>
              <a:t>dùng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thay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hòa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khí</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04391" y="4991539"/>
            <a:ext cx="8541890"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Thường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xuyên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vệ</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điện</a:t>
            </a:r>
            <a:endParaRPr lang="en-US" sz="4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114697" y="7892456"/>
            <a:ext cx="13182600" cy="707886"/>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Tránh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khung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giờ</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vàng</a:t>
            </a:r>
            <a:endParaRPr lang="en-US"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081760" y="8628282"/>
            <a:ext cx="10744480"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bị</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năng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lượng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mặt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trời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862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13466507"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a:solidFill>
                  <a:schemeClr val="accent3">
                    <a:lumMod val="75000"/>
                  </a:schemeClr>
                </a:solidFill>
                <a:latin typeface="Times New Roman" panose="02020603050405020304" pitchFamily="18" charset="0"/>
                <a:cs typeface="Times New Roman" panose="02020603050405020304" pitchFamily="18" charset="0"/>
              </a:rPr>
              <a:t>II.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Một</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số</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biện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pháp</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tiết</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điện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năng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TextBox 13"/>
          <p:cNvSpPr txBox="1"/>
          <p:nvPr/>
        </p:nvSpPr>
        <p:spPr>
          <a:xfrm>
            <a:off x="1142491" y="1435269"/>
            <a:ext cx="5182109" cy="707886"/>
          </a:xfrm>
          <a:prstGeom prst="rect">
            <a:avLst/>
          </a:prstGeom>
          <a:noFill/>
        </p:spPr>
        <p:txBody>
          <a:bodyPr wrap="squar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1. </a:t>
            </a:r>
            <a:r>
              <a:rPr lang="en-US" sz="4000" b="1" dirty="0" err="1">
                <a:solidFill>
                  <a:srgbClr val="0070C0"/>
                </a:solidFill>
                <a:latin typeface="Times New Roman" panose="02020603050405020304" pitchFamily="18" charset="0"/>
                <a:cs typeface="Times New Roman" panose="02020603050405020304" pitchFamily="18" charset="0"/>
              </a:rPr>
              <a:t>Trong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thiết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kế</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13" name="Picture 2" descr="https://baitapsgk.com/wp-content/uploads/imgs/202406180212211_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33" y="2545264"/>
            <a:ext cx="12017933" cy="40702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764186" y="7305139"/>
            <a:ext cx="11120826" cy="1323439"/>
          </a:xfrm>
          <a:prstGeom prst="rect">
            <a:avLst/>
          </a:prstGeom>
          <a:noFill/>
        </p:spPr>
        <p:txBody>
          <a:bodyPr wrap="square" rtlCol="0">
            <a:spAutoFit/>
          </a:bodyPr>
          <a:lstStyle/>
          <a:p>
            <a:pPr algn="just"/>
            <a:r>
              <a:rPr lang="en-US" sz="4000" dirty="0" err="1">
                <a:solidFill>
                  <a:schemeClr val="accent1"/>
                </a:solidFill>
                <a:latin typeface="Times New Roman" panose="02020603050405020304" pitchFamily="18" charset="0"/>
                <a:cs typeface="Times New Roman" panose="02020603050405020304" pitchFamily="18" charset="0"/>
              </a:rPr>
              <a:t>Bảng</a:t>
            </a:r>
            <a:r>
              <a:rPr lang="en-US" sz="4000" dirty="0">
                <a:solidFill>
                  <a:schemeClr val="accent1"/>
                </a:solidFill>
                <a:latin typeface="Times New Roman" panose="02020603050405020304" pitchFamily="18" charset="0"/>
                <a:cs typeface="Times New Roman" panose="02020603050405020304" pitchFamily="18" charset="0"/>
              </a:rPr>
              <a:t> 12.1. So </a:t>
            </a:r>
            <a:r>
              <a:rPr lang="en-US" sz="4000" dirty="0" err="1">
                <a:solidFill>
                  <a:schemeClr val="accent1"/>
                </a:solidFill>
                <a:latin typeface="Times New Roman" panose="02020603050405020304" pitchFamily="18" charset="0"/>
                <a:cs typeface="Times New Roman" panose="02020603050405020304" pitchFamily="18" charset="0"/>
              </a:rPr>
              <a:t>sánh</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công</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suất</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tiêu</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thụ</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của</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các</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loại</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đèn</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có</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cùng</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độ</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sáng</a:t>
            </a:r>
            <a:endParaRPr lang="en-US" sz="4000" dirty="0">
              <a:solidFill>
                <a:schemeClr val="accent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954000" y="2530206"/>
            <a:ext cx="4724400" cy="1938992"/>
          </a:xfrm>
          <a:prstGeom prst="rect">
            <a:avLst/>
          </a:prstGeom>
          <a:noFill/>
          <a:ln>
            <a:solidFill>
              <a:schemeClr val="tx1"/>
            </a:solidFill>
          </a:ln>
        </p:spPr>
        <p:txBody>
          <a:bodyPr wrap="square" rtlCol="0">
            <a:spAutoFit/>
          </a:bodyPr>
          <a:lstStyle/>
          <a:p>
            <a:pPr algn="just"/>
            <a:r>
              <a:rPr lang="x-none" sz="4000" dirty="0">
                <a:latin typeface="Times New Roman" panose="02020603050405020304" pitchFamily="18" charset="0"/>
                <a:cs typeface="Times New Roman" panose="02020603050405020304" pitchFamily="18" charset="0"/>
              </a:rPr>
              <a:t>Quan sát hình ảnh em </a:t>
            </a:r>
            <a:r>
              <a:rPr lang="x-none" sz="4000" dirty="0" smtClean="0">
                <a:latin typeface="Times New Roman" panose="02020603050405020304" pitchFamily="18" charset="0"/>
                <a:cs typeface="Times New Roman" panose="02020603050405020304" pitchFamily="18" charset="0"/>
              </a:rPr>
              <a:t>lựa </a:t>
            </a:r>
            <a:r>
              <a:rPr lang="x-none" sz="4000" dirty="0">
                <a:latin typeface="Times New Roman" panose="02020603050405020304" pitchFamily="18" charset="0"/>
                <a:cs typeface="Times New Roman" panose="02020603050405020304" pitchFamily="18" charset="0"/>
              </a:rPr>
              <a:t>chọn loại đèn nào? Vì sao?</a:t>
            </a:r>
            <a:endParaRPr lang="en-US" sz="4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3496622" y="5787732"/>
            <a:ext cx="4791378" cy="1323439"/>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Lựa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đèn</a:t>
            </a:r>
            <a:r>
              <a:rPr lang="en-US" sz="4000" dirty="0">
                <a:latin typeface="Times New Roman" panose="02020603050405020304" pitchFamily="18" charset="0"/>
                <a:cs typeface="Times New Roman" panose="02020603050405020304" pitchFamily="18" charset="0"/>
              </a:rPr>
              <a:t> 16w, </a:t>
            </a:r>
            <a:r>
              <a:rPr lang="en-US" sz="4000" dirty="0" err="1">
                <a:latin typeface="Times New Roman" panose="02020603050405020304" pitchFamily="18" charset="0"/>
                <a:cs typeface="Times New Roman" panose="02020603050405020304" pitchFamily="18" charset="0"/>
              </a:rPr>
              <a:t>vì</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a:t>
            </a:r>
          </a:p>
        </p:txBody>
      </p:sp>
      <p:sp>
        <p:nvSpPr>
          <p:cNvPr id="16" name="Right Arrow 15"/>
          <p:cNvSpPr/>
          <p:nvPr/>
        </p:nvSpPr>
        <p:spPr>
          <a:xfrm>
            <a:off x="12464795" y="6326493"/>
            <a:ext cx="717805" cy="2889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06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animBg="1"/>
      <p:bldP spid="9"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13466507"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a:solidFill>
                  <a:schemeClr val="accent3">
                    <a:lumMod val="75000"/>
                  </a:schemeClr>
                </a:solidFill>
                <a:latin typeface="Times New Roman" panose="02020603050405020304" pitchFamily="18" charset="0"/>
                <a:cs typeface="Times New Roman" panose="02020603050405020304" pitchFamily="18" charset="0"/>
              </a:rPr>
              <a:t>II.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Một</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số</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biện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pháp</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tiết</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điện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năng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TextBox 13"/>
          <p:cNvSpPr txBox="1"/>
          <p:nvPr/>
        </p:nvSpPr>
        <p:spPr>
          <a:xfrm>
            <a:off x="1142491" y="1435269"/>
            <a:ext cx="5182109" cy="707886"/>
          </a:xfrm>
          <a:prstGeom prst="rect">
            <a:avLst/>
          </a:prstGeom>
          <a:noFill/>
        </p:spPr>
        <p:txBody>
          <a:bodyPr wrap="squar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1. </a:t>
            </a:r>
            <a:r>
              <a:rPr lang="en-US" sz="4000" b="1" dirty="0" err="1">
                <a:solidFill>
                  <a:srgbClr val="0070C0"/>
                </a:solidFill>
                <a:latin typeface="Times New Roman" panose="02020603050405020304" pitchFamily="18" charset="0"/>
                <a:cs typeface="Times New Roman" panose="02020603050405020304" pitchFamily="18" charset="0"/>
              </a:rPr>
              <a:t>Trong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thiết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kế</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6291" y="2290781"/>
            <a:ext cx="10854153" cy="6993902"/>
          </a:xfrm>
          <a:prstGeom prst="rect">
            <a:avLst/>
          </a:prstGeom>
        </p:spPr>
      </p:pic>
      <p:sp>
        <p:nvSpPr>
          <p:cNvPr id="12" name="TextBox 11"/>
          <p:cNvSpPr txBox="1"/>
          <p:nvPr/>
        </p:nvSpPr>
        <p:spPr>
          <a:xfrm>
            <a:off x="2438400" y="9317504"/>
            <a:ext cx="8251829" cy="646331"/>
          </a:xfrm>
          <a:prstGeom prst="rect">
            <a:avLst/>
          </a:prstGeom>
          <a:noFill/>
        </p:spPr>
        <p:txBody>
          <a:bodyPr wrap="square" rtlCol="0">
            <a:spAutoFit/>
          </a:bodyPr>
          <a:lstStyle/>
          <a:p>
            <a:r>
              <a:rPr lang="en-US" sz="3600" dirty="0" err="1">
                <a:solidFill>
                  <a:schemeClr val="accent1"/>
                </a:solidFill>
                <a:latin typeface="Times New Roman" panose="02020603050405020304" pitchFamily="18" charset="0"/>
                <a:cs typeface="Times New Roman" panose="02020603050405020304" pitchFamily="18" charset="0"/>
              </a:rPr>
              <a:t>Hệ</a:t>
            </a:r>
            <a:r>
              <a:rPr lang="en-US" sz="3600" dirty="0">
                <a:solidFill>
                  <a:schemeClr val="accent1"/>
                </a:solidFill>
                <a:latin typeface="Times New Roman" panose="02020603050405020304" pitchFamily="18" charset="0"/>
                <a:cs typeface="Times New Roman" panose="02020603050405020304" pitchFamily="18" charset="0"/>
              </a:rPr>
              <a:t> </a:t>
            </a:r>
            <a:r>
              <a:rPr lang="en-US" sz="3600" dirty="0" err="1">
                <a:solidFill>
                  <a:schemeClr val="accent1"/>
                </a:solidFill>
                <a:latin typeface="Times New Roman" panose="02020603050405020304" pitchFamily="18" charset="0"/>
                <a:cs typeface="Times New Roman" panose="02020603050405020304" pitchFamily="18" charset="0"/>
              </a:rPr>
              <a:t>thống</a:t>
            </a:r>
            <a:r>
              <a:rPr lang="en-US" sz="3600" dirty="0">
                <a:solidFill>
                  <a:schemeClr val="accent1"/>
                </a:solidFill>
                <a:latin typeface="Times New Roman" panose="02020603050405020304" pitchFamily="18" charset="0"/>
                <a:cs typeface="Times New Roman" panose="02020603050405020304" pitchFamily="18" charset="0"/>
              </a:rPr>
              <a:t> </a:t>
            </a:r>
            <a:r>
              <a:rPr lang="en-US" sz="3600" dirty="0" err="1">
                <a:solidFill>
                  <a:schemeClr val="accent1"/>
                </a:solidFill>
                <a:latin typeface="Times New Roman" panose="02020603050405020304" pitchFamily="18" charset="0"/>
                <a:cs typeface="Times New Roman" panose="02020603050405020304" pitchFamily="18" charset="0"/>
              </a:rPr>
              <a:t>truyền</a:t>
            </a:r>
            <a:r>
              <a:rPr lang="en-US" sz="3600" dirty="0">
                <a:solidFill>
                  <a:schemeClr val="accent1"/>
                </a:solidFill>
                <a:latin typeface="Times New Roman" panose="02020603050405020304" pitchFamily="18" charset="0"/>
                <a:cs typeface="Times New Roman" panose="02020603050405020304" pitchFamily="18" charset="0"/>
              </a:rPr>
              <a:t> </a:t>
            </a:r>
            <a:r>
              <a:rPr lang="en-US" sz="3600" dirty="0" err="1">
                <a:solidFill>
                  <a:schemeClr val="accent1"/>
                </a:solidFill>
                <a:latin typeface="Times New Roman" panose="02020603050405020304" pitchFamily="18" charset="0"/>
                <a:cs typeface="Times New Roman" panose="02020603050405020304" pitchFamily="18" charset="0"/>
              </a:rPr>
              <a:t>tải</a:t>
            </a:r>
            <a:r>
              <a:rPr lang="en-US" sz="3600" dirty="0">
                <a:solidFill>
                  <a:schemeClr val="accent1"/>
                </a:solidFill>
                <a:latin typeface="Times New Roman" panose="02020603050405020304" pitchFamily="18" charset="0"/>
                <a:cs typeface="Times New Roman" panose="02020603050405020304" pitchFamily="18" charset="0"/>
              </a:rPr>
              <a:t> </a:t>
            </a:r>
            <a:r>
              <a:rPr lang="en-US" sz="3600" dirty="0" err="1">
                <a:solidFill>
                  <a:schemeClr val="accent1"/>
                </a:solidFill>
                <a:latin typeface="Times New Roman" panose="02020603050405020304" pitchFamily="18" charset="0"/>
                <a:cs typeface="Times New Roman" panose="02020603050405020304" pitchFamily="18" charset="0"/>
              </a:rPr>
              <a:t>điện</a:t>
            </a:r>
            <a:r>
              <a:rPr lang="en-US" sz="3600" dirty="0">
                <a:solidFill>
                  <a:schemeClr val="accent1"/>
                </a:solidFill>
                <a:latin typeface="Times New Roman" panose="02020603050405020304" pitchFamily="18" charset="0"/>
                <a:cs typeface="Times New Roman" panose="02020603050405020304" pitchFamily="18" charset="0"/>
              </a:rPr>
              <a:t> </a:t>
            </a:r>
            <a:r>
              <a:rPr lang="en-US" sz="3600" dirty="0" err="1">
                <a:solidFill>
                  <a:schemeClr val="accent1"/>
                </a:solidFill>
                <a:latin typeface="Times New Roman" panose="02020603050405020304" pitchFamily="18" charset="0"/>
                <a:cs typeface="Times New Roman" panose="02020603050405020304" pitchFamily="18" charset="0"/>
              </a:rPr>
              <a:t>năng</a:t>
            </a:r>
            <a:endParaRPr lang="en-US" sz="3600" dirty="0">
              <a:solidFill>
                <a:schemeClr val="accent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2496800" y="1739018"/>
            <a:ext cx="5257800" cy="2554545"/>
          </a:xfrm>
          <a:prstGeom prst="rect">
            <a:avLst/>
          </a:prstGeom>
          <a:noFill/>
          <a:ln>
            <a:solidFill>
              <a:schemeClr val="tx1"/>
            </a:solidFill>
          </a:ln>
        </p:spPr>
        <p:txBody>
          <a:bodyPr wrap="square" rtlCol="0">
            <a:spAutoFit/>
          </a:bodyPr>
          <a:lstStyle/>
          <a:p>
            <a:pPr algn="just"/>
            <a:r>
              <a:rPr lang="x-none" sz="4000" dirty="0">
                <a:latin typeface="Times New Roman" panose="02020603050405020304" pitchFamily="18" charset="0"/>
                <a:cs typeface="Times New Roman" panose="02020603050405020304" pitchFamily="18" charset="0"/>
              </a:rPr>
              <a:t>Trình bày biện pháp tiết kiệm trong thiết kế nhà máy phát </a:t>
            </a:r>
            <a:r>
              <a:rPr lang="x-none" sz="4000" dirty="0" smtClean="0">
                <a:latin typeface="Times New Roman" panose="02020603050405020304" pitchFamily="18" charset="0"/>
                <a:cs typeface="Times New Roman" panose="02020603050405020304" pitchFamily="18" charset="0"/>
              </a:rPr>
              <a:t>điện</a:t>
            </a:r>
            <a:r>
              <a:rPr lang="en-US" sz="4000" dirty="0" smtClean="0">
                <a:latin typeface="Times New Roman" panose="02020603050405020304" pitchFamily="18" charset="0"/>
                <a:cs typeface="Times New Roman" panose="02020603050405020304" pitchFamily="18" charset="0"/>
              </a:rPr>
              <a:t>, </a:t>
            </a:r>
            <a:r>
              <a:rPr lang="x-none" sz="4000" dirty="0" smtClean="0">
                <a:latin typeface="Times New Roman" panose="02020603050405020304" pitchFamily="18" charset="0"/>
                <a:cs typeface="Times New Roman" panose="02020603050405020304" pitchFamily="18" charset="0"/>
              </a:rPr>
              <a:t>hệ </a:t>
            </a:r>
            <a:r>
              <a:rPr lang="x-none" sz="4000" dirty="0">
                <a:latin typeface="Times New Roman" panose="02020603050405020304" pitchFamily="18" charset="0"/>
                <a:cs typeface="Times New Roman" panose="02020603050405020304" pitchFamily="18" charset="0"/>
              </a:rPr>
              <a:t>thống truyền tải và phân phối.</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2486640" y="5043513"/>
            <a:ext cx="5648960" cy="2554545"/>
          </a:xfrm>
          <a:prstGeom prst="rect">
            <a:avLst/>
          </a:prstGeom>
          <a:noFill/>
          <a:ln>
            <a:solidFill>
              <a:schemeClr val="tx1"/>
            </a:solidFill>
          </a:ln>
        </p:spPr>
        <p:txBody>
          <a:bodyPr wrap="square" rtlCol="0">
            <a:spAutoFit/>
          </a:bodyPr>
          <a:lstStyle/>
          <a:p>
            <a:r>
              <a:rPr lang="x-none" sz="4000" dirty="0">
                <a:latin typeface="Times New Roman" panose="02020603050405020304" pitchFamily="18" charset="0"/>
                <a:cs typeface="Times New Roman" panose="02020603050405020304" pitchFamily="18" charset="0"/>
              </a:rPr>
              <a:t>Em hãy cho biết tại sao trong quá trình truyền tải điện năng cần tránh bị quá tải đường dây?</a:t>
            </a:r>
            <a:endParaRPr lang="en-US" sz="4000" dirty="0">
              <a:latin typeface="Times New Roman" panose="02020603050405020304" pitchFamily="18" charset="0"/>
              <a:cs typeface="Times New Roman" panose="02020603050405020304" pitchFamily="18" charset="0"/>
            </a:endParaRPr>
          </a:p>
        </p:txBody>
      </p:sp>
      <p:sp>
        <p:nvSpPr>
          <p:cNvPr id="6" name="Right Arrow 5"/>
          <p:cNvSpPr/>
          <p:nvPr/>
        </p:nvSpPr>
        <p:spPr>
          <a:xfrm>
            <a:off x="9410950" y="9198860"/>
            <a:ext cx="533400" cy="3231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0327932" y="8315187"/>
            <a:ext cx="7802588" cy="1938992"/>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lượng</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460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5" grpId="0" animBg="1"/>
      <p:bldP spid="6"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13466507"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a:solidFill>
                  <a:schemeClr val="accent3">
                    <a:lumMod val="75000"/>
                  </a:schemeClr>
                </a:solidFill>
                <a:latin typeface="Times New Roman" panose="02020603050405020304" pitchFamily="18" charset="0"/>
                <a:cs typeface="Times New Roman" panose="02020603050405020304" pitchFamily="18" charset="0"/>
              </a:rPr>
              <a:t>II.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Một</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số</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biện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pháp</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tiết</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điện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năng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TextBox 13"/>
          <p:cNvSpPr txBox="1"/>
          <p:nvPr/>
        </p:nvSpPr>
        <p:spPr>
          <a:xfrm>
            <a:off x="1142491" y="1435269"/>
            <a:ext cx="5182109" cy="707886"/>
          </a:xfrm>
          <a:prstGeom prst="rect">
            <a:avLst/>
          </a:prstGeom>
          <a:noFill/>
        </p:spPr>
        <p:txBody>
          <a:bodyPr wrap="squar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1. </a:t>
            </a:r>
            <a:r>
              <a:rPr lang="en-US" sz="4000" b="1" dirty="0" err="1">
                <a:solidFill>
                  <a:srgbClr val="0070C0"/>
                </a:solidFill>
                <a:latin typeface="Times New Roman" panose="02020603050405020304" pitchFamily="18" charset="0"/>
                <a:cs typeface="Times New Roman" panose="02020603050405020304" pitchFamily="18" charset="0"/>
              </a:rPr>
              <a:t>Trong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thiết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kế</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533400" y="2143155"/>
            <a:ext cx="15925800" cy="1938992"/>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T</a:t>
            </a:r>
            <a:r>
              <a:rPr lang="x-none" sz="4000" dirty="0" smtClean="0">
                <a:latin typeface="Times New Roman" panose="02020603050405020304" pitchFamily="18" charset="0"/>
                <a:cs typeface="Times New Roman" panose="02020603050405020304" pitchFamily="18" charset="0"/>
              </a:rPr>
              <a:t>rong </a:t>
            </a:r>
            <a:r>
              <a:rPr lang="x-none" sz="4000" dirty="0">
                <a:latin typeface="Times New Roman" panose="02020603050405020304" pitchFamily="18" charset="0"/>
                <a:cs typeface="Times New Roman" panose="02020603050405020304" pitchFamily="18" charset="0"/>
              </a:rPr>
              <a:t>lĩnh vực thiết kế điện có những ngành nghề nào? Em thích ngành nghề nào nhất trong số đó? Em có muốn theo ngành nghề đó trong tương lai không? Vì sao?</a:t>
            </a:r>
            <a:endParaRPr lang="en-US" sz="40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262" y="2889138"/>
            <a:ext cx="4057650" cy="252888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2378986"/>
            <a:ext cx="8118321" cy="389679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1836" y="6969246"/>
            <a:ext cx="4914900" cy="210026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7305" y="7370860"/>
            <a:ext cx="4572000" cy="2243138"/>
          </a:xfrm>
          <a:prstGeom prst="rect">
            <a:avLst/>
          </a:prstGeom>
        </p:spPr>
      </p:pic>
      <p:sp>
        <p:nvSpPr>
          <p:cNvPr id="15" name="TextBox 14"/>
          <p:cNvSpPr txBox="1"/>
          <p:nvPr/>
        </p:nvSpPr>
        <p:spPr>
          <a:xfrm>
            <a:off x="2140753" y="5901544"/>
            <a:ext cx="2156712" cy="646331"/>
          </a:xfrm>
          <a:prstGeom prst="rect">
            <a:avLst/>
          </a:prstGeom>
          <a:noFill/>
        </p:spPr>
        <p:txBody>
          <a:bodyPr wrap="square" rtlCol="0">
            <a:spAutoFit/>
          </a:bodyPr>
          <a:lstStyle/>
          <a:p>
            <a:r>
              <a:rPr lang="en-US" sz="3600" dirty="0" err="1">
                <a:solidFill>
                  <a:schemeClr val="accent1"/>
                </a:solidFill>
              </a:rPr>
              <a:t>Kĩ</a:t>
            </a:r>
            <a:r>
              <a:rPr lang="en-US" sz="3600" dirty="0">
                <a:solidFill>
                  <a:schemeClr val="accent1"/>
                </a:solidFill>
              </a:rPr>
              <a:t> </a:t>
            </a:r>
            <a:r>
              <a:rPr lang="en-US" sz="3600" dirty="0" err="1">
                <a:solidFill>
                  <a:schemeClr val="accent1"/>
                </a:solidFill>
              </a:rPr>
              <a:t>sư</a:t>
            </a:r>
            <a:r>
              <a:rPr lang="en-US" sz="3600" dirty="0">
                <a:solidFill>
                  <a:schemeClr val="accent1"/>
                </a:solidFill>
              </a:rPr>
              <a:t> </a:t>
            </a:r>
            <a:r>
              <a:rPr lang="en-US" sz="3600" dirty="0" err="1">
                <a:solidFill>
                  <a:schemeClr val="accent1"/>
                </a:solidFill>
              </a:rPr>
              <a:t>điện</a:t>
            </a:r>
            <a:endParaRPr lang="en-US" sz="3600" dirty="0">
              <a:solidFill>
                <a:schemeClr val="accent1"/>
              </a:solidFill>
            </a:endParaRPr>
          </a:p>
        </p:txBody>
      </p:sp>
      <p:sp>
        <p:nvSpPr>
          <p:cNvPr id="16" name="TextBox 15"/>
          <p:cNvSpPr txBox="1"/>
          <p:nvPr/>
        </p:nvSpPr>
        <p:spPr>
          <a:xfrm>
            <a:off x="9878603" y="6322915"/>
            <a:ext cx="3047246" cy="646331"/>
          </a:xfrm>
          <a:prstGeom prst="rect">
            <a:avLst/>
          </a:prstGeom>
          <a:noFill/>
        </p:spPr>
        <p:txBody>
          <a:bodyPr wrap="square" rtlCol="0">
            <a:spAutoFit/>
          </a:bodyPr>
          <a:lstStyle/>
          <a:p>
            <a:r>
              <a:rPr lang="en-US" sz="3600" dirty="0" err="1">
                <a:solidFill>
                  <a:schemeClr val="accent1"/>
                </a:solidFill>
              </a:rPr>
              <a:t>Kĩ</a:t>
            </a:r>
            <a:r>
              <a:rPr lang="en-US" sz="3600" dirty="0">
                <a:solidFill>
                  <a:schemeClr val="accent1"/>
                </a:solidFill>
              </a:rPr>
              <a:t> </a:t>
            </a:r>
            <a:r>
              <a:rPr lang="en-US" sz="3600" dirty="0" err="1">
                <a:solidFill>
                  <a:schemeClr val="accent1"/>
                </a:solidFill>
              </a:rPr>
              <a:t>sư</a:t>
            </a:r>
            <a:r>
              <a:rPr lang="en-US" sz="3600" dirty="0">
                <a:solidFill>
                  <a:schemeClr val="accent1"/>
                </a:solidFill>
              </a:rPr>
              <a:t> </a:t>
            </a:r>
            <a:r>
              <a:rPr lang="en-US" sz="3600" dirty="0" err="1">
                <a:solidFill>
                  <a:schemeClr val="accent1"/>
                </a:solidFill>
              </a:rPr>
              <a:t>điện</a:t>
            </a:r>
            <a:r>
              <a:rPr lang="en-US" sz="3600" dirty="0">
                <a:solidFill>
                  <a:schemeClr val="accent1"/>
                </a:solidFill>
              </a:rPr>
              <a:t> </a:t>
            </a:r>
            <a:r>
              <a:rPr lang="en-US" sz="3600" dirty="0" err="1">
                <a:solidFill>
                  <a:schemeClr val="accent1"/>
                </a:solidFill>
              </a:rPr>
              <a:t>hóa</a:t>
            </a:r>
            <a:endParaRPr lang="en-US" sz="3600" dirty="0">
              <a:solidFill>
                <a:schemeClr val="accent1"/>
              </a:solidFill>
            </a:endParaRPr>
          </a:p>
        </p:txBody>
      </p:sp>
      <p:sp>
        <p:nvSpPr>
          <p:cNvPr id="17" name="TextBox 16"/>
          <p:cNvSpPr txBox="1"/>
          <p:nvPr/>
        </p:nvSpPr>
        <p:spPr>
          <a:xfrm>
            <a:off x="1764682" y="9434974"/>
            <a:ext cx="3929208" cy="646331"/>
          </a:xfrm>
          <a:prstGeom prst="rect">
            <a:avLst/>
          </a:prstGeom>
          <a:noFill/>
        </p:spPr>
        <p:txBody>
          <a:bodyPr wrap="square" rtlCol="0">
            <a:spAutoFit/>
          </a:bodyPr>
          <a:lstStyle/>
          <a:p>
            <a:r>
              <a:rPr lang="en-US" sz="3600" dirty="0" err="1">
                <a:solidFill>
                  <a:schemeClr val="accent1"/>
                </a:solidFill>
              </a:rPr>
              <a:t>Kĩ</a:t>
            </a:r>
            <a:r>
              <a:rPr lang="en-US" sz="3600" dirty="0">
                <a:solidFill>
                  <a:schemeClr val="accent1"/>
                </a:solidFill>
              </a:rPr>
              <a:t> </a:t>
            </a:r>
            <a:r>
              <a:rPr lang="en-US" sz="3600" dirty="0" err="1">
                <a:solidFill>
                  <a:schemeClr val="accent1"/>
                </a:solidFill>
              </a:rPr>
              <a:t>sư</a:t>
            </a:r>
            <a:r>
              <a:rPr lang="en-US" sz="3600" dirty="0">
                <a:solidFill>
                  <a:schemeClr val="accent1"/>
                </a:solidFill>
              </a:rPr>
              <a:t> </a:t>
            </a:r>
            <a:r>
              <a:rPr lang="en-US" sz="3600" dirty="0" err="1">
                <a:solidFill>
                  <a:schemeClr val="accent1"/>
                </a:solidFill>
              </a:rPr>
              <a:t>cơ</a:t>
            </a:r>
            <a:r>
              <a:rPr lang="en-US" sz="3600" dirty="0">
                <a:solidFill>
                  <a:schemeClr val="accent1"/>
                </a:solidFill>
              </a:rPr>
              <a:t> </a:t>
            </a:r>
            <a:r>
              <a:rPr lang="en-US" sz="3600" dirty="0" err="1">
                <a:solidFill>
                  <a:schemeClr val="accent1"/>
                </a:solidFill>
              </a:rPr>
              <a:t>điện</a:t>
            </a:r>
            <a:r>
              <a:rPr lang="en-US" sz="3600" dirty="0">
                <a:solidFill>
                  <a:schemeClr val="accent1"/>
                </a:solidFill>
              </a:rPr>
              <a:t> </a:t>
            </a:r>
            <a:r>
              <a:rPr lang="en-US" sz="3600" dirty="0" err="1">
                <a:solidFill>
                  <a:schemeClr val="accent1"/>
                </a:solidFill>
              </a:rPr>
              <a:t>tử</a:t>
            </a:r>
            <a:endParaRPr lang="en-US" sz="3600" dirty="0">
              <a:solidFill>
                <a:schemeClr val="accent1"/>
              </a:solidFill>
            </a:endParaRPr>
          </a:p>
        </p:txBody>
      </p:sp>
      <p:sp>
        <p:nvSpPr>
          <p:cNvPr id="18" name="TextBox 17"/>
          <p:cNvSpPr txBox="1"/>
          <p:nvPr/>
        </p:nvSpPr>
        <p:spPr>
          <a:xfrm>
            <a:off x="9391486" y="9569381"/>
            <a:ext cx="4193544" cy="646331"/>
          </a:xfrm>
          <a:prstGeom prst="rect">
            <a:avLst/>
          </a:prstGeom>
          <a:noFill/>
        </p:spPr>
        <p:txBody>
          <a:bodyPr wrap="square" rtlCol="0">
            <a:spAutoFit/>
          </a:bodyPr>
          <a:lstStyle/>
          <a:p>
            <a:r>
              <a:rPr lang="en-US" sz="3600" dirty="0" err="1">
                <a:solidFill>
                  <a:schemeClr val="accent1"/>
                </a:solidFill>
              </a:rPr>
              <a:t>Kĩ</a:t>
            </a:r>
            <a:r>
              <a:rPr lang="en-US" sz="3600" dirty="0">
                <a:solidFill>
                  <a:schemeClr val="accent1"/>
                </a:solidFill>
              </a:rPr>
              <a:t> </a:t>
            </a:r>
            <a:r>
              <a:rPr lang="en-US" sz="3600" dirty="0" err="1">
                <a:solidFill>
                  <a:schemeClr val="accent1"/>
                </a:solidFill>
              </a:rPr>
              <a:t>sư</a:t>
            </a:r>
            <a:r>
              <a:rPr lang="en-US" sz="3600" dirty="0">
                <a:solidFill>
                  <a:schemeClr val="accent1"/>
                </a:solidFill>
              </a:rPr>
              <a:t> </a:t>
            </a:r>
            <a:r>
              <a:rPr lang="en-US" sz="3600" dirty="0" err="1">
                <a:solidFill>
                  <a:schemeClr val="accent1"/>
                </a:solidFill>
              </a:rPr>
              <a:t>điện</a:t>
            </a:r>
            <a:r>
              <a:rPr lang="en-US" sz="3600" dirty="0">
                <a:solidFill>
                  <a:schemeClr val="accent1"/>
                </a:solidFill>
              </a:rPr>
              <a:t> – </a:t>
            </a:r>
            <a:r>
              <a:rPr lang="en-US" sz="3600" dirty="0" err="1">
                <a:solidFill>
                  <a:schemeClr val="accent1"/>
                </a:solidFill>
              </a:rPr>
              <a:t>điện</a:t>
            </a:r>
            <a:r>
              <a:rPr lang="en-US" sz="3600" dirty="0">
                <a:solidFill>
                  <a:schemeClr val="accent1"/>
                </a:solidFill>
              </a:rPr>
              <a:t> </a:t>
            </a:r>
            <a:r>
              <a:rPr lang="en-US" sz="3600" dirty="0" err="1">
                <a:solidFill>
                  <a:schemeClr val="accent1"/>
                </a:solidFill>
              </a:rPr>
              <a:t>tử</a:t>
            </a:r>
            <a:endParaRPr lang="en-US" sz="3600" dirty="0">
              <a:solidFill>
                <a:schemeClr val="accent1"/>
              </a:solidFill>
            </a:endParaRPr>
          </a:p>
        </p:txBody>
      </p:sp>
    </p:spTree>
    <p:extLst>
      <p:ext uri="{BB962C8B-B14F-4D97-AF65-F5344CB8AC3E}">
        <p14:creationId xmlns:p14="http://schemas.microsoft.com/office/powerpoint/2010/main" val="396933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13466507"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II.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Một</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số</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biện</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pháp</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tiết</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điện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năng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TextBox 32"/>
          <p:cNvSpPr txBox="1"/>
          <p:nvPr/>
        </p:nvSpPr>
        <p:spPr>
          <a:xfrm>
            <a:off x="838200" y="1638300"/>
            <a:ext cx="15337600" cy="2975173"/>
          </a:xfrm>
          <a:prstGeom prst="rect">
            <a:avLst/>
          </a:prstGeom>
        </p:spPr>
        <p:txBody>
          <a:bodyPr lIns="0" tIns="0" rIns="0" bIns="0" rtlCol="0" anchor="t">
            <a:spAutoFit/>
          </a:bodyPr>
          <a:lstStyle/>
          <a:p>
            <a:pPr algn="l">
              <a:lnSpc>
                <a:spcPts val="5759"/>
              </a:lnSpc>
            </a:pPr>
            <a:r>
              <a:rPr lang="en-US" sz="5400" b="1" dirty="0">
                <a:solidFill>
                  <a:schemeClr val="accent1"/>
                </a:solidFill>
                <a:latin typeface="Times New Roman" panose="02020603050405020304" pitchFamily="18" charset="0"/>
                <a:ea typeface="Arial Bold"/>
                <a:cs typeface="Times New Roman" panose="02020603050405020304" pitchFamily="18" charset="0"/>
                <a:sym typeface="Arial Bold"/>
              </a:rPr>
              <a:t>2.Trong </a:t>
            </a:r>
            <a:r>
              <a:rPr lang="en-US" sz="5400" b="1" dirty="0" err="1">
                <a:solidFill>
                  <a:schemeClr val="accent1"/>
                </a:solidFill>
                <a:latin typeface="Times New Roman" panose="02020603050405020304" pitchFamily="18" charset="0"/>
                <a:ea typeface="Arial Bold"/>
                <a:cs typeface="Times New Roman" panose="02020603050405020304" pitchFamily="18" charset="0"/>
                <a:sym typeface="Arial Bold"/>
              </a:rPr>
              <a:t>lựa</a:t>
            </a:r>
            <a:r>
              <a:rPr lang="en-US" sz="54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5400" b="1" dirty="0" err="1">
                <a:solidFill>
                  <a:schemeClr val="accent1"/>
                </a:solidFill>
                <a:latin typeface="Times New Roman" panose="02020603050405020304" pitchFamily="18" charset="0"/>
                <a:ea typeface="Arial Bold"/>
                <a:cs typeface="Times New Roman" panose="02020603050405020304" pitchFamily="18" charset="0"/>
                <a:sym typeface="Arial Bold"/>
              </a:rPr>
              <a:t>chọn</a:t>
            </a:r>
            <a:r>
              <a:rPr lang="en-US" sz="54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5400" b="1" dirty="0" err="1">
                <a:solidFill>
                  <a:schemeClr val="accent1"/>
                </a:solidFill>
                <a:latin typeface="Times New Roman" panose="02020603050405020304" pitchFamily="18" charset="0"/>
                <a:ea typeface="Arial Bold"/>
                <a:cs typeface="Times New Roman" panose="02020603050405020304" pitchFamily="18" charset="0"/>
                <a:sym typeface="Arial Bold"/>
              </a:rPr>
              <a:t>lắp</a:t>
            </a:r>
            <a:r>
              <a:rPr lang="en-US" sz="54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5400" b="1" dirty="0" err="1">
                <a:solidFill>
                  <a:schemeClr val="accent1"/>
                </a:solidFill>
                <a:latin typeface="Times New Roman" panose="02020603050405020304" pitchFamily="18" charset="0"/>
                <a:ea typeface="Arial Bold"/>
                <a:cs typeface="Times New Roman" panose="02020603050405020304" pitchFamily="18" charset="0"/>
                <a:sym typeface="Arial Bold"/>
              </a:rPr>
              <a:t>đặt</a:t>
            </a:r>
            <a:r>
              <a:rPr lang="en-US" sz="54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5400" b="1" dirty="0" err="1">
                <a:solidFill>
                  <a:schemeClr val="accent1"/>
                </a:solidFill>
                <a:latin typeface="Times New Roman" panose="02020603050405020304" pitchFamily="18" charset="0"/>
                <a:ea typeface="Arial Bold"/>
                <a:cs typeface="Times New Roman" panose="02020603050405020304" pitchFamily="18" charset="0"/>
                <a:sym typeface="Arial Bold"/>
              </a:rPr>
              <a:t>thiết</a:t>
            </a:r>
            <a:r>
              <a:rPr lang="en-US" sz="54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5400" b="1" dirty="0" err="1">
                <a:solidFill>
                  <a:schemeClr val="accent1"/>
                </a:solidFill>
                <a:latin typeface="Times New Roman" panose="02020603050405020304" pitchFamily="18" charset="0"/>
                <a:ea typeface="Arial Bold"/>
                <a:cs typeface="Times New Roman" panose="02020603050405020304" pitchFamily="18" charset="0"/>
                <a:sym typeface="Arial Bold"/>
              </a:rPr>
              <a:t>bị</a:t>
            </a:r>
            <a:r>
              <a:rPr lang="en-US" sz="54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5400" b="1" dirty="0" err="1">
                <a:solidFill>
                  <a:schemeClr val="accent1"/>
                </a:solidFill>
                <a:latin typeface="Times New Roman" panose="02020603050405020304" pitchFamily="18" charset="0"/>
                <a:ea typeface="Arial Bold"/>
                <a:cs typeface="Times New Roman" panose="02020603050405020304" pitchFamily="18" charset="0"/>
                <a:sym typeface="Arial Bold"/>
              </a:rPr>
              <a:t>và</a:t>
            </a:r>
            <a:r>
              <a:rPr lang="en-US" sz="54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5400" b="1" dirty="0" err="1">
                <a:solidFill>
                  <a:schemeClr val="accent1"/>
                </a:solidFill>
                <a:latin typeface="Times New Roman" panose="02020603050405020304" pitchFamily="18" charset="0"/>
                <a:ea typeface="Arial Bold"/>
                <a:cs typeface="Times New Roman" panose="02020603050405020304" pitchFamily="18" charset="0"/>
                <a:sym typeface="Arial Bold"/>
              </a:rPr>
              <a:t>đồ</a:t>
            </a:r>
            <a:r>
              <a:rPr lang="en-US" sz="54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5400" b="1" dirty="0" err="1">
                <a:solidFill>
                  <a:schemeClr val="accent1"/>
                </a:solidFill>
                <a:latin typeface="Times New Roman" panose="02020603050405020304" pitchFamily="18" charset="0"/>
                <a:ea typeface="Arial Bold"/>
                <a:cs typeface="Times New Roman" panose="02020603050405020304" pitchFamily="18" charset="0"/>
                <a:sym typeface="Arial Bold"/>
              </a:rPr>
              <a:t>dùng</a:t>
            </a:r>
            <a:r>
              <a:rPr lang="en-US" sz="54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5400" b="1" dirty="0" err="1">
                <a:solidFill>
                  <a:schemeClr val="accent1"/>
                </a:solidFill>
                <a:latin typeface="Times New Roman" panose="02020603050405020304" pitchFamily="18" charset="0"/>
                <a:ea typeface="Arial Bold"/>
                <a:cs typeface="Times New Roman" panose="02020603050405020304" pitchFamily="18" charset="0"/>
                <a:sym typeface="Arial Bold"/>
              </a:rPr>
              <a:t>điện</a:t>
            </a:r>
            <a:r>
              <a:rPr lang="en-US" sz="5400" b="1" dirty="0">
                <a:solidFill>
                  <a:schemeClr val="accent1"/>
                </a:solidFill>
                <a:latin typeface="Times New Roman" panose="02020603050405020304" pitchFamily="18" charset="0"/>
                <a:ea typeface="Arial Bold"/>
                <a:cs typeface="Times New Roman" panose="02020603050405020304" pitchFamily="18" charset="0"/>
                <a:sym typeface="Arial Bold"/>
              </a:rPr>
              <a:t>.</a:t>
            </a:r>
          </a:p>
          <a:p>
            <a:pPr algn="l">
              <a:lnSpc>
                <a:spcPts val="5759"/>
              </a:lnSpc>
            </a:pPr>
            <a:r>
              <a:rPr lang="en-US" sz="5400" dirty="0">
                <a:solidFill>
                  <a:srgbClr val="DD2120"/>
                </a:solidFill>
                <a:latin typeface="Times New Roman" panose="02020603050405020304" pitchFamily="18" charset="0"/>
                <a:ea typeface="Arial Bold"/>
                <a:cs typeface="Times New Roman" panose="02020603050405020304" pitchFamily="18" charset="0"/>
                <a:sym typeface="Arial Bold"/>
              </a:rPr>
              <a:t>a. </a:t>
            </a:r>
            <a:r>
              <a:rPr lang="en-US" sz="5400" dirty="0" err="1">
                <a:solidFill>
                  <a:srgbClr val="DD2120"/>
                </a:solidFill>
                <a:latin typeface="Times New Roman" panose="02020603050405020304" pitchFamily="18" charset="0"/>
                <a:ea typeface="Arial Bold"/>
                <a:cs typeface="Times New Roman" panose="02020603050405020304" pitchFamily="18" charset="0"/>
                <a:sym typeface="Arial Bold"/>
              </a:rPr>
              <a:t>Lựa</a:t>
            </a:r>
            <a:r>
              <a:rPr lang="en-US" sz="54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5400" dirty="0" err="1">
                <a:solidFill>
                  <a:srgbClr val="DD2120"/>
                </a:solidFill>
                <a:latin typeface="Times New Roman" panose="02020603050405020304" pitchFamily="18" charset="0"/>
                <a:ea typeface="Arial Bold"/>
                <a:cs typeface="Times New Roman" panose="02020603050405020304" pitchFamily="18" charset="0"/>
                <a:sym typeface="Arial Bold"/>
              </a:rPr>
              <a:t>chọn</a:t>
            </a:r>
            <a:r>
              <a:rPr lang="en-US" sz="54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5400" dirty="0" err="1">
                <a:solidFill>
                  <a:srgbClr val="DD2120"/>
                </a:solidFill>
                <a:latin typeface="Times New Roman" panose="02020603050405020304" pitchFamily="18" charset="0"/>
                <a:ea typeface="Arial Bold"/>
                <a:cs typeface="Times New Roman" panose="02020603050405020304" pitchFamily="18" charset="0"/>
                <a:sym typeface="Arial Bold"/>
              </a:rPr>
              <a:t>thiết</a:t>
            </a:r>
            <a:r>
              <a:rPr lang="en-US" sz="54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5400" dirty="0" err="1">
                <a:solidFill>
                  <a:srgbClr val="DD2120"/>
                </a:solidFill>
                <a:latin typeface="Times New Roman" panose="02020603050405020304" pitchFamily="18" charset="0"/>
                <a:ea typeface="Arial Bold"/>
                <a:cs typeface="Times New Roman" panose="02020603050405020304" pitchFamily="18" charset="0"/>
                <a:sym typeface="Arial Bold"/>
              </a:rPr>
              <a:t>bị</a:t>
            </a:r>
            <a:r>
              <a:rPr lang="en-US" sz="54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5400" dirty="0" err="1">
                <a:solidFill>
                  <a:srgbClr val="DD2120"/>
                </a:solidFill>
                <a:latin typeface="Times New Roman" panose="02020603050405020304" pitchFamily="18" charset="0"/>
                <a:ea typeface="Arial Bold"/>
                <a:cs typeface="Times New Roman" panose="02020603050405020304" pitchFamily="18" charset="0"/>
                <a:sym typeface="Arial Bold"/>
              </a:rPr>
              <a:t>và</a:t>
            </a:r>
            <a:r>
              <a:rPr lang="en-US" sz="54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5400" dirty="0" err="1">
                <a:solidFill>
                  <a:srgbClr val="DD2120"/>
                </a:solidFill>
                <a:latin typeface="Times New Roman" panose="02020603050405020304" pitchFamily="18" charset="0"/>
                <a:ea typeface="Arial Bold"/>
                <a:cs typeface="Times New Roman" panose="02020603050405020304" pitchFamily="18" charset="0"/>
                <a:sym typeface="Arial Bold"/>
              </a:rPr>
              <a:t>đồ</a:t>
            </a:r>
            <a:r>
              <a:rPr lang="en-US" sz="54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5400" dirty="0" err="1">
                <a:solidFill>
                  <a:srgbClr val="DD2120"/>
                </a:solidFill>
                <a:latin typeface="Times New Roman" panose="02020603050405020304" pitchFamily="18" charset="0"/>
                <a:ea typeface="Arial Bold"/>
                <a:cs typeface="Times New Roman" panose="02020603050405020304" pitchFamily="18" charset="0"/>
                <a:sym typeface="Arial Bold"/>
              </a:rPr>
              <a:t>dùng</a:t>
            </a:r>
            <a:r>
              <a:rPr lang="en-US" sz="54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5400" dirty="0" err="1">
                <a:solidFill>
                  <a:srgbClr val="DD2120"/>
                </a:solidFill>
                <a:latin typeface="Times New Roman" panose="02020603050405020304" pitchFamily="18" charset="0"/>
                <a:ea typeface="Arial Bold"/>
                <a:cs typeface="Times New Roman" panose="02020603050405020304" pitchFamily="18" charset="0"/>
                <a:sym typeface="Arial Bold"/>
              </a:rPr>
              <a:t>điện</a:t>
            </a:r>
            <a:endParaRPr lang="en-US" sz="5400" dirty="0">
              <a:solidFill>
                <a:srgbClr val="DD2120"/>
              </a:solidFill>
              <a:latin typeface="Times New Roman" panose="02020603050405020304" pitchFamily="18" charset="0"/>
              <a:ea typeface="Arial Bold"/>
              <a:cs typeface="Times New Roman" panose="02020603050405020304" pitchFamily="18" charset="0"/>
              <a:sym typeface="Arial Bold"/>
            </a:endParaRPr>
          </a:p>
          <a:p>
            <a:pPr algn="l">
              <a:lnSpc>
                <a:spcPts val="5759"/>
              </a:lnSpc>
            </a:pPr>
            <a:endParaRPr lang="en-US" sz="5400" dirty="0">
              <a:solidFill>
                <a:srgbClr val="DD2120"/>
              </a:solidFill>
              <a:latin typeface="Times New Roman" panose="02020603050405020304" pitchFamily="18" charset="0"/>
              <a:ea typeface="Arial Bold"/>
              <a:cs typeface="Times New Roman" panose="02020603050405020304" pitchFamily="18" charset="0"/>
              <a:sym typeface="Arial Bold"/>
            </a:endParaRPr>
          </a:p>
          <a:p>
            <a:pPr algn="l">
              <a:lnSpc>
                <a:spcPts val="5759"/>
              </a:lnSpc>
            </a:pPr>
            <a:endParaRPr lang="en-US" sz="5400" dirty="0">
              <a:solidFill>
                <a:srgbClr val="DD2120"/>
              </a:solidFill>
              <a:latin typeface="Times New Roman" panose="02020603050405020304" pitchFamily="18" charset="0"/>
              <a:ea typeface="Arial Bold"/>
              <a:cs typeface="Times New Roman" panose="02020603050405020304" pitchFamily="18" charset="0"/>
              <a:sym typeface="Arial Bold"/>
            </a:endParaRPr>
          </a:p>
        </p:txBody>
      </p:sp>
      <p:sp>
        <p:nvSpPr>
          <p:cNvPr id="16" name="TextBox 33"/>
          <p:cNvSpPr txBox="1"/>
          <p:nvPr/>
        </p:nvSpPr>
        <p:spPr>
          <a:xfrm>
            <a:off x="3934367" y="3407287"/>
            <a:ext cx="9145266" cy="989438"/>
          </a:xfrm>
          <a:prstGeom prst="rect">
            <a:avLst/>
          </a:prstGeom>
          <a:ln>
            <a:solidFill>
              <a:schemeClr val="tx1"/>
            </a:solidFill>
          </a:ln>
        </p:spPr>
        <p:txBody>
          <a:bodyPr wrap="square" lIns="0" tIns="0" rIns="0" bIns="0" rtlCol="0" anchor="t">
            <a:spAutoFit/>
          </a:bodyPr>
          <a:lstStyle/>
          <a:p>
            <a:pPr algn="ctr">
              <a:lnSpc>
                <a:spcPts val="8640"/>
              </a:lnSpc>
            </a:pPr>
            <a:r>
              <a:rPr lang="en-US" sz="5400" b="1" dirty="0" smtClean="0">
                <a:solidFill>
                  <a:srgbClr val="002060"/>
                </a:solidFill>
                <a:latin typeface="Times New Roman" panose="02020603050405020304" pitchFamily="18" charset="0"/>
                <a:ea typeface="Times New Roman Italics"/>
                <a:cs typeface="Times New Roman" panose="02020603050405020304" pitchFamily="18" charset="0"/>
                <a:sym typeface="Times New Roman Italics"/>
              </a:rPr>
              <a:t>HOẠT ĐỘNG NHÓM </a:t>
            </a:r>
            <a:endParaRPr lang="en-US" sz="5400" b="1" dirty="0">
              <a:solidFill>
                <a:srgbClr val="002060"/>
              </a:solidFill>
              <a:latin typeface="Times New Roman" panose="02020603050405020304" pitchFamily="18" charset="0"/>
              <a:ea typeface="Times New Roman Italics"/>
              <a:cs typeface="Times New Roman" panose="02020603050405020304" pitchFamily="18" charset="0"/>
              <a:sym typeface="Times New Roman Italics"/>
            </a:endParaRPr>
          </a:p>
        </p:txBody>
      </p:sp>
      <p:sp>
        <p:nvSpPr>
          <p:cNvPr id="17" name="TextBox 34"/>
          <p:cNvSpPr txBox="1"/>
          <p:nvPr/>
        </p:nvSpPr>
        <p:spPr>
          <a:xfrm>
            <a:off x="868326" y="5067300"/>
            <a:ext cx="17277806" cy="3154710"/>
          </a:xfrm>
          <a:prstGeom prst="rect">
            <a:avLst/>
          </a:prstGeom>
        </p:spPr>
        <p:txBody>
          <a:bodyPr lIns="0" tIns="0" rIns="0" bIns="0" rtlCol="0" anchor="t">
            <a:spAutoFit/>
          </a:bodyPr>
          <a:lstStyle/>
          <a:p>
            <a:pPr algn="just">
              <a:lnSpc>
                <a:spcPts val="8217"/>
              </a:lnSpc>
            </a:pP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b="1"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b="1" dirty="0" err="1">
                <a:solidFill>
                  <a:srgbClr val="000000"/>
                </a:solidFill>
                <a:latin typeface="Times New Roman" panose="02020603050405020304" pitchFamily="18" charset="0"/>
                <a:ea typeface="Times New Roman"/>
                <a:cs typeface="Times New Roman" panose="02020603050405020304" pitchFamily="18" charset="0"/>
                <a:sym typeface="Times New Roman"/>
              </a:rPr>
              <a:t>Nhóm</a:t>
            </a:r>
            <a:r>
              <a:rPr lang="en-US" sz="5400" b="1" dirty="0">
                <a:solidFill>
                  <a:srgbClr val="000000"/>
                </a:solidFill>
                <a:latin typeface="Times New Roman" panose="02020603050405020304" pitchFamily="18" charset="0"/>
                <a:ea typeface="Times New Roman"/>
                <a:cs typeface="Times New Roman" panose="02020603050405020304" pitchFamily="18" charset="0"/>
                <a:sym typeface="Times New Roman"/>
              </a:rPr>
              <a:t> 1,2,3 </a:t>
            </a:r>
            <a:r>
              <a:rPr lang="en-US" sz="5400" b="1" dirty="0" err="1">
                <a:solidFill>
                  <a:srgbClr val="000000"/>
                </a:solidFill>
                <a:latin typeface="Times New Roman" panose="02020603050405020304" pitchFamily="18" charset="0"/>
                <a:ea typeface="Times New Roman"/>
                <a:cs typeface="Times New Roman" panose="02020603050405020304" pitchFamily="18" charset="0"/>
                <a:sym typeface="Times New Roman"/>
              </a:rPr>
              <a:t>và</a:t>
            </a:r>
            <a:r>
              <a:rPr lang="en-US" sz="5400" b="1"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b="1" dirty="0" err="1">
                <a:solidFill>
                  <a:srgbClr val="000000"/>
                </a:solidFill>
                <a:latin typeface="Times New Roman" panose="02020603050405020304" pitchFamily="18" charset="0"/>
                <a:ea typeface="Times New Roman"/>
                <a:cs typeface="Times New Roman" panose="02020603050405020304" pitchFamily="18" charset="0"/>
                <a:sym typeface="Times New Roman"/>
              </a:rPr>
              <a:t>nhóm</a:t>
            </a:r>
            <a:r>
              <a:rPr lang="en-US" sz="5400" b="1" dirty="0">
                <a:solidFill>
                  <a:srgbClr val="000000"/>
                </a:solidFill>
                <a:latin typeface="Times New Roman" panose="02020603050405020304" pitchFamily="18" charset="0"/>
                <a:ea typeface="Times New Roman"/>
                <a:cs typeface="Times New Roman" panose="02020603050405020304" pitchFamily="18" charset="0"/>
                <a:sym typeface="Times New Roman"/>
              </a:rPr>
              <a:t> 5: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Thảo</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luận</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và</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Giải</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quyết</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câu</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hỏi</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đặt</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ra</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phần</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lựa</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chọn</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thiết</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bị</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và</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đồ</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dùng</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điện</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p>
          <a:p>
            <a:pPr algn="just">
              <a:lnSpc>
                <a:spcPts val="8217"/>
              </a:lnSpc>
            </a:pP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p>
        </p:txBody>
      </p:sp>
      <p:sp>
        <p:nvSpPr>
          <p:cNvPr id="4" name="TextBox 3"/>
          <p:cNvSpPr txBox="1"/>
          <p:nvPr/>
        </p:nvSpPr>
        <p:spPr>
          <a:xfrm>
            <a:off x="868326" y="7713105"/>
            <a:ext cx="16992600" cy="2585323"/>
          </a:xfrm>
          <a:prstGeom prst="rect">
            <a:avLst/>
          </a:prstGeom>
          <a:noFill/>
        </p:spPr>
        <p:txBody>
          <a:bodyPr wrap="square" rtlCol="0">
            <a:spAutoFit/>
          </a:bodyPr>
          <a:lstStyle/>
          <a:p>
            <a:r>
              <a:rPr lang="en-US" sz="5400" b="1"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b="1" dirty="0" err="1">
                <a:solidFill>
                  <a:srgbClr val="000000"/>
                </a:solidFill>
                <a:latin typeface="Times New Roman" panose="02020603050405020304" pitchFamily="18" charset="0"/>
                <a:ea typeface="Times New Roman"/>
                <a:cs typeface="Times New Roman" panose="02020603050405020304" pitchFamily="18" charset="0"/>
                <a:sym typeface="Times New Roman"/>
              </a:rPr>
              <a:t>Nhóm</a:t>
            </a:r>
            <a:r>
              <a:rPr lang="en-US" sz="5400" b="1" dirty="0">
                <a:solidFill>
                  <a:srgbClr val="000000"/>
                </a:solidFill>
                <a:latin typeface="Times New Roman" panose="02020603050405020304" pitchFamily="18" charset="0"/>
                <a:ea typeface="Times New Roman"/>
                <a:cs typeface="Times New Roman" panose="02020603050405020304" pitchFamily="18" charset="0"/>
                <a:sym typeface="Times New Roman"/>
              </a:rPr>
              <a:t> 4 </a:t>
            </a:r>
            <a:r>
              <a:rPr lang="en-US" sz="5400" b="1" dirty="0" err="1">
                <a:solidFill>
                  <a:srgbClr val="000000"/>
                </a:solidFill>
                <a:latin typeface="Times New Roman" panose="02020603050405020304" pitchFamily="18" charset="0"/>
                <a:ea typeface="Times New Roman"/>
                <a:cs typeface="Times New Roman" panose="02020603050405020304" pitchFamily="18" charset="0"/>
                <a:sym typeface="Times New Roman"/>
              </a:rPr>
              <a:t>và</a:t>
            </a:r>
            <a:r>
              <a:rPr lang="en-US" sz="5400" b="1"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b="1" dirty="0" err="1">
                <a:solidFill>
                  <a:srgbClr val="000000"/>
                </a:solidFill>
                <a:latin typeface="Times New Roman" panose="02020603050405020304" pitchFamily="18" charset="0"/>
                <a:ea typeface="Times New Roman"/>
                <a:cs typeface="Times New Roman" panose="02020603050405020304" pitchFamily="18" charset="0"/>
                <a:sym typeface="Times New Roman"/>
              </a:rPr>
              <a:t>nhóm</a:t>
            </a:r>
            <a:r>
              <a:rPr lang="en-US" sz="5400" b="1" dirty="0">
                <a:solidFill>
                  <a:srgbClr val="000000"/>
                </a:solidFill>
                <a:latin typeface="Times New Roman" panose="02020603050405020304" pitchFamily="18" charset="0"/>
                <a:ea typeface="Times New Roman"/>
                <a:cs typeface="Times New Roman" panose="02020603050405020304" pitchFamily="18" charset="0"/>
                <a:sym typeface="Times New Roman"/>
              </a:rPr>
              <a:t> 6: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Thảo</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luận</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và</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Giải</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quyết</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câu</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hỏi</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đặt</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ra</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thiết</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bị</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và</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đồ</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dùng</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 </a:t>
            </a:r>
            <a:r>
              <a:rPr lang="en-US" sz="5400" dirty="0" err="1">
                <a:solidFill>
                  <a:srgbClr val="000000"/>
                </a:solidFill>
                <a:latin typeface="Times New Roman" panose="02020603050405020304" pitchFamily="18" charset="0"/>
                <a:ea typeface="Times New Roman"/>
                <a:cs typeface="Times New Roman" panose="02020603050405020304" pitchFamily="18" charset="0"/>
                <a:sym typeface="Times New Roman"/>
              </a:rPr>
              <a:t>điện</a:t>
            </a:r>
            <a:r>
              <a:rPr lang="en-US" sz="5400" dirty="0">
                <a:solidFill>
                  <a:srgbClr val="000000"/>
                </a:solidFill>
                <a:latin typeface="Times New Roman" panose="02020603050405020304" pitchFamily="18" charset="0"/>
                <a:ea typeface="Times New Roman"/>
                <a:cs typeface="Times New Roman" panose="02020603050405020304" pitchFamily="18" charset="0"/>
                <a:sym typeface="Times New Roman"/>
              </a:rPr>
              <a:t>.</a:t>
            </a:r>
          </a:p>
          <a:p>
            <a:endParaRPr lang="en-US" sz="5400" dirty="0"/>
          </a:p>
        </p:txBody>
      </p:sp>
    </p:spTree>
    <p:extLst>
      <p:ext uri="{BB962C8B-B14F-4D97-AF65-F5344CB8AC3E}">
        <p14:creationId xmlns:p14="http://schemas.microsoft.com/office/powerpoint/2010/main" val="107755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13466507"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II.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Một</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số</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biện</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pháp</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tiết</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điện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năng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TextBox 32"/>
          <p:cNvSpPr txBox="1"/>
          <p:nvPr/>
        </p:nvSpPr>
        <p:spPr>
          <a:xfrm>
            <a:off x="838200" y="1638300"/>
            <a:ext cx="15337600" cy="2975173"/>
          </a:xfrm>
          <a:prstGeom prst="rect">
            <a:avLst/>
          </a:prstGeom>
        </p:spPr>
        <p:txBody>
          <a:bodyPr lIns="0" tIns="0" rIns="0" bIns="0" rtlCol="0" anchor="t">
            <a:spAutoFit/>
          </a:bodyPr>
          <a:lstStyle/>
          <a:p>
            <a:pPr algn="l">
              <a:lnSpc>
                <a:spcPts val="5759"/>
              </a:lnSpc>
            </a:pP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2.Trong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lựa</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chọn</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lắp</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đặt</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thiết</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bị</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và</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đồ</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dùng</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điện</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a:t>
            </a:r>
          </a:p>
          <a:p>
            <a:pPr algn="l">
              <a:lnSpc>
                <a:spcPts val="5759"/>
              </a:lnSpc>
            </a:pP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a.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Lựa</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chọn</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thiết</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bị</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và</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đồ</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dùng</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điện</a:t>
            </a:r>
            <a:endParaRPr lang="en-US" sz="4000" dirty="0">
              <a:solidFill>
                <a:srgbClr val="DD2120"/>
              </a:solidFill>
              <a:latin typeface="Times New Roman" panose="02020603050405020304" pitchFamily="18" charset="0"/>
              <a:ea typeface="Arial Bold"/>
              <a:cs typeface="Times New Roman" panose="02020603050405020304" pitchFamily="18" charset="0"/>
              <a:sym typeface="Arial Bold"/>
            </a:endParaRPr>
          </a:p>
          <a:p>
            <a:pPr algn="l">
              <a:lnSpc>
                <a:spcPts val="5759"/>
              </a:lnSpc>
            </a:pPr>
            <a:endParaRPr lang="en-US" sz="4000" dirty="0">
              <a:solidFill>
                <a:srgbClr val="DD2120"/>
              </a:solidFill>
              <a:latin typeface="Times New Roman" panose="02020603050405020304" pitchFamily="18" charset="0"/>
              <a:ea typeface="Arial Bold"/>
              <a:cs typeface="Times New Roman" panose="02020603050405020304" pitchFamily="18" charset="0"/>
              <a:sym typeface="Arial Bold"/>
            </a:endParaRPr>
          </a:p>
          <a:p>
            <a:pPr algn="l">
              <a:lnSpc>
                <a:spcPts val="5759"/>
              </a:lnSpc>
            </a:pPr>
            <a:endParaRPr lang="en-US" sz="4000" dirty="0">
              <a:solidFill>
                <a:srgbClr val="DD2120"/>
              </a:solidFill>
              <a:latin typeface="Times New Roman" panose="02020603050405020304" pitchFamily="18" charset="0"/>
              <a:ea typeface="Arial Bold"/>
              <a:cs typeface="Times New Roman" panose="02020603050405020304" pitchFamily="18" charset="0"/>
              <a:sym typeface="Arial Bold"/>
            </a:endParaRPr>
          </a:p>
        </p:txBody>
      </p:sp>
      <p:sp>
        <p:nvSpPr>
          <p:cNvPr id="8" name="TextBox 26"/>
          <p:cNvSpPr txBox="1"/>
          <p:nvPr/>
        </p:nvSpPr>
        <p:spPr>
          <a:xfrm>
            <a:off x="890580" y="2999450"/>
            <a:ext cx="13282620" cy="5539978"/>
          </a:xfrm>
          <a:prstGeom prst="rect">
            <a:avLst/>
          </a:prstGeom>
        </p:spPr>
        <p:txBody>
          <a:bodyPr wrap="square" lIns="0" tIns="0" rIns="0" bIns="0" rtlCol="0" anchor="t">
            <a:spAutoFit/>
          </a:bodyPr>
          <a:lstStyle/>
          <a:p>
            <a:pPr algn="just">
              <a:lnSpc>
                <a:spcPts val="7200"/>
              </a:lnSpc>
            </a:pPr>
            <a:r>
              <a:rPr lang="en-US" sz="4000" b="1" u="sng" dirty="0" err="1">
                <a:solidFill>
                  <a:srgbClr val="002060"/>
                </a:solidFill>
                <a:latin typeface="Times New Roman" panose="02020603050405020304" pitchFamily="18" charset="0"/>
                <a:ea typeface="Arial Italics"/>
                <a:cs typeface="Times New Roman" panose="02020603050405020304" pitchFamily="18" charset="0"/>
                <a:sym typeface="Arial Italics"/>
              </a:rPr>
              <a:t>Nhóm</a:t>
            </a:r>
            <a:r>
              <a:rPr lang="en-US" sz="4000" b="1" u="sng" dirty="0">
                <a:solidFill>
                  <a:srgbClr val="002060"/>
                </a:solidFill>
                <a:latin typeface="Times New Roman" panose="02020603050405020304" pitchFamily="18" charset="0"/>
                <a:ea typeface="Arial Italics"/>
                <a:cs typeface="Times New Roman" panose="02020603050405020304" pitchFamily="18" charset="0"/>
                <a:sym typeface="Arial Italics"/>
              </a:rPr>
              <a:t> 1,2,3,và </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5: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Hoàn</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thành</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phiếu</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học</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tập</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số</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1</a:t>
            </a:r>
            <a:endParaRPr lang="en-US" sz="4000" b="1" u="sng" dirty="0">
              <a:solidFill>
                <a:srgbClr val="002060"/>
              </a:solidFill>
              <a:latin typeface="Times New Roman" panose="02020603050405020304" pitchFamily="18" charset="0"/>
              <a:ea typeface="Arial Italics"/>
              <a:cs typeface="Times New Roman" panose="02020603050405020304" pitchFamily="18" charset="0"/>
              <a:sym typeface="Arial Italics"/>
            </a:endParaRPr>
          </a:p>
          <a:p>
            <a:pPr marL="241300" lvl="1" algn="just">
              <a:lnSpc>
                <a:spcPts val="7200"/>
              </a:lnSpc>
            </a:pPr>
            <a:r>
              <a:rPr lang="en-US" sz="4000" dirty="0" err="1" smtClean="0">
                <a:solidFill>
                  <a:srgbClr val="000000"/>
                </a:solidFill>
                <a:latin typeface="Times New Roman" panose="02020603050405020304" pitchFamily="18" charset="0"/>
                <a:ea typeface="Arial"/>
                <a:cs typeface="Times New Roman" panose="02020603050405020304" pitchFamily="18" charset="0"/>
                <a:sym typeface="Arial"/>
              </a:rPr>
              <a:t>Câu</a:t>
            </a:r>
            <a:r>
              <a:rPr lang="en-US" sz="4000" dirty="0" smtClean="0">
                <a:solidFill>
                  <a:srgbClr val="000000"/>
                </a:solidFill>
                <a:latin typeface="Times New Roman" panose="02020603050405020304" pitchFamily="18" charset="0"/>
                <a:ea typeface="Arial"/>
                <a:cs typeface="Times New Roman" panose="02020603050405020304" pitchFamily="18" charset="0"/>
                <a:sym typeface="Arial"/>
              </a:rPr>
              <a:t> 1: </a:t>
            </a:r>
            <a:r>
              <a:rPr lang="en-US" sz="4000" dirty="0" err="1" smtClean="0">
                <a:solidFill>
                  <a:srgbClr val="000000"/>
                </a:solidFill>
                <a:latin typeface="Times New Roman" panose="02020603050405020304" pitchFamily="18" charset="0"/>
                <a:ea typeface="Arial"/>
                <a:cs typeface="Times New Roman" panose="02020603050405020304" pitchFamily="18" charset="0"/>
                <a:sym typeface="Arial"/>
              </a:rPr>
              <a:t>Để</a:t>
            </a:r>
            <a:r>
              <a:rPr lang="en-US" sz="4000" dirty="0" smtClean="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tiết</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kiệm</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điện</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năng</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các</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em</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cần</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lựa</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chọn</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điện</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như</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thế</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nào</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a:t>
            </a:r>
          </a:p>
          <a:p>
            <a:pPr marL="241300" lvl="1" algn="just">
              <a:lnSpc>
                <a:spcPts val="7200"/>
              </a:lnSpc>
            </a:pPr>
            <a:r>
              <a:rPr lang="en-US" sz="4000" dirty="0" err="1" smtClean="0">
                <a:solidFill>
                  <a:srgbClr val="000000"/>
                </a:solidFill>
                <a:latin typeface="Times New Roman" panose="02020603050405020304" pitchFamily="18" charset="0"/>
                <a:ea typeface="Arial"/>
                <a:cs typeface="Times New Roman" panose="02020603050405020304" pitchFamily="18" charset="0"/>
                <a:sym typeface="Arial"/>
              </a:rPr>
              <a:t>Câu</a:t>
            </a:r>
            <a:r>
              <a:rPr lang="en-US" sz="4000" dirty="0" smtClean="0">
                <a:solidFill>
                  <a:srgbClr val="000000"/>
                </a:solidFill>
                <a:latin typeface="Times New Roman" panose="02020603050405020304" pitchFamily="18" charset="0"/>
                <a:ea typeface="Arial"/>
                <a:cs typeface="Times New Roman" panose="02020603050405020304" pitchFamily="18" charset="0"/>
                <a:sym typeface="Arial"/>
              </a:rPr>
              <a:t> 2: </a:t>
            </a:r>
            <a:r>
              <a:rPr lang="en-US" sz="4000" dirty="0" err="1" smtClean="0">
                <a:solidFill>
                  <a:srgbClr val="000000"/>
                </a:solidFill>
                <a:latin typeface="Times New Roman" panose="02020603050405020304" pitchFamily="18" charset="0"/>
                <a:ea typeface="Arial"/>
                <a:cs typeface="Times New Roman" panose="02020603050405020304" pitchFamily="18" charset="0"/>
                <a:sym typeface="Arial"/>
              </a:rPr>
              <a:t>Trong</a:t>
            </a:r>
            <a:r>
              <a:rPr lang="en-US" sz="4000" dirty="0" smtClean="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quá</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trình</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lựa</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chọn</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chúng</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ta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cần</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chú</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ý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gì</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a:t>
            </a:r>
          </a:p>
          <a:p>
            <a:pPr marL="241300" lvl="1" algn="just">
              <a:lnSpc>
                <a:spcPts val="7200"/>
              </a:lnSpc>
            </a:pPr>
            <a:r>
              <a:rPr lang="en-US" sz="4000" dirty="0" err="1" smtClean="0">
                <a:solidFill>
                  <a:srgbClr val="000000"/>
                </a:solidFill>
                <a:latin typeface="Times New Roman" panose="02020603050405020304" pitchFamily="18" charset="0"/>
                <a:ea typeface="Arial"/>
                <a:cs typeface="Times New Roman" panose="02020603050405020304" pitchFamily="18" charset="0"/>
                <a:sym typeface="Arial"/>
              </a:rPr>
              <a:t>Câu</a:t>
            </a:r>
            <a:r>
              <a:rPr lang="en-US" sz="4000" dirty="0" smtClean="0">
                <a:solidFill>
                  <a:srgbClr val="000000"/>
                </a:solidFill>
                <a:latin typeface="Times New Roman" panose="02020603050405020304" pitchFamily="18" charset="0"/>
                <a:ea typeface="Arial"/>
                <a:cs typeface="Times New Roman" panose="02020603050405020304" pitchFamily="18" charset="0"/>
                <a:sym typeface="Arial"/>
              </a:rPr>
              <a:t> 3: </a:t>
            </a:r>
            <a:r>
              <a:rPr lang="en-US" sz="4000" dirty="0" err="1" smtClean="0">
                <a:solidFill>
                  <a:srgbClr val="000000"/>
                </a:solidFill>
                <a:latin typeface="Times New Roman" panose="02020603050405020304" pitchFamily="18" charset="0"/>
                <a:ea typeface="Arial"/>
                <a:cs typeface="Times New Roman" panose="02020603050405020304" pitchFamily="18" charset="0"/>
                <a:sym typeface="Arial"/>
              </a:rPr>
              <a:t>Những</a:t>
            </a:r>
            <a:r>
              <a:rPr lang="en-US" sz="4000" dirty="0" smtClean="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thông</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minh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khi</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sử</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dụng</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sẽ</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có</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những</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thuận</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lợi</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và</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bất</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lợi</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như</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thế</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nào</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p>
        </p:txBody>
      </p:sp>
      <p:sp>
        <p:nvSpPr>
          <p:cNvPr id="9" name="Freeform 27"/>
          <p:cNvSpPr/>
          <p:nvPr/>
        </p:nvSpPr>
        <p:spPr>
          <a:xfrm>
            <a:off x="14692900" y="2862301"/>
            <a:ext cx="3557308" cy="3043199"/>
          </a:xfrm>
          <a:custGeom>
            <a:avLst/>
            <a:gdLst/>
            <a:ahLst/>
            <a:cxnLst/>
            <a:rect l="l" t="t" r="r" b="b"/>
            <a:pathLst>
              <a:path w="6976396" h="7413180">
                <a:moveTo>
                  <a:pt x="0" y="0"/>
                </a:moveTo>
                <a:lnTo>
                  <a:pt x="6976396" y="0"/>
                </a:lnTo>
                <a:lnTo>
                  <a:pt x="6976396" y="7413180"/>
                </a:lnTo>
                <a:lnTo>
                  <a:pt x="0" y="7413180"/>
                </a:lnTo>
                <a:lnTo>
                  <a:pt x="0" y="0"/>
                </a:lnTo>
                <a:close/>
              </a:path>
            </a:pathLst>
          </a:custGeom>
          <a:blipFill>
            <a:blip r:embed="rId3"/>
            <a:stretch>
              <a:fillRect/>
            </a:stretch>
          </a:blipFill>
        </p:spPr>
      </p:sp>
    </p:spTree>
    <p:extLst>
      <p:ext uri="{BB962C8B-B14F-4D97-AF65-F5344CB8AC3E}">
        <p14:creationId xmlns:p14="http://schemas.microsoft.com/office/powerpoint/2010/main" val="2086783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13466507"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II.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Một</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số</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biện</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pháp</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tiết</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điện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năng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TextBox 32"/>
          <p:cNvSpPr txBox="1"/>
          <p:nvPr/>
        </p:nvSpPr>
        <p:spPr>
          <a:xfrm>
            <a:off x="838200" y="1638300"/>
            <a:ext cx="15337600" cy="2975173"/>
          </a:xfrm>
          <a:prstGeom prst="rect">
            <a:avLst/>
          </a:prstGeom>
        </p:spPr>
        <p:txBody>
          <a:bodyPr lIns="0" tIns="0" rIns="0" bIns="0" rtlCol="0" anchor="t">
            <a:spAutoFit/>
          </a:bodyPr>
          <a:lstStyle/>
          <a:p>
            <a:pPr algn="l">
              <a:lnSpc>
                <a:spcPts val="5759"/>
              </a:lnSpc>
            </a:pP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2.Trong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lựa</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chọn</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lắp</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đặt</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thiết</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bị</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và</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đồ</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dùng</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chemeClr val="accent1"/>
                </a:solidFill>
                <a:latin typeface="Times New Roman" panose="02020603050405020304" pitchFamily="18" charset="0"/>
                <a:ea typeface="Arial Bold"/>
                <a:cs typeface="Times New Roman" panose="02020603050405020304" pitchFamily="18" charset="0"/>
                <a:sym typeface="Arial Bold"/>
              </a:rPr>
              <a:t>điện</a:t>
            </a:r>
            <a:r>
              <a:rPr lang="en-US" sz="4000" b="1" dirty="0">
                <a:solidFill>
                  <a:schemeClr val="accent1"/>
                </a:solidFill>
                <a:latin typeface="Times New Roman" panose="02020603050405020304" pitchFamily="18" charset="0"/>
                <a:ea typeface="Arial Bold"/>
                <a:cs typeface="Times New Roman" panose="02020603050405020304" pitchFamily="18" charset="0"/>
                <a:sym typeface="Arial Bold"/>
              </a:rPr>
              <a:t>.</a:t>
            </a:r>
          </a:p>
          <a:p>
            <a:pPr algn="l">
              <a:lnSpc>
                <a:spcPts val="5759"/>
              </a:lnSpc>
            </a:pP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b</a:t>
            </a:r>
            <a:r>
              <a:rPr lang="en-US" sz="4000" dirty="0" smtClean="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smtClean="0">
                <a:solidFill>
                  <a:srgbClr val="DD2120"/>
                </a:solidFill>
                <a:latin typeface="Times New Roman" panose="02020603050405020304" pitchFamily="18" charset="0"/>
                <a:ea typeface="Arial Bold"/>
                <a:cs typeface="Times New Roman" panose="02020603050405020304" pitchFamily="18" charset="0"/>
                <a:sym typeface="Arial Bold"/>
              </a:rPr>
              <a:t>Lắp</a:t>
            </a:r>
            <a:r>
              <a:rPr lang="en-US" sz="4000" dirty="0" smtClean="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smtClean="0">
                <a:solidFill>
                  <a:srgbClr val="DD2120"/>
                </a:solidFill>
                <a:latin typeface="Times New Roman" panose="02020603050405020304" pitchFamily="18" charset="0"/>
                <a:ea typeface="Arial Bold"/>
                <a:cs typeface="Times New Roman" panose="02020603050405020304" pitchFamily="18" charset="0"/>
                <a:sym typeface="Arial Bold"/>
              </a:rPr>
              <a:t>đặt</a:t>
            </a:r>
            <a:r>
              <a:rPr lang="en-US" sz="4000" dirty="0" smtClean="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thiết</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bị</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và</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đồ</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dùng</a:t>
            </a:r>
            <a:r>
              <a:rPr lang="en-US" sz="4000" dirty="0">
                <a:solidFill>
                  <a:srgbClr val="DD2120"/>
                </a:solidFill>
                <a:latin typeface="Times New Roman" panose="02020603050405020304" pitchFamily="18" charset="0"/>
                <a:ea typeface="Arial Bold"/>
                <a:cs typeface="Times New Roman" panose="02020603050405020304" pitchFamily="18" charset="0"/>
                <a:sym typeface="Arial Bold"/>
              </a:rPr>
              <a:t> </a:t>
            </a:r>
            <a:r>
              <a:rPr lang="en-US" sz="4000" dirty="0" err="1">
                <a:solidFill>
                  <a:srgbClr val="DD2120"/>
                </a:solidFill>
                <a:latin typeface="Times New Roman" panose="02020603050405020304" pitchFamily="18" charset="0"/>
                <a:ea typeface="Arial Bold"/>
                <a:cs typeface="Times New Roman" panose="02020603050405020304" pitchFamily="18" charset="0"/>
                <a:sym typeface="Arial Bold"/>
              </a:rPr>
              <a:t>điện</a:t>
            </a:r>
            <a:endParaRPr lang="en-US" sz="4000" dirty="0">
              <a:solidFill>
                <a:srgbClr val="DD2120"/>
              </a:solidFill>
              <a:latin typeface="Times New Roman" panose="02020603050405020304" pitchFamily="18" charset="0"/>
              <a:ea typeface="Arial Bold"/>
              <a:cs typeface="Times New Roman" panose="02020603050405020304" pitchFamily="18" charset="0"/>
              <a:sym typeface="Arial Bold"/>
            </a:endParaRPr>
          </a:p>
          <a:p>
            <a:pPr algn="l">
              <a:lnSpc>
                <a:spcPts val="5759"/>
              </a:lnSpc>
            </a:pPr>
            <a:endParaRPr lang="en-US" sz="4000" dirty="0">
              <a:solidFill>
                <a:srgbClr val="DD2120"/>
              </a:solidFill>
              <a:latin typeface="Times New Roman" panose="02020603050405020304" pitchFamily="18" charset="0"/>
              <a:ea typeface="Arial Bold"/>
              <a:cs typeface="Times New Roman" panose="02020603050405020304" pitchFamily="18" charset="0"/>
              <a:sym typeface="Arial Bold"/>
            </a:endParaRPr>
          </a:p>
          <a:p>
            <a:pPr algn="l">
              <a:lnSpc>
                <a:spcPts val="5759"/>
              </a:lnSpc>
            </a:pPr>
            <a:endParaRPr lang="en-US" sz="4000" dirty="0">
              <a:solidFill>
                <a:srgbClr val="DD2120"/>
              </a:solidFill>
              <a:latin typeface="Times New Roman" panose="02020603050405020304" pitchFamily="18" charset="0"/>
              <a:ea typeface="Arial Bold"/>
              <a:cs typeface="Times New Roman" panose="02020603050405020304" pitchFamily="18" charset="0"/>
              <a:sym typeface="Arial Bold"/>
            </a:endParaRPr>
          </a:p>
        </p:txBody>
      </p:sp>
      <p:sp>
        <p:nvSpPr>
          <p:cNvPr id="9" name="Freeform 27"/>
          <p:cNvSpPr/>
          <p:nvPr/>
        </p:nvSpPr>
        <p:spPr>
          <a:xfrm>
            <a:off x="12877800" y="2862301"/>
            <a:ext cx="5372408" cy="5481599"/>
          </a:xfrm>
          <a:custGeom>
            <a:avLst/>
            <a:gdLst/>
            <a:ahLst/>
            <a:cxnLst/>
            <a:rect l="l" t="t" r="r" b="b"/>
            <a:pathLst>
              <a:path w="6976396" h="7413180">
                <a:moveTo>
                  <a:pt x="0" y="0"/>
                </a:moveTo>
                <a:lnTo>
                  <a:pt x="6976396" y="0"/>
                </a:lnTo>
                <a:lnTo>
                  <a:pt x="6976396" y="7413180"/>
                </a:lnTo>
                <a:lnTo>
                  <a:pt x="0" y="7413180"/>
                </a:lnTo>
                <a:lnTo>
                  <a:pt x="0" y="0"/>
                </a:lnTo>
                <a:close/>
              </a:path>
            </a:pathLst>
          </a:custGeom>
          <a:blipFill>
            <a:blip r:embed="rId3"/>
            <a:stretch>
              <a:fillRect/>
            </a:stretch>
          </a:blipFill>
        </p:spPr>
      </p:sp>
      <p:sp>
        <p:nvSpPr>
          <p:cNvPr id="11" name="TextBox 26"/>
          <p:cNvSpPr txBox="1"/>
          <p:nvPr/>
        </p:nvSpPr>
        <p:spPr>
          <a:xfrm>
            <a:off x="838200" y="3467100"/>
            <a:ext cx="11658600" cy="4616648"/>
          </a:xfrm>
          <a:prstGeom prst="rect">
            <a:avLst/>
          </a:prstGeom>
        </p:spPr>
        <p:txBody>
          <a:bodyPr wrap="square" lIns="0" tIns="0" rIns="0" bIns="0" rtlCol="0" anchor="t">
            <a:spAutoFit/>
          </a:bodyPr>
          <a:lstStyle/>
          <a:p>
            <a:pPr algn="just">
              <a:lnSpc>
                <a:spcPts val="7200"/>
              </a:lnSpc>
            </a:pPr>
            <a:r>
              <a:rPr lang="en-US" sz="4000" b="1" u="sng" dirty="0" err="1">
                <a:solidFill>
                  <a:srgbClr val="002060"/>
                </a:solidFill>
                <a:latin typeface="Times New Roman" panose="02020603050405020304" pitchFamily="18" charset="0"/>
                <a:ea typeface="Arial Italics"/>
                <a:cs typeface="Times New Roman" panose="02020603050405020304" pitchFamily="18" charset="0"/>
                <a:sym typeface="Arial Italics"/>
              </a:rPr>
              <a:t>Nhóm</a:t>
            </a:r>
            <a:r>
              <a:rPr lang="en-US" sz="4000" b="1" u="sng" dirty="0">
                <a:solidFill>
                  <a:srgbClr val="002060"/>
                </a:solidFill>
                <a:latin typeface="Times New Roman" panose="02020603050405020304" pitchFamily="18" charset="0"/>
                <a:ea typeface="Arial Italics"/>
                <a:cs typeface="Times New Roman" panose="02020603050405020304" pitchFamily="18" charset="0"/>
                <a:sym typeface="Arial Italics"/>
              </a:rPr>
              <a:t> 4 </a:t>
            </a:r>
            <a:r>
              <a:rPr lang="en-US" sz="4000" b="1" u="sng" dirty="0" err="1">
                <a:solidFill>
                  <a:srgbClr val="002060"/>
                </a:solidFill>
                <a:latin typeface="Times New Roman" panose="02020603050405020304" pitchFamily="18" charset="0"/>
                <a:ea typeface="Arial Italics"/>
                <a:cs typeface="Times New Roman" panose="02020603050405020304" pitchFamily="18" charset="0"/>
                <a:sym typeface="Arial Italics"/>
              </a:rPr>
              <a:t>và</a:t>
            </a:r>
            <a:r>
              <a:rPr lang="en-US" sz="4000" b="1" u="sng" dirty="0">
                <a:solidFill>
                  <a:srgbClr val="002060"/>
                </a:solidFill>
                <a:latin typeface="Times New Roman" panose="02020603050405020304" pitchFamily="18" charset="0"/>
                <a:ea typeface="Arial Italics"/>
                <a:cs typeface="Times New Roman" panose="02020603050405020304" pitchFamily="18" charset="0"/>
                <a:sym typeface="Arial Italics"/>
              </a:rPr>
              <a:t> </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6: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Hoàn</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thành</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phiếu</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học</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tập</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a:t>
            </a:r>
            <a:r>
              <a:rPr lang="en-US" sz="4000" b="1" u="sng" dirty="0" err="1" smtClean="0">
                <a:solidFill>
                  <a:srgbClr val="002060"/>
                </a:solidFill>
                <a:latin typeface="Times New Roman" panose="02020603050405020304" pitchFamily="18" charset="0"/>
                <a:ea typeface="Arial Italics"/>
                <a:cs typeface="Times New Roman" panose="02020603050405020304" pitchFamily="18" charset="0"/>
                <a:sym typeface="Arial Italics"/>
              </a:rPr>
              <a:t>số</a:t>
            </a:r>
            <a:r>
              <a:rPr lang="en-US" sz="4000" b="1" u="sng" dirty="0" smtClean="0">
                <a:solidFill>
                  <a:srgbClr val="002060"/>
                </a:solidFill>
                <a:latin typeface="Times New Roman" panose="02020603050405020304" pitchFamily="18" charset="0"/>
                <a:ea typeface="Arial Italics"/>
                <a:cs typeface="Times New Roman" panose="02020603050405020304" pitchFamily="18" charset="0"/>
                <a:sym typeface="Arial Italics"/>
              </a:rPr>
              <a:t> 2</a:t>
            </a:r>
            <a:endParaRPr lang="en-US" sz="4000" b="1" u="sng" dirty="0">
              <a:solidFill>
                <a:srgbClr val="002060"/>
              </a:solidFill>
              <a:latin typeface="Times New Roman" panose="02020603050405020304" pitchFamily="18" charset="0"/>
              <a:ea typeface="Arial Italics"/>
              <a:cs typeface="Times New Roman" panose="02020603050405020304" pitchFamily="18" charset="0"/>
              <a:sym typeface="Arial Italics"/>
            </a:endParaRPr>
          </a:p>
          <a:p>
            <a:pPr marL="241300" lvl="1" algn="just">
              <a:lnSpc>
                <a:spcPts val="7200"/>
              </a:lnSpc>
            </a:pPr>
            <a:r>
              <a:rPr lang="en-US" sz="4000" dirty="0" err="1" smtClean="0">
                <a:solidFill>
                  <a:srgbClr val="000000"/>
                </a:solidFill>
                <a:latin typeface="Times New Roman" panose="02020603050405020304" pitchFamily="18" charset="0"/>
                <a:ea typeface="Arial"/>
                <a:cs typeface="Times New Roman" panose="02020603050405020304" pitchFamily="18" charset="0"/>
                <a:sym typeface="Arial"/>
              </a:rPr>
              <a:t>Câu</a:t>
            </a:r>
            <a:r>
              <a:rPr lang="en-US" sz="4000" dirty="0" smtClean="0">
                <a:solidFill>
                  <a:srgbClr val="000000"/>
                </a:solidFill>
                <a:latin typeface="Times New Roman" panose="02020603050405020304" pitchFamily="18" charset="0"/>
                <a:ea typeface="Arial"/>
                <a:cs typeface="Times New Roman" panose="02020603050405020304" pitchFamily="18" charset="0"/>
                <a:sym typeface="Arial"/>
              </a:rPr>
              <a:t> 1: </a:t>
            </a:r>
            <a:r>
              <a:rPr lang="en-US" sz="4000" dirty="0" err="1" smtClean="0">
                <a:solidFill>
                  <a:srgbClr val="000000"/>
                </a:solidFill>
                <a:latin typeface="Times New Roman" panose="02020603050405020304" pitchFamily="18" charset="0"/>
                <a:ea typeface="Arial"/>
                <a:cs typeface="Times New Roman" panose="02020603050405020304" pitchFamily="18" charset="0"/>
                <a:sym typeface="Arial"/>
              </a:rPr>
              <a:t>Trong</a:t>
            </a:r>
            <a:r>
              <a:rPr lang="en-US" sz="4000" dirty="0" smtClean="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quá</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trình</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lắp</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đặt</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và</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đồ</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dùng</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điện</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chúng</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ta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cần</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chú</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ý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những</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gì</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a:t>
            </a:r>
          </a:p>
          <a:p>
            <a:pPr marL="241300" lvl="1" algn="just">
              <a:lnSpc>
                <a:spcPts val="7200"/>
              </a:lnSpc>
            </a:pPr>
            <a:r>
              <a:rPr lang="en-US" sz="4000" dirty="0" err="1" smtClean="0">
                <a:solidFill>
                  <a:srgbClr val="000000"/>
                </a:solidFill>
                <a:latin typeface="Times New Roman" panose="02020603050405020304" pitchFamily="18" charset="0"/>
                <a:ea typeface="Arial"/>
                <a:cs typeface="Times New Roman" panose="02020603050405020304" pitchFamily="18" charset="0"/>
                <a:sym typeface="Arial"/>
              </a:rPr>
              <a:t>Câu</a:t>
            </a:r>
            <a:r>
              <a:rPr lang="en-US" sz="4000" dirty="0" smtClean="0">
                <a:solidFill>
                  <a:srgbClr val="000000"/>
                </a:solidFill>
                <a:latin typeface="Times New Roman" panose="02020603050405020304" pitchFamily="18" charset="0"/>
                <a:ea typeface="Arial"/>
                <a:cs typeface="Times New Roman" panose="02020603050405020304" pitchFamily="18" charset="0"/>
                <a:sym typeface="Arial"/>
              </a:rPr>
              <a:t> 2: </a:t>
            </a:r>
            <a:r>
              <a:rPr lang="en-US" sz="4000" dirty="0" err="1" smtClean="0">
                <a:solidFill>
                  <a:srgbClr val="000000"/>
                </a:solidFill>
                <a:latin typeface="Times New Roman" panose="02020603050405020304" pitchFamily="18" charset="0"/>
                <a:ea typeface="Arial"/>
                <a:cs typeface="Times New Roman" panose="02020603050405020304" pitchFamily="18" charset="0"/>
                <a:sym typeface="Arial"/>
              </a:rPr>
              <a:t>Trong</a:t>
            </a:r>
            <a:r>
              <a:rPr lang="en-US" sz="4000" dirty="0" smtClean="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gia</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đình</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em</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đã</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sử</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dụng</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tiết</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kiệm</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điện</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năng</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dirty="0" err="1">
                <a:solidFill>
                  <a:srgbClr val="000000"/>
                </a:solidFill>
                <a:latin typeface="Times New Roman" panose="02020603050405020304" pitchFamily="18" charset="0"/>
                <a:ea typeface="Arial"/>
                <a:cs typeface="Times New Roman" panose="02020603050405020304" pitchFamily="18" charset="0"/>
                <a:sym typeface="Arial"/>
              </a:rPr>
              <a:t>gì</a:t>
            </a:r>
            <a:r>
              <a:rPr lang="en-US" sz="4000" dirty="0">
                <a:solidFill>
                  <a:srgbClr val="000000"/>
                </a:solidFill>
                <a:latin typeface="Times New Roman" panose="02020603050405020304" pitchFamily="18" charset="0"/>
                <a:ea typeface="Arial"/>
                <a:cs typeface="Times New Roman" panose="02020603050405020304" pitchFamily="18" charset="0"/>
                <a:sym typeface="Arial"/>
              </a:rPr>
              <a:t>?</a:t>
            </a:r>
          </a:p>
        </p:txBody>
      </p:sp>
    </p:spTree>
    <p:extLst>
      <p:ext uri="{BB962C8B-B14F-4D97-AF65-F5344CB8AC3E}">
        <p14:creationId xmlns:p14="http://schemas.microsoft.com/office/powerpoint/2010/main" val="3787133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13466507"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II.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Một</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số</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biện</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pháp</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tiết</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điện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năng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p:cNvSpPr txBox="1"/>
          <p:nvPr/>
        </p:nvSpPr>
        <p:spPr>
          <a:xfrm>
            <a:off x="1142491" y="1435269"/>
            <a:ext cx="5182109" cy="707886"/>
          </a:xfrm>
          <a:prstGeom prst="rect">
            <a:avLst/>
          </a:prstGeom>
          <a:noFill/>
        </p:spPr>
        <p:txBody>
          <a:bodyPr wrap="square" rtlCol="0">
            <a:spAutoFit/>
          </a:bodyPr>
          <a:lstStyle/>
          <a:p>
            <a:r>
              <a:rPr lang="en-US" sz="4000" b="1" dirty="0" smtClean="0">
                <a:solidFill>
                  <a:srgbClr val="0070C0"/>
                </a:solidFill>
                <a:latin typeface="Times New Roman" panose="02020603050405020304" pitchFamily="18" charset="0"/>
                <a:cs typeface="Times New Roman" panose="02020603050405020304" pitchFamily="18" charset="0"/>
              </a:rPr>
              <a:t>3. </a:t>
            </a:r>
            <a:r>
              <a:rPr lang="en-US" sz="4000" b="1" dirty="0" err="1" smtClean="0">
                <a:solidFill>
                  <a:srgbClr val="0070C0"/>
                </a:solidFill>
                <a:latin typeface="Times New Roman" panose="02020603050405020304" pitchFamily="18" charset="0"/>
                <a:cs typeface="Times New Roman" panose="02020603050405020304" pitchFamily="18" charset="0"/>
              </a:rPr>
              <a:t>Trong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sử</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dụng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điện</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16" name="Freeform 22"/>
          <p:cNvSpPr/>
          <p:nvPr/>
        </p:nvSpPr>
        <p:spPr>
          <a:xfrm>
            <a:off x="10031724" y="1416211"/>
            <a:ext cx="7381132" cy="6984396"/>
          </a:xfrm>
          <a:custGeom>
            <a:avLst/>
            <a:gdLst/>
            <a:ahLst/>
            <a:cxnLst/>
            <a:rect l="l" t="t" r="r" b="b"/>
            <a:pathLst>
              <a:path w="7381132" h="6984396">
                <a:moveTo>
                  <a:pt x="0" y="0"/>
                </a:moveTo>
                <a:lnTo>
                  <a:pt x="7381132" y="0"/>
                </a:lnTo>
                <a:lnTo>
                  <a:pt x="7381132" y="6984396"/>
                </a:lnTo>
                <a:lnTo>
                  <a:pt x="0" y="6984396"/>
                </a:lnTo>
                <a:lnTo>
                  <a:pt x="0" y="0"/>
                </a:lnTo>
                <a:close/>
              </a:path>
            </a:pathLst>
          </a:custGeom>
          <a:blipFill>
            <a:blip r:embed="rId3"/>
            <a:stretch>
              <a:fillRect/>
            </a:stretch>
          </a:blipFill>
        </p:spPr>
      </p:sp>
      <p:sp>
        <p:nvSpPr>
          <p:cNvPr id="17" name="TextBox 23"/>
          <p:cNvSpPr txBox="1"/>
          <p:nvPr/>
        </p:nvSpPr>
        <p:spPr>
          <a:xfrm>
            <a:off x="11302164" y="2822434"/>
            <a:ext cx="5432049" cy="4162425"/>
          </a:xfrm>
          <a:prstGeom prst="rect">
            <a:avLst/>
          </a:prstGeom>
        </p:spPr>
        <p:txBody>
          <a:bodyPr lIns="0" tIns="0" rIns="0" bIns="0" rtlCol="0" anchor="t">
            <a:spAutoFit/>
          </a:bodyPr>
          <a:lstStyle/>
          <a:p>
            <a:pPr algn="ctr">
              <a:lnSpc>
                <a:spcPts val="8209"/>
              </a:lnSpc>
            </a:pPr>
            <a:r>
              <a:rPr lang="en-US" sz="6840" dirty="0" err="1">
                <a:solidFill>
                  <a:srgbClr val="0070C0"/>
                </a:solidFill>
                <a:latin typeface="Dancing Script Bold"/>
                <a:ea typeface="Dancing Script Bold"/>
                <a:cs typeface="Dancing Script Bold"/>
                <a:sym typeface="Dancing Script Bold"/>
              </a:rPr>
              <a:t>Quan</a:t>
            </a:r>
            <a:r>
              <a:rPr lang="en-US" sz="6840" dirty="0">
                <a:solidFill>
                  <a:srgbClr val="0070C0"/>
                </a:solidFill>
                <a:latin typeface="Dancing Script Bold"/>
                <a:ea typeface="Dancing Script Bold"/>
                <a:cs typeface="Dancing Script Bold"/>
                <a:sym typeface="Dancing Script Bold"/>
              </a:rPr>
              <a:t> </a:t>
            </a:r>
            <a:r>
              <a:rPr lang="en-US" sz="6840" dirty="0" err="1">
                <a:solidFill>
                  <a:srgbClr val="0070C0"/>
                </a:solidFill>
                <a:latin typeface="Dancing Script Bold"/>
                <a:ea typeface="Dancing Script Bold"/>
                <a:cs typeface="Dancing Script Bold"/>
                <a:sym typeface="Dancing Script Bold"/>
              </a:rPr>
              <a:t>sát</a:t>
            </a:r>
            <a:r>
              <a:rPr lang="en-US" sz="6840" dirty="0">
                <a:solidFill>
                  <a:srgbClr val="0070C0"/>
                </a:solidFill>
                <a:latin typeface="Dancing Script Bold"/>
                <a:ea typeface="Dancing Script Bold"/>
                <a:cs typeface="Dancing Script Bold"/>
                <a:sym typeface="Dancing Script Bold"/>
              </a:rPr>
              <a:t> </a:t>
            </a:r>
            <a:r>
              <a:rPr lang="en-US" sz="6840" dirty="0" err="1">
                <a:solidFill>
                  <a:srgbClr val="0070C0"/>
                </a:solidFill>
                <a:latin typeface="Dancing Script Bold"/>
                <a:ea typeface="Dancing Script Bold"/>
                <a:cs typeface="Dancing Script Bold"/>
                <a:sym typeface="Dancing Script Bold"/>
              </a:rPr>
              <a:t>hình</a:t>
            </a:r>
            <a:r>
              <a:rPr lang="en-US" sz="6840" dirty="0">
                <a:solidFill>
                  <a:srgbClr val="0070C0"/>
                </a:solidFill>
                <a:latin typeface="Dancing Script Bold"/>
                <a:ea typeface="Dancing Script Bold"/>
                <a:cs typeface="Dancing Script Bold"/>
                <a:sym typeface="Dancing Script Bold"/>
              </a:rPr>
              <a:t> 12.4 </a:t>
            </a:r>
            <a:r>
              <a:rPr lang="en-US" sz="6840" dirty="0" err="1">
                <a:solidFill>
                  <a:srgbClr val="0070C0"/>
                </a:solidFill>
                <a:latin typeface="Dancing Script Bold"/>
                <a:ea typeface="Dancing Script Bold"/>
                <a:cs typeface="Dancing Script Bold"/>
                <a:sym typeface="Dancing Script Bold"/>
              </a:rPr>
              <a:t>và</a:t>
            </a:r>
            <a:r>
              <a:rPr lang="en-US" sz="6840" dirty="0">
                <a:solidFill>
                  <a:srgbClr val="0070C0"/>
                </a:solidFill>
                <a:latin typeface="Dancing Script Bold"/>
                <a:ea typeface="Dancing Script Bold"/>
                <a:cs typeface="Dancing Script Bold"/>
                <a:sym typeface="Dancing Script Bold"/>
              </a:rPr>
              <a:t> </a:t>
            </a:r>
            <a:r>
              <a:rPr lang="en-US" sz="6840" dirty="0" err="1">
                <a:solidFill>
                  <a:srgbClr val="0070C0"/>
                </a:solidFill>
                <a:latin typeface="Dancing Script Bold"/>
                <a:ea typeface="Dancing Script Bold"/>
                <a:cs typeface="Dancing Script Bold"/>
                <a:sym typeface="Dancing Script Bold"/>
              </a:rPr>
              <a:t>hoàn</a:t>
            </a:r>
            <a:r>
              <a:rPr lang="en-US" sz="6840" dirty="0">
                <a:solidFill>
                  <a:srgbClr val="0070C0"/>
                </a:solidFill>
                <a:latin typeface="Dancing Script Bold"/>
                <a:ea typeface="Dancing Script Bold"/>
                <a:cs typeface="Dancing Script Bold"/>
                <a:sym typeface="Dancing Script Bold"/>
              </a:rPr>
              <a:t> </a:t>
            </a:r>
            <a:r>
              <a:rPr lang="en-US" sz="6840" dirty="0" err="1">
                <a:solidFill>
                  <a:srgbClr val="0070C0"/>
                </a:solidFill>
                <a:latin typeface="Dancing Script Bold"/>
                <a:ea typeface="Dancing Script Bold"/>
                <a:cs typeface="Dancing Script Bold"/>
                <a:sym typeface="Dancing Script Bold"/>
              </a:rPr>
              <a:t>thành</a:t>
            </a:r>
            <a:r>
              <a:rPr lang="en-US" sz="6840" dirty="0">
                <a:solidFill>
                  <a:srgbClr val="0070C0"/>
                </a:solidFill>
                <a:latin typeface="Dancing Script Bold"/>
                <a:ea typeface="Dancing Script Bold"/>
                <a:cs typeface="Dancing Script Bold"/>
                <a:sym typeface="Dancing Script Bold"/>
              </a:rPr>
              <a:t> </a:t>
            </a:r>
            <a:r>
              <a:rPr lang="en-US" sz="6840" dirty="0" err="1">
                <a:solidFill>
                  <a:srgbClr val="0070C0"/>
                </a:solidFill>
                <a:latin typeface="Dancing Script Bold"/>
                <a:ea typeface="Dancing Script Bold"/>
                <a:cs typeface="Dancing Script Bold"/>
                <a:sym typeface="Dancing Script Bold"/>
              </a:rPr>
              <a:t>phiếu</a:t>
            </a:r>
            <a:r>
              <a:rPr lang="en-US" sz="6840" dirty="0">
                <a:solidFill>
                  <a:srgbClr val="0070C0"/>
                </a:solidFill>
                <a:latin typeface="Dancing Script Bold"/>
                <a:ea typeface="Dancing Script Bold"/>
                <a:cs typeface="Dancing Script Bold"/>
                <a:sym typeface="Dancing Script Bold"/>
              </a:rPr>
              <a:t> </a:t>
            </a:r>
            <a:r>
              <a:rPr lang="en-US" sz="6840" dirty="0" err="1">
                <a:solidFill>
                  <a:srgbClr val="0070C0"/>
                </a:solidFill>
                <a:latin typeface="Dancing Script Bold"/>
                <a:ea typeface="Dancing Script Bold"/>
                <a:cs typeface="Dancing Script Bold"/>
                <a:sym typeface="Dancing Script Bold"/>
              </a:rPr>
              <a:t>học</a:t>
            </a:r>
            <a:r>
              <a:rPr lang="en-US" sz="6840" dirty="0">
                <a:solidFill>
                  <a:srgbClr val="0070C0"/>
                </a:solidFill>
                <a:latin typeface="Dancing Script Bold"/>
                <a:ea typeface="Dancing Script Bold"/>
                <a:cs typeface="Dancing Script Bold"/>
                <a:sym typeface="Dancing Script Bold"/>
              </a:rPr>
              <a:t> </a:t>
            </a:r>
            <a:r>
              <a:rPr lang="en-US" sz="6840" dirty="0" err="1">
                <a:solidFill>
                  <a:srgbClr val="0070C0"/>
                </a:solidFill>
                <a:latin typeface="Dancing Script Bold"/>
                <a:ea typeface="Dancing Script Bold"/>
                <a:cs typeface="Dancing Script Bold"/>
                <a:sym typeface="Dancing Script Bold"/>
              </a:rPr>
              <a:t>tập</a:t>
            </a:r>
            <a:r>
              <a:rPr lang="en-US" sz="6840" dirty="0">
                <a:solidFill>
                  <a:srgbClr val="0070C0"/>
                </a:solidFill>
                <a:latin typeface="Dancing Script Bold"/>
                <a:ea typeface="Dancing Script Bold"/>
                <a:cs typeface="Dancing Script Bold"/>
                <a:sym typeface="Dancing Script Bold"/>
              </a:rPr>
              <a:t> </a:t>
            </a:r>
            <a:r>
              <a:rPr lang="en-US" sz="6840" dirty="0" err="1">
                <a:solidFill>
                  <a:srgbClr val="0070C0"/>
                </a:solidFill>
                <a:latin typeface="Dancing Script Bold"/>
                <a:ea typeface="Dancing Script Bold"/>
                <a:cs typeface="Dancing Script Bold"/>
                <a:sym typeface="Dancing Script Bold"/>
              </a:rPr>
              <a:t>số</a:t>
            </a:r>
            <a:r>
              <a:rPr lang="en-US" sz="6840" dirty="0">
                <a:solidFill>
                  <a:srgbClr val="0070C0"/>
                </a:solidFill>
                <a:latin typeface="Dancing Script Bold"/>
                <a:ea typeface="Dancing Script Bold"/>
                <a:cs typeface="Dancing Script Bold"/>
                <a:sym typeface="Dancing Script Bold"/>
              </a:rPr>
              <a:t> 3.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009900"/>
            <a:ext cx="9751226" cy="4162425"/>
          </a:xfrm>
          <a:prstGeom prst="rect">
            <a:avLst/>
          </a:prstGeom>
        </p:spPr>
      </p:pic>
    </p:spTree>
    <p:extLst>
      <p:ext uri="{BB962C8B-B14F-4D97-AF65-F5344CB8AC3E}">
        <p14:creationId xmlns:p14="http://schemas.microsoft.com/office/powerpoint/2010/main" val="3470338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80" b="-9580"/>
            </a:stretch>
          </a:blipFill>
        </p:spPr>
        <p:txBody>
          <a:bodyPr/>
          <a:lstStyle/>
          <a:p>
            <a:r>
              <a:rPr lang="en-US" dirty="0" smtClean="0"/>
              <a:t>z</a:t>
            </a:r>
            <a:endParaRPr lang="en-US" dirty="0"/>
          </a:p>
        </p:txBody>
      </p:sp>
      <p:grpSp>
        <p:nvGrpSpPr>
          <p:cNvPr id="3" name="Group 3"/>
          <p:cNvGrpSpPr/>
          <p:nvPr/>
        </p:nvGrpSpPr>
        <p:grpSpPr>
          <a:xfrm>
            <a:off x="-2911500" y="5064752"/>
            <a:ext cx="3876000" cy="3876000"/>
            <a:chOff x="0" y="0"/>
            <a:chExt cx="5168000" cy="5168000"/>
          </a:xfrm>
        </p:grpSpPr>
        <p:sp>
          <p:nvSpPr>
            <p:cNvPr id="4" name="Freeform 4"/>
            <p:cNvSpPr/>
            <p:nvPr/>
          </p:nvSpPr>
          <p:spPr>
            <a:xfrm>
              <a:off x="0" y="0"/>
              <a:ext cx="5168011" cy="5168011"/>
            </a:xfrm>
            <a:custGeom>
              <a:avLst/>
              <a:gdLst/>
              <a:ahLst/>
              <a:cxnLst/>
              <a:rect l="l" t="t" r="r" b="b"/>
              <a:pathLst>
                <a:path w="5168011" h="5168011">
                  <a:moveTo>
                    <a:pt x="0" y="2583942"/>
                  </a:moveTo>
                  <a:cubicBezTo>
                    <a:pt x="0" y="1156843"/>
                    <a:pt x="1156843" y="0"/>
                    <a:pt x="2583942" y="0"/>
                  </a:cubicBezTo>
                  <a:cubicBezTo>
                    <a:pt x="4011041" y="0"/>
                    <a:pt x="5168011" y="1156843"/>
                    <a:pt x="5168011" y="2583942"/>
                  </a:cubicBezTo>
                  <a:cubicBezTo>
                    <a:pt x="5168011" y="4011041"/>
                    <a:pt x="4011041" y="5168011"/>
                    <a:pt x="2583942" y="5168011"/>
                  </a:cubicBezTo>
                  <a:cubicBezTo>
                    <a:pt x="1156843" y="5168011"/>
                    <a:pt x="0" y="4011041"/>
                    <a:pt x="0" y="2583942"/>
                  </a:cubicBezTo>
                  <a:close/>
                </a:path>
              </a:pathLst>
            </a:custGeom>
            <a:solidFill>
              <a:srgbClr val="F2AA31">
                <a:alpha val="13725"/>
              </a:srgbClr>
            </a:solidFill>
          </p:spPr>
        </p:sp>
      </p:grpSp>
      <p:grpSp>
        <p:nvGrpSpPr>
          <p:cNvPr id="5" name="Group 5"/>
          <p:cNvGrpSpPr/>
          <p:nvPr/>
        </p:nvGrpSpPr>
        <p:grpSpPr>
          <a:xfrm>
            <a:off x="17319550" y="3482700"/>
            <a:ext cx="3321600" cy="3321600"/>
            <a:chOff x="0" y="0"/>
            <a:chExt cx="4428800" cy="4428800"/>
          </a:xfrm>
        </p:grpSpPr>
        <p:sp>
          <p:nvSpPr>
            <p:cNvPr id="6" name="Freeform 6"/>
            <p:cNvSpPr/>
            <p:nvPr/>
          </p:nvSpPr>
          <p:spPr>
            <a:xfrm>
              <a:off x="0" y="0"/>
              <a:ext cx="4428744" cy="4428744"/>
            </a:xfrm>
            <a:custGeom>
              <a:avLst/>
              <a:gdLst/>
              <a:ahLst/>
              <a:cxnLst/>
              <a:rect l="l" t="t" r="r" b="b"/>
              <a:pathLst>
                <a:path w="4428744" h="4428744">
                  <a:moveTo>
                    <a:pt x="0" y="2214372"/>
                  </a:moveTo>
                  <a:cubicBezTo>
                    <a:pt x="0" y="991362"/>
                    <a:pt x="991362" y="0"/>
                    <a:pt x="2214372" y="0"/>
                  </a:cubicBezTo>
                  <a:cubicBezTo>
                    <a:pt x="3437382" y="0"/>
                    <a:pt x="4428744" y="991362"/>
                    <a:pt x="4428744" y="2214372"/>
                  </a:cubicBezTo>
                  <a:cubicBezTo>
                    <a:pt x="4428744" y="3437382"/>
                    <a:pt x="3437382" y="4428744"/>
                    <a:pt x="2214372" y="4428744"/>
                  </a:cubicBezTo>
                  <a:cubicBezTo>
                    <a:pt x="991362" y="4428744"/>
                    <a:pt x="0" y="3437382"/>
                    <a:pt x="0" y="2214372"/>
                  </a:cubicBezTo>
                  <a:close/>
                </a:path>
              </a:pathLst>
            </a:custGeom>
            <a:solidFill>
              <a:srgbClr val="F2AA31">
                <a:alpha val="13725"/>
              </a:srgbClr>
            </a:solidFill>
          </p:spPr>
        </p:sp>
      </p:grpSp>
      <p:grpSp>
        <p:nvGrpSpPr>
          <p:cNvPr id="7" name="Group 7"/>
          <p:cNvGrpSpPr/>
          <p:nvPr/>
        </p:nvGrpSpPr>
        <p:grpSpPr>
          <a:xfrm rot="2774158">
            <a:off x="16831135" y="591714"/>
            <a:ext cx="368546" cy="425744"/>
            <a:chOff x="0" y="0"/>
            <a:chExt cx="491395" cy="567659"/>
          </a:xfrm>
        </p:grpSpPr>
        <p:sp>
          <p:nvSpPr>
            <p:cNvPr id="8" name="Freeform 8"/>
            <p:cNvSpPr/>
            <p:nvPr/>
          </p:nvSpPr>
          <p:spPr>
            <a:xfrm>
              <a:off x="0" y="381"/>
              <a:ext cx="491363" cy="566928"/>
            </a:xfrm>
            <a:custGeom>
              <a:avLst/>
              <a:gdLst/>
              <a:ahLst/>
              <a:cxnLst/>
              <a:rect l="l" t="t" r="r" b="b"/>
              <a:pathLst>
                <a:path w="491363" h="566928">
                  <a:moveTo>
                    <a:pt x="0" y="0"/>
                  </a:moveTo>
                  <a:lnTo>
                    <a:pt x="0" y="566928"/>
                  </a:lnTo>
                  <a:lnTo>
                    <a:pt x="491363" y="283337"/>
                  </a:lnTo>
                  <a:lnTo>
                    <a:pt x="0" y="0"/>
                  </a:lnTo>
                  <a:close/>
                </a:path>
              </a:pathLst>
            </a:custGeom>
            <a:solidFill>
              <a:srgbClr val="DD2120"/>
            </a:solidFill>
          </p:spPr>
        </p:sp>
      </p:grpSp>
      <p:grpSp>
        <p:nvGrpSpPr>
          <p:cNvPr id="9" name="Group 9"/>
          <p:cNvGrpSpPr/>
          <p:nvPr/>
        </p:nvGrpSpPr>
        <p:grpSpPr>
          <a:xfrm rot="2774206">
            <a:off x="986490" y="743682"/>
            <a:ext cx="142632" cy="121812"/>
            <a:chOff x="0" y="0"/>
            <a:chExt cx="190176" cy="162416"/>
          </a:xfrm>
        </p:grpSpPr>
        <p:sp>
          <p:nvSpPr>
            <p:cNvPr id="10" name="Freeform 10"/>
            <p:cNvSpPr/>
            <p:nvPr/>
          </p:nvSpPr>
          <p:spPr>
            <a:xfrm>
              <a:off x="381" y="381"/>
              <a:ext cx="189484" cy="161671"/>
            </a:xfrm>
            <a:custGeom>
              <a:avLst/>
              <a:gdLst/>
              <a:ahLst/>
              <a:cxnLst/>
              <a:rect l="l" t="t" r="r" b="b"/>
              <a:pathLst>
                <a:path w="189484" h="161671">
                  <a:moveTo>
                    <a:pt x="81661" y="0"/>
                  </a:moveTo>
                  <a:cubicBezTo>
                    <a:pt x="39878" y="0"/>
                    <a:pt x="0" y="32131"/>
                    <a:pt x="0" y="80645"/>
                  </a:cubicBezTo>
                  <a:cubicBezTo>
                    <a:pt x="381" y="125603"/>
                    <a:pt x="36322" y="161671"/>
                    <a:pt x="81026" y="161671"/>
                  </a:cubicBezTo>
                  <a:cubicBezTo>
                    <a:pt x="153162" y="161671"/>
                    <a:pt x="189484" y="74549"/>
                    <a:pt x="138430" y="23876"/>
                  </a:cubicBezTo>
                  <a:cubicBezTo>
                    <a:pt x="121793" y="7239"/>
                    <a:pt x="101727" y="0"/>
                    <a:pt x="81661" y="0"/>
                  </a:cubicBezTo>
                  <a:close/>
                </a:path>
              </a:pathLst>
            </a:custGeom>
            <a:solidFill>
              <a:srgbClr val="3C5BBF"/>
            </a:solidFill>
          </p:spPr>
        </p:sp>
      </p:grpSp>
      <p:sp>
        <p:nvSpPr>
          <p:cNvPr id="11" name="Freeform 11"/>
          <p:cNvSpPr/>
          <p:nvPr/>
        </p:nvSpPr>
        <p:spPr>
          <a:xfrm>
            <a:off x="1957258" y="9679122"/>
            <a:ext cx="200096" cy="200732"/>
          </a:xfrm>
          <a:custGeom>
            <a:avLst/>
            <a:gdLst/>
            <a:ahLst/>
            <a:cxnLst/>
            <a:rect l="l" t="t" r="r" b="b"/>
            <a:pathLst>
              <a:path w="200096" h="200732">
                <a:moveTo>
                  <a:pt x="0" y="0"/>
                </a:moveTo>
                <a:lnTo>
                  <a:pt x="200096" y="0"/>
                </a:lnTo>
                <a:lnTo>
                  <a:pt x="200096" y="200732"/>
                </a:lnTo>
                <a:lnTo>
                  <a:pt x="0" y="2007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2" name="Group 12"/>
          <p:cNvGrpSpPr/>
          <p:nvPr/>
        </p:nvGrpSpPr>
        <p:grpSpPr>
          <a:xfrm rot="2774158">
            <a:off x="685635" y="3552140"/>
            <a:ext cx="368546" cy="425744"/>
            <a:chOff x="0" y="0"/>
            <a:chExt cx="491395" cy="567659"/>
          </a:xfrm>
        </p:grpSpPr>
        <p:sp>
          <p:nvSpPr>
            <p:cNvPr id="13" name="Freeform 13"/>
            <p:cNvSpPr/>
            <p:nvPr/>
          </p:nvSpPr>
          <p:spPr>
            <a:xfrm>
              <a:off x="0" y="381"/>
              <a:ext cx="491363" cy="566928"/>
            </a:xfrm>
            <a:custGeom>
              <a:avLst/>
              <a:gdLst/>
              <a:ahLst/>
              <a:cxnLst/>
              <a:rect l="l" t="t" r="r" b="b"/>
              <a:pathLst>
                <a:path w="491363" h="566928">
                  <a:moveTo>
                    <a:pt x="0" y="0"/>
                  </a:moveTo>
                  <a:lnTo>
                    <a:pt x="0" y="566928"/>
                  </a:lnTo>
                  <a:lnTo>
                    <a:pt x="491363" y="283337"/>
                  </a:lnTo>
                  <a:lnTo>
                    <a:pt x="0" y="0"/>
                  </a:lnTo>
                  <a:close/>
                </a:path>
              </a:pathLst>
            </a:custGeom>
            <a:solidFill>
              <a:srgbClr val="3C5BBF"/>
            </a:solidFill>
          </p:spPr>
        </p:sp>
      </p:grpSp>
      <p:grpSp>
        <p:nvGrpSpPr>
          <p:cNvPr id="14" name="Group 14"/>
          <p:cNvGrpSpPr/>
          <p:nvPr/>
        </p:nvGrpSpPr>
        <p:grpSpPr>
          <a:xfrm rot="2774158">
            <a:off x="11687835" y="591690"/>
            <a:ext cx="368546" cy="425744"/>
            <a:chOff x="0" y="0"/>
            <a:chExt cx="491395" cy="567659"/>
          </a:xfrm>
        </p:grpSpPr>
        <p:sp>
          <p:nvSpPr>
            <p:cNvPr id="15" name="Freeform 15"/>
            <p:cNvSpPr/>
            <p:nvPr/>
          </p:nvSpPr>
          <p:spPr>
            <a:xfrm>
              <a:off x="0" y="381"/>
              <a:ext cx="491363" cy="566928"/>
            </a:xfrm>
            <a:custGeom>
              <a:avLst/>
              <a:gdLst/>
              <a:ahLst/>
              <a:cxnLst/>
              <a:rect l="l" t="t" r="r" b="b"/>
              <a:pathLst>
                <a:path w="491363" h="566928">
                  <a:moveTo>
                    <a:pt x="0" y="0"/>
                  </a:moveTo>
                  <a:lnTo>
                    <a:pt x="0" y="566928"/>
                  </a:lnTo>
                  <a:lnTo>
                    <a:pt x="491363" y="283337"/>
                  </a:lnTo>
                  <a:lnTo>
                    <a:pt x="0" y="0"/>
                  </a:lnTo>
                  <a:close/>
                </a:path>
              </a:pathLst>
            </a:custGeom>
            <a:solidFill>
              <a:srgbClr val="F2AA31"/>
            </a:solidFill>
          </p:spPr>
        </p:sp>
      </p:grpSp>
      <p:sp>
        <p:nvSpPr>
          <p:cNvPr id="16" name="Freeform 16"/>
          <p:cNvSpPr/>
          <p:nvPr/>
        </p:nvSpPr>
        <p:spPr>
          <a:xfrm>
            <a:off x="17312808" y="2997798"/>
            <a:ext cx="200096" cy="200732"/>
          </a:xfrm>
          <a:custGeom>
            <a:avLst/>
            <a:gdLst/>
            <a:ahLst/>
            <a:cxnLst/>
            <a:rect l="l" t="t" r="r" b="b"/>
            <a:pathLst>
              <a:path w="200096" h="200732">
                <a:moveTo>
                  <a:pt x="0" y="0"/>
                </a:moveTo>
                <a:lnTo>
                  <a:pt x="200096" y="0"/>
                </a:lnTo>
                <a:lnTo>
                  <a:pt x="200096" y="200732"/>
                </a:lnTo>
                <a:lnTo>
                  <a:pt x="0" y="2007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7" name="Group 17"/>
          <p:cNvGrpSpPr/>
          <p:nvPr/>
        </p:nvGrpSpPr>
        <p:grpSpPr>
          <a:xfrm>
            <a:off x="6710700" y="9074100"/>
            <a:ext cx="3876000" cy="3876000"/>
            <a:chOff x="0" y="0"/>
            <a:chExt cx="5168000" cy="5168000"/>
          </a:xfrm>
        </p:grpSpPr>
        <p:sp>
          <p:nvSpPr>
            <p:cNvPr id="18" name="Freeform 18"/>
            <p:cNvSpPr/>
            <p:nvPr/>
          </p:nvSpPr>
          <p:spPr>
            <a:xfrm>
              <a:off x="0" y="0"/>
              <a:ext cx="5168011" cy="5168011"/>
            </a:xfrm>
            <a:custGeom>
              <a:avLst/>
              <a:gdLst/>
              <a:ahLst/>
              <a:cxnLst/>
              <a:rect l="l" t="t" r="r" b="b"/>
              <a:pathLst>
                <a:path w="5168011" h="5168011">
                  <a:moveTo>
                    <a:pt x="0" y="2583942"/>
                  </a:moveTo>
                  <a:cubicBezTo>
                    <a:pt x="0" y="1156843"/>
                    <a:pt x="1156843" y="0"/>
                    <a:pt x="2583942" y="0"/>
                  </a:cubicBezTo>
                  <a:cubicBezTo>
                    <a:pt x="4011041" y="0"/>
                    <a:pt x="5168011" y="1156843"/>
                    <a:pt x="5168011" y="2583942"/>
                  </a:cubicBezTo>
                  <a:cubicBezTo>
                    <a:pt x="5168011" y="4011041"/>
                    <a:pt x="4011041" y="5168011"/>
                    <a:pt x="2583942" y="5168011"/>
                  </a:cubicBezTo>
                  <a:cubicBezTo>
                    <a:pt x="1156843" y="5168011"/>
                    <a:pt x="0" y="4011041"/>
                    <a:pt x="0" y="2583942"/>
                  </a:cubicBezTo>
                  <a:close/>
                </a:path>
              </a:pathLst>
            </a:custGeom>
            <a:solidFill>
              <a:srgbClr val="3C5BBF">
                <a:alpha val="12941"/>
              </a:srgbClr>
            </a:solidFill>
          </p:spPr>
        </p:sp>
      </p:grpSp>
      <p:grpSp>
        <p:nvGrpSpPr>
          <p:cNvPr id="19" name="Group 19"/>
          <p:cNvGrpSpPr/>
          <p:nvPr/>
        </p:nvGrpSpPr>
        <p:grpSpPr>
          <a:xfrm>
            <a:off x="0" y="170234"/>
            <a:ext cx="19710101" cy="11292390"/>
            <a:chOff x="948068" y="0"/>
            <a:chExt cx="26280135" cy="15056521"/>
          </a:xfrm>
        </p:grpSpPr>
        <p:sp>
          <p:nvSpPr>
            <p:cNvPr id="20" name="Freeform 20"/>
            <p:cNvSpPr/>
            <p:nvPr/>
          </p:nvSpPr>
          <p:spPr>
            <a:xfrm>
              <a:off x="948068" y="273945"/>
              <a:ext cx="26280135" cy="14782576"/>
            </a:xfrm>
            <a:custGeom>
              <a:avLst/>
              <a:gdLst/>
              <a:ahLst/>
              <a:cxnLst/>
              <a:rect l="l" t="t" r="r" b="b"/>
              <a:pathLst>
                <a:path w="26280135" h="14782576">
                  <a:moveTo>
                    <a:pt x="0" y="0"/>
                  </a:moveTo>
                  <a:lnTo>
                    <a:pt x="26280135" y="0"/>
                  </a:lnTo>
                  <a:lnTo>
                    <a:pt x="26280135" y="14782576"/>
                  </a:lnTo>
                  <a:lnTo>
                    <a:pt x="0" y="14782576"/>
                  </a:lnTo>
                  <a:lnTo>
                    <a:pt x="0" y="0"/>
                  </a:lnTo>
                  <a:close/>
                </a:path>
              </a:pathLst>
            </a:custGeom>
            <a:blipFill>
              <a:blip r:embed="rId7">
                <a:extLst>
                  <a:ext uri="{96DAC541-7B7A-43D3-8B79-37D633B846F1}">
                    <asvg:svgBlip xmlns:asvg="http://schemas.microsoft.com/office/drawing/2016/SVG/main" xmlns="" r:embed="rId8"/>
                  </a:ext>
                </a:extLst>
              </a:blip>
              <a:stretch>
                <a:fillRect b="-25111"/>
              </a:stretch>
            </a:blipFill>
          </p:spPr>
        </p:sp>
        <p:sp>
          <p:nvSpPr>
            <p:cNvPr id="21" name="Freeform 21"/>
            <p:cNvSpPr/>
            <p:nvPr/>
          </p:nvSpPr>
          <p:spPr>
            <a:xfrm>
              <a:off x="8263267" y="0"/>
              <a:ext cx="9753600" cy="3470656"/>
            </a:xfrm>
            <a:custGeom>
              <a:avLst/>
              <a:gdLst/>
              <a:ahLst/>
              <a:cxnLst/>
              <a:rect l="l" t="t" r="r" b="b"/>
              <a:pathLst>
                <a:path w="9753600" h="3470656">
                  <a:moveTo>
                    <a:pt x="0" y="0"/>
                  </a:moveTo>
                  <a:lnTo>
                    <a:pt x="9753600" y="0"/>
                  </a:lnTo>
                  <a:lnTo>
                    <a:pt x="9753600" y="3470656"/>
                  </a:lnTo>
                  <a:lnTo>
                    <a:pt x="0" y="34706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2" name="TextBox 22"/>
            <p:cNvSpPr txBox="1"/>
            <p:nvPr/>
          </p:nvSpPr>
          <p:spPr>
            <a:xfrm>
              <a:off x="9163635" y="1030512"/>
              <a:ext cx="7952865" cy="1409632"/>
            </a:xfrm>
            <a:prstGeom prst="rect">
              <a:avLst/>
            </a:prstGeom>
          </p:spPr>
          <p:txBody>
            <a:bodyPr lIns="0" tIns="0" rIns="0" bIns="0" rtlCol="0" anchor="t">
              <a:spAutoFit/>
            </a:bodyPr>
            <a:lstStyle/>
            <a:p>
              <a:pPr algn="ctr">
                <a:lnSpc>
                  <a:spcPts val="8376"/>
                </a:lnSpc>
                <a:spcBef>
                  <a:spcPct val="0"/>
                </a:spcBef>
              </a:pPr>
              <a:r>
                <a:rPr lang="en-US" sz="6980">
                  <a:solidFill>
                    <a:srgbClr val="000000"/>
                  </a:solidFill>
                  <a:latin typeface="Dancing Script Bold"/>
                  <a:ea typeface="Dancing Script Bold"/>
                  <a:cs typeface="Dancing Script Bold"/>
                  <a:sym typeface="Dancing Script Bold"/>
                </a:rPr>
                <a:t>Phiếu học tập số 3</a:t>
              </a:r>
            </a:p>
          </p:txBody>
        </p:sp>
        <p:sp>
          <p:nvSpPr>
            <p:cNvPr id="23" name="TextBox 23"/>
            <p:cNvSpPr txBox="1"/>
            <p:nvPr/>
          </p:nvSpPr>
          <p:spPr>
            <a:xfrm>
              <a:off x="18732786" y="2765806"/>
              <a:ext cx="2905323" cy="1409700"/>
            </a:xfrm>
            <a:prstGeom prst="rect">
              <a:avLst/>
            </a:prstGeom>
          </p:spPr>
          <p:txBody>
            <a:bodyPr lIns="0" tIns="0" rIns="0" bIns="0" rtlCol="0" anchor="t">
              <a:spAutoFit/>
            </a:bodyPr>
            <a:lstStyle/>
            <a:p>
              <a:pPr algn="ctr">
                <a:lnSpc>
                  <a:spcPts val="8399"/>
                </a:lnSpc>
                <a:spcBef>
                  <a:spcPct val="0"/>
                </a:spcBef>
              </a:pPr>
              <a:r>
                <a:rPr lang="en-US" sz="6999">
                  <a:solidFill>
                    <a:srgbClr val="000000"/>
                  </a:solidFill>
                  <a:latin typeface="Dancing Script Bold"/>
                  <a:ea typeface="Dancing Script Bold"/>
                  <a:cs typeface="Dancing Script Bold"/>
                  <a:sym typeface="Dancing Script Bold"/>
                </a:rPr>
                <a:t>Nhóm:</a:t>
              </a:r>
            </a:p>
          </p:txBody>
        </p:sp>
        <p:sp>
          <p:nvSpPr>
            <p:cNvPr id="24" name="TextBox 24"/>
            <p:cNvSpPr txBox="1"/>
            <p:nvPr/>
          </p:nvSpPr>
          <p:spPr>
            <a:xfrm rot="92477">
              <a:off x="3298547" y="4007963"/>
              <a:ext cx="21528959" cy="1035050"/>
            </a:xfrm>
            <a:prstGeom prst="rect">
              <a:avLst/>
            </a:prstGeom>
          </p:spPr>
          <p:txBody>
            <a:bodyPr lIns="0" tIns="0" rIns="0" bIns="0" rtlCol="0" anchor="t">
              <a:spAutoFit/>
            </a:bodyPr>
            <a:lstStyle/>
            <a:p>
              <a:pPr algn="ctr">
                <a:lnSpc>
                  <a:spcPts val="6000"/>
                </a:lnSpc>
                <a:spcBef>
                  <a:spcPct val="0"/>
                </a:spcBef>
              </a:pPr>
              <a:r>
                <a:rPr lang="en-US" sz="5000" dirty="0" err="1">
                  <a:solidFill>
                    <a:srgbClr val="000000"/>
                  </a:solidFill>
                  <a:latin typeface="Dancing Script Bold"/>
                  <a:ea typeface="Dancing Script Bold"/>
                  <a:cs typeface="Dancing Script Bold"/>
                  <a:sym typeface="Dancing Script Bold"/>
                </a:rPr>
                <a:t>Câu</a:t>
              </a:r>
              <a:r>
                <a:rPr lang="en-US" sz="5000" dirty="0">
                  <a:solidFill>
                    <a:srgbClr val="000000"/>
                  </a:solidFill>
                  <a:latin typeface="Dancing Script Bold"/>
                  <a:ea typeface="Dancing Script Bold"/>
                  <a:cs typeface="Dancing Script Bold"/>
                  <a:sym typeface="Dancing Script Bold"/>
                </a:rPr>
                <a:t> 1: </a:t>
              </a:r>
              <a:r>
                <a:rPr lang="en-US" sz="5000" dirty="0" err="1">
                  <a:solidFill>
                    <a:srgbClr val="000000"/>
                  </a:solidFill>
                  <a:latin typeface="Dancing Script Bold"/>
                  <a:ea typeface="Dancing Script Bold"/>
                  <a:cs typeface="Dancing Script Bold"/>
                  <a:sym typeface="Dancing Script Bold"/>
                </a:rPr>
                <a:t>Vì</a:t>
              </a:r>
              <a:r>
                <a:rPr lang="en-US" sz="5000" dirty="0">
                  <a:solidFill>
                    <a:srgbClr val="000000"/>
                  </a:solidFill>
                  <a:latin typeface="Dancing Script Bold"/>
                  <a:ea typeface="Dancing Script Bold"/>
                  <a:cs typeface="Dancing Script Bold"/>
                  <a:sym typeface="Dancing Script Bold"/>
                </a:rPr>
                <a:t> </a:t>
              </a:r>
              <a:r>
                <a:rPr lang="en-US" sz="5000" dirty="0" err="1">
                  <a:solidFill>
                    <a:srgbClr val="000000"/>
                  </a:solidFill>
                  <a:latin typeface="Dancing Script Bold"/>
                  <a:ea typeface="Dancing Script Bold"/>
                  <a:cs typeface="Dancing Script Bold"/>
                  <a:sym typeface="Dancing Script Bold"/>
                </a:rPr>
                <a:t>sao</a:t>
              </a:r>
              <a:r>
                <a:rPr lang="en-US" sz="5000" dirty="0">
                  <a:solidFill>
                    <a:srgbClr val="000000"/>
                  </a:solidFill>
                  <a:latin typeface="Dancing Script Bold"/>
                  <a:ea typeface="Dancing Script Bold"/>
                  <a:cs typeface="Dancing Script Bold"/>
                  <a:sym typeface="Dancing Script Bold"/>
                </a:rPr>
                <a:t> </a:t>
              </a:r>
              <a:r>
                <a:rPr lang="en-US" sz="5000" dirty="0" err="1">
                  <a:solidFill>
                    <a:srgbClr val="000000"/>
                  </a:solidFill>
                  <a:latin typeface="Dancing Script Bold"/>
                  <a:ea typeface="Dancing Script Bold"/>
                  <a:cs typeface="Dancing Script Bold"/>
                  <a:sym typeface="Dancing Script Bold"/>
                </a:rPr>
                <a:t>chúng</a:t>
              </a:r>
              <a:r>
                <a:rPr lang="en-US" sz="5000" dirty="0">
                  <a:solidFill>
                    <a:srgbClr val="000000"/>
                  </a:solidFill>
                  <a:latin typeface="Dancing Script Bold"/>
                  <a:ea typeface="Dancing Script Bold"/>
                  <a:cs typeface="Dancing Script Bold"/>
                  <a:sym typeface="Dancing Script Bold"/>
                </a:rPr>
                <a:t> ta </a:t>
              </a:r>
              <a:r>
                <a:rPr lang="en-US" sz="5000" dirty="0" err="1">
                  <a:solidFill>
                    <a:srgbClr val="000000"/>
                  </a:solidFill>
                  <a:latin typeface="Dancing Script Bold"/>
                  <a:ea typeface="Dancing Script Bold"/>
                  <a:cs typeface="Dancing Script Bold"/>
                  <a:sym typeface="Dancing Script Bold"/>
                </a:rPr>
                <a:t>phải</a:t>
              </a:r>
              <a:r>
                <a:rPr lang="en-US" sz="5000" dirty="0">
                  <a:solidFill>
                    <a:srgbClr val="000000"/>
                  </a:solidFill>
                  <a:latin typeface="Dancing Script Bold"/>
                  <a:ea typeface="Dancing Script Bold"/>
                  <a:cs typeface="Dancing Script Bold"/>
                  <a:sym typeface="Dancing Script Bold"/>
                </a:rPr>
                <a:t> </a:t>
              </a:r>
              <a:r>
                <a:rPr lang="en-US" sz="5000" dirty="0" err="1">
                  <a:solidFill>
                    <a:srgbClr val="000000"/>
                  </a:solidFill>
                  <a:latin typeface="Dancing Script Bold"/>
                  <a:ea typeface="Dancing Script Bold"/>
                  <a:cs typeface="Dancing Script Bold"/>
                  <a:sym typeface="Dancing Script Bold"/>
                </a:rPr>
                <a:t>thường</a:t>
              </a:r>
              <a:r>
                <a:rPr lang="en-US" sz="5000" dirty="0">
                  <a:solidFill>
                    <a:srgbClr val="000000"/>
                  </a:solidFill>
                  <a:latin typeface="Dancing Script Bold"/>
                  <a:ea typeface="Dancing Script Bold"/>
                  <a:cs typeface="Dancing Script Bold"/>
                  <a:sym typeface="Dancing Script Bold"/>
                </a:rPr>
                <a:t> </a:t>
              </a:r>
              <a:r>
                <a:rPr lang="en-US" sz="5000" dirty="0" err="1">
                  <a:solidFill>
                    <a:srgbClr val="000000"/>
                  </a:solidFill>
                  <a:latin typeface="Dancing Script Bold"/>
                  <a:ea typeface="Dancing Script Bold"/>
                  <a:cs typeface="Dancing Script Bold"/>
                  <a:sym typeface="Dancing Script Bold"/>
                </a:rPr>
                <a:t>xuyên</a:t>
              </a:r>
              <a:r>
                <a:rPr lang="en-US" sz="5000" dirty="0">
                  <a:solidFill>
                    <a:srgbClr val="000000"/>
                  </a:solidFill>
                  <a:latin typeface="Dancing Script Bold"/>
                  <a:ea typeface="Dancing Script Bold"/>
                  <a:cs typeface="Dancing Script Bold"/>
                  <a:sym typeface="Dancing Script Bold"/>
                </a:rPr>
                <a:t> </a:t>
              </a:r>
              <a:r>
                <a:rPr lang="en-US" sz="5000" dirty="0" err="1">
                  <a:solidFill>
                    <a:srgbClr val="000000"/>
                  </a:solidFill>
                  <a:latin typeface="Dancing Script Bold"/>
                  <a:ea typeface="Dancing Script Bold"/>
                  <a:cs typeface="Dancing Script Bold"/>
                  <a:sym typeface="Dancing Script Bold"/>
                </a:rPr>
                <a:t>vệ</a:t>
              </a:r>
              <a:r>
                <a:rPr lang="en-US" sz="5000" dirty="0">
                  <a:solidFill>
                    <a:srgbClr val="000000"/>
                  </a:solidFill>
                  <a:latin typeface="Dancing Script Bold"/>
                  <a:ea typeface="Dancing Script Bold"/>
                  <a:cs typeface="Dancing Script Bold"/>
                  <a:sym typeface="Dancing Script Bold"/>
                </a:rPr>
                <a:t> </a:t>
              </a:r>
              <a:r>
                <a:rPr lang="en-US" sz="5000" dirty="0" err="1">
                  <a:solidFill>
                    <a:srgbClr val="000000"/>
                  </a:solidFill>
                  <a:latin typeface="Dancing Script Bold"/>
                  <a:ea typeface="Dancing Script Bold"/>
                  <a:cs typeface="Dancing Script Bold"/>
                  <a:sym typeface="Dancing Script Bold"/>
                </a:rPr>
                <a:t>sinh</a:t>
              </a:r>
              <a:r>
                <a:rPr lang="en-US" sz="5000" dirty="0">
                  <a:solidFill>
                    <a:srgbClr val="000000"/>
                  </a:solidFill>
                  <a:latin typeface="Dancing Script Bold"/>
                  <a:ea typeface="Dancing Script Bold"/>
                  <a:cs typeface="Dancing Script Bold"/>
                  <a:sym typeface="Dancing Script Bold"/>
                </a:rPr>
                <a:t> </a:t>
              </a:r>
              <a:r>
                <a:rPr lang="en-US" sz="5000" dirty="0" err="1">
                  <a:solidFill>
                    <a:srgbClr val="000000"/>
                  </a:solidFill>
                  <a:latin typeface="Dancing Script Bold"/>
                  <a:ea typeface="Dancing Script Bold"/>
                  <a:cs typeface="Dancing Script Bold"/>
                  <a:sym typeface="Dancing Script Bold"/>
                </a:rPr>
                <a:t>các</a:t>
              </a:r>
              <a:r>
                <a:rPr lang="en-US" sz="5000" dirty="0">
                  <a:solidFill>
                    <a:srgbClr val="000000"/>
                  </a:solidFill>
                  <a:latin typeface="Dancing Script Bold"/>
                  <a:ea typeface="Dancing Script Bold"/>
                  <a:cs typeface="Dancing Script Bold"/>
                  <a:sym typeface="Dancing Script Bold"/>
                </a:rPr>
                <a:t> </a:t>
              </a:r>
              <a:r>
                <a:rPr lang="en-US" sz="5000" dirty="0" err="1">
                  <a:solidFill>
                    <a:srgbClr val="000000"/>
                  </a:solidFill>
                  <a:latin typeface="Dancing Script Bold"/>
                  <a:ea typeface="Dancing Script Bold"/>
                  <a:cs typeface="Dancing Script Bold"/>
                  <a:sym typeface="Dancing Script Bold"/>
                </a:rPr>
                <a:t>thiết</a:t>
              </a:r>
              <a:r>
                <a:rPr lang="en-US" sz="5000" dirty="0">
                  <a:solidFill>
                    <a:srgbClr val="000000"/>
                  </a:solidFill>
                  <a:latin typeface="Dancing Script Bold"/>
                  <a:ea typeface="Dancing Script Bold"/>
                  <a:cs typeface="Dancing Script Bold"/>
                  <a:sym typeface="Dancing Script Bold"/>
                </a:rPr>
                <a:t> </a:t>
              </a:r>
              <a:r>
                <a:rPr lang="en-US" sz="5000" dirty="0" err="1">
                  <a:solidFill>
                    <a:srgbClr val="000000"/>
                  </a:solidFill>
                  <a:latin typeface="Dancing Script Bold"/>
                  <a:ea typeface="Dancing Script Bold"/>
                  <a:cs typeface="Dancing Script Bold"/>
                  <a:sym typeface="Dancing Script Bold"/>
                </a:rPr>
                <a:t>bị</a:t>
              </a:r>
              <a:r>
                <a:rPr lang="en-US" sz="5000" dirty="0">
                  <a:solidFill>
                    <a:srgbClr val="000000"/>
                  </a:solidFill>
                  <a:latin typeface="Dancing Script Bold"/>
                  <a:ea typeface="Dancing Script Bold"/>
                  <a:cs typeface="Dancing Script Bold"/>
                  <a:sym typeface="Dancing Script Bold"/>
                </a:rPr>
                <a:t> </a:t>
              </a:r>
              <a:r>
                <a:rPr lang="en-US" sz="5000" dirty="0" err="1">
                  <a:solidFill>
                    <a:srgbClr val="000000"/>
                  </a:solidFill>
                  <a:latin typeface="Dancing Script Bold"/>
                  <a:ea typeface="Dancing Script Bold"/>
                  <a:cs typeface="Dancing Script Bold"/>
                  <a:sym typeface="Dancing Script Bold"/>
                </a:rPr>
                <a:t>điện</a:t>
              </a:r>
              <a:r>
                <a:rPr lang="en-US" sz="5000" dirty="0">
                  <a:solidFill>
                    <a:srgbClr val="000000"/>
                  </a:solidFill>
                  <a:latin typeface="Dancing Script Bold"/>
                  <a:ea typeface="Dancing Script Bold"/>
                  <a:cs typeface="Dancing Script Bold"/>
                  <a:sym typeface="Dancing Script Bold"/>
                </a:rPr>
                <a:t>?</a:t>
              </a:r>
            </a:p>
          </p:txBody>
        </p:sp>
        <p:sp>
          <p:nvSpPr>
            <p:cNvPr id="25" name="TextBox 25"/>
            <p:cNvSpPr txBox="1"/>
            <p:nvPr/>
          </p:nvSpPr>
          <p:spPr>
            <a:xfrm rot="92923">
              <a:off x="3066107" y="6104721"/>
              <a:ext cx="21477573" cy="2051050"/>
            </a:xfrm>
            <a:prstGeom prst="rect">
              <a:avLst/>
            </a:prstGeom>
          </p:spPr>
          <p:txBody>
            <a:bodyPr lIns="0" tIns="0" rIns="0" bIns="0" rtlCol="0" anchor="t">
              <a:spAutoFit/>
            </a:bodyPr>
            <a:lstStyle/>
            <a:p>
              <a:pPr algn="ctr">
                <a:lnSpc>
                  <a:spcPts val="6000"/>
                </a:lnSpc>
                <a:spcBef>
                  <a:spcPct val="0"/>
                </a:spcBef>
              </a:pPr>
              <a:r>
                <a:rPr lang="en-US" sz="5000">
                  <a:solidFill>
                    <a:srgbClr val="000000"/>
                  </a:solidFill>
                  <a:latin typeface="Dancing Script Bold"/>
                  <a:ea typeface="Dancing Script Bold"/>
                  <a:cs typeface="Dancing Script Bold"/>
                  <a:sym typeface="Dancing Script Bold"/>
                </a:rPr>
                <a:t>Câu 2: Chúng ta nên sử dụng thiết bị điện như thế nào để tiết kiệm điện năng?</a:t>
              </a:r>
            </a:p>
          </p:txBody>
        </p:sp>
        <p:sp>
          <p:nvSpPr>
            <p:cNvPr id="26" name="TextBox 26"/>
            <p:cNvSpPr txBox="1"/>
            <p:nvPr/>
          </p:nvSpPr>
          <p:spPr>
            <a:xfrm rot="90704">
              <a:off x="2831757" y="9518072"/>
              <a:ext cx="21153841" cy="2051050"/>
            </a:xfrm>
            <a:prstGeom prst="rect">
              <a:avLst/>
            </a:prstGeom>
          </p:spPr>
          <p:txBody>
            <a:bodyPr lIns="0" tIns="0" rIns="0" bIns="0" rtlCol="0" anchor="t">
              <a:spAutoFit/>
            </a:bodyPr>
            <a:lstStyle/>
            <a:p>
              <a:pPr algn="ctr">
                <a:lnSpc>
                  <a:spcPts val="6000"/>
                </a:lnSpc>
                <a:spcBef>
                  <a:spcPct val="0"/>
                </a:spcBef>
              </a:pPr>
              <a:r>
                <a:rPr lang="en-US" sz="5000">
                  <a:solidFill>
                    <a:srgbClr val="000000"/>
                  </a:solidFill>
                  <a:latin typeface="Dancing Script Bold"/>
                  <a:ea typeface="Dancing Script Bold"/>
                  <a:cs typeface="Dancing Script Bold"/>
                  <a:sym typeface="Dancing Script Bold"/>
                </a:rPr>
                <a:t>Câu 3: Với tủ lạnh,máy điều hòa sử dụng như thế nào để tăng tuổi thọ cho máy và tiết kiệm điện năng? </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80" b="-9580"/>
            </a:stretch>
          </a:blipFill>
        </p:spPr>
      </p:sp>
      <p:grpSp>
        <p:nvGrpSpPr>
          <p:cNvPr id="3" name="Group 3"/>
          <p:cNvGrpSpPr/>
          <p:nvPr/>
        </p:nvGrpSpPr>
        <p:grpSpPr>
          <a:xfrm>
            <a:off x="-2911500" y="5064752"/>
            <a:ext cx="3876000" cy="3876000"/>
            <a:chOff x="0" y="0"/>
            <a:chExt cx="5168000" cy="5168000"/>
          </a:xfrm>
        </p:grpSpPr>
        <p:sp>
          <p:nvSpPr>
            <p:cNvPr id="4" name="Freeform 4"/>
            <p:cNvSpPr/>
            <p:nvPr/>
          </p:nvSpPr>
          <p:spPr>
            <a:xfrm>
              <a:off x="0" y="0"/>
              <a:ext cx="5168011" cy="5168011"/>
            </a:xfrm>
            <a:custGeom>
              <a:avLst/>
              <a:gdLst/>
              <a:ahLst/>
              <a:cxnLst/>
              <a:rect l="l" t="t" r="r" b="b"/>
              <a:pathLst>
                <a:path w="5168011" h="5168011">
                  <a:moveTo>
                    <a:pt x="0" y="2583942"/>
                  </a:moveTo>
                  <a:cubicBezTo>
                    <a:pt x="0" y="1156843"/>
                    <a:pt x="1156843" y="0"/>
                    <a:pt x="2583942" y="0"/>
                  </a:cubicBezTo>
                  <a:cubicBezTo>
                    <a:pt x="4011041" y="0"/>
                    <a:pt x="5168011" y="1156843"/>
                    <a:pt x="5168011" y="2583942"/>
                  </a:cubicBezTo>
                  <a:cubicBezTo>
                    <a:pt x="5168011" y="4011041"/>
                    <a:pt x="4011041" y="5168011"/>
                    <a:pt x="2583942" y="5168011"/>
                  </a:cubicBezTo>
                  <a:cubicBezTo>
                    <a:pt x="1156843" y="5168011"/>
                    <a:pt x="0" y="4011041"/>
                    <a:pt x="0" y="2583942"/>
                  </a:cubicBezTo>
                  <a:close/>
                </a:path>
              </a:pathLst>
            </a:custGeom>
            <a:solidFill>
              <a:srgbClr val="F2AA31">
                <a:alpha val="13725"/>
              </a:srgbClr>
            </a:solidFill>
          </p:spPr>
        </p:sp>
      </p:grpSp>
      <p:grpSp>
        <p:nvGrpSpPr>
          <p:cNvPr id="5" name="Group 5"/>
          <p:cNvGrpSpPr/>
          <p:nvPr/>
        </p:nvGrpSpPr>
        <p:grpSpPr>
          <a:xfrm>
            <a:off x="17319550" y="3482700"/>
            <a:ext cx="3321600" cy="3321600"/>
            <a:chOff x="0" y="0"/>
            <a:chExt cx="4428800" cy="4428800"/>
          </a:xfrm>
        </p:grpSpPr>
        <p:sp>
          <p:nvSpPr>
            <p:cNvPr id="6" name="Freeform 6"/>
            <p:cNvSpPr/>
            <p:nvPr/>
          </p:nvSpPr>
          <p:spPr>
            <a:xfrm>
              <a:off x="0" y="0"/>
              <a:ext cx="4428744" cy="4428744"/>
            </a:xfrm>
            <a:custGeom>
              <a:avLst/>
              <a:gdLst/>
              <a:ahLst/>
              <a:cxnLst/>
              <a:rect l="l" t="t" r="r" b="b"/>
              <a:pathLst>
                <a:path w="4428744" h="4428744">
                  <a:moveTo>
                    <a:pt x="0" y="2214372"/>
                  </a:moveTo>
                  <a:cubicBezTo>
                    <a:pt x="0" y="991362"/>
                    <a:pt x="991362" y="0"/>
                    <a:pt x="2214372" y="0"/>
                  </a:cubicBezTo>
                  <a:cubicBezTo>
                    <a:pt x="3437382" y="0"/>
                    <a:pt x="4428744" y="991362"/>
                    <a:pt x="4428744" y="2214372"/>
                  </a:cubicBezTo>
                  <a:cubicBezTo>
                    <a:pt x="4428744" y="3437382"/>
                    <a:pt x="3437382" y="4428744"/>
                    <a:pt x="2214372" y="4428744"/>
                  </a:cubicBezTo>
                  <a:cubicBezTo>
                    <a:pt x="991362" y="4428744"/>
                    <a:pt x="0" y="3437382"/>
                    <a:pt x="0" y="2214372"/>
                  </a:cubicBezTo>
                  <a:close/>
                </a:path>
              </a:pathLst>
            </a:custGeom>
            <a:solidFill>
              <a:srgbClr val="F2AA31">
                <a:alpha val="13725"/>
              </a:srgbClr>
            </a:solidFill>
          </p:spPr>
        </p:sp>
      </p:grpSp>
      <p:grpSp>
        <p:nvGrpSpPr>
          <p:cNvPr id="7" name="Group 7"/>
          <p:cNvGrpSpPr/>
          <p:nvPr/>
        </p:nvGrpSpPr>
        <p:grpSpPr>
          <a:xfrm rot="2774158">
            <a:off x="16831135" y="591714"/>
            <a:ext cx="368546" cy="425744"/>
            <a:chOff x="0" y="0"/>
            <a:chExt cx="491395" cy="567659"/>
          </a:xfrm>
        </p:grpSpPr>
        <p:sp>
          <p:nvSpPr>
            <p:cNvPr id="8" name="Freeform 8"/>
            <p:cNvSpPr/>
            <p:nvPr/>
          </p:nvSpPr>
          <p:spPr>
            <a:xfrm>
              <a:off x="0" y="381"/>
              <a:ext cx="491363" cy="566928"/>
            </a:xfrm>
            <a:custGeom>
              <a:avLst/>
              <a:gdLst/>
              <a:ahLst/>
              <a:cxnLst/>
              <a:rect l="l" t="t" r="r" b="b"/>
              <a:pathLst>
                <a:path w="491363" h="566928">
                  <a:moveTo>
                    <a:pt x="0" y="0"/>
                  </a:moveTo>
                  <a:lnTo>
                    <a:pt x="0" y="566928"/>
                  </a:lnTo>
                  <a:lnTo>
                    <a:pt x="491363" y="283337"/>
                  </a:lnTo>
                  <a:lnTo>
                    <a:pt x="0" y="0"/>
                  </a:lnTo>
                  <a:close/>
                </a:path>
              </a:pathLst>
            </a:custGeom>
            <a:solidFill>
              <a:srgbClr val="DD2120"/>
            </a:solidFill>
          </p:spPr>
        </p:sp>
      </p:grpSp>
      <p:grpSp>
        <p:nvGrpSpPr>
          <p:cNvPr id="9" name="Group 9"/>
          <p:cNvGrpSpPr/>
          <p:nvPr/>
        </p:nvGrpSpPr>
        <p:grpSpPr>
          <a:xfrm rot="2774206">
            <a:off x="986490" y="743682"/>
            <a:ext cx="142632" cy="121812"/>
            <a:chOff x="0" y="0"/>
            <a:chExt cx="190176" cy="162416"/>
          </a:xfrm>
        </p:grpSpPr>
        <p:sp>
          <p:nvSpPr>
            <p:cNvPr id="10" name="Freeform 10"/>
            <p:cNvSpPr/>
            <p:nvPr/>
          </p:nvSpPr>
          <p:spPr>
            <a:xfrm>
              <a:off x="381" y="381"/>
              <a:ext cx="189484" cy="161671"/>
            </a:xfrm>
            <a:custGeom>
              <a:avLst/>
              <a:gdLst/>
              <a:ahLst/>
              <a:cxnLst/>
              <a:rect l="l" t="t" r="r" b="b"/>
              <a:pathLst>
                <a:path w="189484" h="161671">
                  <a:moveTo>
                    <a:pt x="81661" y="0"/>
                  </a:moveTo>
                  <a:cubicBezTo>
                    <a:pt x="39878" y="0"/>
                    <a:pt x="0" y="32131"/>
                    <a:pt x="0" y="80645"/>
                  </a:cubicBezTo>
                  <a:cubicBezTo>
                    <a:pt x="381" y="125603"/>
                    <a:pt x="36322" y="161671"/>
                    <a:pt x="81026" y="161671"/>
                  </a:cubicBezTo>
                  <a:cubicBezTo>
                    <a:pt x="153162" y="161671"/>
                    <a:pt x="189484" y="74549"/>
                    <a:pt x="138430" y="23876"/>
                  </a:cubicBezTo>
                  <a:cubicBezTo>
                    <a:pt x="121793" y="7239"/>
                    <a:pt x="101727" y="0"/>
                    <a:pt x="81661" y="0"/>
                  </a:cubicBezTo>
                  <a:close/>
                </a:path>
              </a:pathLst>
            </a:custGeom>
            <a:solidFill>
              <a:srgbClr val="3C5BBF"/>
            </a:solidFill>
          </p:spPr>
        </p:sp>
      </p:grpSp>
      <p:sp>
        <p:nvSpPr>
          <p:cNvPr id="11" name="Freeform 11"/>
          <p:cNvSpPr/>
          <p:nvPr/>
        </p:nvSpPr>
        <p:spPr>
          <a:xfrm>
            <a:off x="1957258" y="9679122"/>
            <a:ext cx="200096" cy="200732"/>
          </a:xfrm>
          <a:custGeom>
            <a:avLst/>
            <a:gdLst/>
            <a:ahLst/>
            <a:cxnLst/>
            <a:rect l="l" t="t" r="r" b="b"/>
            <a:pathLst>
              <a:path w="200096" h="200732">
                <a:moveTo>
                  <a:pt x="0" y="0"/>
                </a:moveTo>
                <a:lnTo>
                  <a:pt x="200096" y="0"/>
                </a:lnTo>
                <a:lnTo>
                  <a:pt x="200096" y="200732"/>
                </a:lnTo>
                <a:lnTo>
                  <a:pt x="0" y="2007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12" name="Group 12"/>
          <p:cNvGrpSpPr/>
          <p:nvPr/>
        </p:nvGrpSpPr>
        <p:grpSpPr>
          <a:xfrm rot="2774158">
            <a:off x="685635" y="3552140"/>
            <a:ext cx="368546" cy="425744"/>
            <a:chOff x="0" y="0"/>
            <a:chExt cx="491395" cy="567659"/>
          </a:xfrm>
        </p:grpSpPr>
        <p:sp>
          <p:nvSpPr>
            <p:cNvPr id="13" name="Freeform 13"/>
            <p:cNvSpPr/>
            <p:nvPr/>
          </p:nvSpPr>
          <p:spPr>
            <a:xfrm>
              <a:off x="0" y="381"/>
              <a:ext cx="491363" cy="566928"/>
            </a:xfrm>
            <a:custGeom>
              <a:avLst/>
              <a:gdLst/>
              <a:ahLst/>
              <a:cxnLst/>
              <a:rect l="l" t="t" r="r" b="b"/>
              <a:pathLst>
                <a:path w="491363" h="566928">
                  <a:moveTo>
                    <a:pt x="0" y="0"/>
                  </a:moveTo>
                  <a:lnTo>
                    <a:pt x="0" y="566928"/>
                  </a:lnTo>
                  <a:lnTo>
                    <a:pt x="491363" y="283337"/>
                  </a:lnTo>
                  <a:lnTo>
                    <a:pt x="0" y="0"/>
                  </a:lnTo>
                  <a:close/>
                </a:path>
              </a:pathLst>
            </a:custGeom>
            <a:solidFill>
              <a:srgbClr val="3C5BBF"/>
            </a:solidFill>
          </p:spPr>
        </p:sp>
      </p:grpSp>
      <p:grpSp>
        <p:nvGrpSpPr>
          <p:cNvPr id="14" name="Group 14"/>
          <p:cNvGrpSpPr/>
          <p:nvPr/>
        </p:nvGrpSpPr>
        <p:grpSpPr>
          <a:xfrm rot="2774158">
            <a:off x="11687835" y="591690"/>
            <a:ext cx="368546" cy="425744"/>
            <a:chOff x="0" y="0"/>
            <a:chExt cx="491395" cy="567659"/>
          </a:xfrm>
        </p:grpSpPr>
        <p:sp>
          <p:nvSpPr>
            <p:cNvPr id="15" name="Freeform 15"/>
            <p:cNvSpPr/>
            <p:nvPr/>
          </p:nvSpPr>
          <p:spPr>
            <a:xfrm>
              <a:off x="0" y="381"/>
              <a:ext cx="491363" cy="566928"/>
            </a:xfrm>
            <a:custGeom>
              <a:avLst/>
              <a:gdLst/>
              <a:ahLst/>
              <a:cxnLst/>
              <a:rect l="l" t="t" r="r" b="b"/>
              <a:pathLst>
                <a:path w="491363" h="566928">
                  <a:moveTo>
                    <a:pt x="0" y="0"/>
                  </a:moveTo>
                  <a:lnTo>
                    <a:pt x="0" y="566928"/>
                  </a:lnTo>
                  <a:lnTo>
                    <a:pt x="491363" y="283337"/>
                  </a:lnTo>
                  <a:lnTo>
                    <a:pt x="0" y="0"/>
                  </a:lnTo>
                  <a:close/>
                </a:path>
              </a:pathLst>
            </a:custGeom>
            <a:solidFill>
              <a:srgbClr val="F2AA31"/>
            </a:solidFill>
          </p:spPr>
        </p:sp>
      </p:grpSp>
      <p:sp>
        <p:nvSpPr>
          <p:cNvPr id="16" name="Freeform 16"/>
          <p:cNvSpPr/>
          <p:nvPr/>
        </p:nvSpPr>
        <p:spPr>
          <a:xfrm>
            <a:off x="17312808" y="2997798"/>
            <a:ext cx="200096" cy="200732"/>
          </a:xfrm>
          <a:custGeom>
            <a:avLst/>
            <a:gdLst/>
            <a:ahLst/>
            <a:cxnLst/>
            <a:rect l="l" t="t" r="r" b="b"/>
            <a:pathLst>
              <a:path w="200096" h="200732">
                <a:moveTo>
                  <a:pt x="0" y="0"/>
                </a:moveTo>
                <a:lnTo>
                  <a:pt x="200096" y="0"/>
                </a:lnTo>
                <a:lnTo>
                  <a:pt x="200096" y="200732"/>
                </a:lnTo>
                <a:lnTo>
                  <a:pt x="0" y="20073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7" name="Group 17"/>
          <p:cNvGrpSpPr/>
          <p:nvPr/>
        </p:nvGrpSpPr>
        <p:grpSpPr>
          <a:xfrm>
            <a:off x="2767818" y="8940752"/>
            <a:ext cx="3876000" cy="3876000"/>
            <a:chOff x="0" y="0"/>
            <a:chExt cx="5168000" cy="5168000"/>
          </a:xfrm>
        </p:grpSpPr>
        <p:sp>
          <p:nvSpPr>
            <p:cNvPr id="18" name="Freeform 18"/>
            <p:cNvSpPr/>
            <p:nvPr/>
          </p:nvSpPr>
          <p:spPr>
            <a:xfrm>
              <a:off x="0" y="0"/>
              <a:ext cx="5168011" cy="5168011"/>
            </a:xfrm>
            <a:custGeom>
              <a:avLst/>
              <a:gdLst/>
              <a:ahLst/>
              <a:cxnLst/>
              <a:rect l="l" t="t" r="r" b="b"/>
              <a:pathLst>
                <a:path w="5168011" h="5168011">
                  <a:moveTo>
                    <a:pt x="0" y="2583942"/>
                  </a:moveTo>
                  <a:cubicBezTo>
                    <a:pt x="0" y="1156843"/>
                    <a:pt x="1156843" y="0"/>
                    <a:pt x="2583942" y="0"/>
                  </a:cubicBezTo>
                  <a:cubicBezTo>
                    <a:pt x="4011041" y="0"/>
                    <a:pt x="5168011" y="1156843"/>
                    <a:pt x="5168011" y="2583942"/>
                  </a:cubicBezTo>
                  <a:cubicBezTo>
                    <a:pt x="5168011" y="4011041"/>
                    <a:pt x="4011041" y="5168011"/>
                    <a:pt x="2583942" y="5168011"/>
                  </a:cubicBezTo>
                  <a:cubicBezTo>
                    <a:pt x="1156843" y="5168011"/>
                    <a:pt x="0" y="4011041"/>
                    <a:pt x="0" y="2583942"/>
                  </a:cubicBezTo>
                  <a:close/>
                </a:path>
              </a:pathLst>
            </a:custGeom>
            <a:solidFill>
              <a:srgbClr val="3C5BBF">
                <a:alpha val="12941"/>
              </a:srgbClr>
            </a:solidFill>
          </p:spPr>
        </p:sp>
      </p:grpSp>
      <p:sp>
        <p:nvSpPr>
          <p:cNvPr id="19" name="Freeform 19"/>
          <p:cNvSpPr/>
          <p:nvPr/>
        </p:nvSpPr>
        <p:spPr>
          <a:xfrm>
            <a:off x="4635607" y="268652"/>
            <a:ext cx="7600482" cy="1520096"/>
          </a:xfrm>
          <a:custGeom>
            <a:avLst/>
            <a:gdLst/>
            <a:ahLst/>
            <a:cxnLst/>
            <a:rect l="l" t="t" r="r" b="b"/>
            <a:pathLst>
              <a:path w="7600482" h="1520096">
                <a:moveTo>
                  <a:pt x="0" y="0"/>
                </a:moveTo>
                <a:lnTo>
                  <a:pt x="7600482" y="0"/>
                </a:lnTo>
                <a:lnTo>
                  <a:pt x="7600482" y="1520096"/>
                </a:lnTo>
                <a:lnTo>
                  <a:pt x="0" y="15200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TextBox 20"/>
          <p:cNvSpPr txBox="1"/>
          <p:nvPr/>
        </p:nvSpPr>
        <p:spPr>
          <a:xfrm>
            <a:off x="5569186" y="710956"/>
            <a:ext cx="6666903" cy="723900"/>
          </a:xfrm>
          <a:prstGeom prst="rect">
            <a:avLst/>
          </a:prstGeom>
        </p:spPr>
        <p:txBody>
          <a:bodyPr lIns="0" tIns="0" rIns="0" bIns="0" rtlCol="0" anchor="t">
            <a:spAutoFit/>
          </a:bodyPr>
          <a:lstStyle/>
          <a:p>
            <a:pPr algn="ctr">
              <a:lnSpc>
                <a:spcPts val="5759"/>
              </a:lnSpc>
              <a:spcBef>
                <a:spcPct val="0"/>
              </a:spcBef>
            </a:pPr>
            <a:r>
              <a:rPr lang="en-US" sz="4800">
                <a:solidFill>
                  <a:srgbClr val="DD2120"/>
                </a:solidFill>
                <a:latin typeface="Dancing Script Bold"/>
                <a:ea typeface="Dancing Script Bold"/>
                <a:cs typeface="Dancing Script Bold"/>
                <a:sym typeface="Dancing Script Bold"/>
              </a:rPr>
              <a:t>PHIẾU HỌC TẬP SỐ 3</a:t>
            </a:r>
          </a:p>
        </p:txBody>
      </p:sp>
      <p:grpSp>
        <p:nvGrpSpPr>
          <p:cNvPr id="21" name="Group 21"/>
          <p:cNvGrpSpPr/>
          <p:nvPr/>
        </p:nvGrpSpPr>
        <p:grpSpPr>
          <a:xfrm>
            <a:off x="391451" y="1164400"/>
            <a:ext cx="7705908" cy="8788353"/>
            <a:chOff x="0" y="0"/>
            <a:chExt cx="10274545" cy="11717804"/>
          </a:xfrm>
        </p:grpSpPr>
        <p:sp>
          <p:nvSpPr>
            <p:cNvPr id="22" name="Freeform 22"/>
            <p:cNvSpPr/>
            <p:nvPr/>
          </p:nvSpPr>
          <p:spPr>
            <a:xfrm>
              <a:off x="0" y="0"/>
              <a:ext cx="10274545" cy="11717804"/>
            </a:xfrm>
            <a:custGeom>
              <a:avLst/>
              <a:gdLst/>
              <a:ahLst/>
              <a:cxnLst/>
              <a:rect l="l" t="t" r="r" b="b"/>
              <a:pathLst>
                <a:path w="10274545" h="11717804">
                  <a:moveTo>
                    <a:pt x="0" y="0"/>
                  </a:moveTo>
                  <a:lnTo>
                    <a:pt x="10274545" y="0"/>
                  </a:lnTo>
                  <a:lnTo>
                    <a:pt x="10274545" y="11717804"/>
                  </a:lnTo>
                  <a:lnTo>
                    <a:pt x="0" y="11717804"/>
                  </a:lnTo>
                  <a:lnTo>
                    <a:pt x="0" y="0"/>
                  </a:lnTo>
                  <a:close/>
                </a:path>
              </a:pathLst>
            </a:custGeom>
            <a:blipFill>
              <a:blip r:embed="rId9">
                <a:extLst>
                  <a:ext uri="{96DAC541-7B7A-43D3-8B79-37D633B846F1}">
                    <asvg:svgBlip xmlns:asvg="http://schemas.microsoft.com/office/drawing/2016/SVG/main" xmlns="" r:embed="rId10"/>
                  </a:ext>
                </a:extLst>
              </a:blip>
              <a:stretch>
                <a:fillRect l="-299" r="-299"/>
              </a:stretch>
            </a:blipFill>
          </p:spPr>
        </p:sp>
        <p:sp>
          <p:nvSpPr>
            <p:cNvPr id="23" name="TextBox 23"/>
            <p:cNvSpPr txBox="1"/>
            <p:nvPr/>
          </p:nvSpPr>
          <p:spPr>
            <a:xfrm>
              <a:off x="266795" y="2655999"/>
              <a:ext cx="9797479" cy="8915400"/>
            </a:xfrm>
            <a:prstGeom prst="rect">
              <a:avLst/>
            </a:prstGeom>
          </p:spPr>
          <p:txBody>
            <a:bodyPr lIns="0" tIns="0" rIns="0" bIns="0" rtlCol="0" anchor="t">
              <a:spAutoFit/>
            </a:bodyPr>
            <a:lstStyle/>
            <a:p>
              <a:pPr algn="l">
                <a:lnSpc>
                  <a:spcPts val="4062"/>
                </a:lnSpc>
                <a:spcBef>
                  <a:spcPct val="0"/>
                </a:spcBef>
              </a:pPr>
              <a:r>
                <a:rPr lang="en-US" sz="3385">
                  <a:solidFill>
                    <a:srgbClr val="DD2120"/>
                  </a:solidFill>
                  <a:latin typeface="Dancing Script Bold"/>
                  <a:ea typeface="Dancing Script Bold"/>
                  <a:cs typeface="Dancing Script Bold"/>
                  <a:sym typeface="Dancing Script Bold"/>
                </a:rPr>
                <a:t>Câu 1: Vì sao chúng ta phải thường xuyên vệ sinh các thiết bị điện?</a:t>
              </a:r>
            </a:p>
            <a:p>
              <a:pPr algn="l">
                <a:lnSpc>
                  <a:spcPts val="4062"/>
                </a:lnSpc>
                <a:spcBef>
                  <a:spcPct val="0"/>
                </a:spcBef>
              </a:pPr>
              <a:r>
                <a:rPr lang="en-US" sz="3385">
                  <a:solidFill>
                    <a:srgbClr val="000000"/>
                  </a:solidFill>
                  <a:latin typeface="Dancing Script Bold"/>
                  <a:ea typeface="Dancing Script Bold"/>
                  <a:cs typeface="Dancing Script Bold"/>
                  <a:sym typeface="Dancing Script Bold"/>
                </a:rPr>
                <a:t>-Để đảm bảo các thiết bị hoạt động tốt và tiết kiệm điện.</a:t>
              </a:r>
            </a:p>
            <a:p>
              <a:pPr algn="l">
                <a:lnSpc>
                  <a:spcPts val="4062"/>
                </a:lnSpc>
                <a:spcBef>
                  <a:spcPct val="0"/>
                </a:spcBef>
              </a:pPr>
              <a:r>
                <a:rPr lang="en-US" sz="3385">
                  <a:solidFill>
                    <a:srgbClr val="000000"/>
                  </a:solidFill>
                  <a:latin typeface="Dancing Script Bold"/>
                  <a:ea typeface="Dancing Script Bold"/>
                  <a:cs typeface="Dancing Script Bold"/>
                  <a:sym typeface="Dancing Script Bold"/>
                </a:rPr>
                <a:t>-Để các thiết bị điện được sử dụng lâu dài hơn, góp phần cho phát triển kinh tế..</a:t>
              </a:r>
            </a:p>
            <a:p>
              <a:pPr algn="l">
                <a:lnSpc>
                  <a:spcPts val="4062"/>
                </a:lnSpc>
                <a:spcBef>
                  <a:spcPct val="0"/>
                </a:spcBef>
              </a:pPr>
              <a:r>
                <a:rPr lang="en-US" sz="3385">
                  <a:solidFill>
                    <a:srgbClr val="000000"/>
                  </a:solidFill>
                  <a:latin typeface="Dancing Script Bold"/>
                  <a:ea typeface="Dancing Script Bold"/>
                  <a:cs typeface="Dancing Script Bold"/>
                  <a:sym typeface="Dancing Script Bold"/>
                </a:rPr>
                <a:t>-Vệ sinh các thiết bị điện nhằm đảm bảo việc tiết kiệm điện năng đồng thời phát hiện những hỏng hóc của thiết bị đảm bảo cho việc sử dụng thiết bị được an toàn và an toàn điện</a:t>
              </a:r>
            </a:p>
            <a:p>
              <a:pPr algn="l">
                <a:lnSpc>
                  <a:spcPts val="4062"/>
                </a:lnSpc>
                <a:spcBef>
                  <a:spcPct val="0"/>
                </a:spcBef>
              </a:pPr>
              <a:r>
                <a:rPr lang="en-US" sz="3385">
                  <a:solidFill>
                    <a:srgbClr val="000000"/>
                  </a:solidFill>
                  <a:latin typeface="Dancing Script Bold"/>
                  <a:ea typeface="Dancing Script Bold"/>
                  <a:cs typeface="Dancing Script Bold"/>
                  <a:sym typeface="Dancing Script Bold"/>
                </a:rPr>
                <a:t>-Biết được cách bảo dưỡng các thiết bị điện trong nhà, cách sử dụng các thiết bị điện an toàn</a:t>
              </a:r>
            </a:p>
          </p:txBody>
        </p:sp>
      </p:grpSp>
      <p:grpSp>
        <p:nvGrpSpPr>
          <p:cNvPr id="24" name="Group 24"/>
          <p:cNvGrpSpPr/>
          <p:nvPr/>
        </p:nvGrpSpPr>
        <p:grpSpPr>
          <a:xfrm>
            <a:off x="8656117" y="1434856"/>
            <a:ext cx="9144000" cy="4640580"/>
            <a:chOff x="0" y="0"/>
            <a:chExt cx="12192000" cy="6187440"/>
          </a:xfrm>
        </p:grpSpPr>
        <p:sp>
          <p:nvSpPr>
            <p:cNvPr id="25" name="Freeform 25"/>
            <p:cNvSpPr/>
            <p:nvPr/>
          </p:nvSpPr>
          <p:spPr>
            <a:xfrm>
              <a:off x="0" y="0"/>
              <a:ext cx="12192000" cy="6187440"/>
            </a:xfrm>
            <a:custGeom>
              <a:avLst/>
              <a:gdLst/>
              <a:ahLst/>
              <a:cxnLst/>
              <a:rect l="l" t="t" r="r" b="b"/>
              <a:pathLst>
                <a:path w="12192000" h="6187440">
                  <a:moveTo>
                    <a:pt x="0" y="0"/>
                  </a:moveTo>
                  <a:lnTo>
                    <a:pt x="12192000" y="0"/>
                  </a:lnTo>
                  <a:lnTo>
                    <a:pt x="12192000" y="6187440"/>
                  </a:lnTo>
                  <a:lnTo>
                    <a:pt x="0" y="618744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6" name="TextBox 26"/>
            <p:cNvSpPr txBox="1"/>
            <p:nvPr/>
          </p:nvSpPr>
          <p:spPr>
            <a:xfrm>
              <a:off x="328695" y="1426940"/>
              <a:ext cx="11764603" cy="4071354"/>
            </a:xfrm>
            <a:prstGeom prst="rect">
              <a:avLst/>
            </a:prstGeom>
          </p:spPr>
          <p:txBody>
            <a:bodyPr lIns="0" tIns="0" rIns="0" bIns="0" rtlCol="0" anchor="t">
              <a:spAutoFit/>
            </a:bodyPr>
            <a:lstStyle/>
            <a:p>
              <a:pPr algn="l">
                <a:lnSpc>
                  <a:spcPts val="4047"/>
                </a:lnSpc>
                <a:spcBef>
                  <a:spcPct val="0"/>
                </a:spcBef>
              </a:pPr>
              <a:r>
                <a:rPr lang="en-US" sz="3372">
                  <a:solidFill>
                    <a:srgbClr val="DD2120"/>
                  </a:solidFill>
                  <a:latin typeface="Dancing Script Bold"/>
                  <a:ea typeface="Dancing Script Bold"/>
                  <a:cs typeface="Dancing Script Bold"/>
                  <a:sym typeface="Dancing Script Bold"/>
                </a:rPr>
                <a:t>Câu 2: Chúng ta nên sử dụng thiết bị điện như thế nào để tiết kiệm điện năng?</a:t>
              </a:r>
            </a:p>
            <a:p>
              <a:pPr algn="l">
                <a:lnSpc>
                  <a:spcPts val="4047"/>
                </a:lnSpc>
                <a:spcBef>
                  <a:spcPct val="0"/>
                </a:spcBef>
              </a:pPr>
              <a:r>
                <a:rPr lang="en-US" sz="3372">
                  <a:solidFill>
                    <a:srgbClr val="000000"/>
                  </a:solidFill>
                  <a:latin typeface="Dancing Script Bold"/>
                  <a:ea typeface="Dancing Script Bold"/>
                  <a:cs typeface="Dancing Script Bold"/>
                  <a:sym typeface="Dancing Script Bold"/>
                </a:rPr>
                <a:t>-Tạo thói quen tắt các thiết bị điện khi không dùng đến.</a:t>
              </a:r>
            </a:p>
            <a:p>
              <a:pPr algn="l">
                <a:lnSpc>
                  <a:spcPts val="4047"/>
                </a:lnSpc>
                <a:spcBef>
                  <a:spcPct val="0"/>
                </a:spcBef>
              </a:pPr>
              <a:r>
                <a:rPr lang="en-US" sz="3372">
                  <a:solidFill>
                    <a:srgbClr val="000000"/>
                  </a:solidFill>
                  <a:latin typeface="Dancing Script Bold"/>
                  <a:ea typeface="Dancing Script Bold"/>
                  <a:cs typeface="Dancing Script Bold"/>
                  <a:sym typeface="Dancing Script Bold"/>
                </a:rPr>
                <a:t>-Hạn chế sử dụng các thiết bị có công suất lớn</a:t>
              </a:r>
            </a:p>
            <a:p>
              <a:pPr algn="l">
                <a:lnSpc>
                  <a:spcPts val="4047"/>
                </a:lnSpc>
                <a:spcBef>
                  <a:spcPct val="0"/>
                </a:spcBef>
              </a:pPr>
              <a:r>
                <a:rPr lang="en-US" sz="3372">
                  <a:solidFill>
                    <a:srgbClr val="000000"/>
                  </a:solidFill>
                  <a:latin typeface="Dancing Script Bold"/>
                  <a:ea typeface="Dancing Script Bold"/>
                  <a:cs typeface="Dancing Script Bold"/>
                  <a:sym typeface="Dancing Script Bold"/>
                </a:rPr>
                <a:t>-Không sử dụng các thiết bị tiêu hao điện năng trong giờ cao điểm…</a:t>
              </a:r>
            </a:p>
          </p:txBody>
        </p:sp>
      </p:grpSp>
      <p:grpSp>
        <p:nvGrpSpPr>
          <p:cNvPr id="27" name="Group 27"/>
          <p:cNvGrpSpPr/>
          <p:nvPr/>
        </p:nvGrpSpPr>
        <p:grpSpPr>
          <a:xfrm>
            <a:off x="8333161" y="5711595"/>
            <a:ext cx="9687225" cy="4241158"/>
            <a:chOff x="0" y="0"/>
            <a:chExt cx="12916300" cy="5654877"/>
          </a:xfrm>
        </p:grpSpPr>
        <p:sp>
          <p:nvSpPr>
            <p:cNvPr id="28" name="Freeform 28"/>
            <p:cNvSpPr/>
            <p:nvPr/>
          </p:nvSpPr>
          <p:spPr>
            <a:xfrm>
              <a:off x="136916" y="0"/>
              <a:ext cx="12779383" cy="5654877"/>
            </a:xfrm>
            <a:custGeom>
              <a:avLst/>
              <a:gdLst/>
              <a:ahLst/>
              <a:cxnLst/>
              <a:rect l="l" t="t" r="r" b="b"/>
              <a:pathLst>
                <a:path w="12779383" h="5654877">
                  <a:moveTo>
                    <a:pt x="0" y="0"/>
                  </a:moveTo>
                  <a:lnTo>
                    <a:pt x="12779384" y="0"/>
                  </a:lnTo>
                  <a:lnTo>
                    <a:pt x="12779384" y="5654877"/>
                  </a:lnTo>
                  <a:lnTo>
                    <a:pt x="0" y="565487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9" name="TextBox 29"/>
            <p:cNvSpPr txBox="1"/>
            <p:nvPr/>
          </p:nvSpPr>
          <p:spPr>
            <a:xfrm>
              <a:off x="0" y="926446"/>
              <a:ext cx="12622608" cy="4305596"/>
            </a:xfrm>
            <a:prstGeom prst="rect">
              <a:avLst/>
            </a:prstGeom>
          </p:spPr>
          <p:txBody>
            <a:bodyPr lIns="0" tIns="0" rIns="0" bIns="0" rtlCol="0" anchor="t">
              <a:spAutoFit/>
            </a:bodyPr>
            <a:lstStyle/>
            <a:p>
              <a:pPr algn="just">
                <a:lnSpc>
                  <a:spcPts val="3916"/>
                </a:lnSpc>
              </a:pPr>
              <a:endParaRPr/>
            </a:p>
            <a:p>
              <a:pPr marL="368038" lvl="1" indent="-184019" algn="just">
                <a:lnSpc>
                  <a:spcPts val="3916"/>
                </a:lnSpc>
              </a:pPr>
              <a:r>
                <a:rPr lang="en-US" sz="3050">
                  <a:solidFill>
                    <a:srgbClr val="DD2120"/>
                  </a:solidFill>
                  <a:latin typeface="Dancing Script Bold"/>
                  <a:ea typeface="Dancing Script Bold"/>
                  <a:cs typeface="Dancing Script Bold"/>
                  <a:sym typeface="Dancing Script Bold"/>
                </a:rPr>
                <a:t>Câu 3: Với tủ lạnh,máy điều hòa sử dụng như thế nào để tăng tuổi thọ cho máy và tiết kiệm điện năng? </a:t>
              </a:r>
            </a:p>
            <a:p>
              <a:pPr marL="327145" lvl="1" indent="-163572" algn="just">
                <a:lnSpc>
                  <a:spcPts val="3481"/>
                </a:lnSpc>
              </a:pPr>
              <a:r>
                <a:rPr lang="en-US" sz="2711">
                  <a:solidFill>
                    <a:srgbClr val="0E0C0B"/>
                  </a:solidFill>
                  <a:latin typeface="Dancing Script Bold"/>
                  <a:ea typeface="Dancing Script Bold"/>
                  <a:cs typeface="Dancing Script Bold"/>
                  <a:sym typeface="Dancing Script Bold"/>
                </a:rPr>
                <a:t>Với tủ lạnh thì không trữ thức ăn quá nhiều, không mở cửa tủ thường xuyên….</a:t>
              </a:r>
            </a:p>
            <a:p>
              <a:pPr marL="327145" lvl="1" indent="-163572" algn="just">
                <a:lnSpc>
                  <a:spcPts val="3481"/>
                </a:lnSpc>
              </a:pPr>
              <a:r>
                <a:rPr lang="en-US" sz="2711">
                  <a:solidFill>
                    <a:srgbClr val="0E0C0B"/>
                  </a:solidFill>
                  <a:latin typeface="Dancing Script Bold"/>
                  <a:ea typeface="Dancing Script Bold"/>
                  <a:cs typeface="Dancing Script Bold"/>
                  <a:sym typeface="Dancing Script Bold"/>
                </a:rPr>
                <a:t>Với máy điều hòa thì không nên chạy hết công suất giờ cao điểm, nắng nóng…</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4"/>
              <a:stretch>
                <a:fillRect t="-9580" b="-9580"/>
              </a:stretch>
            </a:blipFill>
          </p:spPr>
        </p:sp>
      </p:grpSp>
      <p:grpSp>
        <p:nvGrpSpPr>
          <p:cNvPr id="4" name="Group 4"/>
          <p:cNvGrpSpPr/>
          <p:nvPr/>
        </p:nvGrpSpPr>
        <p:grpSpPr>
          <a:xfrm rot="-10800000">
            <a:off x="935186" y="335034"/>
            <a:ext cx="16324114" cy="1387331"/>
            <a:chOff x="0" y="0"/>
            <a:chExt cx="32380392" cy="2751900"/>
          </a:xfrm>
        </p:grpSpPr>
        <p:sp>
          <p:nvSpPr>
            <p:cNvPr id="5" name="Freeform 5"/>
            <p:cNvSpPr/>
            <p:nvPr/>
          </p:nvSpPr>
          <p:spPr>
            <a:xfrm>
              <a:off x="0" y="0"/>
              <a:ext cx="32380442" cy="2751882"/>
            </a:xfrm>
            <a:custGeom>
              <a:avLst/>
              <a:gdLst/>
              <a:ahLst/>
              <a:cxnLst/>
              <a:rect l="l" t="t" r="r" b="b"/>
              <a:pathLst>
                <a:path w="32380442" h="2751882">
                  <a:moveTo>
                    <a:pt x="0" y="0"/>
                  </a:moveTo>
                  <a:lnTo>
                    <a:pt x="32380442" y="0"/>
                  </a:lnTo>
                  <a:lnTo>
                    <a:pt x="32380442" y="2751882"/>
                  </a:lnTo>
                  <a:lnTo>
                    <a:pt x="0" y="2751882"/>
                  </a:lnTo>
                  <a:lnTo>
                    <a:pt x="0" y="0"/>
                  </a:lnTo>
                  <a:close/>
                </a:path>
              </a:pathLst>
            </a:custGeom>
            <a:blipFill>
              <a:blip r:embed="rId5"/>
              <a:stretch>
                <a:fillRect t="-200071" b="-200073"/>
              </a:stretch>
            </a:blipFill>
          </p:spPr>
        </p:sp>
      </p:grpSp>
      <p:sp>
        <p:nvSpPr>
          <p:cNvPr id="6" name="Freeform 6"/>
          <p:cNvSpPr/>
          <p:nvPr/>
        </p:nvSpPr>
        <p:spPr>
          <a:xfrm rot="-1051246">
            <a:off x="-2084837" y="-274090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3179418">
            <a:off x="-1656494" y="-1625030"/>
            <a:ext cx="3312989" cy="3312989"/>
          </a:xfrm>
          <a:custGeom>
            <a:avLst/>
            <a:gdLst/>
            <a:ahLst/>
            <a:cxnLst/>
            <a:rect l="l" t="t" r="r" b="b"/>
            <a:pathLst>
              <a:path w="3312989" h="3312989">
                <a:moveTo>
                  <a:pt x="0" y="0"/>
                </a:moveTo>
                <a:lnTo>
                  <a:pt x="3312988" y="0"/>
                </a:lnTo>
                <a:lnTo>
                  <a:pt x="3312988" y="3312989"/>
                </a:lnTo>
                <a:lnTo>
                  <a:pt x="0" y="33129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TextBox 10"/>
          <p:cNvSpPr txBox="1"/>
          <p:nvPr/>
        </p:nvSpPr>
        <p:spPr>
          <a:xfrm>
            <a:off x="4105255" y="241276"/>
            <a:ext cx="10517132" cy="1098141"/>
          </a:xfrm>
          <a:prstGeom prst="rect">
            <a:avLst/>
          </a:prstGeom>
        </p:spPr>
        <p:txBody>
          <a:bodyPr lIns="0" tIns="0" rIns="0" bIns="0" rtlCol="0" anchor="t">
            <a:spAutoFit/>
          </a:bodyPr>
          <a:lstStyle/>
          <a:p>
            <a:pPr algn="r">
              <a:lnSpc>
                <a:spcPts val="8783"/>
              </a:lnSpc>
            </a:pPr>
            <a:r>
              <a:rPr lang="en-US" sz="7319" spc="-401" dirty="0" err="1">
                <a:solidFill>
                  <a:srgbClr val="000000"/>
                </a:solidFill>
                <a:latin typeface="Cortado"/>
                <a:ea typeface="Cortado"/>
                <a:cs typeface="Cortado"/>
                <a:sym typeface="Cortado"/>
              </a:rPr>
              <a:t>Các</a:t>
            </a:r>
            <a:r>
              <a:rPr lang="en-US" sz="7319" spc="-401" dirty="0">
                <a:solidFill>
                  <a:srgbClr val="000000"/>
                </a:solidFill>
                <a:latin typeface="Cortado"/>
                <a:ea typeface="Cortado"/>
                <a:cs typeface="Cortado"/>
                <a:sym typeface="Cortado"/>
              </a:rPr>
              <a:t>  </a:t>
            </a:r>
            <a:r>
              <a:rPr lang="en-US" sz="7319" spc="-401" dirty="0" err="1">
                <a:solidFill>
                  <a:srgbClr val="000000"/>
                </a:solidFill>
                <a:latin typeface="Cortado"/>
                <a:ea typeface="Cortado"/>
                <a:cs typeface="Cortado"/>
                <a:sym typeface="Cortado"/>
              </a:rPr>
              <a:t>em</a:t>
            </a:r>
            <a:r>
              <a:rPr lang="en-US" sz="7319" spc="-401" dirty="0">
                <a:solidFill>
                  <a:srgbClr val="000000"/>
                </a:solidFill>
                <a:latin typeface="Cortado"/>
                <a:ea typeface="Cortado"/>
                <a:cs typeface="Cortado"/>
                <a:sym typeface="Cortado"/>
              </a:rPr>
              <a:t>  </a:t>
            </a:r>
            <a:r>
              <a:rPr lang="en-US" sz="7319" spc="-401" dirty="0" err="1">
                <a:solidFill>
                  <a:srgbClr val="000000"/>
                </a:solidFill>
                <a:latin typeface="Cortado"/>
                <a:ea typeface="Cortado"/>
                <a:cs typeface="Cortado"/>
                <a:sym typeface="Cortado"/>
              </a:rPr>
              <a:t>cùng</a:t>
            </a:r>
            <a:r>
              <a:rPr lang="en-US" sz="7319" spc="-401" dirty="0">
                <a:solidFill>
                  <a:srgbClr val="000000"/>
                </a:solidFill>
                <a:latin typeface="Cortado"/>
                <a:ea typeface="Cortado"/>
                <a:cs typeface="Cortado"/>
                <a:sym typeface="Cortado"/>
              </a:rPr>
              <a:t>  </a:t>
            </a:r>
            <a:r>
              <a:rPr lang="en-US" sz="7319" spc="-401" dirty="0" err="1">
                <a:solidFill>
                  <a:srgbClr val="000000"/>
                </a:solidFill>
                <a:latin typeface="Cortado"/>
                <a:ea typeface="Cortado"/>
                <a:cs typeface="Cortado"/>
                <a:sym typeface="Cortado"/>
              </a:rPr>
              <a:t>theo</a:t>
            </a:r>
            <a:r>
              <a:rPr lang="en-US" sz="7319" spc="-401" dirty="0">
                <a:solidFill>
                  <a:srgbClr val="000000"/>
                </a:solidFill>
                <a:latin typeface="Cortado"/>
                <a:ea typeface="Cortado"/>
                <a:cs typeface="Cortado"/>
                <a:sym typeface="Cortado"/>
              </a:rPr>
              <a:t>  </a:t>
            </a:r>
            <a:r>
              <a:rPr lang="en-US" sz="7319" spc="-401" dirty="0" err="1">
                <a:solidFill>
                  <a:srgbClr val="000000"/>
                </a:solidFill>
                <a:latin typeface="Cortado"/>
                <a:ea typeface="Cortado"/>
                <a:cs typeface="Cortado"/>
                <a:sym typeface="Cortado"/>
              </a:rPr>
              <a:t>dõi</a:t>
            </a:r>
            <a:r>
              <a:rPr lang="en-US" sz="7319" spc="-401" dirty="0">
                <a:solidFill>
                  <a:srgbClr val="000000"/>
                </a:solidFill>
                <a:latin typeface="Cortado"/>
                <a:ea typeface="Cortado"/>
                <a:cs typeface="Cortado"/>
                <a:sym typeface="Cortado"/>
              </a:rPr>
              <a:t>  video  </a:t>
            </a:r>
            <a:r>
              <a:rPr lang="en-US" sz="7319" spc="-401" dirty="0" err="1">
                <a:solidFill>
                  <a:srgbClr val="000000"/>
                </a:solidFill>
                <a:latin typeface="Cortado"/>
                <a:ea typeface="Cortado"/>
                <a:cs typeface="Cortado"/>
                <a:sym typeface="Cortado"/>
              </a:rPr>
              <a:t>sau</a:t>
            </a:r>
            <a:r>
              <a:rPr lang="en-US" sz="7319" spc="-401" dirty="0">
                <a:solidFill>
                  <a:srgbClr val="000000"/>
                </a:solidFill>
                <a:latin typeface="Cortado"/>
                <a:ea typeface="Cortado"/>
                <a:cs typeface="Cortado"/>
                <a:sym typeface="Cortado"/>
              </a:rPr>
              <a:t>  </a:t>
            </a:r>
            <a:r>
              <a:rPr lang="en-US" sz="7319" spc="-401" dirty="0" err="1">
                <a:solidFill>
                  <a:srgbClr val="000000"/>
                </a:solidFill>
                <a:latin typeface="Cortado"/>
                <a:ea typeface="Cortado"/>
                <a:cs typeface="Cortado"/>
                <a:sym typeface="Cortado"/>
              </a:rPr>
              <a:t>nhé</a:t>
            </a:r>
            <a:endParaRPr lang="en-US" sz="7319" spc="-401" dirty="0">
              <a:solidFill>
                <a:srgbClr val="000000"/>
              </a:solidFill>
              <a:latin typeface="Cortado"/>
              <a:ea typeface="Cortado"/>
              <a:cs typeface="Cortado"/>
              <a:sym typeface="Cortado"/>
            </a:endParaRPr>
          </a:p>
        </p:txBody>
      </p:sp>
      <p:pic>
        <p:nvPicPr>
          <p:cNvPr id="11" name="[Năng lượng hiệu quả] Dán nhãn năng lượng_ Giải pháp tiết kiệm hiệu quả _ VTC N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200399" y="1816132"/>
            <a:ext cx="11858921" cy="667064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13466507"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II.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Một</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số</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biện</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pháp</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smtClean="0">
                <a:solidFill>
                  <a:schemeClr val="accent3">
                    <a:lumMod val="75000"/>
                  </a:schemeClr>
                </a:solidFill>
                <a:latin typeface="Times New Roman" panose="02020603050405020304" pitchFamily="18" charset="0"/>
                <a:cs typeface="Times New Roman" panose="02020603050405020304" pitchFamily="18" charset="0"/>
              </a:rPr>
              <a:t>tiết</a:t>
            </a:r>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điện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năng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TextBox 7"/>
          <p:cNvSpPr txBox="1"/>
          <p:nvPr/>
        </p:nvSpPr>
        <p:spPr>
          <a:xfrm>
            <a:off x="1142491" y="1435269"/>
            <a:ext cx="8591081" cy="707886"/>
          </a:xfrm>
          <a:prstGeom prst="rect">
            <a:avLst/>
          </a:prstGeom>
          <a:noFill/>
        </p:spPr>
        <p:txBody>
          <a:bodyPr wrap="square" rtlCol="0">
            <a:spAutoFit/>
          </a:bodyPr>
          <a:lstStyle/>
          <a:p>
            <a:r>
              <a:rPr lang="en-US" sz="4000" b="1" dirty="0" smtClean="0">
                <a:solidFill>
                  <a:srgbClr val="0070C0"/>
                </a:solidFill>
                <a:latin typeface="Times New Roman" panose="02020603050405020304" pitchFamily="18" charset="0"/>
                <a:cs typeface="Times New Roman" panose="02020603050405020304" pitchFamily="18" charset="0"/>
              </a:rPr>
              <a:t>4. </a:t>
            </a:r>
            <a:r>
              <a:rPr lang="en-US" sz="4000" b="1" dirty="0" err="1" smtClean="0">
                <a:solidFill>
                  <a:srgbClr val="0070C0"/>
                </a:solidFill>
                <a:latin typeface="Times New Roman" panose="02020603050405020304" pitchFamily="18" charset="0"/>
                <a:cs typeface="Times New Roman" panose="02020603050405020304" pitchFamily="18" charset="0"/>
              </a:rPr>
              <a:t>Một</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số</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biện</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pháp</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trong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xây</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dựng</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9" name="Freeform 7" descr="Tổng hợp giải pháp thông gió tự nhiên cập nhật mới nhất 2022 - Nhà Việt  Group">
            <a:extLst>
              <a:ext uri="{FF2B5EF4-FFF2-40B4-BE49-F238E27FC236}">
                <a16:creationId xmlns:a16="http://schemas.microsoft.com/office/drawing/2014/main" id="{0D184CBA-0A4C-9A2F-7DEC-EC7CBE4DB674}"/>
              </a:ext>
            </a:extLst>
          </p:cNvPr>
          <p:cNvSpPr/>
          <p:nvPr/>
        </p:nvSpPr>
        <p:spPr>
          <a:xfrm>
            <a:off x="1117682" y="2325776"/>
            <a:ext cx="5118186" cy="3926519"/>
          </a:xfrm>
          <a:custGeom>
            <a:avLst/>
            <a:gdLst/>
            <a:ahLst/>
            <a:cxnLst/>
            <a:rect l="l" t="t" r="r" b="b"/>
            <a:pathLst>
              <a:path w="7743756" h="5592282">
                <a:moveTo>
                  <a:pt x="0" y="0"/>
                </a:moveTo>
                <a:lnTo>
                  <a:pt x="7743756" y="0"/>
                </a:lnTo>
                <a:lnTo>
                  <a:pt x="7743756" y="5592282"/>
                </a:lnTo>
                <a:lnTo>
                  <a:pt x="0" y="5592282"/>
                </a:lnTo>
                <a:lnTo>
                  <a:pt x="0" y="0"/>
                </a:lnTo>
                <a:close/>
              </a:path>
            </a:pathLst>
          </a:custGeom>
          <a:blipFill>
            <a:blip r:embed="rId3"/>
            <a:stretch>
              <a:fillRect b="-7"/>
            </a:stretch>
          </a:blipFill>
        </p:spPr>
      </p:sp>
      <p:sp>
        <p:nvSpPr>
          <p:cNvPr id="11" name="Freeform 7" descr="Hình ảnh vật liệu xây dựng chống nóng 2">
            <a:extLst>
              <a:ext uri="{FF2B5EF4-FFF2-40B4-BE49-F238E27FC236}">
                <a16:creationId xmlns:a16="http://schemas.microsoft.com/office/drawing/2014/main" id="{5EC99F96-1451-E087-1F9D-34EE62554AFD}"/>
              </a:ext>
            </a:extLst>
          </p:cNvPr>
          <p:cNvSpPr/>
          <p:nvPr/>
        </p:nvSpPr>
        <p:spPr>
          <a:xfrm>
            <a:off x="6923804" y="2735962"/>
            <a:ext cx="4476117" cy="1928107"/>
          </a:xfrm>
          <a:custGeom>
            <a:avLst/>
            <a:gdLst/>
            <a:ahLst/>
            <a:cxnLst/>
            <a:rect l="l" t="t" r="r" b="b"/>
            <a:pathLst>
              <a:path w="6234687" h="3232446">
                <a:moveTo>
                  <a:pt x="0" y="0"/>
                </a:moveTo>
                <a:lnTo>
                  <a:pt x="6234687" y="0"/>
                </a:lnTo>
                <a:lnTo>
                  <a:pt x="6234687" y="3232446"/>
                </a:lnTo>
                <a:lnTo>
                  <a:pt x="0" y="3232446"/>
                </a:lnTo>
                <a:lnTo>
                  <a:pt x="0" y="0"/>
                </a:lnTo>
                <a:close/>
              </a:path>
            </a:pathLst>
          </a:custGeom>
          <a:blipFill>
            <a:blip r:embed="rId4"/>
            <a:stretch>
              <a:fillRect/>
            </a:stretch>
          </a:blipFill>
        </p:spPr>
        <p:txBody>
          <a:bodyPr/>
          <a:lstStyle/>
          <a:p>
            <a:endParaRPr lang="en-US" dirty="0"/>
          </a:p>
        </p:txBody>
      </p:sp>
      <p:sp>
        <p:nvSpPr>
          <p:cNvPr id="12" name="TextBox 8">
            <a:extLst>
              <a:ext uri="{FF2B5EF4-FFF2-40B4-BE49-F238E27FC236}">
                <a16:creationId xmlns:a16="http://schemas.microsoft.com/office/drawing/2014/main" id="{0E38A524-8562-723F-00E0-0172BE59D6FD}"/>
              </a:ext>
            </a:extLst>
          </p:cNvPr>
          <p:cNvSpPr txBox="1"/>
          <p:nvPr/>
        </p:nvSpPr>
        <p:spPr>
          <a:xfrm>
            <a:off x="7287344" y="4762201"/>
            <a:ext cx="4501109" cy="1376980"/>
          </a:xfrm>
          <a:prstGeom prst="rect">
            <a:avLst/>
          </a:prstGeom>
        </p:spPr>
        <p:txBody>
          <a:bodyPr lIns="0" tIns="0" rIns="0" bIns="0" rtlCol="0" anchor="t">
            <a:spAutoFit/>
          </a:bodyPr>
          <a:lstStyle/>
          <a:p>
            <a:pPr algn="l">
              <a:lnSpc>
                <a:spcPts val="5616"/>
              </a:lnSpc>
            </a:pPr>
            <a:r>
              <a:rPr lang="en-US" sz="4000" b="1" dirty="0">
                <a:solidFill>
                  <a:srgbClr val="000000"/>
                </a:solidFill>
                <a:latin typeface="Times New Roman" panose="02020603050405020304" pitchFamily="18" charset="0"/>
                <a:ea typeface="Arial Bold"/>
                <a:cs typeface="Times New Roman" panose="02020603050405020304" pitchFamily="18" charset="0"/>
                <a:sym typeface="Arial Bold"/>
              </a:rPr>
              <a:t>Tôn </a:t>
            </a:r>
            <a:r>
              <a:rPr lang="en-US" sz="4000" b="1" dirty="0" err="1">
                <a:solidFill>
                  <a:srgbClr val="000000"/>
                </a:solidFill>
                <a:latin typeface="Times New Roman" panose="02020603050405020304" pitchFamily="18" charset="0"/>
                <a:ea typeface="Arial Bold"/>
                <a:cs typeface="Times New Roman" panose="02020603050405020304" pitchFamily="18" charset="0"/>
                <a:sym typeface="Arial Bold"/>
              </a:rPr>
              <a:t>cách</a:t>
            </a:r>
            <a:r>
              <a:rPr lang="en-US" sz="4000" b="1" dirty="0">
                <a:solidFill>
                  <a:srgbClr val="000000"/>
                </a:solidFill>
                <a:latin typeface="Times New Roman" panose="02020603050405020304" pitchFamily="18" charset="0"/>
                <a:ea typeface="Arial Bold"/>
                <a:cs typeface="Times New Roman" panose="02020603050405020304" pitchFamily="18" charset="0"/>
                <a:sym typeface="Arial Bold"/>
              </a:rPr>
              <a:t> </a:t>
            </a:r>
            <a:r>
              <a:rPr lang="en-US" sz="4000" b="1" dirty="0" err="1">
                <a:solidFill>
                  <a:srgbClr val="000000"/>
                </a:solidFill>
                <a:latin typeface="Times New Roman" panose="02020603050405020304" pitchFamily="18" charset="0"/>
                <a:ea typeface="Arial Bold"/>
                <a:cs typeface="Times New Roman" panose="02020603050405020304" pitchFamily="18" charset="0"/>
                <a:sym typeface="Arial Bold"/>
              </a:rPr>
              <a:t>nhiệt</a:t>
            </a:r>
            <a:endParaRPr lang="en-US" sz="4000" b="1" dirty="0">
              <a:solidFill>
                <a:srgbClr val="000000"/>
              </a:solidFill>
              <a:latin typeface="Times New Roman" panose="02020603050405020304" pitchFamily="18" charset="0"/>
              <a:ea typeface="Arial Bold"/>
              <a:cs typeface="Times New Roman" panose="02020603050405020304" pitchFamily="18" charset="0"/>
              <a:sym typeface="Arial Bold"/>
            </a:endParaRPr>
          </a:p>
          <a:p>
            <a:pPr algn="l">
              <a:lnSpc>
                <a:spcPts val="5616"/>
              </a:lnSpc>
            </a:pPr>
            <a:endParaRPr lang="en-US" sz="4000" b="1" dirty="0">
              <a:solidFill>
                <a:srgbClr val="000000"/>
              </a:solidFill>
              <a:latin typeface="Times New Roman" panose="02020603050405020304" pitchFamily="18" charset="0"/>
              <a:ea typeface="Arial Bold"/>
              <a:cs typeface="Times New Roman" panose="02020603050405020304" pitchFamily="18" charset="0"/>
              <a:sym typeface="Arial Bold"/>
            </a:endParaRPr>
          </a:p>
        </p:txBody>
      </p:sp>
      <p:sp>
        <p:nvSpPr>
          <p:cNvPr id="13" name="Freeform 7" descr="9+ GIẢI PHÁP CHỐNG NÓNG SÂN THƯỢNG SIÊU HIỆU QUẢ">
            <a:extLst>
              <a:ext uri="{FF2B5EF4-FFF2-40B4-BE49-F238E27FC236}">
                <a16:creationId xmlns:a16="http://schemas.microsoft.com/office/drawing/2014/main" id="{BF69FBB5-093C-A99F-D686-3D5F161E8602}"/>
              </a:ext>
            </a:extLst>
          </p:cNvPr>
          <p:cNvSpPr/>
          <p:nvPr/>
        </p:nvSpPr>
        <p:spPr>
          <a:xfrm>
            <a:off x="1216295" y="6309058"/>
            <a:ext cx="4501109" cy="3831269"/>
          </a:xfrm>
          <a:custGeom>
            <a:avLst/>
            <a:gdLst/>
            <a:ahLst/>
            <a:cxnLst/>
            <a:rect l="l" t="t" r="r" b="b"/>
            <a:pathLst>
              <a:path w="7068845" h="5301633">
                <a:moveTo>
                  <a:pt x="0" y="0"/>
                </a:moveTo>
                <a:lnTo>
                  <a:pt x="7068845" y="0"/>
                </a:lnTo>
                <a:lnTo>
                  <a:pt x="7068845" y="5301633"/>
                </a:lnTo>
                <a:lnTo>
                  <a:pt x="0" y="5301633"/>
                </a:lnTo>
                <a:lnTo>
                  <a:pt x="0" y="0"/>
                </a:lnTo>
                <a:close/>
              </a:path>
            </a:pathLst>
          </a:custGeom>
          <a:blipFill>
            <a:blip r:embed="rId5"/>
            <a:stretch>
              <a:fillRect/>
            </a:stretch>
          </a:blipFill>
        </p:spPr>
      </p:sp>
      <p:sp>
        <p:nvSpPr>
          <p:cNvPr id="14" name="TextBox 7">
            <a:extLst>
              <a:ext uri="{FF2B5EF4-FFF2-40B4-BE49-F238E27FC236}">
                <a16:creationId xmlns:a16="http://schemas.microsoft.com/office/drawing/2014/main" id="{73CA3CBD-F48F-C01A-CC75-947AD799C75B}"/>
              </a:ext>
            </a:extLst>
          </p:cNvPr>
          <p:cNvSpPr txBox="1"/>
          <p:nvPr/>
        </p:nvSpPr>
        <p:spPr>
          <a:xfrm>
            <a:off x="11788453" y="1882752"/>
            <a:ext cx="6194747" cy="4129336"/>
          </a:xfrm>
          <a:prstGeom prst="rect">
            <a:avLst/>
          </a:prstGeom>
        </p:spPr>
        <p:txBody>
          <a:bodyPr wrap="square" lIns="0" tIns="0" rIns="0" bIns="0" rtlCol="0" anchor="t">
            <a:spAutoFit/>
          </a:bodyPr>
          <a:lstStyle/>
          <a:p>
            <a:pPr algn="just">
              <a:lnSpc>
                <a:spcPts val="5184"/>
              </a:lnSpc>
            </a:pPr>
            <a:endParaRPr sz="4000" dirty="0">
              <a:latin typeface="Times New Roman" panose="02020603050405020304" pitchFamily="18" charset="0"/>
              <a:cs typeface="Times New Roman" panose="02020603050405020304" pitchFamily="18" charset="0"/>
            </a:endParaRPr>
          </a:p>
          <a:p>
            <a:pPr algn="just">
              <a:lnSpc>
                <a:spcPts val="4536"/>
              </a:lnSpc>
            </a:pPr>
            <a:r>
              <a:rPr lang="en-US" sz="4000" spc="-25" dirty="0">
                <a:solidFill>
                  <a:srgbClr val="0070C0"/>
                </a:solidFill>
                <a:latin typeface="Times New Roman" panose="02020603050405020304" pitchFamily="18" charset="0"/>
                <a:ea typeface="Arial Bold"/>
                <a:cs typeface="Times New Roman" panose="02020603050405020304" pitchFamily="18" charset="0"/>
                <a:sym typeface="Arial Bold"/>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Em</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hãy</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quan</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sát</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các</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bức</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ảnh</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trên</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và</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cho</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biết</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người</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ta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đã</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sử</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dụng</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các</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biện</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pháp</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nào</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để</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tiết</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kiệm</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điện</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năng</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Vì</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000" spc="-25" dirty="0" err="1">
                <a:solidFill>
                  <a:srgbClr val="000000"/>
                </a:solidFill>
                <a:latin typeface="Times New Roman" panose="02020603050405020304" pitchFamily="18" charset="0"/>
                <a:ea typeface="Arial"/>
                <a:cs typeface="Times New Roman" panose="02020603050405020304" pitchFamily="18" charset="0"/>
                <a:sym typeface="Arial"/>
              </a:rPr>
              <a:t>sao</a:t>
            </a:r>
            <a:r>
              <a:rPr lang="en-US" sz="4000" spc="-25" dirty="0">
                <a:solidFill>
                  <a:srgbClr val="000000"/>
                </a:solidFill>
                <a:latin typeface="Times New Roman" panose="02020603050405020304" pitchFamily="18" charset="0"/>
                <a:ea typeface="Arial"/>
                <a:cs typeface="Times New Roman" panose="02020603050405020304" pitchFamily="18" charset="0"/>
                <a:sym typeface="Arial"/>
              </a:rPr>
              <a:t>?</a:t>
            </a:r>
          </a:p>
          <a:p>
            <a:pPr algn="just">
              <a:lnSpc>
                <a:spcPts val="4536"/>
              </a:lnSpc>
            </a:pPr>
            <a:endParaRPr lang="en-US" sz="4000" spc="-25"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4" name="Right Arrow 3"/>
          <p:cNvSpPr/>
          <p:nvPr/>
        </p:nvSpPr>
        <p:spPr>
          <a:xfrm>
            <a:off x="6265130" y="8070500"/>
            <a:ext cx="774532" cy="2754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437703" y="5915065"/>
            <a:ext cx="10393098" cy="4401205"/>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Tận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hệ</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chế</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quạt</a:t>
            </a:r>
            <a:r>
              <a:rPr lang="en-US" sz="4000" dirty="0" smtClean="0">
                <a:latin typeface="Times New Roman" panose="02020603050405020304" pitchFamily="18" charset="0"/>
                <a:cs typeface="Times New Roman" panose="02020603050405020304" pitchFamily="18" charset="0"/>
              </a:rPr>
              <a:t> hay </a:t>
            </a:r>
            <a:r>
              <a:rPr lang="en-US" sz="4000" dirty="0" err="1" smtClean="0">
                <a:latin typeface="Times New Roman" panose="02020603050405020304" pitchFamily="18" charset="0"/>
                <a:cs typeface="Times New Roman" panose="02020603050405020304" pitchFamily="18" charset="0"/>
              </a:rPr>
              <a:t>điều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hòa</a:t>
            </a:r>
            <a:endParaRPr lang="en-US" sz="4000" dirty="0" smtClean="0">
              <a:latin typeface="Times New Roman" panose="02020603050405020304" pitchFamily="18" charset="0"/>
              <a:cs typeface="Times New Roman" panose="02020603050405020304" pitchFamily="18" charset="0"/>
            </a:endParaRPr>
          </a:p>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tôn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nhiệt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lợp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nhiệt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ngoài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giúp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nhiệt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hơn</a:t>
            </a:r>
            <a:r>
              <a:rPr lang="en-US" sz="4000" dirty="0" smtClean="0">
                <a:latin typeface="Times New Roman" panose="02020603050405020304" pitchFamily="18" charset="0"/>
                <a:cs typeface="Times New Roman" panose="02020603050405020304" pitchFamily="18" charset="0"/>
              </a:rPr>
              <a:t> so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lợp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bằng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vật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thường</a:t>
            </a:r>
            <a:r>
              <a:rPr lang="en-US" sz="4000" dirty="0" smtClean="0">
                <a:latin typeface="Times New Roman" panose="02020603050405020304" pitchFamily="18" charset="0"/>
                <a:cs typeface="Times New Roman" panose="02020603050405020304" pitchFamily="18" charset="0"/>
              </a:rPr>
              <a:t>.</a:t>
            </a:r>
          </a:p>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bóng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râm</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12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4688976"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LUYỆN TẬP</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TextBox 6"/>
          <p:cNvSpPr txBox="1"/>
          <p:nvPr/>
        </p:nvSpPr>
        <p:spPr>
          <a:xfrm>
            <a:off x="1769319" y="2008796"/>
            <a:ext cx="13080360" cy="4488408"/>
          </a:xfrm>
          <a:prstGeom prst="rect">
            <a:avLst/>
          </a:prstGeom>
        </p:spPr>
        <p:txBody>
          <a:bodyPr lIns="0" tIns="0" rIns="0" bIns="0" rtlCol="0" anchor="t">
            <a:spAutoFit/>
          </a:bodyPr>
          <a:lstStyle/>
          <a:p>
            <a:pPr marL="506730" lvl="1" indent="-253365" algn="just">
              <a:lnSpc>
                <a:spcPts val="5040"/>
              </a:lnSpc>
            </a:pPr>
            <a:r>
              <a:rPr lang="en-US" sz="4800" u="sng" spc="-45" dirty="0" err="1" smtClean="0">
                <a:solidFill>
                  <a:srgbClr val="000000"/>
                </a:solidFill>
                <a:latin typeface="Times New Roman" panose="02020603050405020304" pitchFamily="18" charset="0"/>
                <a:ea typeface="Arial Italics"/>
                <a:cs typeface="Times New Roman" panose="02020603050405020304" pitchFamily="18" charset="0"/>
                <a:sym typeface="Arial Italics"/>
              </a:rPr>
              <a:t>Nội</a:t>
            </a:r>
            <a:r>
              <a:rPr lang="en-US" sz="4800" u="sng" spc="-45" dirty="0" smtClean="0">
                <a:solidFill>
                  <a:srgbClr val="000000"/>
                </a:solidFill>
                <a:latin typeface="Times New Roman" panose="02020603050405020304" pitchFamily="18" charset="0"/>
                <a:ea typeface="Arial Italics"/>
                <a:cs typeface="Times New Roman" panose="02020603050405020304" pitchFamily="18" charset="0"/>
                <a:sym typeface="Arial Italics"/>
              </a:rPr>
              <a:t> </a:t>
            </a:r>
            <a:r>
              <a:rPr lang="en-US" sz="4800" u="sng" spc="-45" dirty="0">
                <a:solidFill>
                  <a:srgbClr val="000000"/>
                </a:solidFill>
                <a:latin typeface="Times New Roman" panose="02020603050405020304" pitchFamily="18" charset="0"/>
                <a:ea typeface="Arial Italics"/>
                <a:cs typeface="Times New Roman" panose="02020603050405020304" pitchFamily="18" charset="0"/>
                <a:sym typeface="Arial Italics"/>
              </a:rPr>
              <a:t>dung</a:t>
            </a:r>
            <a:r>
              <a:rPr lang="en-US" sz="4800" spc="-45" dirty="0">
                <a:solidFill>
                  <a:srgbClr val="000000"/>
                </a:solidFill>
                <a:latin typeface="Times New Roman" panose="02020603050405020304" pitchFamily="18" charset="0"/>
                <a:ea typeface="Arial Italics"/>
                <a:cs typeface="Times New Roman" panose="02020603050405020304" pitchFamily="18" charset="0"/>
                <a:sym typeface="Arial Italics"/>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Từ</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kiến</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thức</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vừa</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học</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và</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kinh</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nghiệm</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của</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bản</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thân</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để</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hoàn</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thiện</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các</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nhiệm</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vụ</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trong</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Phiếu</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a:solidFill>
                  <a:srgbClr val="000000"/>
                </a:solidFill>
                <a:latin typeface="Times New Roman" panose="02020603050405020304" pitchFamily="18" charset="0"/>
                <a:ea typeface="Arial"/>
                <a:cs typeface="Times New Roman" panose="02020603050405020304" pitchFamily="18" charset="0"/>
                <a:sym typeface="Arial"/>
              </a:rPr>
              <a:t>học</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err="1" smtClean="0">
                <a:solidFill>
                  <a:srgbClr val="000000"/>
                </a:solidFill>
                <a:latin typeface="Times New Roman" panose="02020603050405020304" pitchFamily="18" charset="0"/>
                <a:ea typeface="Arial"/>
                <a:cs typeface="Times New Roman" panose="02020603050405020304" pitchFamily="18" charset="0"/>
                <a:sym typeface="Arial"/>
              </a:rPr>
              <a:t>tập</a:t>
            </a:r>
            <a:r>
              <a:rPr lang="en-US" sz="4800" spc="-45"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45" dirty="0" smtClean="0">
                <a:solidFill>
                  <a:srgbClr val="000000"/>
                </a:solidFill>
                <a:latin typeface="Times New Roman" panose="02020603050405020304" pitchFamily="18" charset="0"/>
                <a:ea typeface="Arial"/>
                <a:cs typeface="Times New Roman" panose="02020603050405020304" pitchFamily="18" charset="0"/>
                <a:sym typeface="Arial"/>
              </a:rPr>
              <a:t>4</a:t>
            </a:r>
            <a:endParaRPr lang="en-US" sz="4800" spc="-45" dirty="0">
              <a:solidFill>
                <a:srgbClr val="000000"/>
              </a:solidFill>
              <a:latin typeface="Times New Roman" panose="02020603050405020304" pitchFamily="18" charset="0"/>
              <a:ea typeface="Arial"/>
              <a:cs typeface="Times New Roman" panose="02020603050405020304" pitchFamily="18" charset="0"/>
              <a:sym typeface="Arial"/>
            </a:endParaRPr>
          </a:p>
          <a:p>
            <a:pPr marL="506730" lvl="1" indent="-253365" algn="just">
              <a:lnSpc>
                <a:spcPts val="5040"/>
              </a:lnSpc>
              <a:buFont typeface="Arial"/>
              <a:buChar char="•"/>
            </a:pP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Nhóm</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1: </a:t>
            </a: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Nhiệm</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vụ</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1.</a:t>
            </a:r>
          </a:p>
          <a:p>
            <a:pPr marL="506730" lvl="1" indent="-253365" algn="just">
              <a:lnSpc>
                <a:spcPts val="5040"/>
              </a:lnSpc>
              <a:buFont typeface="Arial"/>
              <a:buChar char="•"/>
            </a:pP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Nhóm</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2: </a:t>
            </a: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Nhiệm</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vụ</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2.</a:t>
            </a:r>
          </a:p>
          <a:p>
            <a:pPr marL="506730" lvl="1" indent="-253365" algn="just">
              <a:lnSpc>
                <a:spcPts val="5040"/>
              </a:lnSpc>
              <a:buFont typeface="Arial"/>
              <a:buChar char="•"/>
            </a:pP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Nhóm</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3: </a:t>
            </a: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Nhiệm</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vụ</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3.</a:t>
            </a:r>
          </a:p>
          <a:p>
            <a:pPr marL="506730" lvl="1" indent="-253365" algn="just">
              <a:lnSpc>
                <a:spcPts val="5040"/>
              </a:lnSpc>
              <a:buFont typeface="Arial"/>
              <a:buChar char="•"/>
            </a:pP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Nhóm</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4: </a:t>
            </a: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Nhiệm</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a:t>
            </a:r>
            <a:r>
              <a:rPr lang="en-US" sz="4800" spc="-60" dirty="0" err="1">
                <a:solidFill>
                  <a:srgbClr val="000000"/>
                </a:solidFill>
                <a:latin typeface="Times New Roman" panose="02020603050405020304" pitchFamily="18" charset="0"/>
                <a:ea typeface="Arial"/>
                <a:cs typeface="Times New Roman" panose="02020603050405020304" pitchFamily="18" charset="0"/>
                <a:sym typeface="Arial"/>
              </a:rPr>
              <a:t>vụ</a:t>
            </a:r>
            <a:r>
              <a:rPr lang="en-US" sz="4800" spc="-60" dirty="0">
                <a:solidFill>
                  <a:srgbClr val="000000"/>
                </a:solidFill>
                <a:latin typeface="Times New Roman" panose="02020603050405020304" pitchFamily="18" charset="0"/>
                <a:ea typeface="Arial"/>
                <a:cs typeface="Times New Roman" panose="02020603050405020304" pitchFamily="18" charset="0"/>
                <a:sym typeface="Arial"/>
              </a:rPr>
              <a:t> 4.</a:t>
            </a:r>
          </a:p>
        </p:txBody>
      </p:sp>
    </p:spTree>
    <p:extLst>
      <p:ext uri="{BB962C8B-B14F-4D97-AF65-F5344CB8AC3E}">
        <p14:creationId xmlns:p14="http://schemas.microsoft.com/office/powerpoint/2010/main" val="2909900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4688976"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LUYỆN TẬP</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TextBox 6"/>
          <p:cNvSpPr txBox="1"/>
          <p:nvPr/>
        </p:nvSpPr>
        <p:spPr>
          <a:xfrm>
            <a:off x="579119" y="1761385"/>
            <a:ext cx="17423315" cy="1771382"/>
          </a:xfrm>
          <a:prstGeom prst="rect">
            <a:avLst/>
          </a:prstGeom>
        </p:spPr>
        <p:txBody>
          <a:bodyPr lIns="0" tIns="0" rIns="0" bIns="0" rtlCol="0" anchor="t">
            <a:spAutoFit/>
          </a:bodyPr>
          <a:lstStyle/>
          <a:p>
            <a:pPr algn="just">
              <a:lnSpc>
                <a:spcPts val="4680"/>
              </a:lnSpc>
            </a:pPr>
            <a:r>
              <a:rPr lang="en-US" sz="3900" dirty="0" err="1">
                <a:solidFill>
                  <a:srgbClr val="231F20"/>
                </a:solidFill>
                <a:latin typeface="Arial Bold"/>
                <a:ea typeface="Arial Bold"/>
                <a:cs typeface="Arial Bold"/>
                <a:sym typeface="Arial Bold"/>
              </a:rPr>
              <a:t>Nhiệm</a:t>
            </a:r>
            <a:r>
              <a:rPr lang="en-US" sz="3900" dirty="0">
                <a:solidFill>
                  <a:srgbClr val="231F20"/>
                </a:solidFill>
                <a:latin typeface="Arial Bold"/>
                <a:ea typeface="Arial Bold"/>
                <a:cs typeface="Arial Bold"/>
                <a:sym typeface="Arial Bold"/>
              </a:rPr>
              <a:t> </a:t>
            </a:r>
            <a:r>
              <a:rPr lang="en-US" sz="3900" dirty="0" err="1">
                <a:solidFill>
                  <a:srgbClr val="231F20"/>
                </a:solidFill>
                <a:latin typeface="Arial Bold"/>
                <a:ea typeface="Arial Bold"/>
                <a:cs typeface="Arial Bold"/>
                <a:sym typeface="Arial Bold"/>
              </a:rPr>
              <a:t>vụ</a:t>
            </a:r>
            <a:r>
              <a:rPr lang="en-US" sz="3900" dirty="0">
                <a:solidFill>
                  <a:srgbClr val="231F20"/>
                </a:solidFill>
                <a:latin typeface="Arial Bold"/>
                <a:ea typeface="Arial Bold"/>
                <a:cs typeface="Arial Bold"/>
                <a:sym typeface="Arial Bold"/>
              </a:rPr>
              <a:t> 1: </a:t>
            </a:r>
            <a:r>
              <a:rPr lang="en-US" sz="3900" dirty="0" err="1">
                <a:solidFill>
                  <a:srgbClr val="231F20"/>
                </a:solidFill>
                <a:latin typeface="Arial"/>
                <a:ea typeface="Arial"/>
                <a:cs typeface="Arial"/>
                <a:sym typeface="Arial"/>
              </a:rPr>
              <a:t>Để</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tiết</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kiệm</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điện</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năng</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em</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sẽ</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lựa</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chọn</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loại</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tủ</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lạnh</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có</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nhãn</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dán</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năng</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lượng</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nào</a:t>
            </a:r>
            <a:r>
              <a:rPr lang="en-US" sz="3900" dirty="0">
                <a:solidFill>
                  <a:srgbClr val="231F20"/>
                </a:solidFill>
                <a:latin typeface="Arial"/>
                <a:ea typeface="Arial"/>
                <a:cs typeface="Arial"/>
                <a:sym typeface="Arial"/>
              </a:rPr>
              <a:t> ở </a:t>
            </a:r>
            <a:r>
              <a:rPr lang="en-US" sz="3900" dirty="0" err="1">
                <a:solidFill>
                  <a:srgbClr val="231F20"/>
                </a:solidFill>
                <a:latin typeface="Arial"/>
                <a:ea typeface="Arial"/>
                <a:cs typeface="Arial"/>
                <a:sym typeface="Arial"/>
              </a:rPr>
              <a:t>hình</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dưới</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đây</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Vì</a:t>
            </a:r>
            <a:r>
              <a:rPr lang="en-US" sz="3900" dirty="0">
                <a:solidFill>
                  <a:srgbClr val="231F20"/>
                </a:solidFill>
                <a:latin typeface="Arial"/>
                <a:ea typeface="Arial"/>
                <a:cs typeface="Arial"/>
                <a:sym typeface="Arial"/>
              </a:rPr>
              <a:t> </a:t>
            </a:r>
            <a:r>
              <a:rPr lang="en-US" sz="3900" dirty="0" err="1">
                <a:solidFill>
                  <a:srgbClr val="231F20"/>
                </a:solidFill>
                <a:latin typeface="Arial"/>
                <a:ea typeface="Arial"/>
                <a:cs typeface="Arial"/>
                <a:sym typeface="Arial"/>
              </a:rPr>
              <a:t>sao</a:t>
            </a:r>
            <a:r>
              <a:rPr lang="en-US" sz="3900" dirty="0">
                <a:solidFill>
                  <a:srgbClr val="231F20"/>
                </a:solidFill>
                <a:latin typeface="Arial"/>
                <a:ea typeface="Arial"/>
                <a:cs typeface="Arial"/>
                <a:sym typeface="Arial"/>
              </a:rPr>
              <a:t>?</a:t>
            </a:r>
          </a:p>
          <a:p>
            <a:pPr algn="just">
              <a:lnSpc>
                <a:spcPts val="4680"/>
              </a:lnSpc>
            </a:pPr>
            <a:endParaRPr lang="en-US" sz="3900" dirty="0">
              <a:solidFill>
                <a:srgbClr val="231F20"/>
              </a:solidFill>
              <a:latin typeface="Arial"/>
              <a:ea typeface="Arial"/>
              <a:cs typeface="Arial"/>
              <a:sym typeface="Arial"/>
            </a:endParaRPr>
          </a:p>
        </p:txBody>
      </p:sp>
      <p:sp>
        <p:nvSpPr>
          <p:cNvPr id="8" name="Freeform 7" descr="A green and orange rectangular object  Description automatically generated with medium confidence"/>
          <p:cNvSpPr/>
          <p:nvPr/>
        </p:nvSpPr>
        <p:spPr>
          <a:xfrm>
            <a:off x="5510921" y="2934654"/>
            <a:ext cx="5477210" cy="1500513"/>
          </a:xfrm>
          <a:custGeom>
            <a:avLst/>
            <a:gdLst/>
            <a:ahLst/>
            <a:cxnLst/>
            <a:rect l="l" t="t" r="r" b="b"/>
            <a:pathLst>
              <a:path w="5477210" h="1500513">
                <a:moveTo>
                  <a:pt x="0" y="0"/>
                </a:moveTo>
                <a:lnTo>
                  <a:pt x="5477210" y="0"/>
                </a:lnTo>
                <a:lnTo>
                  <a:pt x="5477210" y="1500513"/>
                </a:lnTo>
                <a:lnTo>
                  <a:pt x="0" y="1500513"/>
                </a:lnTo>
                <a:lnTo>
                  <a:pt x="0" y="0"/>
                </a:lnTo>
                <a:close/>
              </a:path>
            </a:pathLst>
          </a:custGeom>
          <a:blipFill>
            <a:blip r:embed="rId3"/>
            <a:stretch>
              <a:fillRect r="-135"/>
            </a:stretch>
          </a:blipFill>
        </p:spPr>
      </p:sp>
      <p:sp>
        <p:nvSpPr>
          <p:cNvPr id="11" name="TextBox 8"/>
          <p:cNvSpPr txBox="1"/>
          <p:nvPr/>
        </p:nvSpPr>
        <p:spPr>
          <a:xfrm>
            <a:off x="533399" y="4427499"/>
            <a:ext cx="17343558" cy="1205458"/>
          </a:xfrm>
          <a:prstGeom prst="rect">
            <a:avLst/>
          </a:prstGeom>
        </p:spPr>
        <p:txBody>
          <a:bodyPr wrap="square" lIns="0" tIns="0" rIns="0" bIns="0" rtlCol="0" anchor="t">
            <a:spAutoFit/>
          </a:bodyPr>
          <a:lstStyle/>
          <a:p>
            <a:pPr algn="just">
              <a:lnSpc>
                <a:spcPts val="4680"/>
              </a:lnSpc>
            </a:pPr>
            <a:r>
              <a:rPr lang="en-US" sz="3900" spc="-60" dirty="0" err="1" smtClean="0">
                <a:solidFill>
                  <a:srgbClr val="231F20"/>
                </a:solidFill>
                <a:latin typeface="Arial Bold"/>
                <a:ea typeface="Arial Bold"/>
                <a:cs typeface="Arial Bold"/>
                <a:sym typeface="Arial Bold"/>
              </a:rPr>
              <a:t>Nhiệm</a:t>
            </a:r>
            <a:r>
              <a:rPr lang="en-US" sz="3900" spc="-60" dirty="0" smtClean="0">
                <a:solidFill>
                  <a:srgbClr val="231F20"/>
                </a:solidFill>
                <a:latin typeface="Arial Bold"/>
                <a:ea typeface="Arial Bold"/>
                <a:cs typeface="Arial Bold"/>
                <a:sym typeface="Arial Bold"/>
              </a:rPr>
              <a:t> </a:t>
            </a:r>
            <a:r>
              <a:rPr lang="en-US" sz="3900" spc="-60" dirty="0" err="1">
                <a:solidFill>
                  <a:srgbClr val="231F20"/>
                </a:solidFill>
                <a:latin typeface="Arial Bold"/>
                <a:ea typeface="Arial Bold"/>
                <a:cs typeface="Arial Bold"/>
                <a:sym typeface="Arial Bold"/>
              </a:rPr>
              <a:t>vụ</a:t>
            </a:r>
            <a:r>
              <a:rPr lang="en-US" sz="3900" spc="-60" dirty="0">
                <a:solidFill>
                  <a:srgbClr val="231F20"/>
                </a:solidFill>
                <a:latin typeface="Arial Bold"/>
                <a:ea typeface="Arial Bold"/>
                <a:cs typeface="Arial Bold"/>
                <a:sym typeface="Arial Bold"/>
              </a:rPr>
              <a:t> 2: </a:t>
            </a:r>
            <a:r>
              <a:rPr lang="en-US" sz="3900" spc="-60" dirty="0" err="1">
                <a:solidFill>
                  <a:srgbClr val="231F20"/>
                </a:solidFill>
                <a:latin typeface="Arial"/>
                <a:ea typeface="Arial"/>
                <a:cs typeface="Arial"/>
                <a:sym typeface="Arial"/>
              </a:rPr>
              <a:t>Gia</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đình</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em</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đã</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lựa</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chọn</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loại</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đèn</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chiếu</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sáng</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nào</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để</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giúp</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tiết</a:t>
            </a:r>
            <a:r>
              <a:rPr lang="en-US" sz="3900" spc="-60" dirty="0">
                <a:solidFill>
                  <a:srgbClr val="231F20"/>
                </a:solidFill>
                <a:latin typeface="Arial"/>
                <a:ea typeface="Arial"/>
                <a:cs typeface="Arial"/>
                <a:sym typeface="Arial"/>
              </a:rPr>
              <a:t> </a:t>
            </a:r>
            <a:r>
              <a:rPr lang="en-US" sz="3900" spc="-60" dirty="0" smtClean="0">
                <a:solidFill>
                  <a:srgbClr val="231F20"/>
                </a:solidFill>
                <a:latin typeface="Arial"/>
                <a:ea typeface="Arial"/>
                <a:cs typeface="Arial"/>
                <a:sym typeface="Arial"/>
              </a:rPr>
              <a:t>  </a:t>
            </a:r>
            <a:r>
              <a:rPr lang="en-US" sz="3900" spc="-60" dirty="0" err="1" smtClean="0">
                <a:solidFill>
                  <a:srgbClr val="231F20"/>
                </a:solidFill>
                <a:latin typeface="Arial"/>
                <a:ea typeface="Arial"/>
                <a:cs typeface="Arial"/>
                <a:sym typeface="Arial"/>
              </a:rPr>
              <a:t>kiệm</a:t>
            </a:r>
            <a:r>
              <a:rPr lang="en-US" sz="3900" spc="-60" dirty="0" smtClean="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điện</a:t>
            </a:r>
            <a:r>
              <a:rPr lang="en-US" sz="3900" spc="-60" dirty="0">
                <a:solidFill>
                  <a:srgbClr val="231F20"/>
                </a:solidFill>
                <a:latin typeface="Arial"/>
                <a:ea typeface="Arial"/>
                <a:cs typeface="Arial"/>
                <a:sym typeface="Arial"/>
              </a:rPr>
              <a:t> </a:t>
            </a:r>
            <a:r>
              <a:rPr lang="en-US" sz="3900" spc="-60" dirty="0" err="1">
                <a:solidFill>
                  <a:srgbClr val="231F20"/>
                </a:solidFill>
                <a:latin typeface="Arial"/>
                <a:ea typeface="Arial"/>
                <a:cs typeface="Arial"/>
                <a:sym typeface="Arial"/>
              </a:rPr>
              <a:t>năng</a:t>
            </a:r>
            <a:r>
              <a:rPr lang="en-US" sz="3900" spc="-60" dirty="0">
                <a:solidFill>
                  <a:srgbClr val="231F20"/>
                </a:solidFill>
                <a:latin typeface="Arial"/>
                <a:ea typeface="Arial"/>
                <a:cs typeface="Arial"/>
                <a:sym typeface="Arial"/>
              </a:rPr>
              <a:t>?</a:t>
            </a:r>
          </a:p>
        </p:txBody>
      </p:sp>
      <p:sp>
        <p:nvSpPr>
          <p:cNvPr id="12" name="TextBox 9"/>
          <p:cNvSpPr txBox="1"/>
          <p:nvPr/>
        </p:nvSpPr>
        <p:spPr>
          <a:xfrm>
            <a:off x="533400" y="5647995"/>
            <a:ext cx="17343558" cy="1205458"/>
          </a:xfrm>
          <a:prstGeom prst="rect">
            <a:avLst/>
          </a:prstGeom>
        </p:spPr>
        <p:txBody>
          <a:bodyPr wrap="square" lIns="0" tIns="0" rIns="0" bIns="0" rtlCol="0" anchor="t">
            <a:spAutoFit/>
          </a:bodyPr>
          <a:lstStyle/>
          <a:p>
            <a:pPr algn="just">
              <a:lnSpc>
                <a:spcPts val="4680"/>
              </a:lnSpc>
            </a:pPr>
            <a:r>
              <a:rPr lang="en-US" sz="3900" spc="-60">
                <a:solidFill>
                  <a:srgbClr val="231F20"/>
                </a:solidFill>
                <a:latin typeface="Arial Bold"/>
                <a:ea typeface="Arial Bold"/>
                <a:cs typeface="Arial Bold"/>
                <a:sym typeface="Arial Bold"/>
              </a:rPr>
              <a:t>Nhiệm vụ 3: </a:t>
            </a:r>
            <a:r>
              <a:rPr lang="en-US" sz="3900" spc="-60">
                <a:solidFill>
                  <a:srgbClr val="231F20"/>
                </a:solidFill>
                <a:latin typeface="Arial"/>
                <a:ea typeface="Arial"/>
                <a:cs typeface="Arial"/>
                <a:sym typeface="Arial"/>
              </a:rPr>
              <a:t>Quan sát hình dưới đây và cho biết vì sao việc vệ sinh, bảo dưỡng thiết bị điện thường xuyên cũng góp phần tiết kiệm điện hiệu quả?</a:t>
            </a:r>
          </a:p>
        </p:txBody>
      </p:sp>
      <p:sp>
        <p:nvSpPr>
          <p:cNvPr id="13" name="Freeform 10" descr="A person opening a refrigerator  Description automatically generated"/>
          <p:cNvSpPr/>
          <p:nvPr/>
        </p:nvSpPr>
        <p:spPr>
          <a:xfrm>
            <a:off x="5274696" y="6928951"/>
            <a:ext cx="5949657" cy="1523495"/>
          </a:xfrm>
          <a:custGeom>
            <a:avLst/>
            <a:gdLst/>
            <a:ahLst/>
            <a:cxnLst/>
            <a:rect l="l" t="t" r="r" b="b"/>
            <a:pathLst>
              <a:path w="5949657" h="1523495">
                <a:moveTo>
                  <a:pt x="0" y="0"/>
                </a:moveTo>
                <a:lnTo>
                  <a:pt x="5949657" y="0"/>
                </a:lnTo>
                <a:lnTo>
                  <a:pt x="5949657" y="1523495"/>
                </a:lnTo>
                <a:lnTo>
                  <a:pt x="0" y="1523495"/>
                </a:lnTo>
                <a:lnTo>
                  <a:pt x="0" y="0"/>
                </a:lnTo>
                <a:close/>
              </a:path>
            </a:pathLst>
          </a:custGeom>
          <a:blipFill>
            <a:blip r:embed="rId4"/>
            <a:stretch>
              <a:fillRect t="-11516" b="-11516"/>
            </a:stretch>
          </a:blipFill>
        </p:spPr>
      </p:sp>
      <p:sp>
        <p:nvSpPr>
          <p:cNvPr id="14" name="TextBox 11"/>
          <p:cNvSpPr txBox="1"/>
          <p:nvPr/>
        </p:nvSpPr>
        <p:spPr>
          <a:xfrm>
            <a:off x="533399" y="8468079"/>
            <a:ext cx="17172363" cy="1168653"/>
          </a:xfrm>
          <a:prstGeom prst="rect">
            <a:avLst/>
          </a:prstGeom>
        </p:spPr>
        <p:txBody>
          <a:bodyPr lIns="0" tIns="0" rIns="0" bIns="0" rtlCol="0" anchor="t">
            <a:spAutoFit/>
          </a:bodyPr>
          <a:lstStyle/>
          <a:p>
            <a:pPr algn="just">
              <a:lnSpc>
                <a:spcPts val="4680"/>
              </a:lnSpc>
            </a:pPr>
            <a:r>
              <a:rPr lang="en-US" sz="3900" spc="-75">
                <a:solidFill>
                  <a:srgbClr val="231F20"/>
                </a:solidFill>
                <a:latin typeface="Arial Bold"/>
                <a:ea typeface="Arial Bold"/>
                <a:cs typeface="Arial Bold"/>
                <a:sym typeface="Arial Bold"/>
              </a:rPr>
              <a:t> Nhiệm vụ 4:  </a:t>
            </a:r>
            <a:r>
              <a:rPr lang="en-US" sz="3900" spc="-75">
                <a:solidFill>
                  <a:srgbClr val="231F20"/>
                </a:solidFill>
                <a:latin typeface="Arial"/>
                <a:ea typeface="Arial"/>
                <a:cs typeface="Arial"/>
                <a:sym typeface="Arial"/>
              </a:rPr>
              <a:t>Chúng ta nên sử dụng thiết bị chiếu sáng như thế nào để tiết kiệm điện năng?</a:t>
            </a:r>
          </a:p>
        </p:txBody>
      </p:sp>
    </p:spTree>
    <p:extLst>
      <p:ext uri="{BB962C8B-B14F-4D97-AF65-F5344CB8AC3E}">
        <p14:creationId xmlns:p14="http://schemas.microsoft.com/office/powerpoint/2010/main" val="1671998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4688976"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LUYỆN TẬP</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Rectangle 1"/>
          <p:cNvSpPr/>
          <p:nvPr/>
        </p:nvSpPr>
        <p:spPr>
          <a:xfrm>
            <a:off x="398863" y="1536681"/>
            <a:ext cx="17526000" cy="8479244"/>
          </a:xfrm>
          <a:prstGeom prst="rect">
            <a:avLst/>
          </a:prstGeom>
        </p:spPr>
        <p:txBody>
          <a:bodyPr wrap="square">
            <a:spAutoFit/>
          </a:bodyPr>
          <a:lstStyle/>
          <a:p>
            <a:pPr marL="90170" indent="-90170">
              <a:spcAft>
                <a:spcPts val="0"/>
              </a:spcAft>
            </a:pPr>
            <a:r>
              <a:rPr lang="en-US" sz="3600" b="1" spc="-3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600" b="1"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b="1" spc="-30" dirty="0" err="1">
                <a:latin typeface="Times New Roman" panose="02020603050405020304" pitchFamily="18" charset="0"/>
                <a:ea typeface="Calibri" panose="020F0502020204030204" pitchFamily="34" charset="0"/>
                <a:cs typeface="Times New Roman" panose="02020603050405020304" pitchFamily="18" charset="0"/>
              </a:rPr>
              <a:t>vụ</a:t>
            </a:r>
            <a:r>
              <a:rPr lang="en-US" sz="3600" b="1"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b="1" spc="-30" dirty="0">
                <a:latin typeface="Times New Roman" panose="02020603050405020304" pitchFamily="18" charset="0"/>
                <a:ea typeface="Calibri" panose="020F0502020204030204" pitchFamily="34" charset="0"/>
                <a:cs typeface="Times New Roman" panose="02020603050405020304" pitchFamily="18" charset="0"/>
              </a:rPr>
              <a:t>1:</a:t>
            </a:r>
            <a:r>
              <a:rPr lang="en-US" sz="3600" b="1"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kiệm</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600" spc="-30" dirty="0">
                <a:latin typeface="Times New Roman" panose="02020603050405020304" pitchFamily="18" charset="0"/>
                <a:ea typeface="Calibri" panose="020F0502020204030204" pitchFamily="34" charset="0"/>
                <a:cs typeface="Times New Roman" panose="02020603050405020304" pitchFamily="18" charset="0"/>
              </a:rPr>
              <a:t>,</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tủ</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số</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a:latin typeface="Times New Roman" panose="02020603050405020304" pitchFamily="18" charset="0"/>
                <a:ea typeface="Calibri" panose="020F0502020204030204" pitchFamily="34" charset="0"/>
                <a:cs typeface="Times New Roman" panose="02020603050405020304" pitchFamily="18" charset="0"/>
              </a:rPr>
              <a:t>1.</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Vì</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nhãn</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dán</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sao</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kiệm</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3600" spc="-45" dirty="0">
                <a:latin typeface="Times New Roman" panose="02020603050405020304" pitchFamily="18" charset="0"/>
                <a:ea typeface="Calibri" panose="020F0502020204030204" pitchFamily="34" charset="0"/>
                <a:cs typeface="Times New Roman" panose="02020603050405020304" pitchFamily="18" charset="0"/>
              </a:rPr>
              <a:t> </a:t>
            </a:r>
            <a:r>
              <a:rPr lang="en-US" sz="3600" spc="-3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600" spc="-30" dirty="0" smtClean="0">
                <a:latin typeface="Times New Roman" panose="02020603050405020304" pitchFamily="18" charset="0"/>
                <a:ea typeface="Calibri" panose="020F0502020204030204" pitchFamily="34" charset="0"/>
                <a:cs typeface="Times New Roman" panose="02020603050405020304" pitchFamily="18" charset="0"/>
              </a:rPr>
              <a:t>.</a:t>
            </a:r>
          </a:p>
          <a:p>
            <a:pPr marL="90170" indent="-90170">
              <a:spcAft>
                <a:spcPts val="0"/>
              </a:spcAft>
            </a:pP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90170" indent="-90170">
              <a:spcAft>
                <a:spcPts val="0"/>
              </a:spcAft>
            </a:pPr>
            <a:r>
              <a:rPr lang="en-US" sz="3600" b="1" spc="-4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600" b="1"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b="1" spc="-40" dirty="0" err="1">
                <a:latin typeface="Times New Roman" panose="02020603050405020304" pitchFamily="18" charset="0"/>
                <a:ea typeface="Calibri" panose="020F0502020204030204" pitchFamily="34" charset="0"/>
                <a:cs typeface="Times New Roman" panose="02020603050405020304" pitchFamily="18" charset="0"/>
              </a:rPr>
              <a:t>vụ</a:t>
            </a:r>
            <a:r>
              <a:rPr lang="en-US" sz="3600" b="1" spc="-40" dirty="0">
                <a:latin typeface="Times New Roman" panose="02020603050405020304" pitchFamily="18" charset="0"/>
                <a:ea typeface="Calibri" panose="020F0502020204030204" pitchFamily="34" charset="0"/>
                <a:cs typeface="Times New Roman" panose="02020603050405020304" pitchFamily="18" charset="0"/>
              </a:rPr>
              <a:t> 2:</a:t>
            </a:r>
            <a:r>
              <a:rPr lang="en-US" sz="3600" b="1" spc="-35"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Gia</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đình</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spc="-35"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đèn</a:t>
            </a:r>
            <a:r>
              <a:rPr lang="en-US" sz="3600" spc="-35"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a:latin typeface="Times New Roman" panose="02020603050405020304" pitchFamily="18" charset="0"/>
                <a:ea typeface="Calibri" panose="020F0502020204030204" pitchFamily="34" charset="0"/>
                <a:cs typeface="Times New Roman" panose="02020603050405020304" pitchFamily="18" charset="0"/>
              </a:rPr>
              <a:t>LED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3600" spc="-35"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kiệm</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3600" spc="-35"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Vì</a:t>
            </a:r>
            <a:r>
              <a:rPr lang="en-US" sz="3600" spc="-35"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3600" spc="-80" dirty="0">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3600" spc="-70" dirty="0">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spc="-65" dirty="0">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latin typeface="Times New Roman" panose="02020603050405020304" pitchFamily="18" charset="0"/>
                <a:ea typeface="Calibri" panose="020F0502020204030204" pitchFamily="34" charset="0"/>
                <a:cs typeface="Times New Roman" panose="02020603050405020304" pitchFamily="18" charset="0"/>
              </a:rPr>
              <a:t>bóng</a:t>
            </a:r>
            <a:r>
              <a:rPr lang="en-US" sz="3600" spc="-70" dirty="0">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latin typeface="Times New Roman" panose="02020603050405020304" pitchFamily="18" charset="0"/>
                <a:ea typeface="Calibri" panose="020F0502020204030204" pitchFamily="34" charset="0"/>
                <a:cs typeface="Times New Roman" panose="02020603050405020304" pitchFamily="18" charset="0"/>
              </a:rPr>
              <a:t>đèn</a:t>
            </a:r>
            <a:r>
              <a:rPr lang="en-US" sz="3600" spc="-70" dirty="0">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a:latin typeface="Times New Roman" panose="02020603050405020304" pitchFamily="18" charset="0"/>
                <a:ea typeface="Calibri" panose="020F0502020204030204" pitchFamily="34" charset="0"/>
                <a:cs typeface="Times New Roman" panose="02020603050405020304" pitchFamily="18" charset="0"/>
              </a:rPr>
              <a:t>LED</a:t>
            </a:r>
            <a:r>
              <a:rPr lang="en-US" sz="3600" spc="-65" dirty="0">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spc="-70" dirty="0">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a:latin typeface="Times New Roman" panose="02020603050405020304" pitchFamily="18" charset="0"/>
                <a:ea typeface="Calibri" panose="020F0502020204030204" pitchFamily="34" charset="0"/>
                <a:cs typeface="Times New Roman" panose="02020603050405020304" pitchFamily="18" charset="0"/>
              </a:rPr>
              <a:t>16</a:t>
            </a:r>
            <a:r>
              <a:rPr lang="en-US" sz="3600" spc="-65" dirty="0">
                <a:latin typeface="Times New Roman" panose="02020603050405020304" pitchFamily="18" charset="0"/>
                <a:ea typeface="Calibri" panose="020F0502020204030204" pitchFamily="34" charset="0"/>
                <a:cs typeface="Times New Roman" panose="02020603050405020304" pitchFamily="18" charset="0"/>
              </a:rPr>
              <a:t> </a:t>
            </a:r>
            <a:r>
              <a:rPr lang="en-US" sz="3600" spc="-10" dirty="0">
                <a:latin typeface="Times New Roman" panose="02020603050405020304" pitchFamily="18" charset="0"/>
                <a:ea typeface="Calibri" panose="020F0502020204030204" pitchFamily="34" charset="0"/>
                <a:cs typeface="Times New Roman" panose="02020603050405020304" pitchFamily="18" charset="0"/>
              </a:rPr>
              <a:t>W/</a:t>
            </a:r>
            <a:r>
              <a:rPr lang="en-US" sz="3600" spc="-10" dirty="0" err="1">
                <a:latin typeface="Times New Roman" panose="02020603050405020304" pitchFamily="18" charset="0"/>
                <a:ea typeface="Calibri" panose="020F0502020204030204" pitchFamily="34" charset="0"/>
                <a:cs typeface="Times New Roman" panose="02020603050405020304" pitchFamily="18" charset="0"/>
              </a:rPr>
              <a:t>giờ</a:t>
            </a:r>
            <a:r>
              <a:rPr lang="en-US" sz="3600" spc="-10" dirty="0" smtClean="0">
                <a:latin typeface="Times New Roman" panose="02020603050405020304" pitchFamily="18" charset="0"/>
                <a:ea typeface="Calibri" panose="020F0502020204030204" pitchFamily="34" charset="0"/>
                <a:cs typeface="Times New Roman" panose="02020603050405020304" pitchFamily="18" charset="0"/>
              </a:rPr>
              <a:t>.</a:t>
            </a:r>
          </a:p>
          <a:p>
            <a:pPr marL="90170" indent="-90170">
              <a:spcAft>
                <a:spcPts val="0"/>
              </a:spcAft>
            </a:pP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marL="90170" indent="-90170">
              <a:spcAft>
                <a:spcPts val="0"/>
              </a:spcAft>
            </a:pPr>
            <a:r>
              <a:rPr lang="en-US" sz="3600" b="1" spc="-5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600" b="1"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b="1" spc="-50" dirty="0" err="1">
                <a:latin typeface="Times New Roman" panose="02020603050405020304" pitchFamily="18" charset="0"/>
                <a:ea typeface="Calibri" panose="020F0502020204030204" pitchFamily="34" charset="0"/>
                <a:cs typeface="Times New Roman" panose="02020603050405020304" pitchFamily="18" charset="0"/>
              </a:rPr>
              <a:t>vụ</a:t>
            </a:r>
            <a:r>
              <a:rPr lang="en-US" sz="3600" b="1"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b="1" spc="-50" dirty="0">
                <a:latin typeface="Times New Roman" panose="02020603050405020304" pitchFamily="18" charset="0"/>
                <a:ea typeface="Calibri" panose="020F0502020204030204" pitchFamily="34" charset="0"/>
                <a:cs typeface="Times New Roman" panose="02020603050405020304" pitchFamily="18" charset="0"/>
              </a:rPr>
              <a:t>3:</a:t>
            </a:r>
            <a:r>
              <a:rPr lang="en-US" sz="3600" b="1"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Vệ</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600" spc="-50" dirty="0">
                <a:latin typeface="Times New Roman" panose="02020603050405020304" pitchFamily="18" charset="0"/>
                <a:ea typeface="Calibri" panose="020F0502020204030204" pitchFamily="34" charset="0"/>
                <a:cs typeface="Times New Roman" panose="02020603050405020304" pitchFamily="18" charset="0"/>
              </a:rPr>
              <a:t>,</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xuyên</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cho</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spc="-5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600" spc="-5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mà</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đưa</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ra.</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Ví</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tủ</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spc="-3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tuyết</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xả</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băng</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tủ</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thu</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hẹp</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a:latin typeface="Times New Roman" panose="02020603050405020304" pitchFamily="18" charset="0"/>
                <a:ea typeface="Calibri" panose="020F0502020204030204" pitchFamily="34" charset="0"/>
                <a:cs typeface="Times New Roman" panose="02020603050405020304" pitchFamily="18" charset="0"/>
              </a:rPr>
              <a:t>do</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tuyết</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3600" spc="-25"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dòng</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quạt</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gió</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cao</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tốn</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600" spc="-2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Vậy</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nên</a:t>
            </a:r>
            <a:r>
              <a:rPr lang="en-US" sz="3600" spc="-35"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vệ</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3600" spc="-35"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dưỡng</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3600" spc="-35"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600" spc="-35"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xuyên</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góp</a:t>
            </a:r>
            <a:r>
              <a:rPr lang="en-US" sz="3600" spc="-35"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spc="-4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3600" spc="-4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kiệm</a:t>
            </a:r>
            <a:r>
              <a:rPr lang="en-US" sz="3600" spc="-1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3600" spc="-1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hiệu</a:t>
            </a:r>
            <a:r>
              <a:rPr lang="en-US" sz="3600" spc="-1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3600" dirty="0" smtClean="0">
                <a:latin typeface="Times New Roman" panose="02020603050405020304" pitchFamily="18" charset="0"/>
                <a:ea typeface="Calibri" panose="020F0502020204030204" pitchFamily="34" charset="0"/>
                <a:cs typeface="Times New Roman" panose="02020603050405020304" pitchFamily="18" charset="0"/>
              </a:rPr>
              <a:t>.</a:t>
            </a:r>
          </a:p>
          <a:p>
            <a:pPr marL="90170" indent="-90170">
              <a:spcAft>
                <a:spcPts val="0"/>
              </a:spcAft>
            </a:pP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0"/>
              </a:spcAft>
            </a:pPr>
            <a:r>
              <a:rPr lang="x-none" sz="3600" b="1" spc="-50" dirty="0">
                <a:latin typeface="Times New Roman" panose="02020603050405020304" pitchFamily="18" charset="0"/>
                <a:ea typeface="Calibri" panose="020F0502020204030204" pitchFamily="34" charset="0"/>
                <a:cs typeface="Times New Roman" panose="02020603050405020304" pitchFamily="18" charset="0"/>
              </a:rPr>
              <a:t>Nhiệm</a:t>
            </a:r>
            <a:r>
              <a:rPr lang="x-none" sz="3600" b="1"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b="1" spc="-50" dirty="0">
                <a:latin typeface="Times New Roman" panose="02020603050405020304" pitchFamily="18" charset="0"/>
                <a:ea typeface="Calibri" panose="020F0502020204030204" pitchFamily="34" charset="0"/>
                <a:cs typeface="Times New Roman" panose="02020603050405020304" pitchFamily="18" charset="0"/>
              </a:rPr>
              <a:t>vụ</a:t>
            </a:r>
            <a:r>
              <a:rPr lang="x-none" sz="3600" b="1"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b="1" spc="-50" dirty="0">
                <a:latin typeface="Times New Roman" panose="02020603050405020304" pitchFamily="18" charset="0"/>
                <a:ea typeface="Calibri" panose="020F0502020204030204" pitchFamily="34" charset="0"/>
                <a:cs typeface="Times New Roman" panose="02020603050405020304" pitchFamily="18" charset="0"/>
              </a:rPr>
              <a:t>4:</a:t>
            </a:r>
            <a:r>
              <a:rPr lang="x-none" sz="3600" b="1"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Tạo</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thói</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quen</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tắt</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đèn</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hay</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các</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thiết</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bị</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chiếu</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sáng</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khi</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không</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có</a:t>
            </a:r>
            <a:r>
              <a:rPr lang="x-none" sz="3600" spc="-1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50" dirty="0">
                <a:latin typeface="Times New Roman" panose="02020603050405020304" pitchFamily="18" charset="0"/>
                <a:ea typeface="Calibri" panose="020F0502020204030204" pitchFamily="34" charset="0"/>
                <a:cs typeface="Times New Roman" panose="02020603050405020304" pitchFamily="18" charset="0"/>
              </a:rPr>
              <a:t>người </a:t>
            </a:r>
            <a:r>
              <a:rPr lang="x-none" sz="3600" dirty="0">
                <a:latin typeface="Times New Roman" panose="02020603050405020304" pitchFamily="18" charset="0"/>
                <a:ea typeface="Calibri" panose="020F0502020204030204" pitchFamily="34" charset="0"/>
                <a:cs typeface="Times New Roman" panose="02020603050405020304" pitchFamily="18" charset="0"/>
              </a:rPr>
              <a:t>sử dụng hoặc khi ra khỏi phòng. Sử dụng thiết bị chiếu sáng có công suất nhỏ, phù </a:t>
            </a:r>
            <a:r>
              <a:rPr lang="x-none" sz="3600" spc="-10" dirty="0">
                <a:latin typeface="Times New Roman" panose="02020603050405020304" pitchFamily="18" charset="0"/>
                <a:ea typeface="Calibri" panose="020F0502020204030204" pitchFamily="34" charset="0"/>
                <a:cs typeface="Times New Roman" panose="02020603050405020304" pitchFamily="18" charset="0"/>
              </a:rPr>
              <a:t>hợp</a:t>
            </a:r>
            <a:r>
              <a:rPr lang="x-none" sz="3600" spc="-70" dirty="0">
                <a:latin typeface="Times New Roman" panose="02020603050405020304" pitchFamily="18" charset="0"/>
                <a:ea typeface="Calibri" panose="020F0502020204030204" pitchFamily="34" charset="0"/>
                <a:cs typeface="Times New Roman" panose="02020603050405020304" pitchFamily="18" charset="0"/>
              </a:rPr>
              <a:t> </a:t>
            </a:r>
            <a:r>
              <a:rPr lang="x-none" sz="3600" spc="-10" dirty="0">
                <a:latin typeface="Times New Roman" panose="02020603050405020304" pitchFamily="18" charset="0"/>
                <a:ea typeface="Calibri" panose="020F0502020204030204" pitchFamily="34" charset="0"/>
                <a:cs typeface="Times New Roman" panose="02020603050405020304" pitchFamily="18" charset="0"/>
              </a:rPr>
              <a:t>với</a:t>
            </a:r>
            <a:r>
              <a:rPr lang="x-none" sz="3600" spc="-70" dirty="0">
                <a:latin typeface="Times New Roman" panose="02020603050405020304" pitchFamily="18" charset="0"/>
                <a:ea typeface="Calibri" panose="020F0502020204030204" pitchFamily="34" charset="0"/>
                <a:cs typeface="Times New Roman" panose="02020603050405020304" pitchFamily="18" charset="0"/>
              </a:rPr>
              <a:t> </a:t>
            </a:r>
            <a:r>
              <a:rPr lang="x-none" sz="3600" spc="-10" dirty="0">
                <a:latin typeface="Times New Roman" panose="02020603050405020304" pitchFamily="18" charset="0"/>
                <a:ea typeface="Calibri" panose="020F0502020204030204" pitchFamily="34" charset="0"/>
                <a:cs typeface="Times New Roman" panose="02020603050405020304" pitchFamily="18" charset="0"/>
              </a:rPr>
              <a:t>nơi</a:t>
            </a:r>
            <a:r>
              <a:rPr lang="x-none" sz="3600" spc="-65" dirty="0">
                <a:latin typeface="Times New Roman" panose="02020603050405020304" pitchFamily="18" charset="0"/>
                <a:ea typeface="Calibri" panose="020F0502020204030204" pitchFamily="34" charset="0"/>
                <a:cs typeface="Times New Roman" panose="02020603050405020304" pitchFamily="18" charset="0"/>
              </a:rPr>
              <a:t> </a:t>
            </a:r>
            <a:r>
              <a:rPr lang="x-none" sz="3600" spc="-10" dirty="0">
                <a:latin typeface="Times New Roman" panose="02020603050405020304" pitchFamily="18" charset="0"/>
                <a:ea typeface="Calibri" panose="020F0502020204030204" pitchFamily="34" charset="0"/>
                <a:cs typeface="Times New Roman" panose="02020603050405020304" pitchFamily="18" charset="0"/>
              </a:rPr>
              <a:t>cần</a:t>
            </a:r>
            <a:r>
              <a:rPr lang="x-none" sz="3600" spc="-70" dirty="0">
                <a:latin typeface="Times New Roman" panose="02020603050405020304" pitchFamily="18" charset="0"/>
                <a:ea typeface="Calibri" panose="020F0502020204030204" pitchFamily="34" charset="0"/>
                <a:cs typeface="Times New Roman" panose="02020603050405020304" pitchFamily="18" charset="0"/>
              </a:rPr>
              <a:t> </a:t>
            </a:r>
            <a:r>
              <a:rPr lang="x-none" sz="3600" spc="-10" dirty="0">
                <a:latin typeface="Times New Roman" panose="02020603050405020304" pitchFamily="18" charset="0"/>
                <a:ea typeface="Calibri" panose="020F0502020204030204" pitchFamily="34" charset="0"/>
                <a:cs typeface="Times New Roman" panose="02020603050405020304" pitchFamily="18" charset="0"/>
              </a:rPr>
              <a:t>chiếu</a:t>
            </a:r>
            <a:r>
              <a:rPr lang="x-none" sz="3600" spc="-70" dirty="0">
                <a:latin typeface="Times New Roman" panose="02020603050405020304" pitchFamily="18" charset="0"/>
                <a:ea typeface="Calibri" panose="020F0502020204030204" pitchFamily="34" charset="0"/>
                <a:cs typeface="Times New Roman" panose="02020603050405020304" pitchFamily="18" charset="0"/>
              </a:rPr>
              <a:t> </a:t>
            </a:r>
            <a:r>
              <a:rPr lang="x-none" sz="3600" spc="-10" dirty="0">
                <a:latin typeface="Times New Roman" panose="02020603050405020304" pitchFamily="18" charset="0"/>
                <a:ea typeface="Calibri" panose="020F0502020204030204" pitchFamily="34" charset="0"/>
                <a:cs typeface="Times New Roman" panose="02020603050405020304" pitchFamily="18" charset="0"/>
              </a:rPr>
              <a:t>sáng,…</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1715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4404732"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VẬN DỤNG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TextBox 6"/>
          <p:cNvSpPr txBox="1"/>
          <p:nvPr/>
        </p:nvSpPr>
        <p:spPr>
          <a:xfrm>
            <a:off x="2427247" y="1773709"/>
            <a:ext cx="13387646" cy="843144"/>
          </a:xfrm>
          <a:prstGeom prst="rect">
            <a:avLst/>
          </a:prstGeom>
        </p:spPr>
        <p:txBody>
          <a:bodyPr lIns="0" tIns="0" rIns="0" bIns="0" rtlCol="0" anchor="t">
            <a:spAutoFit/>
          </a:bodyPr>
          <a:lstStyle/>
          <a:p>
            <a:pPr algn="just">
              <a:lnSpc>
                <a:spcPts val="4536"/>
              </a:lnSpc>
            </a:pPr>
            <a:r>
              <a:rPr lang="en-US" sz="4200" dirty="0">
                <a:solidFill>
                  <a:srgbClr val="000000"/>
                </a:solidFill>
                <a:latin typeface="Arial Bold"/>
                <a:ea typeface="Arial Bold"/>
                <a:cs typeface="Arial Bold"/>
                <a:sym typeface="Arial Bold"/>
              </a:rPr>
              <a:t>Chia </a:t>
            </a:r>
            <a:r>
              <a:rPr lang="en-US" sz="4200" dirty="0" err="1">
                <a:solidFill>
                  <a:srgbClr val="000000"/>
                </a:solidFill>
                <a:latin typeface="Arial Bold"/>
                <a:ea typeface="Arial Bold"/>
                <a:cs typeface="Arial Bold"/>
                <a:sym typeface="Arial Bold"/>
              </a:rPr>
              <a:t>lớp</a:t>
            </a:r>
            <a:r>
              <a:rPr lang="en-US" sz="4200" dirty="0">
                <a:solidFill>
                  <a:srgbClr val="000000"/>
                </a:solidFill>
                <a:latin typeface="Arial Bold"/>
                <a:ea typeface="Arial Bold"/>
                <a:cs typeface="Arial Bold"/>
                <a:sym typeface="Arial Bold"/>
              </a:rPr>
              <a:t> </a:t>
            </a:r>
            <a:r>
              <a:rPr lang="en-US" sz="4200" dirty="0" err="1">
                <a:solidFill>
                  <a:srgbClr val="000000"/>
                </a:solidFill>
                <a:latin typeface="Arial Bold"/>
                <a:ea typeface="Arial Bold"/>
                <a:cs typeface="Arial Bold"/>
                <a:sym typeface="Arial Bold"/>
              </a:rPr>
              <a:t>thành</a:t>
            </a:r>
            <a:r>
              <a:rPr lang="en-US" sz="4200" dirty="0">
                <a:solidFill>
                  <a:srgbClr val="000000"/>
                </a:solidFill>
                <a:latin typeface="Arial Bold"/>
                <a:ea typeface="Arial Bold"/>
                <a:cs typeface="Arial Bold"/>
                <a:sym typeface="Arial Bold"/>
              </a:rPr>
              <a:t> 4 </a:t>
            </a:r>
            <a:r>
              <a:rPr lang="en-US" sz="4200" dirty="0" err="1">
                <a:solidFill>
                  <a:srgbClr val="000000"/>
                </a:solidFill>
                <a:latin typeface="Arial Bold"/>
                <a:ea typeface="Arial Bold"/>
                <a:cs typeface="Arial Bold"/>
                <a:sym typeface="Arial Bold"/>
              </a:rPr>
              <a:t>nhóm</a:t>
            </a:r>
            <a:r>
              <a:rPr lang="en-US" sz="4200" dirty="0">
                <a:solidFill>
                  <a:srgbClr val="000000"/>
                </a:solidFill>
                <a:latin typeface="Arial Bold"/>
                <a:ea typeface="Arial Bold"/>
                <a:cs typeface="Arial Bold"/>
                <a:sym typeface="Arial Bold"/>
              </a:rPr>
              <a:t> </a:t>
            </a:r>
            <a:r>
              <a:rPr lang="en-US" sz="4200" dirty="0" err="1">
                <a:solidFill>
                  <a:srgbClr val="000000"/>
                </a:solidFill>
                <a:latin typeface="Arial Bold"/>
                <a:ea typeface="Arial Bold"/>
                <a:cs typeface="Arial Bold"/>
                <a:sym typeface="Arial Bold"/>
              </a:rPr>
              <a:t>thực</a:t>
            </a:r>
            <a:r>
              <a:rPr lang="en-US" sz="4200" dirty="0">
                <a:solidFill>
                  <a:srgbClr val="000000"/>
                </a:solidFill>
                <a:latin typeface="Arial Bold"/>
                <a:ea typeface="Arial Bold"/>
                <a:cs typeface="Arial Bold"/>
                <a:sym typeface="Arial Bold"/>
              </a:rPr>
              <a:t> </a:t>
            </a:r>
            <a:r>
              <a:rPr lang="en-US" sz="4200" dirty="0" err="1">
                <a:solidFill>
                  <a:srgbClr val="000000"/>
                </a:solidFill>
                <a:latin typeface="Arial Bold"/>
                <a:ea typeface="Arial Bold"/>
                <a:cs typeface="Arial Bold"/>
                <a:sym typeface="Arial Bold"/>
              </a:rPr>
              <a:t>hiện</a:t>
            </a:r>
            <a:r>
              <a:rPr lang="en-US" sz="4200" dirty="0">
                <a:solidFill>
                  <a:srgbClr val="000000"/>
                </a:solidFill>
                <a:latin typeface="Arial Bold"/>
                <a:ea typeface="Arial Bold"/>
                <a:cs typeface="Arial Bold"/>
                <a:sym typeface="Arial Bold"/>
              </a:rPr>
              <a:t> </a:t>
            </a:r>
            <a:r>
              <a:rPr lang="en-US" sz="4200" dirty="0" err="1">
                <a:solidFill>
                  <a:srgbClr val="000000"/>
                </a:solidFill>
                <a:latin typeface="Arial Bold"/>
                <a:ea typeface="Arial Bold"/>
                <a:cs typeface="Arial Bold"/>
                <a:sym typeface="Arial Bold"/>
              </a:rPr>
              <a:t>nhiệm</a:t>
            </a:r>
            <a:r>
              <a:rPr lang="en-US" sz="4200" dirty="0">
                <a:solidFill>
                  <a:srgbClr val="000000"/>
                </a:solidFill>
                <a:latin typeface="Arial Bold"/>
                <a:ea typeface="Arial Bold"/>
                <a:cs typeface="Arial Bold"/>
                <a:sym typeface="Arial Bold"/>
              </a:rPr>
              <a:t> </a:t>
            </a:r>
            <a:r>
              <a:rPr lang="en-US" sz="4200" dirty="0" err="1">
                <a:solidFill>
                  <a:srgbClr val="000000"/>
                </a:solidFill>
                <a:latin typeface="Arial Bold"/>
                <a:ea typeface="Arial Bold"/>
                <a:cs typeface="Arial Bold"/>
                <a:sym typeface="Arial Bold"/>
              </a:rPr>
              <a:t>vụ</a:t>
            </a:r>
            <a:r>
              <a:rPr lang="en-US" sz="4200" dirty="0">
                <a:solidFill>
                  <a:srgbClr val="000000"/>
                </a:solidFill>
                <a:latin typeface="Arial Bold"/>
                <a:ea typeface="Arial Bold"/>
                <a:cs typeface="Arial Bold"/>
                <a:sym typeface="Arial Bold"/>
              </a:rPr>
              <a:t> </a:t>
            </a:r>
            <a:r>
              <a:rPr lang="en-US" sz="4200" dirty="0" err="1">
                <a:solidFill>
                  <a:srgbClr val="000000"/>
                </a:solidFill>
                <a:latin typeface="Arial Bold"/>
                <a:ea typeface="Arial Bold"/>
                <a:cs typeface="Arial Bold"/>
                <a:sym typeface="Arial Bold"/>
              </a:rPr>
              <a:t>sau</a:t>
            </a:r>
            <a:endParaRPr lang="en-US" sz="4200" dirty="0">
              <a:solidFill>
                <a:srgbClr val="000000"/>
              </a:solidFill>
              <a:latin typeface="Arial Bold"/>
              <a:ea typeface="Arial Bold"/>
              <a:cs typeface="Arial Bold"/>
              <a:sym typeface="Arial Bold"/>
            </a:endParaRPr>
          </a:p>
        </p:txBody>
      </p:sp>
      <p:sp>
        <p:nvSpPr>
          <p:cNvPr id="8" name="TextBox 7"/>
          <p:cNvSpPr txBox="1"/>
          <p:nvPr/>
        </p:nvSpPr>
        <p:spPr>
          <a:xfrm>
            <a:off x="1489780" y="3970771"/>
            <a:ext cx="15344165" cy="2282676"/>
          </a:xfrm>
          <a:prstGeom prst="rect">
            <a:avLst/>
          </a:prstGeom>
        </p:spPr>
        <p:txBody>
          <a:bodyPr lIns="0" tIns="0" rIns="0" bIns="0" rtlCol="0" anchor="t">
            <a:spAutoFit/>
          </a:bodyPr>
          <a:lstStyle/>
          <a:p>
            <a:pPr algn="just">
              <a:lnSpc>
                <a:spcPts val="4320"/>
              </a:lnSpc>
            </a:pPr>
            <a:r>
              <a:rPr lang="en-US" sz="3600" b="1" dirty="0" err="1">
                <a:solidFill>
                  <a:srgbClr val="231F20"/>
                </a:solidFill>
                <a:latin typeface="Times New Roman" panose="02020603050405020304" pitchFamily="18" charset="0"/>
                <a:ea typeface="Arial"/>
                <a:cs typeface="Times New Roman" panose="02020603050405020304" pitchFamily="18" charset="0"/>
                <a:sym typeface="Arial"/>
              </a:rPr>
              <a:t>Nhiệm</a:t>
            </a:r>
            <a:r>
              <a:rPr lang="en-US" sz="3600" b="1"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b="1" dirty="0" err="1">
                <a:solidFill>
                  <a:srgbClr val="231F20"/>
                </a:solidFill>
                <a:latin typeface="Times New Roman" panose="02020603050405020304" pitchFamily="18" charset="0"/>
                <a:ea typeface="Arial"/>
                <a:cs typeface="Times New Roman" panose="02020603050405020304" pitchFamily="18" charset="0"/>
                <a:sym typeface="Arial"/>
              </a:rPr>
              <a:t>vụ</a:t>
            </a:r>
            <a:r>
              <a:rPr lang="en-US" sz="3600" b="1" dirty="0">
                <a:solidFill>
                  <a:srgbClr val="231F20"/>
                </a:solidFill>
                <a:latin typeface="Times New Roman" panose="02020603050405020304" pitchFamily="18" charset="0"/>
                <a:ea typeface="Arial"/>
                <a:cs typeface="Times New Roman" panose="02020603050405020304" pitchFamily="18" charset="0"/>
                <a:sym typeface="Arial"/>
              </a:rPr>
              <a:t> 1</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Thực</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hiện</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một</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số</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biện</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pháp</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tiết</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kiệm</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điện</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năng</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trong</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lớp</a:t>
            </a:r>
            <a:r>
              <a:rPr lang="en-US" sz="3600" dirty="0">
                <a:solidFill>
                  <a:srgbClr val="231F2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231F20"/>
                </a:solidFill>
                <a:latin typeface="Times New Roman" panose="02020603050405020304" pitchFamily="18" charset="0"/>
                <a:ea typeface="Arial"/>
                <a:cs typeface="Times New Roman" panose="02020603050405020304" pitchFamily="18" charset="0"/>
                <a:sym typeface="Arial"/>
              </a:rPr>
              <a:t>học</a:t>
            </a:r>
            <a:r>
              <a:rPr lang="en-US" sz="3600" dirty="0" smtClean="0">
                <a:solidFill>
                  <a:srgbClr val="231F20"/>
                </a:solidFill>
                <a:latin typeface="Times New Roman" panose="02020603050405020304" pitchFamily="18" charset="0"/>
                <a:ea typeface="Arial"/>
                <a:cs typeface="Times New Roman" panose="02020603050405020304" pitchFamily="18" charset="0"/>
                <a:sym typeface="Arial"/>
              </a:rPr>
              <a:t>.</a:t>
            </a:r>
          </a:p>
          <a:p>
            <a:pPr algn="just">
              <a:lnSpc>
                <a:spcPts val="4320"/>
              </a:lnSpc>
            </a:pPr>
            <a:endParaRPr lang="en-US" sz="3600" dirty="0">
              <a:solidFill>
                <a:srgbClr val="231F20"/>
              </a:solidFill>
              <a:latin typeface="Times New Roman" panose="02020603050405020304" pitchFamily="18" charset="0"/>
              <a:ea typeface="Arial"/>
              <a:cs typeface="Times New Roman" panose="02020603050405020304" pitchFamily="18" charset="0"/>
              <a:sym typeface="Arial"/>
            </a:endParaRPr>
          </a:p>
          <a:p>
            <a:pPr algn="just">
              <a:lnSpc>
                <a:spcPts val="4622"/>
              </a:lnSpc>
            </a:pPr>
            <a:r>
              <a:rPr lang="en-US" sz="3600" b="1"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Nhiệm</a:t>
            </a:r>
            <a:r>
              <a:rPr lang="en-US" sz="3600" b="1"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b="1"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vụ</a:t>
            </a:r>
            <a:r>
              <a:rPr lang="en-US" sz="3600" b="1"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2</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Đề</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xuất</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phương</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án</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lựa</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chọn</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lắp</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đặt</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và</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sử</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dụng</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các</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thiết</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bị</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trong</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hệ</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thống</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chiếu</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sáng</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ở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trường</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em</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nhằm</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đảm</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bảo</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tiết</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kiệm</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điện</a:t>
            </a:r>
            <a:r>
              <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rPr>
              <a:t> </a:t>
            </a:r>
            <a:r>
              <a:rPr lang="en-US" sz="3600" spc="-41" dirty="0" err="1">
                <a:solidFill>
                  <a:srgbClr val="231F20"/>
                </a:solidFill>
                <a:latin typeface="Times New Roman" panose="02020603050405020304" pitchFamily="18" charset="0"/>
                <a:ea typeface="TT Rounds Condensed"/>
                <a:cs typeface="Times New Roman" panose="02020603050405020304" pitchFamily="18" charset="0"/>
                <a:sym typeface="TT Rounds Condensed"/>
              </a:rPr>
              <a:t>năng</a:t>
            </a:r>
            <a:endParaRPr lang="en-US" sz="3600" spc="-41" dirty="0">
              <a:solidFill>
                <a:srgbClr val="231F20"/>
              </a:solidFill>
              <a:latin typeface="Times New Roman" panose="02020603050405020304" pitchFamily="18" charset="0"/>
              <a:ea typeface="TT Rounds Condensed"/>
              <a:cs typeface="Times New Roman" panose="02020603050405020304" pitchFamily="18" charset="0"/>
              <a:sym typeface="TT Rounds Condensed"/>
            </a:endParaRPr>
          </a:p>
        </p:txBody>
      </p:sp>
    </p:spTree>
    <p:extLst>
      <p:ext uri="{BB962C8B-B14F-4D97-AF65-F5344CB8AC3E}">
        <p14:creationId xmlns:p14="http://schemas.microsoft.com/office/powerpoint/2010/main" val="41184881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4404732"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smtClean="0">
                <a:solidFill>
                  <a:schemeClr val="accent3">
                    <a:lumMod val="75000"/>
                  </a:schemeClr>
                </a:solidFill>
                <a:latin typeface="Times New Roman" panose="02020603050405020304" pitchFamily="18" charset="0"/>
                <a:cs typeface="Times New Roman" panose="02020603050405020304" pitchFamily="18" charset="0"/>
              </a:rPr>
              <a:t>VẬN DỤNG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TextBox 6"/>
          <p:cNvSpPr txBox="1"/>
          <p:nvPr/>
        </p:nvSpPr>
        <p:spPr>
          <a:xfrm>
            <a:off x="762000" y="1078750"/>
            <a:ext cx="15821730" cy="9417963"/>
          </a:xfrm>
          <a:prstGeom prst="rect">
            <a:avLst/>
          </a:prstGeom>
        </p:spPr>
        <p:txBody>
          <a:bodyPr lIns="0" tIns="0" rIns="0" bIns="0" rtlCol="0" anchor="t">
            <a:spAutoFit/>
          </a:bodyPr>
          <a:lstStyle/>
          <a:p>
            <a:pPr algn="just"/>
            <a:endParaRPr sz="3600" dirty="0">
              <a:latin typeface="Times New Roman" panose="02020603050405020304" pitchFamily="18" charset="0"/>
              <a:cs typeface="Times New Roman" panose="02020603050405020304" pitchFamily="18" charset="0"/>
            </a:endParaRPr>
          </a:p>
          <a:p>
            <a:pPr algn="just"/>
            <a:r>
              <a:rPr lang="en-US" sz="3600" b="1" dirty="0" err="1" smtClean="0">
                <a:solidFill>
                  <a:srgbClr val="000000"/>
                </a:solidFill>
                <a:latin typeface="Times New Roman" panose="02020603050405020304" pitchFamily="18" charset="0"/>
                <a:ea typeface="Arial"/>
                <a:cs typeface="Times New Roman" panose="02020603050405020304" pitchFamily="18" charset="0"/>
                <a:sym typeface="Arial"/>
              </a:rPr>
              <a:t>Nhiệm</a:t>
            </a:r>
            <a:r>
              <a:rPr lang="en-US" sz="3600" b="1" dirty="0" smtClean="0">
                <a:solidFill>
                  <a:srgbClr val="000000"/>
                </a:solidFill>
                <a:latin typeface="Times New Roman" panose="02020603050405020304" pitchFamily="18" charset="0"/>
                <a:ea typeface="Arial"/>
                <a:cs typeface="Times New Roman" panose="02020603050405020304" pitchFamily="18" charset="0"/>
                <a:sym typeface="Arial"/>
              </a:rPr>
              <a:t> </a:t>
            </a:r>
            <a:r>
              <a:rPr lang="en-US" sz="3600" b="1" dirty="0" err="1">
                <a:solidFill>
                  <a:srgbClr val="000000"/>
                </a:solidFill>
                <a:latin typeface="Times New Roman" panose="02020603050405020304" pitchFamily="18" charset="0"/>
                <a:ea typeface="Arial"/>
                <a:cs typeface="Times New Roman" panose="02020603050405020304" pitchFamily="18" charset="0"/>
                <a:sym typeface="Arial"/>
              </a:rPr>
              <a:t>vụ</a:t>
            </a:r>
            <a:r>
              <a:rPr lang="en-US" sz="3600" b="1" dirty="0">
                <a:solidFill>
                  <a:srgbClr val="000000"/>
                </a:solidFill>
                <a:latin typeface="Times New Roman" panose="02020603050405020304" pitchFamily="18" charset="0"/>
                <a:ea typeface="Arial"/>
                <a:cs typeface="Times New Roman" panose="02020603050405020304" pitchFamily="18" charset="0"/>
                <a:sym typeface="Arial"/>
              </a:rPr>
              <a:t> 1: </a:t>
            </a:r>
          </a:p>
          <a:p>
            <a:pPr algn="just"/>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Tắt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khi</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không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sử</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dụng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tận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dụng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tối</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đa</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ánh</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sáng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tự</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nhiên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mở</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cửa</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sổ</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thông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gió</a:t>
            </a:r>
            <a:r>
              <a:rPr lang="en-US" sz="3600" dirty="0" smtClean="0">
                <a:solidFill>
                  <a:srgbClr val="000000"/>
                </a:solidFill>
                <a:latin typeface="Times New Roman" panose="02020603050405020304" pitchFamily="18" charset="0"/>
                <a:ea typeface="Arial"/>
                <a:cs typeface="Times New Roman" panose="02020603050405020304" pitchFamily="18" charset="0"/>
                <a:sym typeface="Arial"/>
              </a:rPr>
              <a:t>,…</a:t>
            </a:r>
          </a:p>
          <a:p>
            <a:pPr algn="just"/>
            <a:endParaRPr lang="en-US" sz="3600" dirty="0">
              <a:solidFill>
                <a:srgbClr val="000000"/>
              </a:solidFill>
              <a:latin typeface="Times New Roman" panose="02020603050405020304" pitchFamily="18" charset="0"/>
              <a:ea typeface="Arial"/>
              <a:cs typeface="Times New Roman" panose="02020603050405020304" pitchFamily="18" charset="0"/>
              <a:sym typeface="Arial"/>
            </a:endParaRPr>
          </a:p>
          <a:p>
            <a:pPr algn="just"/>
            <a:r>
              <a:rPr lang="en-US" sz="3600" dirty="0" smtClean="0">
                <a:solidFill>
                  <a:srgbClr val="000000"/>
                </a:solidFill>
                <a:latin typeface="Times New Roman" panose="02020603050405020304" pitchFamily="18" charset="0"/>
                <a:ea typeface="Arial"/>
                <a:cs typeface="Times New Roman" panose="02020603050405020304" pitchFamily="18" charset="0"/>
                <a:sym typeface="Arial"/>
              </a:rPr>
              <a:t> </a:t>
            </a:r>
            <a:r>
              <a:rPr lang="en-US" sz="3600" b="1" dirty="0" err="1">
                <a:solidFill>
                  <a:srgbClr val="000000"/>
                </a:solidFill>
                <a:latin typeface="Times New Roman" panose="02020603050405020304" pitchFamily="18" charset="0"/>
                <a:ea typeface="Arial"/>
                <a:cs typeface="Times New Roman" panose="02020603050405020304" pitchFamily="18" charset="0"/>
                <a:sym typeface="Arial"/>
              </a:rPr>
              <a:t>Nhiệm</a:t>
            </a:r>
            <a:r>
              <a:rPr lang="en-US" sz="3600" b="1"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b="1" dirty="0" err="1">
                <a:solidFill>
                  <a:srgbClr val="000000"/>
                </a:solidFill>
                <a:latin typeface="Times New Roman" panose="02020603050405020304" pitchFamily="18" charset="0"/>
                <a:ea typeface="Arial"/>
                <a:cs typeface="Times New Roman" panose="02020603050405020304" pitchFamily="18" charset="0"/>
                <a:sym typeface="Arial"/>
              </a:rPr>
              <a:t>vụ</a:t>
            </a:r>
            <a:r>
              <a:rPr lang="en-US" sz="3600" b="1" dirty="0">
                <a:solidFill>
                  <a:srgbClr val="000000"/>
                </a:solidFill>
                <a:latin typeface="Times New Roman" panose="02020603050405020304" pitchFamily="18" charset="0"/>
                <a:ea typeface="Arial"/>
                <a:cs typeface="Times New Roman" panose="02020603050405020304" pitchFamily="18" charset="0"/>
                <a:sym typeface="Arial"/>
              </a:rPr>
              <a:t> 2:</a:t>
            </a:r>
          </a:p>
          <a:p>
            <a:pPr algn="just"/>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Lựa</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chọn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a:t>
            </a:r>
          </a:p>
          <a:p>
            <a:pPr algn="just"/>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Lựa</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chọn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và</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đồ</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dùng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điện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có</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công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suất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phù</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hợp</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với</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nhu</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cầu</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sử</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dụng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a:t>
            </a:r>
          </a:p>
          <a:p>
            <a:pPr algn="just"/>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Lựa</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chọn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điện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thông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minh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có</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tích</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hợp</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các</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cảm</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biến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a:t>
            </a:r>
          </a:p>
          <a:p>
            <a:pPr algn="just"/>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Lựa</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chọn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sử</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dụng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năng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lượng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tái</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tạo</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a:t>
            </a:r>
          </a:p>
          <a:p>
            <a:pPr algn="just"/>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Lắp</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đặt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3600" dirty="0" smtClean="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smtClean="0">
                <a:solidFill>
                  <a:srgbClr val="000000"/>
                </a:solidFill>
                <a:latin typeface="Times New Roman" panose="02020603050405020304" pitchFamily="18" charset="0"/>
                <a:ea typeface="Arial"/>
                <a:cs typeface="Times New Roman" panose="02020603050405020304" pitchFamily="18" charset="0"/>
                <a:sym typeface="Arial"/>
              </a:rPr>
              <a:t>Lắp</a:t>
            </a:r>
            <a:r>
              <a:rPr lang="en-US" sz="3600" dirty="0" smtClean="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đặt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đúng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kĩ</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smtClean="0">
                <a:solidFill>
                  <a:srgbClr val="000000"/>
                </a:solidFill>
                <a:latin typeface="Times New Roman" panose="02020603050405020304" pitchFamily="18" charset="0"/>
                <a:ea typeface="Arial"/>
                <a:cs typeface="Times New Roman" panose="02020603050405020304" pitchFamily="18" charset="0"/>
                <a:sym typeface="Arial"/>
              </a:rPr>
              <a:t>thuật</a:t>
            </a:r>
            <a:r>
              <a:rPr lang="en-US" sz="3600" dirty="0" smtClean="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v</a:t>
            </a:r>
            <a:r>
              <a:rPr lang="en-US" sz="3600" dirty="0" err="1" smtClean="0">
                <a:solidFill>
                  <a:srgbClr val="000000"/>
                </a:solidFill>
                <a:latin typeface="Times New Roman" panose="02020603050405020304" pitchFamily="18" charset="0"/>
                <a:ea typeface="Arial"/>
                <a:cs typeface="Times New Roman" panose="02020603050405020304" pitchFamily="18" charset="0"/>
                <a:sym typeface="Arial"/>
              </a:rPr>
              <a:t>ị</a:t>
            </a:r>
            <a:r>
              <a:rPr lang="en-US" sz="3600" dirty="0" smtClean="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trí</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lắp</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đặt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phù</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hợp</a:t>
            </a:r>
            <a:r>
              <a:rPr lang="en-US" sz="3600" dirty="0" smtClean="0">
                <a:solidFill>
                  <a:srgbClr val="000000"/>
                </a:solidFill>
                <a:latin typeface="Times New Roman" panose="02020603050405020304" pitchFamily="18" charset="0"/>
                <a:ea typeface="Arial"/>
                <a:cs typeface="Times New Roman" panose="02020603050405020304" pitchFamily="18" charset="0"/>
                <a:sym typeface="Arial"/>
              </a:rPr>
              <a:t>.</a:t>
            </a:r>
          </a:p>
          <a:p>
            <a:pPr algn="just"/>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Sử</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dụng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a:t>
            </a:r>
          </a:p>
          <a:p>
            <a:pPr algn="just"/>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Sử</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dụng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và</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đồ</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dùng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điện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theo</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đúng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hướng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dẫn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của</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nhà</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sản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xuất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a:t>
            </a:r>
          </a:p>
          <a:p>
            <a:pPr algn="just"/>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Vệ</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sinh</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bảo</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dưỡng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thường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xuyên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a:t>
            </a:r>
          </a:p>
          <a:p>
            <a:pPr algn="just"/>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Hạn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chế</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sử</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dụng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các</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thiết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bị</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có</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công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suất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lớn</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trong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giờ</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cao</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điểm</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a:t>
            </a:r>
          </a:p>
          <a:p>
            <a:pPr algn="just"/>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Tắt</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khi</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không</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sử</a:t>
            </a:r>
            <a:r>
              <a:rPr lang="en-US" sz="3600" dirty="0">
                <a:solidFill>
                  <a:srgbClr val="000000"/>
                </a:solidFill>
                <a:latin typeface="Times New Roman" panose="02020603050405020304" pitchFamily="18" charset="0"/>
                <a:ea typeface="Arial"/>
                <a:cs typeface="Times New Roman" panose="02020603050405020304" pitchFamily="18" charset="0"/>
                <a:sym typeface="Arial"/>
              </a:rPr>
              <a:t> </a:t>
            </a:r>
            <a:r>
              <a:rPr lang="en-US" sz="3600" dirty="0" err="1">
                <a:solidFill>
                  <a:srgbClr val="000000"/>
                </a:solidFill>
                <a:latin typeface="Times New Roman" panose="02020603050405020304" pitchFamily="18" charset="0"/>
                <a:ea typeface="Arial"/>
                <a:cs typeface="Times New Roman" panose="02020603050405020304" pitchFamily="18" charset="0"/>
                <a:sym typeface="Arial"/>
              </a:rPr>
              <a:t>dụng</a:t>
            </a:r>
            <a:endParaRPr lang="en-US" sz="3600" dirty="0">
              <a:solidFill>
                <a:srgbClr val="000000"/>
              </a:solidFill>
              <a:latin typeface="Times New Roman" panose="02020603050405020304" pitchFamily="18" charset="0"/>
              <a:ea typeface="Arial"/>
              <a:cs typeface="Times New Roman" panose="02020603050405020304" pitchFamily="18" charset="0"/>
              <a:sym typeface="Arial"/>
            </a:endParaRPr>
          </a:p>
          <a:p>
            <a:pPr algn="just"/>
            <a:endParaRPr lang="en-US" sz="3600"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9755349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7201" y="342900"/>
            <a:ext cx="17615648" cy="9944101"/>
          </a:xfrm>
          <a:custGeom>
            <a:avLst/>
            <a:gdLst/>
            <a:ahLst/>
            <a:cxnLst/>
            <a:rect l="l" t="t" r="r" b="b"/>
            <a:pathLst>
              <a:path w="17615648" h="9944101">
                <a:moveTo>
                  <a:pt x="0" y="0"/>
                </a:moveTo>
                <a:lnTo>
                  <a:pt x="17615648" y="0"/>
                </a:lnTo>
                <a:lnTo>
                  <a:pt x="17615648" y="9944101"/>
                </a:lnTo>
                <a:lnTo>
                  <a:pt x="0" y="9944101"/>
                </a:lnTo>
                <a:lnTo>
                  <a:pt x="0" y="0"/>
                </a:lnTo>
                <a:close/>
              </a:path>
            </a:pathLst>
          </a:custGeom>
          <a:blipFill>
            <a:blip r:embed="rId2"/>
            <a:stretch>
              <a:fillRect l="-17202" r="-17202"/>
            </a:stretch>
          </a:blipFill>
        </p:spPr>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9580" b="-9580"/>
              </a:stretch>
            </a:blipFill>
          </p:spPr>
        </p:sp>
      </p:grpSp>
      <p:sp>
        <p:nvSpPr>
          <p:cNvPr id="4" name="Freeform 4"/>
          <p:cNvSpPr/>
          <p:nvPr/>
        </p:nvSpPr>
        <p:spPr>
          <a:xfrm rot="-380265">
            <a:off x="1360381" y="1102701"/>
            <a:ext cx="12602964" cy="16662573"/>
          </a:xfrm>
          <a:custGeom>
            <a:avLst/>
            <a:gdLst/>
            <a:ahLst/>
            <a:cxnLst/>
            <a:rect l="l" t="t" r="r" b="b"/>
            <a:pathLst>
              <a:path w="12602964" h="16662573">
                <a:moveTo>
                  <a:pt x="0" y="0"/>
                </a:moveTo>
                <a:lnTo>
                  <a:pt x="12602964" y="0"/>
                </a:lnTo>
                <a:lnTo>
                  <a:pt x="12602964" y="16662573"/>
                </a:lnTo>
                <a:lnTo>
                  <a:pt x="0" y="16662573"/>
                </a:lnTo>
                <a:lnTo>
                  <a:pt x="0" y="0"/>
                </a:lnTo>
                <a:close/>
              </a:path>
            </a:pathLst>
          </a:custGeom>
          <a:blipFill>
            <a:blip r:embed="rId3">
              <a:extLst>
                <a:ext uri="{96DAC541-7B7A-43D3-8B79-37D633B846F1}">
                  <asvg:svgBlip xmlns:asvg="http://schemas.microsoft.com/office/drawing/2016/SVG/main" xmlns="" r:embed="rId4"/>
                </a:ext>
              </a:extLst>
            </a:blip>
            <a:stretch>
              <a:fillRect l="-13" r="-13"/>
            </a:stretch>
          </a:blipFill>
        </p:spPr>
      </p:sp>
      <p:sp>
        <p:nvSpPr>
          <p:cNvPr id="5" name="Freeform 5"/>
          <p:cNvSpPr/>
          <p:nvPr/>
        </p:nvSpPr>
        <p:spPr>
          <a:xfrm>
            <a:off x="12301529" y="4719169"/>
            <a:ext cx="6697638" cy="5140437"/>
          </a:xfrm>
          <a:custGeom>
            <a:avLst/>
            <a:gdLst/>
            <a:ahLst/>
            <a:cxnLst/>
            <a:rect l="l" t="t" r="r" b="b"/>
            <a:pathLst>
              <a:path w="6697638" h="5140437">
                <a:moveTo>
                  <a:pt x="0" y="0"/>
                </a:moveTo>
                <a:lnTo>
                  <a:pt x="6697638" y="0"/>
                </a:lnTo>
                <a:lnTo>
                  <a:pt x="6697638" y="5140437"/>
                </a:lnTo>
                <a:lnTo>
                  <a:pt x="0" y="5140437"/>
                </a:lnTo>
                <a:lnTo>
                  <a:pt x="0" y="0"/>
                </a:lnTo>
                <a:close/>
              </a:path>
            </a:pathLst>
          </a:custGeom>
          <a:blipFill>
            <a:blip r:embed="rId5">
              <a:extLst>
                <a:ext uri="{96DAC541-7B7A-43D3-8B79-37D633B846F1}">
                  <asvg:svgBlip xmlns:asvg="http://schemas.microsoft.com/office/drawing/2016/SVG/main" xmlns="" r:embed="rId6"/>
                </a:ext>
              </a:extLst>
            </a:blip>
            <a:stretch>
              <a:fillRect l="-171" r="-171"/>
            </a:stretch>
          </a:blipFill>
        </p:spPr>
      </p:sp>
      <p:sp>
        <p:nvSpPr>
          <p:cNvPr id="6" name="Freeform 6"/>
          <p:cNvSpPr/>
          <p:nvPr/>
        </p:nvSpPr>
        <p:spPr>
          <a:xfrm rot="1388038">
            <a:off x="14173390" y="434465"/>
            <a:ext cx="1342255" cy="1924380"/>
          </a:xfrm>
          <a:custGeom>
            <a:avLst/>
            <a:gdLst/>
            <a:ahLst/>
            <a:cxnLst/>
            <a:rect l="l" t="t" r="r" b="b"/>
            <a:pathLst>
              <a:path w="1342255" h="1924380">
                <a:moveTo>
                  <a:pt x="0" y="0"/>
                </a:moveTo>
                <a:lnTo>
                  <a:pt x="1342255" y="0"/>
                </a:lnTo>
                <a:lnTo>
                  <a:pt x="1342255" y="1924380"/>
                </a:lnTo>
                <a:lnTo>
                  <a:pt x="0" y="1924380"/>
                </a:lnTo>
                <a:lnTo>
                  <a:pt x="0" y="0"/>
                </a:lnTo>
                <a:close/>
              </a:path>
            </a:pathLst>
          </a:custGeom>
          <a:blipFill>
            <a:blip r:embed="rId7">
              <a:extLst>
                <a:ext uri="{96DAC541-7B7A-43D3-8B79-37D633B846F1}">
                  <asvg:svgBlip xmlns:asvg="http://schemas.microsoft.com/office/drawing/2016/SVG/main" xmlns="" r:embed="rId8"/>
                </a:ext>
              </a:extLst>
            </a:blip>
            <a:stretch>
              <a:fillRect t="-210" b="-210"/>
            </a:stretch>
          </a:blipFill>
        </p:spPr>
      </p:sp>
      <p:sp>
        <p:nvSpPr>
          <p:cNvPr id="7" name="Freeform 7"/>
          <p:cNvSpPr/>
          <p:nvPr/>
        </p:nvSpPr>
        <p:spPr>
          <a:xfrm rot="-4173534" flipH="1" flipV="1">
            <a:off x="14814494" y="519638"/>
            <a:ext cx="4200691" cy="4451599"/>
          </a:xfrm>
          <a:custGeom>
            <a:avLst/>
            <a:gdLst/>
            <a:ahLst/>
            <a:cxnLst/>
            <a:rect l="l" t="t" r="r" b="b"/>
            <a:pathLst>
              <a:path w="4200691" h="4451599">
                <a:moveTo>
                  <a:pt x="4200691" y="4451599"/>
                </a:moveTo>
                <a:lnTo>
                  <a:pt x="0" y="4451599"/>
                </a:lnTo>
                <a:lnTo>
                  <a:pt x="0" y="0"/>
                </a:lnTo>
                <a:lnTo>
                  <a:pt x="4200691" y="0"/>
                </a:lnTo>
                <a:lnTo>
                  <a:pt x="4200691" y="4451599"/>
                </a:lnTo>
                <a:close/>
              </a:path>
            </a:pathLst>
          </a:custGeom>
          <a:blipFill>
            <a:blip r:embed="rId9">
              <a:extLst>
                <a:ext uri="{96DAC541-7B7A-43D3-8B79-37D633B846F1}">
                  <asvg:svgBlip xmlns:asvg="http://schemas.microsoft.com/office/drawing/2016/SVG/main" xmlns="" r:embed="rId10"/>
                </a:ext>
              </a:extLst>
            </a:blip>
            <a:stretch>
              <a:fillRect l="-42" r="-42"/>
            </a:stretch>
          </a:blipFill>
        </p:spPr>
      </p:sp>
      <p:grpSp>
        <p:nvGrpSpPr>
          <p:cNvPr id="8" name="Group 8"/>
          <p:cNvGrpSpPr/>
          <p:nvPr/>
        </p:nvGrpSpPr>
        <p:grpSpPr>
          <a:xfrm>
            <a:off x="-66909" y="0"/>
            <a:ext cx="18354909" cy="10287000"/>
            <a:chOff x="0" y="0"/>
            <a:chExt cx="24473212" cy="13716000"/>
          </a:xfrm>
        </p:grpSpPr>
        <p:sp>
          <p:nvSpPr>
            <p:cNvPr id="9" name="Freeform 9"/>
            <p:cNvSpPr/>
            <p:nvPr/>
          </p:nvSpPr>
          <p:spPr>
            <a:xfrm>
              <a:off x="0" y="0"/>
              <a:ext cx="24473154" cy="13716000"/>
            </a:xfrm>
            <a:custGeom>
              <a:avLst/>
              <a:gdLst/>
              <a:ahLst/>
              <a:cxnLst/>
              <a:rect l="l" t="t" r="r" b="b"/>
              <a:pathLst>
                <a:path w="24473154" h="13716000">
                  <a:moveTo>
                    <a:pt x="0" y="0"/>
                  </a:moveTo>
                  <a:lnTo>
                    <a:pt x="24473154" y="0"/>
                  </a:lnTo>
                  <a:lnTo>
                    <a:pt x="24473154" y="13716000"/>
                  </a:lnTo>
                  <a:lnTo>
                    <a:pt x="0" y="13716000"/>
                  </a:lnTo>
                  <a:lnTo>
                    <a:pt x="0" y="0"/>
                  </a:lnTo>
                  <a:close/>
                </a:path>
              </a:pathLst>
            </a:custGeom>
            <a:blipFill>
              <a:blip r:embed="rId11"/>
              <a:stretch>
                <a:fillRect t="-16921" b="-16921"/>
              </a:stretch>
            </a:blipFill>
          </p:spPr>
        </p:sp>
      </p:grpSp>
      <p:sp>
        <p:nvSpPr>
          <p:cNvPr id="10" name="Freeform 10"/>
          <p:cNvSpPr/>
          <p:nvPr/>
        </p:nvSpPr>
        <p:spPr>
          <a:xfrm rot="-1255236">
            <a:off x="1019217" y="1337721"/>
            <a:ext cx="3511311" cy="2815433"/>
          </a:xfrm>
          <a:custGeom>
            <a:avLst/>
            <a:gdLst/>
            <a:ahLst/>
            <a:cxnLst/>
            <a:rect l="l" t="t" r="r" b="b"/>
            <a:pathLst>
              <a:path w="3511311" h="2815433">
                <a:moveTo>
                  <a:pt x="0" y="0"/>
                </a:moveTo>
                <a:lnTo>
                  <a:pt x="3511311" y="0"/>
                </a:lnTo>
                <a:lnTo>
                  <a:pt x="3511311" y="2815433"/>
                </a:lnTo>
                <a:lnTo>
                  <a:pt x="0" y="28154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994763">
            <a:off x="1611873" y="5495856"/>
            <a:ext cx="2922723" cy="3109280"/>
          </a:xfrm>
          <a:custGeom>
            <a:avLst/>
            <a:gdLst/>
            <a:ahLst/>
            <a:cxnLst/>
            <a:rect l="l" t="t" r="r" b="b"/>
            <a:pathLst>
              <a:path w="2922723" h="3109280">
                <a:moveTo>
                  <a:pt x="0" y="0"/>
                </a:moveTo>
                <a:lnTo>
                  <a:pt x="2922723" y="0"/>
                </a:lnTo>
                <a:lnTo>
                  <a:pt x="2922723" y="3109280"/>
                </a:lnTo>
                <a:lnTo>
                  <a:pt x="0" y="310928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TextBox 12"/>
          <p:cNvSpPr txBox="1"/>
          <p:nvPr/>
        </p:nvSpPr>
        <p:spPr>
          <a:xfrm rot="-381588">
            <a:off x="8814677" y="1107561"/>
            <a:ext cx="8511206" cy="3650808"/>
          </a:xfrm>
          <a:prstGeom prst="rect">
            <a:avLst/>
          </a:prstGeom>
        </p:spPr>
        <p:txBody>
          <a:bodyPr lIns="0" tIns="0" rIns="0" bIns="0" rtlCol="0" anchor="t">
            <a:spAutoFit/>
          </a:bodyPr>
          <a:lstStyle/>
          <a:p>
            <a:pPr algn="l">
              <a:lnSpc>
                <a:spcPts val="7470"/>
              </a:lnSpc>
            </a:pPr>
            <a:r>
              <a:rPr lang="en-US" sz="7863" spc="-526">
                <a:solidFill>
                  <a:srgbClr val="F1ECE6"/>
                </a:solidFill>
                <a:latin typeface="Dancing Script"/>
                <a:ea typeface="Dancing Script"/>
                <a:cs typeface="Dancing Script"/>
                <a:sym typeface="Dancing Script"/>
              </a:rPr>
              <a:t>Các em nhận bộ thẻ nhãn năng lượng và dán nó cho các thiết bị, giải thích vì sao chọn nhãn đó</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238" y="160322"/>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9580" b="-9580"/>
              </a:stretch>
            </a:blipFill>
          </p:spPr>
        </p:sp>
      </p:grpSp>
      <p:grpSp>
        <p:nvGrpSpPr>
          <p:cNvPr id="4" name="Group 4"/>
          <p:cNvGrpSpPr/>
          <p:nvPr/>
        </p:nvGrpSpPr>
        <p:grpSpPr>
          <a:xfrm rot="-10669463">
            <a:off x="17646673" y="3210904"/>
            <a:ext cx="1963020" cy="1578744"/>
            <a:chOff x="0" y="0"/>
            <a:chExt cx="2617360" cy="2104993"/>
          </a:xfrm>
        </p:grpSpPr>
        <p:sp>
          <p:nvSpPr>
            <p:cNvPr id="5" name="Freeform 5"/>
            <p:cNvSpPr/>
            <p:nvPr/>
          </p:nvSpPr>
          <p:spPr>
            <a:xfrm>
              <a:off x="0" y="0"/>
              <a:ext cx="2617343" cy="2105048"/>
            </a:xfrm>
            <a:custGeom>
              <a:avLst/>
              <a:gdLst/>
              <a:ahLst/>
              <a:cxnLst/>
              <a:rect l="l" t="t" r="r" b="b"/>
              <a:pathLst>
                <a:path w="2617343" h="2105048">
                  <a:moveTo>
                    <a:pt x="0" y="0"/>
                  </a:moveTo>
                  <a:lnTo>
                    <a:pt x="2617343" y="0"/>
                  </a:lnTo>
                  <a:lnTo>
                    <a:pt x="2617343" y="2105048"/>
                  </a:lnTo>
                  <a:lnTo>
                    <a:pt x="0" y="2105048"/>
                  </a:lnTo>
                  <a:lnTo>
                    <a:pt x="0" y="0"/>
                  </a:lnTo>
                  <a:close/>
                </a:path>
              </a:pathLst>
            </a:custGeom>
            <a:blipFill>
              <a:blip r:embed="rId3"/>
              <a:stretch>
                <a:fillRect t="-7135" b="-7132"/>
              </a:stretch>
            </a:blipFill>
          </p:spPr>
        </p:sp>
      </p:grpSp>
      <p:grpSp>
        <p:nvGrpSpPr>
          <p:cNvPr id="6" name="Group 6"/>
          <p:cNvGrpSpPr/>
          <p:nvPr/>
        </p:nvGrpSpPr>
        <p:grpSpPr>
          <a:xfrm rot="1727943">
            <a:off x="14187377" y="-437651"/>
            <a:ext cx="2884029" cy="1520532"/>
            <a:chOff x="0" y="0"/>
            <a:chExt cx="3845372" cy="2027376"/>
          </a:xfrm>
        </p:grpSpPr>
        <p:sp>
          <p:nvSpPr>
            <p:cNvPr id="7" name="Freeform 7"/>
            <p:cNvSpPr/>
            <p:nvPr/>
          </p:nvSpPr>
          <p:spPr>
            <a:xfrm>
              <a:off x="0" y="0"/>
              <a:ext cx="3845433" cy="2027428"/>
            </a:xfrm>
            <a:custGeom>
              <a:avLst/>
              <a:gdLst/>
              <a:ahLst/>
              <a:cxnLst/>
              <a:rect l="l" t="t" r="r" b="b"/>
              <a:pathLst>
                <a:path w="3845433" h="2027428">
                  <a:moveTo>
                    <a:pt x="0" y="0"/>
                  </a:moveTo>
                  <a:lnTo>
                    <a:pt x="3845433" y="0"/>
                  </a:lnTo>
                  <a:lnTo>
                    <a:pt x="3845433" y="2027428"/>
                  </a:lnTo>
                  <a:lnTo>
                    <a:pt x="0" y="2027428"/>
                  </a:lnTo>
                  <a:lnTo>
                    <a:pt x="0" y="0"/>
                  </a:lnTo>
                  <a:close/>
                </a:path>
              </a:pathLst>
            </a:custGeom>
            <a:blipFill>
              <a:blip r:embed="rId4"/>
              <a:stretch>
                <a:fillRect t="-148" r="1" b="-146"/>
              </a:stretch>
            </a:blipFill>
          </p:spPr>
        </p:sp>
      </p:grpSp>
      <p:sp>
        <p:nvSpPr>
          <p:cNvPr id="8" name="Freeform 8"/>
          <p:cNvSpPr/>
          <p:nvPr/>
        </p:nvSpPr>
        <p:spPr>
          <a:xfrm rot="-1051246">
            <a:off x="-2748868" y="-2686371"/>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9" name="Group 9"/>
          <p:cNvGrpSpPr/>
          <p:nvPr/>
        </p:nvGrpSpPr>
        <p:grpSpPr>
          <a:xfrm rot="5409034">
            <a:off x="-457566" y="-852232"/>
            <a:ext cx="2463311" cy="2601368"/>
            <a:chOff x="0" y="0"/>
            <a:chExt cx="3284415" cy="3468491"/>
          </a:xfrm>
        </p:grpSpPr>
        <p:sp>
          <p:nvSpPr>
            <p:cNvPr id="10" name="Freeform 10"/>
            <p:cNvSpPr/>
            <p:nvPr/>
          </p:nvSpPr>
          <p:spPr>
            <a:xfrm>
              <a:off x="0" y="0"/>
              <a:ext cx="3284474" cy="3468497"/>
            </a:xfrm>
            <a:custGeom>
              <a:avLst/>
              <a:gdLst/>
              <a:ahLst/>
              <a:cxnLst/>
              <a:rect l="l" t="t" r="r" b="b"/>
              <a:pathLst>
                <a:path w="3284474" h="3468497">
                  <a:moveTo>
                    <a:pt x="0" y="0"/>
                  </a:moveTo>
                  <a:lnTo>
                    <a:pt x="3284474" y="0"/>
                  </a:lnTo>
                  <a:lnTo>
                    <a:pt x="3284474" y="3468497"/>
                  </a:lnTo>
                  <a:lnTo>
                    <a:pt x="0" y="3468497"/>
                  </a:lnTo>
                  <a:lnTo>
                    <a:pt x="0" y="0"/>
                  </a:lnTo>
                  <a:close/>
                </a:path>
              </a:pathLst>
            </a:custGeom>
            <a:blipFill>
              <a:blip r:embed="rId7"/>
              <a:stretch>
                <a:fillRect t="-26" r="1" b="-26"/>
              </a:stretch>
            </a:blipFill>
          </p:spPr>
        </p:sp>
      </p:grpSp>
      <p:sp>
        <p:nvSpPr>
          <p:cNvPr id="11" name="Freeform 11"/>
          <p:cNvSpPr/>
          <p:nvPr/>
        </p:nvSpPr>
        <p:spPr>
          <a:xfrm rot="-1051246">
            <a:off x="17086534" y="7755688"/>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12" name="Group 12"/>
          <p:cNvGrpSpPr>
            <a:grpSpLocks noChangeAspect="1"/>
          </p:cNvGrpSpPr>
          <p:nvPr/>
        </p:nvGrpSpPr>
        <p:grpSpPr>
          <a:xfrm>
            <a:off x="406450" y="3781146"/>
            <a:ext cx="3953636" cy="5868450"/>
            <a:chOff x="0" y="0"/>
            <a:chExt cx="3304032" cy="4904232"/>
          </a:xfrm>
        </p:grpSpPr>
        <p:sp>
          <p:nvSpPr>
            <p:cNvPr id="13" name="Freeform 13"/>
            <p:cNvSpPr/>
            <p:nvPr/>
          </p:nvSpPr>
          <p:spPr>
            <a:xfrm>
              <a:off x="0" y="0"/>
              <a:ext cx="3304032" cy="4904232"/>
            </a:xfrm>
            <a:custGeom>
              <a:avLst/>
              <a:gdLst/>
              <a:ahLst/>
              <a:cxnLst/>
              <a:rect l="l" t="t" r="r" b="b"/>
              <a:pathLst>
                <a:path w="3304032" h="4904232">
                  <a:moveTo>
                    <a:pt x="3304032" y="4904232"/>
                  </a:moveTo>
                  <a:lnTo>
                    <a:pt x="0" y="4904232"/>
                  </a:lnTo>
                  <a:lnTo>
                    <a:pt x="0" y="0"/>
                  </a:lnTo>
                  <a:lnTo>
                    <a:pt x="3304032" y="0"/>
                  </a:lnTo>
                  <a:lnTo>
                    <a:pt x="3304032" y="4904232"/>
                  </a:lnTo>
                  <a:close/>
                </a:path>
              </a:pathLst>
            </a:custGeom>
            <a:blipFill>
              <a:blip r:embed="rId8"/>
              <a:stretch>
                <a:fillRect t="-654" b="-654"/>
              </a:stretch>
            </a:blipFill>
          </p:spPr>
        </p:sp>
        <p:sp>
          <p:nvSpPr>
            <p:cNvPr id="14" name="Freeform 14"/>
            <p:cNvSpPr/>
            <p:nvPr/>
          </p:nvSpPr>
          <p:spPr>
            <a:xfrm>
              <a:off x="77287" y="70236"/>
              <a:ext cx="3150561" cy="3968517"/>
            </a:xfrm>
            <a:custGeom>
              <a:avLst/>
              <a:gdLst/>
              <a:ahLst/>
              <a:cxnLst/>
              <a:rect l="l" t="t" r="r" b="b"/>
              <a:pathLst>
                <a:path w="3150561" h="3968517">
                  <a:moveTo>
                    <a:pt x="3150562" y="0"/>
                  </a:moveTo>
                  <a:lnTo>
                    <a:pt x="3127307" y="3968517"/>
                  </a:lnTo>
                  <a:lnTo>
                    <a:pt x="0" y="3951752"/>
                  </a:lnTo>
                  <a:lnTo>
                    <a:pt x="34018" y="0"/>
                  </a:lnTo>
                  <a:lnTo>
                    <a:pt x="3150562" y="0"/>
                  </a:lnTo>
                  <a:close/>
                </a:path>
              </a:pathLst>
            </a:custGeom>
            <a:blipFill>
              <a:blip r:embed="rId9"/>
              <a:stretch>
                <a:fillRect l="-14283" r="-107676"/>
              </a:stretch>
            </a:blipFill>
          </p:spPr>
        </p:sp>
      </p:grpSp>
      <p:sp>
        <p:nvSpPr>
          <p:cNvPr id="15" name="Freeform 15"/>
          <p:cNvSpPr/>
          <p:nvPr/>
        </p:nvSpPr>
        <p:spPr>
          <a:xfrm rot="-4249274" flipH="1">
            <a:off x="-1351267" y="8243573"/>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xmlns="" r:embed="rId11"/>
                </a:ext>
              </a:extLst>
            </a:blip>
            <a:stretch>
              <a:fillRect t="-107" b="-107"/>
            </a:stretch>
          </a:blipFill>
        </p:spPr>
      </p:sp>
      <p:grpSp>
        <p:nvGrpSpPr>
          <p:cNvPr id="16" name="Group 16"/>
          <p:cNvGrpSpPr/>
          <p:nvPr/>
        </p:nvGrpSpPr>
        <p:grpSpPr>
          <a:xfrm>
            <a:off x="4360086" y="2268004"/>
            <a:ext cx="5398510" cy="3542772"/>
            <a:chOff x="0" y="0"/>
            <a:chExt cx="7198014" cy="4723697"/>
          </a:xfrm>
        </p:grpSpPr>
        <p:grpSp>
          <p:nvGrpSpPr>
            <p:cNvPr id="17" name="Group 17"/>
            <p:cNvGrpSpPr/>
            <p:nvPr/>
          </p:nvGrpSpPr>
          <p:grpSpPr>
            <a:xfrm>
              <a:off x="0" y="0"/>
              <a:ext cx="7198014" cy="4723697"/>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blipFill>
                <a:blip r:embed="rId12"/>
                <a:stretch>
                  <a:fillRect t="-26190" b="-26190"/>
                </a:stretch>
              </a:blipFill>
            </p:spPr>
          </p:sp>
        </p:grpSp>
        <p:grpSp>
          <p:nvGrpSpPr>
            <p:cNvPr id="19" name="Group 19"/>
            <p:cNvGrpSpPr/>
            <p:nvPr/>
          </p:nvGrpSpPr>
          <p:grpSpPr>
            <a:xfrm>
              <a:off x="218683" y="143511"/>
              <a:ext cx="6760647" cy="4436674"/>
              <a:chOff x="0" y="0"/>
              <a:chExt cx="812800" cy="533400"/>
            </a:xfrm>
          </p:grpSpPr>
          <p:sp>
            <p:nvSpPr>
              <p:cNvPr id="20" name="Freeform 2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blipFill>
                <a:blip r:embed="rId13"/>
                <a:stretch>
                  <a:fillRect l="-13794" b="-15600"/>
                </a:stretch>
              </a:blipFill>
            </p:spPr>
          </p:sp>
        </p:grpSp>
      </p:grpSp>
      <p:grpSp>
        <p:nvGrpSpPr>
          <p:cNvPr id="21" name="Group 21"/>
          <p:cNvGrpSpPr/>
          <p:nvPr/>
        </p:nvGrpSpPr>
        <p:grpSpPr>
          <a:xfrm rot="-73751">
            <a:off x="5195352" y="1239381"/>
            <a:ext cx="4284218" cy="888282"/>
            <a:chOff x="0" y="0"/>
            <a:chExt cx="5712291" cy="1184376"/>
          </a:xfrm>
        </p:grpSpPr>
        <p:grpSp>
          <p:nvGrpSpPr>
            <p:cNvPr id="22" name="Group 22"/>
            <p:cNvGrpSpPr/>
            <p:nvPr/>
          </p:nvGrpSpPr>
          <p:grpSpPr>
            <a:xfrm>
              <a:off x="474574" y="0"/>
              <a:ext cx="4763144" cy="1184376"/>
              <a:chOff x="0" y="0"/>
              <a:chExt cx="10377800" cy="2580485"/>
            </a:xfrm>
          </p:grpSpPr>
          <p:sp>
            <p:nvSpPr>
              <p:cNvPr id="23" name="Freeform 23"/>
              <p:cNvSpPr/>
              <p:nvPr/>
            </p:nvSpPr>
            <p:spPr>
              <a:xfrm>
                <a:off x="0" y="0"/>
                <a:ext cx="10377805" cy="2580513"/>
              </a:xfrm>
              <a:custGeom>
                <a:avLst/>
                <a:gdLst/>
                <a:ahLst/>
                <a:cxnLst/>
                <a:rect l="l" t="t" r="r" b="b"/>
                <a:pathLst>
                  <a:path w="10377805" h="2580513">
                    <a:moveTo>
                      <a:pt x="0" y="0"/>
                    </a:moveTo>
                    <a:lnTo>
                      <a:pt x="10377805" y="0"/>
                    </a:lnTo>
                    <a:lnTo>
                      <a:pt x="10377805" y="2580513"/>
                    </a:lnTo>
                    <a:lnTo>
                      <a:pt x="0" y="2580513"/>
                    </a:lnTo>
                    <a:lnTo>
                      <a:pt x="0" y="0"/>
                    </a:lnTo>
                    <a:close/>
                  </a:path>
                </a:pathLst>
              </a:custGeom>
              <a:blipFill>
                <a:blip r:embed="rId14"/>
                <a:stretch>
                  <a:fillRect t="-35469" b="-35468"/>
                </a:stretch>
              </a:blipFill>
            </p:spPr>
          </p:sp>
        </p:grpSp>
        <p:sp>
          <p:nvSpPr>
            <p:cNvPr id="24" name="TextBox 24"/>
            <p:cNvSpPr txBox="1"/>
            <p:nvPr/>
          </p:nvSpPr>
          <p:spPr>
            <a:xfrm>
              <a:off x="0" y="233169"/>
              <a:ext cx="5712291" cy="813288"/>
            </a:xfrm>
            <a:prstGeom prst="rect">
              <a:avLst/>
            </a:prstGeom>
          </p:spPr>
          <p:txBody>
            <a:bodyPr lIns="0" tIns="0" rIns="0" bIns="0" rtlCol="0" anchor="t">
              <a:spAutoFit/>
            </a:bodyPr>
            <a:lstStyle/>
            <a:p>
              <a:pPr algn="ctr">
                <a:lnSpc>
                  <a:spcPts val="5140"/>
                </a:lnSpc>
              </a:pPr>
              <a:r>
                <a:rPr lang="en-US" sz="5140" spc="-169">
                  <a:solidFill>
                    <a:srgbClr val="000000"/>
                  </a:solidFill>
                  <a:latin typeface="Dancing Script Bold"/>
                  <a:ea typeface="Dancing Script Bold"/>
                  <a:cs typeface="Dancing Script Bold"/>
                  <a:sym typeface="Dancing Script Bold"/>
                </a:rPr>
                <a:t>Điều hoà</a:t>
              </a:r>
            </a:p>
          </p:txBody>
        </p:sp>
      </p:grpSp>
      <p:grpSp>
        <p:nvGrpSpPr>
          <p:cNvPr id="25" name="Group 25"/>
          <p:cNvGrpSpPr/>
          <p:nvPr/>
        </p:nvGrpSpPr>
        <p:grpSpPr>
          <a:xfrm rot="-1691996">
            <a:off x="9996926" y="447872"/>
            <a:ext cx="6663736" cy="1487993"/>
            <a:chOff x="0" y="0"/>
            <a:chExt cx="8884981" cy="1983991"/>
          </a:xfrm>
        </p:grpSpPr>
        <p:grpSp>
          <p:nvGrpSpPr>
            <p:cNvPr id="26" name="Group 26"/>
            <p:cNvGrpSpPr/>
            <p:nvPr/>
          </p:nvGrpSpPr>
          <p:grpSpPr>
            <a:xfrm>
              <a:off x="1946538" y="0"/>
              <a:ext cx="4991905" cy="1983991"/>
              <a:chOff x="0" y="0"/>
              <a:chExt cx="6441084" cy="2559955"/>
            </a:xfrm>
          </p:grpSpPr>
          <p:sp>
            <p:nvSpPr>
              <p:cNvPr id="27" name="Freeform 27"/>
              <p:cNvSpPr/>
              <p:nvPr/>
            </p:nvSpPr>
            <p:spPr>
              <a:xfrm>
                <a:off x="0" y="0"/>
                <a:ext cx="6441070" cy="2559939"/>
              </a:xfrm>
              <a:custGeom>
                <a:avLst/>
                <a:gdLst/>
                <a:ahLst/>
                <a:cxnLst/>
                <a:rect l="l" t="t" r="r" b="b"/>
                <a:pathLst>
                  <a:path w="6441070" h="2559939">
                    <a:moveTo>
                      <a:pt x="0" y="0"/>
                    </a:moveTo>
                    <a:lnTo>
                      <a:pt x="6441070" y="0"/>
                    </a:lnTo>
                    <a:lnTo>
                      <a:pt x="6441070" y="2559939"/>
                    </a:lnTo>
                    <a:lnTo>
                      <a:pt x="0" y="2559939"/>
                    </a:lnTo>
                    <a:lnTo>
                      <a:pt x="0" y="0"/>
                    </a:lnTo>
                    <a:close/>
                  </a:path>
                </a:pathLst>
              </a:custGeom>
              <a:blipFill>
                <a:blip r:embed="rId14"/>
                <a:stretch>
                  <a:fillRect t="-3473" b="-3473"/>
                </a:stretch>
              </a:blipFill>
            </p:spPr>
          </p:sp>
        </p:grpSp>
        <p:sp>
          <p:nvSpPr>
            <p:cNvPr id="28" name="TextBox 28"/>
            <p:cNvSpPr txBox="1"/>
            <p:nvPr/>
          </p:nvSpPr>
          <p:spPr>
            <a:xfrm>
              <a:off x="0" y="473055"/>
              <a:ext cx="8884981" cy="1044172"/>
            </a:xfrm>
            <a:prstGeom prst="rect">
              <a:avLst/>
            </a:prstGeom>
          </p:spPr>
          <p:txBody>
            <a:bodyPr lIns="0" tIns="0" rIns="0" bIns="0" rtlCol="0" anchor="t">
              <a:spAutoFit/>
            </a:bodyPr>
            <a:lstStyle/>
            <a:p>
              <a:pPr algn="ctr">
                <a:lnSpc>
                  <a:spcPts val="6596"/>
                </a:lnSpc>
              </a:pPr>
              <a:r>
                <a:rPr lang="en-US" sz="6596" spc="-217">
                  <a:solidFill>
                    <a:srgbClr val="000000"/>
                  </a:solidFill>
                  <a:latin typeface="Dancing Script"/>
                  <a:ea typeface="Dancing Script"/>
                  <a:cs typeface="Dancing Script"/>
                  <a:sym typeface="Dancing Script"/>
                </a:rPr>
                <a:t>Máy giặt</a:t>
              </a:r>
            </a:p>
          </p:txBody>
        </p:sp>
      </p:grpSp>
      <p:grpSp>
        <p:nvGrpSpPr>
          <p:cNvPr id="29" name="Group 29"/>
          <p:cNvGrpSpPr/>
          <p:nvPr/>
        </p:nvGrpSpPr>
        <p:grpSpPr>
          <a:xfrm>
            <a:off x="13999483" y="1360241"/>
            <a:ext cx="3992919" cy="4035618"/>
            <a:chOff x="0" y="0"/>
            <a:chExt cx="5323893" cy="5380825"/>
          </a:xfrm>
        </p:grpSpPr>
        <p:grpSp>
          <p:nvGrpSpPr>
            <p:cNvPr id="30" name="Group 30"/>
            <p:cNvGrpSpPr/>
            <p:nvPr/>
          </p:nvGrpSpPr>
          <p:grpSpPr>
            <a:xfrm>
              <a:off x="0" y="0"/>
              <a:ext cx="5323893" cy="5380825"/>
              <a:chOff x="0" y="0"/>
              <a:chExt cx="5548981" cy="5608320"/>
            </a:xfrm>
          </p:grpSpPr>
          <p:sp>
            <p:nvSpPr>
              <p:cNvPr id="31" name="Freeform 31"/>
              <p:cNvSpPr/>
              <p:nvPr/>
            </p:nvSpPr>
            <p:spPr>
              <a:xfrm>
                <a:off x="-80010" y="-191770"/>
                <a:ext cx="6219541" cy="5977890"/>
              </a:xfrm>
              <a:custGeom>
                <a:avLst/>
                <a:gdLst/>
                <a:ahLst/>
                <a:cxnLst/>
                <a:rect l="l" t="t" r="r" b="b"/>
                <a:pathLst>
                  <a:path w="6219541" h="5977890">
                    <a:moveTo>
                      <a:pt x="3547965" y="342900"/>
                    </a:moveTo>
                    <a:cubicBezTo>
                      <a:pt x="4730824" y="509270"/>
                      <a:pt x="6219541" y="971550"/>
                      <a:pt x="5392167" y="3060700"/>
                    </a:cubicBezTo>
                    <a:cubicBezTo>
                      <a:pt x="4569583" y="5149850"/>
                      <a:pt x="2866467" y="5520690"/>
                      <a:pt x="2043883" y="5749290"/>
                    </a:cubicBezTo>
                    <a:cubicBezTo>
                      <a:pt x="1221299" y="5977890"/>
                      <a:pt x="255108" y="5434330"/>
                      <a:pt x="596487" y="4203700"/>
                    </a:cubicBezTo>
                    <a:cubicBezTo>
                      <a:pt x="895036" y="3126740"/>
                      <a:pt x="0" y="1772920"/>
                      <a:pt x="86308" y="886460"/>
                    </a:cubicBezTo>
                    <a:cubicBezTo>
                      <a:pt x="171968" y="0"/>
                      <a:pt x="2128283" y="142240"/>
                      <a:pt x="3547965" y="342900"/>
                    </a:cubicBezTo>
                    <a:close/>
                  </a:path>
                </a:pathLst>
              </a:custGeom>
              <a:blipFill>
                <a:blip r:embed="rId15"/>
                <a:stretch>
                  <a:fillRect l="-7" t="-19943" r="24" b="-19943"/>
                </a:stretch>
              </a:blipFill>
            </p:spPr>
          </p:sp>
        </p:grpSp>
        <p:grpSp>
          <p:nvGrpSpPr>
            <p:cNvPr id="32" name="Group 32"/>
            <p:cNvGrpSpPr/>
            <p:nvPr/>
          </p:nvGrpSpPr>
          <p:grpSpPr>
            <a:xfrm>
              <a:off x="169769" y="192012"/>
              <a:ext cx="4984354" cy="4996800"/>
              <a:chOff x="0" y="0"/>
              <a:chExt cx="5594350" cy="5608320"/>
            </a:xfrm>
          </p:grpSpPr>
          <p:sp>
            <p:nvSpPr>
              <p:cNvPr id="33" name="Freeform 33"/>
              <p:cNvSpPr/>
              <p:nvPr/>
            </p:nvSpPr>
            <p:spPr>
              <a:xfrm>
                <a:off x="-80010" y="-191770"/>
                <a:ext cx="6264910" cy="5977890"/>
              </a:xfrm>
              <a:custGeom>
                <a:avLst/>
                <a:gdLst/>
                <a:ahLst/>
                <a:cxnLst/>
                <a:rect l="l" t="t" r="r" b="b"/>
                <a:pathLst>
                  <a:path w="6264910" h="597789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blipFill>
                <a:blip r:embed="rId16"/>
                <a:stretch>
                  <a:fillRect l="-3629" t="-6599" r="-91504" b="-1400"/>
                </a:stretch>
              </a:blipFill>
            </p:spPr>
          </p:sp>
        </p:grpSp>
      </p:grpSp>
      <p:grpSp>
        <p:nvGrpSpPr>
          <p:cNvPr id="34" name="Group 34"/>
          <p:cNvGrpSpPr/>
          <p:nvPr/>
        </p:nvGrpSpPr>
        <p:grpSpPr>
          <a:xfrm>
            <a:off x="1028700" y="1909189"/>
            <a:ext cx="2709135" cy="1871957"/>
            <a:chOff x="0" y="0"/>
            <a:chExt cx="3612181" cy="2495943"/>
          </a:xfrm>
        </p:grpSpPr>
        <p:sp>
          <p:nvSpPr>
            <p:cNvPr id="35" name="Freeform 35"/>
            <p:cNvSpPr/>
            <p:nvPr/>
          </p:nvSpPr>
          <p:spPr>
            <a:xfrm rot="5236596">
              <a:off x="640079" y="-504696"/>
              <a:ext cx="2332023" cy="3505335"/>
            </a:xfrm>
            <a:custGeom>
              <a:avLst/>
              <a:gdLst/>
              <a:ahLst/>
              <a:cxnLst/>
              <a:rect l="l" t="t" r="r" b="b"/>
              <a:pathLst>
                <a:path w="2332023" h="3505335">
                  <a:moveTo>
                    <a:pt x="0" y="0"/>
                  </a:moveTo>
                  <a:lnTo>
                    <a:pt x="2332023" y="0"/>
                  </a:lnTo>
                  <a:lnTo>
                    <a:pt x="2332023" y="3505335"/>
                  </a:lnTo>
                  <a:lnTo>
                    <a:pt x="0" y="3505335"/>
                  </a:lnTo>
                  <a:lnTo>
                    <a:pt x="0" y="0"/>
                  </a:lnTo>
                  <a:close/>
                </a:path>
              </a:pathLst>
            </a:custGeom>
            <a:blipFill>
              <a:blip r:embed="rId17">
                <a:extLst>
                  <a:ext uri="{96DAC541-7B7A-43D3-8B79-37D633B846F1}">
                    <asvg:svgBlip xmlns:asvg="http://schemas.microsoft.com/office/drawing/2016/SVG/main" xmlns="" r:embed="rId18"/>
                  </a:ext>
                </a:extLst>
              </a:blip>
              <a:stretch>
                <a:fillRect l="-6800" r="-6800"/>
              </a:stretch>
            </a:blipFill>
          </p:spPr>
        </p:sp>
        <p:sp>
          <p:nvSpPr>
            <p:cNvPr id="36" name="TextBox 36"/>
            <p:cNvSpPr txBox="1"/>
            <p:nvPr/>
          </p:nvSpPr>
          <p:spPr>
            <a:xfrm rot="-155285">
              <a:off x="226545" y="702267"/>
              <a:ext cx="3163413" cy="1207348"/>
            </a:xfrm>
            <a:prstGeom prst="rect">
              <a:avLst/>
            </a:prstGeom>
          </p:spPr>
          <p:txBody>
            <a:bodyPr lIns="0" tIns="0" rIns="0" bIns="0" rtlCol="0" anchor="t">
              <a:spAutoFit/>
            </a:bodyPr>
            <a:lstStyle/>
            <a:p>
              <a:pPr algn="ctr">
                <a:lnSpc>
                  <a:spcPts val="6564"/>
                </a:lnSpc>
              </a:pPr>
              <a:r>
                <a:rPr lang="en-US" sz="6564" spc="-393">
                  <a:solidFill>
                    <a:srgbClr val="000000"/>
                  </a:solidFill>
                  <a:latin typeface="Dancing Script Bold"/>
                  <a:ea typeface="Dancing Script Bold"/>
                  <a:cs typeface="Dancing Script Bold"/>
                  <a:sym typeface="Dancing Script Bold"/>
                </a:rPr>
                <a:t>Tủ lạnh</a:t>
              </a:r>
            </a:p>
          </p:txBody>
        </p:sp>
      </p:grpSp>
      <p:sp>
        <p:nvSpPr>
          <p:cNvPr id="37" name="Freeform 37"/>
          <p:cNvSpPr/>
          <p:nvPr/>
        </p:nvSpPr>
        <p:spPr>
          <a:xfrm rot="5400000" flipH="1">
            <a:off x="17207264" y="-142054"/>
            <a:ext cx="1207064" cy="2388077"/>
          </a:xfrm>
          <a:custGeom>
            <a:avLst/>
            <a:gdLst/>
            <a:ahLst/>
            <a:cxnLst/>
            <a:rect l="l" t="t" r="r" b="b"/>
            <a:pathLst>
              <a:path w="1207064" h="2388077">
                <a:moveTo>
                  <a:pt x="1207064" y="0"/>
                </a:moveTo>
                <a:lnTo>
                  <a:pt x="0" y="0"/>
                </a:lnTo>
                <a:lnTo>
                  <a:pt x="0" y="2388077"/>
                </a:lnTo>
                <a:lnTo>
                  <a:pt x="1207064" y="2388077"/>
                </a:lnTo>
                <a:lnTo>
                  <a:pt x="1207064" y="0"/>
                </a:lnTo>
                <a:close/>
              </a:path>
            </a:pathLst>
          </a:custGeom>
          <a:blipFill>
            <a:blip r:embed="rId10">
              <a:extLst>
                <a:ext uri="{96DAC541-7B7A-43D3-8B79-37D633B846F1}">
                  <asvg:svgBlip xmlns:asvg="http://schemas.microsoft.com/office/drawing/2016/SVG/main" xmlns="" r:embed="rId11"/>
                </a:ext>
              </a:extLst>
            </a:blip>
            <a:stretch>
              <a:fillRect t="-147" b="-147"/>
            </a:stretch>
          </a:blipFill>
        </p:spPr>
      </p:sp>
      <p:grpSp>
        <p:nvGrpSpPr>
          <p:cNvPr id="38" name="Group 38"/>
          <p:cNvGrpSpPr>
            <a:grpSpLocks noChangeAspect="1"/>
          </p:cNvGrpSpPr>
          <p:nvPr/>
        </p:nvGrpSpPr>
        <p:grpSpPr>
          <a:xfrm>
            <a:off x="8516912" y="6197942"/>
            <a:ext cx="6692644" cy="3838820"/>
            <a:chOff x="0" y="0"/>
            <a:chExt cx="7981950" cy="4578350"/>
          </a:xfrm>
        </p:grpSpPr>
        <p:sp>
          <p:nvSpPr>
            <p:cNvPr id="39" name="Freeform 39"/>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40" name="Freeform 40"/>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sp>
        <p:sp>
          <p:nvSpPr>
            <p:cNvPr id="41" name="Freeform 41"/>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sp>
        <p:sp>
          <p:nvSpPr>
            <p:cNvPr id="42" name="Freeform 42"/>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sp>
        <p:sp>
          <p:nvSpPr>
            <p:cNvPr id="43" name="Freeform 43"/>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19"/>
              <a:stretch>
                <a:fillRect l="-5897" t="-5436" r="-13783" b="-22051"/>
              </a:stretch>
            </a:blipFill>
          </p:spPr>
        </p:sp>
      </p:grpSp>
      <p:grpSp>
        <p:nvGrpSpPr>
          <p:cNvPr id="44" name="Group 44"/>
          <p:cNvGrpSpPr/>
          <p:nvPr/>
        </p:nvGrpSpPr>
        <p:grpSpPr>
          <a:xfrm>
            <a:off x="8516912" y="4826340"/>
            <a:ext cx="6824644" cy="1328363"/>
            <a:chOff x="0" y="0"/>
            <a:chExt cx="9099526" cy="1771150"/>
          </a:xfrm>
        </p:grpSpPr>
        <p:sp>
          <p:nvSpPr>
            <p:cNvPr id="45" name="Freeform 45"/>
            <p:cNvSpPr/>
            <p:nvPr/>
          </p:nvSpPr>
          <p:spPr>
            <a:xfrm rot="81761">
              <a:off x="1356742" y="167063"/>
              <a:ext cx="6384676" cy="1500399"/>
            </a:xfrm>
            <a:custGeom>
              <a:avLst/>
              <a:gdLst/>
              <a:ahLst/>
              <a:cxnLst/>
              <a:rect l="l" t="t" r="r" b="b"/>
              <a:pathLst>
                <a:path w="6384676" h="1500399">
                  <a:moveTo>
                    <a:pt x="0" y="0"/>
                  </a:moveTo>
                  <a:lnTo>
                    <a:pt x="6384676" y="0"/>
                  </a:lnTo>
                  <a:lnTo>
                    <a:pt x="6384676" y="1500398"/>
                  </a:lnTo>
                  <a:lnTo>
                    <a:pt x="0" y="150039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6" name="TextBox 46"/>
            <p:cNvSpPr txBox="1"/>
            <p:nvPr/>
          </p:nvSpPr>
          <p:spPr>
            <a:xfrm rot="-167627">
              <a:off x="27415" y="238694"/>
              <a:ext cx="9045360" cy="1312800"/>
            </a:xfrm>
            <a:prstGeom prst="rect">
              <a:avLst/>
            </a:prstGeom>
          </p:spPr>
          <p:txBody>
            <a:bodyPr lIns="0" tIns="0" rIns="0" bIns="0" rtlCol="0" anchor="t">
              <a:spAutoFit/>
            </a:bodyPr>
            <a:lstStyle/>
            <a:p>
              <a:pPr algn="ctr">
                <a:lnSpc>
                  <a:spcPts val="7638"/>
                </a:lnSpc>
              </a:pPr>
              <a:r>
                <a:rPr lang="en-US" sz="6555" spc="-398">
                  <a:solidFill>
                    <a:srgbClr val="000000"/>
                  </a:solidFill>
                  <a:latin typeface="Dancing Script Bold"/>
                  <a:ea typeface="Dancing Script Bold"/>
                  <a:cs typeface="Dancing Script Bold"/>
                  <a:sym typeface="Dancing Script Bold"/>
                </a:rPr>
                <a:t>Ti vi</a:t>
              </a:r>
            </a:p>
          </p:txBody>
        </p:sp>
      </p:grpSp>
      <p:sp>
        <p:nvSpPr>
          <p:cNvPr id="47" name="Freeform 47"/>
          <p:cNvSpPr/>
          <p:nvPr/>
        </p:nvSpPr>
        <p:spPr>
          <a:xfrm>
            <a:off x="4987002" y="6513271"/>
            <a:ext cx="2652960" cy="2652960"/>
          </a:xfrm>
          <a:custGeom>
            <a:avLst/>
            <a:gdLst/>
            <a:ahLst/>
            <a:cxnLst/>
            <a:rect l="l" t="t" r="r" b="b"/>
            <a:pathLst>
              <a:path w="2652960" h="2652960">
                <a:moveTo>
                  <a:pt x="0" y="0"/>
                </a:moveTo>
                <a:lnTo>
                  <a:pt x="2652960" y="0"/>
                </a:lnTo>
                <a:lnTo>
                  <a:pt x="2652960" y="2652960"/>
                </a:lnTo>
                <a:lnTo>
                  <a:pt x="0" y="265296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grpSp>
        <p:nvGrpSpPr>
          <p:cNvPr id="48" name="Group 48"/>
          <p:cNvGrpSpPr/>
          <p:nvPr/>
        </p:nvGrpSpPr>
        <p:grpSpPr>
          <a:xfrm rot="5409034">
            <a:off x="4391594" y="8224481"/>
            <a:ext cx="1074113" cy="1134312"/>
            <a:chOff x="0" y="0"/>
            <a:chExt cx="3284415" cy="3468491"/>
          </a:xfrm>
        </p:grpSpPr>
        <p:sp>
          <p:nvSpPr>
            <p:cNvPr id="49" name="Freeform 49"/>
            <p:cNvSpPr/>
            <p:nvPr/>
          </p:nvSpPr>
          <p:spPr>
            <a:xfrm>
              <a:off x="0" y="0"/>
              <a:ext cx="3284474" cy="3468497"/>
            </a:xfrm>
            <a:custGeom>
              <a:avLst/>
              <a:gdLst/>
              <a:ahLst/>
              <a:cxnLst/>
              <a:rect l="l" t="t" r="r" b="b"/>
              <a:pathLst>
                <a:path w="3284474" h="3468497">
                  <a:moveTo>
                    <a:pt x="0" y="0"/>
                  </a:moveTo>
                  <a:lnTo>
                    <a:pt x="3284474" y="0"/>
                  </a:lnTo>
                  <a:lnTo>
                    <a:pt x="3284474" y="3468497"/>
                  </a:lnTo>
                  <a:lnTo>
                    <a:pt x="0" y="3468497"/>
                  </a:lnTo>
                  <a:lnTo>
                    <a:pt x="0" y="0"/>
                  </a:lnTo>
                  <a:close/>
                </a:path>
              </a:pathLst>
            </a:custGeom>
            <a:blipFill>
              <a:blip r:embed="rId7"/>
              <a:stretch>
                <a:fillRect t="-26" r="1" b="-26"/>
              </a:stretch>
            </a:blipFill>
          </p:spPr>
        </p:sp>
      </p:grpSp>
      <p:grpSp>
        <p:nvGrpSpPr>
          <p:cNvPr id="50" name="Group 50"/>
          <p:cNvGrpSpPr/>
          <p:nvPr/>
        </p:nvGrpSpPr>
        <p:grpSpPr>
          <a:xfrm rot="9707414">
            <a:off x="7102906" y="8763026"/>
            <a:ext cx="1074113" cy="1134312"/>
            <a:chOff x="0" y="0"/>
            <a:chExt cx="3284415" cy="3468491"/>
          </a:xfrm>
        </p:grpSpPr>
        <p:sp>
          <p:nvSpPr>
            <p:cNvPr id="51" name="Freeform 51"/>
            <p:cNvSpPr/>
            <p:nvPr/>
          </p:nvSpPr>
          <p:spPr>
            <a:xfrm>
              <a:off x="0" y="0"/>
              <a:ext cx="3284474" cy="3468497"/>
            </a:xfrm>
            <a:custGeom>
              <a:avLst/>
              <a:gdLst/>
              <a:ahLst/>
              <a:cxnLst/>
              <a:rect l="l" t="t" r="r" b="b"/>
              <a:pathLst>
                <a:path w="3284474" h="3468497">
                  <a:moveTo>
                    <a:pt x="0" y="0"/>
                  </a:moveTo>
                  <a:lnTo>
                    <a:pt x="3284474" y="0"/>
                  </a:lnTo>
                  <a:lnTo>
                    <a:pt x="3284474" y="3468497"/>
                  </a:lnTo>
                  <a:lnTo>
                    <a:pt x="0" y="3468497"/>
                  </a:lnTo>
                  <a:lnTo>
                    <a:pt x="0" y="0"/>
                  </a:lnTo>
                  <a:close/>
                </a:path>
              </a:pathLst>
            </a:custGeom>
            <a:blipFill>
              <a:blip r:embed="rId7"/>
              <a:stretch>
                <a:fillRect t="-26" r="1" b="-26"/>
              </a:stretch>
            </a:blipFill>
          </p:spPr>
        </p:sp>
      </p:grpSp>
      <p:sp>
        <p:nvSpPr>
          <p:cNvPr id="52" name="Freeform 52"/>
          <p:cNvSpPr/>
          <p:nvPr/>
        </p:nvSpPr>
        <p:spPr>
          <a:xfrm rot="-1051246">
            <a:off x="15991553" y="51357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9580" b="-9580"/>
              </a:stretch>
            </a:blipFill>
          </p:spPr>
        </p:sp>
      </p:grpSp>
      <p:sp>
        <p:nvSpPr>
          <p:cNvPr id="4" name="Freeform 4"/>
          <p:cNvSpPr/>
          <p:nvPr/>
        </p:nvSpPr>
        <p:spPr>
          <a:xfrm rot="-1051246">
            <a:off x="1128590" y="9388285"/>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4826261" y="329660"/>
            <a:ext cx="12862889" cy="1850896"/>
            <a:chOff x="0" y="0"/>
            <a:chExt cx="32045794" cy="4611207"/>
          </a:xfrm>
        </p:grpSpPr>
        <p:sp>
          <p:nvSpPr>
            <p:cNvPr id="6" name="Freeform 6"/>
            <p:cNvSpPr/>
            <p:nvPr/>
          </p:nvSpPr>
          <p:spPr>
            <a:xfrm>
              <a:off x="0" y="0"/>
              <a:ext cx="32045666" cy="4611243"/>
            </a:xfrm>
            <a:custGeom>
              <a:avLst/>
              <a:gdLst/>
              <a:ahLst/>
              <a:cxnLst/>
              <a:rect l="l" t="t" r="r" b="b"/>
              <a:pathLst>
                <a:path w="32045666" h="4611243">
                  <a:moveTo>
                    <a:pt x="0" y="0"/>
                  </a:moveTo>
                  <a:lnTo>
                    <a:pt x="32045666" y="0"/>
                  </a:lnTo>
                  <a:lnTo>
                    <a:pt x="32045666" y="4611243"/>
                  </a:lnTo>
                  <a:lnTo>
                    <a:pt x="0" y="4611243"/>
                  </a:lnTo>
                  <a:lnTo>
                    <a:pt x="0" y="0"/>
                  </a:lnTo>
                  <a:close/>
                </a:path>
              </a:pathLst>
            </a:custGeom>
            <a:blipFill>
              <a:blip r:embed="rId5"/>
              <a:stretch>
                <a:fillRect t="-97695" b="-97693"/>
              </a:stretch>
            </a:blipFill>
          </p:spPr>
        </p:sp>
      </p:grpSp>
      <p:sp>
        <p:nvSpPr>
          <p:cNvPr id="7" name="TextBox 7"/>
          <p:cNvSpPr txBox="1"/>
          <p:nvPr/>
        </p:nvSpPr>
        <p:spPr>
          <a:xfrm>
            <a:off x="6883422" y="828055"/>
            <a:ext cx="8092157" cy="884235"/>
          </a:xfrm>
          <a:prstGeom prst="rect">
            <a:avLst/>
          </a:prstGeom>
        </p:spPr>
        <p:txBody>
          <a:bodyPr lIns="0" tIns="0" rIns="0" bIns="0" rtlCol="0" anchor="t">
            <a:spAutoFit/>
          </a:bodyPr>
          <a:lstStyle/>
          <a:p>
            <a:pPr algn="l">
              <a:lnSpc>
                <a:spcPts val="7913"/>
              </a:lnSpc>
            </a:pPr>
            <a:r>
              <a:rPr lang="en-US" sz="8330" spc="-557">
                <a:solidFill>
                  <a:srgbClr val="000000"/>
                </a:solidFill>
                <a:latin typeface="Dancing Script Bold"/>
                <a:ea typeface="Dancing Script Bold"/>
                <a:cs typeface="Dancing Script Bold"/>
                <a:sym typeface="Dancing Script Bold"/>
              </a:rPr>
              <a:t>Tổng điểm của các nhóm</a:t>
            </a:r>
          </a:p>
        </p:txBody>
      </p:sp>
      <p:sp>
        <p:nvSpPr>
          <p:cNvPr id="8" name="Freeform 8"/>
          <p:cNvSpPr/>
          <p:nvPr/>
        </p:nvSpPr>
        <p:spPr>
          <a:xfrm rot="-4460706" flipH="1" flipV="1">
            <a:off x="14701001" y="-412706"/>
            <a:ext cx="3429365" cy="3634202"/>
          </a:xfrm>
          <a:custGeom>
            <a:avLst/>
            <a:gdLst/>
            <a:ahLst/>
            <a:cxnLst/>
            <a:rect l="l" t="t" r="r" b="b"/>
            <a:pathLst>
              <a:path w="3429365" h="3634202">
                <a:moveTo>
                  <a:pt x="3429365" y="3634202"/>
                </a:moveTo>
                <a:lnTo>
                  <a:pt x="0" y="3634202"/>
                </a:lnTo>
                <a:lnTo>
                  <a:pt x="0" y="0"/>
                </a:lnTo>
                <a:lnTo>
                  <a:pt x="3429365" y="0"/>
                </a:lnTo>
                <a:lnTo>
                  <a:pt x="3429365" y="3634202"/>
                </a:lnTo>
                <a:close/>
              </a:path>
            </a:pathLst>
          </a:custGeom>
          <a:blipFill>
            <a:blip r:embed="rId6">
              <a:extLst>
                <a:ext uri="{96DAC541-7B7A-43D3-8B79-37D633B846F1}">
                  <asvg:svgBlip xmlns:asvg="http://schemas.microsoft.com/office/drawing/2016/SVG/main" xmlns="" r:embed="rId7"/>
                </a:ext>
              </a:extLst>
            </a:blip>
            <a:stretch>
              <a:fillRect l="-73" r="-73"/>
            </a:stretch>
          </a:blipFill>
        </p:spPr>
      </p:sp>
      <p:sp>
        <p:nvSpPr>
          <p:cNvPr id="9" name="Freeform 9"/>
          <p:cNvSpPr/>
          <p:nvPr/>
        </p:nvSpPr>
        <p:spPr>
          <a:xfrm>
            <a:off x="-4008633" y="5787389"/>
            <a:ext cx="7689640" cy="5901798"/>
          </a:xfrm>
          <a:custGeom>
            <a:avLst/>
            <a:gdLst/>
            <a:ahLst/>
            <a:cxnLst/>
            <a:rect l="l" t="t" r="r" b="b"/>
            <a:pathLst>
              <a:path w="7689640" h="5901798">
                <a:moveTo>
                  <a:pt x="0" y="0"/>
                </a:moveTo>
                <a:lnTo>
                  <a:pt x="7689640" y="0"/>
                </a:lnTo>
                <a:lnTo>
                  <a:pt x="7689640" y="5901798"/>
                </a:lnTo>
                <a:lnTo>
                  <a:pt x="0" y="5901798"/>
                </a:lnTo>
                <a:lnTo>
                  <a:pt x="0" y="0"/>
                </a:lnTo>
                <a:close/>
              </a:path>
            </a:pathLst>
          </a:custGeom>
          <a:blipFill>
            <a:blip r:embed="rId8">
              <a:extLst>
                <a:ext uri="{96DAC541-7B7A-43D3-8B79-37D633B846F1}">
                  <asvg:svgBlip xmlns:asvg="http://schemas.microsoft.com/office/drawing/2016/SVG/main" xmlns="" r:embed="rId9"/>
                </a:ext>
              </a:extLst>
            </a:blip>
            <a:stretch>
              <a:fillRect l="-135" r="-135"/>
            </a:stretch>
          </a:blipFill>
        </p:spPr>
      </p:sp>
      <p:graphicFrame>
        <p:nvGraphicFramePr>
          <p:cNvPr id="10" name="Table 10"/>
          <p:cNvGraphicFramePr>
            <a:graphicFrameLocks noGrp="1"/>
          </p:cNvGraphicFramePr>
          <p:nvPr/>
        </p:nvGraphicFramePr>
        <p:xfrm>
          <a:off x="2902794" y="2422784"/>
          <a:ext cx="15033635" cy="7555112"/>
        </p:xfrm>
        <a:graphic>
          <a:graphicData uri="http://schemas.openxmlformats.org/drawingml/2006/table">
            <a:tbl>
              <a:tblPr/>
              <a:tblGrid>
                <a:gridCol w="2528272">
                  <a:extLst>
                    <a:ext uri="{9D8B030D-6E8A-4147-A177-3AD203B41FA5}">
                      <a16:colId xmlns:a16="http://schemas.microsoft.com/office/drawing/2014/main" val="20000"/>
                    </a:ext>
                  </a:extLst>
                </a:gridCol>
                <a:gridCol w="2446738">
                  <a:extLst>
                    <a:ext uri="{9D8B030D-6E8A-4147-A177-3AD203B41FA5}">
                      <a16:colId xmlns:a16="http://schemas.microsoft.com/office/drawing/2014/main" val="20001"/>
                    </a:ext>
                  </a:extLst>
                </a:gridCol>
                <a:gridCol w="2511058">
                  <a:extLst>
                    <a:ext uri="{9D8B030D-6E8A-4147-A177-3AD203B41FA5}">
                      <a16:colId xmlns:a16="http://schemas.microsoft.com/office/drawing/2014/main" val="20002"/>
                    </a:ext>
                  </a:extLst>
                </a:gridCol>
                <a:gridCol w="2143615">
                  <a:extLst>
                    <a:ext uri="{9D8B030D-6E8A-4147-A177-3AD203B41FA5}">
                      <a16:colId xmlns:a16="http://schemas.microsoft.com/office/drawing/2014/main" val="20003"/>
                    </a:ext>
                  </a:extLst>
                </a:gridCol>
                <a:gridCol w="2454676">
                  <a:extLst>
                    <a:ext uri="{9D8B030D-6E8A-4147-A177-3AD203B41FA5}">
                      <a16:colId xmlns:a16="http://schemas.microsoft.com/office/drawing/2014/main" val="20004"/>
                    </a:ext>
                  </a:extLst>
                </a:gridCol>
                <a:gridCol w="2949276">
                  <a:extLst>
                    <a:ext uri="{9D8B030D-6E8A-4147-A177-3AD203B41FA5}">
                      <a16:colId xmlns:a16="http://schemas.microsoft.com/office/drawing/2014/main" val="20005"/>
                    </a:ext>
                  </a:extLst>
                </a:gridCol>
              </a:tblGrid>
              <a:tr h="1943375">
                <a:tc rowSpan="5">
                  <a:txBody>
                    <a:bodyPr/>
                    <a:lstStyle/>
                    <a:p>
                      <a:pPr algn="ctr">
                        <a:lnSpc>
                          <a:spcPts val="7000"/>
                        </a:lnSpc>
                        <a:defRPr/>
                      </a:pPr>
                      <a:r>
                        <a:rPr lang="en-US" sz="5000">
                          <a:solidFill>
                            <a:srgbClr val="FFFFFF"/>
                          </a:solidFill>
                          <a:latin typeface="Dancing Script"/>
                          <a:ea typeface="Dancing Script"/>
                          <a:cs typeface="Dancing Script"/>
                          <a:sym typeface="Dancing Script"/>
                        </a:rPr>
                        <a:t>Nhóm</a:t>
                      </a:r>
                      <a:endParaRPr lang="en-US" sz="1100"/>
                    </a:p>
                    <a:p>
                      <a:pPr algn="ctr">
                        <a:lnSpc>
                          <a:spcPts val="5600"/>
                        </a:lnSpc>
                      </a:pPr>
                      <a:r>
                        <a:rPr lang="en-US" sz="3999">
                          <a:solidFill>
                            <a:srgbClr val="FFFFFF"/>
                          </a:solidFill>
                          <a:latin typeface="Dancing Script Bold"/>
                          <a:ea typeface="Dancing Script Bold"/>
                          <a:cs typeface="Dancing Script Bold"/>
                          <a:sym typeface="Dancing Script Bold"/>
                        </a:rPr>
                        <a:t>Nhóm 1</a:t>
                      </a:r>
                    </a:p>
                    <a:p>
                      <a:pPr algn="ctr">
                        <a:lnSpc>
                          <a:spcPts val="5600"/>
                        </a:lnSpc>
                      </a:pPr>
                      <a:r>
                        <a:rPr lang="en-US" sz="3999">
                          <a:solidFill>
                            <a:srgbClr val="FFFFFF"/>
                          </a:solidFill>
                          <a:latin typeface="Dancing Script"/>
                          <a:ea typeface="Dancing Script"/>
                          <a:cs typeface="Dancing Script"/>
                          <a:sym typeface="Dancing Script"/>
                        </a:rPr>
                        <a:t>Nhóm 2</a:t>
                      </a:r>
                    </a:p>
                    <a:p>
                      <a:pPr algn="ctr">
                        <a:lnSpc>
                          <a:spcPts val="5600"/>
                        </a:lnSpc>
                      </a:pPr>
                      <a:r>
                        <a:rPr lang="en-US" sz="3999">
                          <a:solidFill>
                            <a:srgbClr val="FFFFFF"/>
                          </a:solidFill>
                          <a:latin typeface="Dancing Script"/>
                          <a:ea typeface="Dancing Script"/>
                          <a:cs typeface="Dancing Script"/>
                          <a:sym typeface="Dancing Script"/>
                        </a:rPr>
                        <a:t>Nhóm 3</a:t>
                      </a:r>
                    </a:p>
                    <a:p>
                      <a:pPr algn="ctr">
                        <a:lnSpc>
                          <a:spcPts val="5599"/>
                        </a:lnSpc>
                      </a:pPr>
                      <a:r>
                        <a:rPr lang="en-US" sz="3999">
                          <a:solidFill>
                            <a:srgbClr val="FFFFFF"/>
                          </a:solidFill>
                          <a:latin typeface="Dancing Script"/>
                          <a:ea typeface="Dancing Script"/>
                          <a:cs typeface="Dancing Script"/>
                          <a:sym typeface="Dancing Script"/>
                        </a:rPr>
                        <a:t>Nhóm 4</a:t>
                      </a:r>
                    </a:p>
                    <a:p>
                      <a:pPr algn="ctr">
                        <a:lnSpc>
                          <a:spcPts val="5599"/>
                        </a:lnSpc>
                      </a:pPr>
                      <a:r>
                        <a:rPr lang="en-US" sz="3999">
                          <a:solidFill>
                            <a:srgbClr val="FFFFFF"/>
                          </a:solidFill>
                          <a:latin typeface="Dancing Script"/>
                          <a:ea typeface="Dancing Script"/>
                          <a:cs typeface="Dancing Script"/>
                          <a:sym typeface="Dancing Script"/>
                        </a:rPr>
                        <a:t>Nhóm 5</a:t>
                      </a:r>
                    </a:p>
                    <a:p>
                      <a:pPr algn="ctr">
                        <a:lnSpc>
                          <a:spcPts val="5600"/>
                        </a:lnSpc>
                      </a:pPr>
                      <a:r>
                        <a:rPr lang="en-US" sz="3999">
                          <a:solidFill>
                            <a:srgbClr val="FFFFFF"/>
                          </a:solidFill>
                          <a:latin typeface="Dancing Script"/>
                          <a:ea typeface="Dancing Script"/>
                          <a:cs typeface="Dancing Script"/>
                          <a:sym typeface="Dancing Script"/>
                        </a:rPr>
                        <a:t>Nhóm 6</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7000"/>
                        </a:lnSpc>
                        <a:defRPr/>
                      </a:pPr>
                      <a:r>
                        <a:rPr lang="en-US" sz="5000">
                          <a:solidFill>
                            <a:srgbClr val="FFFFFF"/>
                          </a:solidFill>
                          <a:latin typeface="Dancing Script Bold"/>
                          <a:ea typeface="Dancing Script Bold"/>
                          <a:cs typeface="Dancing Script Bold"/>
                          <a:sym typeface="Dancing Script Bold"/>
                        </a:rPr>
                        <a:t>Thiết bị</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600"/>
                        </a:lnSpc>
                        <a:defRPr/>
                      </a:pPr>
                      <a:r>
                        <a:rPr lang="en-US" sz="3999">
                          <a:solidFill>
                            <a:srgbClr val="FFFFFF"/>
                          </a:solidFill>
                          <a:latin typeface="Dancing Script Bold"/>
                          <a:ea typeface="Dancing Script Bold"/>
                          <a:cs typeface="Dancing Script Bold"/>
                          <a:sym typeface="Dancing Script Bold"/>
                        </a:rPr>
                        <a:t>Chọn nhãn năng lượng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600"/>
                        </a:lnSpc>
                        <a:defRPr/>
                      </a:pPr>
                      <a:r>
                        <a:rPr lang="en-US" sz="3999">
                          <a:solidFill>
                            <a:srgbClr val="FFFFFF"/>
                          </a:solidFill>
                          <a:latin typeface="Dancing Script Bold"/>
                          <a:ea typeface="Dancing Script Bold"/>
                          <a:cs typeface="Dancing Script Bold"/>
                          <a:sym typeface="Dancing Script Bold"/>
                        </a:rPr>
                        <a:t>Điẻm trả lời đúng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600"/>
                        </a:lnSpc>
                        <a:defRPr/>
                      </a:pPr>
                      <a:r>
                        <a:rPr lang="en-US" sz="3999">
                          <a:solidFill>
                            <a:srgbClr val="FFFFFF"/>
                          </a:solidFill>
                          <a:latin typeface="Dancing Script Bold"/>
                          <a:ea typeface="Dancing Script Bold"/>
                          <a:cs typeface="Dancing Script Bold"/>
                          <a:sym typeface="Dancing Script Bold"/>
                        </a:rPr>
                        <a:t>Điểm giải thích tốt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7000"/>
                        </a:lnSpc>
                        <a:defRPr/>
                      </a:pPr>
                      <a:r>
                        <a:rPr lang="en-US" sz="5000">
                          <a:solidFill>
                            <a:srgbClr val="FFFFFF"/>
                          </a:solidFill>
                          <a:latin typeface="Dancing Script Bold"/>
                          <a:ea typeface="Dancing Script Bold"/>
                          <a:cs typeface="Dancing Script Bold"/>
                          <a:sym typeface="Dancing Script Bold"/>
                        </a:rPr>
                        <a:t>Tổng điểm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36420">
                <a:tc vMerge="1">
                  <a:txBody>
                    <a:bodyPr/>
                    <a:lstStyle/>
                    <a:p>
                      <a:pPr algn="ctr">
                        <a:lnSpc>
                          <a:spcPts val="7000"/>
                        </a:lnSpc>
                        <a:defRPr/>
                      </a:pPr>
                      <a:r>
                        <a:rPr lang="en-US" sz="5000">
                          <a:solidFill>
                            <a:srgbClr val="FFFFFF"/>
                          </a:solidFill>
                          <a:latin typeface="Dancing Script"/>
                          <a:ea typeface="Dancing Script"/>
                          <a:cs typeface="Dancing Script"/>
                          <a:sym typeface="Dancing Script"/>
                        </a:rPr>
                        <a:t>Nhóm</a:t>
                      </a:r>
                      <a:endParaRPr lang="en-US" sz="1100"/>
                    </a:p>
                    <a:p>
                      <a:pPr algn="ctr">
                        <a:lnSpc>
                          <a:spcPts val="5600"/>
                        </a:lnSpc>
                      </a:pPr>
                      <a:r>
                        <a:rPr lang="en-US" sz="3999">
                          <a:solidFill>
                            <a:srgbClr val="FFFFFF"/>
                          </a:solidFill>
                          <a:latin typeface="Dancing Script Bold"/>
                          <a:ea typeface="Dancing Script Bold"/>
                          <a:cs typeface="Dancing Script Bold"/>
                          <a:sym typeface="Dancing Script Bold"/>
                        </a:rPr>
                        <a:t>Nhóm 1</a:t>
                      </a:r>
                    </a:p>
                    <a:p>
                      <a:pPr algn="ctr">
                        <a:lnSpc>
                          <a:spcPts val="5600"/>
                        </a:lnSpc>
                      </a:pPr>
                      <a:r>
                        <a:rPr lang="en-US" sz="3999">
                          <a:solidFill>
                            <a:srgbClr val="FFFFFF"/>
                          </a:solidFill>
                          <a:latin typeface="Dancing Script"/>
                          <a:ea typeface="Dancing Script"/>
                          <a:cs typeface="Dancing Script"/>
                          <a:sym typeface="Dancing Script"/>
                        </a:rPr>
                        <a:t>Nhóm 2</a:t>
                      </a:r>
                    </a:p>
                    <a:p>
                      <a:pPr algn="ctr">
                        <a:lnSpc>
                          <a:spcPts val="5600"/>
                        </a:lnSpc>
                      </a:pPr>
                      <a:r>
                        <a:rPr lang="en-US" sz="3999">
                          <a:solidFill>
                            <a:srgbClr val="FFFFFF"/>
                          </a:solidFill>
                          <a:latin typeface="Dancing Script"/>
                          <a:ea typeface="Dancing Script"/>
                          <a:cs typeface="Dancing Script"/>
                          <a:sym typeface="Dancing Script"/>
                        </a:rPr>
                        <a:t>Nhóm 3</a:t>
                      </a:r>
                    </a:p>
                    <a:p>
                      <a:pPr algn="ctr">
                        <a:lnSpc>
                          <a:spcPts val="5599"/>
                        </a:lnSpc>
                      </a:pPr>
                      <a:r>
                        <a:rPr lang="en-US" sz="3999">
                          <a:solidFill>
                            <a:srgbClr val="FFFFFF"/>
                          </a:solidFill>
                          <a:latin typeface="Dancing Script"/>
                          <a:ea typeface="Dancing Script"/>
                          <a:cs typeface="Dancing Script"/>
                          <a:sym typeface="Dancing Script"/>
                        </a:rPr>
                        <a:t>Nhóm 4</a:t>
                      </a:r>
                    </a:p>
                    <a:p>
                      <a:pPr algn="ctr">
                        <a:lnSpc>
                          <a:spcPts val="5599"/>
                        </a:lnSpc>
                      </a:pPr>
                      <a:r>
                        <a:rPr lang="en-US" sz="3999">
                          <a:solidFill>
                            <a:srgbClr val="FFFFFF"/>
                          </a:solidFill>
                          <a:latin typeface="Dancing Script"/>
                          <a:ea typeface="Dancing Script"/>
                          <a:cs typeface="Dancing Script"/>
                          <a:sym typeface="Dancing Script"/>
                        </a:rPr>
                        <a:t>Nhóm 5</a:t>
                      </a:r>
                    </a:p>
                    <a:p>
                      <a:pPr algn="ctr">
                        <a:lnSpc>
                          <a:spcPts val="5600"/>
                        </a:lnSpc>
                      </a:pPr>
                      <a:r>
                        <a:rPr lang="en-US" sz="3999">
                          <a:solidFill>
                            <a:srgbClr val="FFFFFF"/>
                          </a:solidFill>
                          <a:latin typeface="Dancing Script"/>
                          <a:ea typeface="Dancing Script"/>
                          <a:cs typeface="Dancing Script"/>
                          <a:sym typeface="Dancing Script"/>
                        </a:rPr>
                        <a:t>Nhóm 6</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600"/>
                        </a:lnSpc>
                        <a:defRPr/>
                      </a:pPr>
                      <a:r>
                        <a:rPr lang="en-US" sz="3999">
                          <a:solidFill>
                            <a:srgbClr val="FFFFFF"/>
                          </a:solidFill>
                          <a:latin typeface="Dancing Script Bold"/>
                          <a:ea typeface="Dancing Script Bold"/>
                          <a:cs typeface="Dancing Script Bold"/>
                          <a:sym typeface="Dancing Script Bold"/>
                        </a:rPr>
                        <a:t>Tủ lạnh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73212">
                <a:tc vMerge="1">
                  <a:txBody>
                    <a:bodyPr/>
                    <a:lstStyle/>
                    <a:p>
                      <a:pPr algn="ctr">
                        <a:lnSpc>
                          <a:spcPts val="7000"/>
                        </a:lnSpc>
                        <a:defRPr/>
                      </a:pPr>
                      <a:r>
                        <a:rPr lang="en-US" sz="5000">
                          <a:solidFill>
                            <a:srgbClr val="FFFFFF"/>
                          </a:solidFill>
                          <a:latin typeface="Dancing Script"/>
                          <a:ea typeface="Dancing Script"/>
                          <a:cs typeface="Dancing Script"/>
                          <a:sym typeface="Dancing Script"/>
                        </a:rPr>
                        <a:t>Nhóm</a:t>
                      </a:r>
                      <a:endParaRPr lang="en-US" sz="1100"/>
                    </a:p>
                    <a:p>
                      <a:pPr algn="ctr">
                        <a:lnSpc>
                          <a:spcPts val="5600"/>
                        </a:lnSpc>
                      </a:pPr>
                      <a:r>
                        <a:rPr lang="en-US" sz="3999">
                          <a:solidFill>
                            <a:srgbClr val="FFFFFF"/>
                          </a:solidFill>
                          <a:latin typeface="Dancing Script Bold"/>
                          <a:ea typeface="Dancing Script Bold"/>
                          <a:cs typeface="Dancing Script Bold"/>
                          <a:sym typeface="Dancing Script Bold"/>
                        </a:rPr>
                        <a:t>Nhóm 1</a:t>
                      </a:r>
                    </a:p>
                    <a:p>
                      <a:pPr algn="ctr">
                        <a:lnSpc>
                          <a:spcPts val="5600"/>
                        </a:lnSpc>
                      </a:pPr>
                      <a:r>
                        <a:rPr lang="en-US" sz="3999">
                          <a:solidFill>
                            <a:srgbClr val="FFFFFF"/>
                          </a:solidFill>
                          <a:latin typeface="Dancing Script"/>
                          <a:ea typeface="Dancing Script"/>
                          <a:cs typeface="Dancing Script"/>
                          <a:sym typeface="Dancing Script"/>
                        </a:rPr>
                        <a:t>Nhóm 2</a:t>
                      </a:r>
                    </a:p>
                    <a:p>
                      <a:pPr algn="ctr">
                        <a:lnSpc>
                          <a:spcPts val="5600"/>
                        </a:lnSpc>
                      </a:pPr>
                      <a:r>
                        <a:rPr lang="en-US" sz="3999">
                          <a:solidFill>
                            <a:srgbClr val="FFFFFF"/>
                          </a:solidFill>
                          <a:latin typeface="Dancing Script"/>
                          <a:ea typeface="Dancing Script"/>
                          <a:cs typeface="Dancing Script"/>
                          <a:sym typeface="Dancing Script"/>
                        </a:rPr>
                        <a:t>Nhóm 3</a:t>
                      </a:r>
                    </a:p>
                    <a:p>
                      <a:pPr algn="ctr">
                        <a:lnSpc>
                          <a:spcPts val="5599"/>
                        </a:lnSpc>
                      </a:pPr>
                      <a:r>
                        <a:rPr lang="en-US" sz="3999">
                          <a:solidFill>
                            <a:srgbClr val="FFFFFF"/>
                          </a:solidFill>
                          <a:latin typeface="Dancing Script"/>
                          <a:ea typeface="Dancing Script"/>
                          <a:cs typeface="Dancing Script"/>
                          <a:sym typeface="Dancing Script"/>
                        </a:rPr>
                        <a:t>Nhóm 4</a:t>
                      </a:r>
                    </a:p>
                    <a:p>
                      <a:pPr algn="ctr">
                        <a:lnSpc>
                          <a:spcPts val="5599"/>
                        </a:lnSpc>
                      </a:pPr>
                      <a:r>
                        <a:rPr lang="en-US" sz="3999">
                          <a:solidFill>
                            <a:srgbClr val="FFFFFF"/>
                          </a:solidFill>
                          <a:latin typeface="Dancing Script"/>
                          <a:ea typeface="Dancing Script"/>
                          <a:cs typeface="Dancing Script"/>
                          <a:sym typeface="Dancing Script"/>
                        </a:rPr>
                        <a:t>Nhóm 5</a:t>
                      </a:r>
                    </a:p>
                    <a:p>
                      <a:pPr algn="ctr">
                        <a:lnSpc>
                          <a:spcPts val="5600"/>
                        </a:lnSpc>
                      </a:pPr>
                      <a:r>
                        <a:rPr lang="en-US" sz="3999">
                          <a:solidFill>
                            <a:srgbClr val="FFFFFF"/>
                          </a:solidFill>
                          <a:latin typeface="Dancing Script"/>
                          <a:ea typeface="Dancing Script"/>
                          <a:cs typeface="Dancing Script"/>
                          <a:sym typeface="Dancing Script"/>
                        </a:rPr>
                        <a:t>Nhóm 6</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600"/>
                        </a:lnSpc>
                        <a:defRPr/>
                      </a:pPr>
                      <a:r>
                        <a:rPr lang="en-US" sz="3999">
                          <a:solidFill>
                            <a:srgbClr val="FFFFFF"/>
                          </a:solidFill>
                          <a:latin typeface="Dancing Script Bold"/>
                          <a:ea typeface="Dancing Script Bold"/>
                          <a:cs typeface="Dancing Script Bold"/>
                          <a:sym typeface="Dancing Script Bold"/>
                        </a:rPr>
                        <a:t>điều hoà</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18267">
                <a:tc vMerge="1">
                  <a:txBody>
                    <a:bodyPr/>
                    <a:lstStyle/>
                    <a:p>
                      <a:pPr algn="ctr">
                        <a:lnSpc>
                          <a:spcPts val="7000"/>
                        </a:lnSpc>
                        <a:defRPr/>
                      </a:pPr>
                      <a:r>
                        <a:rPr lang="en-US" sz="5000">
                          <a:solidFill>
                            <a:srgbClr val="FFFFFF"/>
                          </a:solidFill>
                          <a:latin typeface="Dancing Script"/>
                          <a:ea typeface="Dancing Script"/>
                          <a:cs typeface="Dancing Script"/>
                          <a:sym typeface="Dancing Script"/>
                        </a:rPr>
                        <a:t>Nhóm</a:t>
                      </a:r>
                      <a:endParaRPr lang="en-US" sz="1100"/>
                    </a:p>
                    <a:p>
                      <a:pPr algn="ctr">
                        <a:lnSpc>
                          <a:spcPts val="5600"/>
                        </a:lnSpc>
                      </a:pPr>
                      <a:r>
                        <a:rPr lang="en-US" sz="3999">
                          <a:solidFill>
                            <a:srgbClr val="FFFFFF"/>
                          </a:solidFill>
                          <a:latin typeface="Dancing Script Bold"/>
                          <a:ea typeface="Dancing Script Bold"/>
                          <a:cs typeface="Dancing Script Bold"/>
                          <a:sym typeface="Dancing Script Bold"/>
                        </a:rPr>
                        <a:t>Nhóm 1</a:t>
                      </a:r>
                    </a:p>
                    <a:p>
                      <a:pPr algn="ctr">
                        <a:lnSpc>
                          <a:spcPts val="5600"/>
                        </a:lnSpc>
                      </a:pPr>
                      <a:r>
                        <a:rPr lang="en-US" sz="3999">
                          <a:solidFill>
                            <a:srgbClr val="FFFFFF"/>
                          </a:solidFill>
                          <a:latin typeface="Dancing Script"/>
                          <a:ea typeface="Dancing Script"/>
                          <a:cs typeface="Dancing Script"/>
                          <a:sym typeface="Dancing Script"/>
                        </a:rPr>
                        <a:t>Nhóm 2</a:t>
                      </a:r>
                    </a:p>
                    <a:p>
                      <a:pPr algn="ctr">
                        <a:lnSpc>
                          <a:spcPts val="5600"/>
                        </a:lnSpc>
                      </a:pPr>
                      <a:r>
                        <a:rPr lang="en-US" sz="3999">
                          <a:solidFill>
                            <a:srgbClr val="FFFFFF"/>
                          </a:solidFill>
                          <a:latin typeface="Dancing Script"/>
                          <a:ea typeface="Dancing Script"/>
                          <a:cs typeface="Dancing Script"/>
                          <a:sym typeface="Dancing Script"/>
                        </a:rPr>
                        <a:t>Nhóm 3</a:t>
                      </a:r>
                    </a:p>
                    <a:p>
                      <a:pPr algn="ctr">
                        <a:lnSpc>
                          <a:spcPts val="5599"/>
                        </a:lnSpc>
                      </a:pPr>
                      <a:r>
                        <a:rPr lang="en-US" sz="3999">
                          <a:solidFill>
                            <a:srgbClr val="FFFFFF"/>
                          </a:solidFill>
                          <a:latin typeface="Dancing Script"/>
                          <a:ea typeface="Dancing Script"/>
                          <a:cs typeface="Dancing Script"/>
                          <a:sym typeface="Dancing Script"/>
                        </a:rPr>
                        <a:t>Nhóm 4</a:t>
                      </a:r>
                    </a:p>
                    <a:p>
                      <a:pPr algn="ctr">
                        <a:lnSpc>
                          <a:spcPts val="5599"/>
                        </a:lnSpc>
                      </a:pPr>
                      <a:r>
                        <a:rPr lang="en-US" sz="3999">
                          <a:solidFill>
                            <a:srgbClr val="FFFFFF"/>
                          </a:solidFill>
                          <a:latin typeface="Dancing Script"/>
                          <a:ea typeface="Dancing Script"/>
                          <a:cs typeface="Dancing Script"/>
                          <a:sym typeface="Dancing Script"/>
                        </a:rPr>
                        <a:t>Nhóm 5</a:t>
                      </a:r>
                    </a:p>
                    <a:p>
                      <a:pPr algn="ctr">
                        <a:lnSpc>
                          <a:spcPts val="5600"/>
                        </a:lnSpc>
                      </a:pPr>
                      <a:r>
                        <a:rPr lang="en-US" sz="3999">
                          <a:solidFill>
                            <a:srgbClr val="FFFFFF"/>
                          </a:solidFill>
                          <a:latin typeface="Dancing Script"/>
                          <a:ea typeface="Dancing Script"/>
                          <a:cs typeface="Dancing Script"/>
                          <a:sym typeface="Dancing Script"/>
                        </a:rPr>
                        <a:t>Nhóm 6</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600"/>
                        </a:lnSpc>
                        <a:defRPr/>
                      </a:pPr>
                      <a:r>
                        <a:rPr lang="en-US" sz="3999">
                          <a:solidFill>
                            <a:srgbClr val="FFFFFF"/>
                          </a:solidFill>
                          <a:latin typeface="Dancing Script Bold"/>
                          <a:ea typeface="Dancing Script Bold"/>
                          <a:cs typeface="Dancing Script Bold"/>
                          <a:sym typeface="Dancing Script Bold"/>
                        </a:rPr>
                        <a:t>Máy giặt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83838">
                <a:tc vMerge="1">
                  <a:txBody>
                    <a:bodyPr/>
                    <a:lstStyle/>
                    <a:p>
                      <a:pPr algn="ctr">
                        <a:lnSpc>
                          <a:spcPts val="7000"/>
                        </a:lnSpc>
                        <a:defRPr/>
                      </a:pPr>
                      <a:r>
                        <a:rPr lang="en-US" sz="5000">
                          <a:solidFill>
                            <a:srgbClr val="FFFFFF"/>
                          </a:solidFill>
                          <a:latin typeface="Dancing Script"/>
                          <a:ea typeface="Dancing Script"/>
                          <a:cs typeface="Dancing Script"/>
                          <a:sym typeface="Dancing Script"/>
                        </a:rPr>
                        <a:t>Nhóm</a:t>
                      </a:r>
                      <a:endParaRPr lang="en-US" sz="1100"/>
                    </a:p>
                    <a:p>
                      <a:pPr algn="ctr">
                        <a:lnSpc>
                          <a:spcPts val="5600"/>
                        </a:lnSpc>
                      </a:pPr>
                      <a:r>
                        <a:rPr lang="en-US" sz="3999">
                          <a:solidFill>
                            <a:srgbClr val="FFFFFF"/>
                          </a:solidFill>
                          <a:latin typeface="Dancing Script Bold"/>
                          <a:ea typeface="Dancing Script Bold"/>
                          <a:cs typeface="Dancing Script Bold"/>
                          <a:sym typeface="Dancing Script Bold"/>
                        </a:rPr>
                        <a:t>Nhóm 1</a:t>
                      </a:r>
                    </a:p>
                    <a:p>
                      <a:pPr algn="ctr">
                        <a:lnSpc>
                          <a:spcPts val="5600"/>
                        </a:lnSpc>
                      </a:pPr>
                      <a:r>
                        <a:rPr lang="en-US" sz="3999">
                          <a:solidFill>
                            <a:srgbClr val="FFFFFF"/>
                          </a:solidFill>
                          <a:latin typeface="Dancing Script"/>
                          <a:ea typeface="Dancing Script"/>
                          <a:cs typeface="Dancing Script"/>
                          <a:sym typeface="Dancing Script"/>
                        </a:rPr>
                        <a:t>Nhóm 2</a:t>
                      </a:r>
                    </a:p>
                    <a:p>
                      <a:pPr algn="ctr">
                        <a:lnSpc>
                          <a:spcPts val="5600"/>
                        </a:lnSpc>
                      </a:pPr>
                      <a:r>
                        <a:rPr lang="en-US" sz="3999">
                          <a:solidFill>
                            <a:srgbClr val="FFFFFF"/>
                          </a:solidFill>
                          <a:latin typeface="Dancing Script"/>
                          <a:ea typeface="Dancing Script"/>
                          <a:cs typeface="Dancing Script"/>
                          <a:sym typeface="Dancing Script"/>
                        </a:rPr>
                        <a:t>Nhóm 3</a:t>
                      </a:r>
                    </a:p>
                    <a:p>
                      <a:pPr algn="ctr">
                        <a:lnSpc>
                          <a:spcPts val="5599"/>
                        </a:lnSpc>
                      </a:pPr>
                      <a:r>
                        <a:rPr lang="en-US" sz="3999">
                          <a:solidFill>
                            <a:srgbClr val="FFFFFF"/>
                          </a:solidFill>
                          <a:latin typeface="Dancing Script"/>
                          <a:ea typeface="Dancing Script"/>
                          <a:cs typeface="Dancing Script"/>
                          <a:sym typeface="Dancing Script"/>
                        </a:rPr>
                        <a:t>Nhóm 4</a:t>
                      </a:r>
                    </a:p>
                    <a:p>
                      <a:pPr algn="ctr">
                        <a:lnSpc>
                          <a:spcPts val="5599"/>
                        </a:lnSpc>
                      </a:pPr>
                      <a:r>
                        <a:rPr lang="en-US" sz="3999">
                          <a:solidFill>
                            <a:srgbClr val="FFFFFF"/>
                          </a:solidFill>
                          <a:latin typeface="Dancing Script"/>
                          <a:ea typeface="Dancing Script"/>
                          <a:cs typeface="Dancing Script"/>
                          <a:sym typeface="Dancing Script"/>
                        </a:rPr>
                        <a:t>Nhóm 5</a:t>
                      </a:r>
                    </a:p>
                    <a:p>
                      <a:pPr algn="ctr">
                        <a:lnSpc>
                          <a:spcPts val="5600"/>
                        </a:lnSpc>
                      </a:pPr>
                      <a:r>
                        <a:rPr lang="en-US" sz="3999">
                          <a:solidFill>
                            <a:srgbClr val="FFFFFF"/>
                          </a:solidFill>
                          <a:latin typeface="Dancing Script"/>
                          <a:ea typeface="Dancing Script"/>
                          <a:cs typeface="Dancing Script"/>
                          <a:sym typeface="Dancing Script"/>
                        </a:rPr>
                        <a:t>Nhóm 6</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5600"/>
                        </a:lnSpc>
                        <a:defRPr/>
                      </a:pPr>
                      <a:r>
                        <a:rPr lang="en-US" sz="3999">
                          <a:solidFill>
                            <a:srgbClr val="FFFFFF"/>
                          </a:solidFill>
                          <a:latin typeface="Dancing Script Bold"/>
                          <a:ea typeface="Dancing Script Bold"/>
                          <a:cs typeface="Dancing Script Bold"/>
                          <a:sym typeface="Dancing Script Bold"/>
                        </a:rPr>
                        <a:t>Tivi</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11" name="Group 11"/>
          <p:cNvGrpSpPr/>
          <p:nvPr/>
        </p:nvGrpSpPr>
        <p:grpSpPr>
          <a:xfrm>
            <a:off x="478593" y="140002"/>
            <a:ext cx="3832343" cy="3405800"/>
            <a:chOff x="0" y="0"/>
            <a:chExt cx="10737350" cy="9542273"/>
          </a:xfrm>
        </p:grpSpPr>
        <p:sp>
          <p:nvSpPr>
            <p:cNvPr id="12" name="Freeform 12"/>
            <p:cNvSpPr/>
            <p:nvPr/>
          </p:nvSpPr>
          <p:spPr>
            <a:xfrm>
              <a:off x="0" y="0"/>
              <a:ext cx="10737356" cy="9542279"/>
            </a:xfrm>
            <a:custGeom>
              <a:avLst/>
              <a:gdLst/>
              <a:ahLst/>
              <a:cxnLst/>
              <a:rect l="l" t="t" r="r" b="b"/>
              <a:pathLst>
                <a:path w="10737356" h="9542279">
                  <a:moveTo>
                    <a:pt x="0" y="0"/>
                  </a:moveTo>
                  <a:lnTo>
                    <a:pt x="10737356" y="0"/>
                  </a:lnTo>
                  <a:lnTo>
                    <a:pt x="10737356" y="9542279"/>
                  </a:lnTo>
                  <a:lnTo>
                    <a:pt x="0" y="9542279"/>
                  </a:lnTo>
                  <a:close/>
                </a:path>
              </a:pathLst>
            </a:custGeom>
            <a:blipFill>
              <a:blip r:embed="rId10"/>
              <a:stretch>
                <a:fillRect t="-6262" b="-6262"/>
              </a:stretch>
            </a:blipFill>
          </p:spPr>
        </p:sp>
      </p:grpSp>
      <p:grpSp>
        <p:nvGrpSpPr>
          <p:cNvPr id="13" name="Group 13"/>
          <p:cNvGrpSpPr/>
          <p:nvPr/>
        </p:nvGrpSpPr>
        <p:grpSpPr>
          <a:xfrm>
            <a:off x="854868" y="234831"/>
            <a:ext cx="3101861" cy="3187082"/>
            <a:chOff x="0" y="0"/>
            <a:chExt cx="8261504" cy="8488482"/>
          </a:xfrm>
        </p:grpSpPr>
        <p:sp>
          <p:nvSpPr>
            <p:cNvPr id="14" name="Freeform 14"/>
            <p:cNvSpPr/>
            <p:nvPr/>
          </p:nvSpPr>
          <p:spPr>
            <a:xfrm>
              <a:off x="0" y="0"/>
              <a:ext cx="8261449" cy="8488426"/>
            </a:xfrm>
            <a:custGeom>
              <a:avLst/>
              <a:gdLst/>
              <a:ahLst/>
              <a:cxnLst/>
              <a:rect l="l" t="t" r="r" b="b"/>
              <a:pathLst>
                <a:path w="8261449" h="8488426">
                  <a:moveTo>
                    <a:pt x="0" y="0"/>
                  </a:moveTo>
                  <a:lnTo>
                    <a:pt x="8261449" y="0"/>
                  </a:lnTo>
                  <a:lnTo>
                    <a:pt x="8261449" y="8488426"/>
                  </a:lnTo>
                  <a:lnTo>
                    <a:pt x="0" y="8488426"/>
                  </a:lnTo>
                  <a:close/>
                </a:path>
              </a:pathLst>
            </a:custGeom>
            <a:blipFill>
              <a:blip r:embed="rId11"/>
              <a:stretch>
                <a:fillRect l="-1373" r="-1373"/>
              </a:stretch>
            </a:blipFill>
          </p:spPr>
        </p:sp>
      </p:grpSp>
      <p:sp>
        <p:nvSpPr>
          <p:cNvPr id="15" name="Freeform 15"/>
          <p:cNvSpPr/>
          <p:nvPr/>
        </p:nvSpPr>
        <p:spPr>
          <a:xfrm>
            <a:off x="16750227" y="6388499"/>
            <a:ext cx="1877845" cy="4114800"/>
          </a:xfrm>
          <a:custGeom>
            <a:avLst/>
            <a:gdLst/>
            <a:ahLst/>
            <a:cxnLst/>
            <a:rect l="l" t="t" r="r" b="b"/>
            <a:pathLst>
              <a:path w="1877845" h="4114800">
                <a:moveTo>
                  <a:pt x="0" y="0"/>
                </a:moveTo>
                <a:lnTo>
                  <a:pt x="1877845" y="0"/>
                </a:lnTo>
                <a:lnTo>
                  <a:pt x="1877845"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l="-215" r="-215"/>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9580" b="-9580"/>
              </a:stretch>
            </a:blipFill>
          </p:spPr>
        </p:sp>
      </p:grpSp>
      <p:grpSp>
        <p:nvGrpSpPr>
          <p:cNvPr id="4" name="Group 4"/>
          <p:cNvGrpSpPr/>
          <p:nvPr/>
        </p:nvGrpSpPr>
        <p:grpSpPr>
          <a:xfrm>
            <a:off x="2581080" y="1381010"/>
            <a:ext cx="13667198" cy="1949337"/>
            <a:chOff x="0" y="0"/>
            <a:chExt cx="18222931" cy="2599116"/>
          </a:xfrm>
        </p:grpSpPr>
        <p:sp>
          <p:nvSpPr>
            <p:cNvPr id="5" name="Freeform 5"/>
            <p:cNvSpPr/>
            <p:nvPr/>
          </p:nvSpPr>
          <p:spPr>
            <a:xfrm>
              <a:off x="0" y="0"/>
              <a:ext cx="18222976" cy="2599055"/>
            </a:xfrm>
            <a:custGeom>
              <a:avLst/>
              <a:gdLst/>
              <a:ahLst/>
              <a:cxnLst/>
              <a:rect l="l" t="t" r="r" b="b"/>
              <a:pathLst>
                <a:path w="18222976" h="2599055">
                  <a:moveTo>
                    <a:pt x="0" y="0"/>
                  </a:moveTo>
                  <a:lnTo>
                    <a:pt x="18222976" y="0"/>
                  </a:lnTo>
                  <a:lnTo>
                    <a:pt x="18222976" y="2599055"/>
                  </a:lnTo>
                  <a:lnTo>
                    <a:pt x="0" y="2599055"/>
                  </a:lnTo>
                  <a:lnTo>
                    <a:pt x="0" y="0"/>
                  </a:lnTo>
                  <a:close/>
                </a:path>
              </a:pathLst>
            </a:custGeom>
            <a:blipFill>
              <a:blip r:embed="rId3"/>
              <a:stretch>
                <a:fillRect t="-99008" b="-99010"/>
              </a:stretch>
            </a:blipFill>
          </p:spPr>
        </p:sp>
      </p:grpSp>
      <p:sp>
        <p:nvSpPr>
          <p:cNvPr id="6" name="TextBox 6"/>
          <p:cNvSpPr txBox="1"/>
          <p:nvPr/>
        </p:nvSpPr>
        <p:spPr>
          <a:xfrm>
            <a:off x="3331909" y="1281498"/>
            <a:ext cx="11546963" cy="1990729"/>
          </a:xfrm>
          <a:prstGeom prst="rect">
            <a:avLst/>
          </a:prstGeom>
        </p:spPr>
        <p:txBody>
          <a:bodyPr lIns="0" tIns="0" rIns="0" bIns="0" rtlCol="0" anchor="t">
            <a:spAutoFit/>
          </a:bodyPr>
          <a:lstStyle/>
          <a:p>
            <a:pPr algn="ctr">
              <a:lnSpc>
                <a:spcPts val="14699"/>
              </a:lnSpc>
            </a:pPr>
            <a:r>
              <a:rPr lang="en-US" sz="10499" spc="-535">
                <a:solidFill>
                  <a:srgbClr val="000000"/>
                </a:solidFill>
                <a:latin typeface="Dancing Script Bold"/>
                <a:ea typeface="Dancing Script Bold"/>
                <a:cs typeface="Dancing Script Bold"/>
                <a:sym typeface="Dancing Script Bold"/>
              </a:rPr>
              <a:t>Tổng kết trò chơi</a:t>
            </a:r>
          </a:p>
        </p:txBody>
      </p:sp>
      <p:grpSp>
        <p:nvGrpSpPr>
          <p:cNvPr id="7" name="Group 7"/>
          <p:cNvGrpSpPr/>
          <p:nvPr/>
        </p:nvGrpSpPr>
        <p:grpSpPr>
          <a:xfrm rot="-10669463">
            <a:off x="16011472" y="2006014"/>
            <a:ext cx="1801268" cy="1654558"/>
            <a:chOff x="0" y="0"/>
            <a:chExt cx="2401691" cy="2206077"/>
          </a:xfrm>
        </p:grpSpPr>
        <p:sp>
          <p:nvSpPr>
            <p:cNvPr id="8" name="Freeform 8"/>
            <p:cNvSpPr/>
            <p:nvPr/>
          </p:nvSpPr>
          <p:spPr>
            <a:xfrm>
              <a:off x="0" y="0"/>
              <a:ext cx="2401697" cy="2206117"/>
            </a:xfrm>
            <a:custGeom>
              <a:avLst/>
              <a:gdLst/>
              <a:ahLst/>
              <a:cxnLst/>
              <a:rect l="l" t="t" r="r" b="b"/>
              <a:pathLst>
                <a:path w="2401697" h="2206117">
                  <a:moveTo>
                    <a:pt x="0" y="0"/>
                  </a:moveTo>
                  <a:lnTo>
                    <a:pt x="2401697" y="0"/>
                  </a:lnTo>
                  <a:lnTo>
                    <a:pt x="2401697" y="2206117"/>
                  </a:lnTo>
                  <a:lnTo>
                    <a:pt x="0" y="2206117"/>
                  </a:lnTo>
                  <a:lnTo>
                    <a:pt x="0" y="0"/>
                  </a:lnTo>
                  <a:close/>
                </a:path>
              </a:pathLst>
            </a:custGeom>
            <a:blipFill>
              <a:blip r:embed="rId4"/>
              <a:stretch>
                <a:fillRect t="-25" b="-23"/>
              </a:stretch>
            </a:blipFill>
          </p:spPr>
        </p:sp>
      </p:grpSp>
      <p:grpSp>
        <p:nvGrpSpPr>
          <p:cNvPr id="9" name="Group 9"/>
          <p:cNvGrpSpPr/>
          <p:nvPr/>
        </p:nvGrpSpPr>
        <p:grpSpPr>
          <a:xfrm rot="1727943">
            <a:off x="13550593" y="801818"/>
            <a:ext cx="2197136" cy="1158385"/>
            <a:chOff x="0" y="0"/>
            <a:chExt cx="2929515" cy="1544513"/>
          </a:xfrm>
        </p:grpSpPr>
        <p:sp>
          <p:nvSpPr>
            <p:cNvPr id="10" name="Freeform 10"/>
            <p:cNvSpPr/>
            <p:nvPr/>
          </p:nvSpPr>
          <p:spPr>
            <a:xfrm>
              <a:off x="0" y="0"/>
              <a:ext cx="2929509" cy="1544574"/>
            </a:xfrm>
            <a:custGeom>
              <a:avLst/>
              <a:gdLst/>
              <a:ahLst/>
              <a:cxnLst/>
              <a:rect l="l" t="t" r="r" b="b"/>
              <a:pathLst>
                <a:path w="2929509" h="1544574">
                  <a:moveTo>
                    <a:pt x="0" y="0"/>
                  </a:moveTo>
                  <a:lnTo>
                    <a:pt x="2929509" y="0"/>
                  </a:lnTo>
                  <a:lnTo>
                    <a:pt x="2929509" y="1544574"/>
                  </a:lnTo>
                  <a:lnTo>
                    <a:pt x="0" y="1544574"/>
                  </a:lnTo>
                  <a:lnTo>
                    <a:pt x="0" y="0"/>
                  </a:lnTo>
                  <a:close/>
                </a:path>
              </a:pathLst>
            </a:custGeom>
            <a:blipFill>
              <a:blip r:embed="rId5"/>
              <a:stretch>
                <a:fillRect t="-148" b="-145"/>
              </a:stretch>
            </a:blipFill>
          </p:spPr>
        </p:sp>
      </p:grpSp>
      <p:grpSp>
        <p:nvGrpSpPr>
          <p:cNvPr id="11" name="Group 11"/>
          <p:cNvGrpSpPr/>
          <p:nvPr/>
        </p:nvGrpSpPr>
        <p:grpSpPr>
          <a:xfrm>
            <a:off x="2667867" y="4400475"/>
            <a:ext cx="13176265" cy="38100"/>
            <a:chOff x="0" y="0"/>
            <a:chExt cx="17568353" cy="50800"/>
          </a:xfrm>
        </p:grpSpPr>
        <p:sp>
          <p:nvSpPr>
            <p:cNvPr id="12" name="Freeform 12"/>
            <p:cNvSpPr/>
            <p:nvPr/>
          </p:nvSpPr>
          <p:spPr>
            <a:xfrm>
              <a:off x="25400" y="0"/>
              <a:ext cx="17517490" cy="50800"/>
            </a:xfrm>
            <a:custGeom>
              <a:avLst/>
              <a:gdLst/>
              <a:ahLst/>
              <a:cxnLst/>
              <a:rect l="l" t="t" r="r" b="b"/>
              <a:pathLst>
                <a:path w="17517490" h="50800">
                  <a:moveTo>
                    <a:pt x="0" y="0"/>
                  </a:moveTo>
                  <a:lnTo>
                    <a:pt x="17517490" y="0"/>
                  </a:lnTo>
                  <a:lnTo>
                    <a:pt x="17517490" y="50800"/>
                  </a:lnTo>
                  <a:lnTo>
                    <a:pt x="0" y="50800"/>
                  </a:lnTo>
                  <a:close/>
                </a:path>
              </a:pathLst>
            </a:custGeom>
            <a:solidFill>
              <a:srgbClr val="000000"/>
            </a:solidFill>
          </p:spPr>
        </p:sp>
      </p:grpSp>
      <p:sp>
        <p:nvSpPr>
          <p:cNvPr id="13" name="Freeform 13"/>
          <p:cNvSpPr/>
          <p:nvPr/>
        </p:nvSpPr>
        <p:spPr>
          <a:xfrm>
            <a:off x="2530794" y="3967552"/>
            <a:ext cx="801115" cy="801115"/>
          </a:xfrm>
          <a:custGeom>
            <a:avLst/>
            <a:gdLst/>
            <a:ahLst/>
            <a:cxnLst/>
            <a:rect l="l" t="t" r="r" b="b"/>
            <a:pathLst>
              <a:path w="801115" h="801115">
                <a:moveTo>
                  <a:pt x="0" y="0"/>
                </a:moveTo>
                <a:lnTo>
                  <a:pt x="801115" y="0"/>
                </a:lnTo>
                <a:lnTo>
                  <a:pt x="801115" y="801115"/>
                </a:lnTo>
                <a:lnTo>
                  <a:pt x="0" y="8011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TextBox 14"/>
          <p:cNvSpPr txBox="1"/>
          <p:nvPr/>
        </p:nvSpPr>
        <p:spPr>
          <a:xfrm>
            <a:off x="1028700" y="5157248"/>
            <a:ext cx="3815850" cy="690878"/>
          </a:xfrm>
          <a:prstGeom prst="rect">
            <a:avLst/>
          </a:prstGeom>
        </p:spPr>
        <p:txBody>
          <a:bodyPr lIns="0" tIns="0" rIns="0" bIns="0" rtlCol="0" anchor="t">
            <a:spAutoFit/>
          </a:bodyPr>
          <a:lstStyle/>
          <a:p>
            <a:pPr algn="ctr">
              <a:lnSpc>
                <a:spcPts val="6198"/>
              </a:lnSpc>
            </a:pPr>
            <a:r>
              <a:rPr lang="en-US" sz="6199" u="sng" spc="-371">
                <a:solidFill>
                  <a:srgbClr val="000000"/>
                </a:solidFill>
                <a:latin typeface="Dancing Script"/>
                <a:ea typeface="Dancing Script"/>
                <a:cs typeface="Dancing Script"/>
                <a:sym typeface="Dancing Script"/>
              </a:rPr>
              <a:t>Tủ lạnh</a:t>
            </a:r>
          </a:p>
        </p:txBody>
      </p:sp>
      <p:sp>
        <p:nvSpPr>
          <p:cNvPr id="15" name="TextBox 15"/>
          <p:cNvSpPr txBox="1"/>
          <p:nvPr/>
        </p:nvSpPr>
        <p:spPr>
          <a:xfrm>
            <a:off x="9414679" y="5138198"/>
            <a:ext cx="3664701" cy="652143"/>
          </a:xfrm>
          <a:prstGeom prst="rect">
            <a:avLst/>
          </a:prstGeom>
        </p:spPr>
        <p:txBody>
          <a:bodyPr lIns="0" tIns="0" rIns="0" bIns="0" rtlCol="0" anchor="t">
            <a:spAutoFit/>
          </a:bodyPr>
          <a:lstStyle/>
          <a:p>
            <a:pPr algn="ctr">
              <a:lnSpc>
                <a:spcPts val="5799"/>
              </a:lnSpc>
            </a:pPr>
            <a:r>
              <a:rPr lang="en-US" sz="5798" u="sng" spc="-346">
                <a:solidFill>
                  <a:srgbClr val="000000"/>
                </a:solidFill>
                <a:latin typeface="Dancing Script Bold"/>
                <a:ea typeface="Dancing Script Bold"/>
                <a:cs typeface="Dancing Script Bold"/>
                <a:sym typeface="Dancing Script Bold"/>
              </a:rPr>
              <a:t>Máy giặt</a:t>
            </a:r>
          </a:p>
        </p:txBody>
      </p:sp>
      <p:sp>
        <p:nvSpPr>
          <p:cNvPr id="16" name="TextBox 16"/>
          <p:cNvSpPr txBox="1"/>
          <p:nvPr/>
        </p:nvSpPr>
        <p:spPr>
          <a:xfrm>
            <a:off x="5128677" y="5129645"/>
            <a:ext cx="4001874" cy="649603"/>
          </a:xfrm>
          <a:prstGeom prst="rect">
            <a:avLst/>
          </a:prstGeom>
        </p:spPr>
        <p:txBody>
          <a:bodyPr lIns="0" tIns="0" rIns="0" bIns="0" rtlCol="0" anchor="t">
            <a:spAutoFit/>
          </a:bodyPr>
          <a:lstStyle/>
          <a:p>
            <a:pPr algn="ctr">
              <a:lnSpc>
                <a:spcPts val="5698"/>
              </a:lnSpc>
            </a:pPr>
            <a:r>
              <a:rPr lang="en-US" sz="5698" spc="-340">
                <a:solidFill>
                  <a:srgbClr val="000000"/>
                </a:solidFill>
                <a:latin typeface="Dancing Script Bold"/>
                <a:ea typeface="Dancing Script Bold"/>
                <a:cs typeface="Dancing Script Bold"/>
                <a:sym typeface="Dancing Script Bold"/>
              </a:rPr>
              <a:t>Điều hoà</a:t>
            </a:r>
          </a:p>
        </p:txBody>
      </p:sp>
      <p:sp>
        <p:nvSpPr>
          <p:cNvPr id="17" name="TextBox 17"/>
          <p:cNvSpPr txBox="1"/>
          <p:nvPr/>
        </p:nvSpPr>
        <p:spPr>
          <a:xfrm>
            <a:off x="13704974" y="5157248"/>
            <a:ext cx="3554326" cy="678813"/>
          </a:xfrm>
          <a:prstGeom prst="rect">
            <a:avLst/>
          </a:prstGeom>
        </p:spPr>
        <p:txBody>
          <a:bodyPr lIns="0" tIns="0" rIns="0" bIns="0" rtlCol="0" anchor="t">
            <a:spAutoFit/>
          </a:bodyPr>
          <a:lstStyle/>
          <a:p>
            <a:pPr algn="ctr">
              <a:lnSpc>
                <a:spcPts val="6099"/>
              </a:lnSpc>
            </a:pPr>
            <a:r>
              <a:rPr lang="en-US" sz="6098" u="sng" spc="-364">
                <a:solidFill>
                  <a:srgbClr val="000000"/>
                </a:solidFill>
                <a:latin typeface="Dancing Script Bold"/>
                <a:ea typeface="Dancing Script Bold"/>
                <a:cs typeface="Dancing Script Bold"/>
                <a:sym typeface="Dancing Script Bold"/>
              </a:rPr>
              <a:t>Ti vi</a:t>
            </a:r>
          </a:p>
        </p:txBody>
      </p:sp>
      <p:sp>
        <p:nvSpPr>
          <p:cNvPr id="18" name="TextBox 18"/>
          <p:cNvSpPr txBox="1"/>
          <p:nvPr/>
        </p:nvSpPr>
        <p:spPr>
          <a:xfrm>
            <a:off x="1043763" y="6496462"/>
            <a:ext cx="3800786" cy="862543"/>
          </a:xfrm>
          <a:prstGeom prst="rect">
            <a:avLst/>
          </a:prstGeom>
        </p:spPr>
        <p:txBody>
          <a:bodyPr lIns="0" tIns="0" rIns="0" bIns="0" rtlCol="0" anchor="t">
            <a:spAutoFit/>
          </a:bodyPr>
          <a:lstStyle/>
          <a:p>
            <a:pPr algn="ctr">
              <a:lnSpc>
                <a:spcPts val="6883"/>
              </a:lnSpc>
            </a:pPr>
            <a:r>
              <a:rPr lang="en-US" sz="5833">
                <a:solidFill>
                  <a:srgbClr val="000000"/>
                </a:solidFill>
                <a:latin typeface="Dancing Script Bold"/>
                <a:ea typeface="Dancing Script Bold"/>
                <a:cs typeface="Dancing Script Bold"/>
                <a:sym typeface="Dancing Script Bold"/>
              </a:rPr>
              <a:t>2 sao</a:t>
            </a:r>
          </a:p>
        </p:txBody>
      </p:sp>
      <p:sp>
        <p:nvSpPr>
          <p:cNvPr id="19" name="TextBox 19"/>
          <p:cNvSpPr txBox="1"/>
          <p:nvPr/>
        </p:nvSpPr>
        <p:spPr>
          <a:xfrm>
            <a:off x="5408020" y="6497434"/>
            <a:ext cx="3508058" cy="862543"/>
          </a:xfrm>
          <a:prstGeom prst="rect">
            <a:avLst/>
          </a:prstGeom>
        </p:spPr>
        <p:txBody>
          <a:bodyPr lIns="0" tIns="0" rIns="0" bIns="0" rtlCol="0" anchor="t">
            <a:spAutoFit/>
          </a:bodyPr>
          <a:lstStyle/>
          <a:p>
            <a:pPr algn="ctr">
              <a:lnSpc>
                <a:spcPts val="6883"/>
              </a:lnSpc>
            </a:pPr>
            <a:r>
              <a:rPr lang="en-US" sz="5833">
                <a:solidFill>
                  <a:srgbClr val="000000"/>
                </a:solidFill>
                <a:latin typeface="Dancing Script Bold"/>
                <a:ea typeface="Dancing Script Bold"/>
                <a:cs typeface="Dancing Script Bold"/>
                <a:sym typeface="Dancing Script Bold"/>
              </a:rPr>
              <a:t>4 sao</a:t>
            </a:r>
          </a:p>
        </p:txBody>
      </p:sp>
      <p:sp>
        <p:nvSpPr>
          <p:cNvPr id="20" name="TextBox 20"/>
          <p:cNvSpPr txBox="1"/>
          <p:nvPr/>
        </p:nvSpPr>
        <p:spPr>
          <a:xfrm>
            <a:off x="9479549" y="6496462"/>
            <a:ext cx="3599830" cy="862543"/>
          </a:xfrm>
          <a:prstGeom prst="rect">
            <a:avLst/>
          </a:prstGeom>
        </p:spPr>
        <p:txBody>
          <a:bodyPr lIns="0" tIns="0" rIns="0" bIns="0" rtlCol="0" anchor="t">
            <a:spAutoFit/>
          </a:bodyPr>
          <a:lstStyle/>
          <a:p>
            <a:pPr algn="ctr">
              <a:lnSpc>
                <a:spcPts val="6883"/>
              </a:lnSpc>
            </a:pPr>
            <a:r>
              <a:rPr lang="en-US" sz="5833">
                <a:solidFill>
                  <a:srgbClr val="000000"/>
                </a:solidFill>
                <a:latin typeface="Dancing Script Bold"/>
                <a:ea typeface="Dancing Script Bold"/>
                <a:cs typeface="Dancing Script Bold"/>
                <a:sym typeface="Dancing Script Bold"/>
              </a:rPr>
              <a:t>3 sao</a:t>
            </a:r>
          </a:p>
        </p:txBody>
      </p:sp>
      <p:sp>
        <p:nvSpPr>
          <p:cNvPr id="21" name="TextBox 21"/>
          <p:cNvSpPr txBox="1"/>
          <p:nvPr/>
        </p:nvSpPr>
        <p:spPr>
          <a:xfrm>
            <a:off x="13704974" y="6496462"/>
            <a:ext cx="3554326" cy="862543"/>
          </a:xfrm>
          <a:prstGeom prst="rect">
            <a:avLst/>
          </a:prstGeom>
        </p:spPr>
        <p:txBody>
          <a:bodyPr lIns="0" tIns="0" rIns="0" bIns="0" rtlCol="0" anchor="t">
            <a:spAutoFit/>
          </a:bodyPr>
          <a:lstStyle/>
          <a:p>
            <a:pPr algn="ctr">
              <a:lnSpc>
                <a:spcPts val="6883"/>
              </a:lnSpc>
            </a:pPr>
            <a:r>
              <a:rPr lang="en-US" sz="5833">
                <a:solidFill>
                  <a:srgbClr val="000000"/>
                </a:solidFill>
                <a:latin typeface="Dancing Script Bold"/>
                <a:ea typeface="Dancing Script Bold"/>
                <a:cs typeface="Dancing Script Bold"/>
                <a:sym typeface="Dancing Script Bold"/>
              </a:rPr>
              <a:t>5 sao</a:t>
            </a:r>
          </a:p>
        </p:txBody>
      </p:sp>
      <p:sp>
        <p:nvSpPr>
          <p:cNvPr id="22" name="Freeform 22"/>
          <p:cNvSpPr/>
          <p:nvPr/>
        </p:nvSpPr>
        <p:spPr>
          <a:xfrm>
            <a:off x="6799586" y="3967552"/>
            <a:ext cx="801115" cy="801115"/>
          </a:xfrm>
          <a:custGeom>
            <a:avLst/>
            <a:gdLst/>
            <a:ahLst/>
            <a:cxnLst/>
            <a:rect l="l" t="t" r="r" b="b"/>
            <a:pathLst>
              <a:path w="801115" h="801115">
                <a:moveTo>
                  <a:pt x="0" y="0"/>
                </a:moveTo>
                <a:lnTo>
                  <a:pt x="801115" y="0"/>
                </a:lnTo>
                <a:lnTo>
                  <a:pt x="801115" y="801115"/>
                </a:lnTo>
                <a:lnTo>
                  <a:pt x="0" y="8011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23"/>
          <p:cNvSpPr/>
          <p:nvPr/>
        </p:nvSpPr>
        <p:spPr>
          <a:xfrm>
            <a:off x="10849046" y="4070383"/>
            <a:ext cx="801115" cy="801115"/>
          </a:xfrm>
          <a:custGeom>
            <a:avLst/>
            <a:gdLst/>
            <a:ahLst/>
            <a:cxnLst/>
            <a:rect l="l" t="t" r="r" b="b"/>
            <a:pathLst>
              <a:path w="801115" h="801115">
                <a:moveTo>
                  <a:pt x="0" y="0"/>
                </a:moveTo>
                <a:lnTo>
                  <a:pt x="801115" y="0"/>
                </a:lnTo>
                <a:lnTo>
                  <a:pt x="801115" y="801115"/>
                </a:lnTo>
                <a:lnTo>
                  <a:pt x="0" y="8011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Freeform 24"/>
          <p:cNvSpPr/>
          <p:nvPr/>
        </p:nvSpPr>
        <p:spPr>
          <a:xfrm>
            <a:off x="15023967" y="4018968"/>
            <a:ext cx="801115" cy="801115"/>
          </a:xfrm>
          <a:custGeom>
            <a:avLst/>
            <a:gdLst/>
            <a:ahLst/>
            <a:cxnLst/>
            <a:rect l="l" t="t" r="r" b="b"/>
            <a:pathLst>
              <a:path w="801115" h="801115">
                <a:moveTo>
                  <a:pt x="0" y="0"/>
                </a:moveTo>
                <a:lnTo>
                  <a:pt x="801115" y="0"/>
                </a:lnTo>
                <a:lnTo>
                  <a:pt x="801115" y="801115"/>
                </a:lnTo>
                <a:lnTo>
                  <a:pt x="0" y="8011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5" name="Freeform 25"/>
          <p:cNvSpPr/>
          <p:nvPr/>
        </p:nvSpPr>
        <p:spPr>
          <a:xfrm rot="-1981930">
            <a:off x="-2552417" y="-2582795"/>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098" y="2045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9580" b="-9580"/>
              </a:stretch>
            </a:blipFill>
          </p:spPr>
        </p:sp>
      </p:grpSp>
      <p:grpSp>
        <p:nvGrpSpPr>
          <p:cNvPr id="4" name="Group 4"/>
          <p:cNvGrpSpPr/>
          <p:nvPr/>
        </p:nvGrpSpPr>
        <p:grpSpPr>
          <a:xfrm rot="92033">
            <a:off x="2864483" y="4143622"/>
            <a:ext cx="14018247" cy="5483222"/>
            <a:chOff x="0" y="0"/>
            <a:chExt cx="18690997" cy="7310963"/>
          </a:xfrm>
        </p:grpSpPr>
        <p:sp>
          <p:nvSpPr>
            <p:cNvPr id="5" name="Freeform 5"/>
            <p:cNvSpPr/>
            <p:nvPr/>
          </p:nvSpPr>
          <p:spPr>
            <a:xfrm>
              <a:off x="0" y="0"/>
              <a:ext cx="18690971" cy="7311009"/>
            </a:xfrm>
            <a:custGeom>
              <a:avLst/>
              <a:gdLst/>
              <a:ahLst/>
              <a:cxnLst/>
              <a:rect l="l" t="t" r="r" b="b"/>
              <a:pathLst>
                <a:path w="18690971" h="7311009">
                  <a:moveTo>
                    <a:pt x="0" y="0"/>
                  </a:moveTo>
                  <a:lnTo>
                    <a:pt x="18690971" y="0"/>
                  </a:lnTo>
                  <a:lnTo>
                    <a:pt x="18690971" y="7311009"/>
                  </a:lnTo>
                  <a:lnTo>
                    <a:pt x="0" y="7311009"/>
                  </a:lnTo>
                  <a:lnTo>
                    <a:pt x="0" y="0"/>
                  </a:lnTo>
                  <a:close/>
                </a:path>
              </a:pathLst>
            </a:custGeom>
            <a:blipFill>
              <a:blip r:embed="rId3"/>
              <a:stretch>
                <a:fillRect t="-4333" b="-4333"/>
              </a:stretch>
            </a:blipFill>
          </p:spPr>
        </p:sp>
      </p:grpSp>
      <p:grpSp>
        <p:nvGrpSpPr>
          <p:cNvPr id="6" name="Group 6"/>
          <p:cNvGrpSpPr/>
          <p:nvPr/>
        </p:nvGrpSpPr>
        <p:grpSpPr>
          <a:xfrm rot="92033">
            <a:off x="2705883" y="574350"/>
            <a:ext cx="14018247" cy="5483222"/>
            <a:chOff x="0" y="0"/>
            <a:chExt cx="18690997" cy="7310963"/>
          </a:xfrm>
        </p:grpSpPr>
        <p:sp>
          <p:nvSpPr>
            <p:cNvPr id="7" name="Freeform 7"/>
            <p:cNvSpPr/>
            <p:nvPr/>
          </p:nvSpPr>
          <p:spPr>
            <a:xfrm>
              <a:off x="0" y="0"/>
              <a:ext cx="18690971" cy="7311009"/>
            </a:xfrm>
            <a:custGeom>
              <a:avLst/>
              <a:gdLst/>
              <a:ahLst/>
              <a:cxnLst/>
              <a:rect l="l" t="t" r="r" b="b"/>
              <a:pathLst>
                <a:path w="18690971" h="7311009">
                  <a:moveTo>
                    <a:pt x="0" y="0"/>
                  </a:moveTo>
                  <a:lnTo>
                    <a:pt x="18690971" y="0"/>
                  </a:lnTo>
                  <a:lnTo>
                    <a:pt x="18690971" y="7311009"/>
                  </a:lnTo>
                  <a:lnTo>
                    <a:pt x="0" y="7311009"/>
                  </a:lnTo>
                  <a:lnTo>
                    <a:pt x="0" y="0"/>
                  </a:lnTo>
                  <a:close/>
                </a:path>
              </a:pathLst>
            </a:custGeom>
            <a:blipFill>
              <a:blip r:embed="rId4"/>
              <a:stretch>
                <a:fillRect t="-4333" b="-4333"/>
              </a:stretch>
            </a:blipFill>
          </p:spPr>
        </p:sp>
      </p:grpSp>
      <p:sp>
        <p:nvSpPr>
          <p:cNvPr id="8" name="TextBox 8"/>
          <p:cNvSpPr txBox="1"/>
          <p:nvPr/>
        </p:nvSpPr>
        <p:spPr>
          <a:xfrm>
            <a:off x="2965103" y="1871136"/>
            <a:ext cx="10934001" cy="1092177"/>
          </a:xfrm>
          <a:prstGeom prst="rect">
            <a:avLst/>
          </a:prstGeom>
        </p:spPr>
        <p:txBody>
          <a:bodyPr lIns="0" tIns="0" rIns="0" bIns="0" rtlCol="0" anchor="t">
            <a:spAutoFit/>
          </a:bodyPr>
          <a:lstStyle/>
          <a:p>
            <a:pPr algn="ctr">
              <a:lnSpc>
                <a:spcPts val="8497"/>
              </a:lnSpc>
            </a:pPr>
            <a:r>
              <a:rPr lang="en-US" sz="6600" spc="-554" dirty="0">
                <a:solidFill>
                  <a:schemeClr val="accent3">
                    <a:lumMod val="75000"/>
                  </a:schemeClr>
                </a:solidFill>
                <a:latin typeface="Quotes Caps"/>
                <a:ea typeface="Quotes Caps"/>
                <a:cs typeface="Quotes Caps"/>
                <a:sym typeface="Quotes Caps"/>
              </a:rPr>
              <a:t>BÀI 12</a:t>
            </a:r>
          </a:p>
        </p:txBody>
      </p:sp>
      <p:sp>
        <p:nvSpPr>
          <p:cNvPr id="9" name="Freeform 9"/>
          <p:cNvSpPr/>
          <p:nvPr/>
        </p:nvSpPr>
        <p:spPr>
          <a:xfrm rot="-1051246">
            <a:off x="-2448817" y="-2390484"/>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rot="-2700000">
            <a:off x="10542936" y="940005"/>
            <a:ext cx="1103359" cy="1581877"/>
          </a:xfrm>
          <a:custGeom>
            <a:avLst/>
            <a:gdLst/>
            <a:ahLst/>
            <a:cxnLst/>
            <a:rect l="l" t="t" r="r" b="b"/>
            <a:pathLst>
              <a:path w="1103359" h="1581877">
                <a:moveTo>
                  <a:pt x="0" y="0"/>
                </a:moveTo>
                <a:lnTo>
                  <a:pt x="1103359" y="0"/>
                </a:lnTo>
                <a:lnTo>
                  <a:pt x="1103359" y="1581877"/>
                </a:lnTo>
                <a:lnTo>
                  <a:pt x="0" y="1581877"/>
                </a:lnTo>
                <a:lnTo>
                  <a:pt x="0" y="0"/>
                </a:lnTo>
                <a:close/>
              </a:path>
            </a:pathLst>
          </a:custGeom>
          <a:blipFill>
            <a:blip r:embed="rId7">
              <a:extLst>
                <a:ext uri="{96DAC541-7B7A-43D3-8B79-37D633B846F1}">
                  <asvg:svgBlip xmlns:asvg="http://schemas.microsoft.com/office/drawing/2016/SVG/main" xmlns="" r:embed="rId8"/>
                </a:ext>
              </a:extLst>
            </a:blip>
            <a:stretch>
              <a:fillRect t="-207" b="-207"/>
            </a:stretch>
          </a:blipFill>
        </p:spPr>
      </p:sp>
      <p:sp>
        <p:nvSpPr>
          <p:cNvPr id="11" name="Freeform 11"/>
          <p:cNvSpPr/>
          <p:nvPr/>
        </p:nvSpPr>
        <p:spPr>
          <a:xfrm rot="3275443">
            <a:off x="2211959" y="2969126"/>
            <a:ext cx="1337326" cy="1218183"/>
          </a:xfrm>
          <a:custGeom>
            <a:avLst/>
            <a:gdLst/>
            <a:ahLst/>
            <a:cxnLst/>
            <a:rect l="l" t="t" r="r" b="b"/>
            <a:pathLst>
              <a:path w="1337326" h="1218183">
                <a:moveTo>
                  <a:pt x="0" y="0"/>
                </a:moveTo>
                <a:lnTo>
                  <a:pt x="1337326" y="0"/>
                </a:lnTo>
                <a:lnTo>
                  <a:pt x="1337326" y="1218183"/>
                </a:lnTo>
                <a:lnTo>
                  <a:pt x="0" y="1218183"/>
                </a:lnTo>
                <a:lnTo>
                  <a:pt x="0" y="0"/>
                </a:lnTo>
                <a:close/>
              </a:path>
            </a:pathLst>
          </a:custGeom>
          <a:blipFill>
            <a:blip r:embed="rId9">
              <a:extLst>
                <a:ext uri="{96DAC541-7B7A-43D3-8B79-37D633B846F1}">
                  <asvg:svgBlip xmlns:asvg="http://schemas.microsoft.com/office/drawing/2016/SVG/main" xmlns="" r:embed="rId10"/>
                </a:ext>
              </a:extLst>
            </a:blip>
            <a:stretch>
              <a:fillRect t="-218" b="-218"/>
            </a:stretch>
          </a:blipFill>
        </p:spPr>
      </p:sp>
      <p:sp>
        <p:nvSpPr>
          <p:cNvPr id="12" name="Freeform 12"/>
          <p:cNvSpPr/>
          <p:nvPr/>
        </p:nvSpPr>
        <p:spPr>
          <a:xfrm rot="5488621">
            <a:off x="13901416" y="5614924"/>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xmlns="" r:embed="rId12"/>
                </a:ext>
              </a:extLst>
            </a:blip>
            <a:stretch>
              <a:fillRect l="-112" r="-112"/>
            </a:stretch>
          </a:blipFill>
        </p:spPr>
      </p:sp>
      <p:sp>
        <p:nvSpPr>
          <p:cNvPr id="13" name="Freeform 13"/>
          <p:cNvSpPr/>
          <p:nvPr/>
        </p:nvSpPr>
        <p:spPr>
          <a:xfrm rot="-1304326">
            <a:off x="884830" y="3954490"/>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xmlns="" r:embed="rId14"/>
                </a:ext>
              </a:extLst>
            </a:blip>
            <a:stretch>
              <a:fillRect t="-98" b="-98"/>
            </a:stretch>
          </a:blipFill>
        </p:spPr>
      </p:sp>
      <p:sp>
        <p:nvSpPr>
          <p:cNvPr id="14" name="Freeform 14"/>
          <p:cNvSpPr/>
          <p:nvPr/>
        </p:nvSpPr>
        <p:spPr>
          <a:xfrm>
            <a:off x="12592704" y="10287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xmlns="" r:embed="rId16"/>
                </a:ext>
              </a:extLst>
            </a:blip>
            <a:stretch>
              <a:fillRect l="-54" r="-54"/>
            </a:stretch>
          </a:blipFill>
        </p:spPr>
      </p:sp>
      <p:sp>
        <p:nvSpPr>
          <p:cNvPr id="15" name="Freeform 15"/>
          <p:cNvSpPr/>
          <p:nvPr/>
        </p:nvSpPr>
        <p:spPr>
          <a:xfrm rot="4057875"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xmlns="" r:embed="rId18"/>
                </a:ext>
              </a:extLst>
            </a:blip>
            <a:stretch>
              <a:fillRect t="-29" b="-29"/>
            </a:stretch>
          </a:blipFill>
        </p:spPr>
      </p:sp>
      <p:sp>
        <p:nvSpPr>
          <p:cNvPr id="16" name="Freeform 16"/>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p:cNvSpPr txBox="1"/>
          <p:nvPr/>
        </p:nvSpPr>
        <p:spPr>
          <a:xfrm>
            <a:off x="4305819" y="3071668"/>
            <a:ext cx="9613850" cy="1013098"/>
          </a:xfrm>
          <a:prstGeom prst="rect">
            <a:avLst/>
          </a:prstGeom>
        </p:spPr>
        <p:txBody>
          <a:bodyPr lIns="0" tIns="0" rIns="0" bIns="0" rtlCol="0" anchor="t">
            <a:spAutoFit/>
          </a:bodyPr>
          <a:lstStyle/>
          <a:p>
            <a:pPr algn="ctr">
              <a:lnSpc>
                <a:spcPts val="7883"/>
              </a:lnSpc>
            </a:pPr>
            <a:r>
              <a:rPr lang="en-US" sz="6600" b="1" spc="-457" dirty="0" smtClean="0">
                <a:solidFill>
                  <a:schemeClr val="accent3">
                    <a:lumMod val="75000"/>
                  </a:schemeClr>
                </a:solidFill>
                <a:latin typeface="Arimo"/>
                <a:ea typeface="Arimo"/>
                <a:cs typeface="Arimo"/>
                <a:sym typeface="Arimo"/>
              </a:rPr>
              <a:t>TIẾT KIỆM ĐIỆN NĂNG</a:t>
            </a:r>
            <a:endParaRPr lang="en-US" sz="6600" b="1" spc="-457" dirty="0">
              <a:solidFill>
                <a:schemeClr val="accent3">
                  <a:lumMod val="75000"/>
                </a:schemeClr>
              </a:solidFill>
              <a:latin typeface="Arimo"/>
              <a:ea typeface="Arimo"/>
              <a:cs typeface="Arimo"/>
              <a:sym typeface="Arimo"/>
            </a:endParaRPr>
          </a:p>
        </p:txBody>
      </p:sp>
      <p:sp>
        <p:nvSpPr>
          <p:cNvPr id="18" name="TextBox 17"/>
          <p:cNvSpPr txBox="1"/>
          <p:nvPr/>
        </p:nvSpPr>
        <p:spPr>
          <a:xfrm>
            <a:off x="4139599" y="4286787"/>
            <a:ext cx="10473949" cy="2123658"/>
          </a:xfrm>
          <a:prstGeom prst="rect">
            <a:avLst/>
          </a:prstGeom>
          <a:noFill/>
        </p:spPr>
        <p:txBody>
          <a:bodyPr wrap="square" rtlCol="0">
            <a:spAutoFit/>
          </a:bodyPr>
          <a:lstStyle/>
          <a:p>
            <a:r>
              <a:rPr lang="en-US" sz="4400" dirty="0" err="1" smtClean="0">
                <a:latin typeface="Times New Roman" panose="02020603050405020304" pitchFamily="18" charset="0"/>
                <a:cs typeface="Times New Roman" panose="02020603050405020304" pitchFamily="18" charset="0"/>
              </a:rPr>
              <a:t>Mục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tiêu</a:t>
            </a:r>
            <a:r>
              <a:rPr lang="en-US" sz="4400" dirty="0" smtClean="0">
                <a:latin typeface="Times New Roman" panose="02020603050405020304" pitchFamily="18" charset="0"/>
                <a:cs typeface="Times New Roman" panose="02020603050405020304" pitchFamily="18" charset="0"/>
              </a:rPr>
              <a:t>: </a:t>
            </a:r>
            <a:r>
              <a:rPr lang="x-none" sz="4400" dirty="0">
                <a:latin typeface="Times New Roman" panose="02020603050405020304" pitchFamily="18" charset="0"/>
                <a:cs typeface="Times New Roman" panose="02020603050405020304" pitchFamily="18" charset="0"/>
              </a:rPr>
              <a:t>Khái niệm, biện pháp và thực hiện một số biện pháp tiết kiệm điện năng.</a:t>
            </a:r>
            <a:endParaRPr lang="en-US" sz="4400" dirty="0">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139599" y="6463509"/>
            <a:ext cx="10363638" cy="1569660"/>
          </a:xfrm>
          <a:prstGeom prst="rect">
            <a:avLst/>
          </a:prstGeom>
          <a:noFill/>
        </p:spPr>
        <p:txBody>
          <a:bodyPr wrap="square" rtlCol="0">
            <a:spAutoFit/>
          </a:bodyPr>
          <a:lstStyle/>
          <a:p>
            <a:pPr marL="400050" indent="-400050">
              <a:buAutoNum type="romanUcPeriod"/>
            </a:pPr>
            <a:r>
              <a:rPr lang="en-US" sz="4800" dirty="0" err="1" smtClean="0">
                <a:solidFill>
                  <a:schemeClr val="bg1"/>
                </a:solidFill>
                <a:latin typeface="Times New Roman" panose="02020603050405020304" pitchFamily="18" charset="0"/>
                <a:cs typeface="Times New Roman" panose="02020603050405020304" pitchFamily="18" charset="0"/>
              </a:rPr>
              <a:t>Khái</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niệm</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về</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tiết</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kiệm</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điện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năng</a:t>
            </a:r>
            <a:endParaRPr lang="en-US" sz="4800" dirty="0" smtClean="0">
              <a:solidFill>
                <a:schemeClr val="bg1"/>
              </a:solidFill>
              <a:latin typeface="Times New Roman" panose="02020603050405020304" pitchFamily="18" charset="0"/>
              <a:cs typeface="Times New Roman" panose="02020603050405020304" pitchFamily="18" charset="0"/>
            </a:endParaRPr>
          </a:p>
          <a:p>
            <a:r>
              <a:rPr lang="en-US" sz="4800" dirty="0" smtClean="0">
                <a:solidFill>
                  <a:schemeClr val="bg1"/>
                </a:solidFill>
                <a:latin typeface="Times New Roman" panose="02020603050405020304" pitchFamily="18" charset="0"/>
                <a:cs typeface="Times New Roman" panose="02020603050405020304" pitchFamily="18" charset="0"/>
              </a:rPr>
              <a:t>II. </a:t>
            </a:r>
            <a:r>
              <a:rPr lang="en-US" sz="4800" dirty="0" err="1" smtClean="0">
                <a:solidFill>
                  <a:schemeClr val="bg1"/>
                </a:solidFill>
                <a:latin typeface="Times New Roman" panose="02020603050405020304" pitchFamily="18" charset="0"/>
                <a:cs typeface="Times New Roman" panose="02020603050405020304" pitchFamily="18" charset="0"/>
              </a:rPr>
              <a:t>Một</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số</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biện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pháp</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tiết</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kiệm</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điện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năng</a:t>
            </a:r>
            <a:endParaRPr lang="en-US" sz="4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11817018"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a:solidFill>
                  <a:schemeClr val="accent3">
                    <a:lumMod val="75000"/>
                  </a:schemeClr>
                </a:solidFill>
                <a:latin typeface="Times New Roman" panose="02020603050405020304" pitchFamily="18" charset="0"/>
                <a:cs typeface="Times New Roman" panose="02020603050405020304" pitchFamily="18" charset="0"/>
              </a:rPr>
              <a:t>I.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Khái</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về</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tiết</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điện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năng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Freeform 3"/>
          <p:cNvSpPr/>
          <p:nvPr/>
        </p:nvSpPr>
        <p:spPr>
          <a:xfrm>
            <a:off x="694689" y="3177664"/>
            <a:ext cx="668022" cy="645476"/>
          </a:xfrm>
          <a:custGeom>
            <a:avLst/>
            <a:gdLst/>
            <a:ahLst/>
            <a:cxnLst/>
            <a:rect l="l" t="t" r="r" b="b"/>
            <a:pathLst>
              <a:path w="668022" h="645476">
                <a:moveTo>
                  <a:pt x="0" y="0"/>
                </a:moveTo>
                <a:lnTo>
                  <a:pt x="668022" y="0"/>
                </a:lnTo>
                <a:lnTo>
                  <a:pt x="668022" y="645477"/>
                </a:lnTo>
                <a:lnTo>
                  <a:pt x="0" y="64547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7"/>
          <p:cNvSpPr/>
          <p:nvPr/>
        </p:nvSpPr>
        <p:spPr>
          <a:xfrm>
            <a:off x="694689" y="5869624"/>
            <a:ext cx="668022" cy="645476"/>
          </a:xfrm>
          <a:custGeom>
            <a:avLst/>
            <a:gdLst/>
            <a:ahLst/>
            <a:cxnLst/>
            <a:rect l="l" t="t" r="r" b="b"/>
            <a:pathLst>
              <a:path w="668022" h="645476">
                <a:moveTo>
                  <a:pt x="0" y="0"/>
                </a:moveTo>
                <a:lnTo>
                  <a:pt x="668022" y="0"/>
                </a:lnTo>
                <a:lnTo>
                  <a:pt x="668022" y="645476"/>
                </a:lnTo>
                <a:lnTo>
                  <a:pt x="0" y="6454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TextBox 5"/>
          <p:cNvSpPr txBox="1"/>
          <p:nvPr/>
        </p:nvSpPr>
        <p:spPr>
          <a:xfrm>
            <a:off x="1384005" y="3145036"/>
            <a:ext cx="16535399" cy="2077492"/>
          </a:xfrm>
          <a:prstGeom prst="rect">
            <a:avLst/>
          </a:prstGeom>
        </p:spPr>
        <p:txBody>
          <a:bodyPr lIns="0" tIns="0" rIns="0" bIns="0" rtlCol="0" anchor="t">
            <a:spAutoFit/>
          </a:bodyPr>
          <a:lstStyle/>
          <a:p>
            <a:pPr algn="just">
              <a:lnSpc>
                <a:spcPts val="5418"/>
              </a:lnSpc>
            </a:pP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Tiết</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kiệm</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điện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là</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giảm</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tổn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thất</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điện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trong</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truyền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tải</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phân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phối</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và</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giảm</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mức</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tiêu</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thụ</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năng</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lượng</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điện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của</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các</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thiết</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bị</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đồ</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dùng</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điện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mà</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vẫn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đảm</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bảo</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đáp</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ứng</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các</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yêu</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cầu</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trong</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sản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xuất</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và</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đời</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sống</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p>
        </p:txBody>
      </p:sp>
      <p:sp>
        <p:nvSpPr>
          <p:cNvPr id="12" name="TextBox 6"/>
          <p:cNvSpPr txBox="1"/>
          <p:nvPr/>
        </p:nvSpPr>
        <p:spPr>
          <a:xfrm>
            <a:off x="1384005" y="4914900"/>
            <a:ext cx="16299749" cy="3462486"/>
          </a:xfrm>
          <a:prstGeom prst="rect">
            <a:avLst/>
          </a:prstGeom>
        </p:spPr>
        <p:txBody>
          <a:bodyPr lIns="0" tIns="0" rIns="0" bIns="0" rtlCol="0" anchor="t">
            <a:spAutoFit/>
          </a:bodyPr>
          <a:lstStyle/>
          <a:p>
            <a:pPr algn="just">
              <a:lnSpc>
                <a:spcPts val="7200"/>
              </a:lnSpc>
            </a:pPr>
            <a:endParaRPr sz="4800" dirty="0">
              <a:latin typeface="Times New Roman" panose="02020603050405020304" pitchFamily="18" charset="0"/>
              <a:cs typeface="Times New Roman" panose="02020603050405020304" pitchFamily="18" charset="0"/>
            </a:endParaRPr>
          </a:p>
          <a:p>
            <a:pPr algn="just">
              <a:lnSpc>
                <a:spcPts val="7200"/>
              </a:lnSpc>
            </a:pP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Tiết</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kiệm</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điện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năng</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cần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thực</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hiện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ngay</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từ</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giai</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đoạn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thiết</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kế</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cho</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đến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sử</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dụng</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vận</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hành</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hệ</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thống</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và</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thiết</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 </a:t>
            </a:r>
            <a:r>
              <a:rPr lang="en-US" sz="4800" dirty="0" err="1">
                <a:solidFill>
                  <a:srgbClr val="000000"/>
                </a:solidFill>
                <a:latin typeface="Times New Roman" panose="02020603050405020304" pitchFamily="18" charset="0"/>
                <a:ea typeface="Dancing Script Bold"/>
                <a:cs typeface="Times New Roman" panose="02020603050405020304" pitchFamily="18" charset="0"/>
                <a:sym typeface="Dancing Script Bold"/>
              </a:rPr>
              <a:t>bị</a:t>
            </a:r>
            <a:r>
              <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rPr>
              <a:t>.</a:t>
            </a:r>
          </a:p>
          <a:p>
            <a:pPr algn="just">
              <a:lnSpc>
                <a:spcPts val="5418"/>
              </a:lnSpc>
            </a:pPr>
            <a:endParaRPr lang="en-US" sz="4800" dirty="0">
              <a:solidFill>
                <a:srgbClr val="000000"/>
              </a:solidFill>
              <a:latin typeface="Times New Roman" panose="02020603050405020304" pitchFamily="18" charset="0"/>
              <a:ea typeface="Dancing Script Bold"/>
              <a:cs typeface="Times New Roman" panose="02020603050405020304" pitchFamily="18" charset="0"/>
              <a:sym typeface="Dancing Script Bold"/>
            </a:endParaRPr>
          </a:p>
        </p:txBody>
      </p:sp>
    </p:spTree>
    <p:extLst>
      <p:ext uri="{BB962C8B-B14F-4D97-AF65-F5344CB8AC3E}">
        <p14:creationId xmlns:p14="http://schemas.microsoft.com/office/powerpoint/2010/main" val="902009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1277036"/>
            <a:ext cx="9733572" cy="1142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0115" y="215207"/>
            <a:ext cx="13466507" cy="1061829"/>
          </a:xfrm>
          <a:prstGeom prst="rect">
            <a:avLst/>
          </a:prstGeom>
          <a:noFill/>
        </p:spPr>
        <p:txBody>
          <a:bodyPr wrap="none" lIns="137160" tIns="68580" rIns="137160" bIns="68580">
            <a:spAutoFit/>
            <a:scene3d>
              <a:camera prst="orthographicFront"/>
              <a:lightRig rig="soft" dir="t">
                <a:rot lat="0" lon="0" rev="15600000"/>
              </a:lightRig>
            </a:scene3d>
            <a:sp3d extrusionH="57150" prstMaterial="softEdge">
              <a:bevelT w="25400" h="38100"/>
            </a:sp3d>
          </a:bodyPr>
          <a:lstStyle/>
          <a:p>
            <a:r>
              <a:rPr lang="en-US" sz="6000" b="1" dirty="0">
                <a:solidFill>
                  <a:schemeClr val="accent3">
                    <a:lumMod val="75000"/>
                  </a:schemeClr>
                </a:solidFill>
                <a:latin typeface="Times New Roman" panose="02020603050405020304" pitchFamily="18" charset="0"/>
                <a:cs typeface="Times New Roman" panose="02020603050405020304" pitchFamily="18" charset="0"/>
              </a:rPr>
              <a:t>II.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Một</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số</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biện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pháp</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tiết</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kiệm</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điện</a:t>
            </a:r>
            <a:r>
              <a:rPr lang="en-US" sz="6000" b="1" dirty="0">
                <a:solidFill>
                  <a:schemeClr val="accent3">
                    <a:lumMod val="75000"/>
                  </a:schemeClr>
                </a:solidFill>
                <a:latin typeface="Times New Roman" panose="02020603050405020304" pitchFamily="18" charset="0"/>
                <a:cs typeface="Times New Roman" panose="02020603050405020304" pitchFamily="18" charset="0"/>
              </a:rPr>
              <a:t> </a:t>
            </a:r>
            <a:r>
              <a:rPr lang="en-US" sz="6000" b="1" dirty="0" err="1">
                <a:solidFill>
                  <a:schemeClr val="accent3">
                    <a:lumMod val="75000"/>
                  </a:schemeClr>
                </a:solidFill>
                <a:latin typeface="Times New Roman" panose="02020603050405020304" pitchFamily="18" charset="0"/>
                <a:cs typeface="Times New Roman" panose="02020603050405020304" pitchFamily="18" charset="0"/>
              </a:rPr>
              <a:t>năng</a:t>
            </a:r>
            <a:endParaRPr lang="en-US" sz="60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35726" y="1288464"/>
            <a:ext cx="18252275" cy="8998536"/>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TextBox 13"/>
          <p:cNvSpPr txBox="1"/>
          <p:nvPr/>
        </p:nvSpPr>
        <p:spPr>
          <a:xfrm>
            <a:off x="1142491" y="1435269"/>
            <a:ext cx="5182109" cy="707886"/>
          </a:xfrm>
          <a:prstGeom prst="rect">
            <a:avLst/>
          </a:prstGeom>
          <a:noFill/>
        </p:spPr>
        <p:txBody>
          <a:bodyPr wrap="square" rtlCol="0">
            <a:spAutoFit/>
          </a:bodyPr>
          <a:lstStyle/>
          <a:p>
            <a:r>
              <a:rPr lang="en-US" sz="4000" b="1" dirty="0">
                <a:solidFill>
                  <a:srgbClr val="0070C0"/>
                </a:solidFill>
                <a:latin typeface="Times New Roman" panose="02020603050405020304" pitchFamily="18" charset="0"/>
                <a:cs typeface="Times New Roman" panose="02020603050405020304" pitchFamily="18" charset="0"/>
              </a:rPr>
              <a:t>1. </a:t>
            </a:r>
            <a:r>
              <a:rPr lang="en-US" sz="4000" b="1" dirty="0" err="1">
                <a:solidFill>
                  <a:srgbClr val="0070C0"/>
                </a:solidFill>
                <a:latin typeface="Times New Roman" panose="02020603050405020304" pitchFamily="18" charset="0"/>
                <a:cs typeface="Times New Roman" panose="02020603050405020304" pitchFamily="18" charset="0"/>
              </a:rPr>
              <a:t>Trong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thiết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kế</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4" name="Tiết kiệm năng lượng đi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2491" y="2338865"/>
            <a:ext cx="12192000" cy="6858000"/>
          </a:xfrm>
          <a:prstGeom prst="rect">
            <a:avLst/>
          </a:prstGeom>
        </p:spPr>
      </p:pic>
      <p:sp>
        <p:nvSpPr>
          <p:cNvPr id="5" name="Rectangle 4"/>
          <p:cNvSpPr/>
          <p:nvPr/>
        </p:nvSpPr>
        <p:spPr>
          <a:xfrm>
            <a:off x="13868400" y="2628900"/>
            <a:ext cx="4190999" cy="4154984"/>
          </a:xfrm>
          <a:prstGeom prst="rect">
            <a:avLst/>
          </a:prstGeom>
          <a:ln w="6350">
            <a:solidFill>
              <a:schemeClr val="tx1"/>
            </a:solidFill>
          </a:ln>
        </p:spPr>
        <p:txBody>
          <a:bodyPr wrap="square">
            <a:spAutoFit/>
          </a:bodyPr>
          <a:lstStyle/>
          <a:p>
            <a:pPr algn="ct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Sau</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khi</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xem</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video </a:t>
            </a:r>
            <a:r>
              <a:rPr lang="en-US" sz="4400" dirty="0" err="1" smtClean="0">
                <a:latin typeface="Times New Roman" panose="02020603050405020304" pitchFamily="18" charset="0"/>
                <a:ea typeface="Calibri" panose="020F0502020204030204" pitchFamily="34" charset="0"/>
                <a:cs typeface="Times New Roman" panose="02020603050405020304" pitchFamily="18" charset="0"/>
              </a:rPr>
              <a:t>hãy</a:t>
            </a:r>
            <a:r>
              <a:rPr lang="en-US" sz="4400" dirty="0" smtClean="0">
                <a:latin typeface="Times New Roman" panose="02020603050405020304" pitchFamily="18" charset="0"/>
                <a:ea typeface="Calibri" panose="020F0502020204030204" pitchFamily="34" charset="0"/>
                <a:cs typeface="Times New Roman" panose="02020603050405020304" pitchFamily="18" charset="0"/>
              </a:rPr>
              <a:t> t</a:t>
            </a:r>
            <a:r>
              <a:rPr lang="x-none" sz="4400" dirty="0" smtClean="0">
                <a:latin typeface="Times New Roman" panose="02020603050405020304" pitchFamily="18" charset="0"/>
                <a:ea typeface="Calibri" panose="020F0502020204030204" pitchFamily="34" charset="0"/>
                <a:cs typeface="Times New Roman" panose="02020603050405020304" pitchFamily="18" charset="0"/>
              </a:rPr>
              <a:t>rình </a:t>
            </a:r>
            <a:r>
              <a:rPr lang="x-none" sz="4400" dirty="0">
                <a:latin typeface="Times New Roman" panose="02020603050405020304" pitchFamily="18" charset="0"/>
                <a:ea typeface="Calibri" panose="020F0502020204030204" pitchFamily="34" charset="0"/>
                <a:cs typeface="Times New Roman" panose="02020603050405020304" pitchFamily="18" charset="0"/>
              </a:rPr>
              <a:t>bày một số biện pháp tiết kiệm điện năng mà em biết.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596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TotalTime>
  <Words>1999</Words>
  <Application>Microsoft Office PowerPoint</Application>
  <PresentationFormat>Custom</PresentationFormat>
  <Paragraphs>179</Paragraphs>
  <Slides>26</Slides>
  <Notes>16</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Times New Roman Italics</vt:lpstr>
      <vt:lpstr>Arial Italics</vt:lpstr>
      <vt:lpstr>Calibri</vt:lpstr>
      <vt:lpstr>TT Rounds Condensed</vt:lpstr>
      <vt:lpstr>Times New Roman</vt:lpstr>
      <vt:lpstr>Arial</vt:lpstr>
      <vt:lpstr>Cortado</vt:lpstr>
      <vt:lpstr>Dancing Script Bold</vt:lpstr>
      <vt:lpstr>Arial Bold</vt:lpstr>
      <vt:lpstr>Arimo</vt:lpstr>
      <vt:lpstr>Dancing Script</vt:lpstr>
      <vt:lpstr>Quotes Caps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Nhóm 12. Bài 12. Tiết kiệm điện năng (1).pptx</dc:title>
  <dc:creator>DELL-NT</dc:creator>
  <cp:lastModifiedBy>DELL-NT</cp:lastModifiedBy>
  <cp:revision>91</cp:revision>
  <dcterms:created xsi:type="dcterms:W3CDTF">2006-08-16T00:00:00Z</dcterms:created>
  <dcterms:modified xsi:type="dcterms:W3CDTF">2024-07-23T11:05:43Z</dcterms:modified>
  <dc:identifier>DAGLltkS0FQ</dc:identifier>
</cp:coreProperties>
</file>