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8" r:id="rId2"/>
    <p:sldId id="289" r:id="rId3"/>
    <p:sldId id="256" r:id="rId4"/>
    <p:sldId id="267" r:id="rId5"/>
    <p:sldId id="269" r:id="rId6"/>
    <p:sldId id="272" r:id="rId7"/>
    <p:sldId id="270" r:id="rId8"/>
    <p:sldId id="271" r:id="rId9"/>
    <p:sldId id="273" r:id="rId10"/>
    <p:sldId id="291" r:id="rId11"/>
    <p:sldId id="292" r:id="rId12"/>
    <p:sldId id="274" r:id="rId13"/>
    <p:sldId id="276" r:id="rId14"/>
    <p:sldId id="285" r:id="rId15"/>
    <p:sldId id="277" r:id="rId16"/>
    <p:sldId id="265" r:id="rId17"/>
    <p:sldId id="259" r:id="rId18"/>
    <p:sldId id="257" r:id="rId19"/>
    <p:sldId id="258" r:id="rId20"/>
    <p:sldId id="260" r:id="rId21"/>
    <p:sldId id="262" r:id="rId22"/>
    <p:sldId id="263" r:id="rId23"/>
    <p:sldId id="264" r:id="rId24"/>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4" d="100"/>
          <a:sy n="74" d="100"/>
        </p:scale>
        <p:origin x="44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49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05840" y="7627621"/>
            <a:ext cx="3291840" cy="438150"/>
          </a:xfrm>
          <a:prstGeom prst="rect">
            <a:avLst/>
          </a:prstGeom>
        </p:spPr>
        <p:txBody>
          <a:bodyPr/>
          <a:lstStyle/>
          <a:p>
            <a:fld id="{59E00F40-5185-4592-9015-6BBF803E34E1}" type="datetimeFigureOut">
              <a:rPr lang="en-US" smtClean="0"/>
              <a:t>7/25/2024</a:t>
            </a:fld>
            <a:endParaRPr lang="en-US"/>
          </a:p>
        </p:txBody>
      </p:sp>
      <p:sp>
        <p:nvSpPr>
          <p:cNvPr id="3" name="Footer Placeholder 2"/>
          <p:cNvSpPr>
            <a:spLocks noGrp="1"/>
          </p:cNvSpPr>
          <p:nvPr>
            <p:ph type="ftr" sz="quarter" idx="11"/>
          </p:nvPr>
        </p:nvSpPr>
        <p:spPr>
          <a:xfrm>
            <a:off x="4846320" y="7627621"/>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a:xfrm>
            <a:off x="10332720" y="7627621"/>
            <a:ext cx="3291840" cy="438150"/>
          </a:xfrm>
          <a:prstGeom prst="rect">
            <a:avLst/>
          </a:prstGeom>
        </p:spPr>
        <p:txBody>
          <a:bodyPr/>
          <a:lstStyle/>
          <a:p>
            <a:fld id="{06EC0831-01BF-45FA-96D0-189F88B207FD}" type="slidenum">
              <a:rPr lang="en-US" smtClean="0"/>
              <a:t>‹#›</a:t>
            </a:fld>
            <a:endParaRPr lang="en-US"/>
          </a:p>
        </p:txBody>
      </p:sp>
    </p:spTree>
    <p:extLst>
      <p:ext uri="{BB962C8B-B14F-4D97-AF65-F5344CB8AC3E}">
        <p14:creationId xmlns:p14="http://schemas.microsoft.com/office/powerpoint/2010/main" val="2365688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xml"/><Relationship Id="rId7" Type="http://schemas.openxmlformats.org/officeDocument/2006/relationships/image" Target="../media/image3.jpeg"/><Relationship Id="rId2" Type="http://schemas.openxmlformats.org/officeDocument/2006/relationships/tags" Target="../tags/tag1.xml"/><Relationship Id="rId1" Type="http://schemas.openxmlformats.org/officeDocument/2006/relationships/audio" Target="file:///C:\Users\Admin\Desktop\Lien%20ket%20cong%20hoa%20tri\Mai%20Truong%20Men%20Yeu%20-%20Nhom%20Cat%20Trang.mp3"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e6JbP1OImiQ" TargetMode="External"/><Relationship Id="rId4" Type="http://schemas.openxmlformats.org/officeDocument/2006/relationships/hyperlink" Target="https://youtu.be/e6JbP1OImiQ?si=4zndwT2lb5Mx4XP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28700"/>
            <a:ext cx="14630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5"/>
          <p:cNvSpPr>
            <a:spLocks noChangeArrowheads="1"/>
          </p:cNvSpPr>
          <p:nvPr/>
        </p:nvSpPr>
        <p:spPr bwMode="auto">
          <a:xfrm>
            <a:off x="0" y="3400426"/>
            <a:ext cx="14630400" cy="71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CN" sz="2640">
              <a:solidFill>
                <a:srgbClr val="404040"/>
              </a:solidFill>
              <a:ea typeface="SimSun" pitchFamily="2" charset="-122"/>
              <a:sym typeface="Arial" pitchFamily="34" charset="0"/>
            </a:endParaRPr>
          </a:p>
        </p:txBody>
      </p:sp>
      <p:pic>
        <p:nvPicPr>
          <p:cNvPr id="6147" name="Mai Truong Men Yeu - Nhom Cat Trang.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7772400" y="3771900"/>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1600flower_1401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41999" y="848361"/>
            <a:ext cx="10636208" cy="715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
          <p:cNvSpPr>
            <a:spLocks noChangeArrowheads="1"/>
          </p:cNvSpPr>
          <p:nvPr/>
        </p:nvSpPr>
        <p:spPr bwMode="auto">
          <a:xfrm>
            <a:off x="20322" y="346436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55" name="Rectangle 4"/>
          <p:cNvSpPr>
            <a:spLocks noChangeArrowheads="1"/>
          </p:cNvSpPr>
          <p:nvPr/>
        </p:nvSpPr>
        <p:spPr bwMode="auto">
          <a:xfrm>
            <a:off x="20322" y="346436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10" name="Rectangle 9"/>
          <p:cNvSpPr/>
          <p:nvPr>
            <p:custDataLst>
              <p:tags r:id="rId3"/>
            </p:custDataLst>
          </p:nvPr>
        </p:nvSpPr>
        <p:spPr>
          <a:xfrm>
            <a:off x="241999" y="206292"/>
            <a:ext cx="11971206" cy="609398"/>
          </a:xfrm>
          <a:prstGeom prst="rect">
            <a:avLst/>
          </a:prstGeom>
          <a:noFill/>
          <a:ln>
            <a:solidFill>
              <a:schemeClr val="accent2">
                <a:lumMod val="40000"/>
                <a:lumOff val="60000"/>
              </a:schemeClr>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360" spc="6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          </a:t>
            </a:r>
            <a:r>
              <a:rPr lang="en-US" sz="3360" b="1" spc="6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CHÀO MỪNG CÁC EM ĐẾN VỚI TIẾT HỌC HÔM NAY!</a:t>
            </a:r>
          </a:p>
        </p:txBody>
      </p:sp>
      <p:pic>
        <p:nvPicPr>
          <p:cNvPr id="9"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20206" y="3074276"/>
            <a:ext cx="3510195" cy="491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310194"/>
      </p:ext>
    </p:extLst>
  </p:cSld>
  <p:clrMapOvr>
    <a:masterClrMapping/>
  </p:clrMapOvr>
  <p:transition spd="slow">
    <p:wipe dir="u"/>
  </p:transition>
  <p:timing>
    <p:tnLst>
      <p:par>
        <p:cTn id="1" dur="indefinite" restart="never" nodeType="tmRoot">
          <p:childTnLst>
            <p:seq concurrent="1" nextAc="seek">
              <p:cTn id="2" restart="whenNotActive" fill="hold" evtFilter="cancelBubble" nodeType="interactiveSeq">
                <p:stCondLst>
                  <p:cond evt="onClick" delay="0">
                    <p:tgtEl>
                      <p:spTgt spid="61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6147"/>
                                        </p:tgtEl>
                                      </p:cBhvr>
                                    </p:cmd>
                                  </p:childTnLst>
                                </p:cTn>
                              </p:par>
                            </p:childTnLst>
                          </p:cTn>
                        </p:par>
                      </p:childTnLst>
                    </p:cTn>
                  </p:par>
                </p:childTnLst>
              </p:cTn>
              <p:nextCondLst>
                <p:cond evt="onClick" delay="0">
                  <p:tgtEl>
                    <p:spTgt spid="6147"/>
                  </p:tgtEl>
                </p:cond>
              </p:nextCondLst>
            </p:seq>
            <p:audio>
              <p:cMediaNode vol="80000">
                <p:cTn id="7" fill="hold" display="0">
                  <p:stCondLst>
                    <p:cond delay="indefinite"/>
                  </p:stCondLst>
                  <p:endCondLst>
                    <p:cond evt="onStopAudio" delay="0">
                      <p:tgtEl>
                        <p:sldTgt/>
                      </p:tgtEl>
                    </p:cond>
                  </p:endCondLst>
                </p:cTn>
                <p:tgtEl>
                  <p:spTgt spid="614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291" y="392724"/>
            <a:ext cx="13944600" cy="2246769"/>
          </a:xfrm>
          <a:prstGeom prst="rect">
            <a:avLst/>
          </a:prstGeom>
        </p:spPr>
        <p:txBody>
          <a:bodyPr wrap="square">
            <a:spAutoFit/>
          </a:bodyPr>
          <a:lstStyle/>
          <a:p>
            <a:pPr marL="457200" indent="-457200">
              <a:buFont typeface="Wingdings" panose="05000000000000000000" pitchFamily="2" charset="2"/>
              <a:buChar char="Ø"/>
            </a:pPr>
            <a:r>
              <a:rPr lang="en-US" sz="2800" b="1" i="1" smtClean="0">
                <a:latin typeface="Times New Roman" panose="02020603050405020304" pitchFamily="18" charset="0"/>
                <a:cs typeface="Times New Roman" panose="02020603050405020304" pitchFamily="18" charset="0"/>
              </a:rPr>
              <a:t>An toàn điện trong </a:t>
            </a:r>
            <a:r>
              <a:rPr lang="en-US" sz="2800" b="1" i="1">
                <a:latin typeface="Times New Roman" panose="02020603050405020304" pitchFamily="18" charset="0"/>
                <a:cs typeface="Times New Roman" panose="02020603050405020304" pitchFamily="18" charset="0"/>
              </a:rPr>
              <a:t>thiết kế, lắp đặt </a:t>
            </a:r>
            <a:r>
              <a:rPr lang="en-US" sz="2800" b="1" i="1" smtClean="0">
                <a:latin typeface="Times New Roman" panose="02020603050405020304" pitchFamily="18" charset="0"/>
                <a:cs typeface="Times New Roman" panose="02020603050405020304" pitchFamily="18" charset="0"/>
              </a:rPr>
              <a:t>điện:</a:t>
            </a:r>
            <a:endParaRPr lang="en-US" sz="2800" b="1" i="1">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Dây dẫn và cáp điện</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Các thiết bị đóng – cắt và bảo vệ.</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Nối đất</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Hệ thống chống </a:t>
            </a:r>
            <a:r>
              <a:rPr lang="en-US" sz="2800" smtClean="0">
                <a:latin typeface="Times New Roman" panose="02020603050405020304" pitchFamily="18" charset="0"/>
                <a:cs typeface="Times New Roman" panose="02020603050405020304" pitchFamily="18" charset="0"/>
              </a:rPr>
              <a:t>sét</a:t>
            </a:r>
            <a:endParaRPr lang="en-US" sz="2800">
              <a:latin typeface="Times New Roman" panose="02020603050405020304" pitchFamily="18" charset="0"/>
              <a:cs typeface="Times New Roman" panose="02020603050405020304" pitchFamily="18" charset="0"/>
            </a:endParaRPr>
          </a:p>
        </p:txBody>
      </p:sp>
      <p:sp>
        <p:nvSpPr>
          <p:cNvPr id="6" name="Rectangle 5"/>
          <p:cNvSpPr/>
          <p:nvPr/>
        </p:nvSpPr>
        <p:spPr>
          <a:xfrm>
            <a:off x="0" y="3509431"/>
            <a:ext cx="14630399" cy="3970318"/>
          </a:xfrm>
          <a:prstGeom prst="rect">
            <a:avLst/>
          </a:prstGeom>
        </p:spPr>
        <p:txBody>
          <a:bodyPr wrap="square">
            <a:spAutoFit/>
          </a:bodyPr>
          <a:lstStyle/>
          <a:p>
            <a:pPr marL="457200" indent="-457200">
              <a:buFont typeface="Wingdings" panose="05000000000000000000" pitchFamily="2" charset="2"/>
              <a:buChar char="Ø"/>
            </a:pPr>
            <a:r>
              <a:rPr lang="en-US" sz="2800" b="1" i="1">
                <a:latin typeface="Times New Roman" panose="02020603050405020304" pitchFamily="18" charset="0"/>
                <a:cs typeface="Times New Roman" panose="02020603050405020304" pitchFamily="18" charset="0"/>
              </a:rPr>
              <a:t> An toàn điện </a:t>
            </a:r>
            <a:r>
              <a:rPr lang="en-US" sz="2800" b="1" i="1" smtClean="0">
                <a:latin typeface="Times New Roman" panose="02020603050405020304" pitchFamily="18" charset="0"/>
                <a:cs typeface="Times New Roman" panose="02020603050405020304" pitchFamily="18" charset="0"/>
              </a:rPr>
              <a:t>trong </a:t>
            </a:r>
            <a:r>
              <a:rPr lang="en-US" sz="2800" b="1" i="1">
                <a:latin typeface="Times New Roman" panose="02020603050405020304" pitchFamily="18" charset="0"/>
                <a:cs typeface="Times New Roman" panose="02020603050405020304" pitchFamily="18" charset="0"/>
              </a:rPr>
              <a:t>sử dụng </a:t>
            </a:r>
            <a:r>
              <a:rPr lang="en-US" sz="2800" b="1" i="1" smtClean="0">
                <a:latin typeface="Times New Roman" panose="02020603050405020304" pitchFamily="18" charset="0"/>
                <a:cs typeface="Times New Roman" panose="02020603050405020304" pitchFamily="18" charset="0"/>
              </a:rPr>
              <a:t>điện:</a:t>
            </a:r>
            <a:endParaRPr lang="en-US" sz="2800" b="1" i="1">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Sử dụng các thiết bị điện, đồ dùng điện như dây dẫn, ổ cắm phích cắm chất lượng cao, lớp cách điện chống cháy, chịu được nhiệt cao</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Không sử dụng các thiết bị hỏng, thiếu chỉ dẫn hoặc không có thiết bị bảo hộ</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Không sử dụng các đồ dùng điện khi đang sạc.</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Không chạm đến đồ dùng điện khi tay còn ướt hoặc đi chân trần</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Dùng găng tay cách điện khi sử dụng các công cụ điện cầm tay</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Cắt nguồn điện tới các thiết bị</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Không sử dụng nhiều đồ dùng điện có công suất lớn cùng một ổ cắm.</a:t>
            </a:r>
          </a:p>
        </p:txBody>
      </p:sp>
    </p:spTree>
    <p:extLst>
      <p:ext uri="{BB962C8B-B14F-4D97-AF65-F5344CB8AC3E}">
        <p14:creationId xmlns:p14="http://schemas.microsoft.com/office/powerpoint/2010/main" val="1433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9804"/>
            <a:ext cx="14630400" cy="1384995"/>
          </a:xfrm>
          <a:prstGeom prst="rect">
            <a:avLst/>
          </a:prstGeom>
        </p:spPr>
        <p:txBody>
          <a:bodyPr wrap="square">
            <a:spAutoFit/>
          </a:bodyPr>
          <a:lstStyle/>
          <a:p>
            <a:pPr marL="457200" indent="-457200">
              <a:buFont typeface="Wingdings" panose="05000000000000000000" pitchFamily="2" charset="2"/>
              <a:buChar char="Ø"/>
            </a:pPr>
            <a:r>
              <a:rPr lang="en-US" sz="2800" b="1" i="1" smtClean="0">
                <a:latin typeface="Times New Roman" panose="02020603050405020304" pitchFamily="18" charset="0"/>
                <a:cs typeface="Times New Roman" panose="02020603050405020304" pitchFamily="18" charset="0"/>
              </a:rPr>
              <a:t>An </a:t>
            </a:r>
            <a:r>
              <a:rPr lang="en-US" sz="2800" b="1" i="1">
                <a:latin typeface="Times New Roman" panose="02020603050405020304" pitchFamily="18" charset="0"/>
                <a:cs typeface="Times New Roman" panose="02020603050405020304" pitchFamily="18" charset="0"/>
              </a:rPr>
              <a:t>toàn điện </a:t>
            </a:r>
            <a:r>
              <a:rPr lang="en-US" sz="2800" b="1" i="1" smtClean="0">
                <a:latin typeface="Times New Roman" panose="02020603050405020304" pitchFamily="18" charset="0"/>
                <a:cs typeface="Times New Roman" panose="02020603050405020304" pitchFamily="18" charset="0"/>
              </a:rPr>
              <a:t>trong </a:t>
            </a:r>
            <a:r>
              <a:rPr lang="en-US" sz="2800" b="1" i="1">
                <a:latin typeface="Times New Roman" panose="02020603050405020304" pitchFamily="18" charset="0"/>
                <a:cs typeface="Times New Roman" panose="02020603050405020304" pitchFamily="18" charset="0"/>
              </a:rPr>
              <a:t>bảo dưỡng, sửa </a:t>
            </a:r>
            <a:r>
              <a:rPr lang="en-US" sz="2800" b="1" i="1" smtClean="0">
                <a:latin typeface="Times New Roman" panose="02020603050405020304" pitchFamily="18" charset="0"/>
                <a:cs typeface="Times New Roman" panose="02020603050405020304" pitchFamily="18" charset="0"/>
              </a:rPr>
              <a:t>chữa:</a:t>
            </a:r>
            <a:endParaRPr lang="en-US" sz="2800" b="1" i="1">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Thường xuyên kiểm tra lớp vỏ cách điện và vỏ bảo vệ của các thiết bị</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Khi bảo dưỡng, sửa chữa điện cần cắt nguồn điện</a:t>
            </a:r>
            <a:r>
              <a:rPr lang="en-US" sz="2800" smtClean="0">
                <a:latin typeface="Times New Roman" panose="02020603050405020304" pitchFamily="18" charset="0"/>
                <a:cs typeface="Times New Roman" panose="02020603050405020304" pitchFamily="18" charset="0"/>
              </a:rPr>
              <a:t>.</a:t>
            </a:r>
          </a:p>
        </p:txBody>
      </p:sp>
      <p:sp>
        <p:nvSpPr>
          <p:cNvPr id="2" name="Rectangle 1"/>
          <p:cNvSpPr/>
          <p:nvPr/>
        </p:nvSpPr>
        <p:spPr>
          <a:xfrm>
            <a:off x="0" y="2608375"/>
            <a:ext cx="14630400" cy="2246769"/>
          </a:xfrm>
          <a:prstGeom prst="rect">
            <a:avLst/>
          </a:prstGeom>
        </p:spPr>
        <p:txBody>
          <a:bodyPr wrap="square">
            <a:spAutoFit/>
          </a:bodyPr>
          <a:lstStyle/>
          <a:p>
            <a:pPr marL="457200" indent="-457200">
              <a:buFont typeface="Wingdings" panose="05000000000000000000" pitchFamily="2" charset="2"/>
              <a:buChar char="Ø"/>
            </a:pPr>
            <a:r>
              <a:rPr lang="en-US" sz="2800" b="1" i="1" smtClean="0">
                <a:latin typeface="Times New Roman" panose="02020603050405020304" pitchFamily="18" charset="0"/>
                <a:cs typeface="Times New Roman" panose="02020603050405020304" pitchFamily="18" charset="0"/>
              </a:rPr>
              <a:t>Một </a:t>
            </a:r>
            <a:r>
              <a:rPr lang="en-US" sz="2800" b="1" i="1">
                <a:latin typeface="Times New Roman" panose="02020603050405020304" pitchFamily="18" charset="0"/>
                <a:cs typeface="Times New Roman" panose="02020603050405020304" pitchFamily="18" charset="0"/>
              </a:rPr>
              <a:t>số biện pháp an toàn khác:</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Che chắn các thiết bị điện</a:t>
            </a:r>
          </a:p>
          <a:p>
            <a:r>
              <a:rPr lang="en-US" sz="2800" smtClean="0">
                <a:latin typeface="Times New Roman" panose="02020603050405020304" pitchFamily="18" charset="0"/>
                <a:cs typeface="Times New Roman" panose="02020603050405020304" pitchFamily="18" charset="0"/>
              </a:rPr>
              <a:t>	+ </a:t>
            </a:r>
            <a:r>
              <a:rPr lang="en-US" sz="2800">
                <a:latin typeface="Times New Roman" panose="02020603050405020304" pitchFamily="18" charset="0"/>
                <a:cs typeface="Times New Roman" panose="02020603050405020304" pitchFamily="18" charset="0"/>
              </a:rPr>
              <a:t>Có biển báo nguy hiểm về </a:t>
            </a:r>
            <a:r>
              <a:rPr lang="en-US" sz="2800" smtClean="0">
                <a:latin typeface="Times New Roman" panose="02020603050405020304" pitchFamily="18" charset="0"/>
                <a:cs typeface="Times New Roman" panose="02020603050405020304" pitchFamily="18" charset="0"/>
              </a:rPr>
              <a:t>điện</a:t>
            </a:r>
          </a:p>
          <a:p>
            <a:r>
              <a:rPr lang="en-US" sz="2800" smtClean="0">
                <a:latin typeface="Times New Roman" panose="02020603050405020304" pitchFamily="18" charset="0"/>
                <a:cs typeface="Times New Roman" panose="02020603050405020304" pitchFamily="18" charset="0"/>
              </a:rPr>
              <a:t>	+ </a:t>
            </a:r>
            <a:r>
              <a:rPr lang="en-US" sz="2800" smtClean="0">
                <a:latin typeface="Times New Roman" panose="02020603050405020304" pitchFamily="18" charset="0"/>
                <a:cs typeface="Times New Roman" panose="02020603050405020304" pitchFamily="18" charset="0"/>
              </a:rPr>
              <a:t>Đảm bảo khoảng cách an toàn với lưới điện và trạm điện</a:t>
            </a:r>
          </a:p>
          <a:p>
            <a:r>
              <a:rPr lang="en-US" sz="2800" smtClean="0">
                <a:latin typeface="Times New Roman" panose="02020603050405020304" pitchFamily="18" charset="0"/>
                <a:cs typeface="Times New Roman" panose="02020603050405020304" pitchFamily="18" charset="0"/>
              </a:rPr>
              <a:t>	+ </a:t>
            </a:r>
            <a:r>
              <a:rPr lang="en-US" sz="2800" smtClean="0">
                <a:latin typeface="Times New Roman" panose="02020603050405020304" pitchFamily="18" charset="0"/>
                <a:cs typeface="Times New Roman" panose="02020603050405020304" pitchFamily="18" charset="0"/>
              </a:rPr>
              <a:t>Không trú mưa dưới chân cột điện, trạm biến áp, dưới tán cây to khi trời mưa,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2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47323"/>
            <a:ext cx="8961120" cy="2031325"/>
          </a:xfrm>
          <a:prstGeom prst="rect">
            <a:avLst/>
          </a:prstGeom>
          <a:noFill/>
        </p:spPr>
        <p:txBody>
          <a:bodyPr wrap="square" rtlCol="0">
            <a:spAutoFit/>
          </a:bodyPr>
          <a:lstStyle/>
          <a:p>
            <a:pP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Vòng</a:t>
            </a:r>
            <a:r>
              <a:rPr lang="en-US" sz="2800" b="1" dirty="0">
                <a:solidFill>
                  <a:srgbClr val="FF0000"/>
                </a:solidFill>
                <a:latin typeface="Times New Roman" panose="02020603050405020304" pitchFamily="18" charset="0"/>
                <a:cs typeface="Times New Roman" panose="02020603050405020304" pitchFamily="18" charset="0"/>
              </a:rPr>
              <a:t> 2:</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Các</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thành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23060" y="331158"/>
            <a:ext cx="6279713"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BÀI </a:t>
            </a:r>
            <a:r>
              <a:rPr lang="en-US" sz="4000" b="1" smtClean="0">
                <a:solidFill>
                  <a:srgbClr val="0000FF"/>
                </a:solidFill>
                <a:latin typeface="Arial" panose="020B0604020202020204" pitchFamily="34" charset="0"/>
                <a:cs typeface="Arial" panose="020B0604020202020204" pitchFamily="34" charset="0"/>
              </a:rPr>
              <a:t>11:  </a:t>
            </a:r>
            <a:r>
              <a:rPr lang="en-US" sz="4000" b="1" dirty="0">
                <a:solidFill>
                  <a:srgbClr val="0000FF"/>
                </a:solidFill>
                <a:latin typeface="Arial" panose="020B0604020202020204" pitchFamily="34" charset="0"/>
                <a:cs typeface="Arial" panose="020B0604020202020204" pitchFamily="34" charset="0"/>
              </a:rPr>
              <a:t>AN TOÀN ĐIỆN</a:t>
            </a:r>
          </a:p>
        </p:txBody>
      </p:sp>
      <p:sp>
        <p:nvSpPr>
          <p:cNvPr id="5" name="TextBox 4"/>
          <p:cNvSpPr txBox="1"/>
          <p:nvPr/>
        </p:nvSpPr>
        <p:spPr>
          <a:xfrm>
            <a:off x="413801" y="1224103"/>
            <a:ext cx="7692390"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II. MỘT SỐ BIỆN PHÁP VỀ AN TOÀN ĐIỆN</a:t>
            </a:r>
          </a:p>
        </p:txBody>
      </p:sp>
      <p:pic>
        <p:nvPicPr>
          <p:cNvPr id="6" name="Picture 5" descr="Các kỹ thuật dạy học tích cực/Kĩ thuật &quot;Các mảnh ghép&quot; – VLOS">
            <a:extLst>
              <a:ext uri="{FF2B5EF4-FFF2-40B4-BE49-F238E27FC236}">
                <a16:creationId xmlns="" xmlns:a16="http://schemas.microsoft.com/office/drawing/2014/main" id="{69AD9FFF-3FCA-81B7-E50C-81E56B38BB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61120" y="2042477"/>
            <a:ext cx="5037137" cy="2137569"/>
          </a:xfrm>
          <a:prstGeom prst="rect">
            <a:avLst/>
          </a:prstGeom>
          <a:noFill/>
          <a:extLst/>
        </p:spPr>
      </p:pic>
      <p:sp>
        <p:nvSpPr>
          <p:cNvPr id="7" name="Rectangle 6"/>
          <p:cNvSpPr/>
          <p:nvPr/>
        </p:nvSpPr>
        <p:spPr>
          <a:xfrm>
            <a:off x="261296" y="3950430"/>
            <a:ext cx="8438529" cy="523220"/>
          </a:xfrm>
          <a:prstGeom prst="rect">
            <a:avLst/>
          </a:prstGeom>
        </p:spPr>
        <p:txBody>
          <a:bodyPr wrap="none">
            <a:spAutoFit/>
          </a:bodyPr>
          <a:lstStyle/>
          <a:p>
            <a:pPr>
              <a:spcAft>
                <a:spcPts val="0"/>
              </a:spcAft>
            </a:pP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thành</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viên</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cùng</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tên</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thứ</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thự</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cùng</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1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nhóm</a:t>
            </a: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2818831" y="4900973"/>
            <a:ext cx="528736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như</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sau:</a:t>
            </a:r>
            <a:endParaRPr lang="en-US" sz="2800" b="1" dirty="0">
              <a:latin typeface="Times New Roman" panose="02020603050405020304" pitchFamily="18" charset="0"/>
              <a:cs typeface="Times New Roman" panose="02020603050405020304" pitchFamily="18" charset="0"/>
            </a:endParaRPr>
          </a:p>
        </p:txBody>
      </p:sp>
      <p:sp>
        <p:nvSpPr>
          <p:cNvPr id="9" name="Oval 8"/>
          <p:cNvSpPr/>
          <p:nvPr/>
        </p:nvSpPr>
        <p:spPr>
          <a:xfrm>
            <a:off x="9464040" y="5244083"/>
            <a:ext cx="84582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Oval 9"/>
          <p:cNvSpPr/>
          <p:nvPr/>
        </p:nvSpPr>
        <p:spPr>
          <a:xfrm>
            <a:off x="12006585" y="5239527"/>
            <a:ext cx="84582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 10"/>
          <p:cNvSpPr/>
          <p:nvPr/>
        </p:nvSpPr>
        <p:spPr>
          <a:xfrm>
            <a:off x="12006585" y="6243365"/>
            <a:ext cx="84582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Oval 11"/>
          <p:cNvSpPr/>
          <p:nvPr/>
        </p:nvSpPr>
        <p:spPr>
          <a:xfrm>
            <a:off x="9464040" y="6243365"/>
            <a:ext cx="845820"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3" name="Rectangle 12"/>
          <p:cNvSpPr/>
          <p:nvPr/>
        </p:nvSpPr>
        <p:spPr>
          <a:xfrm>
            <a:off x="10652760" y="4814552"/>
            <a:ext cx="1122461" cy="323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Bảng</a:t>
            </a:r>
            <a:endParaRPr lang="en-US" dirty="0"/>
          </a:p>
        </p:txBody>
      </p:sp>
      <p:sp>
        <p:nvSpPr>
          <p:cNvPr id="14" name="Rectangle 13"/>
          <p:cNvSpPr/>
          <p:nvPr/>
        </p:nvSpPr>
        <p:spPr>
          <a:xfrm>
            <a:off x="413800" y="5981755"/>
            <a:ext cx="7548266" cy="523220"/>
          </a:xfrm>
          <a:prstGeom prst="rect">
            <a:avLst/>
          </a:prstGeom>
        </p:spPr>
        <p:txBody>
          <a:bodyPr wrap="square">
            <a:spAutoFit/>
          </a:bodyPr>
          <a:lstStyle/>
          <a:p>
            <a:r>
              <a:rPr lang="en-US" sz="2800" b="1" dirty="0">
                <a:solidFill>
                  <a:srgbClr val="333333"/>
                </a:solidFill>
                <a:latin typeface="Times New Roman" panose="02020603050405020304" pitchFamily="18" charset="0"/>
                <a:ea typeface="Cambria" panose="02040503050406030204" pitchFamily="18" charset="0"/>
              </a:rPr>
              <a:t>N</a:t>
            </a:r>
            <a:r>
              <a:rPr lang="vi-VN" sz="2800" b="1" smtClean="0">
                <a:solidFill>
                  <a:srgbClr val="333333"/>
                </a:solidFill>
                <a:latin typeface="Times New Roman" panose="02020603050405020304" pitchFamily="18" charset="0"/>
                <a:ea typeface="Cambria" panose="02040503050406030204" pitchFamily="18" charset="0"/>
              </a:rPr>
              <a:t>hiệm vụ: </a:t>
            </a:r>
            <a:r>
              <a:rPr lang="en-US" sz="2800" dirty="0" err="1">
                <a:solidFill>
                  <a:srgbClr val="333333"/>
                </a:solidFill>
                <a:latin typeface="Times New Roman" panose="02020603050405020304" pitchFamily="18" charset="0"/>
                <a:ea typeface="Cambria" panose="02040503050406030204" pitchFamily="18" charset="0"/>
              </a:rPr>
              <a:t>Hoàn</a:t>
            </a:r>
            <a:r>
              <a:rPr lang="en-US" sz="2800" dirty="0">
                <a:solidFill>
                  <a:srgbClr val="333333"/>
                </a:solidFill>
                <a:latin typeface="Times New Roman" panose="02020603050405020304" pitchFamily="18" charset="0"/>
                <a:ea typeface="Cambria" panose="02040503050406030204" pitchFamily="18" charset="0"/>
              </a:rPr>
              <a:t> </a:t>
            </a:r>
            <a:r>
              <a:rPr lang="en-US" sz="2800" dirty="0" err="1">
                <a:solidFill>
                  <a:srgbClr val="333333"/>
                </a:solidFill>
                <a:latin typeface="Times New Roman" panose="02020603050405020304" pitchFamily="18" charset="0"/>
                <a:ea typeface="Cambria" panose="02040503050406030204" pitchFamily="18" charset="0"/>
              </a:rPr>
              <a:t>thiện</a:t>
            </a:r>
            <a:r>
              <a:rPr lang="en-US" sz="2800" dirty="0">
                <a:solidFill>
                  <a:srgbClr val="333333"/>
                </a:solidFill>
                <a:latin typeface="Times New Roman" panose="02020603050405020304" pitchFamily="18" charset="0"/>
                <a:ea typeface="Cambria" panose="02040503050406030204" pitchFamily="18" charset="0"/>
              </a:rPr>
              <a:t> </a:t>
            </a:r>
            <a:r>
              <a:rPr lang="en-US" sz="2800" dirty="0" err="1">
                <a:solidFill>
                  <a:srgbClr val="333333"/>
                </a:solidFill>
                <a:latin typeface="Times New Roman" panose="02020603050405020304" pitchFamily="18" charset="0"/>
                <a:ea typeface="Cambria" panose="02040503050406030204" pitchFamily="18" charset="0"/>
              </a:rPr>
              <a:t>phiếu</a:t>
            </a:r>
            <a:r>
              <a:rPr lang="en-US" sz="2800" dirty="0">
                <a:solidFill>
                  <a:srgbClr val="333333"/>
                </a:solidFill>
                <a:latin typeface="Times New Roman" panose="02020603050405020304" pitchFamily="18" charset="0"/>
                <a:ea typeface="Cambria" panose="02040503050406030204" pitchFamily="18" charset="0"/>
              </a:rPr>
              <a:t> </a:t>
            </a:r>
            <a:r>
              <a:rPr lang="en-US" sz="2800" dirty="0" err="1">
                <a:solidFill>
                  <a:srgbClr val="333333"/>
                </a:solidFill>
                <a:latin typeface="Times New Roman" panose="02020603050405020304" pitchFamily="18" charset="0"/>
                <a:ea typeface="Cambria" panose="02040503050406030204" pitchFamily="18" charset="0"/>
              </a:rPr>
              <a:t>học</a:t>
            </a:r>
            <a:r>
              <a:rPr lang="en-US" sz="2800" dirty="0">
                <a:solidFill>
                  <a:srgbClr val="333333"/>
                </a:solidFill>
                <a:latin typeface="Times New Roman" panose="02020603050405020304" pitchFamily="18" charset="0"/>
                <a:ea typeface="Cambria" panose="02040503050406030204" pitchFamily="18" charset="0"/>
              </a:rPr>
              <a:t> </a:t>
            </a:r>
            <a:r>
              <a:rPr lang="en-US" sz="2800" dirty="0" err="1">
                <a:solidFill>
                  <a:srgbClr val="333333"/>
                </a:solidFill>
                <a:latin typeface="Times New Roman" panose="02020603050405020304" pitchFamily="18" charset="0"/>
                <a:ea typeface="Cambria" panose="02040503050406030204" pitchFamily="18" charset="0"/>
              </a:rPr>
              <a:t>tập</a:t>
            </a:r>
            <a:r>
              <a:rPr lang="en-US" sz="2800" dirty="0">
                <a:solidFill>
                  <a:srgbClr val="333333"/>
                </a:solidFill>
                <a:latin typeface="Times New Roman" panose="02020603050405020304" pitchFamily="18" charset="0"/>
                <a:ea typeface="Cambria" panose="02040503050406030204" pitchFamily="18" charset="0"/>
              </a:rPr>
              <a:t> </a:t>
            </a:r>
            <a:r>
              <a:rPr lang="en-US" sz="2800" dirty="0" err="1">
                <a:solidFill>
                  <a:srgbClr val="333333"/>
                </a:solidFill>
                <a:latin typeface="Times New Roman" panose="02020603050405020304" pitchFamily="18" charset="0"/>
                <a:ea typeface="Cambria" panose="02040503050406030204" pitchFamily="18" charset="0"/>
              </a:rPr>
              <a:t>số</a:t>
            </a:r>
            <a:r>
              <a:rPr lang="en-US" sz="2800" dirty="0">
                <a:solidFill>
                  <a:srgbClr val="333333"/>
                </a:solidFill>
                <a:latin typeface="Times New Roman" panose="02020603050405020304" pitchFamily="18" charset="0"/>
                <a:ea typeface="Cambria" panose="02040503050406030204" pitchFamily="18" charset="0"/>
              </a:rPr>
              <a:t> </a:t>
            </a:r>
            <a:r>
              <a:rPr lang="en-US" sz="2800">
                <a:solidFill>
                  <a:srgbClr val="333333"/>
                </a:solidFill>
                <a:latin typeface="Times New Roman" panose="02020603050405020304" pitchFamily="18" charset="0"/>
                <a:ea typeface="Cambria" panose="02040503050406030204" pitchFamily="18" charset="0"/>
              </a:rPr>
              <a:t>3 </a:t>
            </a:r>
            <a:r>
              <a:rPr lang="en-US" sz="2800" smtClean="0">
                <a:solidFill>
                  <a:srgbClr val="333333"/>
                </a:solidFill>
                <a:latin typeface="Times New Roman" panose="02020603050405020304" pitchFamily="18" charset="0"/>
                <a:ea typeface="Cambria" panose="02040503050406030204" pitchFamily="18" charset="0"/>
              </a:rPr>
              <a:t>     </a:t>
            </a:r>
            <a:r>
              <a:rPr lang="en-US" sz="2800" smtClean="0">
                <a:solidFill>
                  <a:srgbClr val="FF0000"/>
                </a:solidFill>
                <a:latin typeface="Times New Roman" panose="02020603050405020304" pitchFamily="18" charset="0"/>
                <a:ea typeface="Cambria" panose="02040503050406030204" pitchFamily="18" charset="0"/>
              </a:rPr>
              <a:t>TG </a:t>
            </a:r>
            <a:r>
              <a:rPr lang="en-US" sz="2800" dirty="0">
                <a:solidFill>
                  <a:srgbClr val="FF0000"/>
                </a:solidFill>
                <a:latin typeface="Times New Roman" panose="02020603050405020304" pitchFamily="18" charset="0"/>
                <a:ea typeface="Cambria" panose="02040503050406030204" pitchFamily="18" charset="0"/>
              </a:rPr>
              <a:t>5’</a:t>
            </a:r>
            <a:endParaRPr lang="en-US" sz="2800" dirty="0">
              <a:solidFill>
                <a:srgbClr val="FF0000"/>
              </a:solidFill>
            </a:endParaRPr>
          </a:p>
        </p:txBody>
      </p:sp>
    </p:spTree>
    <p:extLst>
      <p:ext uri="{BB962C8B-B14F-4D97-AF65-F5344CB8AC3E}">
        <p14:creationId xmlns:p14="http://schemas.microsoft.com/office/powerpoint/2010/main" val="2048206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112"/>
            <a:ext cx="14630400" cy="7679025"/>
          </a:xfrm>
          <a:prstGeom prst="rect">
            <a:avLst/>
          </a:prstGeom>
        </p:spPr>
        <p:txBody>
          <a:bodyPr wrap="square">
            <a:spAutoFit/>
          </a:bodyPr>
          <a:lstStyle/>
          <a:p>
            <a:pPr marL="0" marR="0" lvl="0" indent="0" algn="ctr" defTabSz="914400" rtl="0" eaLnBrk="1" fontAlgn="auto" latinLnBrk="0" hangingPunct="1">
              <a:lnSpc>
                <a:spcPct val="100000"/>
              </a:lnSpc>
              <a:spcBef>
                <a:spcPts val="2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PHIẾU HỌC TẬP SỐ 3</a:t>
            </a:r>
          </a:p>
          <a:p>
            <a:pPr marL="0" marR="0" lvl="0" indent="0" algn="ctr" defTabSz="914400" rtl="0" eaLnBrk="1" fontAlgn="auto" latinLnBrk="0" hangingPunct="1">
              <a:lnSpc>
                <a:spcPct val="100000"/>
              </a:lnSpc>
              <a:spcBef>
                <a:spcPts val="20"/>
              </a:spcBef>
              <a:spcAft>
                <a:spcPts val="0"/>
              </a:spcAft>
              <a:buClrTx/>
              <a:buSzTx/>
              <a:buFontTx/>
              <a:buNone/>
              <a:tabLst/>
              <a:defRPr/>
            </a:pPr>
            <a:r>
              <a:rPr lang="en-US" sz="280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(Luyện tập)</a:t>
            </a:r>
            <a:endParaRPr kumimoji="0" lang="en-US" sz="280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50000"/>
              </a:lnSpc>
              <a:spcBef>
                <a:spcPts val="2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Nhóm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marL="0" marR="0" lvl="0" indent="0" algn="l" defTabSz="914400" rtl="0" eaLnBrk="1" fontAlgn="auto" latinLnBrk="0" hangingPunct="1">
              <a:lnSpc>
                <a:spcPct val="150000"/>
              </a:lnSpc>
              <a:spcBef>
                <a:spcPts val="2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r>
              <a:rPr lang="en-US" sz="2800" b="1" i="1" smtClean="0">
                <a:latin typeface="Times New Roman" panose="02020603050405020304" pitchFamily="18" charset="0"/>
                <a:cs typeface="Times New Roman" panose="02020603050405020304" pitchFamily="18" charset="0"/>
              </a:rPr>
              <a:t>Nội dung:</a:t>
            </a:r>
            <a:r>
              <a:rPr lang="en-US" sz="2800" b="1" smtClean="0">
                <a:latin typeface="Times New Roman" panose="02020603050405020304" pitchFamily="18" charset="0"/>
                <a:cs typeface="Times New Roman" panose="02020603050405020304" pitchFamily="18" charset="0"/>
              </a:rPr>
              <a:t> </a:t>
            </a:r>
          </a:p>
          <a:p>
            <a:r>
              <a:rPr lang="en-US" sz="2800" i="1" smtClean="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Nhóm 1-2: </a:t>
            </a:r>
            <a:endParaRPr lang="en-US" sz="2800">
              <a:latin typeface="Times New Roman" panose="02020603050405020304" pitchFamily="18" charset="0"/>
              <a:cs typeface="Times New Roman" panose="02020603050405020304" pitchFamily="18" charset="0"/>
            </a:endParaRPr>
          </a:p>
          <a:p>
            <a:r>
              <a:rPr lang="en-US" sz="2800" u="sng">
                <a:latin typeface="Times New Roman" panose="02020603050405020304" pitchFamily="18" charset="0"/>
                <a:cs typeface="Times New Roman" panose="02020603050405020304" pitchFamily="18" charset="0"/>
              </a:rPr>
              <a:t>Câu 1:</a:t>
            </a:r>
            <a:r>
              <a:rPr lang="en-US" sz="2800">
                <a:latin typeface="Times New Roman" panose="02020603050405020304" pitchFamily="18" charset="0"/>
                <a:cs typeface="Times New Roman" panose="02020603050405020304" pitchFamily="18" charset="0"/>
              </a:rPr>
              <a:t> Tóm tắt một số biện pháp an toàn điện.</a:t>
            </a:r>
          </a:p>
          <a:p>
            <a:r>
              <a:rPr lang="en-US" sz="2800" u="sng">
                <a:latin typeface="Times New Roman" panose="02020603050405020304" pitchFamily="18" charset="0"/>
                <a:cs typeface="Times New Roman" panose="02020603050405020304" pitchFamily="18" charset="0"/>
              </a:rPr>
              <a:t>Câu 2:</a:t>
            </a:r>
            <a:r>
              <a:rPr lang="en-US" sz="2800">
                <a:latin typeface="Times New Roman" panose="02020603050405020304" pitchFamily="18" charset="0"/>
                <a:cs typeface="Times New Roman" panose="02020603050405020304" pitchFamily="18" charset="0"/>
              </a:rPr>
              <a:t> Có nên vừa sạc pin điện thoại vừa sử dụng điện thoại không? Hãy giải thích</a:t>
            </a:r>
          </a:p>
          <a:p>
            <a:r>
              <a:rPr lang="en-US" sz="2800" i="1">
                <a:latin typeface="Times New Roman" panose="02020603050405020304" pitchFamily="18" charset="0"/>
                <a:cs typeface="Times New Roman" panose="02020603050405020304" pitchFamily="18" charset="0"/>
              </a:rPr>
              <a:t>+ Nhóm 3-4:</a:t>
            </a:r>
            <a:endParaRPr lang="en-US" sz="2800">
              <a:latin typeface="Times New Roman" panose="02020603050405020304" pitchFamily="18" charset="0"/>
              <a:cs typeface="Times New Roman" panose="02020603050405020304" pitchFamily="18" charset="0"/>
            </a:endParaRPr>
          </a:p>
          <a:p>
            <a:r>
              <a:rPr lang="en-US" sz="2800" u="sng">
                <a:latin typeface="Times New Roman" panose="02020603050405020304" pitchFamily="18" charset="0"/>
                <a:cs typeface="Times New Roman" panose="02020603050405020304" pitchFamily="18" charset="0"/>
              </a:rPr>
              <a:t>Câu 1:</a:t>
            </a:r>
            <a:r>
              <a:rPr lang="en-US" sz="2800">
                <a:latin typeface="Times New Roman" panose="02020603050405020304" pitchFamily="18" charset="0"/>
                <a:cs typeface="Times New Roman" panose="02020603050405020304" pitchFamily="18" charset="0"/>
              </a:rPr>
              <a:t> Tóm tắt một số biện pháp an toàn điện.</a:t>
            </a:r>
          </a:p>
          <a:p>
            <a:r>
              <a:rPr lang="en-US" sz="2800" u="sng">
                <a:latin typeface="Times New Roman" panose="02020603050405020304" pitchFamily="18" charset="0"/>
                <a:cs typeface="Times New Roman" panose="02020603050405020304" pitchFamily="18" charset="0"/>
              </a:rPr>
              <a:t>Câu 3:</a:t>
            </a:r>
            <a:r>
              <a:rPr lang="en-US" sz="2800">
                <a:latin typeface="Times New Roman" panose="02020603050405020304" pitchFamily="18" charset="0"/>
                <a:cs typeface="Times New Roman" panose="02020603050405020304" pitchFamily="18" charset="0"/>
              </a:rPr>
              <a:t> Khi sử dụng tủ lạnh, ta cần thực hiện các biện pháp án toàn nào?</a:t>
            </a:r>
          </a:p>
          <a:p>
            <a:pPr lvl="0">
              <a:defRPr/>
            </a:pPr>
            <a:r>
              <a:rPr lang="en-US"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lvl="0">
              <a:defRPr/>
            </a:pPr>
            <a:r>
              <a:rPr lang="en-US"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lvl="0">
              <a:defRPr/>
            </a:pPr>
            <a:r>
              <a:rPr lang="en-US"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lvl="0">
              <a:defRPr/>
            </a:pPr>
            <a:r>
              <a:rPr lang="en-US"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lvl="0">
              <a:defRPr/>
            </a:pPr>
            <a:r>
              <a:rPr lang="en-US"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lvl="0">
              <a:defRPr/>
            </a:pPr>
            <a:r>
              <a:rPr lang="en-US"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lvl="0">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63944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562" y="3106469"/>
            <a:ext cx="14177541" cy="1918474"/>
          </a:xfrm>
          <a:prstGeom prst="rect">
            <a:avLst/>
          </a:prstGeom>
        </p:spPr>
        <p:txBody>
          <a:bodyPr wrap="square">
            <a:spAutoFit/>
          </a:bodyPr>
          <a:lstStyle/>
          <a:p>
            <a:pPr algn="just">
              <a:spcBef>
                <a:spcPts val="755"/>
              </a:spcBef>
            </a:pPr>
            <a:r>
              <a:rPr lang="en-US" sz="2800" b="1" u="sng">
                <a:latin typeface="Times New Roman" panose="02020603050405020304" pitchFamily="18" charset="0"/>
                <a:ea typeface="Cambria" panose="02040503050406030204" pitchFamily="18" charset="0"/>
                <a:cs typeface="Times New Roman" panose="02020603050405020304" pitchFamily="18" charset="0"/>
              </a:rPr>
              <a:t>ĐÁP ÁN: Câu </a:t>
            </a:r>
            <a:r>
              <a:rPr lang="en-US" sz="2800" b="1" i="1" u="sng" smtClean="0">
                <a:latin typeface="Times New Roman" panose="02020603050405020304" pitchFamily="18" charset="0"/>
                <a:ea typeface="Cambria" panose="02040503050406030204" pitchFamily="18" charset="0"/>
                <a:cs typeface="Times New Roman" panose="02020603050405020304" pitchFamily="18" charset="0"/>
              </a:rPr>
              <a:t>2:</a:t>
            </a:r>
            <a:r>
              <a:rPr lang="en-US" sz="2800" b="1" i="1">
                <a:latin typeface="Times New Roman" panose="02020603050405020304" pitchFamily="18" charset="0"/>
                <a:cs typeface="Times New Roman" panose="02020603050405020304" pitchFamily="18" charset="0"/>
              </a:rPr>
              <a:t>Có nên vừa sạc pin điện thoại vừa sử dụng điện thoại không? Hãy giải thích</a:t>
            </a:r>
          </a:p>
          <a:p>
            <a:pPr algn="just">
              <a:spcBef>
                <a:spcPts val="755"/>
              </a:spcBef>
              <a:spcAft>
                <a:spcPts val="0"/>
              </a:spcAft>
            </a:pPr>
            <a:r>
              <a:rPr lang="en-US" sz="2800" b="1"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nên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vừa</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sạc</a:t>
            </a:r>
            <a:r>
              <a:rPr lang="en-US" sz="2800" dirty="0">
                <a:latin typeface="Times New Roman" panose="02020603050405020304" pitchFamily="18" charset="0"/>
                <a:ea typeface="Cambria" panose="02040503050406030204" pitchFamily="18" charset="0"/>
                <a:cs typeface="Times New Roman" panose="02020603050405020304" pitchFamily="18" charset="0"/>
              </a:rPr>
              <a:t> pin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vừa</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dùng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điện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thoại</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Khi</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vừa</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sạc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vừa</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sử</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dụng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điện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thoại</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sẽ</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thiết</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bị</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nóng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lên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2800" dirty="0">
                <a:latin typeface="Times New Roman" panose="02020603050405020304" pitchFamily="18" charset="0"/>
                <a:ea typeface="Cambria" panose="02040503050406030204" pitchFamily="18" charset="0"/>
                <a:cs typeface="Times New Roman" panose="02020603050405020304" pitchFamily="18" charset="0"/>
              </a:rPr>
              <a:t> pin </a:t>
            </a:r>
            <a:r>
              <a:rPr lang="en-US" sz="2800" dirty="0" err="1">
                <a:latin typeface="Times New Roman" panose="02020603050405020304" pitchFamily="18" charset="0"/>
                <a:ea typeface="Cambria" panose="02040503050406030204" pitchFamily="18" charset="0"/>
                <a:cs typeface="Times New Roman" panose="02020603050405020304" pitchFamily="18" charset="0"/>
              </a:rPr>
              <a:t>bị</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phồng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lên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dẫn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đến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nguy</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cơ</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cháy</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nổ</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rất</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nguy</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hiểm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Nên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hạn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chế</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tối</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đa</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việc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này</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giúp</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sạc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hiệu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quả</a:t>
            </a:r>
            <a:r>
              <a:rPr lang="en-US" sz="2800" dirty="0">
                <a:latin typeface="Times New Roman" panose="02020603050405020304" pitchFamily="18" charset="0"/>
                <a:ea typeface="Cambria" panose="02040503050406030204" pitchFamily="18" charset="0"/>
                <a:cs typeface="Times New Roman" panose="02020603050405020304" pitchFamily="18" charset="0"/>
              </a:rPr>
              <a:t>, an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toàn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và</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tránh</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nguy</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cơ</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đáng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tiếc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xảy</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err="1">
                <a:latin typeface="Times New Roman" panose="02020603050405020304" pitchFamily="18" charset="0"/>
                <a:ea typeface="Cambria" panose="02040503050406030204" pitchFamily="18" charset="0"/>
                <a:cs typeface="Times New Roman" panose="02020603050405020304" pitchFamily="18" charset="0"/>
              </a:rPr>
              <a:t>ra</a:t>
            </a:r>
            <a:r>
              <a:rPr lang="en-US" sz="2800" smtClean="0">
                <a:latin typeface="Times New Roman" panose="02020603050405020304" pitchFamily="18" charset="0"/>
                <a:ea typeface="Cambria" panose="02040503050406030204" pitchFamily="18" charset="0"/>
                <a:cs typeface="Times New Roman" panose="02020603050405020304" pitchFamily="18" charset="0"/>
              </a:rPr>
              <a:t>.</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Rectangle 2"/>
          <p:cNvSpPr/>
          <p:nvPr/>
        </p:nvSpPr>
        <p:spPr>
          <a:xfrm>
            <a:off x="174563" y="5253247"/>
            <a:ext cx="13810593" cy="2021066"/>
          </a:xfrm>
          <a:prstGeom prst="rect">
            <a:avLst/>
          </a:prstGeom>
        </p:spPr>
        <p:txBody>
          <a:bodyPr wrap="square">
            <a:spAutoFit/>
          </a:bodyPr>
          <a:lstStyle/>
          <a:p>
            <a:pPr algn="just">
              <a:spcBef>
                <a:spcPts val="755"/>
              </a:spcBef>
              <a:spcAft>
                <a:spcPts val="0"/>
              </a:spcAft>
            </a:pPr>
            <a:r>
              <a:rPr lang="en-US" sz="2800" b="1" u="sng">
                <a:latin typeface="Times New Roman" panose="02020603050405020304" pitchFamily="18" charset="0"/>
                <a:ea typeface="Cambria" panose="02040503050406030204" pitchFamily="18" charset="0"/>
                <a:cs typeface="Times New Roman" panose="02020603050405020304" pitchFamily="18" charset="0"/>
              </a:rPr>
              <a:t>ĐÁP ÁN: Câu 3</a:t>
            </a:r>
            <a:r>
              <a:rPr lang="en-US" sz="2800" b="1" u="sng" smtClean="0">
                <a:latin typeface="Times New Roman" panose="02020603050405020304" pitchFamily="18" charset="0"/>
                <a:ea typeface="Cambria" panose="02040503050406030204" pitchFamily="18" charset="0"/>
                <a:cs typeface="Times New Roman" panose="02020603050405020304" pitchFamily="18" charset="0"/>
              </a:rPr>
              <a:t>:</a:t>
            </a:r>
            <a:r>
              <a:rPr lang="en-US" sz="2800" b="1" smtClean="0">
                <a:latin typeface="Times New Roman" panose="02020603050405020304" pitchFamily="18" charset="0"/>
                <a:ea typeface="Cambria" panose="02040503050406030204" pitchFamily="18" charset="0"/>
                <a:cs typeface="Times New Roman" panose="02020603050405020304" pitchFamily="18" charset="0"/>
              </a:rPr>
              <a:t>  </a:t>
            </a:r>
            <a:r>
              <a:rPr lang="en-US" sz="2800" b="1" i="1">
                <a:latin typeface="Times New Roman" panose="02020603050405020304" pitchFamily="18" charset="0"/>
                <a:ea typeface="Cambria" panose="02040503050406030204" pitchFamily="18" charset="0"/>
                <a:cs typeface="Times New Roman" panose="02020603050405020304" pitchFamily="18" charset="0"/>
              </a:rPr>
              <a:t>Khi sử dụng tủ lạnh, ta cần thực hiện các biện pháp an toàn sau:</a:t>
            </a:r>
          </a:p>
          <a:p>
            <a:pPr lvl="0" algn="just">
              <a:spcBef>
                <a:spcPts val="755"/>
              </a:spcBef>
              <a:spcAft>
                <a:spcPts val="0"/>
              </a:spcAft>
              <a:buSzPts val="1300"/>
            </a:pPr>
            <a:r>
              <a:rPr lang="en-US" sz="2800">
                <a:latin typeface="Times New Roman" panose="02020603050405020304" pitchFamily="18" charset="0"/>
                <a:ea typeface="Cambria" panose="02040503050406030204" pitchFamily="18" charset="0"/>
                <a:cs typeface="Times New Roman" panose="02020603050405020304" pitchFamily="18" charset="0"/>
              </a:rPr>
              <a:t>-    Sử dụng aptoma cắt điện tự động và aptomat bảo vệ của tủ lạnh.</a:t>
            </a:r>
          </a:p>
          <a:p>
            <a:pPr lvl="0" algn="just">
              <a:spcBef>
                <a:spcPts val="755"/>
              </a:spcBef>
              <a:spcAft>
                <a:spcPts val="0"/>
              </a:spcAft>
              <a:buSzPts val="1300"/>
            </a:pPr>
            <a:r>
              <a:rPr lang="en-US" sz="2800">
                <a:latin typeface="Times New Roman" panose="02020603050405020304" pitchFamily="18" charset="0"/>
                <a:ea typeface="Cambria" panose="02040503050406030204" pitchFamily="18" charset="0"/>
                <a:cs typeface="Times New Roman" panose="02020603050405020304" pitchFamily="18" charset="0"/>
              </a:rPr>
              <a:t>-    Thường xuyên kiểm tra lớp vỏ cách điện và vỏ bảo vệ của tủ lạnh.</a:t>
            </a:r>
          </a:p>
          <a:p>
            <a:pPr algn="just"/>
            <a:r>
              <a:rPr lang="en-US" sz="2800">
                <a:latin typeface="Times New Roman" panose="02020603050405020304" pitchFamily="18" charset="0"/>
                <a:ea typeface="Cambria" panose="02040503050406030204" pitchFamily="18" charset="0"/>
                <a:cs typeface="Times New Roman" panose="02020603050405020304" pitchFamily="18" charset="0"/>
              </a:rPr>
              <a:t>-    Đặt tủ lạnh ở nới thoáng mát, không ẩm ướt.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74563" y="221028"/>
            <a:ext cx="13889420" cy="2657138"/>
          </a:xfrm>
          <a:prstGeom prst="rect">
            <a:avLst/>
          </a:prstGeom>
        </p:spPr>
        <p:txBody>
          <a:bodyPr wrap="square">
            <a:spAutoFit/>
          </a:bodyPr>
          <a:lstStyle/>
          <a:p>
            <a:pPr algn="just">
              <a:spcBef>
                <a:spcPts val="755"/>
              </a:spcBef>
              <a:spcAft>
                <a:spcPts val="0"/>
              </a:spcAft>
            </a:pPr>
            <a:r>
              <a:rPr lang="en-US" sz="2800" b="1" u="sng">
                <a:latin typeface="Times New Roman" panose="02020603050405020304" pitchFamily="18" charset="0"/>
                <a:ea typeface="Cambria" panose="02040503050406030204" pitchFamily="18" charset="0"/>
                <a:cs typeface="Times New Roman" panose="02020603050405020304" pitchFamily="18" charset="0"/>
              </a:rPr>
              <a:t>ĐÁP ÁN: Câu 1</a:t>
            </a:r>
            <a:r>
              <a:rPr lang="en-US" sz="2800" b="1" u="sng" smtClean="0">
                <a:latin typeface="Times New Roman" panose="02020603050405020304" pitchFamily="18" charset="0"/>
                <a:ea typeface="Cambria" panose="020405030504060302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r>
              <a:rPr lang="en-US" sz="2800" b="1" i="1">
                <a:latin typeface="Times New Roman" panose="02020603050405020304" pitchFamily="18" charset="0"/>
                <a:cs typeface="Times New Roman" panose="02020603050405020304" pitchFamily="18" charset="0"/>
              </a:rPr>
              <a:t>Tóm tắt một số biện pháp an toàn </a:t>
            </a:r>
            <a:r>
              <a:rPr lang="en-US" sz="2800" b="1" i="1" smtClean="0">
                <a:latin typeface="Times New Roman" panose="02020603050405020304" pitchFamily="18" charset="0"/>
                <a:cs typeface="Times New Roman" panose="02020603050405020304" pitchFamily="18" charset="0"/>
              </a:rPr>
              <a:t>điện:</a:t>
            </a:r>
            <a:endParaRPr lang="en-US" sz="2800" u="sng" dirty="0">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755"/>
              </a:spcBef>
              <a:spcAft>
                <a:spcPts val="0"/>
              </a:spcAft>
            </a:pPr>
            <a:r>
              <a:rPr lang="en-US" sz="2800" smtClean="0">
                <a:latin typeface="Times New Roman" panose="02020603050405020304" pitchFamily="18" charset="0"/>
                <a:ea typeface="Cambria" panose="02040503050406030204" pitchFamily="18" charset="0"/>
                <a:cs typeface="Times New Roman" panose="02020603050405020304" pitchFamily="18" charset="0"/>
              </a:rPr>
              <a:t>- An toàn điện trong thiết kế, lắp đặt điện</a:t>
            </a:r>
          </a:p>
          <a:p>
            <a:pPr algn="just">
              <a:spcBef>
                <a:spcPts val="755"/>
              </a:spcBef>
              <a:spcAft>
                <a:spcPts val="0"/>
              </a:spcAft>
            </a:pPr>
            <a:r>
              <a:rPr lang="en-US" sz="2800" smtClean="0">
                <a:latin typeface="Times New Roman" panose="02020603050405020304" pitchFamily="18" charset="0"/>
                <a:ea typeface="Cambria" panose="02040503050406030204" pitchFamily="18" charset="0"/>
                <a:cs typeface="Times New Roman" panose="02020603050405020304" pitchFamily="18" charset="0"/>
              </a:rPr>
              <a:t>- An toàn điện trong sử dụng điện</a:t>
            </a:r>
          </a:p>
          <a:p>
            <a:pPr algn="just">
              <a:spcBef>
                <a:spcPts val="755"/>
              </a:spcBef>
              <a:spcAft>
                <a:spcPts val="0"/>
              </a:spcAft>
            </a:pPr>
            <a:r>
              <a:rPr lang="en-US" sz="2800" smtClean="0">
                <a:latin typeface="Times New Roman" panose="02020603050405020304" pitchFamily="18" charset="0"/>
                <a:ea typeface="Cambria" panose="02040503050406030204" pitchFamily="18" charset="0"/>
                <a:cs typeface="Times New Roman" panose="02020603050405020304" pitchFamily="18" charset="0"/>
              </a:rPr>
              <a:t>- An </a:t>
            </a:r>
            <a:r>
              <a:rPr lang="en-US" sz="2800">
                <a:latin typeface="Times New Roman" panose="02020603050405020304" pitchFamily="18" charset="0"/>
                <a:ea typeface="Cambria" panose="02040503050406030204" pitchFamily="18" charset="0"/>
                <a:cs typeface="Times New Roman" panose="02020603050405020304" pitchFamily="18" charset="0"/>
              </a:rPr>
              <a:t>toàn điện </a:t>
            </a:r>
            <a:r>
              <a:rPr lang="en-US" sz="2800" smtClean="0">
                <a:latin typeface="Times New Roman" panose="02020603050405020304" pitchFamily="18" charset="0"/>
                <a:ea typeface="Cambria" panose="02040503050406030204" pitchFamily="18" charset="0"/>
                <a:cs typeface="Times New Roman" panose="02020603050405020304" pitchFamily="18" charset="0"/>
              </a:rPr>
              <a:t>trong bảo dưỡng, sửa chữa</a:t>
            </a:r>
          </a:p>
          <a:p>
            <a:pPr algn="just">
              <a:spcBef>
                <a:spcPts val="755"/>
              </a:spcBef>
              <a:spcAft>
                <a:spcPts val="0"/>
              </a:spcAft>
            </a:pPr>
            <a:r>
              <a:rPr lang="en-US" sz="2800" smtClean="0">
                <a:latin typeface="Times New Roman" panose="02020603050405020304" pitchFamily="18" charset="0"/>
                <a:ea typeface="Cambria" panose="02040503050406030204" pitchFamily="18" charset="0"/>
                <a:cs typeface="Times New Roman" panose="02020603050405020304" pitchFamily="18" charset="0"/>
              </a:rPr>
              <a:t>- Một số biện pháp an toàn khác</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809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0" y="725567"/>
            <a:ext cx="14218920" cy="5851345"/>
          </a:xfrm>
          <a:prstGeom prst="rect">
            <a:avLst/>
          </a:prstGeom>
        </p:spPr>
        <p:txBody>
          <a:bodyPr wrap="square">
            <a:spAutoFit/>
          </a:bodyPr>
          <a:lstStyle/>
          <a:p>
            <a:pPr marL="0" marR="0" lvl="0" indent="0" algn="ctr" defTabSz="914400" rtl="0" eaLnBrk="1" fontAlgn="auto" latinLnBrk="0" hangingPunct="1">
              <a:lnSpc>
                <a:spcPct val="100000"/>
              </a:lnSpc>
              <a:spcBef>
                <a:spcPts val="2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PHIẾU HỌC TẬP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SỐ </a:t>
            </a: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4</a:t>
            </a:r>
          </a:p>
          <a:p>
            <a:pPr marL="0" marR="0" lvl="0" indent="0" algn="ctr" defTabSz="914400" rtl="0" eaLnBrk="1" fontAlgn="auto" latinLnBrk="0" hangingPunct="1">
              <a:lnSpc>
                <a:spcPct val="100000"/>
              </a:lnSpc>
              <a:spcBef>
                <a:spcPts val="20"/>
              </a:spcBef>
              <a:spcAft>
                <a:spcPts val="0"/>
              </a:spcAft>
              <a:buClrTx/>
              <a:buSzTx/>
              <a:buFontTx/>
              <a:buNone/>
              <a:tabLst/>
              <a:defRPr/>
            </a:pPr>
            <a:r>
              <a:rPr lang="en-US" sz="280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(Vận dụng)</a:t>
            </a:r>
            <a:endParaRPr kumimoji="0" lang="en-US" sz="280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50000"/>
              </a:lnSpc>
              <a:spcBef>
                <a:spcPts val="2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Nhóm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p>
          <a:p>
            <a:pPr marL="0" marR="0" lvl="0" indent="0" algn="l" defTabSz="914400" rtl="0" eaLnBrk="1" fontAlgn="auto" latinLnBrk="0" hangingPunct="1">
              <a:lnSpc>
                <a:spcPct val="150000"/>
              </a:lnSpc>
              <a:spcBef>
                <a:spcPts val="2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marR="102870">
              <a:lnSpc>
                <a:spcPct val="105000"/>
              </a:lnSpc>
              <a:spcBef>
                <a:spcPts val="670"/>
              </a:spcBef>
              <a:spcAft>
                <a:spcPts val="0"/>
              </a:spcAft>
            </a:pPr>
            <a:r>
              <a:rPr kumimoji="0" lang="en-US" sz="2800" b="1" i="1" u="sng" strike="noStrike" kern="1200" cap="none" spc="0" normalizeH="0" baseline="0" noProof="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Nội</a:t>
            </a:r>
            <a:r>
              <a:rPr kumimoji="0" lang="en-US" sz="2800" b="1" i="1" u="sng" strike="noStrike" kern="1200" cap="none" spc="0" normalizeH="0" noProof="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dung:</a:t>
            </a:r>
            <a:endParaRPr kumimoji="0" lang="en-US" sz="2800" b="1" i="0" u="none" strike="noStrike" kern="1200" cap="none" spc="0" normalizeH="0" baseline="0" noProof="0" dirty="0">
              <a:ln>
                <a:noFill/>
              </a:ln>
              <a:solidFill>
                <a:srgbClr val="333333"/>
              </a:solidFill>
              <a:effectLst/>
              <a:uLnTx/>
              <a:uFillTx/>
              <a:latin typeface="Times New Roman" panose="02020603050405020304" pitchFamily="18" charset="0"/>
              <a:ea typeface="Cambria" panose="02040503050406030204" pitchFamily="18" charset="0"/>
            </a:endParaRPr>
          </a:p>
          <a:p>
            <a:r>
              <a:rPr lang="en-US" sz="2800">
                <a:latin typeface="Times New Roman" panose="02020603050405020304" pitchFamily="18" charset="0"/>
                <a:cs typeface="Times New Roman" panose="02020603050405020304" pitchFamily="18" charset="0"/>
              </a:rPr>
              <a:t>Quan sát việc sử dụng điện trong gia đình và nêu một số biện pháp an toàn điện mà gia đình em đã thực hiện</a:t>
            </a:r>
          </a:p>
          <a:p>
            <a:pPr marL="0" marR="0" lvl="0" indent="0" algn="ctr" defTabSz="914400" rtl="0" eaLnBrk="1" fontAlgn="auto" latinLnBrk="0" hangingPunct="1">
              <a:lnSpc>
                <a:spcPct val="150000"/>
              </a:lnSpc>
              <a:spcBef>
                <a:spcPts val="2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lvl="0" algn="ctr">
              <a:lnSpc>
                <a:spcPct val="150000"/>
              </a:lnSpc>
              <a:spcBef>
                <a:spcPts val="20"/>
              </a:spcBef>
              <a:defRPr/>
            </a:pPr>
            <a:r>
              <a:rPr lang="en-US">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lvl="0">
              <a:defRPr/>
            </a:pPr>
            <a:r>
              <a:rPr lang="en-US">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lang="en-US">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0324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8891752" y="0"/>
            <a:ext cx="5738648" cy="8229600"/>
          </a:xfrm>
          <a:prstGeom prst="rect">
            <a:avLst/>
          </a:prstGeom>
        </p:spPr>
      </p:pic>
      <p:pic>
        <p:nvPicPr>
          <p:cNvPr id="5" name="Image 1" descr="preencoded.png"/>
          <p:cNvPicPr>
            <a:picLocks noChangeAspect="1"/>
          </p:cNvPicPr>
          <p:nvPr/>
        </p:nvPicPr>
        <p:blipFill>
          <a:blip r:embed="rId4"/>
          <a:stretch>
            <a:fillRect/>
          </a:stretch>
        </p:blipFill>
        <p:spPr>
          <a:xfrm>
            <a:off x="9123895" y="2303026"/>
            <a:ext cx="5333083" cy="3623429"/>
          </a:xfrm>
          <a:prstGeom prst="rect">
            <a:avLst/>
          </a:prstGeom>
        </p:spPr>
      </p:pic>
      <p:sp>
        <p:nvSpPr>
          <p:cNvPr id="6" name="Text 2"/>
          <p:cNvSpPr/>
          <p:nvPr/>
        </p:nvSpPr>
        <p:spPr>
          <a:xfrm>
            <a:off x="1023064" y="1463278"/>
            <a:ext cx="6172200" cy="771525"/>
          </a:xfrm>
          <a:prstGeom prst="rect">
            <a:avLst/>
          </a:prstGeom>
          <a:noFill/>
          <a:ln/>
        </p:spPr>
        <p:txBody>
          <a:bodyPr wrap="none" rtlCol="0" anchor="t"/>
          <a:lstStyle/>
          <a:p>
            <a:pPr marL="0" indent="0" algn="ctr">
              <a:lnSpc>
                <a:spcPts val="6075"/>
              </a:lnSpc>
              <a:buNone/>
            </a:pPr>
            <a:r>
              <a:rPr lang="en-US" sz="4860" b="1" dirty="0">
                <a:solidFill>
                  <a:srgbClr val="FF0000"/>
                </a:solidFill>
                <a:latin typeface="Times New Roman" panose="02020603050405020304" pitchFamily="18" charset="0"/>
                <a:ea typeface="Unbounded" pitchFamily="34" charset="-122"/>
                <a:cs typeface="Times New Roman" panose="02020603050405020304" pitchFamily="18" charset="0"/>
              </a:rPr>
              <a:t>Kết Luận</a:t>
            </a:r>
            <a:endParaRPr lang="en-US" sz="4860" dirty="0">
              <a:solidFill>
                <a:srgbClr val="FF0000"/>
              </a:solidFill>
              <a:latin typeface="Times New Roman" panose="02020603050405020304" pitchFamily="18" charset="0"/>
              <a:cs typeface="Times New Roman" panose="02020603050405020304" pitchFamily="18" charset="0"/>
            </a:endParaRPr>
          </a:p>
        </p:txBody>
      </p:sp>
      <p:sp>
        <p:nvSpPr>
          <p:cNvPr id="7" name="Text 3"/>
          <p:cNvSpPr/>
          <p:nvPr/>
        </p:nvSpPr>
        <p:spPr>
          <a:xfrm>
            <a:off x="621243" y="2710457"/>
            <a:ext cx="7881409" cy="2842204"/>
          </a:xfrm>
          <a:prstGeom prst="rect">
            <a:avLst/>
          </a:prstGeom>
          <a:noFill/>
          <a:ln/>
        </p:spPr>
        <p:txBody>
          <a:bodyPr wrap="square" rtlCol="0" anchor="t"/>
          <a:lstStyle/>
          <a:p>
            <a:pPr marL="0" indent="0" algn="just">
              <a:lnSpc>
                <a:spcPts val="3110"/>
              </a:lnSpc>
              <a:buNone/>
            </a:pPr>
            <a:r>
              <a:rPr lang="en-US" sz="2800" smtClean="0">
                <a:solidFill>
                  <a:srgbClr val="333F70"/>
                </a:solidFill>
                <a:latin typeface="Times New Roman" panose="02020603050405020304" pitchFamily="18" charset="0"/>
                <a:ea typeface="Open Sans" pitchFamily="34" charset="-122"/>
                <a:cs typeface="Times New Roman" panose="02020603050405020304" pitchFamily="18" charset="0"/>
              </a:rPr>
              <a:t>- Điện </a:t>
            </a:r>
            <a:r>
              <a:rPr lang="en-US" sz="2800" dirty="0">
                <a:solidFill>
                  <a:srgbClr val="333F70"/>
                </a:solidFill>
                <a:latin typeface="Times New Roman" panose="02020603050405020304" pitchFamily="18" charset="0"/>
                <a:ea typeface="Open Sans" pitchFamily="34" charset="-122"/>
                <a:cs typeface="Times New Roman" panose="02020603050405020304" pitchFamily="18" charset="0"/>
              </a:rPr>
              <a:t>là không thể thiếu trong cuộc sống hiện đại, nhưng cũng tiềm ẩn nhiều rủi ro. Việc nắm vững các kiến thức và kỹ năng về an toàn điện là rất cần thiết để bảo vệ </a:t>
            </a:r>
            <a:r>
              <a:rPr lang="en-US" sz="2800">
                <a:solidFill>
                  <a:srgbClr val="333F70"/>
                </a:solidFill>
                <a:latin typeface="Times New Roman" panose="02020603050405020304" pitchFamily="18" charset="0"/>
                <a:ea typeface="Open Sans" pitchFamily="34" charset="-122"/>
                <a:cs typeface="Times New Roman" panose="02020603050405020304" pitchFamily="18" charset="0"/>
              </a:rPr>
              <a:t>bản </a:t>
            </a:r>
            <a:r>
              <a:rPr lang="en-US" sz="2800" smtClean="0">
                <a:solidFill>
                  <a:srgbClr val="333F70"/>
                </a:solidFill>
                <a:latin typeface="Times New Roman" panose="02020603050405020304" pitchFamily="18" charset="0"/>
                <a:ea typeface="Open Sans" pitchFamily="34" charset="-122"/>
                <a:cs typeface="Times New Roman" panose="02020603050405020304" pitchFamily="18" charset="0"/>
              </a:rPr>
              <a:t>thân, gia đình và </a:t>
            </a:r>
            <a:r>
              <a:rPr lang="en-US" sz="2800" dirty="0">
                <a:solidFill>
                  <a:srgbClr val="333F70"/>
                </a:solidFill>
                <a:latin typeface="Times New Roman" panose="02020603050405020304" pitchFamily="18" charset="0"/>
                <a:ea typeface="Open Sans" pitchFamily="34" charset="-122"/>
                <a:cs typeface="Times New Roman" panose="02020603050405020304" pitchFamily="18" charset="0"/>
              </a:rPr>
              <a:t>những người </a:t>
            </a:r>
            <a:r>
              <a:rPr lang="en-US" sz="2800">
                <a:solidFill>
                  <a:srgbClr val="333F70"/>
                </a:solidFill>
                <a:latin typeface="Times New Roman" panose="02020603050405020304" pitchFamily="18" charset="0"/>
                <a:ea typeface="Open Sans" pitchFamily="34" charset="-122"/>
                <a:cs typeface="Times New Roman" panose="02020603050405020304" pitchFamily="18" charset="0"/>
              </a:rPr>
              <a:t>xung </a:t>
            </a:r>
            <a:r>
              <a:rPr lang="en-US" sz="2800" smtClean="0">
                <a:solidFill>
                  <a:srgbClr val="333F70"/>
                </a:solidFill>
                <a:latin typeface="Times New Roman" panose="02020603050405020304" pitchFamily="18" charset="0"/>
                <a:ea typeface="Open Sans" pitchFamily="34" charset="-122"/>
                <a:cs typeface="Times New Roman" panose="02020603050405020304" pitchFamily="18" charset="0"/>
              </a:rPr>
              <a:t>quanh, bảo vệ các trang thiết bị máy móc. Vì vậy hãy </a:t>
            </a:r>
            <a:r>
              <a:rPr lang="en-US" sz="2800" dirty="0">
                <a:solidFill>
                  <a:srgbClr val="333F70"/>
                </a:solidFill>
                <a:latin typeface="Times New Roman" panose="02020603050405020304" pitchFamily="18" charset="0"/>
                <a:ea typeface="Open Sans" pitchFamily="34" charset="-122"/>
                <a:cs typeface="Times New Roman" panose="02020603050405020304" pitchFamily="18" charset="0"/>
              </a:rPr>
              <a:t>luôn cảnh giác và tuân thủ các quy tắc an toàn khi sử dụng điện.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12" name="Picture 11"/>
          <p:cNvPicPr>
            <a:picLocks noChangeAspect="1"/>
          </p:cNvPicPr>
          <p:nvPr/>
        </p:nvPicPr>
        <p:blipFill>
          <a:blip r:embed="rId3"/>
          <a:stretch>
            <a:fillRect/>
          </a:stretch>
        </p:blipFill>
        <p:spPr>
          <a:xfrm>
            <a:off x="186118" y="22318"/>
            <a:ext cx="6477571" cy="3619516"/>
          </a:xfrm>
          <a:prstGeom prst="rect">
            <a:avLst/>
          </a:prstGeom>
        </p:spPr>
      </p:pic>
      <p:pic>
        <p:nvPicPr>
          <p:cNvPr id="13" name="Picture 12"/>
          <p:cNvPicPr>
            <a:picLocks noChangeAspect="1"/>
          </p:cNvPicPr>
          <p:nvPr/>
        </p:nvPicPr>
        <p:blipFill>
          <a:blip r:embed="rId4"/>
          <a:stretch>
            <a:fillRect/>
          </a:stretch>
        </p:blipFill>
        <p:spPr>
          <a:xfrm>
            <a:off x="346840" y="4130565"/>
            <a:ext cx="13889421" cy="3995703"/>
          </a:xfrm>
          <a:prstGeom prst="rect">
            <a:avLst/>
          </a:prstGeom>
        </p:spPr>
      </p:pic>
      <p:pic>
        <p:nvPicPr>
          <p:cNvPr id="14" name="Picture 13"/>
          <p:cNvPicPr>
            <a:picLocks noChangeAspect="1"/>
          </p:cNvPicPr>
          <p:nvPr/>
        </p:nvPicPr>
        <p:blipFill>
          <a:blip r:embed="rId5"/>
          <a:stretch>
            <a:fillRect/>
          </a:stretch>
        </p:blipFill>
        <p:spPr>
          <a:xfrm>
            <a:off x="6663689" y="-69821"/>
            <a:ext cx="7974427" cy="371165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96228" y="768626"/>
            <a:ext cx="4893945" cy="6705600"/>
          </a:xfrm>
          <a:prstGeom prst="rect">
            <a:avLst/>
          </a:prstGeom>
        </p:spPr>
      </p:pic>
      <p:sp>
        <p:nvSpPr>
          <p:cNvPr id="6" name="Text 2"/>
          <p:cNvSpPr/>
          <p:nvPr/>
        </p:nvSpPr>
        <p:spPr>
          <a:xfrm>
            <a:off x="6315908" y="653296"/>
            <a:ext cx="7484983" cy="1481376"/>
          </a:xfrm>
          <a:prstGeom prst="rect">
            <a:avLst/>
          </a:prstGeom>
          <a:noFill/>
          <a:ln/>
        </p:spPr>
        <p:txBody>
          <a:bodyPr wrap="square" rtlCol="0" anchor="t"/>
          <a:lstStyle/>
          <a:p>
            <a:pPr marL="0" indent="0">
              <a:lnSpc>
                <a:spcPts val="5832"/>
              </a:lnSpc>
              <a:buNone/>
            </a:pPr>
            <a:r>
              <a:rPr lang="en-US" sz="4666" b="1" dirty="0">
                <a:solidFill>
                  <a:srgbClr val="333F70"/>
                </a:solidFill>
                <a:latin typeface="Unbounded" pitchFamily="34" charset="0"/>
                <a:ea typeface="Unbounded" pitchFamily="34" charset="-122"/>
                <a:cs typeface="Unbounded" pitchFamily="34" charset="-120"/>
              </a:rPr>
              <a:t>Biết Cách Sử Dụng Ổ Cắm An Toàn</a:t>
            </a:r>
            <a:endParaRPr lang="en-US" sz="4666" dirty="0"/>
          </a:p>
        </p:txBody>
      </p:sp>
      <p:sp>
        <p:nvSpPr>
          <p:cNvPr id="7" name="Shape 3"/>
          <p:cNvSpPr/>
          <p:nvPr/>
        </p:nvSpPr>
        <p:spPr>
          <a:xfrm>
            <a:off x="6315908" y="2756654"/>
            <a:ext cx="533162" cy="533162"/>
          </a:xfrm>
          <a:prstGeom prst="roundRect">
            <a:avLst>
              <a:gd name="adj" fmla="val 20004"/>
            </a:avLst>
          </a:prstGeom>
          <a:solidFill>
            <a:srgbClr val="D6F5EE"/>
          </a:solidFill>
          <a:ln w="7620">
            <a:solidFill>
              <a:srgbClr val="BCDBD4"/>
            </a:solidFill>
            <a:prstDash val="solid"/>
          </a:ln>
        </p:spPr>
      </p:sp>
      <p:sp>
        <p:nvSpPr>
          <p:cNvPr id="8" name="Text 4"/>
          <p:cNvSpPr/>
          <p:nvPr/>
        </p:nvSpPr>
        <p:spPr>
          <a:xfrm>
            <a:off x="6489978" y="2845475"/>
            <a:ext cx="184904" cy="355521"/>
          </a:xfrm>
          <a:prstGeom prst="rect">
            <a:avLst/>
          </a:prstGeom>
          <a:noFill/>
          <a:ln/>
        </p:spPr>
        <p:txBody>
          <a:bodyPr wrap="none" rtlCol="0" anchor="t"/>
          <a:lstStyle/>
          <a:p>
            <a:pPr marL="0" indent="0" algn="ctr">
              <a:lnSpc>
                <a:spcPts val="2799"/>
              </a:lnSpc>
              <a:buNone/>
            </a:pPr>
            <a:r>
              <a:rPr lang="en-US" sz="2799" b="1" dirty="0">
                <a:solidFill>
                  <a:srgbClr val="333F70"/>
                </a:solidFill>
                <a:latin typeface="Unbounded" pitchFamily="34" charset="0"/>
                <a:ea typeface="Unbounded" pitchFamily="34" charset="-122"/>
                <a:cs typeface="Unbounded" pitchFamily="34" charset="-120"/>
              </a:rPr>
              <a:t>1</a:t>
            </a:r>
            <a:endParaRPr lang="en-US" sz="2799" dirty="0"/>
          </a:p>
        </p:txBody>
      </p:sp>
      <p:sp>
        <p:nvSpPr>
          <p:cNvPr id="9" name="Text 5"/>
          <p:cNvSpPr/>
          <p:nvPr/>
        </p:nvSpPr>
        <p:spPr>
          <a:xfrm>
            <a:off x="7086005" y="2756654"/>
            <a:ext cx="2962632" cy="370284"/>
          </a:xfrm>
          <a:prstGeom prst="rect">
            <a:avLst/>
          </a:prstGeom>
          <a:noFill/>
          <a:ln/>
        </p:spPr>
        <p:txBody>
          <a:bodyPr wrap="none" rtlCol="0" anchor="t"/>
          <a:lstStyle/>
          <a:p>
            <a:pPr marL="0" indent="0">
              <a:lnSpc>
                <a:spcPts val="2916"/>
              </a:lnSpc>
              <a:buNone/>
            </a:pPr>
            <a:r>
              <a:rPr lang="en-US" sz="2333" b="1" dirty="0">
                <a:solidFill>
                  <a:srgbClr val="333F70"/>
                </a:solidFill>
                <a:latin typeface="Unbounded" pitchFamily="34" charset="0"/>
                <a:ea typeface="Unbounded" pitchFamily="34" charset="-122"/>
                <a:cs typeface="Unbounded" pitchFamily="34" charset="-120"/>
              </a:rPr>
              <a:t>Không Quá Tải</a:t>
            </a:r>
            <a:endParaRPr lang="en-US" sz="2333" dirty="0"/>
          </a:p>
        </p:txBody>
      </p:sp>
      <p:sp>
        <p:nvSpPr>
          <p:cNvPr id="10" name="Text 6"/>
          <p:cNvSpPr/>
          <p:nvPr/>
        </p:nvSpPr>
        <p:spPr>
          <a:xfrm>
            <a:off x="7086005" y="3269099"/>
            <a:ext cx="7544395" cy="758428"/>
          </a:xfrm>
          <a:prstGeom prst="rect">
            <a:avLst/>
          </a:prstGeom>
          <a:noFill/>
          <a:ln/>
        </p:spPr>
        <p:txBody>
          <a:bodyPr wrap="square" rtlCol="0" anchor="t"/>
          <a:lstStyle/>
          <a:p>
            <a:pPr marL="0" indent="0">
              <a:lnSpc>
                <a:spcPts val="2986"/>
              </a:lnSpc>
              <a:buNone/>
            </a:pPr>
            <a:r>
              <a:rPr lang="en-US" sz="1866" dirty="0">
                <a:solidFill>
                  <a:srgbClr val="333F70"/>
                </a:solidFill>
                <a:latin typeface="Open Sans" pitchFamily="34" charset="0"/>
                <a:ea typeface="Open Sans" pitchFamily="34" charset="-122"/>
                <a:cs typeface="Open Sans" pitchFamily="34" charset="-120"/>
              </a:rPr>
              <a:t>Không nên cắm quá nhiều thiết bị vào một ổ cắm để tránh quá tải mạch điện.</a:t>
            </a:r>
            <a:endParaRPr lang="en-US" sz="1866" dirty="0"/>
          </a:p>
        </p:txBody>
      </p:sp>
      <p:sp>
        <p:nvSpPr>
          <p:cNvPr id="11" name="Shape 7"/>
          <p:cNvSpPr/>
          <p:nvPr/>
        </p:nvSpPr>
        <p:spPr>
          <a:xfrm>
            <a:off x="6315908" y="4531043"/>
            <a:ext cx="533162" cy="533162"/>
          </a:xfrm>
          <a:prstGeom prst="roundRect">
            <a:avLst>
              <a:gd name="adj" fmla="val 20004"/>
            </a:avLst>
          </a:prstGeom>
          <a:solidFill>
            <a:srgbClr val="D6F5EE"/>
          </a:solidFill>
          <a:ln w="7620">
            <a:solidFill>
              <a:srgbClr val="BCDBD4"/>
            </a:solidFill>
            <a:prstDash val="solid"/>
          </a:ln>
        </p:spPr>
      </p:sp>
      <p:sp>
        <p:nvSpPr>
          <p:cNvPr id="12" name="Text 8"/>
          <p:cNvSpPr/>
          <p:nvPr/>
        </p:nvSpPr>
        <p:spPr>
          <a:xfrm>
            <a:off x="6434018" y="4619863"/>
            <a:ext cx="296823" cy="355521"/>
          </a:xfrm>
          <a:prstGeom prst="rect">
            <a:avLst/>
          </a:prstGeom>
          <a:noFill/>
          <a:ln/>
        </p:spPr>
        <p:txBody>
          <a:bodyPr wrap="none" rtlCol="0" anchor="t"/>
          <a:lstStyle/>
          <a:p>
            <a:pPr marL="0" indent="0" algn="ctr">
              <a:lnSpc>
                <a:spcPts val="2799"/>
              </a:lnSpc>
              <a:buNone/>
            </a:pPr>
            <a:r>
              <a:rPr lang="en-US" sz="2799" b="1" dirty="0">
                <a:solidFill>
                  <a:srgbClr val="333F70"/>
                </a:solidFill>
                <a:latin typeface="Unbounded" pitchFamily="34" charset="0"/>
                <a:ea typeface="Unbounded" pitchFamily="34" charset="-122"/>
                <a:cs typeface="Unbounded" pitchFamily="34" charset="-120"/>
              </a:rPr>
              <a:t>2</a:t>
            </a:r>
            <a:endParaRPr lang="en-US" sz="2799" dirty="0"/>
          </a:p>
        </p:txBody>
      </p:sp>
      <p:sp>
        <p:nvSpPr>
          <p:cNvPr id="13" name="Text 9"/>
          <p:cNvSpPr/>
          <p:nvPr/>
        </p:nvSpPr>
        <p:spPr>
          <a:xfrm>
            <a:off x="7086005" y="4531043"/>
            <a:ext cx="3085624" cy="370284"/>
          </a:xfrm>
          <a:prstGeom prst="rect">
            <a:avLst/>
          </a:prstGeom>
          <a:noFill/>
          <a:ln/>
        </p:spPr>
        <p:txBody>
          <a:bodyPr wrap="none" rtlCol="0" anchor="t"/>
          <a:lstStyle/>
          <a:p>
            <a:pPr marL="0" indent="0">
              <a:lnSpc>
                <a:spcPts val="2916"/>
              </a:lnSpc>
              <a:buNone/>
            </a:pPr>
            <a:r>
              <a:rPr lang="en-US" sz="2333" b="1" dirty="0">
                <a:solidFill>
                  <a:srgbClr val="333F70"/>
                </a:solidFill>
                <a:latin typeface="Unbounded" pitchFamily="34" charset="0"/>
                <a:ea typeface="Unbounded" pitchFamily="34" charset="-122"/>
                <a:cs typeface="Unbounded" pitchFamily="34" charset="-120"/>
              </a:rPr>
              <a:t>Kiểm Tra Định Kỳ</a:t>
            </a:r>
            <a:endParaRPr lang="en-US" sz="2333" dirty="0"/>
          </a:p>
        </p:txBody>
      </p:sp>
      <p:sp>
        <p:nvSpPr>
          <p:cNvPr id="14" name="Text 10"/>
          <p:cNvSpPr/>
          <p:nvPr/>
        </p:nvSpPr>
        <p:spPr>
          <a:xfrm>
            <a:off x="7086005" y="5043488"/>
            <a:ext cx="7544395" cy="758428"/>
          </a:xfrm>
          <a:prstGeom prst="rect">
            <a:avLst/>
          </a:prstGeom>
          <a:noFill/>
          <a:ln/>
        </p:spPr>
        <p:txBody>
          <a:bodyPr wrap="square" rtlCol="0" anchor="t"/>
          <a:lstStyle/>
          <a:p>
            <a:pPr marL="0" indent="0">
              <a:lnSpc>
                <a:spcPts val="2986"/>
              </a:lnSpc>
              <a:buNone/>
            </a:pPr>
            <a:r>
              <a:rPr lang="en-US" sz="1866" dirty="0">
                <a:solidFill>
                  <a:srgbClr val="333F70"/>
                </a:solidFill>
                <a:latin typeface="Open Sans" pitchFamily="34" charset="0"/>
                <a:ea typeface="Open Sans" pitchFamily="34" charset="-122"/>
                <a:cs typeface="Open Sans" pitchFamily="34" charset="-120"/>
              </a:rPr>
              <a:t>Thường xuyên kiểm tra các ổ cắm để phát hiện dấu hiệu hỏng hóc như nứt, bong tróc.</a:t>
            </a:r>
            <a:endParaRPr lang="en-US" sz="1866" dirty="0"/>
          </a:p>
        </p:txBody>
      </p:sp>
      <p:sp>
        <p:nvSpPr>
          <p:cNvPr id="15" name="Shape 11"/>
          <p:cNvSpPr/>
          <p:nvPr/>
        </p:nvSpPr>
        <p:spPr>
          <a:xfrm>
            <a:off x="6315908" y="6305431"/>
            <a:ext cx="533162" cy="533162"/>
          </a:xfrm>
          <a:prstGeom prst="roundRect">
            <a:avLst>
              <a:gd name="adj" fmla="val 20004"/>
            </a:avLst>
          </a:prstGeom>
          <a:solidFill>
            <a:srgbClr val="D6F5EE"/>
          </a:solidFill>
          <a:ln w="7620">
            <a:solidFill>
              <a:srgbClr val="BCDBD4"/>
            </a:solidFill>
            <a:prstDash val="solid"/>
          </a:ln>
        </p:spPr>
      </p:sp>
      <p:sp>
        <p:nvSpPr>
          <p:cNvPr id="16" name="Text 12"/>
          <p:cNvSpPr/>
          <p:nvPr/>
        </p:nvSpPr>
        <p:spPr>
          <a:xfrm>
            <a:off x="6433304" y="6394252"/>
            <a:ext cx="298252" cy="355521"/>
          </a:xfrm>
          <a:prstGeom prst="rect">
            <a:avLst/>
          </a:prstGeom>
          <a:noFill/>
          <a:ln/>
        </p:spPr>
        <p:txBody>
          <a:bodyPr wrap="none" rtlCol="0" anchor="t"/>
          <a:lstStyle/>
          <a:p>
            <a:pPr marL="0" indent="0" algn="ctr">
              <a:lnSpc>
                <a:spcPts val="2799"/>
              </a:lnSpc>
              <a:buNone/>
            </a:pPr>
            <a:r>
              <a:rPr lang="en-US" sz="2799" b="1" dirty="0">
                <a:solidFill>
                  <a:srgbClr val="333F70"/>
                </a:solidFill>
                <a:latin typeface="Unbounded" pitchFamily="34" charset="0"/>
                <a:ea typeface="Unbounded" pitchFamily="34" charset="-122"/>
                <a:cs typeface="Unbounded" pitchFamily="34" charset="-120"/>
              </a:rPr>
              <a:t>3</a:t>
            </a:r>
            <a:endParaRPr lang="en-US" sz="2799" dirty="0"/>
          </a:p>
        </p:txBody>
      </p:sp>
      <p:sp>
        <p:nvSpPr>
          <p:cNvPr id="17" name="Text 13"/>
          <p:cNvSpPr/>
          <p:nvPr/>
        </p:nvSpPr>
        <p:spPr>
          <a:xfrm>
            <a:off x="7086005" y="6305431"/>
            <a:ext cx="2962632" cy="370284"/>
          </a:xfrm>
          <a:prstGeom prst="rect">
            <a:avLst/>
          </a:prstGeom>
          <a:noFill/>
          <a:ln/>
        </p:spPr>
        <p:txBody>
          <a:bodyPr wrap="none" rtlCol="0" anchor="t"/>
          <a:lstStyle/>
          <a:p>
            <a:pPr marL="0" indent="0">
              <a:lnSpc>
                <a:spcPts val="2916"/>
              </a:lnSpc>
              <a:buNone/>
            </a:pPr>
            <a:r>
              <a:rPr lang="en-US" sz="2333" b="1" dirty="0">
                <a:solidFill>
                  <a:srgbClr val="333F70"/>
                </a:solidFill>
                <a:latin typeface="Unbounded" pitchFamily="34" charset="0"/>
                <a:ea typeface="Unbounded" pitchFamily="34" charset="-122"/>
                <a:cs typeface="Unbounded" pitchFamily="34" charset="-120"/>
              </a:rPr>
              <a:t>Cách Ly Nguồn</a:t>
            </a:r>
            <a:endParaRPr lang="en-US" sz="2333" dirty="0"/>
          </a:p>
        </p:txBody>
      </p:sp>
      <p:sp>
        <p:nvSpPr>
          <p:cNvPr id="18" name="Text 14"/>
          <p:cNvSpPr/>
          <p:nvPr/>
        </p:nvSpPr>
        <p:spPr>
          <a:xfrm>
            <a:off x="7084278" y="6749773"/>
            <a:ext cx="7310914" cy="758428"/>
          </a:xfrm>
          <a:prstGeom prst="rect">
            <a:avLst/>
          </a:prstGeom>
          <a:noFill/>
          <a:ln/>
        </p:spPr>
        <p:txBody>
          <a:bodyPr wrap="square" rtlCol="0" anchor="t"/>
          <a:lstStyle/>
          <a:p>
            <a:pPr marL="0" indent="0">
              <a:lnSpc>
                <a:spcPts val="2986"/>
              </a:lnSpc>
              <a:buNone/>
            </a:pPr>
            <a:r>
              <a:rPr lang="en-US" sz="1866" dirty="0">
                <a:solidFill>
                  <a:srgbClr val="333F70"/>
                </a:solidFill>
                <a:latin typeface="Open Sans" pitchFamily="34" charset="0"/>
                <a:ea typeface="Open Sans" pitchFamily="34" charset="-122"/>
                <a:cs typeface="Open Sans" pitchFamily="34" charset="-120"/>
              </a:rPr>
              <a:t>Luôn rút phích cắm khi không sử dụng để tránh rủi ro về điện.</a:t>
            </a:r>
            <a:endParaRPr lang="en-US" sz="1866"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324017"/>
          </a:xfrm>
          <a:prstGeom prst="rect">
            <a:avLst/>
          </a:prstGeom>
          <a:solidFill>
            <a:srgbClr val="FFFFFF"/>
          </a:solidFill>
          <a:ln/>
        </p:spPr>
      </p:sp>
      <p:sp>
        <p:nvSpPr>
          <p:cNvPr id="6" name="Text 2"/>
          <p:cNvSpPr/>
          <p:nvPr/>
        </p:nvSpPr>
        <p:spPr>
          <a:xfrm>
            <a:off x="4131886" y="205144"/>
            <a:ext cx="7155418" cy="540068"/>
          </a:xfrm>
          <a:prstGeom prst="rect">
            <a:avLst/>
          </a:prstGeom>
          <a:noFill/>
          <a:ln/>
        </p:spPr>
        <p:txBody>
          <a:bodyPr wrap="non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Xử Lý An Toàn Với Dây Điện</a:t>
            </a:r>
            <a:endParaRPr lang="en-US" sz="3402" dirty="0"/>
          </a:p>
        </p:txBody>
      </p:sp>
      <p:pic>
        <p:nvPicPr>
          <p:cNvPr id="7" name="Image 2" descr="preencoded.png"/>
          <p:cNvPicPr>
            <a:picLocks noChangeAspect="1"/>
          </p:cNvPicPr>
          <p:nvPr/>
        </p:nvPicPr>
        <p:blipFill>
          <a:blip r:embed="rId3"/>
          <a:stretch>
            <a:fillRect/>
          </a:stretch>
        </p:blipFill>
        <p:spPr>
          <a:xfrm>
            <a:off x="2495983" y="1058465"/>
            <a:ext cx="431959" cy="431959"/>
          </a:xfrm>
          <a:prstGeom prst="rect">
            <a:avLst/>
          </a:prstGeom>
        </p:spPr>
      </p:pic>
      <p:sp>
        <p:nvSpPr>
          <p:cNvPr id="8" name="Text 3"/>
          <p:cNvSpPr/>
          <p:nvPr/>
        </p:nvSpPr>
        <p:spPr>
          <a:xfrm>
            <a:off x="3129829" y="1213187"/>
            <a:ext cx="2160270" cy="269915"/>
          </a:xfrm>
          <a:prstGeom prst="rect">
            <a:avLst/>
          </a:prstGeom>
          <a:noFill/>
          <a:ln/>
        </p:spPr>
        <p:txBody>
          <a:bodyPr wrap="none" rtlCol="0" anchor="t"/>
          <a:lstStyle/>
          <a:p>
            <a:pPr marL="0" indent="0" algn="l">
              <a:lnSpc>
                <a:spcPts val="2126"/>
              </a:lnSpc>
              <a:buNone/>
            </a:pPr>
            <a:r>
              <a:rPr lang="en-US" sz="2800" b="1" dirty="0">
                <a:solidFill>
                  <a:srgbClr val="333F70"/>
                </a:solidFill>
                <a:latin typeface="Arial" panose="020B0604020202020204" pitchFamily="34" charset="0"/>
                <a:ea typeface="Unbounded" pitchFamily="34" charset="-122"/>
                <a:cs typeface="Arial" panose="020B0604020202020204" pitchFamily="34" charset="0"/>
              </a:rPr>
              <a:t>Không Kéo Dây</a:t>
            </a:r>
            <a:endParaRPr lang="en-US" sz="2800" dirty="0">
              <a:latin typeface="Arial" panose="020B0604020202020204" pitchFamily="34" charset="0"/>
              <a:cs typeface="Arial" panose="020B0604020202020204" pitchFamily="34" charset="0"/>
            </a:endParaRPr>
          </a:p>
        </p:txBody>
      </p:sp>
      <p:sp>
        <p:nvSpPr>
          <p:cNvPr id="9" name="Text 4"/>
          <p:cNvSpPr/>
          <p:nvPr/>
        </p:nvSpPr>
        <p:spPr>
          <a:xfrm>
            <a:off x="3129368" y="1794680"/>
            <a:ext cx="7934325" cy="276582"/>
          </a:xfrm>
          <a:prstGeom prst="rect">
            <a:avLst/>
          </a:prstGeom>
          <a:noFill/>
          <a:ln/>
        </p:spPr>
        <p:txBody>
          <a:bodyPr wrap="none" rtlCol="0" anchor="t"/>
          <a:lstStyle/>
          <a:p>
            <a:pPr marL="0" indent="0" algn="l">
              <a:lnSpc>
                <a:spcPts val="2177"/>
              </a:lnSpc>
              <a:buNone/>
            </a:pPr>
            <a:r>
              <a:rPr lang="en-US" sz="2800" dirty="0">
                <a:solidFill>
                  <a:srgbClr val="333F70"/>
                </a:solidFill>
                <a:latin typeface="Arial" panose="020B0604020202020204" pitchFamily="34" charset="0"/>
                <a:ea typeface="Open Sans" pitchFamily="34" charset="-122"/>
                <a:cs typeface="Arial" panose="020B0604020202020204" pitchFamily="34" charset="0"/>
              </a:rPr>
              <a:t>Không nên kéo dây điện để tháo phích cắm, có thể gây hư hỏng dây.</a:t>
            </a:r>
            <a:endParaRPr lang="en-US" sz="2800" dirty="0">
              <a:latin typeface="Arial" panose="020B0604020202020204" pitchFamily="34" charset="0"/>
              <a:cs typeface="Arial" panose="020B0604020202020204" pitchFamily="34" charset="0"/>
            </a:endParaRPr>
          </a:p>
        </p:txBody>
      </p:sp>
      <p:pic>
        <p:nvPicPr>
          <p:cNvPr id="10" name="Image 3" descr="preencoded.png"/>
          <p:cNvPicPr>
            <a:picLocks noChangeAspect="1"/>
          </p:cNvPicPr>
          <p:nvPr/>
        </p:nvPicPr>
        <p:blipFill>
          <a:blip r:embed="rId4"/>
          <a:stretch>
            <a:fillRect/>
          </a:stretch>
        </p:blipFill>
        <p:spPr>
          <a:xfrm>
            <a:off x="2495983" y="2332909"/>
            <a:ext cx="431959" cy="431959"/>
          </a:xfrm>
          <a:prstGeom prst="rect">
            <a:avLst/>
          </a:prstGeom>
        </p:spPr>
      </p:pic>
      <p:sp>
        <p:nvSpPr>
          <p:cNvPr id="11" name="Text 5"/>
          <p:cNvSpPr/>
          <p:nvPr/>
        </p:nvSpPr>
        <p:spPr>
          <a:xfrm>
            <a:off x="3129829" y="2494953"/>
            <a:ext cx="3236714" cy="269915"/>
          </a:xfrm>
          <a:prstGeom prst="rect">
            <a:avLst/>
          </a:prstGeom>
          <a:noFill/>
          <a:ln/>
        </p:spPr>
        <p:txBody>
          <a:bodyPr wrap="none" rtlCol="0" anchor="t"/>
          <a:lstStyle/>
          <a:p>
            <a:pPr marL="0" indent="0" algn="l">
              <a:lnSpc>
                <a:spcPts val="2126"/>
              </a:lnSpc>
              <a:buNone/>
            </a:pPr>
            <a:r>
              <a:rPr lang="en-US" sz="2800" b="1" dirty="0">
                <a:solidFill>
                  <a:srgbClr val="333F70"/>
                </a:solidFill>
                <a:latin typeface="Arial" panose="020B0604020202020204" pitchFamily="34" charset="0"/>
                <a:ea typeface="Unbounded" pitchFamily="34" charset="-122"/>
                <a:cs typeface="Arial" panose="020B0604020202020204" pitchFamily="34" charset="0"/>
              </a:rPr>
              <a:t>Tránh Tiếp Xúc Với Nước</a:t>
            </a:r>
            <a:endParaRPr lang="en-US" sz="2800" dirty="0">
              <a:latin typeface="Arial" panose="020B0604020202020204" pitchFamily="34" charset="0"/>
              <a:cs typeface="Arial" panose="020B0604020202020204" pitchFamily="34" charset="0"/>
            </a:endParaRPr>
          </a:p>
        </p:txBody>
      </p:sp>
      <p:sp>
        <p:nvSpPr>
          <p:cNvPr id="12" name="Text 6"/>
          <p:cNvSpPr/>
          <p:nvPr/>
        </p:nvSpPr>
        <p:spPr>
          <a:xfrm>
            <a:off x="3129369" y="3049559"/>
            <a:ext cx="7934325" cy="276582"/>
          </a:xfrm>
          <a:prstGeom prst="rect">
            <a:avLst/>
          </a:prstGeom>
          <a:noFill/>
          <a:ln/>
        </p:spPr>
        <p:txBody>
          <a:bodyPr wrap="none" rtlCol="0" anchor="t"/>
          <a:lstStyle/>
          <a:p>
            <a:pPr marL="0" indent="0" algn="l">
              <a:lnSpc>
                <a:spcPts val="2177"/>
              </a:lnSpc>
              <a:buNone/>
            </a:pPr>
            <a:r>
              <a:rPr lang="en-US" sz="2800" dirty="0">
                <a:solidFill>
                  <a:srgbClr val="333F70"/>
                </a:solidFill>
                <a:latin typeface="Arial" panose="020B0604020202020204" pitchFamily="34" charset="0"/>
                <a:ea typeface="Open Sans" pitchFamily="34" charset="-122"/>
                <a:cs typeface="Arial" panose="020B0604020202020204" pitchFamily="34" charset="0"/>
              </a:rPr>
              <a:t>Không được để dây điện tiếp xúc với nước để tránh nguy cơ giật điện.</a:t>
            </a:r>
            <a:endParaRPr lang="en-US" sz="2800" dirty="0">
              <a:latin typeface="Arial" panose="020B0604020202020204" pitchFamily="34" charset="0"/>
              <a:cs typeface="Arial" panose="020B0604020202020204" pitchFamily="34" charset="0"/>
            </a:endParaRPr>
          </a:p>
        </p:txBody>
      </p:sp>
      <p:pic>
        <p:nvPicPr>
          <p:cNvPr id="13" name="Image 4" descr="preencoded.png"/>
          <p:cNvPicPr>
            <a:picLocks noChangeAspect="1"/>
          </p:cNvPicPr>
          <p:nvPr/>
        </p:nvPicPr>
        <p:blipFill>
          <a:blip r:embed="rId5"/>
          <a:stretch>
            <a:fillRect/>
          </a:stretch>
        </p:blipFill>
        <p:spPr>
          <a:xfrm>
            <a:off x="2495983" y="3682841"/>
            <a:ext cx="431959" cy="431959"/>
          </a:xfrm>
          <a:prstGeom prst="rect">
            <a:avLst/>
          </a:prstGeom>
        </p:spPr>
      </p:pic>
      <p:sp>
        <p:nvSpPr>
          <p:cNvPr id="14" name="Text 7"/>
          <p:cNvSpPr/>
          <p:nvPr/>
        </p:nvSpPr>
        <p:spPr>
          <a:xfrm>
            <a:off x="3129829" y="3700552"/>
            <a:ext cx="2425065" cy="269915"/>
          </a:xfrm>
          <a:prstGeom prst="rect">
            <a:avLst/>
          </a:prstGeom>
          <a:noFill/>
          <a:ln/>
        </p:spPr>
        <p:txBody>
          <a:bodyPr wrap="none" rtlCol="0" anchor="t"/>
          <a:lstStyle/>
          <a:p>
            <a:pPr marL="0" indent="0" algn="l">
              <a:lnSpc>
                <a:spcPts val="2126"/>
              </a:lnSpc>
              <a:buNone/>
            </a:pPr>
            <a:r>
              <a:rPr lang="en-US" sz="2800" b="1" dirty="0">
                <a:solidFill>
                  <a:srgbClr val="333F70"/>
                </a:solidFill>
                <a:latin typeface="Arial" panose="020B0604020202020204" pitchFamily="34" charset="0"/>
                <a:ea typeface="Unbounded" pitchFamily="34" charset="-122"/>
                <a:cs typeface="Arial" panose="020B0604020202020204" pitchFamily="34" charset="0"/>
              </a:rPr>
              <a:t>Không Chặn Lối Đi</a:t>
            </a:r>
            <a:endParaRPr lang="en-US" sz="2800" dirty="0">
              <a:latin typeface="Arial" panose="020B0604020202020204" pitchFamily="34" charset="0"/>
              <a:cs typeface="Arial" panose="020B0604020202020204" pitchFamily="34" charset="0"/>
            </a:endParaRPr>
          </a:p>
        </p:txBody>
      </p:sp>
      <p:sp>
        <p:nvSpPr>
          <p:cNvPr id="15" name="Text 8"/>
          <p:cNvSpPr/>
          <p:nvPr/>
        </p:nvSpPr>
        <p:spPr>
          <a:xfrm>
            <a:off x="3129369" y="4266939"/>
            <a:ext cx="7934325" cy="276582"/>
          </a:xfrm>
          <a:prstGeom prst="rect">
            <a:avLst/>
          </a:prstGeom>
          <a:noFill/>
          <a:ln/>
        </p:spPr>
        <p:txBody>
          <a:bodyPr wrap="none" rtlCol="0" anchor="t"/>
          <a:lstStyle/>
          <a:p>
            <a:pPr marL="0" indent="0" algn="l">
              <a:lnSpc>
                <a:spcPts val="2177"/>
              </a:lnSpc>
              <a:buNone/>
            </a:pPr>
            <a:r>
              <a:rPr lang="en-US" sz="2800" dirty="0">
                <a:solidFill>
                  <a:srgbClr val="333F70"/>
                </a:solidFill>
                <a:latin typeface="Arial" panose="020B0604020202020204" pitchFamily="34" charset="0"/>
                <a:ea typeface="Open Sans" pitchFamily="34" charset="-122"/>
                <a:cs typeface="Arial" panose="020B0604020202020204" pitchFamily="34" charset="0"/>
              </a:rPr>
              <a:t>Dây </a:t>
            </a:r>
            <a:r>
              <a:rPr lang="en-US" sz="2800" err="1">
                <a:solidFill>
                  <a:srgbClr val="333F70"/>
                </a:solidFill>
                <a:latin typeface="Arial" panose="020B0604020202020204" pitchFamily="34" charset="0"/>
                <a:ea typeface="Open Sans" pitchFamily="34" charset="-122"/>
                <a:cs typeface="Arial" panose="020B0604020202020204" pitchFamily="34" charset="0"/>
              </a:rPr>
              <a:t>điện</a:t>
            </a:r>
            <a:r>
              <a:rPr lang="en-US" sz="2800">
                <a:solidFill>
                  <a:srgbClr val="333F70"/>
                </a:solidFill>
                <a:latin typeface="Arial" panose="020B0604020202020204" pitchFamily="34" charset="0"/>
                <a:ea typeface="Open Sans" pitchFamily="34" charset="-122"/>
                <a:cs typeface="Arial" panose="020B0604020202020204" pitchFamily="34" charset="0"/>
              </a:rPr>
              <a:t> </a:t>
            </a:r>
            <a:r>
              <a:rPr lang="en-US" sz="2800" smtClean="0">
                <a:solidFill>
                  <a:srgbClr val="333F70"/>
                </a:solidFill>
                <a:latin typeface="Arial" panose="020B0604020202020204" pitchFamily="34" charset="0"/>
                <a:ea typeface="Open Sans" pitchFamily="34" charset="-122"/>
                <a:cs typeface="Arial" panose="020B0604020202020204" pitchFamily="34" charset="0"/>
              </a:rPr>
              <a:t>không </a:t>
            </a:r>
            <a:r>
              <a:rPr lang="en-US" sz="2800" dirty="0">
                <a:solidFill>
                  <a:srgbClr val="333F70"/>
                </a:solidFill>
                <a:latin typeface="Arial" panose="020B0604020202020204" pitchFamily="34" charset="0"/>
                <a:ea typeface="Open Sans" pitchFamily="34" charset="-122"/>
                <a:cs typeface="Arial" panose="020B0604020202020204" pitchFamily="34" charset="0"/>
              </a:rPr>
              <a:t>được để trên lối đi để tránh nguy cơ vấp ngã.</a:t>
            </a:r>
            <a:endParaRPr lang="en-US" sz="2800" dirty="0">
              <a:latin typeface="Arial" panose="020B0604020202020204" pitchFamily="34" charset="0"/>
              <a:cs typeface="Arial" panose="020B0604020202020204" pitchFamily="34" charset="0"/>
            </a:endParaRPr>
          </a:p>
        </p:txBody>
      </p:sp>
      <p:pic>
        <p:nvPicPr>
          <p:cNvPr id="16" name="Image 5" descr="preencoded.png"/>
          <p:cNvPicPr>
            <a:picLocks noChangeAspect="1"/>
          </p:cNvPicPr>
          <p:nvPr/>
        </p:nvPicPr>
        <p:blipFill>
          <a:blip r:embed="rId6"/>
          <a:stretch>
            <a:fillRect/>
          </a:stretch>
        </p:blipFill>
        <p:spPr>
          <a:xfrm>
            <a:off x="2495982" y="5032773"/>
            <a:ext cx="431959" cy="431959"/>
          </a:xfrm>
          <a:prstGeom prst="rect">
            <a:avLst/>
          </a:prstGeom>
        </p:spPr>
      </p:pic>
      <p:sp>
        <p:nvSpPr>
          <p:cNvPr id="17" name="Text 9"/>
          <p:cNvSpPr/>
          <p:nvPr/>
        </p:nvSpPr>
        <p:spPr>
          <a:xfrm>
            <a:off x="3129829" y="5108837"/>
            <a:ext cx="2249686" cy="269915"/>
          </a:xfrm>
          <a:prstGeom prst="rect">
            <a:avLst/>
          </a:prstGeom>
          <a:noFill/>
          <a:ln/>
        </p:spPr>
        <p:txBody>
          <a:bodyPr wrap="none" rtlCol="0" anchor="t"/>
          <a:lstStyle/>
          <a:p>
            <a:pPr marL="0" indent="0" algn="l">
              <a:lnSpc>
                <a:spcPts val="2126"/>
              </a:lnSpc>
              <a:buNone/>
            </a:pPr>
            <a:r>
              <a:rPr lang="en-US" sz="2800" b="1" dirty="0">
                <a:solidFill>
                  <a:srgbClr val="333F70"/>
                </a:solidFill>
                <a:latin typeface="Arial" panose="020B0604020202020204" pitchFamily="34" charset="0"/>
                <a:ea typeface="Unbounded" pitchFamily="34" charset="-122"/>
                <a:cs typeface="Arial" panose="020B0604020202020204" pitchFamily="34" charset="0"/>
              </a:rPr>
              <a:t>Kiểm Tra Định Kỳ</a:t>
            </a:r>
            <a:endParaRPr lang="en-US" sz="2800" dirty="0">
              <a:latin typeface="Arial" panose="020B0604020202020204" pitchFamily="34" charset="0"/>
              <a:cs typeface="Arial" panose="020B0604020202020204" pitchFamily="34" charset="0"/>
            </a:endParaRPr>
          </a:p>
        </p:txBody>
      </p:sp>
      <p:sp>
        <p:nvSpPr>
          <p:cNvPr id="18" name="Text 10"/>
          <p:cNvSpPr/>
          <p:nvPr/>
        </p:nvSpPr>
        <p:spPr>
          <a:xfrm>
            <a:off x="3129829" y="5667486"/>
            <a:ext cx="7934325" cy="276582"/>
          </a:xfrm>
          <a:prstGeom prst="rect">
            <a:avLst/>
          </a:prstGeom>
          <a:noFill/>
          <a:ln/>
        </p:spPr>
        <p:txBody>
          <a:bodyPr wrap="none" rtlCol="0" anchor="t"/>
          <a:lstStyle/>
          <a:p>
            <a:pPr marL="0" indent="0" algn="l">
              <a:lnSpc>
                <a:spcPts val="2177"/>
              </a:lnSpc>
              <a:buNone/>
            </a:pPr>
            <a:r>
              <a:rPr lang="en-US" sz="2800" dirty="0">
                <a:solidFill>
                  <a:srgbClr val="333F70"/>
                </a:solidFill>
                <a:latin typeface="Arial" panose="020B0604020202020204" pitchFamily="34" charset="0"/>
                <a:ea typeface="Open Sans" pitchFamily="34" charset="-122"/>
                <a:cs typeface="Arial" panose="020B0604020202020204" pitchFamily="34" charset="0"/>
              </a:rPr>
              <a:t>Thường xuyên kiểm tra dây điện để phát hiện hư hỏng.</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LIP STEM 2017] An toàn điện trong nhà - A01">
            <a:hlinkClick r:id="" action="ppaction://media"/>
            <a:extLst>
              <a:ext uri="{FF2B5EF4-FFF2-40B4-BE49-F238E27FC236}">
                <a16:creationId xmlns="" xmlns:a16="http://schemas.microsoft.com/office/drawing/2014/main" id="{B1622CF0-8BB5-444E-940C-8B481C6AB66F}"/>
              </a:ext>
            </a:extLst>
          </p:cNvPr>
          <p:cNvPicPr>
            <a:picLocks noRot="1" noChangeAspect="1"/>
          </p:cNvPicPr>
          <p:nvPr>
            <a:videoFile r:link="rId1"/>
          </p:nvPr>
        </p:nvPicPr>
        <p:blipFill>
          <a:blip r:embed="rId3"/>
          <a:stretch>
            <a:fillRect/>
          </a:stretch>
        </p:blipFill>
        <p:spPr>
          <a:xfrm>
            <a:off x="967409" y="3140765"/>
            <a:ext cx="11860695" cy="5444464"/>
          </a:xfrm>
          <a:prstGeom prst="rect">
            <a:avLst/>
          </a:prstGeom>
        </p:spPr>
      </p:pic>
      <p:sp>
        <p:nvSpPr>
          <p:cNvPr id="2" name="Rectangle 1"/>
          <p:cNvSpPr/>
          <p:nvPr/>
        </p:nvSpPr>
        <p:spPr>
          <a:xfrm>
            <a:off x="2916541" y="7136558"/>
            <a:ext cx="8238153" cy="523220"/>
          </a:xfrm>
          <a:prstGeom prst="rect">
            <a:avLst/>
          </a:prstGeom>
          <a:solidFill>
            <a:srgbClr val="00B0F0"/>
          </a:solidFill>
        </p:spPr>
        <p:txBody>
          <a:bodyPr wrap="none">
            <a:spAutoFit/>
          </a:bodyPr>
          <a:lstStyle/>
          <a:p>
            <a:r>
              <a:rPr lang="en-US" sz="2800"/>
              <a:t>https://youtu.be/e6JbP1OImiQ?si=4zndwT2lb5Mx4XPF</a:t>
            </a:r>
          </a:p>
        </p:txBody>
      </p:sp>
      <p:sp>
        <p:nvSpPr>
          <p:cNvPr id="6" name="Rectangle 5"/>
          <p:cNvSpPr/>
          <p:nvPr/>
        </p:nvSpPr>
        <p:spPr>
          <a:xfrm>
            <a:off x="216612" y="54849"/>
            <a:ext cx="3905877" cy="523220"/>
          </a:xfrm>
          <a:prstGeom prst="rect">
            <a:avLst/>
          </a:prstGeom>
          <a:solidFill>
            <a:srgbClr val="FFC000"/>
          </a:solidFill>
        </p:spPr>
        <p:txBody>
          <a:bodyPr wrap="none">
            <a:spAutoFit/>
          </a:bodyPr>
          <a:lstStyle/>
          <a:p>
            <a:r>
              <a:rPr lang="en-US" sz="2800" b="1" smtClean="0">
                <a:solidFill>
                  <a:srgbClr val="FF0000"/>
                </a:solidFill>
              </a:rPr>
              <a:t>HOẠT ĐỘNG KHỞI ĐỘNG</a:t>
            </a:r>
            <a:endParaRPr lang="en-US" sz="2800" b="1">
              <a:solidFill>
                <a:srgbClr val="FF0000"/>
              </a:solidFill>
            </a:endParaRPr>
          </a:p>
        </p:txBody>
      </p:sp>
      <p:sp>
        <p:nvSpPr>
          <p:cNvPr id="7" name="Rectangle 6"/>
          <p:cNvSpPr/>
          <p:nvPr/>
        </p:nvSpPr>
        <p:spPr>
          <a:xfrm>
            <a:off x="0" y="622988"/>
            <a:ext cx="14630400" cy="2180340"/>
          </a:xfrm>
          <a:prstGeom prst="rect">
            <a:avLst/>
          </a:prstGeom>
        </p:spPr>
        <p:txBody>
          <a:bodyPr wrap="square">
            <a:spAutoFit/>
          </a:bodyPr>
          <a:lstStyle/>
          <a:p>
            <a:pPr marR="426720" algn="just">
              <a:lnSpc>
                <a:spcPct val="105000"/>
              </a:lnSpc>
              <a:spcBef>
                <a:spcPts val="1200"/>
              </a:spcBef>
            </a:pPr>
            <a:r>
              <a:rPr lang="en-US" sz="2800" dirty="0" smtClean="0">
                <a:latin typeface="Times New Roman" panose="02020603050405020304" pitchFamily="18" charset="0"/>
                <a:ea typeface="Cambria" panose="02040503050406030204" pitchFamily="18" charset="0"/>
                <a:cs typeface="Cambria" panose="02040503050406030204" pitchFamily="18" charset="0"/>
              </a:rPr>
              <a:t>- </a:t>
            </a:r>
            <a:r>
              <a:rPr lang="en-US" sz="2800" dirty="0" err="1" smtClean="0">
                <a:latin typeface="Times New Roman" panose="02020603050405020304" pitchFamily="18" charset="0"/>
                <a:ea typeface="Cambria" panose="02040503050406030204" pitchFamily="18" charset="0"/>
                <a:cs typeface="Cambria" panose="02040503050406030204" pitchFamily="18" charset="0"/>
              </a:rPr>
              <a:t>Các</a:t>
            </a:r>
            <a:r>
              <a:rPr lang="en-US" sz="2800" dirty="0" smtClean="0">
                <a:latin typeface="Times New Roman" panose="02020603050405020304" pitchFamily="18" charset="0"/>
                <a:ea typeface="Cambria" panose="02040503050406030204" pitchFamily="18" charset="0"/>
                <a:cs typeface="Cambria" panose="02040503050406030204" pitchFamily="18" charset="0"/>
              </a:rPr>
              <a:t> </a:t>
            </a:r>
            <a:r>
              <a:rPr lang="en-US" sz="2800" dirty="0" err="1" smtClean="0">
                <a:latin typeface="Times New Roman" panose="02020603050405020304" pitchFamily="18" charset="0"/>
                <a:ea typeface="Cambria" panose="02040503050406030204" pitchFamily="18" charset="0"/>
                <a:cs typeface="Cambria" panose="02040503050406030204" pitchFamily="18" charset="0"/>
              </a:rPr>
              <a:t>em</a:t>
            </a:r>
            <a:r>
              <a:rPr lang="en-US" sz="2800" dirty="0" smtClean="0">
                <a:latin typeface="Times New Roman" panose="02020603050405020304" pitchFamily="18" charset="0"/>
                <a:ea typeface="Cambria" panose="02040503050406030204" pitchFamily="18" charset="0"/>
                <a:cs typeface="Cambria" panose="02040503050406030204" pitchFamily="18" charset="0"/>
              </a:rPr>
              <a:t> </a:t>
            </a:r>
            <a:r>
              <a:rPr lang="en-US" sz="2800" smtClean="0">
                <a:latin typeface="Times New Roman" panose="02020603050405020304" pitchFamily="18" charset="0"/>
                <a:ea typeface="Cambria" panose="02040503050406030204" pitchFamily="18" charset="0"/>
                <a:cs typeface="Cambria" panose="02040503050406030204" pitchFamily="18" charset="0"/>
              </a:rPr>
              <a:t>HS theo đường link </a:t>
            </a:r>
            <a:r>
              <a:rPr lang="en-US" sz="2800">
                <a:hlinkClick r:id="rId4"/>
              </a:rPr>
              <a:t>https://</a:t>
            </a:r>
            <a:r>
              <a:rPr lang="en-US" sz="2800" smtClean="0">
                <a:hlinkClick r:id="rId4"/>
              </a:rPr>
              <a:t>youtu.be/e6JbP1OImiQ?si=4zndwT2lb5Mx4XPF</a:t>
            </a:r>
            <a:r>
              <a:rPr lang="en-US" sz="2800" smtClean="0"/>
              <a:t> </a:t>
            </a:r>
            <a:r>
              <a:rPr lang="vi-VN" sz="2800" smtClean="0">
                <a:latin typeface="Times New Roman" panose="02020603050405020304" pitchFamily="18" charset="0"/>
                <a:ea typeface="Cambria" panose="02040503050406030204" pitchFamily="18" charset="0"/>
                <a:cs typeface="Cambria" panose="02040503050406030204" pitchFamily="18" charset="0"/>
              </a:rPr>
              <a:t>quan </a:t>
            </a:r>
            <a:r>
              <a:rPr lang="vi-VN" sz="2800" dirty="0">
                <a:latin typeface="Times New Roman" panose="02020603050405020304" pitchFamily="18" charset="0"/>
                <a:ea typeface="Cambria" panose="02040503050406030204" pitchFamily="18" charset="0"/>
                <a:cs typeface="Cambria" panose="02040503050406030204" pitchFamily="18" charset="0"/>
              </a:rPr>
              <a:t>sát</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smtClean="0">
                <a:solidFill>
                  <a:srgbClr val="7030A0"/>
                </a:solidFill>
                <a:latin typeface="Times New Roman" panose="02020603050405020304" pitchFamily="18" charset="0"/>
                <a:ea typeface="Cambria" panose="02040503050406030204" pitchFamily="18" charset="0"/>
                <a:cs typeface="Cambria" panose="02040503050406030204" pitchFamily="18" charset="0"/>
              </a:rPr>
              <a:t>video </a:t>
            </a:r>
            <a:r>
              <a:rPr lang="en-US" sz="2800" smtClean="0">
                <a:latin typeface="Times New Roman" panose="02020603050405020304" pitchFamily="18" charset="0"/>
                <a:ea typeface="Cambria" panose="02040503050406030204" pitchFamily="18" charset="0"/>
                <a:cs typeface="Cambria" panose="02040503050406030204" pitchFamily="18" charset="0"/>
              </a:rPr>
              <a:t>và  </a:t>
            </a:r>
            <a:r>
              <a:rPr lang="vi-VN" sz="2800" dirty="0">
                <a:solidFill>
                  <a:srgbClr val="FF0000"/>
                </a:solidFill>
                <a:latin typeface="Times New Roman" panose="02020603050405020304" pitchFamily="18" charset="0"/>
                <a:ea typeface="Cambria" panose="02040503050406030204" pitchFamily="18" charset="0"/>
                <a:cs typeface="Cambria" panose="02040503050406030204" pitchFamily="18" charset="0"/>
              </a:rPr>
              <a:t>Hình </a:t>
            </a:r>
            <a:r>
              <a:rPr lang="vi-VN" sz="2800">
                <a:solidFill>
                  <a:srgbClr val="FF0000"/>
                </a:solidFill>
                <a:latin typeface="Times New Roman" panose="02020603050405020304" pitchFamily="18" charset="0"/>
                <a:ea typeface="Cambria" panose="02040503050406030204" pitchFamily="18" charset="0"/>
                <a:cs typeface="Cambria" panose="02040503050406030204" pitchFamily="18" charset="0"/>
              </a:rPr>
              <a:t>11.1 </a:t>
            </a:r>
            <a:r>
              <a:rPr lang="vi-VN" sz="2800" smtClean="0">
                <a:solidFill>
                  <a:srgbClr val="FF0000"/>
                </a:solidFill>
                <a:latin typeface="Times New Roman" panose="02020603050405020304" pitchFamily="18" charset="0"/>
                <a:ea typeface="Cambria" panose="02040503050406030204" pitchFamily="18" charset="0"/>
                <a:cs typeface="Cambria" panose="02040503050406030204" pitchFamily="18" charset="0"/>
              </a:rPr>
              <a:t>SGK</a:t>
            </a:r>
            <a:r>
              <a:rPr lang="en-US" sz="2800" smtClean="0">
                <a:solidFill>
                  <a:srgbClr val="FF0000"/>
                </a:solidFill>
                <a:latin typeface="Times New Roman" panose="02020603050405020304" pitchFamily="18" charset="0"/>
                <a:ea typeface="Cambria" panose="02040503050406030204" pitchFamily="18" charset="0"/>
                <a:cs typeface="Cambria" panose="02040503050406030204" pitchFamily="18" charset="0"/>
              </a:rPr>
              <a:t>. </a:t>
            </a:r>
          </a:p>
          <a:p>
            <a:pPr marR="426720" algn="just">
              <a:lnSpc>
                <a:spcPct val="105000"/>
              </a:lnSpc>
              <a:spcBef>
                <a:spcPts val="1200"/>
              </a:spcBef>
              <a:spcAft>
                <a:spcPts val="0"/>
              </a:spcAft>
            </a:pPr>
            <a:r>
              <a:rPr lang="en-US" sz="2800" b="1" smtClean="0">
                <a:solidFill>
                  <a:srgbClr val="FF0000"/>
                </a:solidFill>
                <a:latin typeface="Times New Roman" panose="02020603050405020304" pitchFamily="18" charset="0"/>
                <a:ea typeface="Cambria" panose="02040503050406030204" pitchFamily="18" charset="0"/>
                <a:cs typeface="Cambria" panose="02040503050406030204" pitchFamily="18" charset="0"/>
              </a:rPr>
              <a:t>    ? </a:t>
            </a:r>
            <a:r>
              <a:rPr lang="en-US" sz="2800" smtClean="0">
                <a:latin typeface="Times New Roman" panose="02020603050405020304" pitchFamily="18" charset="0"/>
                <a:ea typeface="Cambria" panose="02040503050406030204" pitchFamily="18" charset="0"/>
                <a:cs typeface="Cambria" panose="02040503050406030204" pitchFamily="18" charset="0"/>
              </a:rPr>
              <a:t>C</a:t>
            </a:r>
            <a:r>
              <a:rPr lang="vi-VN" sz="2800" dirty="0" smtClean="0">
                <a:latin typeface="Times New Roman" panose="02020603050405020304" pitchFamily="18" charset="0"/>
                <a:ea typeface="Cambria" panose="02040503050406030204" pitchFamily="18" charset="0"/>
                <a:cs typeface="Cambria" panose="02040503050406030204" pitchFamily="18" charset="0"/>
              </a:rPr>
              <a:t>ho </a:t>
            </a:r>
            <a:r>
              <a:rPr lang="vi-VN" sz="2800" dirty="0">
                <a:latin typeface="Times New Roman" panose="02020603050405020304" pitchFamily="18" charset="0"/>
                <a:ea typeface="Cambria" panose="02040503050406030204" pitchFamily="18" charset="0"/>
                <a:cs typeface="Cambria" panose="02040503050406030204" pitchFamily="18" charset="0"/>
              </a:rPr>
              <a:t>biết</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một</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số</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lưu</a:t>
            </a:r>
            <a:r>
              <a:rPr lang="en-US" sz="2800" dirty="0">
                <a:latin typeface="Times New Roman" panose="02020603050405020304" pitchFamily="18" charset="0"/>
                <a:ea typeface="Cambria" panose="02040503050406030204" pitchFamily="18" charset="0"/>
                <a:cs typeface="Cambria" panose="02040503050406030204" pitchFamily="18" charset="0"/>
              </a:rPr>
              <a:t> ý </a:t>
            </a:r>
            <a:r>
              <a:rPr lang="en-US" sz="2800" dirty="0" err="1">
                <a:latin typeface="Times New Roman" panose="02020603050405020304" pitchFamily="18" charset="0"/>
                <a:ea typeface="Cambria" panose="02040503050406030204" pitchFamily="18" charset="0"/>
                <a:cs typeface="Cambria" panose="02040503050406030204" pitchFamily="18" charset="0"/>
              </a:rPr>
              <a:t>và</a:t>
            </a:r>
            <a:r>
              <a:rPr lang="vi-VN" sz="2800" dirty="0">
                <a:latin typeface="Times New Roman" panose="02020603050405020304" pitchFamily="18" charset="0"/>
                <a:ea typeface="Cambria" panose="02040503050406030204" pitchFamily="18" charset="0"/>
                <a:cs typeface="Cambria" panose="02040503050406030204" pitchFamily="18" charset="0"/>
              </a:rPr>
              <a:t> ý nghĩa của cảnh báo này</a:t>
            </a:r>
            <a:r>
              <a:rPr lang="vi-VN" sz="2800">
                <a:latin typeface="Times New Roman" panose="02020603050405020304" pitchFamily="18" charset="0"/>
                <a:ea typeface="Cambria" panose="02040503050406030204" pitchFamily="18" charset="0"/>
                <a:cs typeface="Cambria" panose="02040503050406030204" pitchFamily="18" charset="0"/>
              </a:rPr>
              <a:t>. </a:t>
            </a:r>
            <a:endParaRPr lang="en-US" sz="2800" smtClean="0">
              <a:latin typeface="Times New Roman" panose="02020603050405020304" pitchFamily="18" charset="0"/>
              <a:ea typeface="Cambria" panose="02040503050406030204" pitchFamily="18" charset="0"/>
              <a:cs typeface="Cambria" panose="02040503050406030204" pitchFamily="18" charset="0"/>
            </a:endParaRPr>
          </a:p>
          <a:p>
            <a:pPr marR="426720" algn="just">
              <a:lnSpc>
                <a:spcPct val="105000"/>
              </a:lnSpc>
              <a:spcBef>
                <a:spcPts val="1200"/>
              </a:spcBef>
              <a:spcAft>
                <a:spcPts val="0"/>
              </a:spcAft>
            </a:pPr>
            <a:r>
              <a:rPr lang="en-US" sz="2800" b="1" smtClean="0">
                <a:solidFill>
                  <a:srgbClr val="FF0000"/>
                </a:solidFill>
                <a:latin typeface="Times New Roman" panose="02020603050405020304" pitchFamily="18" charset="0"/>
                <a:ea typeface="Cambria" panose="02040503050406030204" pitchFamily="18" charset="0"/>
                <a:cs typeface="Cambria" panose="02040503050406030204" pitchFamily="18" charset="0"/>
              </a:rPr>
              <a:t>    ? </a:t>
            </a:r>
            <a:r>
              <a:rPr lang="vi-VN" sz="2800" smtClean="0">
                <a:latin typeface="Times New Roman" panose="02020603050405020304" pitchFamily="18" charset="0"/>
                <a:ea typeface="Cambria" panose="02040503050406030204" pitchFamily="18" charset="0"/>
                <a:cs typeface="Cambria" panose="02040503050406030204" pitchFamily="18" charset="0"/>
              </a:rPr>
              <a:t>Cần </a:t>
            </a:r>
            <a:r>
              <a:rPr lang="vi-VN" sz="2800" dirty="0">
                <a:latin typeface="Times New Roman" panose="02020603050405020304" pitchFamily="18" charset="0"/>
                <a:ea typeface="Cambria" panose="02040503050406030204" pitchFamily="18" charset="0"/>
                <a:cs typeface="Cambria" panose="02040503050406030204" pitchFamily="18" charset="0"/>
              </a:rPr>
              <a:t>thực hiện điều gì khi </a:t>
            </a:r>
            <a:r>
              <a:rPr lang="en-US" sz="2800" dirty="0" err="1">
                <a:latin typeface="Times New Roman" panose="02020603050405020304" pitchFamily="18" charset="0"/>
                <a:ea typeface="Cambria" panose="02040503050406030204" pitchFamily="18" charset="0"/>
                <a:cs typeface="Cambria" panose="02040503050406030204" pitchFamily="18" charset="0"/>
              </a:rPr>
              <a:t>thực</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hiện</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công</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việc</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liên</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quan</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đến</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thiết</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bị</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dirty="0" err="1">
                <a:latin typeface="Times New Roman" panose="02020603050405020304" pitchFamily="18" charset="0"/>
                <a:ea typeface="Cambria" panose="02040503050406030204" pitchFamily="18" charset="0"/>
                <a:cs typeface="Cambria" panose="02040503050406030204" pitchFamily="18" charset="0"/>
              </a:rPr>
              <a:t>điện</a:t>
            </a:r>
            <a:r>
              <a:rPr lang="en-US" sz="2800" dirty="0">
                <a:latin typeface="Times New Roman" panose="02020603050405020304" pitchFamily="18" charset="0"/>
                <a:ea typeface="Cambria" panose="02040503050406030204" pitchFamily="18" charset="0"/>
                <a:cs typeface="Cambria" panose="02040503050406030204" pitchFamily="18" charset="0"/>
              </a:rPr>
              <a:t> </a:t>
            </a:r>
            <a:r>
              <a:rPr lang="en-US" sz="2800" err="1">
                <a:latin typeface="Times New Roman" panose="02020603050405020304" pitchFamily="18" charset="0"/>
                <a:ea typeface="Cambria" panose="02040503050406030204" pitchFamily="18" charset="0"/>
                <a:cs typeface="Cambria" panose="02040503050406030204" pitchFamily="18" charset="0"/>
              </a:rPr>
              <a:t>và</a:t>
            </a:r>
            <a:r>
              <a:rPr lang="en-US" sz="2800">
                <a:latin typeface="Times New Roman" panose="02020603050405020304" pitchFamily="18" charset="0"/>
                <a:ea typeface="Cambria" panose="02040503050406030204" pitchFamily="18" charset="0"/>
                <a:cs typeface="Cambria" panose="02040503050406030204" pitchFamily="18" charset="0"/>
              </a:rPr>
              <a:t> </a:t>
            </a:r>
            <a:r>
              <a:rPr lang="vi-VN" sz="2800" smtClean="0">
                <a:latin typeface="Times New Roman" panose="02020603050405020304" pitchFamily="18" charset="0"/>
                <a:ea typeface="Cambria" panose="02040503050406030204" pitchFamily="18" charset="0"/>
                <a:cs typeface="Cambria" panose="02040503050406030204" pitchFamily="18" charset="0"/>
              </a:rPr>
              <a:t>gặp </a:t>
            </a:r>
            <a:r>
              <a:rPr lang="vi-VN" sz="2800" dirty="0">
                <a:latin typeface="Times New Roman" panose="02020603050405020304" pitchFamily="18" charset="0"/>
                <a:ea typeface="Cambria" panose="02040503050406030204" pitchFamily="18" charset="0"/>
                <a:cs typeface="Cambria" panose="02040503050406030204" pitchFamily="18" charset="0"/>
              </a:rPr>
              <a:t>biển báo này</a:t>
            </a:r>
            <a:r>
              <a:rPr lang="en-US" sz="2800" dirty="0">
                <a:latin typeface="Times New Roman" panose="02020603050405020304" pitchFamily="18" charset="0"/>
                <a:ea typeface="Cambria" panose="02040503050406030204" pitchFamily="18" charset="0"/>
                <a:cs typeface="Cambria" panose="02040503050406030204" pitchFamily="18" charset="0"/>
              </a:rPr>
              <a:t>?</a:t>
            </a:r>
            <a:endParaRPr lang="en-US" sz="28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2615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display="0">
                  <p:stCondLst>
                    <p:cond delay="indefinite"/>
                  </p:stCondLst>
                </p:cTn>
                <p:tgtEl>
                  <p:spTgt spid="4"/>
                </p:tgtEl>
              </p:cMediaNode>
            </p:video>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5" name="Text 2"/>
          <p:cNvSpPr/>
          <p:nvPr/>
        </p:nvSpPr>
        <p:spPr>
          <a:xfrm>
            <a:off x="1979816" y="314797"/>
            <a:ext cx="10617994" cy="616268"/>
          </a:xfrm>
          <a:prstGeom prst="rect">
            <a:avLst/>
          </a:prstGeom>
          <a:noFill/>
          <a:ln/>
        </p:spPr>
        <p:txBody>
          <a:bodyPr wrap="none" rtlCol="0" anchor="t"/>
          <a:lstStyle/>
          <a:p>
            <a:pPr marL="0" indent="0">
              <a:lnSpc>
                <a:spcPts val="4853"/>
              </a:lnSpc>
              <a:buNone/>
            </a:pPr>
            <a:r>
              <a:rPr lang="en-US" sz="3882" b="1" dirty="0">
                <a:solidFill>
                  <a:srgbClr val="333F70"/>
                </a:solidFill>
                <a:latin typeface="Unbounded" pitchFamily="34" charset="0"/>
                <a:ea typeface="Unbounded" pitchFamily="34" charset="-122"/>
                <a:cs typeface="Unbounded" pitchFamily="34" charset="-120"/>
              </a:rPr>
              <a:t>Các Dấu Hiệu Cảnh Báo Sự Cố Điện</a:t>
            </a:r>
            <a:endParaRPr lang="en-US" sz="3882" dirty="0"/>
          </a:p>
        </p:txBody>
      </p:sp>
      <p:sp>
        <p:nvSpPr>
          <p:cNvPr id="6" name="Shape 3"/>
          <p:cNvSpPr/>
          <p:nvPr/>
        </p:nvSpPr>
        <p:spPr>
          <a:xfrm>
            <a:off x="1267241" y="1433391"/>
            <a:ext cx="5287923" cy="1466731"/>
          </a:xfrm>
          <a:prstGeom prst="roundRect">
            <a:avLst>
              <a:gd name="adj" fmla="val 6051"/>
            </a:avLst>
          </a:prstGeom>
          <a:solidFill>
            <a:srgbClr val="D6F5EE"/>
          </a:solidFill>
          <a:ln w="7620">
            <a:solidFill>
              <a:srgbClr val="BCDBD4"/>
            </a:solidFill>
            <a:prstDash val="solid"/>
          </a:ln>
        </p:spPr>
      </p:sp>
      <p:sp>
        <p:nvSpPr>
          <p:cNvPr id="7" name="Text 4"/>
          <p:cNvSpPr/>
          <p:nvPr/>
        </p:nvSpPr>
        <p:spPr>
          <a:xfrm>
            <a:off x="2316599" y="1562215"/>
            <a:ext cx="3555444" cy="308134"/>
          </a:xfrm>
          <a:prstGeom prst="rect">
            <a:avLst/>
          </a:prstGeom>
          <a:noFill/>
          <a:ln/>
        </p:spPr>
        <p:txBody>
          <a:bodyPr wrap="none" rtlCol="0" anchor="t"/>
          <a:lstStyle/>
          <a:p>
            <a:pPr marL="0" indent="0">
              <a:lnSpc>
                <a:spcPts val="2426"/>
              </a:lnSpc>
              <a:buNone/>
            </a:pPr>
            <a:r>
              <a:rPr lang="en-US" sz="1941" b="1" smtClean="0">
                <a:solidFill>
                  <a:srgbClr val="333F70"/>
                </a:solidFill>
                <a:latin typeface="Unbounded" pitchFamily="34" charset="0"/>
                <a:ea typeface="Unbounded" pitchFamily="34" charset="-122"/>
                <a:cs typeface="Unbounded" pitchFamily="34" charset="-120"/>
              </a:rPr>
              <a:t>Mạch </a:t>
            </a:r>
            <a:r>
              <a:rPr lang="en-US" sz="1941" b="1" dirty="0">
                <a:solidFill>
                  <a:srgbClr val="333F70"/>
                </a:solidFill>
                <a:latin typeface="Unbounded" pitchFamily="34" charset="0"/>
                <a:ea typeface="Unbounded" pitchFamily="34" charset="-122"/>
                <a:cs typeface="Unbounded" pitchFamily="34" charset="-120"/>
              </a:rPr>
              <a:t>Điện Bị Cháy</a:t>
            </a:r>
            <a:endParaRPr lang="en-US" sz="1941" dirty="0"/>
          </a:p>
        </p:txBody>
      </p:sp>
      <p:sp>
        <p:nvSpPr>
          <p:cNvPr id="8" name="Text 5"/>
          <p:cNvSpPr/>
          <p:nvPr/>
        </p:nvSpPr>
        <p:spPr>
          <a:xfrm>
            <a:off x="1252147" y="2046919"/>
            <a:ext cx="5272829" cy="900701"/>
          </a:xfrm>
          <a:prstGeom prst="rect">
            <a:avLst/>
          </a:prstGeom>
          <a:noFill/>
          <a:ln/>
        </p:spPr>
        <p:txBody>
          <a:bodyPr wrap="square" rtlCol="0" anchor="t"/>
          <a:lstStyle/>
          <a:p>
            <a:pPr marL="0" indent="0">
              <a:lnSpc>
                <a:spcPts val="2485"/>
              </a:lnSpc>
              <a:buNone/>
            </a:pPr>
            <a:r>
              <a:rPr lang="en-US" sz="2800" dirty="0">
                <a:solidFill>
                  <a:srgbClr val="333F70"/>
                </a:solidFill>
                <a:latin typeface="Arial" panose="020B0604020202020204" pitchFamily="34" charset="0"/>
                <a:ea typeface="Open Sans" pitchFamily="34" charset="-122"/>
                <a:cs typeface="Arial" panose="020B0604020202020204" pitchFamily="34" charset="0"/>
              </a:rPr>
              <a:t>Ngửi thấy mùi khét, thấy </a:t>
            </a:r>
            <a:r>
              <a:rPr lang="en-US" sz="2800">
                <a:solidFill>
                  <a:srgbClr val="333F70"/>
                </a:solidFill>
                <a:latin typeface="Arial" panose="020B0604020202020204" pitchFamily="34" charset="0"/>
                <a:ea typeface="Open Sans" pitchFamily="34" charset="-122"/>
                <a:cs typeface="Arial" panose="020B0604020202020204" pitchFamily="34" charset="0"/>
              </a:rPr>
              <a:t>tia </a:t>
            </a:r>
            <a:r>
              <a:rPr lang="en-US" sz="2800" smtClean="0">
                <a:solidFill>
                  <a:srgbClr val="333F70"/>
                </a:solidFill>
                <a:latin typeface="Arial" panose="020B0604020202020204" pitchFamily="34" charset="0"/>
                <a:ea typeface="Open Sans" pitchFamily="34" charset="-122"/>
                <a:cs typeface="Arial" panose="020B0604020202020204" pitchFamily="34" charset="0"/>
              </a:rPr>
              <a:t>lửa</a:t>
            </a:r>
          </a:p>
          <a:p>
            <a:pPr marL="0" indent="0">
              <a:lnSpc>
                <a:spcPts val="2485"/>
              </a:lnSpc>
              <a:buNone/>
            </a:pPr>
            <a:r>
              <a:rPr lang="en-US" sz="2800" smtClean="0">
                <a:solidFill>
                  <a:srgbClr val="333F70"/>
                </a:solidFill>
                <a:latin typeface="Arial" panose="020B0604020202020204" pitchFamily="34" charset="0"/>
                <a:ea typeface="Open Sans" pitchFamily="34" charset="-122"/>
                <a:cs typeface="Arial" panose="020B0604020202020204" pitchFamily="34" charset="0"/>
              </a:rPr>
              <a:t> </a:t>
            </a:r>
            <a:r>
              <a:rPr lang="en-US" sz="2800" dirty="0">
                <a:solidFill>
                  <a:srgbClr val="333F70"/>
                </a:solidFill>
                <a:latin typeface="Arial" panose="020B0604020202020204" pitchFamily="34" charset="0"/>
                <a:ea typeface="Open Sans" pitchFamily="34" charset="-122"/>
                <a:cs typeface="Arial" panose="020B0604020202020204" pitchFamily="34" charset="0"/>
              </a:rPr>
              <a:t>hoặc vết cháy quanh ổ cắm.</a:t>
            </a:r>
            <a:endParaRPr lang="en-US" sz="2800" dirty="0">
              <a:latin typeface="Arial" panose="020B0604020202020204" pitchFamily="34" charset="0"/>
              <a:cs typeface="Arial" panose="020B0604020202020204" pitchFamily="34" charset="0"/>
            </a:endParaRPr>
          </a:p>
        </p:txBody>
      </p:sp>
      <p:sp>
        <p:nvSpPr>
          <p:cNvPr id="9" name="Shape 6"/>
          <p:cNvSpPr/>
          <p:nvPr/>
        </p:nvSpPr>
        <p:spPr>
          <a:xfrm>
            <a:off x="7040076" y="1462918"/>
            <a:ext cx="5456842" cy="1466731"/>
          </a:xfrm>
          <a:prstGeom prst="roundRect">
            <a:avLst>
              <a:gd name="adj" fmla="val 6051"/>
            </a:avLst>
          </a:prstGeom>
          <a:solidFill>
            <a:srgbClr val="D6F5EE"/>
          </a:solidFill>
          <a:ln w="7620">
            <a:solidFill>
              <a:srgbClr val="BCDBD4"/>
            </a:solidFill>
            <a:prstDash val="solid"/>
          </a:ln>
        </p:spPr>
      </p:sp>
      <p:sp>
        <p:nvSpPr>
          <p:cNvPr id="10" name="Text 7"/>
          <p:cNvSpPr/>
          <p:nvPr/>
        </p:nvSpPr>
        <p:spPr>
          <a:xfrm>
            <a:off x="8825150" y="1558370"/>
            <a:ext cx="2465189" cy="308134"/>
          </a:xfrm>
          <a:prstGeom prst="rect">
            <a:avLst/>
          </a:prstGeom>
          <a:noFill/>
          <a:ln/>
        </p:spPr>
        <p:txBody>
          <a:bodyPr wrap="none" rtlCol="0" anchor="t"/>
          <a:lstStyle/>
          <a:p>
            <a:pPr marL="0" indent="0">
              <a:lnSpc>
                <a:spcPts val="2426"/>
              </a:lnSpc>
              <a:buNone/>
            </a:pPr>
            <a:r>
              <a:rPr lang="en-US" sz="1941" b="1" dirty="0">
                <a:solidFill>
                  <a:srgbClr val="333F70"/>
                </a:solidFill>
                <a:latin typeface="Unbounded" pitchFamily="34" charset="0"/>
                <a:ea typeface="Unbounded" pitchFamily="34" charset="-122"/>
                <a:cs typeface="Unbounded" pitchFamily="34" charset="-120"/>
              </a:rPr>
              <a:t>Tia Lửa Điện</a:t>
            </a:r>
            <a:endParaRPr lang="en-US" sz="1941" dirty="0"/>
          </a:p>
        </p:txBody>
      </p:sp>
      <p:sp>
        <p:nvSpPr>
          <p:cNvPr id="11" name="Text 8"/>
          <p:cNvSpPr/>
          <p:nvPr/>
        </p:nvSpPr>
        <p:spPr>
          <a:xfrm>
            <a:off x="7040077" y="1957806"/>
            <a:ext cx="5456842" cy="900701"/>
          </a:xfrm>
          <a:prstGeom prst="rect">
            <a:avLst/>
          </a:prstGeom>
          <a:noFill/>
          <a:ln/>
        </p:spPr>
        <p:txBody>
          <a:bodyPr wrap="square" rtlCol="0" anchor="t"/>
          <a:lstStyle/>
          <a:p>
            <a:pPr marL="0" indent="0">
              <a:lnSpc>
                <a:spcPts val="2485"/>
              </a:lnSpc>
              <a:buNone/>
            </a:pPr>
            <a:r>
              <a:rPr lang="en-US" sz="2800" dirty="0">
                <a:solidFill>
                  <a:srgbClr val="333F70"/>
                </a:solidFill>
                <a:latin typeface="Arial" panose="020B0604020202020204" pitchFamily="34" charset="0"/>
                <a:ea typeface="Open Sans" pitchFamily="34" charset="-122"/>
                <a:cs typeface="Arial" panose="020B0604020202020204" pitchFamily="34" charset="0"/>
              </a:rPr>
              <a:t>Nhìn thấy tia lửa điện tạo ra âm thanh lớn khi cắm hoặc rút phích cắm.</a:t>
            </a:r>
            <a:endParaRPr lang="en-US" sz="2800" dirty="0">
              <a:latin typeface="Arial" panose="020B0604020202020204" pitchFamily="34" charset="0"/>
              <a:cs typeface="Arial" panose="020B0604020202020204" pitchFamily="34" charset="0"/>
            </a:endParaRPr>
          </a:p>
        </p:txBody>
      </p:sp>
      <p:sp>
        <p:nvSpPr>
          <p:cNvPr id="12" name="Shape 9"/>
          <p:cNvSpPr/>
          <p:nvPr/>
        </p:nvSpPr>
        <p:spPr>
          <a:xfrm>
            <a:off x="1252147" y="3311781"/>
            <a:ext cx="5287923" cy="1466731"/>
          </a:xfrm>
          <a:prstGeom prst="roundRect">
            <a:avLst>
              <a:gd name="adj" fmla="val 6051"/>
            </a:avLst>
          </a:prstGeom>
          <a:solidFill>
            <a:srgbClr val="D6F5EE"/>
          </a:solidFill>
          <a:ln w="7620">
            <a:solidFill>
              <a:srgbClr val="BCDBD4"/>
            </a:solidFill>
            <a:prstDash val="solid"/>
          </a:ln>
        </p:spPr>
      </p:sp>
      <p:sp>
        <p:nvSpPr>
          <p:cNvPr id="13" name="Text 10"/>
          <p:cNvSpPr/>
          <p:nvPr/>
        </p:nvSpPr>
        <p:spPr>
          <a:xfrm>
            <a:off x="1950362" y="3436617"/>
            <a:ext cx="3921681" cy="308134"/>
          </a:xfrm>
          <a:prstGeom prst="rect">
            <a:avLst/>
          </a:prstGeom>
          <a:noFill/>
          <a:ln/>
        </p:spPr>
        <p:txBody>
          <a:bodyPr wrap="none" rtlCol="0" anchor="t"/>
          <a:lstStyle/>
          <a:p>
            <a:pPr marL="0" indent="0">
              <a:lnSpc>
                <a:spcPts val="2426"/>
              </a:lnSpc>
              <a:buNone/>
            </a:pPr>
            <a:r>
              <a:rPr lang="en-US" sz="1941" b="1" dirty="0">
                <a:solidFill>
                  <a:srgbClr val="333F70"/>
                </a:solidFill>
                <a:latin typeface="Unbounded" pitchFamily="34" charset="0"/>
                <a:ea typeface="Unbounded" pitchFamily="34" charset="-122"/>
                <a:cs typeface="Unbounded" pitchFamily="34" charset="-120"/>
              </a:rPr>
              <a:t>Thiết Bị Nóng Bất Thường</a:t>
            </a:r>
            <a:endParaRPr lang="en-US" sz="1941" dirty="0"/>
          </a:p>
        </p:txBody>
      </p:sp>
      <p:sp>
        <p:nvSpPr>
          <p:cNvPr id="14" name="Text 11"/>
          <p:cNvSpPr/>
          <p:nvPr/>
        </p:nvSpPr>
        <p:spPr>
          <a:xfrm>
            <a:off x="1267241" y="4014338"/>
            <a:ext cx="5257735" cy="737143"/>
          </a:xfrm>
          <a:prstGeom prst="rect">
            <a:avLst/>
          </a:prstGeom>
          <a:noFill/>
          <a:ln/>
        </p:spPr>
        <p:txBody>
          <a:bodyPr wrap="none" rtlCol="0" anchor="t"/>
          <a:lstStyle/>
          <a:p>
            <a:pPr marL="0" indent="0">
              <a:lnSpc>
                <a:spcPts val="2485"/>
              </a:lnSpc>
              <a:buNone/>
            </a:pPr>
            <a:r>
              <a:rPr lang="en-US" sz="2800" dirty="0">
                <a:solidFill>
                  <a:srgbClr val="333F70"/>
                </a:solidFill>
                <a:latin typeface="Arial" panose="020B0604020202020204" pitchFamily="34" charset="0"/>
                <a:ea typeface="Open Sans" pitchFamily="34" charset="-122"/>
                <a:cs typeface="Arial" panose="020B0604020202020204" pitchFamily="34" charset="0"/>
              </a:rPr>
              <a:t>Sờ thấy thiết bị điện quá </a:t>
            </a:r>
            <a:r>
              <a:rPr lang="en-US" sz="2800">
                <a:solidFill>
                  <a:srgbClr val="333F70"/>
                </a:solidFill>
                <a:latin typeface="Arial" panose="020B0604020202020204" pitchFamily="34" charset="0"/>
                <a:ea typeface="Open Sans" pitchFamily="34" charset="-122"/>
                <a:cs typeface="Arial" panose="020B0604020202020204" pitchFamily="34" charset="0"/>
              </a:rPr>
              <a:t>nóng </a:t>
            </a:r>
            <a:endParaRPr lang="en-US" sz="2800" smtClean="0">
              <a:solidFill>
                <a:srgbClr val="333F70"/>
              </a:solidFill>
              <a:latin typeface="Arial" panose="020B0604020202020204" pitchFamily="34" charset="0"/>
              <a:ea typeface="Open Sans" pitchFamily="34" charset="-122"/>
              <a:cs typeface="Arial" panose="020B0604020202020204" pitchFamily="34" charset="0"/>
            </a:endParaRPr>
          </a:p>
          <a:p>
            <a:pPr marL="0" indent="0">
              <a:lnSpc>
                <a:spcPts val="2485"/>
              </a:lnSpc>
              <a:buNone/>
            </a:pPr>
            <a:r>
              <a:rPr lang="en-US" sz="2800" smtClean="0">
                <a:solidFill>
                  <a:srgbClr val="333F70"/>
                </a:solidFill>
                <a:latin typeface="Arial" panose="020B0604020202020204" pitchFamily="34" charset="0"/>
                <a:ea typeface="Open Sans" pitchFamily="34" charset="-122"/>
                <a:cs typeface="Arial" panose="020B0604020202020204" pitchFamily="34" charset="0"/>
              </a:rPr>
              <a:t>so </a:t>
            </a:r>
            <a:r>
              <a:rPr lang="en-US" sz="2800" dirty="0">
                <a:solidFill>
                  <a:srgbClr val="333F70"/>
                </a:solidFill>
                <a:latin typeface="Arial" panose="020B0604020202020204" pitchFamily="34" charset="0"/>
                <a:ea typeface="Open Sans" pitchFamily="34" charset="-122"/>
                <a:cs typeface="Arial" panose="020B0604020202020204" pitchFamily="34" charset="0"/>
              </a:rPr>
              <a:t>với bình thường.</a:t>
            </a:r>
            <a:endParaRPr lang="en-US" sz="2800" dirty="0">
              <a:latin typeface="Arial" panose="020B0604020202020204" pitchFamily="34" charset="0"/>
              <a:cs typeface="Arial" panose="020B0604020202020204" pitchFamily="34" charset="0"/>
            </a:endParaRPr>
          </a:p>
        </p:txBody>
      </p:sp>
      <p:sp>
        <p:nvSpPr>
          <p:cNvPr id="15" name="Shape 12"/>
          <p:cNvSpPr/>
          <p:nvPr/>
        </p:nvSpPr>
        <p:spPr>
          <a:xfrm>
            <a:off x="7208996" y="3284750"/>
            <a:ext cx="5287923" cy="1466731"/>
          </a:xfrm>
          <a:prstGeom prst="roundRect">
            <a:avLst>
              <a:gd name="adj" fmla="val 6051"/>
            </a:avLst>
          </a:prstGeom>
          <a:solidFill>
            <a:srgbClr val="D6F5EE"/>
          </a:solidFill>
          <a:ln w="7620">
            <a:solidFill>
              <a:srgbClr val="BCDBD4"/>
            </a:solidFill>
            <a:prstDash val="solid"/>
          </a:ln>
        </p:spPr>
      </p:sp>
      <p:sp>
        <p:nvSpPr>
          <p:cNvPr id="16" name="Text 13"/>
          <p:cNvSpPr/>
          <p:nvPr/>
        </p:nvSpPr>
        <p:spPr>
          <a:xfrm>
            <a:off x="7871877" y="3339967"/>
            <a:ext cx="3794522" cy="308134"/>
          </a:xfrm>
          <a:prstGeom prst="rect">
            <a:avLst/>
          </a:prstGeom>
          <a:noFill/>
          <a:ln/>
        </p:spPr>
        <p:txBody>
          <a:bodyPr wrap="none" rtlCol="0" anchor="t"/>
          <a:lstStyle/>
          <a:p>
            <a:pPr marL="0" indent="0">
              <a:lnSpc>
                <a:spcPts val="2426"/>
              </a:lnSpc>
              <a:buNone/>
            </a:pPr>
            <a:r>
              <a:rPr lang="en-US" sz="1941" b="1" dirty="0">
                <a:solidFill>
                  <a:srgbClr val="333F70"/>
                </a:solidFill>
                <a:latin typeface="Unbounded" pitchFamily="34" charset="0"/>
                <a:ea typeface="Unbounded" pitchFamily="34" charset="-122"/>
                <a:cs typeface="Unbounded" pitchFamily="34" charset="-120"/>
              </a:rPr>
              <a:t>Ngắt Điện Thường Xuyên</a:t>
            </a:r>
            <a:endParaRPr lang="en-US" sz="1941" dirty="0"/>
          </a:p>
        </p:txBody>
      </p:sp>
      <p:sp>
        <p:nvSpPr>
          <p:cNvPr id="17" name="Text 14"/>
          <p:cNvSpPr/>
          <p:nvPr/>
        </p:nvSpPr>
        <p:spPr>
          <a:xfrm>
            <a:off x="7208996" y="3892568"/>
            <a:ext cx="5287922" cy="900701"/>
          </a:xfrm>
          <a:prstGeom prst="rect">
            <a:avLst/>
          </a:prstGeom>
          <a:noFill/>
          <a:ln/>
        </p:spPr>
        <p:txBody>
          <a:bodyPr wrap="square" rtlCol="0" anchor="t"/>
          <a:lstStyle/>
          <a:p>
            <a:pPr marL="0" indent="0">
              <a:lnSpc>
                <a:spcPts val="2485"/>
              </a:lnSpc>
              <a:buNone/>
            </a:pPr>
            <a:r>
              <a:rPr lang="en-US" sz="2800" dirty="0">
                <a:solidFill>
                  <a:srgbClr val="333F70"/>
                </a:solidFill>
                <a:latin typeface="Arial" panose="020B0604020202020204" pitchFamily="34" charset="0"/>
                <a:ea typeface="Open Sans" pitchFamily="34" charset="-122"/>
                <a:cs typeface="Arial" panose="020B0604020202020204" pitchFamily="34" charset="0"/>
              </a:rPr>
              <a:t>Cầu dao điện liên tục bị ngắt do quá tải hoặc rò rỉ điện.</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5" name="Image 1" descr="preencoded.png"/>
          <p:cNvPicPr>
            <a:picLocks noChangeAspect="1"/>
          </p:cNvPicPr>
          <p:nvPr/>
        </p:nvPicPr>
        <p:blipFill>
          <a:blip r:embed="rId3"/>
          <a:stretch>
            <a:fillRect/>
          </a:stretch>
        </p:blipFill>
        <p:spPr>
          <a:xfrm>
            <a:off x="536029" y="929252"/>
            <a:ext cx="13684468" cy="6745356"/>
          </a:xfrm>
          <a:prstGeom prst="rect">
            <a:avLst/>
          </a:prstGeom>
        </p:spPr>
      </p:pic>
      <p:sp>
        <p:nvSpPr>
          <p:cNvPr id="2" name="TextBox 1"/>
          <p:cNvSpPr txBox="1"/>
          <p:nvPr/>
        </p:nvSpPr>
        <p:spPr>
          <a:xfrm>
            <a:off x="3389586" y="173421"/>
            <a:ext cx="8923283" cy="523220"/>
          </a:xfrm>
          <a:prstGeom prst="rect">
            <a:avLst/>
          </a:prstGeom>
          <a:noFill/>
        </p:spPr>
        <p:txBody>
          <a:bodyPr wrap="square" rtlCol="0">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ĐIỀU KHIỂN HỆ THỐNG ĐIỆN TỪ XA</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43339"/>
            <a:ext cx="14630400" cy="8229600"/>
          </a:xfrm>
          <a:prstGeom prst="rect">
            <a:avLst/>
          </a:prstGeom>
          <a:solidFill>
            <a:srgbClr val="FFFFFF"/>
          </a:solidFill>
          <a:ln/>
        </p:spPr>
      </p:sp>
      <p:pic>
        <p:nvPicPr>
          <p:cNvPr id="5" name="Image 1" descr="preencoded.png"/>
          <p:cNvPicPr>
            <a:picLocks noChangeAspect="1"/>
          </p:cNvPicPr>
          <p:nvPr/>
        </p:nvPicPr>
        <p:blipFill>
          <a:blip r:embed="rId3"/>
          <a:stretch>
            <a:fillRect/>
          </a:stretch>
        </p:blipFill>
        <p:spPr>
          <a:xfrm>
            <a:off x="9017876" y="1844566"/>
            <a:ext cx="5303795" cy="5486400"/>
          </a:xfrm>
          <a:prstGeom prst="rect">
            <a:avLst/>
          </a:prstGeom>
        </p:spPr>
      </p:pic>
      <p:sp>
        <p:nvSpPr>
          <p:cNvPr id="6" name="Text 2"/>
          <p:cNvSpPr/>
          <p:nvPr/>
        </p:nvSpPr>
        <p:spPr>
          <a:xfrm>
            <a:off x="864037" y="1302306"/>
            <a:ext cx="7415927" cy="2314575"/>
          </a:xfrm>
          <a:prstGeom prst="rect">
            <a:avLst/>
          </a:prstGeom>
          <a:noFill/>
          <a:ln/>
        </p:spPr>
        <p:txBody>
          <a:bodyPr wrap="squar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Quy Tắc An Toàn Khi Sử Dụng Thiết Bị Điện</a:t>
            </a:r>
            <a:endParaRPr lang="en-US" sz="4860" dirty="0"/>
          </a:p>
        </p:txBody>
      </p:sp>
      <p:sp>
        <p:nvSpPr>
          <p:cNvPr id="7" name="Shape 3"/>
          <p:cNvSpPr/>
          <p:nvPr/>
        </p:nvSpPr>
        <p:spPr>
          <a:xfrm>
            <a:off x="864037" y="3987165"/>
            <a:ext cx="7415927" cy="2940129"/>
          </a:xfrm>
          <a:prstGeom prst="roundRect">
            <a:avLst>
              <a:gd name="adj" fmla="val 3779"/>
            </a:avLst>
          </a:prstGeom>
          <a:noFill/>
          <a:ln w="15240">
            <a:solidFill>
              <a:srgbClr val="000000">
                <a:alpha val="8000"/>
              </a:srgbClr>
            </a:solidFill>
            <a:prstDash val="solid"/>
          </a:ln>
        </p:spPr>
      </p:sp>
      <p:sp>
        <p:nvSpPr>
          <p:cNvPr id="8" name="Shape 4"/>
          <p:cNvSpPr/>
          <p:nvPr/>
        </p:nvSpPr>
        <p:spPr>
          <a:xfrm>
            <a:off x="879277" y="4002405"/>
            <a:ext cx="7385447" cy="706517"/>
          </a:xfrm>
          <a:prstGeom prst="rect">
            <a:avLst/>
          </a:prstGeom>
          <a:solidFill>
            <a:srgbClr val="FFFFFF">
              <a:alpha val="4000"/>
            </a:srgbClr>
          </a:solidFill>
          <a:ln/>
        </p:spPr>
      </p:sp>
      <p:sp>
        <p:nvSpPr>
          <p:cNvPr id="9" name="Text 5"/>
          <p:cNvSpPr/>
          <p:nvPr/>
        </p:nvSpPr>
        <p:spPr>
          <a:xfrm>
            <a:off x="709448" y="4158139"/>
            <a:ext cx="3611925" cy="395049"/>
          </a:xfrm>
          <a:prstGeom prst="rect">
            <a:avLst/>
          </a:prstGeom>
          <a:solidFill>
            <a:srgbClr val="FFC000"/>
          </a:solidFill>
          <a:ln/>
        </p:spPr>
        <p:txBody>
          <a:bodyPr wrap="non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Không cầm thiết </a:t>
            </a:r>
            <a:r>
              <a:rPr lang="en-US" sz="1944">
                <a:solidFill>
                  <a:srgbClr val="333F70"/>
                </a:solidFill>
                <a:latin typeface="Open Sans" pitchFamily="34" charset="0"/>
                <a:ea typeface="Open Sans" pitchFamily="34" charset="-122"/>
                <a:cs typeface="Open Sans" pitchFamily="34" charset="-120"/>
              </a:rPr>
              <a:t>bị </a:t>
            </a:r>
            <a:r>
              <a:rPr lang="en-US" sz="1944" smtClean="0">
                <a:solidFill>
                  <a:srgbClr val="333F70"/>
                </a:solidFill>
                <a:latin typeface="Open Sans" pitchFamily="34" charset="0"/>
                <a:ea typeface="Open Sans" pitchFamily="34" charset="-122"/>
                <a:cs typeface="Open Sans" pitchFamily="34" charset="-120"/>
              </a:rPr>
              <a:t>khi ướt </a:t>
            </a:r>
            <a:r>
              <a:rPr lang="en-US" sz="1944" dirty="0">
                <a:solidFill>
                  <a:srgbClr val="333F70"/>
                </a:solidFill>
                <a:latin typeface="Open Sans" pitchFamily="34" charset="0"/>
                <a:ea typeface="Open Sans" pitchFamily="34" charset="-122"/>
                <a:cs typeface="Open Sans" pitchFamily="34" charset="-120"/>
              </a:rPr>
              <a:t>tay</a:t>
            </a:r>
            <a:endParaRPr lang="en-US" sz="1944" dirty="0"/>
          </a:p>
        </p:txBody>
      </p:sp>
      <p:sp>
        <p:nvSpPr>
          <p:cNvPr id="10" name="Text 6"/>
          <p:cNvSpPr/>
          <p:nvPr/>
        </p:nvSpPr>
        <p:spPr>
          <a:xfrm>
            <a:off x="4822627" y="4158139"/>
            <a:ext cx="3886520" cy="395049"/>
          </a:xfrm>
          <a:prstGeom prst="rect">
            <a:avLst/>
          </a:prstGeom>
          <a:solidFill>
            <a:srgbClr val="FFC000"/>
          </a:solidFill>
          <a:ln/>
        </p:spPr>
        <p:txBody>
          <a:bodyPr wrap="non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Không để trẻ em </a:t>
            </a:r>
            <a:r>
              <a:rPr lang="en-US" sz="1944">
                <a:solidFill>
                  <a:srgbClr val="333F70"/>
                </a:solidFill>
                <a:latin typeface="Open Sans" pitchFamily="34" charset="0"/>
                <a:ea typeface="Open Sans" pitchFamily="34" charset="-122"/>
                <a:cs typeface="Open Sans" pitchFamily="34" charset="-120"/>
              </a:rPr>
              <a:t>tiếp </a:t>
            </a:r>
            <a:r>
              <a:rPr lang="en-US" sz="1944" smtClean="0">
                <a:solidFill>
                  <a:srgbClr val="333F70"/>
                </a:solidFill>
                <a:latin typeface="Open Sans" pitchFamily="34" charset="0"/>
                <a:ea typeface="Open Sans" pitchFamily="34" charset="-122"/>
                <a:cs typeface="Open Sans" pitchFamily="34" charset="-120"/>
              </a:rPr>
              <a:t>xúc với điện</a:t>
            </a:r>
            <a:endParaRPr lang="en-US" sz="1944" dirty="0"/>
          </a:p>
        </p:txBody>
      </p:sp>
      <p:sp>
        <p:nvSpPr>
          <p:cNvPr id="11" name="Shape 7"/>
          <p:cNvSpPr/>
          <p:nvPr/>
        </p:nvSpPr>
        <p:spPr>
          <a:xfrm>
            <a:off x="879277" y="4708922"/>
            <a:ext cx="7385447" cy="1101566"/>
          </a:xfrm>
          <a:prstGeom prst="rect">
            <a:avLst/>
          </a:prstGeom>
          <a:solidFill>
            <a:srgbClr val="000000">
              <a:alpha val="4000"/>
            </a:srgbClr>
          </a:solidFill>
          <a:ln/>
        </p:spPr>
      </p:sp>
      <p:sp>
        <p:nvSpPr>
          <p:cNvPr id="12" name="Text 8"/>
          <p:cNvSpPr/>
          <p:nvPr/>
        </p:nvSpPr>
        <p:spPr>
          <a:xfrm>
            <a:off x="709448" y="4864656"/>
            <a:ext cx="3611925" cy="395049"/>
          </a:xfrm>
          <a:prstGeom prst="rect">
            <a:avLst/>
          </a:prstGeom>
          <a:solidFill>
            <a:srgbClr val="FFC000"/>
          </a:solidFill>
          <a:ln/>
        </p:spPr>
        <p:txBody>
          <a:bodyPr wrap="non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Không cắm quá tải ổ cắm</a:t>
            </a:r>
            <a:endParaRPr lang="en-US" sz="1944" dirty="0"/>
          </a:p>
        </p:txBody>
      </p:sp>
      <p:sp>
        <p:nvSpPr>
          <p:cNvPr id="13" name="Text 9"/>
          <p:cNvSpPr/>
          <p:nvPr/>
        </p:nvSpPr>
        <p:spPr>
          <a:xfrm>
            <a:off x="4822627" y="4864656"/>
            <a:ext cx="3886520" cy="790099"/>
          </a:xfrm>
          <a:prstGeom prst="rect">
            <a:avLst/>
          </a:prstGeom>
          <a:solidFill>
            <a:srgbClr val="FFC000"/>
          </a:solid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Kiểm tra và bảo dưỡng định kỳ</a:t>
            </a:r>
            <a:endParaRPr lang="en-US" sz="1944" dirty="0"/>
          </a:p>
        </p:txBody>
      </p:sp>
      <p:sp>
        <p:nvSpPr>
          <p:cNvPr id="14" name="Shape 10"/>
          <p:cNvSpPr/>
          <p:nvPr/>
        </p:nvSpPr>
        <p:spPr>
          <a:xfrm>
            <a:off x="879277" y="5810488"/>
            <a:ext cx="7385447" cy="1101566"/>
          </a:xfrm>
          <a:prstGeom prst="rect">
            <a:avLst/>
          </a:prstGeom>
          <a:solidFill>
            <a:srgbClr val="FFFFFF">
              <a:alpha val="4000"/>
            </a:srgbClr>
          </a:solidFill>
          <a:ln/>
        </p:spPr>
      </p:sp>
      <p:sp>
        <p:nvSpPr>
          <p:cNvPr id="15" name="Text 11"/>
          <p:cNvSpPr/>
          <p:nvPr/>
        </p:nvSpPr>
        <p:spPr>
          <a:xfrm>
            <a:off x="709448" y="5966222"/>
            <a:ext cx="3611925" cy="790099"/>
          </a:xfrm>
          <a:prstGeom prst="rect">
            <a:avLst/>
          </a:prstGeom>
          <a:solidFill>
            <a:srgbClr val="FFC000"/>
          </a:solid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Rút phích cắm khi không sử dụng</a:t>
            </a:r>
            <a:endParaRPr lang="en-US" sz="1944" dirty="0"/>
          </a:p>
        </p:txBody>
      </p:sp>
      <p:sp>
        <p:nvSpPr>
          <p:cNvPr id="16" name="Text 12"/>
          <p:cNvSpPr/>
          <p:nvPr/>
        </p:nvSpPr>
        <p:spPr>
          <a:xfrm>
            <a:off x="4822627" y="5966222"/>
            <a:ext cx="3886520" cy="790099"/>
          </a:xfrm>
          <a:prstGeom prst="rect">
            <a:avLst/>
          </a:prstGeom>
          <a:solidFill>
            <a:srgbClr val="FFC000"/>
          </a:solid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Chỉ sử dụng thiết bị có nhãn an toàn</a:t>
            </a:r>
            <a:endParaRPr lang="en-US" sz="1944"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145775" y="0"/>
            <a:ext cx="14484626" cy="8229600"/>
          </a:xfrm>
          <a:prstGeom prst="rect">
            <a:avLst/>
          </a:prstGeom>
        </p:spPr>
      </p:pic>
      <p:pic>
        <p:nvPicPr>
          <p:cNvPr id="5" name="Image 1" descr="preencoded.png"/>
          <p:cNvPicPr>
            <a:picLocks noChangeAspect="1"/>
          </p:cNvPicPr>
          <p:nvPr/>
        </p:nvPicPr>
        <p:blipFill>
          <a:blip r:embed="rId4"/>
          <a:stretch>
            <a:fillRect/>
          </a:stretch>
        </p:blipFill>
        <p:spPr>
          <a:xfrm>
            <a:off x="993227" y="268014"/>
            <a:ext cx="11745311" cy="74886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0" y="9287"/>
            <a:ext cx="4937759" cy="3650219"/>
          </a:xfrm>
          <a:prstGeom prst="rect">
            <a:avLst/>
          </a:prstGeom>
        </p:spPr>
      </p:pic>
      <p:pic>
        <p:nvPicPr>
          <p:cNvPr id="5" name="Image 1" descr="preencoded.png"/>
          <p:cNvPicPr>
            <a:picLocks noChangeAspect="1"/>
          </p:cNvPicPr>
          <p:nvPr/>
        </p:nvPicPr>
        <p:blipFill>
          <a:blip r:embed="rId4"/>
          <a:stretch>
            <a:fillRect/>
          </a:stretch>
        </p:blipFill>
        <p:spPr>
          <a:xfrm>
            <a:off x="25137" y="3659506"/>
            <a:ext cx="4912622" cy="4570094"/>
          </a:xfrm>
          <a:prstGeom prst="rect">
            <a:avLst/>
          </a:prstGeom>
        </p:spPr>
      </p:pic>
      <p:sp>
        <p:nvSpPr>
          <p:cNvPr id="6" name="Text 2"/>
          <p:cNvSpPr/>
          <p:nvPr/>
        </p:nvSpPr>
        <p:spPr>
          <a:xfrm>
            <a:off x="1" y="9287"/>
            <a:ext cx="4834890" cy="4732733"/>
          </a:xfrm>
          <a:prstGeom prst="rect">
            <a:avLst/>
          </a:prstGeom>
          <a:noFill/>
          <a:ln/>
        </p:spPr>
        <p:txBody>
          <a:bodyPr wrap="square" rtlCol="0" anchor="t"/>
          <a:lstStyle/>
          <a:p>
            <a:pPr marL="0" indent="0" algn="ctr">
              <a:lnSpc>
                <a:spcPts val="6075"/>
              </a:lnSpc>
              <a:buNone/>
            </a:pPr>
            <a:r>
              <a:rPr lang="en-US" sz="4200" b="1" dirty="0">
                <a:solidFill>
                  <a:srgbClr val="0000FF"/>
                </a:solidFill>
                <a:latin typeface="Arial" panose="020B0604020202020204" pitchFamily="34" charset="0"/>
                <a:ea typeface="Unbounded" pitchFamily="34" charset="-122"/>
                <a:cs typeface="Arial" panose="020B0604020202020204" pitchFamily="34" charset="0"/>
              </a:rPr>
              <a:t>CHƯƠNG IV</a:t>
            </a:r>
          </a:p>
          <a:p>
            <a:pPr marL="0" indent="0">
              <a:lnSpc>
                <a:spcPts val="6075"/>
              </a:lnSpc>
              <a:buNone/>
            </a:pPr>
            <a:r>
              <a:rPr lang="en-US" sz="4200" b="1" dirty="0">
                <a:solidFill>
                  <a:srgbClr val="0000FF"/>
                </a:solidFill>
                <a:latin typeface="Arial" panose="020B0604020202020204" pitchFamily="34" charset="0"/>
                <a:ea typeface="Unbounded" pitchFamily="34" charset="-122"/>
                <a:cs typeface="Arial" panose="020B0604020202020204" pitchFamily="34" charset="0"/>
              </a:rPr>
              <a:t>AN TOÀN VÀ TIẾT KIỆM ĐIỆN NĂNG</a:t>
            </a:r>
            <a:endParaRPr lang="en-US" sz="4200" dirty="0">
              <a:solidFill>
                <a:srgbClr val="0000FF"/>
              </a:solidFill>
              <a:latin typeface="Arial" panose="020B0604020202020204" pitchFamily="34" charset="0"/>
              <a:cs typeface="Arial" panose="020B0604020202020204" pitchFamily="34" charset="0"/>
            </a:endParaRPr>
          </a:p>
        </p:txBody>
      </p:sp>
      <p:sp>
        <p:nvSpPr>
          <p:cNvPr id="7" name="Text 3"/>
          <p:cNvSpPr/>
          <p:nvPr/>
        </p:nvSpPr>
        <p:spPr>
          <a:xfrm>
            <a:off x="4937759" y="1684616"/>
            <a:ext cx="9692641" cy="1774202"/>
          </a:xfrm>
          <a:prstGeom prst="rect">
            <a:avLst/>
          </a:prstGeom>
          <a:noFill/>
          <a:ln/>
        </p:spPr>
        <p:txBody>
          <a:bodyPr wrap="square" rtlCol="0" anchor="t"/>
          <a:lstStyle/>
          <a:p>
            <a:pPr marL="0" indent="0" algn="ctr">
              <a:lnSpc>
                <a:spcPts val="3110"/>
              </a:lnSpc>
              <a:spcBef>
                <a:spcPts val="600"/>
              </a:spcBef>
              <a:spcAft>
                <a:spcPts val="600"/>
              </a:spcAft>
              <a:buNone/>
            </a:pPr>
            <a:r>
              <a:rPr lang="en-US" sz="2800" b="1" u="sng" dirty="0" err="1">
                <a:solidFill>
                  <a:srgbClr val="FF0000"/>
                </a:solidFill>
                <a:latin typeface="Times New Roman" panose="02020603050405020304" pitchFamily="18" charset="0"/>
                <a:ea typeface="Open Sans" pitchFamily="34" charset="-122"/>
                <a:cs typeface="Times New Roman" panose="02020603050405020304" pitchFamily="18" charset="0"/>
              </a:rPr>
              <a:t>Mục</a:t>
            </a:r>
            <a:r>
              <a:rPr lang="en-US" sz="2800" b="1" u="sng"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2800" b="1" u="sng" dirty="0" err="1">
                <a:solidFill>
                  <a:srgbClr val="FF0000"/>
                </a:solidFill>
                <a:latin typeface="Times New Roman" panose="02020603050405020304" pitchFamily="18" charset="0"/>
                <a:ea typeface="Open Sans" pitchFamily="34" charset="-122"/>
                <a:cs typeface="Times New Roman" panose="02020603050405020304" pitchFamily="18" charset="0"/>
              </a:rPr>
              <a:t>tiêu</a:t>
            </a:r>
            <a:r>
              <a:rPr lang="en-US" sz="2800" b="1" u="sng" dirty="0">
                <a:solidFill>
                  <a:srgbClr val="FF0000"/>
                </a:solidFill>
                <a:latin typeface="Times New Roman" panose="02020603050405020304" pitchFamily="18" charset="0"/>
                <a:ea typeface="Open Sans" pitchFamily="34" charset="-122"/>
                <a:cs typeface="Times New Roman" panose="02020603050405020304" pitchFamily="18" charset="0"/>
              </a:rPr>
              <a:t>: </a:t>
            </a:r>
          </a:p>
          <a:p>
            <a:pPr>
              <a:lnSpc>
                <a:spcPts val="3110"/>
              </a:lnSpc>
              <a:spcBef>
                <a:spcPts val="1200"/>
              </a:spcBef>
              <a:spcAft>
                <a:spcPts val="1200"/>
              </a:spcAft>
            </a:pP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khái</a:t>
            </a:r>
            <a:r>
              <a:rPr lang="en-US" sz="2800">
                <a:solidFill>
                  <a:srgbClr val="FF0000"/>
                </a:solidFill>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niệm, </a:t>
            </a:r>
            <a:r>
              <a:rPr lang="en-US" sz="2800">
                <a:solidFill>
                  <a:srgbClr val="FF0000"/>
                </a:solidFill>
                <a:latin typeface="Times New Roman" panose="02020603050405020304" pitchFamily="18" charset="0"/>
                <a:cs typeface="Times New Roman" panose="02020603050405020304" pitchFamily="18" charset="0"/>
              </a:rPr>
              <a:t>biện </a:t>
            </a:r>
            <a:r>
              <a:rPr lang="en-US" sz="2800" smtClean="0">
                <a:solidFill>
                  <a:srgbClr val="FF0000"/>
                </a:solidFill>
                <a:latin typeface="Times New Roman" panose="02020603050405020304" pitchFamily="18" charset="0"/>
                <a:cs typeface="Times New Roman" panose="02020603050405020304" pitchFamily="18" charset="0"/>
              </a:rPr>
              <a:t>pháp và thực hiện một số biện pháp </a:t>
            </a:r>
            <a:r>
              <a:rPr lang="en-US" sz="2800" smtClean="0">
                <a:solidFill>
                  <a:srgbClr val="FF0000"/>
                </a:solidFill>
                <a:latin typeface="Times New Roman" panose="02020603050405020304" pitchFamily="18" charset="0"/>
                <a:cs typeface="Times New Roman" panose="02020603050405020304" pitchFamily="18" charset="0"/>
              </a:rPr>
              <a:t>an </a:t>
            </a:r>
            <a:r>
              <a:rPr lang="en-US" sz="2800" err="1">
                <a:solidFill>
                  <a:srgbClr val="FF0000"/>
                </a:solidFill>
                <a:latin typeface="Times New Roman" panose="02020603050405020304" pitchFamily="18" charset="0"/>
                <a:cs typeface="Times New Roman" panose="02020603050405020304" pitchFamily="18" charset="0"/>
              </a:rPr>
              <a:t>toàn</a:t>
            </a:r>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điện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 5"/>
          <p:cNvSpPr/>
          <p:nvPr/>
        </p:nvSpPr>
        <p:spPr>
          <a:xfrm>
            <a:off x="6480810" y="5754053"/>
            <a:ext cx="134183"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C</a:t>
            </a:r>
            <a:endParaRPr lang="en-US" sz="768" dirty="0"/>
          </a:p>
        </p:txBody>
      </p:sp>
      <p:sp>
        <p:nvSpPr>
          <p:cNvPr id="12" name="TextBox 11"/>
          <p:cNvSpPr txBox="1"/>
          <p:nvPr/>
        </p:nvSpPr>
        <p:spPr>
          <a:xfrm>
            <a:off x="6480810" y="556022"/>
            <a:ext cx="6279713"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BÀI </a:t>
            </a:r>
            <a:r>
              <a:rPr lang="en-US" sz="4000" b="1" smtClean="0">
                <a:solidFill>
                  <a:srgbClr val="0000FF"/>
                </a:solidFill>
                <a:latin typeface="Arial" panose="020B0604020202020204" pitchFamily="34" charset="0"/>
                <a:cs typeface="Arial" panose="020B0604020202020204" pitchFamily="34" charset="0"/>
              </a:rPr>
              <a:t>11:  </a:t>
            </a:r>
            <a:r>
              <a:rPr lang="en-US" sz="4000" b="1" dirty="0">
                <a:solidFill>
                  <a:srgbClr val="0000FF"/>
                </a:solidFill>
                <a:latin typeface="Arial" panose="020B0604020202020204" pitchFamily="34" charset="0"/>
                <a:cs typeface="Arial" panose="020B0604020202020204" pitchFamily="34" charset="0"/>
              </a:rPr>
              <a:t>AN TOÀN ĐIỆN</a:t>
            </a:r>
          </a:p>
        </p:txBody>
      </p:sp>
      <p:sp>
        <p:nvSpPr>
          <p:cNvPr id="13" name="TextBox 12"/>
          <p:cNvSpPr txBox="1"/>
          <p:nvPr/>
        </p:nvSpPr>
        <p:spPr>
          <a:xfrm>
            <a:off x="6614993" y="3963488"/>
            <a:ext cx="6493427" cy="2585323"/>
          </a:xfrm>
          <a:prstGeom prst="rect">
            <a:avLst/>
          </a:prstGeom>
          <a:noFill/>
        </p:spPr>
        <p:txBody>
          <a:bodyPr wrap="square" rtlCol="0">
            <a:spAutoFit/>
          </a:bodyPr>
          <a:lstStyle/>
          <a:p>
            <a:pPr algn="ctr">
              <a:spcBef>
                <a:spcPts val="1200"/>
              </a:spcBef>
              <a:spcAft>
                <a:spcPts val="1200"/>
              </a:spcAft>
            </a:pPr>
            <a:r>
              <a:rPr lang="en-US" sz="2800" b="1" u="sng">
                <a:solidFill>
                  <a:srgbClr val="0000FF"/>
                </a:solidFill>
                <a:latin typeface="Times New Roman" panose="02020603050405020304" pitchFamily="18" charset="0"/>
                <a:cs typeface="Times New Roman" panose="02020603050405020304" pitchFamily="18" charset="0"/>
              </a:rPr>
              <a:t>NỘI </a:t>
            </a:r>
            <a:r>
              <a:rPr lang="en-US" sz="2800" b="1" u="sng" smtClean="0">
                <a:solidFill>
                  <a:srgbClr val="0000FF"/>
                </a:solidFill>
                <a:latin typeface="Times New Roman" panose="02020603050405020304" pitchFamily="18" charset="0"/>
                <a:cs typeface="Times New Roman" panose="02020603050405020304" pitchFamily="18" charset="0"/>
              </a:rPr>
              <a:t>DUNG:</a:t>
            </a:r>
            <a:endParaRPr lang="en-US" sz="2800" b="1" u="sng" dirty="0">
              <a:solidFill>
                <a:srgbClr val="0000FF"/>
              </a:solidFill>
              <a:latin typeface="Times New Roman" panose="02020603050405020304" pitchFamily="18" charset="0"/>
              <a:cs typeface="Times New Roman" panose="02020603050405020304" pitchFamily="18" charset="0"/>
            </a:endParaRPr>
          </a:p>
          <a:p>
            <a:pPr>
              <a:spcBef>
                <a:spcPts val="1200"/>
              </a:spcBef>
              <a:spcAft>
                <a:spcPts val="1200"/>
              </a:spcAft>
            </a:pPr>
            <a:r>
              <a:rPr lang="en-US" sz="2800" smtClean="0">
                <a:solidFill>
                  <a:srgbClr val="0000FF"/>
                </a:solidFill>
                <a:latin typeface="Times New Roman" panose="02020603050405020304" pitchFamily="18" charset="0"/>
                <a:cs typeface="Times New Roman" panose="02020603050405020304" pitchFamily="18" charset="0"/>
              </a:rPr>
              <a:t>I.KHÁI </a:t>
            </a:r>
            <a:r>
              <a:rPr lang="en-US" sz="2800" dirty="0">
                <a:solidFill>
                  <a:srgbClr val="0000FF"/>
                </a:solidFill>
                <a:latin typeface="Times New Roman" panose="02020603050405020304" pitchFamily="18" charset="0"/>
                <a:cs typeface="Times New Roman" panose="02020603050405020304" pitchFamily="18" charset="0"/>
              </a:rPr>
              <a:t>NIỆM VỀ AN </a:t>
            </a:r>
            <a:r>
              <a:rPr lang="en-US" sz="2800">
                <a:solidFill>
                  <a:srgbClr val="0000FF"/>
                </a:solidFill>
                <a:latin typeface="Times New Roman" panose="02020603050405020304" pitchFamily="18" charset="0"/>
                <a:cs typeface="Times New Roman" panose="02020603050405020304" pitchFamily="18" charset="0"/>
              </a:rPr>
              <a:t>TOÀN </a:t>
            </a:r>
            <a:r>
              <a:rPr lang="en-US" sz="2800" smtClean="0">
                <a:solidFill>
                  <a:srgbClr val="0000FF"/>
                </a:solidFill>
                <a:latin typeface="Times New Roman" panose="02020603050405020304" pitchFamily="18" charset="0"/>
                <a:cs typeface="Times New Roman" panose="02020603050405020304" pitchFamily="18" charset="0"/>
              </a:rPr>
              <a:t>ĐIỆN</a:t>
            </a:r>
          </a:p>
          <a:p>
            <a:pPr>
              <a:spcBef>
                <a:spcPts val="1200"/>
              </a:spcBef>
              <a:spcAft>
                <a:spcPts val="1200"/>
              </a:spcAft>
            </a:pPr>
            <a:r>
              <a:rPr lang="en-US" sz="2800" smtClean="0">
                <a:solidFill>
                  <a:srgbClr val="0000FF"/>
                </a:solidFill>
                <a:latin typeface="Times New Roman" panose="02020603050405020304" pitchFamily="18" charset="0"/>
                <a:cs typeface="Times New Roman" panose="02020603050405020304" pitchFamily="18" charset="0"/>
              </a:rPr>
              <a:t>II.MỘT </a:t>
            </a:r>
            <a:r>
              <a:rPr lang="en-US" sz="2800" dirty="0">
                <a:solidFill>
                  <a:srgbClr val="0000FF"/>
                </a:solidFill>
                <a:latin typeface="Times New Roman" panose="02020603050405020304" pitchFamily="18" charset="0"/>
                <a:cs typeface="Times New Roman" panose="02020603050405020304" pitchFamily="18" charset="0"/>
              </a:rPr>
              <a:t>SỐ BIỆN PHÁP AN TOÀN ĐIỆN</a:t>
            </a:r>
          </a:p>
          <a:p>
            <a:pPr marL="400050" indent="-400050" algn="ctr">
              <a:buAutoNum type="romanUcPeriod"/>
            </a:pP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0" descr="preencoded.png"/>
          <p:cNvPicPr>
            <a:picLocks noChangeAspect="1"/>
          </p:cNvPicPr>
          <p:nvPr/>
        </p:nvPicPr>
        <p:blipFill>
          <a:blip r:embed="rId2"/>
          <a:stretch>
            <a:fillRect/>
          </a:stretch>
        </p:blipFill>
        <p:spPr>
          <a:xfrm>
            <a:off x="51435" y="-94417"/>
            <a:ext cx="5486400" cy="8324017"/>
          </a:xfrm>
          <a:prstGeom prst="rect">
            <a:avLst/>
          </a:prstGeom>
        </p:spPr>
      </p:pic>
      <p:sp>
        <p:nvSpPr>
          <p:cNvPr id="2" name="Rectangle 1"/>
          <p:cNvSpPr/>
          <p:nvPr/>
        </p:nvSpPr>
        <p:spPr>
          <a:xfrm>
            <a:off x="5537835" y="2046973"/>
            <a:ext cx="9092565" cy="997196"/>
          </a:xfrm>
          <a:prstGeom prst="rect">
            <a:avLst/>
          </a:prstGeom>
        </p:spPr>
        <p:txBody>
          <a:bodyPr wrap="square">
            <a:spAutoFit/>
          </a:bodyPr>
          <a:lstStyle/>
          <a:p>
            <a:pPr marR="102870">
              <a:lnSpc>
                <a:spcPct val="105000"/>
              </a:lnSpc>
              <a:spcBef>
                <a:spcPts val="670"/>
              </a:spcBef>
              <a:spcAft>
                <a:spcPts val="0"/>
              </a:spcAft>
            </a:pPr>
            <a:r>
              <a:rPr lang="en-US" sz="280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Em</a:t>
            </a:r>
            <a:r>
              <a:rPr lang="en-US" sz="2800" dirty="0">
                <a:solidFill>
                  <a:srgbClr val="FF0000"/>
                </a:solidFill>
                <a:latin typeface="Times New Roman" panose="02020603050405020304" pitchFamily="18" charset="0"/>
                <a:ea typeface="Cambria" panose="02040503050406030204" pitchFamily="18" charset="0"/>
                <a:cs typeface="Cambria" panose="02040503050406030204" pitchFamily="18" charset="0"/>
              </a:rPr>
              <a:t> </a:t>
            </a:r>
            <a:r>
              <a:rPr lang="en-US" sz="280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hãy</a:t>
            </a:r>
            <a:r>
              <a:rPr lang="en-US" sz="2800" dirty="0">
                <a:solidFill>
                  <a:srgbClr val="FF0000"/>
                </a:solidFill>
                <a:latin typeface="Times New Roman" panose="02020603050405020304" pitchFamily="18" charset="0"/>
                <a:ea typeface="Cambria" panose="02040503050406030204" pitchFamily="18" charset="0"/>
                <a:cs typeface="Cambria" panose="02040503050406030204" pitchFamily="18" charset="0"/>
              </a:rPr>
              <a:t> </a:t>
            </a:r>
            <a:r>
              <a:rPr lang="en-US" sz="2800" spc="-2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đọc</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  </a:t>
            </a:r>
            <a:r>
              <a:rPr lang="en-US" sz="2800" spc="-2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nội</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 dung </a:t>
            </a:r>
            <a:r>
              <a:rPr lang="en-US" sz="2800" spc="-2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mục</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 I/ </a:t>
            </a:r>
            <a:r>
              <a:rPr lang="en-US" sz="2800" spc="-2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trang</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 55 SGK </a:t>
            </a:r>
            <a:r>
              <a:rPr lang="en-US" sz="2800" spc="-2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sau</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 </a:t>
            </a:r>
            <a:r>
              <a:rPr lang="en-US" sz="2800" spc="-2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đó</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 </a:t>
            </a:r>
            <a:r>
              <a:rPr lang="en-US" sz="2800" spc="-2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mô</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 </a:t>
            </a:r>
            <a:r>
              <a:rPr lang="en-US" sz="2800" spc="-2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tả</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 </a:t>
            </a:r>
            <a:r>
              <a:rPr lang="en-US" sz="2800" spc="-2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khái</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 </a:t>
            </a:r>
            <a:r>
              <a:rPr lang="en-US" sz="2800" spc="-20" dirty="0" err="1">
                <a:solidFill>
                  <a:srgbClr val="FF0000"/>
                </a:solidFill>
                <a:latin typeface="Times New Roman" panose="02020603050405020304" pitchFamily="18" charset="0"/>
                <a:ea typeface="Cambria" panose="02040503050406030204" pitchFamily="18" charset="0"/>
                <a:cs typeface="Cambria" panose="02040503050406030204" pitchFamily="18" charset="0"/>
              </a:rPr>
              <a:t>niệm</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 an </a:t>
            </a:r>
            <a:r>
              <a:rPr lang="en-US" sz="2800" spc="-20" err="1">
                <a:solidFill>
                  <a:srgbClr val="FF0000"/>
                </a:solidFill>
                <a:latin typeface="Times New Roman" panose="02020603050405020304" pitchFamily="18" charset="0"/>
                <a:ea typeface="Cambria" panose="02040503050406030204" pitchFamily="18" charset="0"/>
                <a:cs typeface="Cambria" panose="02040503050406030204" pitchFamily="18" charset="0"/>
              </a:rPr>
              <a:t>toàn</a:t>
            </a:r>
            <a:r>
              <a:rPr lang="en-US" sz="2800" spc="-20">
                <a:solidFill>
                  <a:srgbClr val="FF0000"/>
                </a:solidFill>
                <a:latin typeface="Times New Roman" panose="02020603050405020304" pitchFamily="18" charset="0"/>
                <a:ea typeface="Cambria" panose="02040503050406030204" pitchFamily="18" charset="0"/>
                <a:cs typeface="Cambria" panose="02040503050406030204" pitchFamily="18" charset="0"/>
              </a:rPr>
              <a:t> </a:t>
            </a:r>
            <a:r>
              <a:rPr lang="en-US" sz="2800" spc="-20" smtClean="0">
                <a:solidFill>
                  <a:srgbClr val="FF0000"/>
                </a:solidFill>
                <a:latin typeface="Times New Roman" panose="02020603050405020304" pitchFamily="18" charset="0"/>
                <a:ea typeface="Cambria" panose="02040503050406030204" pitchFamily="18" charset="0"/>
                <a:cs typeface="Cambria" panose="02040503050406030204" pitchFamily="18" charset="0"/>
              </a:rPr>
              <a:t>điện</a:t>
            </a:r>
            <a:r>
              <a:rPr lang="en-US" sz="2800" spc="-20" dirty="0">
                <a:solidFill>
                  <a:srgbClr val="FF0000"/>
                </a:solidFill>
                <a:latin typeface="Times New Roman" panose="02020603050405020304" pitchFamily="18" charset="0"/>
                <a:ea typeface="Cambria" panose="02040503050406030204" pitchFamily="18" charset="0"/>
                <a:cs typeface="Cambria" panose="02040503050406030204" pitchFamily="18" charset="0"/>
              </a:rPr>
              <a:t>?</a:t>
            </a:r>
            <a:endParaRPr lang="en-US" sz="2800" dirty="0">
              <a:solidFill>
                <a:srgbClr val="FF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3" name="TextBox 2"/>
          <p:cNvSpPr txBox="1"/>
          <p:nvPr/>
        </p:nvSpPr>
        <p:spPr>
          <a:xfrm>
            <a:off x="7117773" y="268392"/>
            <a:ext cx="6279713"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BÀI </a:t>
            </a:r>
            <a:r>
              <a:rPr lang="en-US" sz="4000" b="1" smtClean="0">
                <a:solidFill>
                  <a:srgbClr val="0000FF"/>
                </a:solidFill>
                <a:latin typeface="Arial" panose="020B0604020202020204" pitchFamily="34" charset="0"/>
                <a:cs typeface="Arial" panose="020B0604020202020204" pitchFamily="34" charset="0"/>
              </a:rPr>
              <a:t>11:  </a:t>
            </a:r>
            <a:r>
              <a:rPr lang="en-US" sz="4000" b="1" dirty="0">
                <a:solidFill>
                  <a:srgbClr val="0000FF"/>
                </a:solidFill>
                <a:latin typeface="Arial" panose="020B0604020202020204" pitchFamily="34" charset="0"/>
                <a:cs typeface="Arial" panose="020B0604020202020204" pitchFamily="34" charset="0"/>
              </a:rPr>
              <a:t>AN TOÀN ĐIỆN</a:t>
            </a:r>
          </a:p>
        </p:txBody>
      </p:sp>
      <p:sp>
        <p:nvSpPr>
          <p:cNvPr id="5" name="TextBox 4"/>
          <p:cNvSpPr txBox="1"/>
          <p:nvPr/>
        </p:nvSpPr>
        <p:spPr>
          <a:xfrm>
            <a:off x="5612130" y="1280115"/>
            <a:ext cx="5634990"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I. KHÁI NIỆM VỀ AN TOÀN ĐIỆN</a:t>
            </a:r>
          </a:p>
        </p:txBody>
      </p:sp>
      <p:pic>
        <p:nvPicPr>
          <p:cNvPr id="8" name="Image 1" descr="preencoded.png"/>
          <p:cNvPicPr>
            <a:picLocks noChangeAspect="1"/>
          </p:cNvPicPr>
          <p:nvPr/>
        </p:nvPicPr>
        <p:blipFill>
          <a:blip r:embed="rId3"/>
          <a:stretch>
            <a:fillRect/>
          </a:stretch>
        </p:blipFill>
        <p:spPr>
          <a:xfrm>
            <a:off x="182284" y="1441161"/>
            <a:ext cx="5224701" cy="3436977"/>
          </a:xfrm>
          <a:prstGeom prst="rect">
            <a:avLst/>
          </a:prstGeom>
        </p:spPr>
      </p:pic>
      <p:sp>
        <p:nvSpPr>
          <p:cNvPr id="9" name="TextBox 8"/>
          <p:cNvSpPr txBox="1"/>
          <p:nvPr/>
        </p:nvSpPr>
        <p:spPr>
          <a:xfrm>
            <a:off x="5537835" y="3159650"/>
            <a:ext cx="9092565" cy="1815882"/>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An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toàn</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điện</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quy</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định</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quy</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tắc</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kĩ</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năng</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cần</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kế</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sử</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dụng</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bảo</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dưỡng</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sữa</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chữa</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điện</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đặt</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ra</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nhằm</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đảm</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bảo</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an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toàn</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cho</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con </a:t>
            </a:r>
            <a:r>
              <a:rPr lang="en-US" sz="2800" spc="-20" smtClean="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bị</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hệ</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thống</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lưới</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800" spc="-2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điện</a:t>
            </a:r>
            <a:r>
              <a:rPr lang="en-US" sz="2800" spc="-2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57199" y="5121920"/>
            <a:ext cx="467487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5/2021/TT - BCT</a:t>
            </a:r>
          </a:p>
        </p:txBody>
      </p:sp>
    </p:spTree>
    <p:extLst>
      <p:ext uri="{BB962C8B-B14F-4D97-AF65-F5344CB8AC3E}">
        <p14:creationId xmlns:p14="http://schemas.microsoft.com/office/powerpoint/2010/main" val="142547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0" descr="preencoded.png"/>
          <p:cNvPicPr>
            <a:picLocks noChangeAspect="1"/>
          </p:cNvPicPr>
          <p:nvPr/>
        </p:nvPicPr>
        <p:blipFill>
          <a:blip r:embed="rId2"/>
          <a:stretch>
            <a:fillRect/>
          </a:stretch>
        </p:blipFill>
        <p:spPr>
          <a:xfrm>
            <a:off x="9332021" y="0"/>
            <a:ext cx="5486400" cy="8229600"/>
          </a:xfrm>
          <a:prstGeom prst="rect">
            <a:avLst/>
          </a:prstGeom>
        </p:spPr>
      </p:pic>
      <p:pic>
        <p:nvPicPr>
          <p:cNvPr id="2" name="Picture 1"/>
          <p:cNvPicPr>
            <a:picLocks noChangeAspect="1"/>
          </p:cNvPicPr>
          <p:nvPr/>
        </p:nvPicPr>
        <p:blipFill>
          <a:blip r:embed="rId3"/>
          <a:stretch>
            <a:fillRect/>
          </a:stretch>
        </p:blipFill>
        <p:spPr>
          <a:xfrm>
            <a:off x="9864090" y="546063"/>
            <a:ext cx="4091940" cy="2437751"/>
          </a:xfrm>
          <a:prstGeom prst="rect">
            <a:avLst/>
          </a:prstGeom>
        </p:spPr>
      </p:pic>
      <p:pic>
        <p:nvPicPr>
          <p:cNvPr id="3" name="Picture 2"/>
          <p:cNvPicPr>
            <a:picLocks noChangeAspect="1"/>
          </p:cNvPicPr>
          <p:nvPr/>
        </p:nvPicPr>
        <p:blipFill>
          <a:blip r:embed="rId4"/>
          <a:stretch>
            <a:fillRect/>
          </a:stretch>
        </p:blipFill>
        <p:spPr>
          <a:xfrm>
            <a:off x="9880265" y="3018104"/>
            <a:ext cx="4075765" cy="2530558"/>
          </a:xfrm>
          <a:prstGeom prst="rect">
            <a:avLst/>
          </a:prstGeom>
        </p:spPr>
      </p:pic>
      <p:pic>
        <p:nvPicPr>
          <p:cNvPr id="4" name="Picture 3"/>
          <p:cNvPicPr>
            <a:picLocks noChangeAspect="1"/>
          </p:cNvPicPr>
          <p:nvPr/>
        </p:nvPicPr>
        <p:blipFill>
          <a:blip r:embed="rId5"/>
          <a:stretch>
            <a:fillRect/>
          </a:stretch>
        </p:blipFill>
        <p:spPr>
          <a:xfrm>
            <a:off x="9864090" y="5708682"/>
            <a:ext cx="4091940" cy="2322713"/>
          </a:xfrm>
          <a:prstGeom prst="rect">
            <a:avLst/>
          </a:prstGeom>
        </p:spPr>
      </p:pic>
      <p:sp>
        <p:nvSpPr>
          <p:cNvPr id="6" name="TextBox 5"/>
          <p:cNvSpPr txBox="1"/>
          <p:nvPr/>
        </p:nvSpPr>
        <p:spPr>
          <a:xfrm>
            <a:off x="1623060" y="331158"/>
            <a:ext cx="6279713"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BÀI </a:t>
            </a:r>
            <a:r>
              <a:rPr lang="en-US" sz="4000" b="1" smtClean="0">
                <a:solidFill>
                  <a:srgbClr val="0000FF"/>
                </a:solidFill>
                <a:latin typeface="Arial" panose="020B0604020202020204" pitchFamily="34" charset="0"/>
                <a:cs typeface="Arial" panose="020B0604020202020204" pitchFamily="34" charset="0"/>
              </a:rPr>
              <a:t>11:  </a:t>
            </a:r>
            <a:r>
              <a:rPr lang="en-US" sz="4000" b="1" dirty="0">
                <a:solidFill>
                  <a:srgbClr val="0000FF"/>
                </a:solidFill>
                <a:latin typeface="Arial" panose="020B0604020202020204" pitchFamily="34" charset="0"/>
                <a:cs typeface="Arial" panose="020B0604020202020204" pitchFamily="34" charset="0"/>
              </a:rPr>
              <a:t>AN TOÀN ĐIỆN</a:t>
            </a:r>
          </a:p>
        </p:txBody>
      </p:sp>
      <p:sp>
        <p:nvSpPr>
          <p:cNvPr id="7" name="Rectangle 6"/>
          <p:cNvSpPr/>
          <p:nvPr/>
        </p:nvSpPr>
        <p:spPr>
          <a:xfrm>
            <a:off x="0" y="1909612"/>
            <a:ext cx="9332021" cy="2031325"/>
          </a:xfrm>
          <a:prstGeom prst="rect">
            <a:avLst/>
          </a:prstGeom>
        </p:spPr>
        <p:txBody>
          <a:bodyPr wrap="square">
            <a:spAutoFit/>
          </a:bodyPr>
          <a:lstStyle/>
          <a:p>
            <a:pPr algn="just">
              <a:lnSpc>
                <a:spcPct val="150000"/>
              </a:lnSpc>
            </a:pPr>
            <a:r>
              <a:rPr lang="en-US" sz="2800" dirty="0" err="1">
                <a:latin typeface="Times New Roman" panose="02020603050405020304" pitchFamily="18" charset="0"/>
                <a:ea typeface="Cambria" panose="02040503050406030204" pitchFamily="18" charset="0"/>
              </a:rPr>
              <a:t>Lớp</a:t>
            </a:r>
            <a:r>
              <a:rPr lang="en-US" sz="2800" dirty="0">
                <a:latin typeface="Times New Roman" panose="02020603050405020304" pitchFamily="18" charset="0"/>
                <a:ea typeface="Cambria" panose="02040503050406030204" pitchFamily="18" charset="0"/>
              </a:rPr>
              <a:t> chia </a:t>
            </a:r>
            <a:r>
              <a:rPr lang="en-US" sz="2800" dirty="0" err="1">
                <a:latin typeface="Times New Roman" panose="02020603050405020304" pitchFamily="18" charset="0"/>
                <a:ea typeface="Cambria" panose="02040503050406030204" pitchFamily="18" charset="0"/>
              </a:rPr>
              <a:t>thành</a:t>
            </a:r>
            <a:r>
              <a:rPr lang="en-US" sz="2800" dirty="0">
                <a:latin typeface="Times New Roman" panose="02020603050405020304" pitchFamily="18" charset="0"/>
                <a:ea typeface="Cambria" panose="02040503050406030204" pitchFamily="18" charset="0"/>
              </a:rPr>
              <a:t> 4 </a:t>
            </a:r>
            <a:r>
              <a:rPr lang="en-US" sz="2800" dirty="0" err="1">
                <a:latin typeface="Times New Roman" panose="02020603050405020304" pitchFamily="18" charset="0"/>
                <a:ea typeface="Cambria" panose="02040503050406030204" pitchFamily="18" charset="0"/>
              </a:rPr>
              <a:t>nhóm</a:t>
            </a:r>
            <a:r>
              <a:rPr lang="en-US" sz="2800" dirty="0">
                <a:latin typeface="Times New Roman" panose="02020603050405020304" pitchFamily="18" charset="0"/>
                <a:ea typeface="Cambria" panose="02040503050406030204" pitchFamily="18" charset="0"/>
              </a:rPr>
              <a:t>, </a:t>
            </a:r>
            <a:r>
              <a:rPr lang="vi-VN" sz="2800" dirty="0">
                <a:latin typeface="Times New Roman" panose="02020603050405020304" pitchFamily="18" charset="0"/>
                <a:ea typeface="Cambria" panose="02040503050406030204" pitchFamily="18" charset="0"/>
              </a:rPr>
              <a:t>mỗi</a:t>
            </a:r>
            <a:r>
              <a:rPr lang="vi-VN"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nhóm</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thực</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hiện</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nội</a:t>
            </a:r>
            <a:r>
              <a:rPr lang="en-US" sz="2800" spc="-20" dirty="0">
                <a:latin typeface="Times New Roman" panose="02020603050405020304" pitchFamily="18" charset="0"/>
                <a:ea typeface="Cambria" panose="02040503050406030204" pitchFamily="18" charset="0"/>
              </a:rPr>
              <a:t> dung </a:t>
            </a:r>
            <a:r>
              <a:rPr lang="en-US" sz="2800" spc="-20" dirty="0" err="1">
                <a:latin typeface="Times New Roman" panose="02020603050405020304" pitchFamily="18" charset="0"/>
                <a:ea typeface="Cambria" panose="02040503050406030204" pitchFamily="18" charset="0"/>
              </a:rPr>
              <a:t>trong</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Phiếu</a:t>
            </a:r>
            <a:r>
              <a:rPr lang="en-US" sz="2800" spc="-20" dirty="0">
                <a:latin typeface="Times New Roman" panose="02020603050405020304" pitchFamily="18" charset="0"/>
                <a:ea typeface="Cambria" panose="02040503050406030204" pitchFamily="18" charset="0"/>
              </a:rPr>
              <a:t> </a:t>
            </a:r>
            <a:r>
              <a:rPr lang="en-US" sz="2800" spc="-20" err="1">
                <a:latin typeface="Times New Roman" panose="02020603050405020304" pitchFamily="18" charset="0"/>
                <a:ea typeface="Cambria" panose="02040503050406030204" pitchFamily="18" charset="0"/>
              </a:rPr>
              <a:t>học</a:t>
            </a:r>
            <a:r>
              <a:rPr lang="en-US" sz="2800" spc="-20">
                <a:latin typeface="Times New Roman" panose="02020603050405020304" pitchFamily="18" charset="0"/>
                <a:ea typeface="Cambria" panose="02040503050406030204" pitchFamily="18" charset="0"/>
              </a:rPr>
              <a:t> </a:t>
            </a:r>
            <a:r>
              <a:rPr lang="en-US" sz="2800" spc="-20" smtClean="0">
                <a:latin typeface="Times New Roman" panose="02020603050405020304" pitchFamily="18" charset="0"/>
                <a:ea typeface="Cambria" panose="02040503050406030204" pitchFamily="18" charset="0"/>
              </a:rPr>
              <a:t>tập số 1, </a:t>
            </a:r>
            <a:r>
              <a:rPr lang="en-US" sz="2800" spc="-20" dirty="0" err="1">
                <a:latin typeface="Times New Roman" panose="02020603050405020304" pitchFamily="18" charset="0"/>
                <a:ea typeface="Cambria" panose="02040503050406030204" pitchFamily="18" charset="0"/>
              </a:rPr>
              <a:t>trình</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bày</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kết</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quả</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lên</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giấy</a:t>
            </a:r>
            <a:r>
              <a:rPr lang="en-US" sz="2800" spc="-20" dirty="0">
                <a:latin typeface="Times New Roman" panose="02020603050405020304" pitchFamily="18" charset="0"/>
                <a:ea typeface="Cambria" panose="02040503050406030204" pitchFamily="18" charset="0"/>
              </a:rPr>
              <a:t> A1 </a:t>
            </a:r>
            <a:r>
              <a:rPr lang="en-US" sz="2800" spc="-20" dirty="0" err="1">
                <a:latin typeface="Times New Roman" panose="02020603050405020304" pitchFamily="18" charset="0"/>
                <a:ea typeface="Cambria" panose="02040503050406030204" pitchFamily="18" charset="0"/>
              </a:rPr>
              <a:t>và</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dán</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lên</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vị</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trí</a:t>
            </a:r>
            <a:r>
              <a:rPr lang="en-US" sz="2800" spc="-20" dirty="0">
                <a:latin typeface="Times New Roman" panose="02020603050405020304" pitchFamily="18" charset="0"/>
                <a:ea typeface="Cambria" panose="02040503050406030204" pitchFamily="18" charset="0"/>
              </a:rPr>
              <a:t> GV </a:t>
            </a:r>
            <a:r>
              <a:rPr lang="en-US" sz="2800" spc="-20" dirty="0" err="1">
                <a:latin typeface="Times New Roman" panose="02020603050405020304" pitchFamily="18" charset="0"/>
                <a:ea typeface="Cambria" panose="02040503050406030204" pitchFamily="18" charset="0"/>
              </a:rPr>
              <a:t>quy</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định</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của</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từng</a:t>
            </a:r>
            <a:r>
              <a:rPr lang="en-US" sz="2800" spc="-20" dirty="0">
                <a:latin typeface="Times New Roman" panose="02020603050405020304" pitchFamily="18" charset="0"/>
                <a:ea typeface="Cambria" panose="02040503050406030204" pitchFamily="18" charset="0"/>
              </a:rPr>
              <a:t> </a:t>
            </a:r>
            <a:r>
              <a:rPr lang="en-US" sz="2800" spc="-20" dirty="0" err="1">
                <a:latin typeface="Times New Roman" panose="02020603050405020304" pitchFamily="18" charset="0"/>
                <a:ea typeface="Cambria" panose="02040503050406030204" pitchFamily="18" charset="0"/>
              </a:rPr>
              <a:t>nhóm</a:t>
            </a:r>
            <a:r>
              <a:rPr lang="en-US" sz="2800" spc="-20" dirty="0">
                <a:latin typeface="Times New Roman" panose="02020603050405020304" pitchFamily="18" charset="0"/>
                <a:ea typeface="Cambria" panose="02040503050406030204" pitchFamily="18" charset="0"/>
              </a:rPr>
              <a:t> – TG: 5’</a:t>
            </a:r>
            <a:endParaRPr lang="en-US" sz="2800" dirty="0"/>
          </a:p>
        </p:txBody>
      </p:sp>
      <p:sp>
        <p:nvSpPr>
          <p:cNvPr id="8" name="TextBox 7"/>
          <p:cNvSpPr txBox="1"/>
          <p:nvPr/>
        </p:nvSpPr>
        <p:spPr>
          <a:xfrm>
            <a:off x="0" y="3883192"/>
            <a:ext cx="9332021" cy="1384995"/>
          </a:xfrm>
          <a:prstGeom prst="rect">
            <a:avLst/>
          </a:prstGeom>
          <a:noFill/>
        </p:spPr>
        <p:txBody>
          <a:bodyPr wrap="square" rtlCol="0">
            <a:spAutoFit/>
          </a:bodyPr>
          <a:lstStyle/>
          <a:p>
            <a:pPr>
              <a:lnSpc>
                <a:spcPct val="150000"/>
              </a:lnSpc>
            </a:pPr>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vụ</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11.2 </a:t>
            </a:r>
            <a:r>
              <a:rPr lang="en-US" sz="2800" dirty="0" err="1">
                <a:latin typeface="Times New Roman" panose="02020603050405020304" pitchFamily="18" charset="0"/>
                <a:cs typeface="Times New Roman" panose="02020603050405020304" pitchFamily="18" charset="0"/>
              </a:rPr>
              <a:t>SGk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số</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nguyên nhân chính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điện</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TG</a:t>
            </a:r>
            <a:r>
              <a:rPr lang="en-US" sz="2800" dirty="0">
                <a:latin typeface="Times New Roman" panose="02020603050405020304" pitchFamily="18" charset="0"/>
                <a:cs typeface="Times New Roman" panose="02020603050405020304" pitchFamily="18" charset="0"/>
              </a:rPr>
              <a:t>: 5’</a:t>
            </a:r>
          </a:p>
        </p:txBody>
      </p:sp>
      <p:sp>
        <p:nvSpPr>
          <p:cNvPr id="9" name="TextBox 8"/>
          <p:cNvSpPr txBox="1"/>
          <p:nvPr/>
        </p:nvSpPr>
        <p:spPr>
          <a:xfrm>
            <a:off x="0" y="5353739"/>
            <a:ext cx="9332021" cy="2677656"/>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a:t>
            </a:r>
            <a:r>
              <a:rPr lang="en-US" sz="2800" dirty="0">
                <a:latin typeface="Times New Roman" panose="02020603050405020304" pitchFamily="18" charset="0"/>
                <a:cs typeface="Times New Roman" panose="02020603050405020304" pitchFamily="18" charset="0"/>
              </a:rPr>
              <a:t> sung,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p>
          <a:p>
            <a:r>
              <a:rPr lang="en-US" sz="2800" smtClean="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khen</a:t>
            </a:r>
            <a:endParaRPr lang="en-US" sz="2800" dirty="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hỏi</a:t>
            </a:r>
            <a:endParaRPr lang="en-US" sz="2800" dirty="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13801" y="1224103"/>
            <a:ext cx="7692390"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II. MỘT SỐ BIỆN PHÁP VỀ AN TOÀN ĐIỆN</a:t>
            </a:r>
          </a:p>
        </p:txBody>
      </p:sp>
    </p:spTree>
    <p:extLst>
      <p:ext uri="{BB962C8B-B14F-4D97-AF65-F5344CB8AC3E}">
        <p14:creationId xmlns:p14="http://schemas.microsoft.com/office/powerpoint/2010/main" val="13478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0" y="725567"/>
            <a:ext cx="13944600" cy="5847755"/>
          </a:xfrm>
          <a:prstGeom prst="rect">
            <a:avLst/>
          </a:prstGeom>
        </p:spPr>
        <p:txBody>
          <a:bodyPr wrap="square">
            <a:spAutoFit/>
          </a:bodyPr>
          <a:lstStyle/>
          <a:p>
            <a:pPr algn="ctr">
              <a:spcBef>
                <a:spcPts val="20"/>
              </a:spcBef>
              <a:spcAft>
                <a:spcPts val="0"/>
              </a:spcAft>
            </a:pP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 SỐ 1</a:t>
            </a:r>
          </a:p>
          <a:p>
            <a:pPr>
              <a:lnSpc>
                <a:spcPct val="150000"/>
              </a:lnSpc>
              <a:spcBef>
                <a:spcPts val="20"/>
              </a:spcBef>
              <a:spcAft>
                <a:spcPts val="0"/>
              </a:spcAft>
            </a:pPr>
            <a:r>
              <a:rPr lang="en-US">
                <a:latin typeface="Times New Roman" panose="02020603050405020304" pitchFamily="18" charset="0"/>
                <a:ea typeface="Cambria" panose="02040503050406030204" pitchFamily="18" charset="0"/>
                <a:cs typeface="Times New Roman" panose="02020603050405020304" pitchFamily="18" charset="0"/>
              </a:rPr>
              <a:t> </a:t>
            </a:r>
            <a:r>
              <a:rPr lang="en-US" sz="2800" b="1" smtClean="0">
                <a:latin typeface="Times New Roman" panose="02020603050405020304" pitchFamily="18" charset="0"/>
                <a:ea typeface="Cambria" panose="02040503050406030204" pitchFamily="18" charset="0"/>
                <a:cs typeface="Times New Roman" panose="02020603050405020304" pitchFamily="18" charset="0"/>
              </a:rPr>
              <a:t>Nhóm</a:t>
            </a:r>
            <a:r>
              <a:rPr lang="en-US" sz="2800" b="1" dirty="0">
                <a:latin typeface="Times New Roman" panose="02020603050405020304" pitchFamily="18" charset="0"/>
                <a:ea typeface="Cambria" panose="02040503050406030204" pitchFamily="18" charset="0"/>
                <a:cs typeface="Times New Roman" panose="02020603050405020304" pitchFamily="18" charset="0"/>
              </a:rPr>
              <a:t>:</a:t>
            </a:r>
            <a:r>
              <a:rPr lang="en-US" b="1" dirty="0">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a:t>
            </a:r>
          </a:p>
          <a:p>
            <a:pPr>
              <a:lnSpc>
                <a:spcPct val="150000"/>
              </a:lnSpc>
              <a:spcBef>
                <a:spcPts val="20"/>
              </a:spcBef>
              <a:spcAft>
                <a:spcPts val="0"/>
              </a:spcAft>
            </a:pPr>
            <a:r>
              <a:rPr lang="en-US" sz="2800" b="1"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a:t>
            </a:r>
          </a:p>
          <a:p>
            <a:pPr>
              <a:lnSpc>
                <a:spcPct val="150000"/>
              </a:lnSpc>
              <a:spcBef>
                <a:spcPts val="20"/>
              </a:spcBef>
              <a:spcAft>
                <a:spcPts val="0"/>
              </a:spcAft>
            </a:pPr>
            <a:r>
              <a:rPr lang="en-US" sz="2800" b="1" i="1" u="sng" smtClean="0">
                <a:latin typeface="Times New Roman" panose="02020603050405020304" pitchFamily="18" charset="0"/>
                <a:ea typeface="Cambria" panose="02040503050406030204" pitchFamily="18" charset="0"/>
                <a:cs typeface="Times New Roman" panose="02020603050405020304" pitchFamily="18" charset="0"/>
              </a:rPr>
              <a:t>Nội dung</a:t>
            </a:r>
            <a:r>
              <a:rPr lang="en-US" sz="2800" b="1" i="1" smtClean="0">
                <a:latin typeface="Times New Roman" panose="02020603050405020304" pitchFamily="18" charset="0"/>
                <a:ea typeface="Cambria" panose="02040503050406030204" pitchFamily="18"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11.2 </a:t>
            </a:r>
            <a:r>
              <a:rPr lang="en-US" sz="2800" smtClean="0">
                <a:latin typeface="Times New Roman" panose="02020603050405020304" pitchFamily="18" charset="0"/>
                <a:ea typeface="Calibri" panose="020F0502020204030204" pitchFamily="34" charset="0"/>
                <a:cs typeface="Times New Roman" panose="02020603050405020304" pitchFamily="18" charset="0"/>
              </a:rPr>
              <a:t>SGK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số</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nguyên nhân chính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mbria" panose="02040503050406030204" pitchFamily="18" charset="0"/>
              <a:cs typeface="Times New Roman" panose="02020603050405020304" pitchFamily="18" charset="0"/>
            </a:endParaRPr>
          </a:p>
          <a:p>
            <a:pPr algn="ctr">
              <a:lnSpc>
                <a:spcPct val="150000"/>
              </a:lnSpc>
              <a:spcBef>
                <a:spcPts val="20"/>
              </a:spcBef>
              <a:spcAft>
                <a:spcPts val="0"/>
              </a:spcAft>
            </a:pPr>
            <a:r>
              <a:rPr lang="en-US">
                <a:latin typeface="Times New Roman" panose="02020603050405020304" pitchFamily="18" charset="0"/>
                <a:ea typeface="Cambria" panose="020405030504060302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8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2927969"/>
              </p:ext>
            </p:extLst>
          </p:nvPr>
        </p:nvGraphicFramePr>
        <p:xfrm>
          <a:off x="0" y="2107181"/>
          <a:ext cx="9121140" cy="5120640"/>
        </p:xfrm>
        <a:graphic>
          <a:graphicData uri="http://schemas.openxmlformats.org/drawingml/2006/table">
            <a:tbl>
              <a:tblPr/>
              <a:tblGrid>
                <a:gridCol w="9121140">
                  <a:extLst>
                    <a:ext uri="{9D8B030D-6E8A-4147-A177-3AD203B41FA5}">
                      <a16:colId xmlns="" xmlns:a16="http://schemas.microsoft.com/office/drawing/2014/main" val="2549934020"/>
                    </a:ext>
                  </a:extLst>
                </a:gridCol>
              </a:tblGrid>
              <a:tr h="0">
                <a:tc>
                  <a:txBody>
                    <a:bodyPr/>
                    <a:lstStyle/>
                    <a:p>
                      <a:pPr algn="just">
                        <a:lnSpc>
                          <a:spcPct val="150000"/>
                        </a:lnSpc>
                        <a:spcAft>
                          <a:spcPts val="0"/>
                        </a:spcAft>
                      </a:pPr>
                      <a:r>
                        <a:rPr lang="en-US" sz="28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Một</a:t>
                      </a:r>
                      <a:r>
                        <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nguyên</a:t>
                      </a:r>
                      <a:r>
                        <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nhân</a:t>
                      </a:r>
                      <a:r>
                        <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chính</a:t>
                      </a:r>
                      <a:r>
                        <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gây</a:t>
                      </a:r>
                      <a:r>
                        <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mất</a:t>
                      </a:r>
                      <a:r>
                        <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an </a:t>
                      </a:r>
                      <a:r>
                        <a:rPr lang="en-US" sz="28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toàn</a:t>
                      </a:r>
                      <a:r>
                        <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điện</a:t>
                      </a:r>
                      <a:r>
                        <a:rPr lang="en-US" sz="28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a:t>
                      </a:r>
                    </a:p>
                    <a:p>
                      <a:pPr marL="457200" indent="-457200" algn="just">
                        <a:lnSpc>
                          <a:spcPct val="150000"/>
                        </a:lnSpc>
                        <a:spcAft>
                          <a:spcPts val="0"/>
                        </a:spcAft>
                        <a:buFont typeface="Wingdings" panose="05000000000000000000" pitchFamily="2" charset="2"/>
                        <a:buChar char="Ø"/>
                      </a:pPr>
                      <a:r>
                        <a:rPr lang="en-US" sz="280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Chạm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hộ</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lnSpc>
                          <a:spcPct val="150000"/>
                        </a:lnSpc>
                        <a:spcAft>
                          <a:spcPts val="0"/>
                        </a:spcAft>
                        <a:buFont typeface="Wingdings" panose="05000000000000000000" pitchFamily="2" charset="2"/>
                        <a:buChar char="Ø"/>
                      </a:pPr>
                      <a:r>
                        <a:rPr lang="en-US" sz="280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Sửa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chữa</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cắt</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50000"/>
                        </a:lnSpc>
                        <a:spcAft>
                          <a:spcPts val="0"/>
                        </a:spcAft>
                        <a:buFont typeface="Wingdings" panose="05000000000000000000" pitchFamily="2" charset="2"/>
                        <a:buChar char="Ø"/>
                      </a:pPr>
                      <a:r>
                        <a:rPr lang="en-US" sz="280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Quá</a:t>
                      </a:r>
                      <a:r>
                        <a:rPr lang="en-US" sz="2800" baseline="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nhiều phích cắm trên một ổ cắm</a:t>
                      </a:r>
                    </a:p>
                    <a:p>
                      <a:pPr marL="457200" indent="-457200" algn="just">
                        <a:lnSpc>
                          <a:spcPct val="150000"/>
                        </a:lnSpc>
                        <a:spcAft>
                          <a:spcPts val="0"/>
                        </a:spcAft>
                        <a:buFont typeface="Wingdings" panose="05000000000000000000" pitchFamily="2" charset="2"/>
                        <a:buChar char="Ø"/>
                      </a:pPr>
                      <a:r>
                        <a:rPr lang="en-US" sz="2800" baseline="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Bàn là quá nhiệt gây cháy quần áo</a:t>
                      </a:r>
                      <a:endParaRPr lang="en-US" sz="28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lnSpc>
                          <a:spcPct val="150000"/>
                        </a:lnSpc>
                        <a:spcAft>
                          <a:spcPts val="0"/>
                        </a:spcAft>
                        <a:buFont typeface="Wingdings" panose="05000000000000000000" pitchFamily="2" charset="2"/>
                        <a:buChar char="Ø"/>
                      </a:pPr>
                      <a:r>
                        <a:rPr lang="en-US" sz="280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Đứng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đứt</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rơi</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lvl="0" indent="-45720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US" altLang="en-US" sz="2800" b="0" i="0" u="none" strike="noStrike" kern="1200" cap="none" spc="0" normalizeH="0" baseline="0" noProof="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Vi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phạm</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lang</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an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toàn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lưới</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txBody>
                  <a:tcPr marL="114300" marR="114300" marT="0" marB="0">
                    <a:lnL>
                      <a:noFill/>
                    </a:lnL>
                    <a:lnR>
                      <a:noFill/>
                    </a:lnR>
                    <a:lnT>
                      <a:noFill/>
                    </a:lnT>
                    <a:lnB>
                      <a:noFill/>
                    </a:lnB>
                  </a:tcPr>
                </a:tc>
                <a:extLst>
                  <a:ext uri="{0D108BD9-81ED-4DB2-BD59-A6C34878D82A}">
                    <a16:rowId xmlns="" xmlns:a16="http://schemas.microsoft.com/office/drawing/2014/main" val="1102318925"/>
                  </a:ext>
                </a:extLst>
              </a:tr>
            </a:tbl>
          </a:graphicData>
        </a:graphic>
      </p:graphicFrame>
      <p:sp>
        <p:nvSpPr>
          <p:cNvPr id="4" name="TextBox 3"/>
          <p:cNvSpPr txBox="1"/>
          <p:nvPr/>
        </p:nvSpPr>
        <p:spPr>
          <a:xfrm>
            <a:off x="1801964" y="378586"/>
            <a:ext cx="6279713"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BÀI </a:t>
            </a:r>
            <a:r>
              <a:rPr lang="en-US" sz="4000" b="1" smtClean="0">
                <a:solidFill>
                  <a:srgbClr val="0000FF"/>
                </a:solidFill>
                <a:latin typeface="Arial" panose="020B0604020202020204" pitchFamily="34" charset="0"/>
                <a:cs typeface="Arial" panose="020B0604020202020204" pitchFamily="34" charset="0"/>
              </a:rPr>
              <a:t>11:  </a:t>
            </a:r>
            <a:r>
              <a:rPr lang="en-US" sz="4000" b="1" dirty="0">
                <a:solidFill>
                  <a:srgbClr val="0000FF"/>
                </a:solidFill>
                <a:latin typeface="Arial" panose="020B0604020202020204" pitchFamily="34" charset="0"/>
                <a:cs typeface="Arial" panose="020B0604020202020204" pitchFamily="34" charset="0"/>
              </a:rPr>
              <a:t>AN TOÀN ĐIỆN</a:t>
            </a:r>
          </a:p>
        </p:txBody>
      </p:sp>
      <p:sp>
        <p:nvSpPr>
          <p:cNvPr id="5" name="TextBox 4"/>
          <p:cNvSpPr txBox="1"/>
          <p:nvPr/>
        </p:nvSpPr>
        <p:spPr>
          <a:xfrm>
            <a:off x="210383" y="1309538"/>
            <a:ext cx="7692390"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II. MỘT SỐ BIỆN PHÁP VỀ AN TOÀN ĐIỆN</a:t>
            </a:r>
          </a:p>
        </p:txBody>
      </p:sp>
      <p:pic>
        <p:nvPicPr>
          <p:cNvPr id="6" name="Image 0" descr="preencoded.png"/>
          <p:cNvPicPr>
            <a:picLocks noChangeAspect="1"/>
          </p:cNvPicPr>
          <p:nvPr/>
        </p:nvPicPr>
        <p:blipFill>
          <a:blip r:embed="rId2"/>
          <a:stretch>
            <a:fillRect/>
          </a:stretch>
        </p:blipFill>
        <p:spPr>
          <a:xfrm>
            <a:off x="9121140" y="18930"/>
            <a:ext cx="5486400" cy="8229600"/>
          </a:xfrm>
          <a:prstGeom prst="rect">
            <a:avLst/>
          </a:prstGeom>
        </p:spPr>
      </p:pic>
      <p:pic>
        <p:nvPicPr>
          <p:cNvPr id="7" name="Picture 6"/>
          <p:cNvPicPr>
            <a:picLocks noChangeAspect="1"/>
          </p:cNvPicPr>
          <p:nvPr/>
        </p:nvPicPr>
        <p:blipFill>
          <a:blip r:embed="rId3"/>
          <a:stretch>
            <a:fillRect/>
          </a:stretch>
        </p:blipFill>
        <p:spPr>
          <a:xfrm>
            <a:off x="9858279" y="327557"/>
            <a:ext cx="4189191" cy="2534998"/>
          </a:xfrm>
          <a:prstGeom prst="rect">
            <a:avLst/>
          </a:prstGeom>
        </p:spPr>
      </p:pic>
      <p:pic>
        <p:nvPicPr>
          <p:cNvPr id="8" name="Picture 7"/>
          <p:cNvPicPr>
            <a:picLocks noChangeAspect="1"/>
          </p:cNvPicPr>
          <p:nvPr/>
        </p:nvPicPr>
        <p:blipFill>
          <a:blip r:embed="rId4"/>
          <a:stretch>
            <a:fillRect/>
          </a:stretch>
        </p:blipFill>
        <p:spPr>
          <a:xfrm>
            <a:off x="9987499" y="3079725"/>
            <a:ext cx="4119080" cy="2554873"/>
          </a:xfrm>
          <a:prstGeom prst="rect">
            <a:avLst/>
          </a:prstGeom>
        </p:spPr>
      </p:pic>
      <p:pic>
        <p:nvPicPr>
          <p:cNvPr id="9" name="Picture 8"/>
          <p:cNvPicPr>
            <a:picLocks noChangeAspect="1"/>
          </p:cNvPicPr>
          <p:nvPr/>
        </p:nvPicPr>
        <p:blipFill>
          <a:blip r:embed="rId5"/>
          <a:stretch>
            <a:fillRect/>
          </a:stretch>
        </p:blipFill>
        <p:spPr>
          <a:xfrm>
            <a:off x="10184130" y="5797144"/>
            <a:ext cx="3886200" cy="2435255"/>
          </a:xfrm>
          <a:prstGeom prst="rect">
            <a:avLst/>
          </a:prstGeom>
        </p:spPr>
      </p:pic>
    </p:spTree>
    <p:extLst>
      <p:ext uri="{BB962C8B-B14F-4D97-AF65-F5344CB8AC3E}">
        <p14:creationId xmlns:p14="http://schemas.microsoft.com/office/powerpoint/2010/main" val="35729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43423" y="423688"/>
            <a:ext cx="6279713"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BÀI </a:t>
            </a:r>
            <a:r>
              <a:rPr lang="en-US" sz="4000" b="1" smtClean="0">
                <a:solidFill>
                  <a:srgbClr val="0000FF"/>
                </a:solidFill>
                <a:latin typeface="Arial" panose="020B0604020202020204" pitchFamily="34" charset="0"/>
                <a:cs typeface="Arial" panose="020B0604020202020204" pitchFamily="34" charset="0"/>
              </a:rPr>
              <a:t>11:  </a:t>
            </a:r>
            <a:r>
              <a:rPr lang="en-US" sz="4000" b="1" dirty="0">
                <a:solidFill>
                  <a:srgbClr val="0000FF"/>
                </a:solidFill>
                <a:latin typeface="Arial" panose="020B0604020202020204" pitchFamily="34" charset="0"/>
                <a:cs typeface="Arial" panose="020B0604020202020204" pitchFamily="34" charset="0"/>
              </a:rPr>
              <a:t>AN TOÀN ĐIỆN</a:t>
            </a:r>
          </a:p>
        </p:txBody>
      </p:sp>
      <p:sp>
        <p:nvSpPr>
          <p:cNvPr id="8" name="TextBox 7"/>
          <p:cNvSpPr txBox="1"/>
          <p:nvPr/>
        </p:nvSpPr>
        <p:spPr>
          <a:xfrm>
            <a:off x="1811180" y="2077855"/>
            <a:ext cx="10844947" cy="5262979"/>
          </a:xfrm>
          <a:prstGeom prst="rect">
            <a:avLst/>
          </a:prstGeom>
          <a:noFill/>
        </p:spPr>
        <p:txBody>
          <a:bodyPr wrap="square" rtlCol="0">
            <a:spAutoFit/>
          </a:bodyPr>
          <a:lstStyle/>
          <a:p>
            <a:pPr>
              <a:lnSpc>
                <a:spcPct val="150000"/>
              </a:lnSpc>
            </a:pPr>
            <a:r>
              <a:rPr lang="en-US" sz="2800" b="1" u="sng" dirty="0" err="1">
                <a:solidFill>
                  <a:srgbClr val="FF0000"/>
                </a:solidFill>
                <a:latin typeface="Times New Roman" panose="02020603050405020304" pitchFamily="18" charset="0"/>
                <a:cs typeface="Times New Roman" panose="02020603050405020304" pitchFamily="18" charset="0"/>
              </a:rPr>
              <a:t>Nhiệm</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vụ</a:t>
            </a:r>
            <a:r>
              <a:rPr lang="en-US" sz="2800" b="1" u="sng" dirty="0">
                <a:solidFill>
                  <a:srgbClr val="FF0000"/>
                </a:solidFill>
                <a:latin typeface="Times New Roman" panose="02020603050405020304" pitchFamily="18" charset="0"/>
                <a:cs typeface="Times New Roman" panose="02020603050405020304" pitchFamily="18" charset="0"/>
              </a:rPr>
              <a:t> 2: </a:t>
            </a:r>
          </a:p>
          <a:p>
            <a:pPr>
              <a:lnSpc>
                <a:spcPct val="150000"/>
              </a:lnSpc>
            </a:pPr>
            <a:r>
              <a:rPr lang="en-US" sz="2800" dirty="0" err="1">
                <a:solidFill>
                  <a:srgbClr val="0000FF"/>
                </a:solidFill>
                <a:latin typeface="Times New Roman" panose="02020603050405020304" pitchFamily="18" charset="0"/>
                <a:cs typeface="Times New Roman" panose="02020603050405020304" pitchFamily="18" charset="0"/>
              </a:rPr>
              <a:t>Vòng</a:t>
            </a:r>
            <a:r>
              <a:rPr lang="en-US" sz="2800" dirty="0">
                <a:solidFill>
                  <a:srgbClr val="0000FF"/>
                </a:solidFill>
                <a:latin typeface="Times New Roman" panose="02020603050405020304" pitchFamily="18" charset="0"/>
                <a:cs typeface="Times New Roman" panose="02020603050405020304" pitchFamily="18" charset="0"/>
              </a:rPr>
              <a:t> 1: </a:t>
            </a:r>
            <a:r>
              <a:rPr lang="en-US" sz="2800" dirty="0" err="1">
                <a:solidFill>
                  <a:srgbClr val="0000FF"/>
                </a:solidFill>
                <a:latin typeface="Times New Roman" panose="02020603050405020304" pitchFamily="18" charset="0"/>
                <a:cs typeface="Times New Roman" panose="02020603050405020304" pitchFamily="18" charset="0"/>
              </a:rPr>
              <a:t>Nhóm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a:t>
            </a:r>
            <a:r>
              <a:rPr lang="en-US" sz="2800" dirty="0">
                <a:solidFill>
                  <a:srgbClr val="0000FF"/>
                </a:solidFill>
                <a:latin typeface="Times New Roman" panose="02020603050405020304" pitchFamily="18" charset="0"/>
                <a:cs typeface="Times New Roman" panose="02020603050405020304" pitchFamily="18" charset="0"/>
              </a:rPr>
              <a:t> – 15’</a:t>
            </a:r>
          </a:p>
          <a:p>
            <a:pPr>
              <a:lnSpc>
                <a:spcPct val="150000"/>
              </a:lnSpc>
            </a:pPr>
            <a:r>
              <a:rPr lang="en-US" sz="2800" dirty="0" err="1">
                <a:solidFill>
                  <a:srgbClr val="0000FF"/>
                </a:solidFill>
                <a:latin typeface="Times New Roman" panose="02020603050405020304" pitchFamily="18" charset="0"/>
                <a:cs typeface="Times New Roman" panose="02020603050405020304" pitchFamily="18" charset="0"/>
              </a:rPr>
              <a:t>Mỗi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nhóm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tìm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hiểu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nội</a:t>
            </a:r>
            <a:r>
              <a:rPr lang="en-US" sz="2800" dirty="0">
                <a:solidFill>
                  <a:srgbClr val="0000FF"/>
                </a:solidFill>
                <a:latin typeface="Times New Roman" panose="02020603050405020304" pitchFamily="18" charset="0"/>
                <a:cs typeface="Times New Roman" panose="02020603050405020304" pitchFamily="18" charset="0"/>
              </a:rPr>
              <a:t> dung – </a:t>
            </a:r>
            <a:r>
              <a:rPr lang="en-US" sz="2800" dirty="0" err="1">
                <a:solidFill>
                  <a:srgbClr val="0000FF"/>
                </a:solidFill>
                <a:latin typeface="Times New Roman" panose="02020603050405020304" pitchFamily="18" charset="0"/>
                <a:cs typeface="Times New Roman" panose="02020603050405020304" pitchFamily="18" charset="0"/>
              </a:rPr>
              <a:t>Hoàn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phiếu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tập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2</a:t>
            </a:r>
          </a:p>
          <a:p>
            <a:pPr>
              <a:lnSpc>
                <a:spcPct val="15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Nhóm 1: An toàn điện trong thiết kế, lắp đặt điện.</a:t>
            </a:r>
          </a:p>
          <a:p>
            <a:pPr>
              <a:lnSpc>
                <a:spcPct val="150000"/>
              </a:lnSpc>
            </a:pPr>
            <a:r>
              <a:rPr lang="vi-VN" sz="2800" dirty="0">
                <a:latin typeface="Times New Roman" panose="02020603050405020304" pitchFamily="18" charset="0"/>
                <a:cs typeface="Times New Roman" panose="02020603050405020304" pitchFamily="18" charset="0"/>
              </a:rPr>
              <a:t>+ Nhóm 2: An toàn điện trong sử dụng điện.</a:t>
            </a:r>
          </a:p>
          <a:p>
            <a:pPr>
              <a:lnSpc>
                <a:spcPct val="150000"/>
              </a:lnSpc>
            </a:pP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Nhóm 3: An toàn điện trong bảo dưỡng, sữa chữa.</a:t>
            </a:r>
          </a:p>
          <a:p>
            <a:pPr>
              <a:lnSpc>
                <a:spcPct val="150000"/>
              </a:lnSpc>
            </a:pPr>
            <a:r>
              <a:rPr lang="vi-VN" sz="2800" dirty="0">
                <a:latin typeface="Times New Roman" panose="02020603050405020304" pitchFamily="18" charset="0"/>
                <a:cs typeface="Times New Roman" panose="02020603050405020304" pitchFamily="18" charset="0"/>
              </a:rPr>
              <a:t>+ Nhóm 4: Một số biện pháp an toàn khác.</a:t>
            </a:r>
          </a:p>
          <a:p>
            <a:pPr>
              <a:lnSpc>
                <a:spcPct val="150000"/>
              </a:lnSpc>
            </a:pP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05711" y="1270368"/>
            <a:ext cx="7692390"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II. MỘT SỐ BIỆN PHÁP VỀ AN TOÀN ĐIỆN</a:t>
            </a:r>
          </a:p>
        </p:txBody>
      </p:sp>
    </p:spTree>
    <p:extLst>
      <p:ext uri="{BB962C8B-B14F-4D97-AF65-F5344CB8AC3E}">
        <p14:creationId xmlns:p14="http://schemas.microsoft.com/office/powerpoint/2010/main" val="2438509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0" y="268367"/>
            <a:ext cx="13944600" cy="7771358"/>
          </a:xfrm>
          <a:prstGeom prst="rect">
            <a:avLst/>
          </a:prstGeom>
        </p:spPr>
        <p:txBody>
          <a:bodyPr wrap="square">
            <a:spAutoFit/>
          </a:bodyPr>
          <a:lstStyle/>
          <a:p>
            <a:pPr algn="ctr">
              <a:spcBef>
                <a:spcPts val="20"/>
              </a:spcBef>
              <a:spcAft>
                <a:spcPts val="0"/>
              </a:spcAft>
            </a:pP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 SỐ 2</a:t>
            </a:r>
            <a:endPar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spcBef>
                <a:spcPts val="20"/>
              </a:spcBef>
              <a:spcAft>
                <a:spcPts val="0"/>
              </a:spcAft>
            </a:pPr>
            <a:r>
              <a:rPr lang="en-US">
                <a:latin typeface="Times New Roman" panose="02020603050405020304" pitchFamily="18" charset="0"/>
                <a:ea typeface="Cambria" panose="02040503050406030204" pitchFamily="18" charset="0"/>
                <a:cs typeface="Times New Roman" panose="02020603050405020304" pitchFamily="18" charset="0"/>
              </a:rPr>
              <a:t> </a:t>
            </a:r>
            <a:r>
              <a:rPr lang="en-US" sz="2800" b="1" smtClean="0">
                <a:latin typeface="Times New Roman" panose="02020603050405020304" pitchFamily="18" charset="0"/>
                <a:ea typeface="Cambria" panose="02040503050406030204" pitchFamily="18" charset="0"/>
                <a:cs typeface="Times New Roman" panose="02020603050405020304" pitchFamily="18" charset="0"/>
              </a:rPr>
              <a:t>Nhóm</a:t>
            </a:r>
            <a:r>
              <a:rPr lang="en-US" sz="2800" b="1" dirty="0">
                <a:latin typeface="Times New Roman" panose="02020603050405020304" pitchFamily="18" charset="0"/>
                <a:ea typeface="Cambria" panose="02040503050406030204" pitchFamily="18" charset="0"/>
                <a:cs typeface="Times New Roman" panose="02020603050405020304" pitchFamily="18" charset="0"/>
              </a:rPr>
              <a:t>:</a:t>
            </a:r>
            <a:r>
              <a:rPr lang="en-US" b="1" dirty="0">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a:t>
            </a:r>
          </a:p>
          <a:p>
            <a:pPr>
              <a:lnSpc>
                <a:spcPct val="150000"/>
              </a:lnSpc>
              <a:spcBef>
                <a:spcPts val="20"/>
              </a:spcBef>
              <a:spcAft>
                <a:spcPts val="0"/>
              </a:spcAft>
            </a:pPr>
            <a:r>
              <a:rPr lang="en-US" sz="2800" b="1"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a:t>
            </a:r>
          </a:p>
          <a:p>
            <a:r>
              <a:rPr lang="en-US" sz="2800" b="1" i="1" u="sng" err="1">
                <a:latin typeface="Times New Roman" panose="02020603050405020304" pitchFamily="18" charset="0"/>
                <a:ea typeface="Cambria" panose="02040503050406030204" pitchFamily="18" charset="0"/>
                <a:cs typeface="Times New Roman" panose="02020603050405020304" pitchFamily="18" charset="0"/>
              </a:rPr>
              <a:t>Nội</a:t>
            </a:r>
            <a:r>
              <a:rPr lang="en-US" sz="2800" b="1" i="1" u="sng">
                <a:latin typeface="Times New Roman" panose="02020603050405020304" pitchFamily="18" charset="0"/>
                <a:ea typeface="Cambria" panose="02040503050406030204" pitchFamily="18" charset="0"/>
                <a:cs typeface="Times New Roman" panose="02020603050405020304" pitchFamily="18" charset="0"/>
              </a:rPr>
              <a:t> </a:t>
            </a:r>
            <a:r>
              <a:rPr lang="en-US" sz="2800" b="1" i="1" u="sng" smtClean="0">
                <a:latin typeface="Times New Roman" panose="02020603050405020304" pitchFamily="18" charset="0"/>
                <a:ea typeface="Cambria" panose="02040503050406030204" pitchFamily="18" charset="0"/>
                <a:cs typeface="Times New Roman" panose="02020603050405020304" pitchFamily="18" charset="0"/>
              </a:rPr>
              <a:t>dung: </a:t>
            </a:r>
          </a:p>
          <a:p>
            <a:r>
              <a:rPr lang="en-US" sz="2800" smtClean="0">
                <a:latin typeface="Times New Roman" panose="02020603050405020304" pitchFamily="18" charset="0"/>
                <a:cs typeface="Times New Roman" panose="02020603050405020304" pitchFamily="18" charset="0"/>
              </a:rPr>
              <a:t>Nhóm </a:t>
            </a:r>
            <a:r>
              <a:rPr lang="en-US" sz="2800">
                <a:latin typeface="Times New Roman" panose="02020603050405020304" pitchFamily="18" charset="0"/>
                <a:cs typeface="Times New Roman" panose="02020603050405020304" pitchFamily="18" charset="0"/>
              </a:rPr>
              <a:t>1: An toàn điện trong thiết kế, lắp đặt điện.</a:t>
            </a:r>
          </a:p>
          <a:p>
            <a:r>
              <a:rPr lang="en-US" sz="2800">
                <a:latin typeface="Times New Roman" panose="02020603050405020304" pitchFamily="18" charset="0"/>
                <a:cs typeface="Times New Roman" panose="02020603050405020304" pitchFamily="18" charset="0"/>
              </a:rPr>
              <a:t>Nhóm 2: An toàn điện trong sử dụng điện.</a:t>
            </a:r>
          </a:p>
          <a:p>
            <a:r>
              <a:rPr lang="en-US" sz="2800">
                <a:latin typeface="Times New Roman" panose="02020603050405020304" pitchFamily="18" charset="0"/>
                <a:cs typeface="Times New Roman" panose="02020603050405020304" pitchFamily="18" charset="0"/>
              </a:rPr>
              <a:t>Nhóm 3: An toàn điện trong bảo dưỡng, sữa chữa.</a:t>
            </a:r>
          </a:p>
          <a:p>
            <a:r>
              <a:rPr lang="en-US" sz="2800">
                <a:latin typeface="Times New Roman" panose="02020603050405020304" pitchFamily="18" charset="0"/>
                <a:cs typeface="Times New Roman" panose="02020603050405020304" pitchFamily="18" charset="0"/>
              </a:rPr>
              <a:t>Nhóm 4: Một số biện pháp an toàn khác.</a:t>
            </a:r>
          </a:p>
          <a:p>
            <a:pPr algn="ctr">
              <a:lnSpc>
                <a:spcPct val="150000"/>
              </a:lnSpc>
              <a:spcBef>
                <a:spcPts val="20"/>
              </a:spcBef>
              <a:spcAft>
                <a:spcPts val="0"/>
              </a:spcAft>
            </a:pPr>
            <a:r>
              <a:rPr lang="en-US" smtClean="0">
                <a:latin typeface="Times New Roman" panose="02020603050405020304" pitchFamily="18" charset="0"/>
                <a:ea typeface="Cambria" panose="02040503050406030204" pitchFamily="18" charset="0"/>
                <a:cs typeface="Times New Roman" panose="02020603050405020304" pitchFamily="18" charset="0"/>
              </a:rPr>
              <a:t>………………………………………………………………………………………………………………………………………………………………</a:t>
            </a:r>
            <a:endParaRPr lang="en-US" dirty="0">
              <a:latin typeface="Times New Roman" panose="02020603050405020304" pitchFamily="18" charset="0"/>
              <a:ea typeface="Cambria" panose="02040503050406030204" pitchFamily="18" charset="0"/>
              <a:cs typeface="Times New Roman" panose="02020603050405020304" pitchFamily="18" charset="0"/>
            </a:endParaRPr>
          </a:p>
          <a:p>
            <a:pPr algn="ctr">
              <a:lnSpc>
                <a:spcPct val="150000"/>
              </a:lnSpc>
              <a:spcBef>
                <a:spcPts val="20"/>
              </a:spcBef>
              <a:spcAft>
                <a:spcPts val="0"/>
              </a:spcAft>
            </a:pPr>
            <a:r>
              <a:rPr lang="en-US" smtClean="0">
                <a:latin typeface="Times New Roman" panose="02020603050405020304" pitchFamily="18" charset="0"/>
                <a:ea typeface="Cambria" panose="02040503050406030204" pitchFamily="18" charset="0"/>
                <a:cs typeface="Times New Roman" panose="02020603050405020304" pitchFamily="18" charset="0"/>
              </a:rPr>
              <a:t>………………………………………………………………………………………………………………………………………………………………</a:t>
            </a:r>
            <a:endParaRPr lang="en-US" dirty="0">
              <a:latin typeface="Times New Roman" panose="02020603050405020304" pitchFamily="18" charset="0"/>
              <a:ea typeface="Cambria" panose="02040503050406030204" pitchFamily="18" charset="0"/>
              <a:cs typeface="Times New Roman" panose="02020603050405020304" pitchFamily="18" charset="0"/>
            </a:endParaRPr>
          </a:p>
          <a:p>
            <a:pPr algn="ctr">
              <a:lnSpc>
                <a:spcPct val="150000"/>
              </a:lnSpc>
              <a:spcBef>
                <a:spcPts val="20"/>
              </a:spcBef>
              <a:spcAft>
                <a:spcPts val="0"/>
              </a:spcAft>
            </a:pPr>
            <a:r>
              <a:rPr lang="en-US" smtClean="0">
                <a:latin typeface="Times New Roman" panose="02020603050405020304" pitchFamily="18" charset="0"/>
                <a:ea typeface="Cambria" panose="02040503050406030204" pitchFamily="18" charset="0"/>
                <a:cs typeface="Times New Roman" panose="02020603050405020304" pitchFamily="18" charset="0"/>
              </a:rPr>
              <a:t>………………………………………………………………………………………………………………………………………………………………</a:t>
            </a:r>
            <a:endParaRPr lang="en-US" dirty="0">
              <a:latin typeface="Times New Roman" panose="02020603050405020304" pitchFamily="18" charset="0"/>
              <a:ea typeface="Cambria" panose="02040503050406030204" pitchFamily="18" charset="0"/>
              <a:cs typeface="Times New Roman" panose="02020603050405020304" pitchFamily="18" charset="0"/>
            </a:endParaRPr>
          </a:p>
          <a:p>
            <a:r>
              <a:rPr lang="en-US" smtClean="0">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spcBef>
                <a:spcPts val="20"/>
              </a:spcBef>
              <a:spcAft>
                <a:spcPts val="0"/>
              </a:spcAft>
            </a:pPr>
            <a:r>
              <a:rPr lang="en-US">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spcBef>
                <a:spcPts val="20"/>
              </a:spcBef>
              <a:spcAft>
                <a:spcPts val="0"/>
              </a:spcAft>
            </a:pPr>
            <a:r>
              <a:rPr lang="en-US">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spcBef>
                <a:spcPts val="20"/>
              </a:spcBef>
              <a:spcAft>
                <a:spcPts val="0"/>
              </a:spcAft>
            </a:pPr>
            <a:r>
              <a:rPr lang="en-US">
                <a:latin typeface="Times New Roman" panose="02020603050405020304" pitchFamily="18" charset="0"/>
                <a:ea typeface="Cambria" panose="02040503050406030204" pitchFamily="18" charset="0"/>
                <a:cs typeface="Times New Roman" panose="02020603050405020304" pitchFamily="18" charset="0"/>
              </a:rPr>
              <a:t>………………………………………………………………………………………………………………………………………………………………</a:t>
            </a:r>
          </a:p>
          <a:p>
            <a:r>
              <a:rPr lang="en-US">
                <a:latin typeface="Times New Roman" panose="02020603050405020304" pitchFamily="18" charset="0"/>
                <a:ea typeface="Cambria" panose="020405030504060302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9815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SUBSTITUTION_ID" val="{5079E3EE-61D0-4263-A879-94E97EDE8DE7}"/>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2EE5176C-6A24-404A-A25A-D7E544D37F4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1513</Words>
  <Application>Microsoft Office PowerPoint</Application>
  <PresentationFormat>Custom</PresentationFormat>
  <Paragraphs>187</Paragraphs>
  <Slides>23</Slides>
  <Notes>9</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SimSun</vt:lpstr>
      <vt:lpstr>Arial</vt:lpstr>
      <vt:lpstr>Calibri</vt:lpstr>
      <vt:lpstr>Cambria</vt:lpstr>
      <vt:lpstr>Open Sans</vt:lpstr>
      <vt:lpstr>Times New Roman</vt:lpstr>
      <vt:lpstr>Unbounded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cp:lastModifiedBy>
  <cp:revision>61</cp:revision>
  <dcterms:created xsi:type="dcterms:W3CDTF">2024-07-11T10:14:42Z</dcterms:created>
  <dcterms:modified xsi:type="dcterms:W3CDTF">2024-07-25T08:37:38Z</dcterms:modified>
</cp:coreProperties>
</file>