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35"/>
  </p:notesMasterIdLst>
  <p:sldIdLst>
    <p:sldId id="439" r:id="rId2"/>
    <p:sldId id="374" r:id="rId3"/>
    <p:sldId id="375" r:id="rId4"/>
    <p:sldId id="376" r:id="rId5"/>
    <p:sldId id="402" r:id="rId6"/>
    <p:sldId id="417" r:id="rId7"/>
    <p:sldId id="418" r:id="rId8"/>
    <p:sldId id="421" r:id="rId9"/>
    <p:sldId id="422" r:id="rId10"/>
    <p:sldId id="423" r:id="rId11"/>
    <p:sldId id="424" r:id="rId12"/>
    <p:sldId id="425" r:id="rId13"/>
    <p:sldId id="426" r:id="rId14"/>
    <p:sldId id="427" r:id="rId15"/>
    <p:sldId id="428" r:id="rId16"/>
    <p:sldId id="429" r:id="rId17"/>
    <p:sldId id="430" r:id="rId18"/>
    <p:sldId id="411" r:id="rId19"/>
    <p:sldId id="389" r:id="rId20"/>
    <p:sldId id="406" r:id="rId21"/>
    <p:sldId id="405" r:id="rId22"/>
    <p:sldId id="419" r:id="rId23"/>
    <p:sldId id="390" r:id="rId24"/>
    <p:sldId id="434" r:id="rId25"/>
    <p:sldId id="435" r:id="rId26"/>
    <p:sldId id="398" r:id="rId27"/>
    <p:sldId id="436" r:id="rId28"/>
    <p:sldId id="437" r:id="rId29"/>
    <p:sldId id="404" r:id="rId30"/>
    <p:sldId id="438" r:id="rId31"/>
    <p:sldId id="440" r:id="rId32"/>
    <p:sldId id="441" r:id="rId33"/>
    <p:sldId id="38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629"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FD22B7-43BF-4E64-A8FF-B9555FD26148}"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7070B89C-1140-4F4C-A0F2-3EE603E34F9D}">
      <dgm:prSet phldrT="[Text]" phldr="1"/>
      <dgm:spPr>
        <a:solidFill>
          <a:schemeClr val="bg1"/>
        </a:solidFill>
      </dgm:spPr>
      <dgm:t>
        <a:bodyPr/>
        <a:lstStyle/>
        <a:p>
          <a:endParaRPr lang="en-US" b="1"/>
        </a:p>
      </dgm:t>
    </dgm:pt>
    <dgm:pt modelId="{948284EB-E8B5-47E5-A9E9-97AC28723FAA}" type="parTrans" cxnId="{9F6E55ED-8079-425B-A18E-59B530E0B518}">
      <dgm:prSet/>
      <dgm:spPr/>
      <dgm:t>
        <a:bodyPr/>
        <a:lstStyle/>
        <a:p>
          <a:endParaRPr lang="en-US" b="1"/>
        </a:p>
      </dgm:t>
    </dgm:pt>
    <dgm:pt modelId="{34C1869A-9EA1-404D-9640-A94C1E44E594}" type="sibTrans" cxnId="{9F6E55ED-8079-425B-A18E-59B530E0B518}">
      <dgm:prSet/>
      <dgm:spPr/>
      <dgm:t>
        <a:bodyPr/>
        <a:lstStyle/>
        <a:p>
          <a:endParaRPr lang="en-US" b="1"/>
        </a:p>
      </dgm:t>
    </dgm:pt>
    <dgm:pt modelId="{ED808730-D0AA-47D3-AD0C-00501A0BA762}">
      <dgm:prSet phldrT="[Text]"/>
      <dgm:spPr>
        <a:solidFill>
          <a:srgbClr val="FFC000"/>
        </a:solidFill>
      </dgm:spPr>
      <dgm:t>
        <a:bodyPr/>
        <a:lstStyle/>
        <a:p>
          <a:r>
            <a:rPr lang="en-US" b="1">
              <a:latin typeface="Times New Roman" panose="02020603050405020304" pitchFamily="18" charset="0"/>
              <a:cs typeface="Times New Roman" panose="02020603050405020304" pitchFamily="18" charset="0"/>
            </a:rPr>
            <a:t>Nhóm 01</a:t>
          </a:r>
        </a:p>
      </dgm:t>
    </dgm:pt>
    <dgm:pt modelId="{204DE551-C8AD-4784-A60B-295F1A7CEB58}" type="parTrans" cxnId="{24418583-E0D2-4A97-8423-548A9750E385}">
      <dgm:prSet/>
      <dgm:spPr/>
      <dgm:t>
        <a:bodyPr/>
        <a:lstStyle/>
        <a:p>
          <a:endParaRPr lang="en-US" b="1"/>
        </a:p>
      </dgm:t>
    </dgm:pt>
    <dgm:pt modelId="{6036CF70-21BF-4158-B5C8-9A46CEC9E9D2}" type="sibTrans" cxnId="{24418583-E0D2-4A97-8423-548A9750E385}">
      <dgm:prSet/>
      <dgm:spPr/>
      <dgm:t>
        <a:bodyPr/>
        <a:lstStyle/>
        <a:p>
          <a:endParaRPr lang="en-US" b="1"/>
        </a:p>
      </dgm:t>
    </dgm:pt>
    <dgm:pt modelId="{C150180A-80A7-44FA-8340-A8A0BAFEC892}">
      <dgm:prSet phldrT="[Text]"/>
      <dgm:spPr>
        <a:solidFill>
          <a:schemeClr val="accent3"/>
        </a:solidFill>
      </dgm:spPr>
      <dgm:t>
        <a:bodyPr/>
        <a:lstStyle/>
        <a:p>
          <a:r>
            <a:rPr lang="en-US" b="1"/>
            <a:t>Nhóm 02</a:t>
          </a:r>
        </a:p>
      </dgm:t>
    </dgm:pt>
    <dgm:pt modelId="{F48B92B6-CF3B-4B96-94E6-A9863109BF03}" type="parTrans" cxnId="{63CE97BC-63E5-4D5A-9DBB-1ED65D93AEE8}">
      <dgm:prSet/>
      <dgm:spPr/>
      <dgm:t>
        <a:bodyPr/>
        <a:lstStyle/>
        <a:p>
          <a:endParaRPr lang="en-US" b="1"/>
        </a:p>
      </dgm:t>
    </dgm:pt>
    <dgm:pt modelId="{1C8E341E-7CB6-4AA7-8121-0267DCDF1159}" type="sibTrans" cxnId="{63CE97BC-63E5-4D5A-9DBB-1ED65D93AEE8}">
      <dgm:prSet/>
      <dgm:spPr/>
      <dgm:t>
        <a:bodyPr/>
        <a:lstStyle/>
        <a:p>
          <a:endParaRPr lang="en-US" b="1"/>
        </a:p>
      </dgm:t>
    </dgm:pt>
    <dgm:pt modelId="{E8F673F8-A3B6-4E2B-8425-CF5CE282DF9F}">
      <dgm:prSet phldrT="[Text]"/>
      <dgm:spPr>
        <a:solidFill>
          <a:schemeClr val="tx2">
            <a:lumMod val="60000"/>
            <a:lumOff val="40000"/>
          </a:schemeClr>
        </a:solidFill>
      </dgm:spPr>
      <dgm:t>
        <a:bodyPr/>
        <a:lstStyle/>
        <a:p>
          <a:r>
            <a:rPr lang="en-US" b="1"/>
            <a:t>Nhóm 03</a:t>
          </a:r>
        </a:p>
      </dgm:t>
    </dgm:pt>
    <dgm:pt modelId="{2F61D42A-EA5E-4778-BD0F-FEF49D472DFF}" type="parTrans" cxnId="{E9E3C641-CA73-4249-85F2-3954CD94D0D2}">
      <dgm:prSet/>
      <dgm:spPr/>
      <dgm:t>
        <a:bodyPr/>
        <a:lstStyle/>
        <a:p>
          <a:endParaRPr lang="en-US" b="1"/>
        </a:p>
      </dgm:t>
    </dgm:pt>
    <dgm:pt modelId="{D571C745-FB3C-416F-A6F3-0ECAC9006AF9}" type="sibTrans" cxnId="{E9E3C641-CA73-4249-85F2-3954CD94D0D2}">
      <dgm:prSet/>
      <dgm:spPr/>
      <dgm:t>
        <a:bodyPr/>
        <a:lstStyle/>
        <a:p>
          <a:endParaRPr lang="en-US" b="1"/>
        </a:p>
      </dgm:t>
    </dgm:pt>
    <dgm:pt modelId="{0137CD41-B627-4519-9624-23BB7CAA1C4D}">
      <dgm:prSet phldrT="[Text]"/>
      <dgm:spPr>
        <a:solidFill>
          <a:srgbClr val="00B050"/>
        </a:solidFill>
      </dgm:spPr>
      <dgm:t>
        <a:bodyPr/>
        <a:lstStyle/>
        <a:p>
          <a:r>
            <a:rPr lang="en-US" b="1"/>
            <a:t>Nhóm 04</a:t>
          </a:r>
        </a:p>
      </dgm:t>
    </dgm:pt>
    <dgm:pt modelId="{52B93785-A825-4E76-9E3A-E3668624DABE}" type="parTrans" cxnId="{CF944425-62E6-4B57-AA61-F408AFFE1954}">
      <dgm:prSet/>
      <dgm:spPr/>
      <dgm:t>
        <a:bodyPr/>
        <a:lstStyle/>
        <a:p>
          <a:endParaRPr lang="en-US" b="1"/>
        </a:p>
      </dgm:t>
    </dgm:pt>
    <dgm:pt modelId="{6C1822EF-49A0-4A43-8804-D3FF3406A5A3}" type="sibTrans" cxnId="{CF944425-62E6-4B57-AA61-F408AFFE1954}">
      <dgm:prSet/>
      <dgm:spPr/>
      <dgm:t>
        <a:bodyPr/>
        <a:lstStyle/>
        <a:p>
          <a:endParaRPr lang="en-US" b="1"/>
        </a:p>
      </dgm:t>
    </dgm:pt>
    <dgm:pt modelId="{A9BAA3C3-0B58-4B84-99DB-E14DD5AFCA69}">
      <dgm:prSet phldrT="[Text]"/>
      <dgm:spPr>
        <a:solidFill>
          <a:schemeClr val="accent2">
            <a:lumMod val="60000"/>
            <a:lumOff val="40000"/>
          </a:schemeClr>
        </a:solidFill>
      </dgm:spPr>
      <dgm:t>
        <a:bodyPr/>
        <a:lstStyle/>
        <a:p>
          <a:r>
            <a:rPr lang="en-US" b="1" dirty="0" err="1"/>
            <a:t>Nhóm</a:t>
          </a:r>
          <a:r>
            <a:rPr lang="en-US" b="1" dirty="0"/>
            <a:t> 05</a:t>
          </a:r>
        </a:p>
      </dgm:t>
    </dgm:pt>
    <dgm:pt modelId="{CA3EE55F-FFBA-41CB-9147-342ABEF5719C}" type="parTrans" cxnId="{B10FAC56-D71C-41F2-BFE7-1FE713C375CD}">
      <dgm:prSet/>
      <dgm:spPr/>
      <dgm:t>
        <a:bodyPr/>
        <a:lstStyle/>
        <a:p>
          <a:endParaRPr lang="en-US" b="1"/>
        </a:p>
      </dgm:t>
    </dgm:pt>
    <dgm:pt modelId="{0CB5865E-0F37-4616-A4B2-FF94DAC0A299}" type="sibTrans" cxnId="{B10FAC56-D71C-41F2-BFE7-1FE713C375CD}">
      <dgm:prSet/>
      <dgm:spPr/>
      <dgm:t>
        <a:bodyPr/>
        <a:lstStyle/>
        <a:p>
          <a:endParaRPr lang="en-US" b="1"/>
        </a:p>
      </dgm:t>
    </dgm:pt>
    <dgm:pt modelId="{E3934A9F-B593-4D21-87BE-FF0722975F34}">
      <dgm:prSet phldrT="[Text]"/>
      <dgm:spPr>
        <a:solidFill>
          <a:srgbClr val="FF0000"/>
        </a:solidFill>
      </dgm:spPr>
      <dgm:t>
        <a:bodyPr/>
        <a:lstStyle/>
        <a:p>
          <a:r>
            <a:rPr lang="en-US" b="1"/>
            <a:t>Nhóm 06</a:t>
          </a:r>
        </a:p>
      </dgm:t>
    </dgm:pt>
    <dgm:pt modelId="{3DECF997-1208-410F-930E-234065054B8F}" type="parTrans" cxnId="{5C691B08-61BB-418B-B3FD-0B340FB06EDE}">
      <dgm:prSet/>
      <dgm:spPr/>
      <dgm:t>
        <a:bodyPr/>
        <a:lstStyle/>
        <a:p>
          <a:endParaRPr lang="en-US" b="1"/>
        </a:p>
      </dgm:t>
    </dgm:pt>
    <dgm:pt modelId="{DBBC7F7F-EA13-4D4C-AB4A-5A8032385190}" type="sibTrans" cxnId="{5C691B08-61BB-418B-B3FD-0B340FB06EDE}">
      <dgm:prSet/>
      <dgm:spPr/>
      <dgm:t>
        <a:bodyPr/>
        <a:lstStyle/>
        <a:p>
          <a:endParaRPr lang="en-US" b="1"/>
        </a:p>
      </dgm:t>
    </dgm:pt>
    <dgm:pt modelId="{5DA3B5C5-B9D1-483E-B758-044B13E5985C}" type="pres">
      <dgm:prSet presAssocID="{CFFD22B7-43BF-4E64-A8FF-B9555FD26148}" presName="Name0" presStyleCnt="0">
        <dgm:presLayoutVars>
          <dgm:chMax val="1"/>
          <dgm:chPref val="1"/>
          <dgm:dir/>
          <dgm:animOne val="branch"/>
          <dgm:animLvl val="lvl"/>
        </dgm:presLayoutVars>
      </dgm:prSet>
      <dgm:spPr/>
      <dgm:t>
        <a:bodyPr/>
        <a:lstStyle/>
        <a:p>
          <a:endParaRPr lang="vi-VN"/>
        </a:p>
      </dgm:t>
    </dgm:pt>
    <dgm:pt modelId="{B4AFDBD4-9714-49BF-9BDF-070E8AC5725F}" type="pres">
      <dgm:prSet presAssocID="{7070B89C-1140-4F4C-A0F2-3EE603E34F9D}" presName="Parent" presStyleLbl="node0" presStyleIdx="0" presStyleCnt="1">
        <dgm:presLayoutVars>
          <dgm:chMax val="6"/>
          <dgm:chPref val="6"/>
        </dgm:presLayoutVars>
      </dgm:prSet>
      <dgm:spPr/>
      <dgm:t>
        <a:bodyPr/>
        <a:lstStyle/>
        <a:p>
          <a:endParaRPr lang="vi-VN"/>
        </a:p>
      </dgm:t>
    </dgm:pt>
    <dgm:pt modelId="{40FF73F3-2106-44FA-95B9-49A5AB6A1875}" type="pres">
      <dgm:prSet presAssocID="{ED808730-D0AA-47D3-AD0C-00501A0BA762}" presName="Accent1" presStyleCnt="0"/>
      <dgm:spPr/>
    </dgm:pt>
    <dgm:pt modelId="{0F5093DE-1CBC-4DB4-990B-5D05D4A4726E}" type="pres">
      <dgm:prSet presAssocID="{ED808730-D0AA-47D3-AD0C-00501A0BA762}" presName="Accent" presStyleLbl="bgShp" presStyleIdx="0" presStyleCnt="6"/>
      <dgm:spPr/>
    </dgm:pt>
    <dgm:pt modelId="{57FCAD96-3AFC-4E0B-AB59-C3AC12D043D0}" type="pres">
      <dgm:prSet presAssocID="{ED808730-D0AA-47D3-AD0C-00501A0BA762}" presName="Child1" presStyleLbl="node1" presStyleIdx="0" presStyleCnt="6">
        <dgm:presLayoutVars>
          <dgm:chMax val="0"/>
          <dgm:chPref val="0"/>
          <dgm:bulletEnabled val="1"/>
        </dgm:presLayoutVars>
      </dgm:prSet>
      <dgm:spPr/>
      <dgm:t>
        <a:bodyPr/>
        <a:lstStyle/>
        <a:p>
          <a:endParaRPr lang="vi-VN"/>
        </a:p>
      </dgm:t>
    </dgm:pt>
    <dgm:pt modelId="{91E3A608-3C39-45AA-A911-6D633521BF91}" type="pres">
      <dgm:prSet presAssocID="{C150180A-80A7-44FA-8340-A8A0BAFEC892}" presName="Accent2" presStyleCnt="0"/>
      <dgm:spPr/>
    </dgm:pt>
    <dgm:pt modelId="{BDFED970-F19A-481A-BC26-3408D87A5714}" type="pres">
      <dgm:prSet presAssocID="{C150180A-80A7-44FA-8340-A8A0BAFEC892}" presName="Accent" presStyleLbl="bgShp" presStyleIdx="1" presStyleCnt="6"/>
      <dgm:spPr/>
    </dgm:pt>
    <dgm:pt modelId="{94D1CAD2-CE41-4636-A387-DB3BD25DFF5D}" type="pres">
      <dgm:prSet presAssocID="{C150180A-80A7-44FA-8340-A8A0BAFEC892}" presName="Child2" presStyleLbl="node1" presStyleIdx="1" presStyleCnt="6">
        <dgm:presLayoutVars>
          <dgm:chMax val="0"/>
          <dgm:chPref val="0"/>
          <dgm:bulletEnabled val="1"/>
        </dgm:presLayoutVars>
      </dgm:prSet>
      <dgm:spPr/>
      <dgm:t>
        <a:bodyPr/>
        <a:lstStyle/>
        <a:p>
          <a:endParaRPr lang="vi-VN"/>
        </a:p>
      </dgm:t>
    </dgm:pt>
    <dgm:pt modelId="{D42A7CC6-18D8-4BA7-9013-33D26E664DB0}" type="pres">
      <dgm:prSet presAssocID="{E8F673F8-A3B6-4E2B-8425-CF5CE282DF9F}" presName="Accent3" presStyleCnt="0"/>
      <dgm:spPr/>
    </dgm:pt>
    <dgm:pt modelId="{BD00351E-B0F6-48D7-B5DF-0694135937FB}" type="pres">
      <dgm:prSet presAssocID="{E8F673F8-A3B6-4E2B-8425-CF5CE282DF9F}" presName="Accent" presStyleLbl="bgShp" presStyleIdx="2" presStyleCnt="6"/>
      <dgm:spPr/>
    </dgm:pt>
    <dgm:pt modelId="{D7CE1C60-2FC6-4A18-A3FC-C7D4AF7DF365}" type="pres">
      <dgm:prSet presAssocID="{E8F673F8-A3B6-4E2B-8425-CF5CE282DF9F}" presName="Child3" presStyleLbl="node1" presStyleIdx="2" presStyleCnt="6">
        <dgm:presLayoutVars>
          <dgm:chMax val="0"/>
          <dgm:chPref val="0"/>
          <dgm:bulletEnabled val="1"/>
        </dgm:presLayoutVars>
      </dgm:prSet>
      <dgm:spPr/>
      <dgm:t>
        <a:bodyPr/>
        <a:lstStyle/>
        <a:p>
          <a:endParaRPr lang="vi-VN"/>
        </a:p>
      </dgm:t>
    </dgm:pt>
    <dgm:pt modelId="{B44BE8D8-228E-4416-A2E4-E56AE98AFE8A}" type="pres">
      <dgm:prSet presAssocID="{0137CD41-B627-4519-9624-23BB7CAA1C4D}" presName="Accent4" presStyleCnt="0"/>
      <dgm:spPr/>
    </dgm:pt>
    <dgm:pt modelId="{25010233-1FF3-4846-923B-1CEC4189C921}" type="pres">
      <dgm:prSet presAssocID="{0137CD41-B627-4519-9624-23BB7CAA1C4D}" presName="Accent" presStyleLbl="bgShp" presStyleIdx="3" presStyleCnt="6"/>
      <dgm:spPr/>
    </dgm:pt>
    <dgm:pt modelId="{04C43B97-0111-4112-8C47-D198FB4E1F2F}" type="pres">
      <dgm:prSet presAssocID="{0137CD41-B627-4519-9624-23BB7CAA1C4D}" presName="Child4" presStyleLbl="node1" presStyleIdx="3" presStyleCnt="6" custLinFactNeighborX="4429" custLinFactNeighborY="4095">
        <dgm:presLayoutVars>
          <dgm:chMax val="0"/>
          <dgm:chPref val="0"/>
          <dgm:bulletEnabled val="1"/>
        </dgm:presLayoutVars>
      </dgm:prSet>
      <dgm:spPr/>
      <dgm:t>
        <a:bodyPr/>
        <a:lstStyle/>
        <a:p>
          <a:endParaRPr lang="vi-VN"/>
        </a:p>
      </dgm:t>
    </dgm:pt>
    <dgm:pt modelId="{618D3E41-28B9-45E3-9600-07DF5587505B}" type="pres">
      <dgm:prSet presAssocID="{A9BAA3C3-0B58-4B84-99DB-E14DD5AFCA69}" presName="Accent5" presStyleCnt="0"/>
      <dgm:spPr/>
    </dgm:pt>
    <dgm:pt modelId="{88E4B496-4CA5-474B-B039-0B8CF10C9ECD}" type="pres">
      <dgm:prSet presAssocID="{A9BAA3C3-0B58-4B84-99DB-E14DD5AFCA69}" presName="Accent" presStyleLbl="bgShp" presStyleIdx="4" presStyleCnt="6"/>
      <dgm:spPr/>
    </dgm:pt>
    <dgm:pt modelId="{BA60152B-8540-4A08-8D48-BFAF85EADC08}" type="pres">
      <dgm:prSet presAssocID="{A9BAA3C3-0B58-4B84-99DB-E14DD5AFCA69}" presName="Child5" presStyleLbl="node1" presStyleIdx="4" presStyleCnt="6">
        <dgm:presLayoutVars>
          <dgm:chMax val="0"/>
          <dgm:chPref val="0"/>
          <dgm:bulletEnabled val="1"/>
        </dgm:presLayoutVars>
      </dgm:prSet>
      <dgm:spPr/>
      <dgm:t>
        <a:bodyPr/>
        <a:lstStyle/>
        <a:p>
          <a:endParaRPr lang="vi-VN"/>
        </a:p>
      </dgm:t>
    </dgm:pt>
    <dgm:pt modelId="{4A18D251-25A4-4BDD-86CA-E14DA40B31A3}" type="pres">
      <dgm:prSet presAssocID="{E3934A9F-B593-4D21-87BE-FF0722975F34}" presName="Accent6" presStyleCnt="0"/>
      <dgm:spPr/>
    </dgm:pt>
    <dgm:pt modelId="{5077E17B-3904-4589-B602-93F7A59EC6D9}" type="pres">
      <dgm:prSet presAssocID="{E3934A9F-B593-4D21-87BE-FF0722975F34}" presName="Accent" presStyleLbl="bgShp" presStyleIdx="5" presStyleCnt="6"/>
      <dgm:spPr/>
    </dgm:pt>
    <dgm:pt modelId="{3D7A1F88-5FF2-44C4-A4CB-DE44C77404F1}" type="pres">
      <dgm:prSet presAssocID="{E3934A9F-B593-4D21-87BE-FF0722975F34}" presName="Child6" presStyleLbl="node1" presStyleIdx="5" presStyleCnt="6">
        <dgm:presLayoutVars>
          <dgm:chMax val="0"/>
          <dgm:chPref val="0"/>
          <dgm:bulletEnabled val="1"/>
        </dgm:presLayoutVars>
      </dgm:prSet>
      <dgm:spPr/>
      <dgm:t>
        <a:bodyPr/>
        <a:lstStyle/>
        <a:p>
          <a:endParaRPr lang="vi-VN"/>
        </a:p>
      </dgm:t>
    </dgm:pt>
  </dgm:ptLst>
  <dgm:cxnLst>
    <dgm:cxn modelId="{C8A0FC2D-E052-4D5A-ADCF-7992AB53550B}" type="presOf" srcId="{ED808730-D0AA-47D3-AD0C-00501A0BA762}" destId="{57FCAD96-3AFC-4E0B-AB59-C3AC12D043D0}" srcOrd="0" destOrd="0" presId="urn:microsoft.com/office/officeart/2011/layout/HexagonRadial"/>
    <dgm:cxn modelId="{4BDA5195-4734-4374-BBE4-9B762BE96419}" type="presOf" srcId="{A9BAA3C3-0B58-4B84-99DB-E14DD5AFCA69}" destId="{BA60152B-8540-4A08-8D48-BFAF85EADC08}" srcOrd="0" destOrd="0" presId="urn:microsoft.com/office/officeart/2011/layout/HexagonRadial"/>
    <dgm:cxn modelId="{E9E3C641-CA73-4249-85F2-3954CD94D0D2}" srcId="{7070B89C-1140-4F4C-A0F2-3EE603E34F9D}" destId="{E8F673F8-A3B6-4E2B-8425-CF5CE282DF9F}" srcOrd="2" destOrd="0" parTransId="{2F61D42A-EA5E-4778-BD0F-FEF49D472DFF}" sibTransId="{D571C745-FB3C-416F-A6F3-0ECAC9006AF9}"/>
    <dgm:cxn modelId="{63CE97BC-63E5-4D5A-9DBB-1ED65D93AEE8}" srcId="{7070B89C-1140-4F4C-A0F2-3EE603E34F9D}" destId="{C150180A-80A7-44FA-8340-A8A0BAFEC892}" srcOrd="1" destOrd="0" parTransId="{F48B92B6-CF3B-4B96-94E6-A9863109BF03}" sibTransId="{1C8E341E-7CB6-4AA7-8121-0267DCDF1159}"/>
    <dgm:cxn modelId="{9F6E55ED-8079-425B-A18E-59B530E0B518}" srcId="{CFFD22B7-43BF-4E64-A8FF-B9555FD26148}" destId="{7070B89C-1140-4F4C-A0F2-3EE603E34F9D}" srcOrd="0" destOrd="0" parTransId="{948284EB-E8B5-47E5-A9E9-97AC28723FAA}" sibTransId="{34C1869A-9EA1-404D-9640-A94C1E44E594}"/>
    <dgm:cxn modelId="{24418583-E0D2-4A97-8423-548A9750E385}" srcId="{7070B89C-1140-4F4C-A0F2-3EE603E34F9D}" destId="{ED808730-D0AA-47D3-AD0C-00501A0BA762}" srcOrd="0" destOrd="0" parTransId="{204DE551-C8AD-4784-A60B-295F1A7CEB58}" sibTransId="{6036CF70-21BF-4158-B5C8-9A46CEC9E9D2}"/>
    <dgm:cxn modelId="{48F55EE3-AB48-449E-9C90-7F7A1A919AE3}" type="presOf" srcId="{0137CD41-B627-4519-9624-23BB7CAA1C4D}" destId="{04C43B97-0111-4112-8C47-D198FB4E1F2F}" srcOrd="0" destOrd="0" presId="urn:microsoft.com/office/officeart/2011/layout/HexagonRadial"/>
    <dgm:cxn modelId="{B10FAC56-D71C-41F2-BFE7-1FE713C375CD}" srcId="{7070B89C-1140-4F4C-A0F2-3EE603E34F9D}" destId="{A9BAA3C3-0B58-4B84-99DB-E14DD5AFCA69}" srcOrd="4" destOrd="0" parTransId="{CA3EE55F-FFBA-41CB-9147-342ABEF5719C}" sibTransId="{0CB5865E-0F37-4616-A4B2-FF94DAC0A299}"/>
    <dgm:cxn modelId="{5C691B08-61BB-418B-B3FD-0B340FB06EDE}" srcId="{7070B89C-1140-4F4C-A0F2-3EE603E34F9D}" destId="{E3934A9F-B593-4D21-87BE-FF0722975F34}" srcOrd="5" destOrd="0" parTransId="{3DECF997-1208-410F-930E-234065054B8F}" sibTransId="{DBBC7F7F-EA13-4D4C-AB4A-5A8032385190}"/>
    <dgm:cxn modelId="{B5549DCF-187F-45FF-B7CE-22E58F24E93B}" type="presOf" srcId="{7070B89C-1140-4F4C-A0F2-3EE603E34F9D}" destId="{B4AFDBD4-9714-49BF-9BDF-070E8AC5725F}" srcOrd="0" destOrd="0" presId="urn:microsoft.com/office/officeart/2011/layout/HexagonRadial"/>
    <dgm:cxn modelId="{433B6D4B-3342-41D8-A086-040822C7B2C9}" type="presOf" srcId="{C150180A-80A7-44FA-8340-A8A0BAFEC892}" destId="{94D1CAD2-CE41-4636-A387-DB3BD25DFF5D}" srcOrd="0" destOrd="0" presId="urn:microsoft.com/office/officeart/2011/layout/HexagonRadial"/>
    <dgm:cxn modelId="{738A5AEC-43D2-4118-ACAD-719D84380061}" type="presOf" srcId="{CFFD22B7-43BF-4E64-A8FF-B9555FD26148}" destId="{5DA3B5C5-B9D1-483E-B758-044B13E5985C}" srcOrd="0" destOrd="0" presId="urn:microsoft.com/office/officeart/2011/layout/HexagonRadial"/>
    <dgm:cxn modelId="{3375AF19-F1F2-4E8B-8F2D-D1DA4C47E266}" type="presOf" srcId="{E8F673F8-A3B6-4E2B-8425-CF5CE282DF9F}" destId="{D7CE1C60-2FC6-4A18-A3FC-C7D4AF7DF365}" srcOrd="0" destOrd="0" presId="urn:microsoft.com/office/officeart/2011/layout/HexagonRadial"/>
    <dgm:cxn modelId="{CF944425-62E6-4B57-AA61-F408AFFE1954}" srcId="{7070B89C-1140-4F4C-A0F2-3EE603E34F9D}" destId="{0137CD41-B627-4519-9624-23BB7CAA1C4D}" srcOrd="3" destOrd="0" parTransId="{52B93785-A825-4E76-9E3A-E3668624DABE}" sibTransId="{6C1822EF-49A0-4A43-8804-D3FF3406A5A3}"/>
    <dgm:cxn modelId="{062C501E-D895-4DB5-8388-15CDBA95128B}" type="presOf" srcId="{E3934A9F-B593-4D21-87BE-FF0722975F34}" destId="{3D7A1F88-5FF2-44C4-A4CB-DE44C77404F1}" srcOrd="0" destOrd="0" presId="urn:microsoft.com/office/officeart/2011/layout/HexagonRadial"/>
    <dgm:cxn modelId="{7374B67E-4F26-49CC-81E8-2D1C12C03281}" type="presParOf" srcId="{5DA3B5C5-B9D1-483E-B758-044B13E5985C}" destId="{B4AFDBD4-9714-49BF-9BDF-070E8AC5725F}" srcOrd="0" destOrd="0" presId="urn:microsoft.com/office/officeart/2011/layout/HexagonRadial"/>
    <dgm:cxn modelId="{61A57130-1625-4B39-A69D-F8305B8F06E9}" type="presParOf" srcId="{5DA3B5C5-B9D1-483E-B758-044B13E5985C}" destId="{40FF73F3-2106-44FA-95B9-49A5AB6A1875}" srcOrd="1" destOrd="0" presId="urn:microsoft.com/office/officeart/2011/layout/HexagonRadial"/>
    <dgm:cxn modelId="{4E57DA10-4532-456F-A681-543CA4247F14}" type="presParOf" srcId="{40FF73F3-2106-44FA-95B9-49A5AB6A1875}" destId="{0F5093DE-1CBC-4DB4-990B-5D05D4A4726E}" srcOrd="0" destOrd="0" presId="urn:microsoft.com/office/officeart/2011/layout/HexagonRadial"/>
    <dgm:cxn modelId="{EC454456-17B2-45CE-85F7-CDD523BA06F1}" type="presParOf" srcId="{5DA3B5C5-B9D1-483E-B758-044B13E5985C}" destId="{57FCAD96-3AFC-4E0B-AB59-C3AC12D043D0}" srcOrd="2" destOrd="0" presId="urn:microsoft.com/office/officeart/2011/layout/HexagonRadial"/>
    <dgm:cxn modelId="{882810F3-29C1-41BC-9A9B-41798831072D}" type="presParOf" srcId="{5DA3B5C5-B9D1-483E-B758-044B13E5985C}" destId="{91E3A608-3C39-45AA-A911-6D633521BF91}" srcOrd="3" destOrd="0" presId="urn:microsoft.com/office/officeart/2011/layout/HexagonRadial"/>
    <dgm:cxn modelId="{1CDA91A3-C597-49B5-9E29-AC011B663A21}" type="presParOf" srcId="{91E3A608-3C39-45AA-A911-6D633521BF91}" destId="{BDFED970-F19A-481A-BC26-3408D87A5714}" srcOrd="0" destOrd="0" presId="urn:microsoft.com/office/officeart/2011/layout/HexagonRadial"/>
    <dgm:cxn modelId="{4D8E88B8-DB24-4968-ACA0-54299126A379}" type="presParOf" srcId="{5DA3B5C5-B9D1-483E-B758-044B13E5985C}" destId="{94D1CAD2-CE41-4636-A387-DB3BD25DFF5D}" srcOrd="4" destOrd="0" presId="urn:microsoft.com/office/officeart/2011/layout/HexagonRadial"/>
    <dgm:cxn modelId="{EBA27EE2-79AC-4675-9EF2-F74B5F813267}" type="presParOf" srcId="{5DA3B5C5-B9D1-483E-B758-044B13E5985C}" destId="{D42A7CC6-18D8-4BA7-9013-33D26E664DB0}" srcOrd="5" destOrd="0" presId="urn:microsoft.com/office/officeart/2011/layout/HexagonRadial"/>
    <dgm:cxn modelId="{9C1E9A91-0B53-4C69-B825-501542234DAC}" type="presParOf" srcId="{D42A7CC6-18D8-4BA7-9013-33D26E664DB0}" destId="{BD00351E-B0F6-48D7-B5DF-0694135937FB}" srcOrd="0" destOrd="0" presId="urn:microsoft.com/office/officeart/2011/layout/HexagonRadial"/>
    <dgm:cxn modelId="{63CD0DBC-EA2D-4831-8DA2-57152BB342E2}" type="presParOf" srcId="{5DA3B5C5-B9D1-483E-B758-044B13E5985C}" destId="{D7CE1C60-2FC6-4A18-A3FC-C7D4AF7DF365}" srcOrd="6" destOrd="0" presId="urn:microsoft.com/office/officeart/2011/layout/HexagonRadial"/>
    <dgm:cxn modelId="{EF884789-52B2-4756-9868-73FBECE641F9}" type="presParOf" srcId="{5DA3B5C5-B9D1-483E-B758-044B13E5985C}" destId="{B44BE8D8-228E-4416-A2E4-E56AE98AFE8A}" srcOrd="7" destOrd="0" presId="urn:microsoft.com/office/officeart/2011/layout/HexagonRadial"/>
    <dgm:cxn modelId="{00AD984F-D779-4A9D-9463-C3F09499D6B9}" type="presParOf" srcId="{B44BE8D8-228E-4416-A2E4-E56AE98AFE8A}" destId="{25010233-1FF3-4846-923B-1CEC4189C921}" srcOrd="0" destOrd="0" presId="urn:microsoft.com/office/officeart/2011/layout/HexagonRadial"/>
    <dgm:cxn modelId="{DB5B80DF-2A3C-41DE-BDA2-A56FDE5C52FA}" type="presParOf" srcId="{5DA3B5C5-B9D1-483E-B758-044B13E5985C}" destId="{04C43B97-0111-4112-8C47-D198FB4E1F2F}" srcOrd="8" destOrd="0" presId="urn:microsoft.com/office/officeart/2011/layout/HexagonRadial"/>
    <dgm:cxn modelId="{C37156E8-C4AF-409F-A90F-D49F786B7FF2}" type="presParOf" srcId="{5DA3B5C5-B9D1-483E-B758-044B13E5985C}" destId="{618D3E41-28B9-45E3-9600-07DF5587505B}" srcOrd="9" destOrd="0" presId="urn:microsoft.com/office/officeart/2011/layout/HexagonRadial"/>
    <dgm:cxn modelId="{D17407E8-CEA1-4F76-AC3D-ED3BBBB270C4}" type="presParOf" srcId="{618D3E41-28B9-45E3-9600-07DF5587505B}" destId="{88E4B496-4CA5-474B-B039-0B8CF10C9ECD}" srcOrd="0" destOrd="0" presId="urn:microsoft.com/office/officeart/2011/layout/HexagonRadial"/>
    <dgm:cxn modelId="{EB13B35C-2C4F-44BF-8910-6DDBB7E13FA3}" type="presParOf" srcId="{5DA3B5C5-B9D1-483E-B758-044B13E5985C}" destId="{BA60152B-8540-4A08-8D48-BFAF85EADC08}" srcOrd="10" destOrd="0" presId="urn:microsoft.com/office/officeart/2011/layout/HexagonRadial"/>
    <dgm:cxn modelId="{1FBAA668-93FD-4DD0-A2DA-9FF8862F9BEA}" type="presParOf" srcId="{5DA3B5C5-B9D1-483E-B758-044B13E5985C}" destId="{4A18D251-25A4-4BDD-86CA-E14DA40B31A3}" srcOrd="11" destOrd="0" presId="urn:microsoft.com/office/officeart/2011/layout/HexagonRadial"/>
    <dgm:cxn modelId="{58654E78-3E4F-4F09-8B72-6BE410A138CC}" type="presParOf" srcId="{4A18D251-25A4-4BDD-86CA-E14DA40B31A3}" destId="{5077E17B-3904-4589-B602-93F7A59EC6D9}" srcOrd="0" destOrd="0" presId="urn:microsoft.com/office/officeart/2011/layout/HexagonRadial"/>
    <dgm:cxn modelId="{8754E60D-5849-4678-AE0C-D0A3CCF2734D}" type="presParOf" srcId="{5DA3B5C5-B9D1-483E-B758-044B13E5985C}" destId="{3D7A1F88-5FF2-44C4-A4CB-DE44C77404F1}"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FD22B7-43BF-4E64-A8FF-B9555FD26148}"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7070B89C-1140-4F4C-A0F2-3EE603E34F9D}">
      <dgm:prSet phldrT="[Text]" phldr="1"/>
      <dgm:spPr>
        <a:solidFill>
          <a:schemeClr val="bg1"/>
        </a:solidFill>
      </dgm:spPr>
      <dgm:t>
        <a:bodyPr/>
        <a:lstStyle/>
        <a:p>
          <a:endParaRPr lang="en-US" b="1"/>
        </a:p>
      </dgm:t>
    </dgm:pt>
    <dgm:pt modelId="{948284EB-E8B5-47E5-A9E9-97AC28723FAA}" type="parTrans" cxnId="{9F6E55ED-8079-425B-A18E-59B530E0B518}">
      <dgm:prSet/>
      <dgm:spPr/>
      <dgm:t>
        <a:bodyPr/>
        <a:lstStyle/>
        <a:p>
          <a:endParaRPr lang="en-US" b="1"/>
        </a:p>
      </dgm:t>
    </dgm:pt>
    <dgm:pt modelId="{34C1869A-9EA1-404D-9640-A94C1E44E594}" type="sibTrans" cxnId="{9F6E55ED-8079-425B-A18E-59B530E0B518}">
      <dgm:prSet/>
      <dgm:spPr/>
      <dgm:t>
        <a:bodyPr/>
        <a:lstStyle/>
        <a:p>
          <a:endParaRPr lang="en-US" b="1"/>
        </a:p>
      </dgm:t>
    </dgm:pt>
    <dgm:pt modelId="{ED808730-D0AA-47D3-AD0C-00501A0BA762}">
      <dgm:prSet phldrT="[Text]"/>
      <dgm:spPr>
        <a:solidFill>
          <a:srgbClr val="FFC000"/>
        </a:solidFill>
      </dgm:spPr>
      <dgm:t>
        <a:bodyPr/>
        <a:lstStyle/>
        <a:p>
          <a:r>
            <a:rPr lang="en-US" b="1">
              <a:latin typeface="Times New Roman" panose="02020603050405020304" pitchFamily="18" charset="0"/>
              <a:cs typeface="Times New Roman" panose="02020603050405020304" pitchFamily="18" charset="0"/>
            </a:rPr>
            <a:t>Nhóm 01</a:t>
          </a:r>
        </a:p>
      </dgm:t>
    </dgm:pt>
    <dgm:pt modelId="{204DE551-C8AD-4784-A60B-295F1A7CEB58}" type="parTrans" cxnId="{24418583-E0D2-4A97-8423-548A9750E385}">
      <dgm:prSet/>
      <dgm:spPr/>
      <dgm:t>
        <a:bodyPr/>
        <a:lstStyle/>
        <a:p>
          <a:endParaRPr lang="en-US" b="1"/>
        </a:p>
      </dgm:t>
    </dgm:pt>
    <dgm:pt modelId="{6036CF70-21BF-4158-B5C8-9A46CEC9E9D2}" type="sibTrans" cxnId="{24418583-E0D2-4A97-8423-548A9750E385}">
      <dgm:prSet/>
      <dgm:spPr/>
      <dgm:t>
        <a:bodyPr/>
        <a:lstStyle/>
        <a:p>
          <a:endParaRPr lang="en-US" b="1"/>
        </a:p>
      </dgm:t>
    </dgm:pt>
    <dgm:pt modelId="{C150180A-80A7-44FA-8340-A8A0BAFEC892}">
      <dgm:prSet phldrT="[Text]"/>
      <dgm:spPr>
        <a:solidFill>
          <a:schemeClr val="accent3"/>
        </a:solidFill>
      </dgm:spPr>
      <dgm:t>
        <a:bodyPr/>
        <a:lstStyle/>
        <a:p>
          <a:r>
            <a:rPr lang="en-US" b="1"/>
            <a:t>Nhóm 02</a:t>
          </a:r>
        </a:p>
      </dgm:t>
    </dgm:pt>
    <dgm:pt modelId="{F48B92B6-CF3B-4B96-94E6-A9863109BF03}" type="parTrans" cxnId="{63CE97BC-63E5-4D5A-9DBB-1ED65D93AEE8}">
      <dgm:prSet/>
      <dgm:spPr/>
      <dgm:t>
        <a:bodyPr/>
        <a:lstStyle/>
        <a:p>
          <a:endParaRPr lang="en-US" b="1"/>
        </a:p>
      </dgm:t>
    </dgm:pt>
    <dgm:pt modelId="{1C8E341E-7CB6-4AA7-8121-0267DCDF1159}" type="sibTrans" cxnId="{63CE97BC-63E5-4D5A-9DBB-1ED65D93AEE8}">
      <dgm:prSet/>
      <dgm:spPr/>
      <dgm:t>
        <a:bodyPr/>
        <a:lstStyle/>
        <a:p>
          <a:endParaRPr lang="en-US" b="1"/>
        </a:p>
      </dgm:t>
    </dgm:pt>
    <dgm:pt modelId="{E8F673F8-A3B6-4E2B-8425-CF5CE282DF9F}">
      <dgm:prSet phldrT="[Text]"/>
      <dgm:spPr>
        <a:solidFill>
          <a:schemeClr val="tx2">
            <a:lumMod val="60000"/>
            <a:lumOff val="40000"/>
          </a:schemeClr>
        </a:solidFill>
      </dgm:spPr>
      <dgm:t>
        <a:bodyPr/>
        <a:lstStyle/>
        <a:p>
          <a:r>
            <a:rPr lang="en-US" b="1"/>
            <a:t>Nhóm 03</a:t>
          </a:r>
        </a:p>
      </dgm:t>
    </dgm:pt>
    <dgm:pt modelId="{2F61D42A-EA5E-4778-BD0F-FEF49D472DFF}" type="parTrans" cxnId="{E9E3C641-CA73-4249-85F2-3954CD94D0D2}">
      <dgm:prSet/>
      <dgm:spPr/>
      <dgm:t>
        <a:bodyPr/>
        <a:lstStyle/>
        <a:p>
          <a:endParaRPr lang="en-US" b="1"/>
        </a:p>
      </dgm:t>
    </dgm:pt>
    <dgm:pt modelId="{D571C745-FB3C-416F-A6F3-0ECAC9006AF9}" type="sibTrans" cxnId="{E9E3C641-CA73-4249-85F2-3954CD94D0D2}">
      <dgm:prSet/>
      <dgm:spPr/>
      <dgm:t>
        <a:bodyPr/>
        <a:lstStyle/>
        <a:p>
          <a:endParaRPr lang="en-US" b="1"/>
        </a:p>
      </dgm:t>
    </dgm:pt>
    <dgm:pt modelId="{0137CD41-B627-4519-9624-23BB7CAA1C4D}">
      <dgm:prSet phldrT="[Text]"/>
      <dgm:spPr>
        <a:solidFill>
          <a:srgbClr val="00B050"/>
        </a:solidFill>
      </dgm:spPr>
      <dgm:t>
        <a:bodyPr/>
        <a:lstStyle/>
        <a:p>
          <a:r>
            <a:rPr lang="en-US" b="1"/>
            <a:t>Nhóm 04</a:t>
          </a:r>
        </a:p>
      </dgm:t>
    </dgm:pt>
    <dgm:pt modelId="{52B93785-A825-4E76-9E3A-E3668624DABE}" type="parTrans" cxnId="{CF944425-62E6-4B57-AA61-F408AFFE1954}">
      <dgm:prSet/>
      <dgm:spPr/>
      <dgm:t>
        <a:bodyPr/>
        <a:lstStyle/>
        <a:p>
          <a:endParaRPr lang="en-US" b="1"/>
        </a:p>
      </dgm:t>
    </dgm:pt>
    <dgm:pt modelId="{6C1822EF-49A0-4A43-8804-D3FF3406A5A3}" type="sibTrans" cxnId="{CF944425-62E6-4B57-AA61-F408AFFE1954}">
      <dgm:prSet/>
      <dgm:spPr/>
      <dgm:t>
        <a:bodyPr/>
        <a:lstStyle/>
        <a:p>
          <a:endParaRPr lang="en-US" b="1"/>
        </a:p>
      </dgm:t>
    </dgm:pt>
    <dgm:pt modelId="{A9BAA3C3-0B58-4B84-99DB-E14DD5AFCA69}">
      <dgm:prSet phldrT="[Text]"/>
      <dgm:spPr>
        <a:solidFill>
          <a:schemeClr val="accent2">
            <a:lumMod val="60000"/>
            <a:lumOff val="40000"/>
          </a:schemeClr>
        </a:solidFill>
      </dgm:spPr>
      <dgm:t>
        <a:bodyPr/>
        <a:lstStyle/>
        <a:p>
          <a:r>
            <a:rPr lang="en-US" b="1" dirty="0" err="1"/>
            <a:t>Nhóm</a:t>
          </a:r>
          <a:r>
            <a:rPr lang="en-US" b="1" dirty="0"/>
            <a:t> 05</a:t>
          </a:r>
        </a:p>
      </dgm:t>
    </dgm:pt>
    <dgm:pt modelId="{CA3EE55F-FFBA-41CB-9147-342ABEF5719C}" type="parTrans" cxnId="{B10FAC56-D71C-41F2-BFE7-1FE713C375CD}">
      <dgm:prSet/>
      <dgm:spPr/>
      <dgm:t>
        <a:bodyPr/>
        <a:lstStyle/>
        <a:p>
          <a:endParaRPr lang="en-US" b="1"/>
        </a:p>
      </dgm:t>
    </dgm:pt>
    <dgm:pt modelId="{0CB5865E-0F37-4616-A4B2-FF94DAC0A299}" type="sibTrans" cxnId="{B10FAC56-D71C-41F2-BFE7-1FE713C375CD}">
      <dgm:prSet/>
      <dgm:spPr/>
      <dgm:t>
        <a:bodyPr/>
        <a:lstStyle/>
        <a:p>
          <a:endParaRPr lang="en-US" b="1"/>
        </a:p>
      </dgm:t>
    </dgm:pt>
    <dgm:pt modelId="{E3934A9F-B593-4D21-87BE-FF0722975F34}">
      <dgm:prSet phldrT="[Text]"/>
      <dgm:spPr>
        <a:solidFill>
          <a:srgbClr val="FF0000"/>
        </a:solidFill>
      </dgm:spPr>
      <dgm:t>
        <a:bodyPr/>
        <a:lstStyle/>
        <a:p>
          <a:r>
            <a:rPr lang="en-US" b="1"/>
            <a:t>Nhóm 06</a:t>
          </a:r>
        </a:p>
      </dgm:t>
    </dgm:pt>
    <dgm:pt modelId="{3DECF997-1208-410F-930E-234065054B8F}" type="parTrans" cxnId="{5C691B08-61BB-418B-B3FD-0B340FB06EDE}">
      <dgm:prSet/>
      <dgm:spPr/>
      <dgm:t>
        <a:bodyPr/>
        <a:lstStyle/>
        <a:p>
          <a:endParaRPr lang="en-US" b="1"/>
        </a:p>
      </dgm:t>
    </dgm:pt>
    <dgm:pt modelId="{DBBC7F7F-EA13-4D4C-AB4A-5A8032385190}" type="sibTrans" cxnId="{5C691B08-61BB-418B-B3FD-0B340FB06EDE}">
      <dgm:prSet/>
      <dgm:spPr/>
      <dgm:t>
        <a:bodyPr/>
        <a:lstStyle/>
        <a:p>
          <a:endParaRPr lang="en-US" b="1"/>
        </a:p>
      </dgm:t>
    </dgm:pt>
    <dgm:pt modelId="{5DA3B5C5-B9D1-483E-B758-044B13E5985C}" type="pres">
      <dgm:prSet presAssocID="{CFFD22B7-43BF-4E64-A8FF-B9555FD26148}" presName="Name0" presStyleCnt="0">
        <dgm:presLayoutVars>
          <dgm:chMax val="1"/>
          <dgm:chPref val="1"/>
          <dgm:dir/>
          <dgm:animOne val="branch"/>
          <dgm:animLvl val="lvl"/>
        </dgm:presLayoutVars>
      </dgm:prSet>
      <dgm:spPr/>
      <dgm:t>
        <a:bodyPr/>
        <a:lstStyle/>
        <a:p>
          <a:endParaRPr lang="vi-VN"/>
        </a:p>
      </dgm:t>
    </dgm:pt>
    <dgm:pt modelId="{B4AFDBD4-9714-49BF-9BDF-070E8AC5725F}" type="pres">
      <dgm:prSet presAssocID="{7070B89C-1140-4F4C-A0F2-3EE603E34F9D}" presName="Parent" presStyleLbl="node0" presStyleIdx="0" presStyleCnt="1">
        <dgm:presLayoutVars>
          <dgm:chMax val="6"/>
          <dgm:chPref val="6"/>
        </dgm:presLayoutVars>
      </dgm:prSet>
      <dgm:spPr/>
      <dgm:t>
        <a:bodyPr/>
        <a:lstStyle/>
        <a:p>
          <a:endParaRPr lang="vi-VN"/>
        </a:p>
      </dgm:t>
    </dgm:pt>
    <dgm:pt modelId="{40FF73F3-2106-44FA-95B9-49A5AB6A1875}" type="pres">
      <dgm:prSet presAssocID="{ED808730-D0AA-47D3-AD0C-00501A0BA762}" presName="Accent1" presStyleCnt="0"/>
      <dgm:spPr/>
    </dgm:pt>
    <dgm:pt modelId="{0F5093DE-1CBC-4DB4-990B-5D05D4A4726E}" type="pres">
      <dgm:prSet presAssocID="{ED808730-D0AA-47D3-AD0C-00501A0BA762}" presName="Accent" presStyleLbl="bgShp" presStyleIdx="0" presStyleCnt="6"/>
      <dgm:spPr/>
    </dgm:pt>
    <dgm:pt modelId="{57FCAD96-3AFC-4E0B-AB59-C3AC12D043D0}" type="pres">
      <dgm:prSet presAssocID="{ED808730-D0AA-47D3-AD0C-00501A0BA762}" presName="Child1" presStyleLbl="node1" presStyleIdx="0" presStyleCnt="6">
        <dgm:presLayoutVars>
          <dgm:chMax val="0"/>
          <dgm:chPref val="0"/>
          <dgm:bulletEnabled val="1"/>
        </dgm:presLayoutVars>
      </dgm:prSet>
      <dgm:spPr/>
      <dgm:t>
        <a:bodyPr/>
        <a:lstStyle/>
        <a:p>
          <a:endParaRPr lang="vi-VN"/>
        </a:p>
      </dgm:t>
    </dgm:pt>
    <dgm:pt modelId="{91E3A608-3C39-45AA-A911-6D633521BF91}" type="pres">
      <dgm:prSet presAssocID="{C150180A-80A7-44FA-8340-A8A0BAFEC892}" presName="Accent2" presStyleCnt="0"/>
      <dgm:spPr/>
    </dgm:pt>
    <dgm:pt modelId="{BDFED970-F19A-481A-BC26-3408D87A5714}" type="pres">
      <dgm:prSet presAssocID="{C150180A-80A7-44FA-8340-A8A0BAFEC892}" presName="Accent" presStyleLbl="bgShp" presStyleIdx="1" presStyleCnt="6"/>
      <dgm:spPr/>
    </dgm:pt>
    <dgm:pt modelId="{94D1CAD2-CE41-4636-A387-DB3BD25DFF5D}" type="pres">
      <dgm:prSet presAssocID="{C150180A-80A7-44FA-8340-A8A0BAFEC892}" presName="Child2" presStyleLbl="node1" presStyleIdx="1" presStyleCnt="6">
        <dgm:presLayoutVars>
          <dgm:chMax val="0"/>
          <dgm:chPref val="0"/>
          <dgm:bulletEnabled val="1"/>
        </dgm:presLayoutVars>
      </dgm:prSet>
      <dgm:spPr/>
      <dgm:t>
        <a:bodyPr/>
        <a:lstStyle/>
        <a:p>
          <a:endParaRPr lang="vi-VN"/>
        </a:p>
      </dgm:t>
    </dgm:pt>
    <dgm:pt modelId="{D42A7CC6-18D8-4BA7-9013-33D26E664DB0}" type="pres">
      <dgm:prSet presAssocID="{E8F673F8-A3B6-4E2B-8425-CF5CE282DF9F}" presName="Accent3" presStyleCnt="0"/>
      <dgm:spPr/>
    </dgm:pt>
    <dgm:pt modelId="{BD00351E-B0F6-48D7-B5DF-0694135937FB}" type="pres">
      <dgm:prSet presAssocID="{E8F673F8-A3B6-4E2B-8425-CF5CE282DF9F}" presName="Accent" presStyleLbl="bgShp" presStyleIdx="2" presStyleCnt="6"/>
      <dgm:spPr/>
    </dgm:pt>
    <dgm:pt modelId="{D7CE1C60-2FC6-4A18-A3FC-C7D4AF7DF365}" type="pres">
      <dgm:prSet presAssocID="{E8F673F8-A3B6-4E2B-8425-CF5CE282DF9F}" presName="Child3" presStyleLbl="node1" presStyleIdx="2" presStyleCnt="6">
        <dgm:presLayoutVars>
          <dgm:chMax val="0"/>
          <dgm:chPref val="0"/>
          <dgm:bulletEnabled val="1"/>
        </dgm:presLayoutVars>
      </dgm:prSet>
      <dgm:spPr/>
      <dgm:t>
        <a:bodyPr/>
        <a:lstStyle/>
        <a:p>
          <a:endParaRPr lang="vi-VN"/>
        </a:p>
      </dgm:t>
    </dgm:pt>
    <dgm:pt modelId="{B44BE8D8-228E-4416-A2E4-E56AE98AFE8A}" type="pres">
      <dgm:prSet presAssocID="{0137CD41-B627-4519-9624-23BB7CAA1C4D}" presName="Accent4" presStyleCnt="0"/>
      <dgm:spPr/>
    </dgm:pt>
    <dgm:pt modelId="{25010233-1FF3-4846-923B-1CEC4189C921}" type="pres">
      <dgm:prSet presAssocID="{0137CD41-B627-4519-9624-23BB7CAA1C4D}" presName="Accent" presStyleLbl="bgShp" presStyleIdx="3" presStyleCnt="6"/>
      <dgm:spPr/>
    </dgm:pt>
    <dgm:pt modelId="{04C43B97-0111-4112-8C47-D198FB4E1F2F}" type="pres">
      <dgm:prSet presAssocID="{0137CD41-B627-4519-9624-23BB7CAA1C4D}" presName="Child4" presStyleLbl="node1" presStyleIdx="3" presStyleCnt="6" custLinFactNeighborX="4429" custLinFactNeighborY="4095">
        <dgm:presLayoutVars>
          <dgm:chMax val="0"/>
          <dgm:chPref val="0"/>
          <dgm:bulletEnabled val="1"/>
        </dgm:presLayoutVars>
      </dgm:prSet>
      <dgm:spPr/>
      <dgm:t>
        <a:bodyPr/>
        <a:lstStyle/>
        <a:p>
          <a:endParaRPr lang="vi-VN"/>
        </a:p>
      </dgm:t>
    </dgm:pt>
    <dgm:pt modelId="{618D3E41-28B9-45E3-9600-07DF5587505B}" type="pres">
      <dgm:prSet presAssocID="{A9BAA3C3-0B58-4B84-99DB-E14DD5AFCA69}" presName="Accent5" presStyleCnt="0"/>
      <dgm:spPr/>
    </dgm:pt>
    <dgm:pt modelId="{88E4B496-4CA5-474B-B039-0B8CF10C9ECD}" type="pres">
      <dgm:prSet presAssocID="{A9BAA3C3-0B58-4B84-99DB-E14DD5AFCA69}" presName="Accent" presStyleLbl="bgShp" presStyleIdx="4" presStyleCnt="6"/>
      <dgm:spPr/>
    </dgm:pt>
    <dgm:pt modelId="{BA60152B-8540-4A08-8D48-BFAF85EADC08}" type="pres">
      <dgm:prSet presAssocID="{A9BAA3C3-0B58-4B84-99DB-E14DD5AFCA69}" presName="Child5" presStyleLbl="node1" presStyleIdx="4" presStyleCnt="6">
        <dgm:presLayoutVars>
          <dgm:chMax val="0"/>
          <dgm:chPref val="0"/>
          <dgm:bulletEnabled val="1"/>
        </dgm:presLayoutVars>
      </dgm:prSet>
      <dgm:spPr/>
      <dgm:t>
        <a:bodyPr/>
        <a:lstStyle/>
        <a:p>
          <a:endParaRPr lang="vi-VN"/>
        </a:p>
      </dgm:t>
    </dgm:pt>
    <dgm:pt modelId="{4A18D251-25A4-4BDD-86CA-E14DA40B31A3}" type="pres">
      <dgm:prSet presAssocID="{E3934A9F-B593-4D21-87BE-FF0722975F34}" presName="Accent6" presStyleCnt="0"/>
      <dgm:spPr/>
    </dgm:pt>
    <dgm:pt modelId="{5077E17B-3904-4589-B602-93F7A59EC6D9}" type="pres">
      <dgm:prSet presAssocID="{E3934A9F-B593-4D21-87BE-FF0722975F34}" presName="Accent" presStyleLbl="bgShp" presStyleIdx="5" presStyleCnt="6"/>
      <dgm:spPr/>
    </dgm:pt>
    <dgm:pt modelId="{3D7A1F88-5FF2-44C4-A4CB-DE44C77404F1}" type="pres">
      <dgm:prSet presAssocID="{E3934A9F-B593-4D21-87BE-FF0722975F34}" presName="Child6" presStyleLbl="node1" presStyleIdx="5" presStyleCnt="6">
        <dgm:presLayoutVars>
          <dgm:chMax val="0"/>
          <dgm:chPref val="0"/>
          <dgm:bulletEnabled val="1"/>
        </dgm:presLayoutVars>
      </dgm:prSet>
      <dgm:spPr/>
      <dgm:t>
        <a:bodyPr/>
        <a:lstStyle/>
        <a:p>
          <a:endParaRPr lang="vi-VN"/>
        </a:p>
      </dgm:t>
    </dgm:pt>
  </dgm:ptLst>
  <dgm:cxnLst>
    <dgm:cxn modelId="{E9E3C641-CA73-4249-85F2-3954CD94D0D2}" srcId="{7070B89C-1140-4F4C-A0F2-3EE603E34F9D}" destId="{E8F673F8-A3B6-4E2B-8425-CF5CE282DF9F}" srcOrd="2" destOrd="0" parTransId="{2F61D42A-EA5E-4778-BD0F-FEF49D472DFF}" sibTransId="{D571C745-FB3C-416F-A6F3-0ECAC9006AF9}"/>
    <dgm:cxn modelId="{63CE97BC-63E5-4D5A-9DBB-1ED65D93AEE8}" srcId="{7070B89C-1140-4F4C-A0F2-3EE603E34F9D}" destId="{C150180A-80A7-44FA-8340-A8A0BAFEC892}" srcOrd="1" destOrd="0" parTransId="{F48B92B6-CF3B-4B96-94E6-A9863109BF03}" sibTransId="{1C8E341E-7CB6-4AA7-8121-0267DCDF1159}"/>
    <dgm:cxn modelId="{9F6E55ED-8079-425B-A18E-59B530E0B518}" srcId="{CFFD22B7-43BF-4E64-A8FF-B9555FD26148}" destId="{7070B89C-1140-4F4C-A0F2-3EE603E34F9D}" srcOrd="0" destOrd="0" parTransId="{948284EB-E8B5-47E5-A9E9-97AC28723FAA}" sibTransId="{34C1869A-9EA1-404D-9640-A94C1E44E594}"/>
    <dgm:cxn modelId="{6F8379E4-714C-45F1-B6B8-E110813935B8}" type="presOf" srcId="{7070B89C-1140-4F4C-A0F2-3EE603E34F9D}" destId="{B4AFDBD4-9714-49BF-9BDF-070E8AC5725F}" srcOrd="0" destOrd="0" presId="urn:microsoft.com/office/officeart/2011/layout/HexagonRadial"/>
    <dgm:cxn modelId="{24418583-E0D2-4A97-8423-548A9750E385}" srcId="{7070B89C-1140-4F4C-A0F2-3EE603E34F9D}" destId="{ED808730-D0AA-47D3-AD0C-00501A0BA762}" srcOrd="0" destOrd="0" parTransId="{204DE551-C8AD-4784-A60B-295F1A7CEB58}" sibTransId="{6036CF70-21BF-4158-B5C8-9A46CEC9E9D2}"/>
    <dgm:cxn modelId="{3E3ED905-8992-4A17-ADA6-95D264A5F33C}" type="presOf" srcId="{0137CD41-B627-4519-9624-23BB7CAA1C4D}" destId="{04C43B97-0111-4112-8C47-D198FB4E1F2F}" srcOrd="0" destOrd="0" presId="urn:microsoft.com/office/officeart/2011/layout/HexagonRadial"/>
    <dgm:cxn modelId="{B10FAC56-D71C-41F2-BFE7-1FE713C375CD}" srcId="{7070B89C-1140-4F4C-A0F2-3EE603E34F9D}" destId="{A9BAA3C3-0B58-4B84-99DB-E14DD5AFCA69}" srcOrd="4" destOrd="0" parTransId="{CA3EE55F-FFBA-41CB-9147-342ABEF5719C}" sibTransId="{0CB5865E-0F37-4616-A4B2-FF94DAC0A299}"/>
    <dgm:cxn modelId="{5C691B08-61BB-418B-B3FD-0B340FB06EDE}" srcId="{7070B89C-1140-4F4C-A0F2-3EE603E34F9D}" destId="{E3934A9F-B593-4D21-87BE-FF0722975F34}" srcOrd="5" destOrd="0" parTransId="{3DECF997-1208-410F-930E-234065054B8F}" sibTransId="{DBBC7F7F-EA13-4D4C-AB4A-5A8032385190}"/>
    <dgm:cxn modelId="{3E7E88CE-11A0-4857-BE53-C34851BBD5F4}" type="presOf" srcId="{E8F673F8-A3B6-4E2B-8425-CF5CE282DF9F}" destId="{D7CE1C60-2FC6-4A18-A3FC-C7D4AF7DF365}" srcOrd="0" destOrd="0" presId="urn:microsoft.com/office/officeart/2011/layout/HexagonRadial"/>
    <dgm:cxn modelId="{DFCC0237-766A-4DED-AC77-91211382A1DE}" type="presOf" srcId="{CFFD22B7-43BF-4E64-A8FF-B9555FD26148}" destId="{5DA3B5C5-B9D1-483E-B758-044B13E5985C}" srcOrd="0" destOrd="0" presId="urn:microsoft.com/office/officeart/2011/layout/HexagonRadial"/>
    <dgm:cxn modelId="{5F3497C4-3F83-4DA4-9129-B619E9DEFB55}" type="presOf" srcId="{A9BAA3C3-0B58-4B84-99DB-E14DD5AFCA69}" destId="{BA60152B-8540-4A08-8D48-BFAF85EADC08}" srcOrd="0" destOrd="0" presId="urn:microsoft.com/office/officeart/2011/layout/HexagonRadial"/>
    <dgm:cxn modelId="{2504CFFE-18B9-4FFC-80DF-CC527BAA2F27}" type="presOf" srcId="{ED808730-D0AA-47D3-AD0C-00501A0BA762}" destId="{57FCAD96-3AFC-4E0B-AB59-C3AC12D043D0}" srcOrd="0" destOrd="0" presId="urn:microsoft.com/office/officeart/2011/layout/HexagonRadial"/>
    <dgm:cxn modelId="{3D5A97A4-398D-41EF-8480-706202A27A5E}" type="presOf" srcId="{C150180A-80A7-44FA-8340-A8A0BAFEC892}" destId="{94D1CAD2-CE41-4636-A387-DB3BD25DFF5D}" srcOrd="0" destOrd="0" presId="urn:microsoft.com/office/officeart/2011/layout/HexagonRadial"/>
    <dgm:cxn modelId="{1328F4B1-FB30-498B-B8E5-0212E01075DC}" type="presOf" srcId="{E3934A9F-B593-4D21-87BE-FF0722975F34}" destId="{3D7A1F88-5FF2-44C4-A4CB-DE44C77404F1}" srcOrd="0" destOrd="0" presId="urn:microsoft.com/office/officeart/2011/layout/HexagonRadial"/>
    <dgm:cxn modelId="{CF944425-62E6-4B57-AA61-F408AFFE1954}" srcId="{7070B89C-1140-4F4C-A0F2-3EE603E34F9D}" destId="{0137CD41-B627-4519-9624-23BB7CAA1C4D}" srcOrd="3" destOrd="0" parTransId="{52B93785-A825-4E76-9E3A-E3668624DABE}" sibTransId="{6C1822EF-49A0-4A43-8804-D3FF3406A5A3}"/>
    <dgm:cxn modelId="{4E1C8E30-8364-4BFC-8F6A-D61B01E19AFB}" type="presParOf" srcId="{5DA3B5C5-B9D1-483E-B758-044B13E5985C}" destId="{B4AFDBD4-9714-49BF-9BDF-070E8AC5725F}" srcOrd="0" destOrd="0" presId="urn:microsoft.com/office/officeart/2011/layout/HexagonRadial"/>
    <dgm:cxn modelId="{FE8D8597-8E22-45FA-A607-8B1136ABFD34}" type="presParOf" srcId="{5DA3B5C5-B9D1-483E-B758-044B13E5985C}" destId="{40FF73F3-2106-44FA-95B9-49A5AB6A1875}" srcOrd="1" destOrd="0" presId="urn:microsoft.com/office/officeart/2011/layout/HexagonRadial"/>
    <dgm:cxn modelId="{45F6A681-4563-40FF-AC98-05F87DCE2BC6}" type="presParOf" srcId="{40FF73F3-2106-44FA-95B9-49A5AB6A1875}" destId="{0F5093DE-1CBC-4DB4-990B-5D05D4A4726E}" srcOrd="0" destOrd="0" presId="urn:microsoft.com/office/officeart/2011/layout/HexagonRadial"/>
    <dgm:cxn modelId="{9B75EA6D-FDA7-4D42-A0F6-8A6C579A74D2}" type="presParOf" srcId="{5DA3B5C5-B9D1-483E-B758-044B13E5985C}" destId="{57FCAD96-3AFC-4E0B-AB59-C3AC12D043D0}" srcOrd="2" destOrd="0" presId="urn:microsoft.com/office/officeart/2011/layout/HexagonRadial"/>
    <dgm:cxn modelId="{CB8F65A6-C790-4E58-AA98-C06F81E846FB}" type="presParOf" srcId="{5DA3B5C5-B9D1-483E-B758-044B13E5985C}" destId="{91E3A608-3C39-45AA-A911-6D633521BF91}" srcOrd="3" destOrd="0" presId="urn:microsoft.com/office/officeart/2011/layout/HexagonRadial"/>
    <dgm:cxn modelId="{6D90B709-788B-45E5-90DD-979B0D3B4E74}" type="presParOf" srcId="{91E3A608-3C39-45AA-A911-6D633521BF91}" destId="{BDFED970-F19A-481A-BC26-3408D87A5714}" srcOrd="0" destOrd="0" presId="urn:microsoft.com/office/officeart/2011/layout/HexagonRadial"/>
    <dgm:cxn modelId="{ACA36974-BA23-4933-9024-B8C163DBE8E1}" type="presParOf" srcId="{5DA3B5C5-B9D1-483E-B758-044B13E5985C}" destId="{94D1CAD2-CE41-4636-A387-DB3BD25DFF5D}" srcOrd="4" destOrd="0" presId="urn:microsoft.com/office/officeart/2011/layout/HexagonRadial"/>
    <dgm:cxn modelId="{08C67D6F-A230-4B2E-A77A-15D4A0D8D7B5}" type="presParOf" srcId="{5DA3B5C5-B9D1-483E-B758-044B13E5985C}" destId="{D42A7CC6-18D8-4BA7-9013-33D26E664DB0}" srcOrd="5" destOrd="0" presId="urn:microsoft.com/office/officeart/2011/layout/HexagonRadial"/>
    <dgm:cxn modelId="{C7E45E09-B8EF-4DA2-AF7B-31441C45C92F}" type="presParOf" srcId="{D42A7CC6-18D8-4BA7-9013-33D26E664DB0}" destId="{BD00351E-B0F6-48D7-B5DF-0694135937FB}" srcOrd="0" destOrd="0" presId="urn:microsoft.com/office/officeart/2011/layout/HexagonRadial"/>
    <dgm:cxn modelId="{06EFE904-8139-4F9C-B70A-38011F2FAAE2}" type="presParOf" srcId="{5DA3B5C5-B9D1-483E-B758-044B13E5985C}" destId="{D7CE1C60-2FC6-4A18-A3FC-C7D4AF7DF365}" srcOrd="6" destOrd="0" presId="urn:microsoft.com/office/officeart/2011/layout/HexagonRadial"/>
    <dgm:cxn modelId="{07B2FE52-FBD0-4F31-801E-BF20EC8EBAD9}" type="presParOf" srcId="{5DA3B5C5-B9D1-483E-B758-044B13E5985C}" destId="{B44BE8D8-228E-4416-A2E4-E56AE98AFE8A}" srcOrd="7" destOrd="0" presId="urn:microsoft.com/office/officeart/2011/layout/HexagonRadial"/>
    <dgm:cxn modelId="{A77F2A7C-C379-4085-BF55-871698529F09}" type="presParOf" srcId="{B44BE8D8-228E-4416-A2E4-E56AE98AFE8A}" destId="{25010233-1FF3-4846-923B-1CEC4189C921}" srcOrd="0" destOrd="0" presId="urn:microsoft.com/office/officeart/2011/layout/HexagonRadial"/>
    <dgm:cxn modelId="{4655C10C-AC18-4319-BEF5-A7ABC5195642}" type="presParOf" srcId="{5DA3B5C5-B9D1-483E-B758-044B13E5985C}" destId="{04C43B97-0111-4112-8C47-D198FB4E1F2F}" srcOrd="8" destOrd="0" presId="urn:microsoft.com/office/officeart/2011/layout/HexagonRadial"/>
    <dgm:cxn modelId="{A76D8DAC-2214-46A6-9EC2-C597B259A9EA}" type="presParOf" srcId="{5DA3B5C5-B9D1-483E-B758-044B13E5985C}" destId="{618D3E41-28B9-45E3-9600-07DF5587505B}" srcOrd="9" destOrd="0" presId="urn:microsoft.com/office/officeart/2011/layout/HexagonRadial"/>
    <dgm:cxn modelId="{72C18A24-27F5-49DA-BEED-07C47F3679DA}" type="presParOf" srcId="{618D3E41-28B9-45E3-9600-07DF5587505B}" destId="{88E4B496-4CA5-474B-B039-0B8CF10C9ECD}" srcOrd="0" destOrd="0" presId="urn:microsoft.com/office/officeart/2011/layout/HexagonRadial"/>
    <dgm:cxn modelId="{C0BB1CC4-9DDF-49E2-9B26-781394AE4B3D}" type="presParOf" srcId="{5DA3B5C5-B9D1-483E-B758-044B13E5985C}" destId="{BA60152B-8540-4A08-8D48-BFAF85EADC08}" srcOrd="10" destOrd="0" presId="urn:microsoft.com/office/officeart/2011/layout/HexagonRadial"/>
    <dgm:cxn modelId="{D5B3483A-CAB3-4336-B6DA-E8A6DEB72BBD}" type="presParOf" srcId="{5DA3B5C5-B9D1-483E-B758-044B13E5985C}" destId="{4A18D251-25A4-4BDD-86CA-E14DA40B31A3}" srcOrd="11" destOrd="0" presId="urn:microsoft.com/office/officeart/2011/layout/HexagonRadial"/>
    <dgm:cxn modelId="{2E527326-EE55-4869-A02C-F5558AF43E08}" type="presParOf" srcId="{4A18D251-25A4-4BDD-86CA-E14DA40B31A3}" destId="{5077E17B-3904-4589-B602-93F7A59EC6D9}" srcOrd="0" destOrd="0" presId="urn:microsoft.com/office/officeart/2011/layout/HexagonRadial"/>
    <dgm:cxn modelId="{8ECA6A3F-9E8D-4831-8EDF-BD7EAE044BF1}" type="presParOf" srcId="{5DA3B5C5-B9D1-483E-B758-044B13E5985C}" destId="{3D7A1F88-5FF2-44C4-A4CB-DE44C77404F1}"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FD22B7-43BF-4E64-A8FF-B9555FD26148}"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7070B89C-1140-4F4C-A0F2-3EE603E34F9D}">
      <dgm:prSet phldrT="[Text]" phldr="1"/>
      <dgm:spPr>
        <a:solidFill>
          <a:schemeClr val="bg1"/>
        </a:solidFill>
      </dgm:spPr>
      <dgm:t>
        <a:bodyPr/>
        <a:lstStyle/>
        <a:p>
          <a:endParaRPr lang="en-US" b="1"/>
        </a:p>
      </dgm:t>
    </dgm:pt>
    <dgm:pt modelId="{948284EB-E8B5-47E5-A9E9-97AC28723FAA}" type="parTrans" cxnId="{9F6E55ED-8079-425B-A18E-59B530E0B518}">
      <dgm:prSet/>
      <dgm:spPr/>
      <dgm:t>
        <a:bodyPr/>
        <a:lstStyle/>
        <a:p>
          <a:endParaRPr lang="en-US" b="1"/>
        </a:p>
      </dgm:t>
    </dgm:pt>
    <dgm:pt modelId="{34C1869A-9EA1-404D-9640-A94C1E44E594}" type="sibTrans" cxnId="{9F6E55ED-8079-425B-A18E-59B530E0B518}">
      <dgm:prSet/>
      <dgm:spPr/>
      <dgm:t>
        <a:bodyPr/>
        <a:lstStyle/>
        <a:p>
          <a:endParaRPr lang="en-US" b="1"/>
        </a:p>
      </dgm:t>
    </dgm:pt>
    <dgm:pt modelId="{ED808730-D0AA-47D3-AD0C-00501A0BA762}">
      <dgm:prSet phldrT="[Text]"/>
      <dgm:spPr>
        <a:solidFill>
          <a:srgbClr val="FFC000"/>
        </a:solidFill>
      </dgm:spPr>
      <dgm:t>
        <a:bodyPr/>
        <a:lstStyle/>
        <a:p>
          <a:r>
            <a:rPr lang="en-US" b="1">
              <a:latin typeface="Times New Roman" panose="02020603050405020304" pitchFamily="18" charset="0"/>
              <a:cs typeface="Times New Roman" panose="02020603050405020304" pitchFamily="18" charset="0"/>
            </a:rPr>
            <a:t>Nhóm 01</a:t>
          </a:r>
        </a:p>
      </dgm:t>
    </dgm:pt>
    <dgm:pt modelId="{204DE551-C8AD-4784-A60B-295F1A7CEB58}" type="parTrans" cxnId="{24418583-E0D2-4A97-8423-548A9750E385}">
      <dgm:prSet/>
      <dgm:spPr/>
      <dgm:t>
        <a:bodyPr/>
        <a:lstStyle/>
        <a:p>
          <a:endParaRPr lang="en-US" b="1"/>
        </a:p>
      </dgm:t>
    </dgm:pt>
    <dgm:pt modelId="{6036CF70-21BF-4158-B5C8-9A46CEC9E9D2}" type="sibTrans" cxnId="{24418583-E0D2-4A97-8423-548A9750E385}">
      <dgm:prSet/>
      <dgm:spPr/>
      <dgm:t>
        <a:bodyPr/>
        <a:lstStyle/>
        <a:p>
          <a:endParaRPr lang="en-US" b="1"/>
        </a:p>
      </dgm:t>
    </dgm:pt>
    <dgm:pt modelId="{C150180A-80A7-44FA-8340-A8A0BAFEC892}">
      <dgm:prSet phldrT="[Text]"/>
      <dgm:spPr>
        <a:solidFill>
          <a:schemeClr val="accent3"/>
        </a:solidFill>
      </dgm:spPr>
      <dgm:t>
        <a:bodyPr/>
        <a:lstStyle/>
        <a:p>
          <a:r>
            <a:rPr lang="en-US" b="1"/>
            <a:t>Nhóm 02</a:t>
          </a:r>
        </a:p>
      </dgm:t>
    </dgm:pt>
    <dgm:pt modelId="{F48B92B6-CF3B-4B96-94E6-A9863109BF03}" type="parTrans" cxnId="{63CE97BC-63E5-4D5A-9DBB-1ED65D93AEE8}">
      <dgm:prSet/>
      <dgm:spPr/>
      <dgm:t>
        <a:bodyPr/>
        <a:lstStyle/>
        <a:p>
          <a:endParaRPr lang="en-US" b="1"/>
        </a:p>
      </dgm:t>
    </dgm:pt>
    <dgm:pt modelId="{1C8E341E-7CB6-4AA7-8121-0267DCDF1159}" type="sibTrans" cxnId="{63CE97BC-63E5-4D5A-9DBB-1ED65D93AEE8}">
      <dgm:prSet/>
      <dgm:spPr/>
      <dgm:t>
        <a:bodyPr/>
        <a:lstStyle/>
        <a:p>
          <a:endParaRPr lang="en-US" b="1"/>
        </a:p>
      </dgm:t>
    </dgm:pt>
    <dgm:pt modelId="{E8F673F8-A3B6-4E2B-8425-CF5CE282DF9F}">
      <dgm:prSet phldrT="[Text]"/>
      <dgm:spPr>
        <a:solidFill>
          <a:schemeClr val="tx2">
            <a:lumMod val="60000"/>
            <a:lumOff val="40000"/>
          </a:schemeClr>
        </a:solidFill>
      </dgm:spPr>
      <dgm:t>
        <a:bodyPr/>
        <a:lstStyle/>
        <a:p>
          <a:r>
            <a:rPr lang="en-US" b="1"/>
            <a:t>Nhóm 03</a:t>
          </a:r>
        </a:p>
      </dgm:t>
    </dgm:pt>
    <dgm:pt modelId="{2F61D42A-EA5E-4778-BD0F-FEF49D472DFF}" type="parTrans" cxnId="{E9E3C641-CA73-4249-85F2-3954CD94D0D2}">
      <dgm:prSet/>
      <dgm:spPr/>
      <dgm:t>
        <a:bodyPr/>
        <a:lstStyle/>
        <a:p>
          <a:endParaRPr lang="en-US" b="1"/>
        </a:p>
      </dgm:t>
    </dgm:pt>
    <dgm:pt modelId="{D571C745-FB3C-416F-A6F3-0ECAC9006AF9}" type="sibTrans" cxnId="{E9E3C641-CA73-4249-85F2-3954CD94D0D2}">
      <dgm:prSet/>
      <dgm:spPr/>
      <dgm:t>
        <a:bodyPr/>
        <a:lstStyle/>
        <a:p>
          <a:endParaRPr lang="en-US" b="1"/>
        </a:p>
      </dgm:t>
    </dgm:pt>
    <dgm:pt modelId="{0137CD41-B627-4519-9624-23BB7CAA1C4D}">
      <dgm:prSet phldrT="[Text]"/>
      <dgm:spPr>
        <a:solidFill>
          <a:srgbClr val="00B050"/>
        </a:solidFill>
      </dgm:spPr>
      <dgm:t>
        <a:bodyPr/>
        <a:lstStyle/>
        <a:p>
          <a:r>
            <a:rPr lang="en-US" b="1"/>
            <a:t>Nhóm 04</a:t>
          </a:r>
        </a:p>
      </dgm:t>
    </dgm:pt>
    <dgm:pt modelId="{52B93785-A825-4E76-9E3A-E3668624DABE}" type="parTrans" cxnId="{CF944425-62E6-4B57-AA61-F408AFFE1954}">
      <dgm:prSet/>
      <dgm:spPr/>
      <dgm:t>
        <a:bodyPr/>
        <a:lstStyle/>
        <a:p>
          <a:endParaRPr lang="en-US" b="1"/>
        </a:p>
      </dgm:t>
    </dgm:pt>
    <dgm:pt modelId="{6C1822EF-49A0-4A43-8804-D3FF3406A5A3}" type="sibTrans" cxnId="{CF944425-62E6-4B57-AA61-F408AFFE1954}">
      <dgm:prSet/>
      <dgm:spPr/>
      <dgm:t>
        <a:bodyPr/>
        <a:lstStyle/>
        <a:p>
          <a:endParaRPr lang="en-US" b="1"/>
        </a:p>
      </dgm:t>
    </dgm:pt>
    <dgm:pt modelId="{A9BAA3C3-0B58-4B84-99DB-E14DD5AFCA69}">
      <dgm:prSet phldrT="[Text]"/>
      <dgm:spPr>
        <a:solidFill>
          <a:schemeClr val="accent2">
            <a:lumMod val="60000"/>
            <a:lumOff val="40000"/>
          </a:schemeClr>
        </a:solidFill>
      </dgm:spPr>
      <dgm:t>
        <a:bodyPr/>
        <a:lstStyle/>
        <a:p>
          <a:r>
            <a:rPr lang="en-US" b="1" dirty="0" err="1"/>
            <a:t>Nhóm</a:t>
          </a:r>
          <a:r>
            <a:rPr lang="en-US" b="1" dirty="0"/>
            <a:t> 05</a:t>
          </a:r>
        </a:p>
      </dgm:t>
    </dgm:pt>
    <dgm:pt modelId="{CA3EE55F-FFBA-41CB-9147-342ABEF5719C}" type="parTrans" cxnId="{B10FAC56-D71C-41F2-BFE7-1FE713C375CD}">
      <dgm:prSet/>
      <dgm:spPr/>
      <dgm:t>
        <a:bodyPr/>
        <a:lstStyle/>
        <a:p>
          <a:endParaRPr lang="en-US" b="1"/>
        </a:p>
      </dgm:t>
    </dgm:pt>
    <dgm:pt modelId="{0CB5865E-0F37-4616-A4B2-FF94DAC0A299}" type="sibTrans" cxnId="{B10FAC56-D71C-41F2-BFE7-1FE713C375CD}">
      <dgm:prSet/>
      <dgm:spPr/>
      <dgm:t>
        <a:bodyPr/>
        <a:lstStyle/>
        <a:p>
          <a:endParaRPr lang="en-US" b="1"/>
        </a:p>
      </dgm:t>
    </dgm:pt>
    <dgm:pt modelId="{E3934A9F-B593-4D21-87BE-FF0722975F34}">
      <dgm:prSet phldrT="[Text]"/>
      <dgm:spPr>
        <a:solidFill>
          <a:srgbClr val="FF0000"/>
        </a:solidFill>
      </dgm:spPr>
      <dgm:t>
        <a:bodyPr/>
        <a:lstStyle/>
        <a:p>
          <a:r>
            <a:rPr lang="en-US" b="1"/>
            <a:t>Nhóm 06</a:t>
          </a:r>
        </a:p>
      </dgm:t>
    </dgm:pt>
    <dgm:pt modelId="{3DECF997-1208-410F-930E-234065054B8F}" type="parTrans" cxnId="{5C691B08-61BB-418B-B3FD-0B340FB06EDE}">
      <dgm:prSet/>
      <dgm:spPr/>
      <dgm:t>
        <a:bodyPr/>
        <a:lstStyle/>
        <a:p>
          <a:endParaRPr lang="en-US" b="1"/>
        </a:p>
      </dgm:t>
    </dgm:pt>
    <dgm:pt modelId="{DBBC7F7F-EA13-4D4C-AB4A-5A8032385190}" type="sibTrans" cxnId="{5C691B08-61BB-418B-B3FD-0B340FB06EDE}">
      <dgm:prSet/>
      <dgm:spPr/>
      <dgm:t>
        <a:bodyPr/>
        <a:lstStyle/>
        <a:p>
          <a:endParaRPr lang="en-US" b="1"/>
        </a:p>
      </dgm:t>
    </dgm:pt>
    <dgm:pt modelId="{5DA3B5C5-B9D1-483E-B758-044B13E5985C}" type="pres">
      <dgm:prSet presAssocID="{CFFD22B7-43BF-4E64-A8FF-B9555FD26148}" presName="Name0" presStyleCnt="0">
        <dgm:presLayoutVars>
          <dgm:chMax val="1"/>
          <dgm:chPref val="1"/>
          <dgm:dir/>
          <dgm:animOne val="branch"/>
          <dgm:animLvl val="lvl"/>
        </dgm:presLayoutVars>
      </dgm:prSet>
      <dgm:spPr/>
      <dgm:t>
        <a:bodyPr/>
        <a:lstStyle/>
        <a:p>
          <a:endParaRPr lang="vi-VN"/>
        </a:p>
      </dgm:t>
    </dgm:pt>
    <dgm:pt modelId="{B4AFDBD4-9714-49BF-9BDF-070E8AC5725F}" type="pres">
      <dgm:prSet presAssocID="{7070B89C-1140-4F4C-A0F2-3EE603E34F9D}" presName="Parent" presStyleLbl="node0" presStyleIdx="0" presStyleCnt="1">
        <dgm:presLayoutVars>
          <dgm:chMax val="6"/>
          <dgm:chPref val="6"/>
        </dgm:presLayoutVars>
      </dgm:prSet>
      <dgm:spPr/>
      <dgm:t>
        <a:bodyPr/>
        <a:lstStyle/>
        <a:p>
          <a:endParaRPr lang="vi-VN"/>
        </a:p>
      </dgm:t>
    </dgm:pt>
    <dgm:pt modelId="{40FF73F3-2106-44FA-95B9-49A5AB6A1875}" type="pres">
      <dgm:prSet presAssocID="{ED808730-D0AA-47D3-AD0C-00501A0BA762}" presName="Accent1" presStyleCnt="0"/>
      <dgm:spPr/>
    </dgm:pt>
    <dgm:pt modelId="{0F5093DE-1CBC-4DB4-990B-5D05D4A4726E}" type="pres">
      <dgm:prSet presAssocID="{ED808730-D0AA-47D3-AD0C-00501A0BA762}" presName="Accent" presStyleLbl="bgShp" presStyleIdx="0" presStyleCnt="6"/>
      <dgm:spPr/>
    </dgm:pt>
    <dgm:pt modelId="{57FCAD96-3AFC-4E0B-AB59-C3AC12D043D0}" type="pres">
      <dgm:prSet presAssocID="{ED808730-D0AA-47D3-AD0C-00501A0BA762}" presName="Child1" presStyleLbl="node1" presStyleIdx="0" presStyleCnt="6">
        <dgm:presLayoutVars>
          <dgm:chMax val="0"/>
          <dgm:chPref val="0"/>
          <dgm:bulletEnabled val="1"/>
        </dgm:presLayoutVars>
      </dgm:prSet>
      <dgm:spPr/>
      <dgm:t>
        <a:bodyPr/>
        <a:lstStyle/>
        <a:p>
          <a:endParaRPr lang="vi-VN"/>
        </a:p>
      </dgm:t>
    </dgm:pt>
    <dgm:pt modelId="{91E3A608-3C39-45AA-A911-6D633521BF91}" type="pres">
      <dgm:prSet presAssocID="{C150180A-80A7-44FA-8340-A8A0BAFEC892}" presName="Accent2" presStyleCnt="0"/>
      <dgm:spPr/>
    </dgm:pt>
    <dgm:pt modelId="{BDFED970-F19A-481A-BC26-3408D87A5714}" type="pres">
      <dgm:prSet presAssocID="{C150180A-80A7-44FA-8340-A8A0BAFEC892}" presName="Accent" presStyleLbl="bgShp" presStyleIdx="1" presStyleCnt="6"/>
      <dgm:spPr/>
    </dgm:pt>
    <dgm:pt modelId="{94D1CAD2-CE41-4636-A387-DB3BD25DFF5D}" type="pres">
      <dgm:prSet presAssocID="{C150180A-80A7-44FA-8340-A8A0BAFEC892}" presName="Child2" presStyleLbl="node1" presStyleIdx="1" presStyleCnt="6">
        <dgm:presLayoutVars>
          <dgm:chMax val="0"/>
          <dgm:chPref val="0"/>
          <dgm:bulletEnabled val="1"/>
        </dgm:presLayoutVars>
      </dgm:prSet>
      <dgm:spPr/>
      <dgm:t>
        <a:bodyPr/>
        <a:lstStyle/>
        <a:p>
          <a:endParaRPr lang="vi-VN"/>
        </a:p>
      </dgm:t>
    </dgm:pt>
    <dgm:pt modelId="{D42A7CC6-18D8-4BA7-9013-33D26E664DB0}" type="pres">
      <dgm:prSet presAssocID="{E8F673F8-A3B6-4E2B-8425-CF5CE282DF9F}" presName="Accent3" presStyleCnt="0"/>
      <dgm:spPr/>
    </dgm:pt>
    <dgm:pt modelId="{BD00351E-B0F6-48D7-B5DF-0694135937FB}" type="pres">
      <dgm:prSet presAssocID="{E8F673F8-A3B6-4E2B-8425-CF5CE282DF9F}" presName="Accent" presStyleLbl="bgShp" presStyleIdx="2" presStyleCnt="6"/>
      <dgm:spPr/>
    </dgm:pt>
    <dgm:pt modelId="{D7CE1C60-2FC6-4A18-A3FC-C7D4AF7DF365}" type="pres">
      <dgm:prSet presAssocID="{E8F673F8-A3B6-4E2B-8425-CF5CE282DF9F}" presName="Child3" presStyleLbl="node1" presStyleIdx="2" presStyleCnt="6">
        <dgm:presLayoutVars>
          <dgm:chMax val="0"/>
          <dgm:chPref val="0"/>
          <dgm:bulletEnabled val="1"/>
        </dgm:presLayoutVars>
      </dgm:prSet>
      <dgm:spPr/>
      <dgm:t>
        <a:bodyPr/>
        <a:lstStyle/>
        <a:p>
          <a:endParaRPr lang="vi-VN"/>
        </a:p>
      </dgm:t>
    </dgm:pt>
    <dgm:pt modelId="{B44BE8D8-228E-4416-A2E4-E56AE98AFE8A}" type="pres">
      <dgm:prSet presAssocID="{0137CD41-B627-4519-9624-23BB7CAA1C4D}" presName="Accent4" presStyleCnt="0"/>
      <dgm:spPr/>
    </dgm:pt>
    <dgm:pt modelId="{25010233-1FF3-4846-923B-1CEC4189C921}" type="pres">
      <dgm:prSet presAssocID="{0137CD41-B627-4519-9624-23BB7CAA1C4D}" presName="Accent" presStyleLbl="bgShp" presStyleIdx="3" presStyleCnt="6"/>
      <dgm:spPr/>
    </dgm:pt>
    <dgm:pt modelId="{04C43B97-0111-4112-8C47-D198FB4E1F2F}" type="pres">
      <dgm:prSet presAssocID="{0137CD41-B627-4519-9624-23BB7CAA1C4D}" presName="Child4" presStyleLbl="node1" presStyleIdx="3" presStyleCnt="6" custLinFactNeighborX="4429" custLinFactNeighborY="4095">
        <dgm:presLayoutVars>
          <dgm:chMax val="0"/>
          <dgm:chPref val="0"/>
          <dgm:bulletEnabled val="1"/>
        </dgm:presLayoutVars>
      </dgm:prSet>
      <dgm:spPr/>
      <dgm:t>
        <a:bodyPr/>
        <a:lstStyle/>
        <a:p>
          <a:endParaRPr lang="vi-VN"/>
        </a:p>
      </dgm:t>
    </dgm:pt>
    <dgm:pt modelId="{618D3E41-28B9-45E3-9600-07DF5587505B}" type="pres">
      <dgm:prSet presAssocID="{A9BAA3C3-0B58-4B84-99DB-E14DD5AFCA69}" presName="Accent5" presStyleCnt="0"/>
      <dgm:spPr/>
    </dgm:pt>
    <dgm:pt modelId="{88E4B496-4CA5-474B-B039-0B8CF10C9ECD}" type="pres">
      <dgm:prSet presAssocID="{A9BAA3C3-0B58-4B84-99DB-E14DD5AFCA69}" presName="Accent" presStyleLbl="bgShp" presStyleIdx="4" presStyleCnt="6"/>
      <dgm:spPr/>
    </dgm:pt>
    <dgm:pt modelId="{BA60152B-8540-4A08-8D48-BFAF85EADC08}" type="pres">
      <dgm:prSet presAssocID="{A9BAA3C3-0B58-4B84-99DB-E14DD5AFCA69}" presName="Child5" presStyleLbl="node1" presStyleIdx="4" presStyleCnt="6">
        <dgm:presLayoutVars>
          <dgm:chMax val="0"/>
          <dgm:chPref val="0"/>
          <dgm:bulletEnabled val="1"/>
        </dgm:presLayoutVars>
      </dgm:prSet>
      <dgm:spPr/>
      <dgm:t>
        <a:bodyPr/>
        <a:lstStyle/>
        <a:p>
          <a:endParaRPr lang="vi-VN"/>
        </a:p>
      </dgm:t>
    </dgm:pt>
    <dgm:pt modelId="{4A18D251-25A4-4BDD-86CA-E14DA40B31A3}" type="pres">
      <dgm:prSet presAssocID="{E3934A9F-B593-4D21-87BE-FF0722975F34}" presName="Accent6" presStyleCnt="0"/>
      <dgm:spPr/>
    </dgm:pt>
    <dgm:pt modelId="{5077E17B-3904-4589-B602-93F7A59EC6D9}" type="pres">
      <dgm:prSet presAssocID="{E3934A9F-B593-4D21-87BE-FF0722975F34}" presName="Accent" presStyleLbl="bgShp" presStyleIdx="5" presStyleCnt="6"/>
      <dgm:spPr/>
    </dgm:pt>
    <dgm:pt modelId="{3D7A1F88-5FF2-44C4-A4CB-DE44C77404F1}" type="pres">
      <dgm:prSet presAssocID="{E3934A9F-B593-4D21-87BE-FF0722975F34}" presName="Child6" presStyleLbl="node1" presStyleIdx="5" presStyleCnt="6">
        <dgm:presLayoutVars>
          <dgm:chMax val="0"/>
          <dgm:chPref val="0"/>
          <dgm:bulletEnabled val="1"/>
        </dgm:presLayoutVars>
      </dgm:prSet>
      <dgm:spPr/>
      <dgm:t>
        <a:bodyPr/>
        <a:lstStyle/>
        <a:p>
          <a:endParaRPr lang="vi-VN"/>
        </a:p>
      </dgm:t>
    </dgm:pt>
  </dgm:ptLst>
  <dgm:cxnLst>
    <dgm:cxn modelId="{63CE97BC-63E5-4D5A-9DBB-1ED65D93AEE8}" srcId="{7070B89C-1140-4F4C-A0F2-3EE603E34F9D}" destId="{C150180A-80A7-44FA-8340-A8A0BAFEC892}" srcOrd="1" destOrd="0" parTransId="{F48B92B6-CF3B-4B96-94E6-A9863109BF03}" sibTransId="{1C8E341E-7CB6-4AA7-8121-0267DCDF1159}"/>
    <dgm:cxn modelId="{F28DE6AB-679E-4FE9-B5F7-DDC2469CC5D3}" type="presOf" srcId="{E8F673F8-A3B6-4E2B-8425-CF5CE282DF9F}" destId="{D7CE1C60-2FC6-4A18-A3FC-C7D4AF7DF365}" srcOrd="0" destOrd="0" presId="urn:microsoft.com/office/officeart/2011/layout/HexagonRadial"/>
    <dgm:cxn modelId="{24418583-E0D2-4A97-8423-548A9750E385}" srcId="{7070B89C-1140-4F4C-A0F2-3EE603E34F9D}" destId="{ED808730-D0AA-47D3-AD0C-00501A0BA762}" srcOrd="0" destOrd="0" parTransId="{204DE551-C8AD-4784-A60B-295F1A7CEB58}" sibTransId="{6036CF70-21BF-4158-B5C8-9A46CEC9E9D2}"/>
    <dgm:cxn modelId="{CF944425-62E6-4B57-AA61-F408AFFE1954}" srcId="{7070B89C-1140-4F4C-A0F2-3EE603E34F9D}" destId="{0137CD41-B627-4519-9624-23BB7CAA1C4D}" srcOrd="3" destOrd="0" parTransId="{52B93785-A825-4E76-9E3A-E3668624DABE}" sibTransId="{6C1822EF-49A0-4A43-8804-D3FF3406A5A3}"/>
    <dgm:cxn modelId="{9F6E55ED-8079-425B-A18E-59B530E0B518}" srcId="{CFFD22B7-43BF-4E64-A8FF-B9555FD26148}" destId="{7070B89C-1140-4F4C-A0F2-3EE603E34F9D}" srcOrd="0" destOrd="0" parTransId="{948284EB-E8B5-47E5-A9E9-97AC28723FAA}" sibTransId="{34C1869A-9EA1-404D-9640-A94C1E44E594}"/>
    <dgm:cxn modelId="{75A1F6EA-E5A5-4282-92F8-11855824C794}" type="presOf" srcId="{A9BAA3C3-0B58-4B84-99DB-E14DD5AFCA69}" destId="{BA60152B-8540-4A08-8D48-BFAF85EADC08}" srcOrd="0" destOrd="0" presId="urn:microsoft.com/office/officeart/2011/layout/HexagonRadial"/>
    <dgm:cxn modelId="{709F6823-E09A-44A6-917D-E1C746085CE0}" type="presOf" srcId="{0137CD41-B627-4519-9624-23BB7CAA1C4D}" destId="{04C43B97-0111-4112-8C47-D198FB4E1F2F}" srcOrd="0" destOrd="0" presId="urn:microsoft.com/office/officeart/2011/layout/HexagonRadial"/>
    <dgm:cxn modelId="{5C691B08-61BB-418B-B3FD-0B340FB06EDE}" srcId="{7070B89C-1140-4F4C-A0F2-3EE603E34F9D}" destId="{E3934A9F-B593-4D21-87BE-FF0722975F34}" srcOrd="5" destOrd="0" parTransId="{3DECF997-1208-410F-930E-234065054B8F}" sibTransId="{DBBC7F7F-EA13-4D4C-AB4A-5A8032385190}"/>
    <dgm:cxn modelId="{AF5C2792-01B1-4080-9C11-4E799F68C852}" type="presOf" srcId="{C150180A-80A7-44FA-8340-A8A0BAFEC892}" destId="{94D1CAD2-CE41-4636-A387-DB3BD25DFF5D}" srcOrd="0" destOrd="0" presId="urn:microsoft.com/office/officeart/2011/layout/HexagonRadial"/>
    <dgm:cxn modelId="{E9E3C641-CA73-4249-85F2-3954CD94D0D2}" srcId="{7070B89C-1140-4F4C-A0F2-3EE603E34F9D}" destId="{E8F673F8-A3B6-4E2B-8425-CF5CE282DF9F}" srcOrd="2" destOrd="0" parTransId="{2F61D42A-EA5E-4778-BD0F-FEF49D472DFF}" sibTransId="{D571C745-FB3C-416F-A6F3-0ECAC9006AF9}"/>
    <dgm:cxn modelId="{6C54C120-B393-45FF-8ADA-A7BE28CC3BBB}" type="presOf" srcId="{E3934A9F-B593-4D21-87BE-FF0722975F34}" destId="{3D7A1F88-5FF2-44C4-A4CB-DE44C77404F1}" srcOrd="0" destOrd="0" presId="urn:microsoft.com/office/officeart/2011/layout/HexagonRadial"/>
    <dgm:cxn modelId="{B10FAC56-D71C-41F2-BFE7-1FE713C375CD}" srcId="{7070B89C-1140-4F4C-A0F2-3EE603E34F9D}" destId="{A9BAA3C3-0B58-4B84-99DB-E14DD5AFCA69}" srcOrd="4" destOrd="0" parTransId="{CA3EE55F-FFBA-41CB-9147-342ABEF5719C}" sibTransId="{0CB5865E-0F37-4616-A4B2-FF94DAC0A299}"/>
    <dgm:cxn modelId="{336FB549-38DD-4360-B6C5-55C3C715A020}" type="presOf" srcId="{CFFD22B7-43BF-4E64-A8FF-B9555FD26148}" destId="{5DA3B5C5-B9D1-483E-B758-044B13E5985C}" srcOrd="0" destOrd="0" presId="urn:microsoft.com/office/officeart/2011/layout/HexagonRadial"/>
    <dgm:cxn modelId="{17F79EEF-41A6-423C-A8AA-EB4A9EBD6B08}" type="presOf" srcId="{7070B89C-1140-4F4C-A0F2-3EE603E34F9D}" destId="{B4AFDBD4-9714-49BF-9BDF-070E8AC5725F}" srcOrd="0" destOrd="0" presId="urn:microsoft.com/office/officeart/2011/layout/HexagonRadial"/>
    <dgm:cxn modelId="{73130BEE-FCB8-4475-A703-4B952018AB3A}" type="presOf" srcId="{ED808730-D0AA-47D3-AD0C-00501A0BA762}" destId="{57FCAD96-3AFC-4E0B-AB59-C3AC12D043D0}" srcOrd="0" destOrd="0" presId="urn:microsoft.com/office/officeart/2011/layout/HexagonRadial"/>
    <dgm:cxn modelId="{7A848D9E-347A-48BD-9EFD-5D8C37F4E749}" type="presParOf" srcId="{5DA3B5C5-B9D1-483E-B758-044B13E5985C}" destId="{B4AFDBD4-9714-49BF-9BDF-070E8AC5725F}" srcOrd="0" destOrd="0" presId="urn:microsoft.com/office/officeart/2011/layout/HexagonRadial"/>
    <dgm:cxn modelId="{966899BB-6F64-459C-BB56-444A9B275B1A}" type="presParOf" srcId="{5DA3B5C5-B9D1-483E-B758-044B13E5985C}" destId="{40FF73F3-2106-44FA-95B9-49A5AB6A1875}" srcOrd="1" destOrd="0" presId="urn:microsoft.com/office/officeart/2011/layout/HexagonRadial"/>
    <dgm:cxn modelId="{528EF85F-D293-46CD-B04F-3C940B0548F9}" type="presParOf" srcId="{40FF73F3-2106-44FA-95B9-49A5AB6A1875}" destId="{0F5093DE-1CBC-4DB4-990B-5D05D4A4726E}" srcOrd="0" destOrd="0" presId="urn:microsoft.com/office/officeart/2011/layout/HexagonRadial"/>
    <dgm:cxn modelId="{DC374360-1F3A-49D2-94D6-400B489E28E8}" type="presParOf" srcId="{5DA3B5C5-B9D1-483E-B758-044B13E5985C}" destId="{57FCAD96-3AFC-4E0B-AB59-C3AC12D043D0}" srcOrd="2" destOrd="0" presId="urn:microsoft.com/office/officeart/2011/layout/HexagonRadial"/>
    <dgm:cxn modelId="{328D8EA4-9A22-4816-A308-3F38007FD83A}" type="presParOf" srcId="{5DA3B5C5-B9D1-483E-B758-044B13E5985C}" destId="{91E3A608-3C39-45AA-A911-6D633521BF91}" srcOrd="3" destOrd="0" presId="urn:microsoft.com/office/officeart/2011/layout/HexagonRadial"/>
    <dgm:cxn modelId="{7428B329-D807-4EC6-AA19-FBE257F67CBD}" type="presParOf" srcId="{91E3A608-3C39-45AA-A911-6D633521BF91}" destId="{BDFED970-F19A-481A-BC26-3408D87A5714}" srcOrd="0" destOrd="0" presId="urn:microsoft.com/office/officeart/2011/layout/HexagonRadial"/>
    <dgm:cxn modelId="{357051D7-1F81-4092-828E-3BF254126F9F}" type="presParOf" srcId="{5DA3B5C5-B9D1-483E-B758-044B13E5985C}" destId="{94D1CAD2-CE41-4636-A387-DB3BD25DFF5D}" srcOrd="4" destOrd="0" presId="urn:microsoft.com/office/officeart/2011/layout/HexagonRadial"/>
    <dgm:cxn modelId="{7D6F55EF-D7A1-4901-A366-8D79866E74AA}" type="presParOf" srcId="{5DA3B5C5-B9D1-483E-B758-044B13E5985C}" destId="{D42A7CC6-18D8-4BA7-9013-33D26E664DB0}" srcOrd="5" destOrd="0" presId="urn:microsoft.com/office/officeart/2011/layout/HexagonRadial"/>
    <dgm:cxn modelId="{20D70B66-2C24-4A81-A0B6-D0A6B912FB08}" type="presParOf" srcId="{D42A7CC6-18D8-4BA7-9013-33D26E664DB0}" destId="{BD00351E-B0F6-48D7-B5DF-0694135937FB}" srcOrd="0" destOrd="0" presId="urn:microsoft.com/office/officeart/2011/layout/HexagonRadial"/>
    <dgm:cxn modelId="{C5238F33-747F-47A3-B9C7-87A1E5A88338}" type="presParOf" srcId="{5DA3B5C5-B9D1-483E-B758-044B13E5985C}" destId="{D7CE1C60-2FC6-4A18-A3FC-C7D4AF7DF365}" srcOrd="6" destOrd="0" presId="urn:microsoft.com/office/officeart/2011/layout/HexagonRadial"/>
    <dgm:cxn modelId="{375DD7FD-ABE0-4272-AF4D-69693508D209}" type="presParOf" srcId="{5DA3B5C5-B9D1-483E-B758-044B13E5985C}" destId="{B44BE8D8-228E-4416-A2E4-E56AE98AFE8A}" srcOrd="7" destOrd="0" presId="urn:microsoft.com/office/officeart/2011/layout/HexagonRadial"/>
    <dgm:cxn modelId="{839A03A8-0E2B-4378-ACBA-572249A6421C}" type="presParOf" srcId="{B44BE8D8-228E-4416-A2E4-E56AE98AFE8A}" destId="{25010233-1FF3-4846-923B-1CEC4189C921}" srcOrd="0" destOrd="0" presId="urn:microsoft.com/office/officeart/2011/layout/HexagonRadial"/>
    <dgm:cxn modelId="{8B42980F-1E14-4DFE-967C-91C4C3E6B2A3}" type="presParOf" srcId="{5DA3B5C5-B9D1-483E-B758-044B13E5985C}" destId="{04C43B97-0111-4112-8C47-D198FB4E1F2F}" srcOrd="8" destOrd="0" presId="urn:microsoft.com/office/officeart/2011/layout/HexagonRadial"/>
    <dgm:cxn modelId="{999AF0C6-9286-4A30-AF3C-885E2505EB28}" type="presParOf" srcId="{5DA3B5C5-B9D1-483E-B758-044B13E5985C}" destId="{618D3E41-28B9-45E3-9600-07DF5587505B}" srcOrd="9" destOrd="0" presId="urn:microsoft.com/office/officeart/2011/layout/HexagonRadial"/>
    <dgm:cxn modelId="{FA09D691-7952-4601-B1F8-1181433151A6}" type="presParOf" srcId="{618D3E41-28B9-45E3-9600-07DF5587505B}" destId="{88E4B496-4CA5-474B-B039-0B8CF10C9ECD}" srcOrd="0" destOrd="0" presId="urn:microsoft.com/office/officeart/2011/layout/HexagonRadial"/>
    <dgm:cxn modelId="{100334BC-6756-455D-8F6C-1DF0B924D271}" type="presParOf" srcId="{5DA3B5C5-B9D1-483E-B758-044B13E5985C}" destId="{BA60152B-8540-4A08-8D48-BFAF85EADC08}" srcOrd="10" destOrd="0" presId="urn:microsoft.com/office/officeart/2011/layout/HexagonRadial"/>
    <dgm:cxn modelId="{F6A8F9C5-3B3B-4935-A0E9-F97A71F9CE1B}" type="presParOf" srcId="{5DA3B5C5-B9D1-483E-B758-044B13E5985C}" destId="{4A18D251-25A4-4BDD-86CA-E14DA40B31A3}" srcOrd="11" destOrd="0" presId="urn:microsoft.com/office/officeart/2011/layout/HexagonRadial"/>
    <dgm:cxn modelId="{9BB0EE0C-C9B8-4521-BB75-819C0F6CCFE0}" type="presParOf" srcId="{4A18D251-25A4-4BDD-86CA-E14DA40B31A3}" destId="{5077E17B-3904-4589-B602-93F7A59EC6D9}" srcOrd="0" destOrd="0" presId="urn:microsoft.com/office/officeart/2011/layout/HexagonRadial"/>
    <dgm:cxn modelId="{0820A913-A957-4FF2-8AC3-8A281FFE1A64}" type="presParOf" srcId="{5DA3B5C5-B9D1-483E-B758-044B13E5985C}" destId="{3D7A1F88-5FF2-44C4-A4CB-DE44C77404F1}"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3C78C8-BCA2-41EC-A6F1-66CCA7712070}" type="datetimeFigureOut">
              <a:rPr lang="en-US" smtClean="0"/>
              <a:t>7/20/2024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AE50F5-2FD8-4D23-9565-D4A094097972}" type="slidenum">
              <a:rPr lang="en-US" smtClean="0"/>
              <a:t>‹#›</a:t>
            </a:fld>
            <a:endParaRPr lang="en-US"/>
          </a:p>
        </p:txBody>
      </p:sp>
    </p:spTree>
    <p:extLst>
      <p:ext uri="{BB962C8B-B14F-4D97-AF65-F5344CB8AC3E}">
        <p14:creationId xmlns:p14="http://schemas.microsoft.com/office/powerpoint/2010/main" val="41272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DCEE98-218C-447C-9C8D-AC711E1DE240}" type="slidenum">
              <a:rPr lang="en-US">
                <a:solidFill>
                  <a:prstClr val="black"/>
                </a:solidFill>
              </a:rPr>
              <a:pPr eaLnBrk="1" hangingPunct="1"/>
              <a:t>3</a:t>
            </a:fld>
            <a:endParaRPr lang="en-US">
              <a:solidFill>
                <a:prstClr val="black"/>
              </a:solidFill>
            </a:endParaRPr>
          </a:p>
        </p:txBody>
      </p:sp>
      <p:sp>
        <p:nvSpPr>
          <p:cNvPr id="36867" name="Slide Image Placeholder 1"/>
          <p:cNvSpPr>
            <a:spLocks noGrp="1" noRot="1" noChangeAspect="1" noTextEdit="1"/>
          </p:cNvSpPr>
          <p:nvPr>
            <p:ph type="sldImg"/>
          </p:nvPr>
        </p:nvSpPr>
        <p:spPr>
          <a:xfrm>
            <a:off x="381000" y="685800"/>
            <a:ext cx="6096000" cy="3429000"/>
          </a:xfrm>
          <a:ln/>
        </p:spPr>
      </p:sp>
      <p:sp>
        <p:nvSpPr>
          <p:cNvPr id="368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a:defRPr/>
            </a:pPr>
            <a:fld id="{BD8CE1ED-02E4-4600-993C-5CF534065FAA}" type="slidenum">
              <a:rPr lang="en-US" sz="1200">
                <a:solidFill>
                  <a:prstClr val="black"/>
                </a:solidFill>
                <a:cs typeface="Arial" charset="0"/>
              </a:rPr>
              <a:pPr algn="r">
                <a:defRPr/>
              </a:pPr>
              <a:t>3</a:t>
            </a:fld>
            <a:endParaRPr lang="en-US" sz="1200">
              <a:solidFill>
                <a:prstClr val="black"/>
              </a:solidFill>
              <a:cs typeface="Arial" charset="0"/>
            </a:endParaRPr>
          </a:p>
        </p:txBody>
      </p:sp>
    </p:spTree>
    <p:extLst>
      <p:ext uri="{BB962C8B-B14F-4D97-AF65-F5344CB8AC3E}">
        <p14:creationId xmlns:p14="http://schemas.microsoft.com/office/powerpoint/2010/main" val="335389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DCEE98-218C-447C-9C8D-AC711E1DE240}" type="slidenum">
              <a:rPr lang="en-US">
                <a:solidFill>
                  <a:prstClr val="black"/>
                </a:solidFill>
              </a:rPr>
              <a:pPr eaLnBrk="1" hangingPunct="1"/>
              <a:t>4</a:t>
            </a:fld>
            <a:endParaRPr lang="en-US">
              <a:solidFill>
                <a:prstClr val="black"/>
              </a:solidFill>
            </a:endParaRPr>
          </a:p>
        </p:txBody>
      </p:sp>
      <p:sp>
        <p:nvSpPr>
          <p:cNvPr id="36867" name="Slide Image Placeholder 1"/>
          <p:cNvSpPr>
            <a:spLocks noGrp="1" noRot="1" noChangeAspect="1" noTextEdit="1"/>
          </p:cNvSpPr>
          <p:nvPr>
            <p:ph type="sldImg"/>
          </p:nvPr>
        </p:nvSpPr>
        <p:spPr>
          <a:xfrm>
            <a:off x="381000" y="685800"/>
            <a:ext cx="6096000" cy="3429000"/>
          </a:xfrm>
          <a:ln/>
        </p:spPr>
      </p:sp>
      <p:sp>
        <p:nvSpPr>
          <p:cNvPr id="368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a:defRPr/>
            </a:pPr>
            <a:fld id="{BD8CE1ED-02E4-4600-993C-5CF534065FAA}" type="slidenum">
              <a:rPr lang="en-US" sz="1200">
                <a:solidFill>
                  <a:prstClr val="black"/>
                </a:solidFill>
                <a:cs typeface="Arial" charset="0"/>
              </a:rPr>
              <a:pPr algn="r">
                <a:defRPr/>
              </a:pPr>
              <a:t>4</a:t>
            </a:fld>
            <a:endParaRPr lang="en-US" sz="1200">
              <a:solidFill>
                <a:prstClr val="black"/>
              </a:solidFill>
              <a:cs typeface="Arial" charset="0"/>
            </a:endParaRPr>
          </a:p>
        </p:txBody>
      </p:sp>
    </p:spTree>
    <p:extLst>
      <p:ext uri="{BB962C8B-B14F-4D97-AF65-F5344CB8AC3E}">
        <p14:creationId xmlns:p14="http://schemas.microsoft.com/office/powerpoint/2010/main" val="1069505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defRPr/>
            </a:pPr>
            <a:fld id="{EB30B7A0-BB2D-453A-BA02-CDA4712DD92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033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fontAlgn="base">
              <a:spcBef>
                <a:spcPct val="0"/>
              </a:spcBef>
              <a:spcAft>
                <a:spcPct val="0"/>
              </a:spcAft>
              <a:defRPr/>
            </a:pPr>
            <a:fld id="{7BE7CEF6-F880-4425-B4A9-FBB7688CAB8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966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fontAlgn="base">
              <a:spcBef>
                <a:spcPct val="0"/>
              </a:spcBef>
              <a:spcAft>
                <a:spcPct val="0"/>
              </a:spcAft>
              <a:defRPr/>
            </a:pPr>
            <a:fld id="{7BE7CEF6-F880-4425-B4A9-FBB7688CAB8A}"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3025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fontAlgn="base">
              <a:spcBef>
                <a:spcPct val="0"/>
              </a:spcBef>
              <a:spcAft>
                <a:spcPct val="0"/>
              </a:spcAft>
              <a:defRPr/>
            </a:pPr>
            <a:fld id="{7BE7CEF6-F880-4425-B4A9-FBB7688CAB8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02198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fontAlgn="base">
              <a:spcBef>
                <a:spcPct val="0"/>
              </a:spcBef>
              <a:spcAft>
                <a:spcPct val="0"/>
              </a:spcAft>
              <a:defRPr/>
            </a:pPr>
            <a:fld id="{7BE7CEF6-F880-4425-B4A9-FBB7688CAB8A}"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30552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fontAlgn="base">
              <a:spcBef>
                <a:spcPct val="0"/>
              </a:spcBef>
              <a:spcAft>
                <a:spcPct val="0"/>
              </a:spcAft>
              <a:defRPr/>
            </a:pPr>
            <a:fld id="{7BE7CEF6-F880-4425-B4A9-FBB7688CAB8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72009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928B900D-0C5A-44EA-86A4-F0D38F09490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604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A8F549A7-6C09-4C19-B891-94560AA910C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77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4B100950-8F01-406C-ADB3-DDC5FDE11B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345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89C695BE-8230-4A81-ABD5-52B758A258E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859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a:defRPr/>
            </a:pPr>
            <a:fld id="{0000A133-BA9A-4689-B2C3-D217DBE5880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360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D5F02ACC-20AD-4FBC-B4FC-62954AC919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90102701-6E5D-4244-95A2-BA5BDD1FD26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5830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83772146-F340-4D68-B57C-E0D0A138CAE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63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C8FE74A2-2246-474E-A5A2-25C2844C77A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392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2CF88077-CFE6-4D48-A78D-CADCB16EC73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211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fontAlgn="base">
              <a:spcBef>
                <a:spcPct val="0"/>
              </a:spcBef>
              <a:spcAft>
                <a:spcPct val="0"/>
              </a:spcAft>
              <a:defRPr/>
            </a:pPr>
            <a:fld id="{7BE7CEF6-F880-4425-B4A9-FBB7688CAB8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5541820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7.xml"/><Relationship Id="rId7" Type="http://schemas.openxmlformats.org/officeDocument/2006/relationships/diagramColors" Target="../diagrams/colors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5.png"/><Relationship Id="rId7"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56.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0.png"/><Relationship Id="rId7" Type="http://schemas.openxmlformats.org/officeDocument/2006/relationships/image" Target="../media/image520.png"/><Relationship Id="rId1" Type="http://schemas.openxmlformats.org/officeDocument/2006/relationships/slideLayout" Target="../slideLayouts/slideLayout7.xml"/><Relationship Id="rId6" Type="http://schemas.openxmlformats.org/officeDocument/2006/relationships/image" Target="../media/image510.png"/><Relationship Id="rId4" Type="http://schemas.openxmlformats.org/officeDocument/2006/relationships/image" Target="../media/image52.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3220207" y="-18288"/>
            <a:ext cx="5993949" cy="923330"/>
          </a:xfrm>
          <a:prstGeom prst="rect">
            <a:avLst/>
          </a:prstGeom>
          <a:noFill/>
        </p:spPr>
        <p:txBody>
          <a:bodyPr wrap="none" lIns="91440" tIns="45720" rIns="91440" bIns="45720">
            <a:spAutoFit/>
          </a:bodyPr>
          <a:lstStyle/>
          <a:p>
            <a:pPr algn="ctr"/>
            <a:r>
              <a:rPr lang="en-US" sz="540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Hãy quan sát hình!</a:t>
            </a:r>
            <a:endParaRPr lang="en-US" sz="5400" b="0" cap="none" spc="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18" name="Rectangle 17"/>
          <p:cNvSpPr/>
          <p:nvPr/>
        </p:nvSpPr>
        <p:spPr>
          <a:xfrm>
            <a:off x="152400" y="6096000"/>
            <a:ext cx="12039600" cy="339645"/>
          </a:xfrm>
          <a:prstGeom prst="rect">
            <a:avLst/>
          </a:prstGeom>
        </p:spPr>
        <p:txBody>
          <a:bodyPr wrap="square">
            <a:spAutoFit/>
          </a:bodyPr>
          <a:lstStyle/>
          <a:p>
            <a:pPr algn="ctr">
              <a:lnSpc>
                <a:spcPts val="1600"/>
              </a:lnSpc>
              <a:spcBef>
                <a:spcPts val="600"/>
              </a:spcBef>
              <a:spcAft>
                <a:spcPts val="1800"/>
              </a:spcAft>
            </a:pPr>
            <a:r>
              <a:rPr lang="x-none" sz="3200" i="1">
                <a:solidFill>
                  <a:srgbClr val="FF0000"/>
                </a:solidFill>
                <a:latin typeface="Arial" panose="020B0604020202020204" pitchFamily="34" charset="0"/>
                <a:ea typeface="Times New Roman" panose="02020603050405020304" pitchFamily="18" charset="0"/>
                <a:cs typeface="Arial" panose="020B0604020202020204" pitchFamily="34" charset="0"/>
              </a:rPr>
              <a:t>Em hãy cho biết </a:t>
            </a:r>
            <a:r>
              <a:rPr lang="en-US" sz="3200" i="1" smtClean="0">
                <a:solidFill>
                  <a:srgbClr val="FF0000"/>
                </a:solidFill>
                <a:latin typeface="Arial" panose="020B0604020202020204" pitchFamily="34" charset="0"/>
                <a:ea typeface="Times New Roman" panose="02020603050405020304" pitchFamily="18" charset="0"/>
                <a:cs typeface="Arial" panose="020B0604020202020204" pitchFamily="34" charset="0"/>
              </a:rPr>
              <a:t>thiết bị nào có trong hệ thống điện gia đình</a:t>
            </a:r>
            <a:r>
              <a:rPr lang="x-none" sz="3200" i="1"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vi-VN" sz="320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362200" y="933034"/>
            <a:ext cx="7467600" cy="4621838"/>
          </a:xfrm>
          <a:prstGeom prst="rect">
            <a:avLst/>
          </a:prstGeom>
        </p:spPr>
      </p:pic>
      <p:sp>
        <p:nvSpPr>
          <p:cNvPr id="4" name="Smiley Face 3"/>
          <p:cNvSpPr/>
          <p:nvPr/>
        </p:nvSpPr>
        <p:spPr>
          <a:xfrm>
            <a:off x="5887131" y="2803029"/>
            <a:ext cx="570137" cy="59096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Smiley Face 11"/>
          <p:cNvSpPr/>
          <p:nvPr/>
        </p:nvSpPr>
        <p:spPr>
          <a:xfrm>
            <a:off x="3505200" y="4800600"/>
            <a:ext cx="570137" cy="59096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Smiley Face 12"/>
          <p:cNvSpPr/>
          <p:nvPr/>
        </p:nvSpPr>
        <p:spPr>
          <a:xfrm>
            <a:off x="5887130" y="4790765"/>
            <a:ext cx="570137" cy="59096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Smiley Face 15"/>
          <p:cNvSpPr/>
          <p:nvPr/>
        </p:nvSpPr>
        <p:spPr>
          <a:xfrm>
            <a:off x="8153400" y="4800600"/>
            <a:ext cx="570137" cy="59096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463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6" repeatCount="indefinite" fill="hold" grpId="0" nodeType="withEffect">
                                  <p:stCondLst>
                                    <p:cond delay="0"/>
                                  </p:stCondLst>
                                  <p:childTnLst>
                                    <p:animClr clrSpc="hsl" dir="cw">
                                      <p:cBhvr override="childStyle">
                                        <p:cTn id="6" dur="2000" fill="hold"/>
                                        <p:tgtEl>
                                          <p:spTgt spid="17"/>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20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animBg="1"/>
      <p:bldP spid="12"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p:cNvSpPr/>
          <p:nvPr/>
        </p:nvSpPr>
        <p:spPr>
          <a:xfrm>
            <a:off x="0" y="-3665"/>
            <a:ext cx="12192000" cy="831253"/>
          </a:xfrm>
          <a:prstGeom prst="rect">
            <a:avLst/>
          </a:prstGeom>
          <a:solidFill>
            <a:schemeClr val="accent5">
              <a:lumMod val="20000"/>
              <a:lumOff val="80000"/>
            </a:schemeClr>
          </a:solidFill>
          <a:ln>
            <a:solidFill>
              <a:schemeClr val="bg1"/>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smtClean="0">
                <a:solidFill>
                  <a:srgbClr val="FF0000"/>
                </a:solidFill>
                <a:latin typeface="Arial" panose="020B0604020202020204" pitchFamily="34" charset="0"/>
                <a:cs typeface="Arial" panose="020B0604020202020204" pitchFamily="34" charset="0"/>
              </a:rPr>
              <a:t>I.CHỨC NĂNG VÀ THÔNG SỐ KĨ THUẬT CỦA MỘT SỐ  THIẾT BỊ ĐIỆN:</a:t>
            </a:r>
            <a:endParaRPr lang="vi-VN" sz="2800" b="1" dirty="0">
              <a:solidFill>
                <a:srgbClr val="FF000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nvPr>
        </p:nvGraphicFramePr>
        <p:xfrm>
          <a:off x="0" y="1066800"/>
          <a:ext cx="12192000" cy="21336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6553200">
                  <a:extLst>
                    <a:ext uri="{9D8B030D-6E8A-4147-A177-3AD203B41FA5}">
                      <a16:colId xmlns:a16="http://schemas.microsoft.com/office/drawing/2014/main" xmlns="" val="20001"/>
                    </a:ext>
                  </a:extLst>
                </a:gridCol>
                <a:gridCol w="4191000">
                  <a:extLst>
                    <a:ext uri="{9D8B030D-6E8A-4147-A177-3AD203B41FA5}">
                      <a16:colId xmlns:a16="http://schemas.microsoft.com/office/drawing/2014/main" xmlns="" val="20002"/>
                    </a:ext>
                  </a:extLst>
                </a:gridCol>
              </a:tblGrid>
              <a:tr h="45720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167640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32" name="Rounded Rectangle 31"/>
          <p:cNvSpPr/>
          <p:nvPr/>
        </p:nvSpPr>
        <p:spPr>
          <a:xfrm>
            <a:off x="187487" y="1595096"/>
            <a:ext cx="1152078" cy="137160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Công tơ </a:t>
            </a:r>
          </a:p>
          <a:p>
            <a:pPr algn="ctr"/>
            <a:r>
              <a:rPr lang="en-US" sz="2500" b="1" smtClean="0">
                <a:solidFill>
                  <a:srgbClr val="0070C0"/>
                </a:solidFill>
                <a:latin typeface="Arial" panose="020B0604020202020204" pitchFamily="34" charset="0"/>
                <a:cs typeface="Arial" panose="020B0604020202020204" pitchFamily="34" charset="0"/>
              </a:rPr>
              <a:t> điện</a:t>
            </a:r>
            <a:endParaRPr lang="en-US" sz="2500" b="1" dirty="0">
              <a:solidFill>
                <a:srgbClr val="0070C0"/>
              </a:solidFill>
              <a:latin typeface="Arial" panose="020B0604020202020204" pitchFamily="34" charset="0"/>
              <a:cs typeface="Arial" panose="020B0604020202020204" pitchFamily="34" charset="0"/>
            </a:endParaRPr>
          </a:p>
        </p:txBody>
      </p:sp>
      <p:sp>
        <p:nvSpPr>
          <p:cNvPr id="33" name="Rounded Rectangle 32"/>
          <p:cNvSpPr/>
          <p:nvPr/>
        </p:nvSpPr>
        <p:spPr>
          <a:xfrm>
            <a:off x="3124200" y="1078327"/>
            <a:ext cx="2667000" cy="38530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Chức năng</a:t>
            </a:r>
            <a:endParaRPr lang="en-US" sz="2500" b="1" dirty="0">
              <a:solidFill>
                <a:srgbClr val="0070C0"/>
              </a:solidFill>
              <a:latin typeface="Arial" panose="020B0604020202020204" pitchFamily="34" charset="0"/>
              <a:cs typeface="Arial" panose="020B0604020202020204" pitchFamily="34" charset="0"/>
            </a:endParaRPr>
          </a:p>
        </p:txBody>
      </p:sp>
      <p:sp>
        <p:nvSpPr>
          <p:cNvPr id="34" name="Rounded Rectangle 33"/>
          <p:cNvSpPr/>
          <p:nvPr/>
        </p:nvSpPr>
        <p:spPr>
          <a:xfrm>
            <a:off x="8245872" y="1032898"/>
            <a:ext cx="3777456" cy="53122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Thông số kĩ thuật</a:t>
            </a:r>
            <a:endParaRPr lang="en-US" sz="2500" b="1" dirty="0">
              <a:solidFill>
                <a:srgbClr val="0070C0"/>
              </a:solidFill>
              <a:latin typeface="Arial" panose="020B0604020202020204" pitchFamily="34" charset="0"/>
              <a:cs typeface="Arial" panose="020B0604020202020204" pitchFamily="34" charset="0"/>
            </a:endParaRPr>
          </a:p>
        </p:txBody>
      </p:sp>
      <p:sp>
        <p:nvSpPr>
          <p:cNvPr id="35" name="Rounded Rectangle 34"/>
          <p:cNvSpPr/>
          <p:nvPr/>
        </p:nvSpPr>
        <p:spPr>
          <a:xfrm>
            <a:off x="1399164" y="1413017"/>
            <a:ext cx="6604097" cy="176849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Là dụng cụ đo lường điện năng tiêu thụ của mạng điện.Mạng điện gia đình thường sử dụng nguồn điện một pha do vậy,công tơ điện cũng sử dụng một pha</a:t>
            </a:r>
            <a:endParaRPr lang="en-US" sz="2500" dirty="0">
              <a:solidFill>
                <a:schemeClr val="tx1"/>
              </a:solidFill>
              <a:latin typeface="Arial" panose="020B0604020202020204" pitchFamily="34" charset="0"/>
              <a:cs typeface="Arial" panose="020B0604020202020204" pitchFamily="34" charset="0"/>
            </a:endParaRPr>
          </a:p>
        </p:txBody>
      </p:sp>
      <p:sp>
        <p:nvSpPr>
          <p:cNvPr id="36" name="Rounded Rectangle 35"/>
          <p:cNvSpPr/>
          <p:nvPr/>
        </p:nvSpPr>
        <p:spPr>
          <a:xfrm>
            <a:off x="7976662" y="1591722"/>
            <a:ext cx="2978019" cy="4159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7" name="Rounded Rectangle 36"/>
          <p:cNvSpPr/>
          <p:nvPr/>
        </p:nvSpPr>
        <p:spPr>
          <a:xfrm>
            <a:off x="7976662" y="1963788"/>
            <a:ext cx="3350596" cy="42411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8" name="Rounded Rectangle 37"/>
          <p:cNvSpPr/>
          <p:nvPr/>
        </p:nvSpPr>
        <p:spPr>
          <a:xfrm>
            <a:off x="7985806" y="2305889"/>
            <a:ext cx="4347065" cy="53215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quá tải cho phép.</a:t>
            </a:r>
            <a:endParaRPr lang="en-US" sz="2500" dirty="0">
              <a:solidFill>
                <a:schemeClr val="tx1"/>
              </a:solidFill>
              <a:latin typeface="Arial" panose="020B0604020202020204" pitchFamily="34" charset="0"/>
              <a:cs typeface="Arial" panose="020B0604020202020204" pitchFamily="34" charset="0"/>
            </a:endParaRPr>
          </a:p>
        </p:txBody>
      </p:sp>
      <p:sp>
        <p:nvSpPr>
          <p:cNvPr id="39" name="Rounded Rectangle 38"/>
          <p:cNvSpPr/>
          <p:nvPr/>
        </p:nvSpPr>
        <p:spPr>
          <a:xfrm>
            <a:off x="8001046" y="2795553"/>
            <a:ext cx="2666365" cy="3397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-Cấp chính xác</a:t>
            </a:r>
            <a:endParaRPr lang="en-US" sz="2500" dirty="0">
              <a:solidFill>
                <a:schemeClr val="tx1"/>
              </a:solidFill>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nvPr>
        </p:nvGraphicFramePr>
        <p:xfrm>
          <a:off x="0" y="3188942"/>
          <a:ext cx="12192000" cy="16764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6553200">
                  <a:extLst>
                    <a:ext uri="{9D8B030D-6E8A-4147-A177-3AD203B41FA5}">
                      <a16:colId xmlns:a16="http://schemas.microsoft.com/office/drawing/2014/main" xmlns="" val="20001"/>
                    </a:ext>
                  </a:extLst>
                </a:gridCol>
                <a:gridCol w="4191000">
                  <a:extLst>
                    <a:ext uri="{9D8B030D-6E8A-4147-A177-3AD203B41FA5}">
                      <a16:colId xmlns:a16="http://schemas.microsoft.com/office/drawing/2014/main" xmlns="" val="20002"/>
                    </a:ext>
                  </a:extLst>
                </a:gridCol>
              </a:tblGrid>
              <a:tr h="167640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bl>
          </a:graphicData>
        </a:graphic>
      </p:graphicFrame>
      <p:sp>
        <p:nvSpPr>
          <p:cNvPr id="40" name="Rounded Rectangle 39"/>
          <p:cNvSpPr/>
          <p:nvPr/>
        </p:nvSpPr>
        <p:spPr>
          <a:xfrm>
            <a:off x="84710" y="3285158"/>
            <a:ext cx="1270030" cy="140689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Cầu dao điện</a:t>
            </a:r>
            <a:endParaRPr lang="en-US" sz="2500" b="1" dirty="0">
              <a:solidFill>
                <a:srgbClr val="0070C0"/>
              </a:solidFill>
              <a:latin typeface="Arial" panose="020B0604020202020204" pitchFamily="34" charset="0"/>
              <a:cs typeface="Arial" panose="020B0604020202020204" pitchFamily="34" charset="0"/>
            </a:endParaRPr>
          </a:p>
        </p:txBody>
      </p:sp>
      <p:sp>
        <p:nvSpPr>
          <p:cNvPr id="41" name="Rounded Rectangle 40"/>
          <p:cNvSpPr/>
          <p:nvPr/>
        </p:nvSpPr>
        <p:spPr>
          <a:xfrm>
            <a:off x="1380657" y="3270654"/>
            <a:ext cx="6605150" cy="1435908"/>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Cầu dao điện là thiết bị có chức năng đóng-cắt điện bằng tay và có mắc thêm dây chì để bảo vệ mạch điện,bảo vệ thiết bị khi quá tải,ngắn mạch</a:t>
            </a:r>
            <a:endParaRPr lang="en-US" sz="2500" dirty="0">
              <a:solidFill>
                <a:schemeClr val="tx1"/>
              </a:solidFill>
              <a:latin typeface="Arial" panose="020B0604020202020204" pitchFamily="34" charset="0"/>
              <a:cs typeface="Arial" panose="020B0604020202020204" pitchFamily="34" charset="0"/>
            </a:endParaRPr>
          </a:p>
        </p:txBody>
      </p:sp>
      <p:sp>
        <p:nvSpPr>
          <p:cNvPr id="42" name="Rounded Rectangle 41"/>
          <p:cNvSpPr/>
          <p:nvPr/>
        </p:nvSpPr>
        <p:spPr>
          <a:xfrm>
            <a:off x="8001046" y="3540240"/>
            <a:ext cx="3234191" cy="33237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43" name="Rounded Rectangle 42"/>
          <p:cNvSpPr/>
          <p:nvPr/>
        </p:nvSpPr>
        <p:spPr>
          <a:xfrm>
            <a:off x="8005628" y="4002247"/>
            <a:ext cx="3694002" cy="55993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định mức.</a:t>
            </a:r>
            <a:endParaRPr lang="en-US" sz="2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3769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6906" y="334625"/>
            <a:ext cx="4820142" cy="6191188"/>
          </a:xfrm>
          <a:prstGeom prst="rect">
            <a:avLst/>
          </a:prstGeom>
        </p:spPr>
      </p:pic>
      <p:pic>
        <p:nvPicPr>
          <p:cNvPr id="3" name="Picture 2"/>
          <p:cNvPicPr>
            <a:picLocks noChangeAspect="1"/>
          </p:cNvPicPr>
          <p:nvPr/>
        </p:nvPicPr>
        <p:blipFill>
          <a:blip r:embed="rId3"/>
          <a:stretch>
            <a:fillRect/>
          </a:stretch>
        </p:blipFill>
        <p:spPr>
          <a:xfrm>
            <a:off x="6035934" y="358439"/>
            <a:ext cx="5055355" cy="6143560"/>
          </a:xfrm>
          <a:prstGeom prst="rect">
            <a:avLst/>
          </a:prstGeom>
        </p:spPr>
      </p:pic>
      <p:pic>
        <p:nvPicPr>
          <p:cNvPr id="4" name="Picture 3"/>
          <p:cNvPicPr>
            <a:picLocks noChangeAspect="1"/>
          </p:cNvPicPr>
          <p:nvPr/>
        </p:nvPicPr>
        <p:blipFill>
          <a:blip r:embed="rId4"/>
          <a:stretch>
            <a:fillRect/>
          </a:stretch>
        </p:blipFill>
        <p:spPr>
          <a:xfrm>
            <a:off x="1060877" y="333213"/>
            <a:ext cx="4820143" cy="6168786"/>
          </a:xfrm>
          <a:prstGeom prst="rect">
            <a:avLst/>
          </a:prstGeom>
        </p:spPr>
      </p:pic>
      <p:pic>
        <p:nvPicPr>
          <p:cNvPr id="5" name="Picture 4"/>
          <p:cNvPicPr>
            <a:picLocks noChangeAspect="1"/>
          </p:cNvPicPr>
          <p:nvPr/>
        </p:nvPicPr>
        <p:blipFill>
          <a:blip r:embed="rId5"/>
          <a:stretch>
            <a:fillRect/>
          </a:stretch>
        </p:blipFill>
        <p:spPr>
          <a:xfrm>
            <a:off x="6035934" y="358613"/>
            <a:ext cx="5210269" cy="6205776"/>
          </a:xfrm>
          <a:prstGeom prst="rect">
            <a:avLst/>
          </a:prstGeom>
        </p:spPr>
      </p:pic>
      <p:pic>
        <p:nvPicPr>
          <p:cNvPr id="6" name="Picture 5"/>
          <p:cNvPicPr>
            <a:picLocks noChangeAspect="1"/>
          </p:cNvPicPr>
          <p:nvPr/>
        </p:nvPicPr>
        <p:blipFill>
          <a:blip r:embed="rId6"/>
          <a:stretch>
            <a:fillRect/>
          </a:stretch>
        </p:blipFill>
        <p:spPr>
          <a:xfrm>
            <a:off x="1060877" y="345637"/>
            <a:ext cx="10185326" cy="6180176"/>
          </a:xfrm>
          <a:prstGeom prst="rect">
            <a:avLst/>
          </a:prstGeom>
        </p:spPr>
      </p:pic>
    </p:spTree>
    <p:extLst>
      <p:ext uri="{BB962C8B-B14F-4D97-AF65-F5344CB8AC3E}">
        <p14:creationId xmlns:p14="http://schemas.microsoft.com/office/powerpoint/2010/main" val="101373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p:cNvSpPr/>
          <p:nvPr/>
        </p:nvSpPr>
        <p:spPr>
          <a:xfrm>
            <a:off x="0" y="-3665"/>
            <a:ext cx="12192000" cy="831253"/>
          </a:xfrm>
          <a:prstGeom prst="rect">
            <a:avLst/>
          </a:prstGeom>
          <a:solidFill>
            <a:schemeClr val="accent5">
              <a:lumMod val="20000"/>
              <a:lumOff val="80000"/>
            </a:schemeClr>
          </a:solidFill>
          <a:ln>
            <a:solidFill>
              <a:schemeClr val="bg1"/>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smtClean="0">
                <a:solidFill>
                  <a:srgbClr val="FF0000"/>
                </a:solidFill>
                <a:latin typeface="Arial" panose="020B0604020202020204" pitchFamily="34" charset="0"/>
                <a:cs typeface="Arial" panose="020B0604020202020204" pitchFamily="34" charset="0"/>
              </a:rPr>
              <a:t>I.CHỨC NĂNG VÀ THÔNG SỐ KĨ THUẬT CỦA MỘT SỐ  THIẾT BỊ ĐIỆN:</a:t>
            </a:r>
            <a:endParaRPr lang="vi-VN" sz="2800" b="1" dirty="0">
              <a:solidFill>
                <a:srgbClr val="FF000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nvPr>
        </p:nvGraphicFramePr>
        <p:xfrm>
          <a:off x="0" y="1066800"/>
          <a:ext cx="12192000" cy="21336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6553200">
                  <a:extLst>
                    <a:ext uri="{9D8B030D-6E8A-4147-A177-3AD203B41FA5}">
                      <a16:colId xmlns:a16="http://schemas.microsoft.com/office/drawing/2014/main" xmlns="" val="20001"/>
                    </a:ext>
                  </a:extLst>
                </a:gridCol>
                <a:gridCol w="4191000">
                  <a:extLst>
                    <a:ext uri="{9D8B030D-6E8A-4147-A177-3AD203B41FA5}">
                      <a16:colId xmlns:a16="http://schemas.microsoft.com/office/drawing/2014/main" xmlns="" val="20002"/>
                    </a:ext>
                  </a:extLst>
                </a:gridCol>
              </a:tblGrid>
              <a:tr h="45720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167640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32" name="Rounded Rectangle 31"/>
          <p:cNvSpPr/>
          <p:nvPr/>
        </p:nvSpPr>
        <p:spPr>
          <a:xfrm>
            <a:off x="187487" y="1595096"/>
            <a:ext cx="1152078" cy="137160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Công tơ </a:t>
            </a:r>
          </a:p>
          <a:p>
            <a:pPr algn="ctr"/>
            <a:r>
              <a:rPr lang="en-US" sz="2500" b="1" smtClean="0">
                <a:solidFill>
                  <a:srgbClr val="0070C0"/>
                </a:solidFill>
                <a:latin typeface="Arial" panose="020B0604020202020204" pitchFamily="34" charset="0"/>
                <a:cs typeface="Arial" panose="020B0604020202020204" pitchFamily="34" charset="0"/>
              </a:rPr>
              <a:t> điện</a:t>
            </a:r>
            <a:endParaRPr lang="en-US" sz="2500" b="1" dirty="0">
              <a:solidFill>
                <a:srgbClr val="0070C0"/>
              </a:solidFill>
              <a:latin typeface="Arial" panose="020B0604020202020204" pitchFamily="34" charset="0"/>
              <a:cs typeface="Arial" panose="020B0604020202020204" pitchFamily="34" charset="0"/>
            </a:endParaRPr>
          </a:p>
        </p:txBody>
      </p:sp>
      <p:sp>
        <p:nvSpPr>
          <p:cNvPr id="33" name="Rounded Rectangle 32"/>
          <p:cNvSpPr/>
          <p:nvPr/>
        </p:nvSpPr>
        <p:spPr>
          <a:xfrm>
            <a:off x="3124200" y="1078327"/>
            <a:ext cx="2667000" cy="38530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Chức năng</a:t>
            </a:r>
            <a:endParaRPr lang="en-US" sz="2500" b="1" dirty="0">
              <a:solidFill>
                <a:srgbClr val="0070C0"/>
              </a:solidFill>
              <a:latin typeface="Arial" panose="020B0604020202020204" pitchFamily="34" charset="0"/>
              <a:cs typeface="Arial" panose="020B0604020202020204" pitchFamily="34" charset="0"/>
            </a:endParaRPr>
          </a:p>
        </p:txBody>
      </p:sp>
      <p:sp>
        <p:nvSpPr>
          <p:cNvPr id="34" name="Rounded Rectangle 33"/>
          <p:cNvSpPr/>
          <p:nvPr/>
        </p:nvSpPr>
        <p:spPr>
          <a:xfrm>
            <a:off x="8245872" y="1032898"/>
            <a:ext cx="3777456" cy="53122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Thông số kĩ thuật</a:t>
            </a:r>
            <a:endParaRPr lang="en-US" sz="2500" b="1" dirty="0">
              <a:solidFill>
                <a:srgbClr val="0070C0"/>
              </a:solidFill>
              <a:latin typeface="Arial" panose="020B0604020202020204" pitchFamily="34" charset="0"/>
              <a:cs typeface="Arial" panose="020B0604020202020204" pitchFamily="34" charset="0"/>
            </a:endParaRPr>
          </a:p>
        </p:txBody>
      </p:sp>
      <p:sp>
        <p:nvSpPr>
          <p:cNvPr id="35" name="Rounded Rectangle 34"/>
          <p:cNvSpPr/>
          <p:nvPr/>
        </p:nvSpPr>
        <p:spPr>
          <a:xfrm>
            <a:off x="1399164" y="1413017"/>
            <a:ext cx="6604097" cy="176849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Là dụng cụ đo lường điện năng tiêu thụ của mạng điện.Mạng điện gia đình thường sử dụng nguồn điện một pha do vậy,công tơ điện cũng sử dụng một pha</a:t>
            </a:r>
            <a:endParaRPr lang="en-US" sz="2500" dirty="0">
              <a:solidFill>
                <a:schemeClr val="tx1"/>
              </a:solidFill>
              <a:latin typeface="Arial" panose="020B0604020202020204" pitchFamily="34" charset="0"/>
              <a:cs typeface="Arial" panose="020B0604020202020204" pitchFamily="34" charset="0"/>
            </a:endParaRPr>
          </a:p>
        </p:txBody>
      </p:sp>
      <p:sp>
        <p:nvSpPr>
          <p:cNvPr id="36" name="Rounded Rectangle 35"/>
          <p:cNvSpPr/>
          <p:nvPr/>
        </p:nvSpPr>
        <p:spPr>
          <a:xfrm>
            <a:off x="7976662" y="1591722"/>
            <a:ext cx="2978019" cy="4159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7" name="Rounded Rectangle 36"/>
          <p:cNvSpPr/>
          <p:nvPr/>
        </p:nvSpPr>
        <p:spPr>
          <a:xfrm>
            <a:off x="7976662" y="1963788"/>
            <a:ext cx="3350596" cy="42411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8" name="Rounded Rectangle 37"/>
          <p:cNvSpPr/>
          <p:nvPr/>
        </p:nvSpPr>
        <p:spPr>
          <a:xfrm>
            <a:off x="7985806" y="2305889"/>
            <a:ext cx="4347065" cy="53215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quá tải cho phép.</a:t>
            </a:r>
            <a:endParaRPr lang="en-US" sz="2500" dirty="0">
              <a:solidFill>
                <a:schemeClr val="tx1"/>
              </a:solidFill>
              <a:latin typeface="Arial" panose="020B0604020202020204" pitchFamily="34" charset="0"/>
              <a:cs typeface="Arial" panose="020B0604020202020204" pitchFamily="34" charset="0"/>
            </a:endParaRPr>
          </a:p>
        </p:txBody>
      </p:sp>
      <p:sp>
        <p:nvSpPr>
          <p:cNvPr id="39" name="Rounded Rectangle 38"/>
          <p:cNvSpPr/>
          <p:nvPr/>
        </p:nvSpPr>
        <p:spPr>
          <a:xfrm>
            <a:off x="8001046" y="2795553"/>
            <a:ext cx="2666365" cy="3397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-Cấp chính xác</a:t>
            </a:r>
            <a:endParaRPr lang="en-US" sz="2500" dirty="0">
              <a:solidFill>
                <a:schemeClr val="tx1"/>
              </a:solidFill>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nvPr>
        </p:nvGraphicFramePr>
        <p:xfrm>
          <a:off x="0" y="3188942"/>
          <a:ext cx="12192000" cy="16764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6553200">
                  <a:extLst>
                    <a:ext uri="{9D8B030D-6E8A-4147-A177-3AD203B41FA5}">
                      <a16:colId xmlns:a16="http://schemas.microsoft.com/office/drawing/2014/main" xmlns="" val="20001"/>
                    </a:ext>
                  </a:extLst>
                </a:gridCol>
                <a:gridCol w="4191000">
                  <a:extLst>
                    <a:ext uri="{9D8B030D-6E8A-4147-A177-3AD203B41FA5}">
                      <a16:colId xmlns:a16="http://schemas.microsoft.com/office/drawing/2014/main" xmlns="" val="20002"/>
                    </a:ext>
                  </a:extLst>
                </a:gridCol>
              </a:tblGrid>
              <a:tr h="167640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bl>
          </a:graphicData>
        </a:graphic>
      </p:graphicFrame>
      <p:sp>
        <p:nvSpPr>
          <p:cNvPr id="40" name="Rounded Rectangle 39"/>
          <p:cNvSpPr/>
          <p:nvPr/>
        </p:nvSpPr>
        <p:spPr>
          <a:xfrm>
            <a:off x="84710" y="3285158"/>
            <a:ext cx="1270030" cy="140689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Cầu dao điện</a:t>
            </a:r>
            <a:endParaRPr lang="en-US" sz="2500" b="1" dirty="0">
              <a:solidFill>
                <a:srgbClr val="0070C0"/>
              </a:solidFill>
              <a:latin typeface="Arial" panose="020B0604020202020204" pitchFamily="34" charset="0"/>
              <a:cs typeface="Arial" panose="020B0604020202020204" pitchFamily="34" charset="0"/>
            </a:endParaRPr>
          </a:p>
        </p:txBody>
      </p:sp>
      <p:sp>
        <p:nvSpPr>
          <p:cNvPr id="41" name="Rounded Rectangle 40"/>
          <p:cNvSpPr/>
          <p:nvPr/>
        </p:nvSpPr>
        <p:spPr>
          <a:xfrm>
            <a:off x="1380657" y="3270654"/>
            <a:ext cx="6605150" cy="1435908"/>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Cầu dao điện là thiết bị có chức năng đóng-cắt điện bằng tay và có mắc thêm dây chì để bảo vệ mạch điện,bảo vệ thiết bị khi quá tải,ngắn mạch</a:t>
            </a:r>
            <a:endParaRPr lang="en-US" sz="2500" dirty="0">
              <a:solidFill>
                <a:schemeClr val="tx1"/>
              </a:solidFill>
              <a:latin typeface="Arial" panose="020B0604020202020204" pitchFamily="34" charset="0"/>
              <a:cs typeface="Arial" panose="020B0604020202020204" pitchFamily="34" charset="0"/>
            </a:endParaRPr>
          </a:p>
        </p:txBody>
      </p:sp>
      <p:sp>
        <p:nvSpPr>
          <p:cNvPr id="42" name="Rounded Rectangle 41"/>
          <p:cNvSpPr/>
          <p:nvPr/>
        </p:nvSpPr>
        <p:spPr>
          <a:xfrm>
            <a:off x="8001046" y="3540240"/>
            <a:ext cx="3234191" cy="33237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43" name="Rounded Rectangle 42"/>
          <p:cNvSpPr/>
          <p:nvPr/>
        </p:nvSpPr>
        <p:spPr>
          <a:xfrm>
            <a:off x="8005628" y="4002247"/>
            <a:ext cx="3694002" cy="55993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định mức.</a:t>
            </a:r>
            <a:endParaRPr lang="en-US" sz="2500" dirty="0">
              <a:solidFill>
                <a:schemeClr val="tx1"/>
              </a:solidFill>
              <a:latin typeface="Arial" panose="020B0604020202020204" pitchFamily="34" charset="0"/>
              <a:cs typeface="Arial" panose="020B0604020202020204" pitchFamily="34" charset="0"/>
            </a:endParaRPr>
          </a:p>
        </p:txBody>
      </p:sp>
      <p:graphicFrame>
        <p:nvGraphicFramePr>
          <p:cNvPr id="14" name="Table 13"/>
          <p:cNvGraphicFramePr>
            <a:graphicFrameLocks noGrp="1"/>
          </p:cNvGraphicFramePr>
          <p:nvPr>
            <p:extLst/>
          </p:nvPr>
        </p:nvGraphicFramePr>
        <p:xfrm>
          <a:off x="0" y="4865342"/>
          <a:ext cx="12192000" cy="16764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6553200">
                  <a:extLst>
                    <a:ext uri="{9D8B030D-6E8A-4147-A177-3AD203B41FA5}">
                      <a16:colId xmlns:a16="http://schemas.microsoft.com/office/drawing/2014/main" xmlns="" val="20001"/>
                    </a:ext>
                  </a:extLst>
                </a:gridCol>
                <a:gridCol w="4191000">
                  <a:extLst>
                    <a:ext uri="{9D8B030D-6E8A-4147-A177-3AD203B41FA5}">
                      <a16:colId xmlns:a16="http://schemas.microsoft.com/office/drawing/2014/main" xmlns="" val="20002"/>
                    </a:ext>
                  </a:extLst>
                </a:gridCol>
              </a:tblGrid>
              <a:tr h="167640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bl>
          </a:graphicData>
        </a:graphic>
      </p:graphicFrame>
      <p:sp>
        <p:nvSpPr>
          <p:cNvPr id="45" name="Rounded Rectangle 44"/>
          <p:cNvSpPr/>
          <p:nvPr/>
        </p:nvSpPr>
        <p:spPr>
          <a:xfrm>
            <a:off x="-194675" y="5437932"/>
            <a:ext cx="1828800" cy="53122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Aptomat</a:t>
            </a:r>
            <a:endParaRPr lang="en-US" sz="2500" b="1" dirty="0">
              <a:solidFill>
                <a:srgbClr val="0070C0"/>
              </a:solidFill>
              <a:latin typeface="Arial" panose="020B0604020202020204" pitchFamily="34" charset="0"/>
              <a:cs typeface="Arial" panose="020B0604020202020204" pitchFamily="34" charset="0"/>
            </a:endParaRPr>
          </a:p>
        </p:txBody>
      </p:sp>
      <p:sp>
        <p:nvSpPr>
          <p:cNvPr id="46" name="Rounded Rectangle 45"/>
          <p:cNvSpPr/>
          <p:nvPr/>
        </p:nvSpPr>
        <p:spPr>
          <a:xfrm>
            <a:off x="1399163" y="5045718"/>
            <a:ext cx="6586643" cy="1315647"/>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Aptomat là thiết bị có chức năng đóng-cắt điện và tự động cắt điện để bảo vệ quá tải, ngắn mạch cho mạch điện.</a:t>
            </a:r>
            <a:endParaRPr lang="en-US" sz="2500" dirty="0">
              <a:solidFill>
                <a:schemeClr val="tx1"/>
              </a:solidFill>
              <a:latin typeface="Arial" panose="020B0604020202020204" pitchFamily="34" charset="0"/>
              <a:cs typeface="Arial" panose="020B0604020202020204" pitchFamily="34" charset="0"/>
            </a:endParaRPr>
          </a:p>
        </p:txBody>
      </p:sp>
      <p:sp>
        <p:nvSpPr>
          <p:cNvPr id="47" name="Rounded Rectangle 46"/>
          <p:cNvSpPr/>
          <p:nvPr/>
        </p:nvSpPr>
        <p:spPr>
          <a:xfrm>
            <a:off x="8018444" y="4923858"/>
            <a:ext cx="3429000" cy="44832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8055414" y="5381011"/>
            <a:ext cx="3267241" cy="477054"/>
          </a:xfrm>
          <a:prstGeom prst="rect">
            <a:avLst/>
          </a:prstGeom>
        </p:spPr>
        <p:txBody>
          <a:bodyPr wrap="none">
            <a:spAutoFit/>
          </a:bodyPr>
          <a:lstStyle/>
          <a:p>
            <a:r>
              <a:rPr lang="en-US" sz="2500">
                <a:latin typeface="Arial" panose="020B0604020202020204" pitchFamily="34" charset="0"/>
                <a:cs typeface="Arial" panose="020B0604020202020204" pitchFamily="34" charset="0"/>
              </a:rPr>
              <a:t>-Dòng điện định </a:t>
            </a:r>
            <a:r>
              <a:rPr lang="en-US" sz="2500" smtClean="0">
                <a:latin typeface="Arial" panose="020B0604020202020204" pitchFamily="34" charset="0"/>
                <a:cs typeface="Arial" panose="020B0604020202020204" pitchFamily="34" charset="0"/>
              </a:rPr>
              <a:t>mức.</a:t>
            </a:r>
            <a:endParaRPr lang="vi-VN" sz="2500"/>
          </a:p>
        </p:txBody>
      </p:sp>
      <p:sp>
        <p:nvSpPr>
          <p:cNvPr id="19" name="Rectangle 18"/>
          <p:cNvSpPr/>
          <p:nvPr/>
        </p:nvSpPr>
        <p:spPr>
          <a:xfrm>
            <a:off x="8055414" y="5858065"/>
            <a:ext cx="2821606" cy="477054"/>
          </a:xfrm>
          <a:prstGeom prst="rect">
            <a:avLst/>
          </a:prstGeom>
        </p:spPr>
        <p:txBody>
          <a:bodyPr wrap="none">
            <a:spAutoFit/>
          </a:bodyPr>
          <a:lstStyle/>
          <a:p>
            <a:r>
              <a:rPr lang="en-US" sz="2500">
                <a:latin typeface="Arial" panose="020B0604020202020204" pitchFamily="34" charset="0"/>
                <a:cs typeface="Arial" panose="020B0604020202020204" pitchFamily="34" charset="0"/>
              </a:rPr>
              <a:t>-Dòng ngắn mạch </a:t>
            </a:r>
            <a:endParaRPr lang="vi-VN" sz="2500"/>
          </a:p>
        </p:txBody>
      </p:sp>
    </p:spTree>
    <p:extLst>
      <p:ext uri="{BB962C8B-B14F-4D97-AF65-F5344CB8AC3E}">
        <p14:creationId xmlns:p14="http://schemas.microsoft.com/office/powerpoint/2010/main" val="1389436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1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3405" y="1219200"/>
            <a:ext cx="5646289" cy="3703312"/>
          </a:xfrm>
          <a:prstGeom prst="rect">
            <a:avLst/>
          </a:prstGeom>
        </p:spPr>
      </p:pic>
      <p:pic>
        <p:nvPicPr>
          <p:cNvPr id="3" name="Picture 2"/>
          <p:cNvPicPr>
            <a:picLocks noChangeAspect="1"/>
          </p:cNvPicPr>
          <p:nvPr/>
        </p:nvPicPr>
        <p:blipFill>
          <a:blip r:embed="rId3"/>
          <a:stretch>
            <a:fillRect/>
          </a:stretch>
        </p:blipFill>
        <p:spPr>
          <a:xfrm>
            <a:off x="6445043" y="1219200"/>
            <a:ext cx="5326511" cy="3703312"/>
          </a:xfrm>
          <a:prstGeom prst="rect">
            <a:avLst/>
          </a:prstGeom>
        </p:spPr>
      </p:pic>
      <p:pic>
        <p:nvPicPr>
          <p:cNvPr id="4" name="Picture 3"/>
          <p:cNvPicPr>
            <a:picLocks noChangeAspect="1"/>
          </p:cNvPicPr>
          <p:nvPr/>
        </p:nvPicPr>
        <p:blipFill>
          <a:blip r:embed="rId4"/>
          <a:stretch>
            <a:fillRect/>
          </a:stretch>
        </p:blipFill>
        <p:spPr>
          <a:xfrm rot="16200000">
            <a:off x="1766305" y="249124"/>
            <a:ext cx="3703313" cy="5643466"/>
          </a:xfrm>
          <a:prstGeom prst="rect">
            <a:avLst/>
          </a:prstGeom>
        </p:spPr>
      </p:pic>
      <p:pic>
        <p:nvPicPr>
          <p:cNvPr id="5" name="Picture 4"/>
          <p:cNvPicPr>
            <a:picLocks noChangeAspect="1"/>
          </p:cNvPicPr>
          <p:nvPr/>
        </p:nvPicPr>
        <p:blipFill>
          <a:blip r:embed="rId5"/>
          <a:stretch>
            <a:fillRect/>
          </a:stretch>
        </p:blipFill>
        <p:spPr>
          <a:xfrm>
            <a:off x="6448160" y="1219198"/>
            <a:ext cx="5323393" cy="3703314"/>
          </a:xfrm>
          <a:prstGeom prst="rect">
            <a:avLst/>
          </a:prstGeom>
        </p:spPr>
      </p:pic>
      <p:sp>
        <p:nvSpPr>
          <p:cNvPr id="6" name="Rounded Rectangle 5"/>
          <p:cNvSpPr/>
          <p:nvPr/>
        </p:nvSpPr>
        <p:spPr>
          <a:xfrm>
            <a:off x="4200260" y="5485777"/>
            <a:ext cx="4495800" cy="53122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smtClean="0">
                <a:solidFill>
                  <a:srgbClr val="FF0000"/>
                </a:solidFill>
                <a:latin typeface="Arial" panose="020B0604020202020204" pitchFamily="34" charset="0"/>
                <a:cs typeface="Arial" panose="020B0604020202020204" pitchFamily="34" charset="0"/>
              </a:rPr>
              <a:t>Ổ cắm cố định</a:t>
            </a:r>
            <a:endParaRPr lang="en-US" sz="3500" b="1" dirty="0">
              <a:solidFill>
                <a:srgbClr val="FF0000"/>
              </a:solidFill>
              <a:latin typeface="Arial" panose="020B0604020202020204" pitchFamily="34" charset="0"/>
              <a:cs typeface="Arial" panose="020B0604020202020204" pitchFamily="34" charset="0"/>
            </a:endParaRPr>
          </a:p>
        </p:txBody>
      </p:sp>
      <p:sp>
        <p:nvSpPr>
          <p:cNvPr id="7" name="Rounded Rectangle 6"/>
          <p:cNvSpPr/>
          <p:nvPr/>
        </p:nvSpPr>
        <p:spPr>
          <a:xfrm>
            <a:off x="4191794" y="5473324"/>
            <a:ext cx="4495800" cy="53122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smtClean="0">
                <a:solidFill>
                  <a:srgbClr val="FF0000"/>
                </a:solidFill>
                <a:latin typeface="Arial" panose="020B0604020202020204" pitchFamily="34" charset="0"/>
                <a:cs typeface="Arial" panose="020B0604020202020204" pitchFamily="34" charset="0"/>
              </a:rPr>
              <a:t>Ổ cắm kéo dài</a:t>
            </a:r>
            <a:endParaRPr lang="en-US" sz="35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08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3"/>
                                        </p:tgtEl>
                                      </p:cBhvr>
                                    </p:animEffect>
                                    <p:set>
                                      <p:cBhvr>
                                        <p:cTn id="10" dur="1" fill="hold">
                                          <p:stCondLst>
                                            <p:cond delay="1999"/>
                                          </p:stCondLst>
                                        </p:cTn>
                                        <p:tgtEl>
                                          <p:spTgt spid="3"/>
                                        </p:tgtEl>
                                        <p:attrNameLst>
                                          <p:attrName>style.visibility</p:attrName>
                                        </p:attrNameLst>
                                      </p:cBhvr>
                                      <p:to>
                                        <p:strVal val="hidden"/>
                                      </p:to>
                                    </p:set>
                                  </p:childTnLst>
                                </p:cTn>
                              </p:par>
                              <p:par>
                                <p:cTn id="11" presetID="6" presetClass="exit" presetSubtype="32" fill="hold" grpId="1" nodeType="withEffect">
                                  <p:stCondLst>
                                    <p:cond delay="0"/>
                                  </p:stCondLst>
                                  <p:childTnLst>
                                    <p:animEffect transition="out" filter="circle(out)">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p:cNvSpPr/>
          <p:nvPr/>
        </p:nvSpPr>
        <p:spPr>
          <a:xfrm>
            <a:off x="0" y="-3665"/>
            <a:ext cx="12192000" cy="831253"/>
          </a:xfrm>
          <a:prstGeom prst="rect">
            <a:avLst/>
          </a:prstGeom>
          <a:solidFill>
            <a:schemeClr val="accent5">
              <a:lumMod val="20000"/>
              <a:lumOff val="80000"/>
            </a:schemeClr>
          </a:solidFill>
          <a:ln>
            <a:solidFill>
              <a:schemeClr val="bg1"/>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smtClean="0">
                <a:solidFill>
                  <a:srgbClr val="FF0000"/>
                </a:solidFill>
                <a:latin typeface="Arial" panose="020B0604020202020204" pitchFamily="34" charset="0"/>
                <a:cs typeface="Arial" panose="020B0604020202020204" pitchFamily="34" charset="0"/>
              </a:rPr>
              <a:t>I.CHỨC NĂNG VÀ THÔNG SỐ KĨ THUẬT CỦA MỘT SỐ  THIẾT BỊ ĐIỆN:</a:t>
            </a:r>
            <a:endParaRPr lang="vi-VN" sz="2800" b="1" dirty="0">
              <a:solidFill>
                <a:srgbClr val="FF000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nvPr>
        </p:nvGraphicFramePr>
        <p:xfrm>
          <a:off x="0" y="1066800"/>
          <a:ext cx="12192000" cy="3278964"/>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7620000">
                  <a:extLst>
                    <a:ext uri="{9D8B030D-6E8A-4147-A177-3AD203B41FA5}">
                      <a16:colId xmlns:a16="http://schemas.microsoft.com/office/drawing/2014/main" xmlns="" val="20001"/>
                    </a:ext>
                  </a:extLst>
                </a:gridCol>
                <a:gridCol w="3124200">
                  <a:extLst>
                    <a:ext uri="{9D8B030D-6E8A-4147-A177-3AD203B41FA5}">
                      <a16:colId xmlns:a16="http://schemas.microsoft.com/office/drawing/2014/main" xmlns="" val="20002"/>
                    </a:ext>
                  </a:extLst>
                </a:gridCol>
              </a:tblGrid>
              <a:tr h="444324">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2754807">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33" name="Rounded Rectangle 32"/>
          <p:cNvSpPr/>
          <p:nvPr/>
        </p:nvSpPr>
        <p:spPr>
          <a:xfrm>
            <a:off x="3919730" y="1067424"/>
            <a:ext cx="2667000" cy="38530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Chức năng</a:t>
            </a:r>
            <a:endParaRPr lang="en-US" sz="2500" b="1" dirty="0">
              <a:solidFill>
                <a:srgbClr val="0070C0"/>
              </a:solidFill>
              <a:latin typeface="Arial" panose="020B0604020202020204" pitchFamily="34" charset="0"/>
              <a:cs typeface="Arial" panose="020B0604020202020204" pitchFamily="34" charset="0"/>
            </a:endParaRPr>
          </a:p>
        </p:txBody>
      </p:sp>
      <p:sp>
        <p:nvSpPr>
          <p:cNvPr id="34" name="Rounded Rectangle 33"/>
          <p:cNvSpPr/>
          <p:nvPr/>
        </p:nvSpPr>
        <p:spPr>
          <a:xfrm>
            <a:off x="8695899" y="1046632"/>
            <a:ext cx="3777456" cy="46712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Thông số kĩ thuật</a:t>
            </a:r>
            <a:endParaRPr lang="en-US" sz="2500" b="1" dirty="0">
              <a:solidFill>
                <a:srgbClr val="0070C0"/>
              </a:solidFill>
              <a:latin typeface="Arial" panose="020B0604020202020204" pitchFamily="34" charset="0"/>
              <a:cs typeface="Arial" panose="020B0604020202020204" pitchFamily="34" charset="0"/>
            </a:endParaRPr>
          </a:p>
        </p:txBody>
      </p:sp>
      <p:sp>
        <p:nvSpPr>
          <p:cNvPr id="36" name="Rounded Rectangle 35"/>
          <p:cNvSpPr/>
          <p:nvPr/>
        </p:nvSpPr>
        <p:spPr>
          <a:xfrm>
            <a:off x="8977253" y="2107677"/>
            <a:ext cx="2978019" cy="4159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7" name="Rounded Rectangle 36"/>
          <p:cNvSpPr/>
          <p:nvPr/>
        </p:nvSpPr>
        <p:spPr>
          <a:xfrm>
            <a:off x="8986584" y="2873482"/>
            <a:ext cx="3337537" cy="42411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132121" y="1959438"/>
            <a:ext cx="1722410" cy="167778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Ổ cắm cố định và ổ cắm kéo dài</a:t>
            </a:r>
            <a:endParaRPr lang="en-US" sz="2500" b="1" dirty="0">
              <a:solidFill>
                <a:srgbClr val="0070C0"/>
              </a:solidFill>
              <a:latin typeface="Arial" panose="020B0604020202020204" pitchFamily="34" charset="0"/>
              <a:cs typeface="Arial" panose="020B0604020202020204" pitchFamily="34" charset="0"/>
            </a:endParaRPr>
          </a:p>
        </p:txBody>
      </p:sp>
      <p:sp>
        <p:nvSpPr>
          <p:cNvPr id="25" name="Rounded Rectangle 24"/>
          <p:cNvSpPr/>
          <p:nvPr/>
        </p:nvSpPr>
        <p:spPr>
          <a:xfrm>
            <a:off x="1412225" y="1447914"/>
            <a:ext cx="7565028" cy="156583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-Ổ cắm cố định là thiết bị lấy điện,có chức năng kết nối nguồn điện với các thiết bị tiêu thụ điện và được gắn cố định tại vị trí theo thiết kế.</a:t>
            </a:r>
            <a:endParaRPr lang="en-US" sz="2500" dirty="0">
              <a:solidFill>
                <a:schemeClr val="tx1"/>
              </a:solidFill>
              <a:latin typeface="Arial" panose="020B0604020202020204" pitchFamily="34" charset="0"/>
              <a:cs typeface="Arial" panose="020B0604020202020204" pitchFamily="34" charset="0"/>
            </a:endParaRPr>
          </a:p>
        </p:txBody>
      </p:sp>
      <p:sp>
        <p:nvSpPr>
          <p:cNvPr id="26" name="Rounded Rectangle 25"/>
          <p:cNvSpPr/>
          <p:nvPr/>
        </p:nvSpPr>
        <p:spPr>
          <a:xfrm>
            <a:off x="1392009" y="2999651"/>
            <a:ext cx="7585244" cy="106430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-Ổ cắm nối dài là thiết bị lấy điện,có chức năng kết nối với ổ cắm cố định để di chuyển ổ lấy điện tới vị trí thuận lợi cho tải tiêu thụ.</a:t>
            </a:r>
            <a:endParaRPr lang="en-US" sz="2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089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99567" y="609603"/>
            <a:ext cx="3965190" cy="5221225"/>
          </a:xfrm>
          <a:prstGeom prst="rect">
            <a:avLst/>
          </a:prstGeom>
        </p:spPr>
      </p:pic>
      <p:pic>
        <p:nvPicPr>
          <p:cNvPr id="3" name="Picture 2"/>
          <p:cNvPicPr>
            <a:picLocks noChangeAspect="1"/>
          </p:cNvPicPr>
          <p:nvPr/>
        </p:nvPicPr>
        <p:blipFill>
          <a:blip r:embed="rId3"/>
          <a:stretch>
            <a:fillRect/>
          </a:stretch>
        </p:blipFill>
        <p:spPr>
          <a:xfrm>
            <a:off x="4038600" y="609602"/>
            <a:ext cx="3908886" cy="5221226"/>
          </a:xfrm>
          <a:prstGeom prst="rect">
            <a:avLst/>
          </a:prstGeom>
        </p:spPr>
      </p:pic>
      <p:pic>
        <p:nvPicPr>
          <p:cNvPr id="4" name="Picture 3"/>
          <p:cNvPicPr>
            <a:picLocks noChangeAspect="1"/>
          </p:cNvPicPr>
          <p:nvPr/>
        </p:nvPicPr>
        <p:blipFill>
          <a:blip r:embed="rId4"/>
          <a:stretch>
            <a:fillRect/>
          </a:stretch>
        </p:blipFill>
        <p:spPr>
          <a:xfrm>
            <a:off x="4038600" y="609600"/>
            <a:ext cx="3908886" cy="5221227"/>
          </a:xfrm>
          <a:prstGeom prst="rect">
            <a:avLst/>
          </a:prstGeom>
        </p:spPr>
      </p:pic>
    </p:spTree>
    <p:extLst>
      <p:ext uri="{BB962C8B-B14F-4D97-AF65-F5344CB8AC3E}">
        <p14:creationId xmlns:p14="http://schemas.microsoft.com/office/powerpoint/2010/main" val="274856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p:cNvSpPr/>
          <p:nvPr/>
        </p:nvSpPr>
        <p:spPr>
          <a:xfrm>
            <a:off x="0" y="-3665"/>
            <a:ext cx="12192000" cy="831253"/>
          </a:xfrm>
          <a:prstGeom prst="rect">
            <a:avLst/>
          </a:prstGeom>
          <a:solidFill>
            <a:schemeClr val="accent5">
              <a:lumMod val="20000"/>
              <a:lumOff val="80000"/>
            </a:schemeClr>
          </a:solidFill>
          <a:ln>
            <a:solidFill>
              <a:schemeClr val="bg1"/>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smtClean="0">
                <a:solidFill>
                  <a:srgbClr val="FF0000"/>
                </a:solidFill>
                <a:latin typeface="Arial" panose="020B0604020202020204" pitchFamily="34" charset="0"/>
                <a:cs typeface="Arial" panose="020B0604020202020204" pitchFamily="34" charset="0"/>
              </a:rPr>
              <a:t>I.CHỨC NĂNG VÀ THÔNG SỐ KĨ THUẬT CỦA MỘT SỐ  THIẾT BỊ ĐIỆN:</a:t>
            </a:r>
            <a:endParaRPr lang="vi-VN" sz="2800" b="1" dirty="0">
              <a:solidFill>
                <a:srgbClr val="FF000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nvPr>
        </p:nvGraphicFramePr>
        <p:xfrm>
          <a:off x="0" y="1066800"/>
          <a:ext cx="12192000" cy="3278964"/>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7620000">
                  <a:extLst>
                    <a:ext uri="{9D8B030D-6E8A-4147-A177-3AD203B41FA5}">
                      <a16:colId xmlns:a16="http://schemas.microsoft.com/office/drawing/2014/main" xmlns="" val="20001"/>
                    </a:ext>
                  </a:extLst>
                </a:gridCol>
                <a:gridCol w="3124200">
                  <a:extLst>
                    <a:ext uri="{9D8B030D-6E8A-4147-A177-3AD203B41FA5}">
                      <a16:colId xmlns:a16="http://schemas.microsoft.com/office/drawing/2014/main" xmlns="" val="20002"/>
                    </a:ext>
                  </a:extLst>
                </a:gridCol>
              </a:tblGrid>
              <a:tr h="444324">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2754807">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33" name="Rounded Rectangle 32"/>
          <p:cNvSpPr/>
          <p:nvPr/>
        </p:nvSpPr>
        <p:spPr>
          <a:xfrm>
            <a:off x="3919730" y="1067424"/>
            <a:ext cx="2667000" cy="38530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Chức năng</a:t>
            </a:r>
            <a:endParaRPr lang="en-US" sz="2500" b="1" dirty="0">
              <a:solidFill>
                <a:srgbClr val="0070C0"/>
              </a:solidFill>
              <a:latin typeface="Arial" panose="020B0604020202020204" pitchFamily="34" charset="0"/>
              <a:cs typeface="Arial" panose="020B0604020202020204" pitchFamily="34" charset="0"/>
            </a:endParaRPr>
          </a:p>
        </p:txBody>
      </p:sp>
      <p:sp>
        <p:nvSpPr>
          <p:cNvPr id="34" name="Rounded Rectangle 33"/>
          <p:cNvSpPr/>
          <p:nvPr/>
        </p:nvSpPr>
        <p:spPr>
          <a:xfrm>
            <a:off x="8695899" y="1046632"/>
            <a:ext cx="3777456" cy="46712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Thông số kĩ thuật</a:t>
            </a:r>
            <a:endParaRPr lang="en-US" sz="2500" b="1" dirty="0">
              <a:solidFill>
                <a:srgbClr val="0070C0"/>
              </a:solidFill>
              <a:latin typeface="Arial" panose="020B0604020202020204" pitchFamily="34" charset="0"/>
              <a:cs typeface="Arial" panose="020B0604020202020204" pitchFamily="34" charset="0"/>
            </a:endParaRPr>
          </a:p>
        </p:txBody>
      </p:sp>
      <p:sp>
        <p:nvSpPr>
          <p:cNvPr id="36" name="Rounded Rectangle 35"/>
          <p:cNvSpPr/>
          <p:nvPr/>
        </p:nvSpPr>
        <p:spPr>
          <a:xfrm>
            <a:off x="8977253" y="2107677"/>
            <a:ext cx="2978019" cy="4159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7" name="Rounded Rectangle 36"/>
          <p:cNvSpPr/>
          <p:nvPr/>
        </p:nvSpPr>
        <p:spPr>
          <a:xfrm>
            <a:off x="8986584" y="2873482"/>
            <a:ext cx="3337537" cy="42411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định mức.</a:t>
            </a:r>
            <a:endParaRPr lang="en-US" sz="2500" dirty="0">
              <a:solidFill>
                <a:schemeClr val="tx1"/>
              </a:solidFill>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nvPr>
        </p:nvGraphicFramePr>
        <p:xfrm>
          <a:off x="0" y="4273765"/>
          <a:ext cx="12192000" cy="11887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7620000">
                  <a:extLst>
                    <a:ext uri="{9D8B030D-6E8A-4147-A177-3AD203B41FA5}">
                      <a16:colId xmlns:a16="http://schemas.microsoft.com/office/drawing/2014/main" xmlns="" val="20001"/>
                    </a:ext>
                  </a:extLst>
                </a:gridCol>
                <a:gridCol w="3124200">
                  <a:extLst>
                    <a:ext uri="{9D8B030D-6E8A-4147-A177-3AD203B41FA5}">
                      <a16:colId xmlns:a16="http://schemas.microsoft.com/office/drawing/2014/main" xmlns="" val="20002"/>
                    </a:ext>
                  </a:extLst>
                </a:gridCol>
              </a:tblGrid>
              <a:tr h="1006134">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bl>
          </a:graphicData>
        </a:graphic>
      </p:graphicFrame>
      <p:sp>
        <p:nvSpPr>
          <p:cNvPr id="23" name="Rounded Rectangle 22"/>
          <p:cNvSpPr/>
          <p:nvPr/>
        </p:nvSpPr>
        <p:spPr>
          <a:xfrm>
            <a:off x="-132121" y="1959438"/>
            <a:ext cx="1722410" cy="167778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Ổ cắm cố định và ổ cắm kéo dài</a:t>
            </a:r>
            <a:endParaRPr lang="en-US" sz="2500" b="1" dirty="0">
              <a:solidFill>
                <a:srgbClr val="0070C0"/>
              </a:solidFill>
              <a:latin typeface="Arial" panose="020B0604020202020204" pitchFamily="34" charset="0"/>
              <a:cs typeface="Arial" panose="020B0604020202020204" pitchFamily="34" charset="0"/>
            </a:endParaRPr>
          </a:p>
        </p:txBody>
      </p:sp>
      <p:sp>
        <p:nvSpPr>
          <p:cNvPr id="25" name="Rounded Rectangle 24"/>
          <p:cNvSpPr/>
          <p:nvPr/>
        </p:nvSpPr>
        <p:spPr>
          <a:xfrm>
            <a:off x="1412225" y="1447914"/>
            <a:ext cx="7565028" cy="156583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-Ổ cắm cố định là thiết bị lấy điện,có chức năng kết nối nguồn điện với các thiết bị tiêu thụ điện và được gắn cố định tại vị trí theo thiết kế.</a:t>
            </a:r>
            <a:endParaRPr lang="en-US" sz="2500" dirty="0">
              <a:solidFill>
                <a:schemeClr val="tx1"/>
              </a:solidFill>
              <a:latin typeface="Arial" panose="020B0604020202020204" pitchFamily="34" charset="0"/>
              <a:cs typeface="Arial" panose="020B0604020202020204" pitchFamily="34" charset="0"/>
            </a:endParaRPr>
          </a:p>
        </p:txBody>
      </p:sp>
      <p:sp>
        <p:nvSpPr>
          <p:cNvPr id="26" name="Rounded Rectangle 25"/>
          <p:cNvSpPr/>
          <p:nvPr/>
        </p:nvSpPr>
        <p:spPr>
          <a:xfrm>
            <a:off x="1392009" y="2999651"/>
            <a:ext cx="7585244" cy="106430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-Ổ cắm nối dài là thiết bị lấy điện,có chức năng kết nối với ổ cắm cố định để di chuyển ổ lấy điện tới vị trí thuận lợi cho tải tiêu thụ.</a:t>
            </a:r>
            <a:endParaRPr lang="en-US" sz="2500" dirty="0">
              <a:solidFill>
                <a:schemeClr val="tx1"/>
              </a:solidFill>
              <a:latin typeface="Arial" panose="020B0604020202020204" pitchFamily="34" charset="0"/>
              <a:cs typeface="Arial" panose="020B0604020202020204" pitchFamily="34" charset="0"/>
            </a:endParaRPr>
          </a:p>
        </p:txBody>
      </p:sp>
      <p:sp>
        <p:nvSpPr>
          <p:cNvPr id="27" name="Rounded Rectangle 26"/>
          <p:cNvSpPr/>
          <p:nvPr/>
        </p:nvSpPr>
        <p:spPr>
          <a:xfrm>
            <a:off x="-59940" y="4238495"/>
            <a:ext cx="1564129" cy="108547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Công tắc điện</a:t>
            </a:r>
            <a:endParaRPr lang="en-US" sz="2500" b="1" dirty="0">
              <a:solidFill>
                <a:srgbClr val="0070C0"/>
              </a:solidFill>
              <a:latin typeface="Arial" panose="020B0604020202020204" pitchFamily="34" charset="0"/>
              <a:cs typeface="Arial" panose="020B0604020202020204" pitchFamily="34" charset="0"/>
            </a:endParaRPr>
          </a:p>
        </p:txBody>
      </p:sp>
      <p:sp>
        <p:nvSpPr>
          <p:cNvPr id="28" name="Rounded Rectangle 27"/>
          <p:cNvSpPr/>
          <p:nvPr/>
        </p:nvSpPr>
        <p:spPr>
          <a:xfrm>
            <a:off x="1415336" y="4408066"/>
            <a:ext cx="7675791" cy="853405"/>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Công tắc điện có chức năng đóng-cắt điện cho các đồ dùng điện,thiết bị điện công suất nhỏ.</a:t>
            </a:r>
            <a:endParaRPr lang="en-US" sz="2500" dirty="0">
              <a:solidFill>
                <a:schemeClr val="tx1"/>
              </a:solidFill>
              <a:latin typeface="Arial" panose="020B0604020202020204" pitchFamily="34" charset="0"/>
              <a:cs typeface="Arial" panose="020B0604020202020204" pitchFamily="34" charset="0"/>
            </a:endParaRPr>
          </a:p>
        </p:txBody>
      </p:sp>
      <p:sp>
        <p:nvSpPr>
          <p:cNvPr id="29" name="Rounded Rectangle 28"/>
          <p:cNvSpPr/>
          <p:nvPr/>
        </p:nvSpPr>
        <p:spPr>
          <a:xfrm>
            <a:off x="8986584" y="4393381"/>
            <a:ext cx="2978019" cy="4159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0" name="Rounded Rectangle 29"/>
          <p:cNvSpPr/>
          <p:nvPr/>
        </p:nvSpPr>
        <p:spPr>
          <a:xfrm>
            <a:off x="8986584" y="4850938"/>
            <a:ext cx="3337537" cy="42411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định mức.</a:t>
            </a:r>
            <a:endParaRPr lang="en-US" sz="2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6140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7418" y="991485"/>
            <a:ext cx="5841064" cy="4155773"/>
          </a:xfrm>
          <a:prstGeom prst="rect">
            <a:avLst/>
          </a:prstGeom>
        </p:spPr>
      </p:pic>
      <p:pic>
        <p:nvPicPr>
          <p:cNvPr id="3" name="Picture 2"/>
          <p:cNvPicPr>
            <a:picLocks noChangeAspect="1"/>
          </p:cNvPicPr>
          <p:nvPr/>
        </p:nvPicPr>
        <p:blipFill>
          <a:blip r:embed="rId3"/>
          <a:stretch>
            <a:fillRect/>
          </a:stretch>
        </p:blipFill>
        <p:spPr>
          <a:xfrm>
            <a:off x="3362036" y="991484"/>
            <a:ext cx="5836446" cy="4180995"/>
          </a:xfrm>
          <a:prstGeom prst="rect">
            <a:avLst/>
          </a:prstGeom>
        </p:spPr>
      </p:pic>
      <p:pic>
        <p:nvPicPr>
          <p:cNvPr id="4" name="Picture 3"/>
          <p:cNvPicPr>
            <a:picLocks noChangeAspect="1"/>
          </p:cNvPicPr>
          <p:nvPr/>
        </p:nvPicPr>
        <p:blipFill>
          <a:blip r:embed="rId4"/>
          <a:stretch>
            <a:fillRect/>
          </a:stretch>
        </p:blipFill>
        <p:spPr>
          <a:xfrm>
            <a:off x="3366654" y="1004976"/>
            <a:ext cx="5841064" cy="4180113"/>
          </a:xfrm>
          <a:prstGeom prst="rect">
            <a:avLst/>
          </a:prstGeom>
        </p:spPr>
      </p:pic>
      <p:pic>
        <p:nvPicPr>
          <p:cNvPr id="5" name="Picture 4"/>
          <p:cNvPicPr>
            <a:picLocks noChangeAspect="1"/>
          </p:cNvPicPr>
          <p:nvPr/>
        </p:nvPicPr>
        <p:blipFill>
          <a:blip r:embed="rId5"/>
          <a:stretch>
            <a:fillRect/>
          </a:stretch>
        </p:blipFill>
        <p:spPr>
          <a:xfrm>
            <a:off x="3348182" y="997552"/>
            <a:ext cx="5845682" cy="4187537"/>
          </a:xfrm>
          <a:prstGeom prst="rect">
            <a:avLst/>
          </a:prstGeom>
        </p:spPr>
      </p:pic>
    </p:spTree>
    <p:extLst>
      <p:ext uri="{BB962C8B-B14F-4D97-AF65-F5344CB8AC3E}">
        <p14:creationId xmlns:p14="http://schemas.microsoft.com/office/powerpoint/2010/main" val="254775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2"/>
                                        </p:tgtEl>
                                      </p:cBhvr>
                                    </p:animEffect>
                                    <p:set>
                                      <p:cBhvr>
                                        <p:cTn id="27" dur="1" fill="hold">
                                          <p:stCondLst>
                                            <p:cond delay="1999"/>
                                          </p:stCondLst>
                                        </p:cTn>
                                        <p:tgtEl>
                                          <p:spTgt spid="2"/>
                                        </p:tgtEl>
                                        <p:attrNameLst>
                                          <p:attrName>style.visibility</p:attrName>
                                        </p:attrNameLst>
                                      </p:cBhvr>
                                      <p:to>
                                        <p:strVal val="hidden"/>
                                      </p:to>
                                    </p:set>
                                  </p:childTnLst>
                                </p:cTn>
                              </p:par>
                              <p:par>
                                <p:cTn id="28" presetID="6" presetClass="exit" presetSubtype="32" fill="hold" nodeType="withEffect">
                                  <p:stCondLst>
                                    <p:cond delay="0"/>
                                  </p:stCondLst>
                                  <p:childTnLst>
                                    <p:animEffect transition="out" filter="circle(out)">
                                      <p:cBhvr>
                                        <p:cTn id="29" dur="2000"/>
                                        <p:tgtEl>
                                          <p:spTgt spid="3"/>
                                        </p:tgtEl>
                                      </p:cBhvr>
                                    </p:animEffect>
                                    <p:set>
                                      <p:cBhvr>
                                        <p:cTn id="30" dur="1" fill="hold">
                                          <p:stCondLst>
                                            <p:cond delay="1999"/>
                                          </p:stCondLst>
                                        </p:cTn>
                                        <p:tgtEl>
                                          <p:spTgt spid="3"/>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4"/>
                                        </p:tgtEl>
                                      </p:cBhvr>
                                    </p:animEffect>
                                    <p:set>
                                      <p:cBhvr>
                                        <p:cTn id="33" dur="1" fill="hold">
                                          <p:stCondLst>
                                            <p:cond delay="1999"/>
                                          </p:stCondLst>
                                        </p:cTn>
                                        <p:tgtEl>
                                          <p:spTgt spid="4"/>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5"/>
                                        </p:tgtEl>
                                      </p:cBhvr>
                                    </p:animEffect>
                                    <p:set>
                                      <p:cBhvr>
                                        <p:cTn id="3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p:cNvSpPr/>
          <p:nvPr/>
        </p:nvSpPr>
        <p:spPr>
          <a:xfrm>
            <a:off x="0" y="-3665"/>
            <a:ext cx="12192000" cy="831253"/>
          </a:xfrm>
          <a:prstGeom prst="rect">
            <a:avLst/>
          </a:prstGeom>
          <a:solidFill>
            <a:schemeClr val="accent5">
              <a:lumMod val="20000"/>
              <a:lumOff val="80000"/>
            </a:schemeClr>
          </a:solidFill>
          <a:ln>
            <a:solidFill>
              <a:schemeClr val="bg1"/>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smtClean="0">
                <a:solidFill>
                  <a:srgbClr val="FF0000"/>
                </a:solidFill>
                <a:latin typeface="Arial" panose="020B0604020202020204" pitchFamily="34" charset="0"/>
                <a:cs typeface="Arial" panose="020B0604020202020204" pitchFamily="34" charset="0"/>
              </a:rPr>
              <a:t>I.CHỨC NĂNG VÀ THÔNG SỐ KĨ THUẬT CỦA MỘT SỐ  THIẾT BỊ ĐIỆN:</a:t>
            </a:r>
            <a:endParaRPr lang="vi-VN" sz="2800" b="1" dirty="0">
              <a:solidFill>
                <a:srgbClr val="FF000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0033932"/>
              </p:ext>
            </p:extLst>
          </p:nvPr>
        </p:nvGraphicFramePr>
        <p:xfrm>
          <a:off x="0" y="1066800"/>
          <a:ext cx="12192000" cy="3278964"/>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7620000">
                  <a:extLst>
                    <a:ext uri="{9D8B030D-6E8A-4147-A177-3AD203B41FA5}">
                      <a16:colId xmlns:a16="http://schemas.microsoft.com/office/drawing/2014/main" xmlns="" val="20001"/>
                    </a:ext>
                  </a:extLst>
                </a:gridCol>
                <a:gridCol w="3124200">
                  <a:extLst>
                    <a:ext uri="{9D8B030D-6E8A-4147-A177-3AD203B41FA5}">
                      <a16:colId xmlns:a16="http://schemas.microsoft.com/office/drawing/2014/main" xmlns="" val="20002"/>
                    </a:ext>
                  </a:extLst>
                </a:gridCol>
              </a:tblGrid>
              <a:tr h="444324">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2754807">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33" name="Rounded Rectangle 32"/>
          <p:cNvSpPr/>
          <p:nvPr/>
        </p:nvSpPr>
        <p:spPr>
          <a:xfrm>
            <a:off x="3919730" y="1067424"/>
            <a:ext cx="2667000" cy="38530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Chức năng</a:t>
            </a:r>
            <a:endParaRPr lang="en-US" sz="2500" b="1" dirty="0">
              <a:solidFill>
                <a:srgbClr val="0070C0"/>
              </a:solidFill>
              <a:latin typeface="Arial" panose="020B0604020202020204" pitchFamily="34" charset="0"/>
              <a:cs typeface="Arial" panose="020B0604020202020204" pitchFamily="34" charset="0"/>
            </a:endParaRPr>
          </a:p>
        </p:txBody>
      </p:sp>
      <p:sp>
        <p:nvSpPr>
          <p:cNvPr id="34" name="Rounded Rectangle 33"/>
          <p:cNvSpPr/>
          <p:nvPr/>
        </p:nvSpPr>
        <p:spPr>
          <a:xfrm>
            <a:off x="8695899" y="1046632"/>
            <a:ext cx="3777456" cy="46712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Thông số kĩ thuật</a:t>
            </a:r>
            <a:endParaRPr lang="en-US" sz="2500" b="1" dirty="0">
              <a:solidFill>
                <a:srgbClr val="0070C0"/>
              </a:solidFill>
              <a:latin typeface="Arial" panose="020B0604020202020204" pitchFamily="34" charset="0"/>
              <a:cs typeface="Arial" panose="020B0604020202020204" pitchFamily="34" charset="0"/>
            </a:endParaRPr>
          </a:p>
        </p:txBody>
      </p:sp>
      <p:sp>
        <p:nvSpPr>
          <p:cNvPr id="36" name="Rounded Rectangle 35"/>
          <p:cNvSpPr/>
          <p:nvPr/>
        </p:nvSpPr>
        <p:spPr>
          <a:xfrm>
            <a:off x="8977253" y="2107677"/>
            <a:ext cx="2978019" cy="4159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7" name="Rounded Rectangle 36"/>
          <p:cNvSpPr/>
          <p:nvPr/>
        </p:nvSpPr>
        <p:spPr>
          <a:xfrm>
            <a:off x="8986584" y="2873482"/>
            <a:ext cx="3337537" cy="42411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định mức.</a:t>
            </a:r>
            <a:endParaRPr lang="en-US" sz="2500" dirty="0">
              <a:solidFill>
                <a:schemeClr val="tx1"/>
              </a:solidFill>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314111583"/>
              </p:ext>
            </p:extLst>
          </p:nvPr>
        </p:nvGraphicFramePr>
        <p:xfrm>
          <a:off x="0" y="4273765"/>
          <a:ext cx="12192000" cy="11887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7620000">
                  <a:extLst>
                    <a:ext uri="{9D8B030D-6E8A-4147-A177-3AD203B41FA5}">
                      <a16:colId xmlns:a16="http://schemas.microsoft.com/office/drawing/2014/main" xmlns="" val="20001"/>
                    </a:ext>
                  </a:extLst>
                </a:gridCol>
                <a:gridCol w="3124200">
                  <a:extLst>
                    <a:ext uri="{9D8B030D-6E8A-4147-A177-3AD203B41FA5}">
                      <a16:colId xmlns:a16="http://schemas.microsoft.com/office/drawing/2014/main" xmlns="" val="20002"/>
                    </a:ext>
                  </a:extLst>
                </a:gridCol>
              </a:tblGrid>
              <a:tr h="1006134">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bl>
          </a:graphicData>
        </a:graphic>
      </p:graphicFrame>
      <p:sp>
        <p:nvSpPr>
          <p:cNvPr id="23" name="Rounded Rectangle 22"/>
          <p:cNvSpPr/>
          <p:nvPr/>
        </p:nvSpPr>
        <p:spPr>
          <a:xfrm>
            <a:off x="-132121" y="1959438"/>
            <a:ext cx="1722410" cy="167778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Ổ cắm cố định và ổ cắm kéo dài</a:t>
            </a:r>
            <a:endParaRPr lang="en-US" sz="2500" b="1" dirty="0">
              <a:solidFill>
                <a:srgbClr val="0070C0"/>
              </a:solidFill>
              <a:latin typeface="Arial" panose="020B0604020202020204" pitchFamily="34" charset="0"/>
              <a:cs typeface="Arial" panose="020B0604020202020204" pitchFamily="34" charset="0"/>
            </a:endParaRPr>
          </a:p>
        </p:txBody>
      </p:sp>
      <p:sp>
        <p:nvSpPr>
          <p:cNvPr id="25" name="Rounded Rectangle 24"/>
          <p:cNvSpPr/>
          <p:nvPr/>
        </p:nvSpPr>
        <p:spPr>
          <a:xfrm>
            <a:off x="1412225" y="1447914"/>
            <a:ext cx="7565028" cy="156583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-Ổ cắm cố định là thiết bị lấy điện,có chức năng kết nối nguồn điện với các thiết bị tiêu thụ điện và được gắn cố định tại vị trí theo thiết kế.</a:t>
            </a:r>
            <a:endParaRPr lang="en-US" sz="2500" dirty="0">
              <a:solidFill>
                <a:schemeClr val="tx1"/>
              </a:solidFill>
              <a:latin typeface="Arial" panose="020B0604020202020204" pitchFamily="34" charset="0"/>
              <a:cs typeface="Arial" panose="020B0604020202020204" pitchFamily="34" charset="0"/>
            </a:endParaRPr>
          </a:p>
        </p:txBody>
      </p:sp>
      <p:sp>
        <p:nvSpPr>
          <p:cNvPr id="26" name="Rounded Rectangle 25"/>
          <p:cNvSpPr/>
          <p:nvPr/>
        </p:nvSpPr>
        <p:spPr>
          <a:xfrm>
            <a:off x="1392009" y="2999651"/>
            <a:ext cx="7585244" cy="106430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-Ổ cắm nối dài là thiết bị lấy điện,có chức năng kết nối với ổ cắm cố định để di chuyển ổ lấy điện tới vị trí thuận lợi cho tải tiêu thụ.</a:t>
            </a:r>
            <a:endParaRPr lang="en-US" sz="2500" dirty="0">
              <a:solidFill>
                <a:schemeClr val="tx1"/>
              </a:solidFill>
              <a:latin typeface="Arial" panose="020B0604020202020204" pitchFamily="34" charset="0"/>
              <a:cs typeface="Arial" panose="020B0604020202020204" pitchFamily="34" charset="0"/>
            </a:endParaRPr>
          </a:p>
        </p:txBody>
      </p:sp>
      <p:sp>
        <p:nvSpPr>
          <p:cNvPr id="27" name="Rounded Rectangle 26"/>
          <p:cNvSpPr/>
          <p:nvPr/>
        </p:nvSpPr>
        <p:spPr>
          <a:xfrm>
            <a:off x="-59940" y="4238495"/>
            <a:ext cx="1564129" cy="108547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Công tắc điện</a:t>
            </a:r>
            <a:endParaRPr lang="en-US" sz="2500" b="1" dirty="0">
              <a:solidFill>
                <a:srgbClr val="0070C0"/>
              </a:solidFill>
              <a:latin typeface="Arial" panose="020B0604020202020204" pitchFamily="34" charset="0"/>
              <a:cs typeface="Arial" panose="020B0604020202020204" pitchFamily="34" charset="0"/>
            </a:endParaRPr>
          </a:p>
        </p:txBody>
      </p:sp>
      <p:sp>
        <p:nvSpPr>
          <p:cNvPr id="28" name="Rounded Rectangle 27"/>
          <p:cNvSpPr/>
          <p:nvPr/>
        </p:nvSpPr>
        <p:spPr>
          <a:xfrm>
            <a:off x="1415336" y="4408066"/>
            <a:ext cx="7675791" cy="853405"/>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Công tắc điện có chức năng đóng-cắt điện cho các đồ dùng điện,thiết bị điện công suất nhỏ.</a:t>
            </a:r>
            <a:endParaRPr lang="en-US" sz="2500" dirty="0">
              <a:solidFill>
                <a:schemeClr val="tx1"/>
              </a:solidFill>
              <a:latin typeface="Arial" panose="020B0604020202020204" pitchFamily="34" charset="0"/>
              <a:cs typeface="Arial" panose="020B0604020202020204" pitchFamily="34" charset="0"/>
            </a:endParaRPr>
          </a:p>
        </p:txBody>
      </p:sp>
      <p:sp>
        <p:nvSpPr>
          <p:cNvPr id="29" name="Rounded Rectangle 28"/>
          <p:cNvSpPr/>
          <p:nvPr/>
        </p:nvSpPr>
        <p:spPr>
          <a:xfrm>
            <a:off x="8986584" y="4393381"/>
            <a:ext cx="2978019" cy="4159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0" name="Rounded Rectangle 29"/>
          <p:cNvSpPr/>
          <p:nvPr/>
        </p:nvSpPr>
        <p:spPr>
          <a:xfrm>
            <a:off x="8986584" y="4850938"/>
            <a:ext cx="3337537" cy="42411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định mức.</a:t>
            </a:r>
            <a:endParaRPr lang="en-US" sz="2500" dirty="0">
              <a:solidFill>
                <a:schemeClr val="tx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4197078"/>
              </p:ext>
            </p:extLst>
          </p:nvPr>
        </p:nvGraphicFramePr>
        <p:xfrm>
          <a:off x="0" y="5462485"/>
          <a:ext cx="12192000" cy="11887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7620000">
                  <a:extLst>
                    <a:ext uri="{9D8B030D-6E8A-4147-A177-3AD203B41FA5}">
                      <a16:colId xmlns:a16="http://schemas.microsoft.com/office/drawing/2014/main" xmlns="" val="20001"/>
                    </a:ext>
                  </a:extLst>
                </a:gridCol>
                <a:gridCol w="3124200">
                  <a:extLst>
                    <a:ext uri="{9D8B030D-6E8A-4147-A177-3AD203B41FA5}">
                      <a16:colId xmlns:a16="http://schemas.microsoft.com/office/drawing/2014/main" xmlns="" val="20002"/>
                    </a:ext>
                  </a:extLst>
                </a:gridCol>
              </a:tblGrid>
              <a:tr h="1006134">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bl>
          </a:graphicData>
        </a:graphic>
      </p:graphicFrame>
      <p:sp>
        <p:nvSpPr>
          <p:cNvPr id="31" name="Rounded Rectangle 30"/>
          <p:cNvSpPr/>
          <p:nvPr/>
        </p:nvSpPr>
        <p:spPr>
          <a:xfrm>
            <a:off x="-15895" y="5778056"/>
            <a:ext cx="1520084" cy="53122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Dây dẫn điện</a:t>
            </a:r>
            <a:endParaRPr lang="en-US" sz="2500" b="1" dirty="0">
              <a:solidFill>
                <a:srgbClr val="0070C0"/>
              </a:solidFill>
              <a:latin typeface="Arial" panose="020B0604020202020204" pitchFamily="34" charset="0"/>
              <a:cs typeface="Arial" panose="020B0604020202020204" pitchFamily="34" charset="0"/>
            </a:endParaRPr>
          </a:p>
        </p:txBody>
      </p:sp>
      <p:sp>
        <p:nvSpPr>
          <p:cNvPr id="3" name="Rectangle 2"/>
          <p:cNvSpPr/>
          <p:nvPr/>
        </p:nvSpPr>
        <p:spPr>
          <a:xfrm>
            <a:off x="9091127" y="6053774"/>
            <a:ext cx="2827312" cy="477054"/>
          </a:xfrm>
          <a:prstGeom prst="rect">
            <a:avLst/>
          </a:prstGeom>
        </p:spPr>
        <p:txBody>
          <a:bodyPr wrap="none">
            <a:spAutoFit/>
          </a:bodyPr>
          <a:lstStyle/>
          <a:p>
            <a:r>
              <a:rPr lang="en-US" sz="2500">
                <a:latin typeface="Arial" panose="020B0604020202020204" pitchFamily="34" charset="0"/>
                <a:cs typeface="Arial" panose="020B0604020202020204" pitchFamily="34" charset="0"/>
              </a:rPr>
              <a:t>-Tiết diện dây dẫn </a:t>
            </a:r>
            <a:endParaRPr lang="vi-VN" sz="2500"/>
          </a:p>
        </p:txBody>
      </p:sp>
      <p:sp>
        <p:nvSpPr>
          <p:cNvPr id="48" name="Rounded Rectangle 47"/>
          <p:cNvSpPr/>
          <p:nvPr/>
        </p:nvSpPr>
        <p:spPr>
          <a:xfrm>
            <a:off x="9052613" y="5586798"/>
            <a:ext cx="2978019" cy="4159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1415336" y="5584695"/>
            <a:ext cx="7675791" cy="853405"/>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Dây dẫn điện có chức năng kết nối thiết bị trong mạng điện và dẫn điện từ nguồn tới tải tiêu thụ.</a:t>
            </a:r>
            <a:endParaRPr lang="en-US" sz="2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504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8"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v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469892"/>
            <a:ext cx="220662"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v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66704"/>
            <a:ext cx="19208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984304"/>
            <a:ext cx="17018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6" descr="Néi_d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7104"/>
            <a:ext cx="1752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2514600" y="1446868"/>
            <a:ext cx="9601200" cy="1024072"/>
          </a:xfrm>
          <a:prstGeom prst="rect">
            <a:avLst/>
          </a:prstGeom>
          <a:solidFill>
            <a:schemeClr val="accent5">
              <a:lumMod val="20000"/>
              <a:lumOff val="80000"/>
            </a:schemeClr>
          </a:solidFill>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smtClean="0">
                <a:solidFill>
                  <a:srgbClr val="FF0000"/>
                </a:solidFill>
                <a:latin typeface="Arial" panose="020B0604020202020204" pitchFamily="34" charset="0"/>
                <a:cs typeface="Arial" panose="020B0604020202020204" pitchFamily="34" charset="0"/>
              </a:rPr>
              <a:t>II.XÁC ĐỊNH THÔNG SỐ CHO CÁC THIẾT BỊ ĐIỆN:</a:t>
            </a:r>
            <a:endParaRPr lang="vi-VN" sz="2800" b="1" dirty="0">
              <a:solidFill>
                <a:srgbClr val="FF0000"/>
              </a:solidFill>
              <a:latin typeface="Arial" panose="020B0604020202020204" pitchFamily="34" charset="0"/>
              <a:cs typeface="Arial" panose="020B0604020202020204" pitchFamily="34" charset="0"/>
            </a:endParaRPr>
          </a:p>
        </p:txBody>
      </p:sp>
      <p:sp>
        <p:nvSpPr>
          <p:cNvPr id="3" name="Rounded Rectangle 2"/>
          <p:cNvSpPr/>
          <p:nvPr/>
        </p:nvSpPr>
        <p:spPr>
          <a:xfrm>
            <a:off x="229485" y="2148254"/>
            <a:ext cx="2071688" cy="125267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C00000"/>
                </a:solidFill>
                <a:latin typeface="Arial" panose="020B0604020202020204" pitchFamily="34" charset="0"/>
                <a:cs typeface="Arial" panose="020B0604020202020204" pitchFamily="34" charset="0"/>
              </a:rPr>
              <a:t>II.Xác định thông số  cho các thiết bị điện</a:t>
            </a:r>
            <a:endParaRPr lang="en-US" b="1" dirty="0">
              <a:solidFill>
                <a:srgbClr val="C00000"/>
              </a:solidFill>
              <a:latin typeface="Arial" panose="020B0604020202020204" pitchFamily="34" charset="0"/>
              <a:cs typeface="Arial" panose="020B0604020202020204" pitchFamily="34" charset="0"/>
            </a:endParaRPr>
          </a:p>
        </p:txBody>
      </p:sp>
      <p:sp>
        <p:nvSpPr>
          <p:cNvPr id="23" name="Rounded Rectangle 22"/>
          <p:cNvSpPr/>
          <p:nvPr/>
        </p:nvSpPr>
        <p:spPr>
          <a:xfrm>
            <a:off x="2401888" y="2572932"/>
            <a:ext cx="9170338" cy="827994"/>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Arial" panose="020B0604020202020204" pitchFamily="34" charset="0"/>
                <a:cs typeface="Arial" panose="020B0604020202020204" pitchFamily="34" charset="0"/>
              </a:rPr>
              <a:t>Quan sát hình và cho biết loại Aptomat nào được sử dụng trong hệ thống điện gia đình?</a:t>
            </a:r>
            <a:endParaRPr lang="en-US" sz="2800" b="1" dirty="0">
              <a:solidFill>
                <a:srgbClr val="0070C0"/>
              </a:solidFill>
              <a:latin typeface="Arial" panose="020B0604020202020204" pitchFamily="34" charset="0"/>
              <a:cs typeface="Arial" panose="020B0604020202020204" pitchFamily="34" charset="0"/>
            </a:endParaRPr>
          </a:p>
        </p:txBody>
      </p:sp>
      <p:grpSp>
        <p:nvGrpSpPr>
          <p:cNvPr id="16" name="Group 15"/>
          <p:cNvGrpSpPr/>
          <p:nvPr/>
        </p:nvGrpSpPr>
        <p:grpSpPr>
          <a:xfrm>
            <a:off x="6667500" y="3530797"/>
            <a:ext cx="3107282" cy="3301201"/>
            <a:chOff x="6667500" y="3530797"/>
            <a:chExt cx="3107282" cy="3301201"/>
          </a:xfrm>
        </p:grpSpPr>
        <p:pic>
          <p:nvPicPr>
            <p:cNvPr id="12" name="Picture 11"/>
            <p:cNvPicPr>
              <a:picLocks noChangeAspect="1"/>
            </p:cNvPicPr>
            <p:nvPr/>
          </p:nvPicPr>
          <p:blipFill>
            <a:blip r:embed="rId6"/>
            <a:stretch>
              <a:fillRect/>
            </a:stretch>
          </p:blipFill>
          <p:spPr>
            <a:xfrm>
              <a:off x="7010400" y="3538266"/>
              <a:ext cx="2764382" cy="3293732"/>
            </a:xfrm>
            <a:prstGeom prst="rect">
              <a:avLst/>
            </a:prstGeom>
          </p:spPr>
        </p:pic>
        <p:sp>
          <p:nvSpPr>
            <p:cNvPr id="26" name="Oval 25"/>
            <p:cNvSpPr/>
            <p:nvPr/>
          </p:nvSpPr>
          <p:spPr>
            <a:xfrm>
              <a:off x="6667500" y="3530797"/>
              <a:ext cx="685800" cy="6340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0000"/>
                  </a:solidFill>
                  <a:latin typeface="Arial" panose="020B0604020202020204" pitchFamily="34" charset="0"/>
                  <a:cs typeface="Arial" panose="020B0604020202020204" pitchFamily="34" charset="0"/>
                </a:rPr>
                <a:t>B</a:t>
              </a:r>
              <a:endParaRPr lang="vi-VN">
                <a:solidFill>
                  <a:srgbClr val="FF0000"/>
                </a:solidFill>
                <a:latin typeface="Arial" panose="020B0604020202020204" pitchFamily="34" charset="0"/>
                <a:cs typeface="Arial" panose="020B0604020202020204" pitchFamily="34" charset="0"/>
              </a:endParaRPr>
            </a:p>
          </p:txBody>
        </p:sp>
      </p:grpSp>
      <p:grpSp>
        <p:nvGrpSpPr>
          <p:cNvPr id="13" name="Group 12"/>
          <p:cNvGrpSpPr/>
          <p:nvPr/>
        </p:nvGrpSpPr>
        <p:grpSpPr>
          <a:xfrm>
            <a:off x="3956292" y="3519978"/>
            <a:ext cx="2559152" cy="3335788"/>
            <a:chOff x="3956292" y="3519978"/>
            <a:chExt cx="2559152" cy="3335788"/>
          </a:xfrm>
        </p:grpSpPr>
        <p:pic>
          <p:nvPicPr>
            <p:cNvPr id="11" name="Picture 10"/>
            <p:cNvPicPr>
              <a:picLocks noChangeAspect="1"/>
            </p:cNvPicPr>
            <p:nvPr/>
          </p:nvPicPr>
          <p:blipFill>
            <a:blip r:embed="rId7"/>
            <a:stretch>
              <a:fillRect/>
            </a:stretch>
          </p:blipFill>
          <p:spPr>
            <a:xfrm>
              <a:off x="3956292" y="3519978"/>
              <a:ext cx="2559152" cy="3335788"/>
            </a:xfrm>
            <a:prstGeom prst="rect">
              <a:avLst/>
            </a:prstGeom>
          </p:spPr>
        </p:pic>
        <p:sp>
          <p:nvSpPr>
            <p:cNvPr id="27" name="Oval 26"/>
            <p:cNvSpPr/>
            <p:nvPr/>
          </p:nvSpPr>
          <p:spPr>
            <a:xfrm>
              <a:off x="3959208" y="3530797"/>
              <a:ext cx="685800" cy="6340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0000"/>
                  </a:solidFill>
                  <a:latin typeface="Arial" panose="020B0604020202020204" pitchFamily="34" charset="0"/>
                  <a:cs typeface="Arial" panose="020B0604020202020204" pitchFamily="34" charset="0"/>
                </a:rPr>
                <a:t>A</a:t>
              </a:r>
              <a:endParaRPr lang="vi-VN">
                <a:solidFill>
                  <a:srgbClr val="FF0000"/>
                </a:solidFill>
                <a:latin typeface="Arial" panose="020B0604020202020204" pitchFamily="34" charset="0"/>
                <a:cs typeface="Arial" panose="020B0604020202020204" pitchFamily="34" charset="0"/>
              </a:endParaRPr>
            </a:p>
          </p:txBody>
        </p:sp>
      </p:grpSp>
      <p:grpSp>
        <p:nvGrpSpPr>
          <p:cNvPr id="30" name="Group 29"/>
          <p:cNvGrpSpPr/>
          <p:nvPr/>
        </p:nvGrpSpPr>
        <p:grpSpPr>
          <a:xfrm>
            <a:off x="0" y="9144"/>
            <a:ext cx="12192000" cy="1283556"/>
            <a:chOff x="701284" y="13454"/>
            <a:chExt cx="10717639" cy="1283556"/>
          </a:xfrm>
        </p:grpSpPr>
        <p:grpSp>
          <p:nvGrpSpPr>
            <p:cNvPr id="31" name="Group 30"/>
            <p:cNvGrpSpPr/>
            <p:nvPr/>
          </p:nvGrpSpPr>
          <p:grpSpPr>
            <a:xfrm>
              <a:off x="701284" y="13454"/>
              <a:ext cx="10717639" cy="1283556"/>
              <a:chOff x="1178211" y="-76200"/>
              <a:chExt cx="10139185" cy="1526711"/>
            </a:xfrm>
          </p:grpSpPr>
          <p:sp>
            <p:nvSpPr>
              <p:cNvPr id="33" name="Rectangle 5"/>
              <p:cNvSpPr>
                <a:spLocks noChangeArrowheads="1"/>
              </p:cNvSpPr>
              <p:nvPr/>
            </p:nvSpPr>
            <p:spPr bwMode="auto">
              <a:xfrm>
                <a:off x="1178211" y="-76200"/>
                <a:ext cx="10139185" cy="1295400"/>
              </a:xfrm>
              <a:prstGeom prst="rect">
                <a:avLst/>
              </a:prstGeom>
              <a:gradFill rotWithShape="1">
                <a:gsLst>
                  <a:gs pos="0">
                    <a:srgbClr val="CCFFFF"/>
                  </a:gs>
                  <a:gs pos="50000">
                    <a:schemeClr val="bg1"/>
                  </a:gs>
                  <a:gs pos="100000">
                    <a:srgbClr val="CCFFFF"/>
                  </a:gs>
                </a:gsLst>
                <a:lin ang="5400000" scaled="1"/>
              </a:gradFill>
              <a:ln w="9525">
                <a:solidFill>
                  <a:srgbClr val="CCFFFF"/>
                </a:solidFill>
                <a:miter lim="800000"/>
                <a:headEnd/>
                <a:tailEnd/>
              </a:ln>
              <a:effectLst/>
            </p:spPr>
            <p:txBody>
              <a:bodyPr wrap="none" anchor="ctr"/>
              <a:lstStyle/>
              <a:p>
                <a:pPr fontAlgn="base">
                  <a:spcBef>
                    <a:spcPct val="0"/>
                  </a:spcBef>
                  <a:spcAft>
                    <a:spcPct val="0"/>
                  </a:spcAft>
                  <a:defRPr/>
                </a:pPr>
                <a:endParaRPr lang="vi-VN" dirty="0">
                  <a:solidFill>
                    <a:srgbClr val="000000"/>
                  </a:solidFill>
                  <a:latin typeface="Arial" panose="020B0604020202020204" pitchFamily="34" charset="0"/>
                  <a:cs typeface="Arial" panose="020B0604020202020204" pitchFamily="34" charset="0"/>
                </a:endParaRPr>
              </a:p>
            </p:txBody>
          </p:sp>
          <p:sp>
            <p:nvSpPr>
              <p:cNvPr id="34" name="Freeform 6"/>
              <p:cNvSpPr>
                <a:spLocks/>
              </p:cNvSpPr>
              <p:nvPr/>
            </p:nvSpPr>
            <p:spPr bwMode="auto">
              <a:xfrm>
                <a:off x="1178212" y="1032998"/>
                <a:ext cx="10139184" cy="417513"/>
              </a:xfrm>
              <a:custGeom>
                <a:avLst/>
                <a:gdLst/>
                <a:ahLst/>
                <a:cxnLst>
                  <a:cxn ang="0">
                    <a:pos x="0" y="0"/>
                  </a:cxn>
                  <a:cxn ang="0">
                    <a:pos x="1344" y="0"/>
                  </a:cxn>
                  <a:cxn ang="0">
                    <a:pos x="1488" y="144"/>
                  </a:cxn>
                  <a:cxn ang="0">
                    <a:pos x="5760" y="144"/>
                  </a:cxn>
                  <a:cxn ang="0">
                    <a:pos x="5760" y="432"/>
                  </a:cxn>
                  <a:cxn ang="0">
                    <a:pos x="0" y="432"/>
                  </a:cxn>
                  <a:cxn ang="0">
                    <a:pos x="0" y="0"/>
                  </a:cxn>
                </a:cxnLst>
                <a:rect l="0" t="0" r="r" b="b"/>
                <a:pathLst>
                  <a:path w="5760" h="432">
                    <a:moveTo>
                      <a:pt x="0" y="0"/>
                    </a:moveTo>
                    <a:lnTo>
                      <a:pt x="1344" y="0"/>
                    </a:lnTo>
                    <a:lnTo>
                      <a:pt x="1488" y="144"/>
                    </a:lnTo>
                    <a:lnTo>
                      <a:pt x="5760" y="144"/>
                    </a:lnTo>
                    <a:lnTo>
                      <a:pt x="5760" y="432"/>
                    </a:lnTo>
                    <a:lnTo>
                      <a:pt x="0" y="432"/>
                    </a:lnTo>
                    <a:lnTo>
                      <a:pt x="0" y="0"/>
                    </a:lnTo>
                    <a:close/>
                  </a:path>
                </a:pathLst>
              </a:custGeom>
              <a:gradFill rotWithShape="1">
                <a:gsLst>
                  <a:gs pos="0">
                    <a:srgbClr val="FFCC99"/>
                  </a:gs>
                  <a:gs pos="50000">
                    <a:schemeClr val="bg1"/>
                  </a:gs>
                  <a:gs pos="100000">
                    <a:srgbClr val="FFCC99"/>
                  </a:gs>
                </a:gsLst>
                <a:lin ang="5400000" scaled="1"/>
              </a:gradFill>
              <a:ln w="9525">
                <a:solidFill>
                  <a:srgbClr val="FFCC99"/>
                </a:solidFill>
                <a:round/>
                <a:headEnd/>
                <a:tailEnd/>
              </a:ln>
              <a:effectLst/>
            </p:spPr>
            <p:txBody>
              <a:bodyPr/>
              <a:lstStyle/>
              <a:p>
                <a:pPr fontAlgn="base">
                  <a:spcBef>
                    <a:spcPct val="0"/>
                  </a:spcBef>
                  <a:spcAft>
                    <a:spcPct val="0"/>
                  </a:spcAft>
                  <a:defRPr/>
                </a:pPr>
                <a:endParaRPr lang="vi-VN">
                  <a:solidFill>
                    <a:srgbClr val="000000"/>
                  </a:solidFill>
                  <a:latin typeface="Arial" panose="020B0604020202020204" pitchFamily="34" charset="0"/>
                  <a:cs typeface="Arial" panose="020B0604020202020204" pitchFamily="34" charset="0"/>
                </a:endParaRPr>
              </a:p>
            </p:txBody>
          </p:sp>
        </p:grpSp>
        <p:sp>
          <p:nvSpPr>
            <p:cNvPr id="32" name="Rounded Rectangle 31"/>
            <p:cNvSpPr/>
            <p:nvPr/>
          </p:nvSpPr>
          <p:spPr>
            <a:xfrm>
              <a:off x="701284" y="88921"/>
              <a:ext cx="10172659" cy="68421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Arial" panose="020B0604020202020204" pitchFamily="34" charset="0"/>
                  <a:cs typeface="Arial" panose="020B0604020202020204" pitchFamily="34" charset="0"/>
                </a:rPr>
                <a:t>Bài </a:t>
              </a:r>
              <a:r>
                <a:rPr lang="en-US" sz="3200" b="1" smtClean="0">
                  <a:solidFill>
                    <a:srgbClr val="C00000"/>
                  </a:solidFill>
                  <a:latin typeface="Arial" panose="020B0604020202020204" pitchFamily="34" charset="0"/>
                  <a:cs typeface="Arial" panose="020B0604020202020204" pitchFamily="34" charset="0"/>
                </a:rPr>
                <a:t>9 </a:t>
              </a:r>
              <a:endParaRPr lang="en-US" sz="3200" b="1">
                <a:solidFill>
                  <a:srgbClr val="C00000"/>
                </a:solidFill>
                <a:latin typeface="Arial" panose="020B0604020202020204" pitchFamily="34" charset="0"/>
                <a:cs typeface="Arial" panose="020B0604020202020204" pitchFamily="34" charset="0"/>
              </a:endParaRPr>
            </a:p>
            <a:p>
              <a:pPr algn="ctr"/>
              <a:r>
                <a:rPr lang="en-US" sz="3200" b="1" smtClean="0">
                  <a:solidFill>
                    <a:srgbClr val="C00000"/>
                  </a:solidFill>
                  <a:latin typeface="Arial" panose="020B0604020202020204" pitchFamily="34" charset="0"/>
                  <a:cs typeface="Arial" panose="020B0604020202020204" pitchFamily="34" charset="0"/>
                </a:rPr>
                <a:t> </a:t>
              </a:r>
              <a:r>
                <a:rPr lang="vi-VN" sz="3200" b="1" smtClean="0">
                  <a:solidFill>
                    <a:srgbClr val="C00000"/>
                  </a:solidFill>
                  <a:latin typeface="Arial" panose="020B0604020202020204" pitchFamily="34" charset="0"/>
                  <a:cs typeface="Arial" panose="020B0604020202020204" pitchFamily="34" charset="0"/>
                </a:rPr>
                <a:t>THIẾT BỊ ĐIỆN TRONG HỆ THỐNG ĐIỆN GIA ĐÌNH</a:t>
              </a:r>
              <a:endParaRPr lang="en-US" sz="3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24715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16"/>
                                        </p:tgtEl>
                                      </p:cBhvr>
                                    </p:animEffect>
                                    <p:set>
                                      <p:cBhvr>
                                        <p:cTn id="20"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bwMode="auto">
          <a:xfrm rot="5400000">
            <a:off x="8513763" y="3736975"/>
            <a:ext cx="3200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l">
              <a:spcBef>
                <a:spcPct val="0"/>
              </a:spcBef>
              <a:buClrTx/>
              <a:buFontTx/>
              <a:buNone/>
            </a:pPr>
            <a:fld id="{1ABA434E-20D1-41A2-AE58-3449955F1455}" type="slidenum">
              <a:rPr lang="en-US" altLang="en-US" sz="1200" smtClean="0">
                <a:solidFill>
                  <a:schemeClr val="tx1"/>
                </a:solidFill>
                <a:latin typeface="Arial" panose="020B0604020202020204" pitchFamily="34" charset="0"/>
              </a:rPr>
              <a:pPr algn="l">
                <a:spcBef>
                  <a:spcPct val="0"/>
                </a:spcBef>
                <a:buClrTx/>
                <a:buFontTx/>
                <a:buNone/>
              </a:pPr>
              <a:t>2</a:t>
            </a:fld>
            <a:endParaRPr lang="en-US" altLang="en-US" sz="1200" smtClean="0">
              <a:solidFill>
                <a:schemeClr val="tx1"/>
              </a:solidFill>
              <a:latin typeface="Arial" panose="020B0604020202020204" pitchFamily="34" charset="0"/>
            </a:endParaRPr>
          </a:p>
        </p:txBody>
      </p:sp>
      <p:sp>
        <p:nvSpPr>
          <p:cNvPr id="20483" name="WordArt 5"/>
          <p:cNvSpPr>
            <a:spLocks noChangeArrowheads="1" noChangeShapeType="1" noTextEdit="1"/>
          </p:cNvSpPr>
          <p:nvPr/>
        </p:nvSpPr>
        <p:spPr bwMode="auto">
          <a:xfrm>
            <a:off x="3810000" y="25400"/>
            <a:ext cx="5235575" cy="533400"/>
          </a:xfrm>
          <a:prstGeom prst="rect">
            <a:avLst/>
          </a:prstGeom>
        </p:spPr>
        <p:txBody>
          <a:bodyPr wrap="none" fromWordArt="1">
            <a:prstTxWarp prst="textFadeUp">
              <a:avLst>
                <a:gd name="adj" fmla="val 0"/>
              </a:avLst>
            </a:prstTxWarp>
          </a:bodyPr>
          <a:lstStyle/>
          <a:p>
            <a:pPr algn="ctr"/>
            <a:endParaRPr lang="vi-VN" sz="3600" b="1" kern="10">
              <a:ln w="12700">
                <a:solidFill>
                  <a:srgbClr val="FF6600"/>
                </a:solidFill>
                <a:round/>
                <a:headEnd/>
                <a:tailEnd/>
              </a:ln>
              <a:solidFill>
                <a:srgbClr val="CCFFCC"/>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pic>
        <p:nvPicPr>
          <p:cNvPr id="2048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 y="2548401"/>
            <a:ext cx="12191999" cy="2123658"/>
          </a:xfrm>
          <a:prstGeom prst="rect">
            <a:avLst/>
          </a:prstGeom>
          <a:noFill/>
        </p:spPr>
        <p:txBody>
          <a:bodyPr>
            <a:spAutoFit/>
          </a:bodyPr>
          <a:lstStyle/>
          <a:p>
            <a:pPr algn="ctr" eaLnBrk="1" hangingPunct="1">
              <a:defRPr/>
            </a:pPr>
            <a:r>
              <a:rPr lang="en-US" sz="4400" b="1" smtClean="0">
                <a:ln w="13462">
                  <a:solidFill>
                    <a:schemeClr val="bg1"/>
                  </a:solidFill>
                  <a:prstDash val="solid"/>
                </a:ln>
                <a:solidFill>
                  <a:srgbClr val="FF0000"/>
                </a:solidFill>
                <a:effectLst>
                  <a:outerShdw dist="38100" dir="2700000" algn="bl" rotWithShape="0">
                    <a:schemeClr val="accent5"/>
                  </a:outerShdw>
                </a:effectLst>
                <a:latin typeface="Arial" charset="0"/>
                <a:cs typeface="Arial" charset="0"/>
              </a:rPr>
              <a:t>BÀI 9 </a:t>
            </a:r>
          </a:p>
          <a:p>
            <a:pPr algn="ctr" eaLnBrk="1" hangingPunct="1">
              <a:defRPr/>
            </a:pPr>
            <a:r>
              <a:rPr lang="en-US" sz="4400" b="1" smtClean="0">
                <a:ln w="13462">
                  <a:solidFill>
                    <a:schemeClr val="bg1"/>
                  </a:solidFill>
                  <a:prstDash val="solid"/>
                </a:ln>
                <a:solidFill>
                  <a:srgbClr val="FF0000"/>
                </a:solidFill>
                <a:effectLst>
                  <a:outerShdw dist="38100" dir="2700000" algn="bl" rotWithShape="0">
                    <a:schemeClr val="accent5"/>
                  </a:outerShdw>
                </a:effectLst>
                <a:latin typeface="Arial" charset="0"/>
                <a:cs typeface="Arial" charset="0"/>
              </a:rPr>
              <a:t> THIẾT BỊ ĐIỆN TRONG HỆ THỐNG</a:t>
            </a:r>
          </a:p>
          <a:p>
            <a:pPr algn="ctr" eaLnBrk="1" hangingPunct="1">
              <a:defRPr/>
            </a:pPr>
            <a:r>
              <a:rPr lang="en-US" sz="4400" b="1" smtClean="0">
                <a:ln w="13462">
                  <a:solidFill>
                    <a:schemeClr val="bg1"/>
                  </a:solidFill>
                  <a:prstDash val="solid"/>
                </a:ln>
                <a:solidFill>
                  <a:srgbClr val="FF0000"/>
                </a:solidFill>
                <a:effectLst>
                  <a:outerShdw dist="38100" dir="2700000" algn="bl" rotWithShape="0">
                    <a:schemeClr val="accent5"/>
                  </a:outerShdw>
                </a:effectLst>
                <a:latin typeface="Arial" charset="0"/>
                <a:cs typeface="Arial" charset="0"/>
              </a:rPr>
              <a:t>ĐIỆN GIA ĐÌNH</a:t>
            </a:r>
          </a:p>
        </p:txBody>
      </p:sp>
    </p:spTree>
    <p:extLst>
      <p:ext uri="{BB962C8B-B14F-4D97-AF65-F5344CB8AC3E}">
        <p14:creationId xmlns:p14="http://schemas.microsoft.com/office/powerpoint/2010/main" val="2868015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v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469892"/>
            <a:ext cx="220662"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v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66704"/>
            <a:ext cx="19208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984304"/>
            <a:ext cx="17018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6" descr="Néi_d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7104"/>
            <a:ext cx="1752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2514600" y="1446868"/>
            <a:ext cx="9601200" cy="1024072"/>
          </a:xfrm>
          <a:prstGeom prst="rect">
            <a:avLst/>
          </a:prstGeom>
          <a:solidFill>
            <a:schemeClr val="accent5">
              <a:lumMod val="20000"/>
              <a:lumOff val="80000"/>
            </a:schemeClr>
          </a:solidFill>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smtClean="0">
                <a:solidFill>
                  <a:srgbClr val="FF0000"/>
                </a:solidFill>
                <a:latin typeface="Arial" panose="020B0604020202020204" pitchFamily="34" charset="0"/>
                <a:cs typeface="Arial" panose="020B0604020202020204" pitchFamily="34" charset="0"/>
              </a:rPr>
              <a:t>II.XÁC ĐỊNH THÔNG SỐ CHO CÁC THIẾT BỊ ĐIỆN:</a:t>
            </a:r>
            <a:endParaRPr lang="vi-VN" sz="2800" b="1" dirty="0">
              <a:solidFill>
                <a:srgbClr val="FF0000"/>
              </a:solidFill>
              <a:latin typeface="Arial" panose="020B0604020202020204" pitchFamily="34" charset="0"/>
              <a:cs typeface="Arial" panose="020B0604020202020204" pitchFamily="34" charset="0"/>
            </a:endParaRPr>
          </a:p>
        </p:txBody>
      </p:sp>
      <p:sp>
        <p:nvSpPr>
          <p:cNvPr id="3" name="Rounded Rectangle 2"/>
          <p:cNvSpPr/>
          <p:nvPr/>
        </p:nvSpPr>
        <p:spPr>
          <a:xfrm>
            <a:off x="229485" y="2148254"/>
            <a:ext cx="2071688" cy="125267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C00000"/>
                </a:solidFill>
                <a:latin typeface="Arial" panose="020B0604020202020204" pitchFamily="34" charset="0"/>
                <a:cs typeface="Arial" panose="020B0604020202020204" pitchFamily="34" charset="0"/>
              </a:rPr>
              <a:t>II.Xác định thông số  cho các thiết bị điện</a:t>
            </a:r>
            <a:endParaRPr lang="en-US" b="1" dirty="0">
              <a:solidFill>
                <a:srgbClr val="C00000"/>
              </a:solidFill>
              <a:latin typeface="Arial" panose="020B0604020202020204" pitchFamily="34" charset="0"/>
              <a:cs typeface="Arial" panose="020B0604020202020204" pitchFamily="34" charset="0"/>
            </a:endParaRPr>
          </a:p>
        </p:txBody>
      </p:sp>
      <p:grpSp>
        <p:nvGrpSpPr>
          <p:cNvPr id="16" name="Group 15"/>
          <p:cNvGrpSpPr/>
          <p:nvPr/>
        </p:nvGrpSpPr>
        <p:grpSpPr>
          <a:xfrm>
            <a:off x="0" y="9144"/>
            <a:ext cx="12192000" cy="1283556"/>
            <a:chOff x="701284" y="13454"/>
            <a:chExt cx="10717639" cy="1283556"/>
          </a:xfrm>
        </p:grpSpPr>
        <p:grpSp>
          <p:nvGrpSpPr>
            <p:cNvPr id="17" name="Group 16"/>
            <p:cNvGrpSpPr/>
            <p:nvPr/>
          </p:nvGrpSpPr>
          <p:grpSpPr>
            <a:xfrm>
              <a:off x="701284" y="13454"/>
              <a:ext cx="10717639" cy="1283556"/>
              <a:chOff x="1178211" y="-76200"/>
              <a:chExt cx="10139185" cy="1526711"/>
            </a:xfrm>
          </p:grpSpPr>
          <p:sp>
            <p:nvSpPr>
              <p:cNvPr id="19" name="Rectangle 5"/>
              <p:cNvSpPr>
                <a:spLocks noChangeArrowheads="1"/>
              </p:cNvSpPr>
              <p:nvPr/>
            </p:nvSpPr>
            <p:spPr bwMode="auto">
              <a:xfrm>
                <a:off x="1178211" y="-76200"/>
                <a:ext cx="10139185" cy="1295400"/>
              </a:xfrm>
              <a:prstGeom prst="rect">
                <a:avLst/>
              </a:prstGeom>
              <a:gradFill rotWithShape="1">
                <a:gsLst>
                  <a:gs pos="0">
                    <a:srgbClr val="CCFFFF"/>
                  </a:gs>
                  <a:gs pos="50000">
                    <a:schemeClr val="bg1"/>
                  </a:gs>
                  <a:gs pos="100000">
                    <a:srgbClr val="CCFFFF"/>
                  </a:gs>
                </a:gsLst>
                <a:lin ang="5400000" scaled="1"/>
              </a:gradFill>
              <a:ln w="9525">
                <a:solidFill>
                  <a:srgbClr val="CCFFFF"/>
                </a:solidFill>
                <a:miter lim="800000"/>
                <a:headEnd/>
                <a:tailEnd/>
              </a:ln>
              <a:effectLst/>
            </p:spPr>
            <p:txBody>
              <a:bodyPr wrap="none" anchor="ctr"/>
              <a:lstStyle/>
              <a:p>
                <a:pPr fontAlgn="base">
                  <a:spcBef>
                    <a:spcPct val="0"/>
                  </a:spcBef>
                  <a:spcAft>
                    <a:spcPct val="0"/>
                  </a:spcAft>
                  <a:defRPr/>
                </a:pPr>
                <a:endParaRPr lang="vi-VN" dirty="0">
                  <a:solidFill>
                    <a:srgbClr val="000000"/>
                  </a:solidFill>
                  <a:latin typeface="Arial" panose="020B0604020202020204" pitchFamily="34" charset="0"/>
                  <a:cs typeface="Arial" panose="020B0604020202020204" pitchFamily="34" charset="0"/>
                </a:endParaRPr>
              </a:p>
            </p:txBody>
          </p:sp>
          <p:sp>
            <p:nvSpPr>
              <p:cNvPr id="20" name="Freeform 6"/>
              <p:cNvSpPr>
                <a:spLocks/>
              </p:cNvSpPr>
              <p:nvPr/>
            </p:nvSpPr>
            <p:spPr bwMode="auto">
              <a:xfrm>
                <a:off x="1178212" y="1032998"/>
                <a:ext cx="10139184" cy="417513"/>
              </a:xfrm>
              <a:custGeom>
                <a:avLst/>
                <a:gdLst/>
                <a:ahLst/>
                <a:cxnLst>
                  <a:cxn ang="0">
                    <a:pos x="0" y="0"/>
                  </a:cxn>
                  <a:cxn ang="0">
                    <a:pos x="1344" y="0"/>
                  </a:cxn>
                  <a:cxn ang="0">
                    <a:pos x="1488" y="144"/>
                  </a:cxn>
                  <a:cxn ang="0">
                    <a:pos x="5760" y="144"/>
                  </a:cxn>
                  <a:cxn ang="0">
                    <a:pos x="5760" y="432"/>
                  </a:cxn>
                  <a:cxn ang="0">
                    <a:pos x="0" y="432"/>
                  </a:cxn>
                  <a:cxn ang="0">
                    <a:pos x="0" y="0"/>
                  </a:cxn>
                </a:cxnLst>
                <a:rect l="0" t="0" r="r" b="b"/>
                <a:pathLst>
                  <a:path w="5760" h="432">
                    <a:moveTo>
                      <a:pt x="0" y="0"/>
                    </a:moveTo>
                    <a:lnTo>
                      <a:pt x="1344" y="0"/>
                    </a:lnTo>
                    <a:lnTo>
                      <a:pt x="1488" y="144"/>
                    </a:lnTo>
                    <a:lnTo>
                      <a:pt x="5760" y="144"/>
                    </a:lnTo>
                    <a:lnTo>
                      <a:pt x="5760" y="432"/>
                    </a:lnTo>
                    <a:lnTo>
                      <a:pt x="0" y="432"/>
                    </a:lnTo>
                    <a:lnTo>
                      <a:pt x="0" y="0"/>
                    </a:lnTo>
                    <a:close/>
                  </a:path>
                </a:pathLst>
              </a:custGeom>
              <a:gradFill rotWithShape="1">
                <a:gsLst>
                  <a:gs pos="0">
                    <a:srgbClr val="FFCC99"/>
                  </a:gs>
                  <a:gs pos="50000">
                    <a:schemeClr val="bg1"/>
                  </a:gs>
                  <a:gs pos="100000">
                    <a:srgbClr val="FFCC99"/>
                  </a:gs>
                </a:gsLst>
                <a:lin ang="5400000" scaled="1"/>
              </a:gradFill>
              <a:ln w="9525">
                <a:solidFill>
                  <a:srgbClr val="FFCC99"/>
                </a:solidFill>
                <a:round/>
                <a:headEnd/>
                <a:tailEnd/>
              </a:ln>
              <a:effectLst/>
            </p:spPr>
            <p:txBody>
              <a:bodyPr/>
              <a:lstStyle/>
              <a:p>
                <a:pPr fontAlgn="base">
                  <a:spcBef>
                    <a:spcPct val="0"/>
                  </a:spcBef>
                  <a:spcAft>
                    <a:spcPct val="0"/>
                  </a:spcAft>
                  <a:defRPr/>
                </a:pPr>
                <a:endParaRPr lang="vi-VN">
                  <a:solidFill>
                    <a:srgbClr val="000000"/>
                  </a:solidFill>
                  <a:latin typeface="Arial" panose="020B0604020202020204" pitchFamily="34" charset="0"/>
                  <a:cs typeface="Arial" panose="020B0604020202020204" pitchFamily="34" charset="0"/>
                </a:endParaRPr>
              </a:p>
            </p:txBody>
          </p:sp>
        </p:grpSp>
        <p:sp>
          <p:nvSpPr>
            <p:cNvPr id="18" name="Rounded Rectangle 17"/>
            <p:cNvSpPr/>
            <p:nvPr/>
          </p:nvSpPr>
          <p:spPr>
            <a:xfrm>
              <a:off x="701284" y="88921"/>
              <a:ext cx="10172659" cy="68421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Arial" panose="020B0604020202020204" pitchFamily="34" charset="0"/>
                  <a:cs typeface="Arial" panose="020B0604020202020204" pitchFamily="34" charset="0"/>
                </a:rPr>
                <a:t>Bài </a:t>
              </a:r>
              <a:r>
                <a:rPr lang="en-US" sz="3200" b="1" smtClean="0">
                  <a:solidFill>
                    <a:srgbClr val="C00000"/>
                  </a:solidFill>
                  <a:latin typeface="Arial" panose="020B0604020202020204" pitchFamily="34" charset="0"/>
                  <a:cs typeface="Arial" panose="020B0604020202020204" pitchFamily="34" charset="0"/>
                </a:rPr>
                <a:t>9 </a:t>
              </a:r>
              <a:endParaRPr lang="en-US" sz="3200" b="1">
                <a:solidFill>
                  <a:srgbClr val="C00000"/>
                </a:solidFill>
                <a:latin typeface="Arial" panose="020B0604020202020204" pitchFamily="34" charset="0"/>
                <a:cs typeface="Arial" panose="020B0604020202020204" pitchFamily="34" charset="0"/>
              </a:endParaRPr>
            </a:p>
            <a:p>
              <a:pPr algn="ctr"/>
              <a:r>
                <a:rPr lang="en-US" sz="3200" b="1" smtClean="0">
                  <a:solidFill>
                    <a:srgbClr val="C00000"/>
                  </a:solidFill>
                  <a:latin typeface="Arial" panose="020B0604020202020204" pitchFamily="34" charset="0"/>
                  <a:cs typeface="Arial" panose="020B0604020202020204" pitchFamily="34" charset="0"/>
                </a:rPr>
                <a:t> </a:t>
              </a:r>
              <a:r>
                <a:rPr lang="vi-VN" sz="3200" b="1" smtClean="0">
                  <a:solidFill>
                    <a:srgbClr val="C00000"/>
                  </a:solidFill>
                  <a:latin typeface="Arial" panose="020B0604020202020204" pitchFamily="34" charset="0"/>
                  <a:cs typeface="Arial" panose="020B0604020202020204" pitchFamily="34" charset="0"/>
                </a:rPr>
                <a:t>THIẾT BỊ ĐIỆN TRONG HỆ THỐNG ĐIỆN GIA ĐÌNH</a:t>
              </a:r>
              <a:endParaRPr lang="en-US" sz="3200" b="1" dirty="0">
                <a:solidFill>
                  <a:srgbClr val="C00000"/>
                </a:solidFill>
                <a:latin typeface="Arial" panose="020B0604020202020204" pitchFamily="34" charset="0"/>
                <a:cs typeface="Arial" panose="020B0604020202020204" pitchFamily="34" charset="0"/>
              </a:endParaRPr>
            </a:p>
          </p:txBody>
        </p:sp>
      </p:grpSp>
      <p:sp>
        <p:nvSpPr>
          <p:cNvPr id="13" name="Rounded Rectangle 12"/>
          <p:cNvSpPr/>
          <p:nvPr/>
        </p:nvSpPr>
        <p:spPr>
          <a:xfrm>
            <a:off x="304800" y="3336131"/>
            <a:ext cx="1742490" cy="114514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70C0"/>
                </a:solidFill>
                <a:latin typeface="Arial" panose="020B0604020202020204" pitchFamily="34" charset="0"/>
                <a:cs typeface="Arial" panose="020B0604020202020204" pitchFamily="34" charset="0"/>
              </a:rPr>
              <a:t>1</a:t>
            </a:r>
            <a:r>
              <a:rPr lang="en-US" b="1" smtClean="0">
                <a:solidFill>
                  <a:srgbClr val="0070C0"/>
                </a:solidFill>
                <a:latin typeface="Arial" panose="020B0604020202020204" pitchFamily="34" charset="0"/>
                <a:cs typeface="Arial" panose="020B0604020202020204" pitchFamily="34" charset="0"/>
              </a:rPr>
              <a:t>.Công suất tiêu thụ của hệ thống điện gia đình </a:t>
            </a:r>
            <a:endParaRPr lang="en-US" b="1" dirty="0">
              <a:solidFill>
                <a:srgbClr val="0070C0"/>
              </a:solidFill>
              <a:latin typeface="Arial" panose="020B0604020202020204" pitchFamily="34" charset="0"/>
              <a:cs typeface="Arial" panose="020B0604020202020204" pitchFamily="34" charset="0"/>
            </a:endParaRPr>
          </a:p>
        </p:txBody>
      </p:sp>
      <p:sp>
        <p:nvSpPr>
          <p:cNvPr id="14" name="Rounded Rectangle 13"/>
          <p:cNvSpPr/>
          <p:nvPr/>
        </p:nvSpPr>
        <p:spPr>
          <a:xfrm>
            <a:off x="2529840" y="2774590"/>
            <a:ext cx="7749926" cy="52828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70C0"/>
                </a:solidFill>
                <a:latin typeface="Arial" panose="020B0604020202020204" pitchFamily="34" charset="0"/>
                <a:cs typeface="Arial" panose="020B0604020202020204" pitchFamily="34" charset="0"/>
              </a:rPr>
              <a:t>1</a:t>
            </a:r>
            <a:r>
              <a:rPr lang="en-US" sz="2500" b="1" smtClean="0">
                <a:solidFill>
                  <a:srgbClr val="0070C0"/>
                </a:solidFill>
                <a:latin typeface="Arial" panose="020B0604020202020204" pitchFamily="34" charset="0"/>
                <a:cs typeface="Arial" panose="020B0604020202020204" pitchFamily="34" charset="0"/>
              </a:rPr>
              <a:t>.Công suất tiêu thụ của hệ thống điện gia đình </a:t>
            </a:r>
            <a:endParaRPr lang="en-US" sz="25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012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990600" y="954948"/>
            <a:ext cx="7010400" cy="1169551"/>
          </a:xfrm>
          <a:prstGeom prst="rect">
            <a:avLst/>
          </a:prstGeom>
          <a:noFill/>
        </p:spPr>
        <p:txBody>
          <a:bodyPr wrap="square" lIns="91440" tIns="45720" rIns="91440" bIns="45720">
            <a:spAutoFit/>
          </a:bodyPr>
          <a:lstStyle/>
          <a:p>
            <a:pPr algn="ctr"/>
            <a:r>
              <a:rPr lang="en-US" sz="350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THẢO LUẬN NHÓM NHÓM ĐÔI</a:t>
            </a:r>
          </a:p>
          <a:p>
            <a:pPr algn="ctr"/>
            <a:r>
              <a:rPr lang="en-US" sz="3500" b="0" cap="none" spc="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5 Phút</a:t>
            </a:r>
            <a:endParaRPr lang="en-US" sz="3500" b="0" cap="none" spc="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pic>
        <p:nvPicPr>
          <p:cNvPr id="7"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10600" y="381000"/>
            <a:ext cx="3197119" cy="2317448"/>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554978691"/>
              </p:ext>
            </p:extLst>
          </p:nvPr>
        </p:nvGraphicFramePr>
        <p:xfrm>
          <a:off x="0" y="3350953"/>
          <a:ext cx="12192000" cy="2654313"/>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xmlns="" val="20000"/>
                    </a:ext>
                  </a:extLst>
                </a:gridCol>
                <a:gridCol w="9982200">
                  <a:extLst>
                    <a:ext uri="{9D8B030D-6E8A-4147-A177-3AD203B41FA5}">
                      <a16:colId xmlns:a16="http://schemas.microsoft.com/office/drawing/2014/main" xmlns="" val="20001"/>
                    </a:ext>
                  </a:extLst>
                </a:gridCol>
              </a:tblGrid>
              <a:tr h="349814">
                <a:tc gridSpan="2">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endParaRPr lang="en-US" sz="1800" b="1"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600"/>
                        </a:spcBef>
                        <a:spcAft>
                          <a:spcPts val="0"/>
                        </a:spcAft>
                        <a:buClrTx/>
                        <a:buSzTx/>
                        <a:buFontTx/>
                        <a:buNone/>
                        <a:tabLst/>
                        <a:defRPr/>
                      </a:pPr>
                      <a:endParaRPr lang="vi-VN" sz="1800" b="1"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hMerge="1">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1938033">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9" name="Rectangle 8"/>
          <p:cNvSpPr/>
          <p:nvPr/>
        </p:nvSpPr>
        <p:spPr>
          <a:xfrm>
            <a:off x="2286000" y="3544672"/>
            <a:ext cx="7772400" cy="369332"/>
          </a:xfrm>
          <a:prstGeom prst="rect">
            <a:avLst/>
          </a:prstGeom>
        </p:spPr>
        <p:txBody>
          <a:bodyPr wrap="square">
            <a:spAutoFit/>
          </a:bodyPr>
          <a:lstStyle/>
          <a:p>
            <a:pPr marL="83820" algn="ctr">
              <a:spcBef>
                <a:spcPts val="0"/>
              </a:spcBef>
              <a:spcAft>
                <a:spcPts val="0"/>
              </a:spcAft>
              <a:tabLst>
                <a:tab pos="6222365" algn="l"/>
              </a:tabLst>
            </a:pPr>
            <a:r>
              <a:rPr lang="en-US" b="1" smtClean="0">
                <a:solidFill>
                  <a:srgbClr val="FF0000"/>
                </a:solidFill>
                <a:latin typeface="Arial" panose="020B0604020202020204" pitchFamily="34" charset="0"/>
                <a:cs typeface="Arial" panose="020B0604020202020204" pitchFamily="34" charset="0"/>
              </a:rPr>
              <a:t>PHIẾU </a:t>
            </a:r>
            <a:r>
              <a:rPr lang="en-US" b="1">
                <a:solidFill>
                  <a:srgbClr val="FF0000"/>
                </a:solidFill>
                <a:latin typeface="Arial" panose="020B0604020202020204" pitchFamily="34" charset="0"/>
                <a:cs typeface="Arial" panose="020B0604020202020204" pitchFamily="34" charset="0"/>
              </a:rPr>
              <a:t>HỌC TẬP SỐ 2 - NỘI DUNG CHUẨN BỊ CỦA MỖI NHÓM ĐÔI</a:t>
            </a:r>
          </a:p>
        </p:txBody>
      </p:sp>
      <p:sp>
        <p:nvSpPr>
          <p:cNvPr id="10" name="Rectangle 9"/>
          <p:cNvSpPr/>
          <p:nvPr/>
        </p:nvSpPr>
        <p:spPr>
          <a:xfrm>
            <a:off x="2357582" y="4395850"/>
            <a:ext cx="9144000" cy="477054"/>
          </a:xfrm>
          <a:prstGeom prst="rect">
            <a:avLst/>
          </a:prstGeom>
        </p:spPr>
        <p:txBody>
          <a:bodyPr wrap="square">
            <a:spAutoFit/>
          </a:bodyPr>
          <a:lstStyle/>
          <a:p>
            <a:r>
              <a:rPr lang="vi-VN" sz="2500">
                <a:latin typeface="Arial" panose="020B0604020202020204" pitchFamily="34" charset="0"/>
                <a:cs typeface="Arial" panose="020B0604020202020204" pitchFamily="34" charset="0"/>
              </a:rPr>
              <a:t>Câu 1: Khi tính toán công suất tiêu thụ cần xét các yếu tố nào?</a:t>
            </a:r>
          </a:p>
        </p:txBody>
      </p:sp>
      <p:sp>
        <p:nvSpPr>
          <p:cNvPr id="11" name="Rectangle 10"/>
          <p:cNvSpPr/>
          <p:nvPr/>
        </p:nvSpPr>
        <p:spPr>
          <a:xfrm>
            <a:off x="2362200" y="4956120"/>
            <a:ext cx="9829800" cy="861774"/>
          </a:xfrm>
          <a:prstGeom prst="rect">
            <a:avLst/>
          </a:prstGeom>
        </p:spPr>
        <p:txBody>
          <a:bodyPr wrap="square">
            <a:spAutoFit/>
          </a:bodyPr>
          <a:lstStyle/>
          <a:p>
            <a:r>
              <a:rPr lang="vi-VN" sz="2500">
                <a:latin typeface="Arial" panose="020B0604020202020204" pitchFamily="34" charset="0"/>
                <a:cs typeface="Arial" panose="020B0604020202020204" pitchFamily="34" charset="0"/>
              </a:rPr>
              <a:t>Câu 2: Nêu công thức tính công suất tiêu thụ điện. Giải thích các thông số và đơn vị?</a:t>
            </a:r>
          </a:p>
        </p:txBody>
      </p:sp>
      <p:sp>
        <p:nvSpPr>
          <p:cNvPr id="12" name="Rounded Rectangle 11"/>
          <p:cNvSpPr/>
          <p:nvPr/>
        </p:nvSpPr>
        <p:spPr>
          <a:xfrm>
            <a:off x="-102036" y="3938919"/>
            <a:ext cx="2388036" cy="204143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Công suất tiêu thụ của hệ thống điện gia đình </a:t>
            </a:r>
            <a:endParaRPr lang="en-US" sz="25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6011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6" repeatCount="indefinite" fill="hold" grpId="0" nodeType="withEffect">
                                  <p:stCondLst>
                                    <p:cond delay="0"/>
                                  </p:stCondLst>
                                  <p:childTnLst>
                                    <p:animClr clrSpc="hsl" dir="cw">
                                      <p:cBhvr override="childStyle">
                                        <p:cTn id="6" dur="2000" fill="hold"/>
                                        <p:tgtEl>
                                          <p:spTgt spid="1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fill="hold" display="0">
                  <p:stCondLst>
                    <p:cond delay="indefinite"/>
                  </p:stCondLst>
                </p:cTn>
                <p:tgtEl>
                  <p:spTgt spid="7"/>
                </p:tgtEl>
              </p:cMediaNode>
            </p:video>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691553407"/>
              </p:ext>
            </p:extLst>
          </p:nvPr>
        </p:nvGraphicFramePr>
        <p:xfrm>
          <a:off x="0" y="990600"/>
          <a:ext cx="12192000" cy="58674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10744200">
                  <a:extLst>
                    <a:ext uri="{9D8B030D-6E8A-4147-A177-3AD203B41FA5}">
                      <a16:colId xmlns:a16="http://schemas.microsoft.com/office/drawing/2014/main" xmlns="" val="20001"/>
                    </a:ext>
                  </a:extLst>
                </a:gridCol>
              </a:tblGrid>
              <a:tr h="586740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bl>
          </a:graphicData>
        </a:graphic>
      </p:graphicFrame>
      <p:sp>
        <p:nvSpPr>
          <p:cNvPr id="5" name="Rounded Rectangle 4"/>
          <p:cNvSpPr/>
          <p:nvPr/>
        </p:nvSpPr>
        <p:spPr>
          <a:xfrm>
            <a:off x="-152400" y="2209800"/>
            <a:ext cx="1676400" cy="2821764"/>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Công suất tiêu thụ của hệ thống điện gia đình</a:t>
            </a:r>
            <a:endParaRPr lang="en-US" sz="2500" b="1" dirty="0">
              <a:solidFill>
                <a:srgbClr val="0070C0"/>
              </a:solidFill>
              <a:latin typeface="Arial" panose="020B0604020202020204" pitchFamily="34" charset="0"/>
              <a:cs typeface="Arial" panose="020B0604020202020204" pitchFamily="34" charset="0"/>
            </a:endParaRPr>
          </a:p>
        </p:txBody>
      </p:sp>
      <p:sp>
        <p:nvSpPr>
          <p:cNvPr id="6" name="Rounded Rectangle 5"/>
          <p:cNvSpPr/>
          <p:nvPr/>
        </p:nvSpPr>
        <p:spPr>
          <a:xfrm>
            <a:off x="1393208" y="1000697"/>
            <a:ext cx="10820400" cy="126593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Để xác định thông số cho các thiết bị điện,ta phải xác định được công suất tiêu thụ của hệ thống điện cũng như công suất tiêu thụ của từng nhánh.Khi tính toán công suất tiêu thụ , phải xét đến các yếu tố sau :</a:t>
            </a:r>
            <a:endParaRPr lang="en-US" sz="25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1429456" y="2157803"/>
            <a:ext cx="9388763" cy="62050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-Khả năng phát triển thêm nhu cầu sử dụng điện trong gia đình.</a:t>
            </a:r>
            <a:endParaRPr lang="en-US" sz="250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1490063" y="2659125"/>
            <a:ext cx="9144000" cy="477054"/>
          </a:xfrm>
          <a:prstGeom prst="rect">
            <a:avLst/>
          </a:prstGeom>
        </p:spPr>
        <p:txBody>
          <a:bodyPr wrap="square">
            <a:spAutoFit/>
          </a:bodyPr>
          <a:lstStyle/>
          <a:p>
            <a:pPr algn="just"/>
            <a:r>
              <a:rPr lang="en-US" sz="2500">
                <a:latin typeface="Arial" panose="020B0604020202020204" pitchFamily="34" charset="0"/>
                <a:cs typeface="Arial" panose="020B0604020202020204" pitchFamily="34" charset="0"/>
              </a:rPr>
              <a:t>-Các tải trong hệ thống điện thường không sử dụng đồng thời.</a:t>
            </a:r>
            <a:endParaRPr lang="en-US" sz="2500" dirty="0">
              <a:latin typeface="Arial" panose="020B0604020202020204" pitchFamily="34" charset="0"/>
              <a:cs typeface="Arial" panose="020B0604020202020204" pitchFamily="34" charset="0"/>
            </a:endParaRPr>
          </a:p>
        </p:txBody>
      </p:sp>
      <p:sp>
        <p:nvSpPr>
          <p:cNvPr id="8" name="Rounded Rectangle 7"/>
          <p:cNvSpPr/>
          <p:nvPr/>
        </p:nvSpPr>
        <p:spPr>
          <a:xfrm>
            <a:off x="1536192" y="3547971"/>
            <a:ext cx="6884320" cy="50081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Công suất tiêu thụ của hệ thống điện như sau:</a:t>
            </a:r>
            <a:endParaRPr lang="en-US" sz="25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8755394" y="3391282"/>
                <a:ext cx="1167050" cy="8402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𝑃</m:t>
                      </m:r>
                      <m:r>
                        <a:rPr lang="pt-BR" sz="2000" i="1" smtClean="0">
                          <a:latin typeface="Cambria Math" panose="02040503050406030204" pitchFamily="18" charset="0"/>
                        </a:rPr>
                        <m:t>=</m:t>
                      </m:r>
                      <m:nary>
                        <m:naryPr>
                          <m:chr m:val="∑"/>
                          <m:ctrlPr>
                            <a:rPr lang="pt-BR" sz="200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𝑛</m:t>
                          </m:r>
                        </m:sup>
                        <m:e>
                          <m:sSub>
                            <m:sSubPr>
                              <m:ctrlPr>
                                <a:rPr lang="pt-BR" sz="200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𝑖</m:t>
                              </m:r>
                            </m:sub>
                          </m:sSub>
                        </m:e>
                      </m:nary>
                    </m:oMath>
                  </m:oMathPara>
                </a14:m>
                <a:endParaRPr lang="vi-VN" sz="20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755394" y="3391282"/>
                <a:ext cx="1167050" cy="840295"/>
              </a:xfrm>
              <a:prstGeom prst="rect">
                <a:avLst/>
              </a:prstGeom>
              <a:blipFill rotWithShape="0">
                <a:blip r:embed="rId2"/>
                <a:stretch>
                  <a:fillRect/>
                </a:stretch>
              </a:blipFill>
            </p:spPr>
            <p:txBody>
              <a:bodyPr/>
              <a:lstStyle/>
              <a:p>
                <a:r>
                  <a:rPr lang="vi-VN">
                    <a:noFill/>
                  </a:rPr>
                  <a:t> </a:t>
                </a:r>
              </a:p>
            </p:txBody>
          </p:sp>
        </mc:Fallback>
      </mc:AlternateContent>
      <p:sp>
        <p:nvSpPr>
          <p:cNvPr id="10" name="Rounded Rectangle 9"/>
          <p:cNvSpPr/>
          <p:nvPr/>
        </p:nvSpPr>
        <p:spPr>
          <a:xfrm>
            <a:off x="1453487" y="3018282"/>
            <a:ext cx="7987718" cy="66979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-Các tải không làm việc hết công suất định mức.</a:t>
            </a:r>
            <a:endParaRPr lang="en-US" sz="25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133600" y="4015491"/>
                <a:ext cx="7027629" cy="477054"/>
              </a:xfrm>
              <a:prstGeom prst="rect">
                <a:avLst/>
              </a:prstGeom>
            </p:spPr>
            <p:txBody>
              <a:bodyPr wrap="none">
                <a:spAutoFit/>
              </a:bodyPr>
              <a:lstStyle/>
              <a:p>
                <a:pPr algn="just"/>
                <a14:m>
                  <m:oMath xmlns:m="http://schemas.openxmlformats.org/officeDocument/2006/math">
                    <m:sSub>
                      <m:sSubPr>
                        <m:ctrlPr>
                          <a:rPr lang="en-US" sz="2500" i="1">
                            <a:latin typeface="Cambria Math" panose="02040503050406030204" pitchFamily="18" charset="0"/>
                            <a:cs typeface="Times New Roman" panose="02020603050405020304" pitchFamily="18" charset="0"/>
                          </a:rPr>
                        </m:ctrlPr>
                      </m:sSubPr>
                      <m:e>
                        <m:r>
                          <a:rPr lang="en-US" sz="2500" i="1">
                            <a:latin typeface="Cambria Math" panose="02040503050406030204" pitchFamily="18" charset="0"/>
                            <a:cs typeface="Times New Roman" panose="02020603050405020304" pitchFamily="18" charset="0"/>
                          </a:rPr>
                          <m:t>𝑃</m:t>
                        </m:r>
                      </m:e>
                      <m:sub>
                        <m:r>
                          <a:rPr lang="en-US" sz="2500" i="1">
                            <a:latin typeface="Cambria Math" panose="02040503050406030204" pitchFamily="18" charset="0"/>
                            <a:cs typeface="Times New Roman" panose="02020603050405020304" pitchFamily="18" charset="0"/>
                          </a:rPr>
                          <m:t>𝑖</m:t>
                        </m:r>
                      </m:sub>
                    </m:sSub>
                  </m:oMath>
                </a14:m>
                <a:r>
                  <a:rPr lang="en-US" sz="2500">
                    <a:latin typeface="Arial" panose="020B0604020202020204" pitchFamily="34" charset="0"/>
                    <a:cs typeface="Arial" panose="020B0604020202020204" pitchFamily="34" charset="0"/>
                  </a:rPr>
                  <a:t> là công suất tiêu thụ của tải, n là số lượng tải </a:t>
                </a:r>
                <a:endParaRPr lang="en-US" sz="25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33600" y="4015491"/>
                <a:ext cx="7027629" cy="477054"/>
              </a:xfrm>
              <a:prstGeom prst="rect">
                <a:avLst/>
              </a:prstGeom>
              <a:blipFill rotWithShape="0">
                <a:blip r:embed="rId3"/>
                <a:stretch>
                  <a:fillRect t="-10256" b="-3076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Rounded Rectangle 11"/>
              <p:cNvSpPr/>
              <p:nvPr/>
            </p:nvSpPr>
            <p:spPr>
              <a:xfrm>
                <a:off x="1516361" y="4406984"/>
                <a:ext cx="4932568" cy="526334"/>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Từ công thức: P = U x I x cos</a:t>
                </a:r>
                <a14:m>
                  <m:oMath xmlns:m="http://schemas.openxmlformats.org/officeDocument/2006/math">
                    <m:r>
                      <m:rPr>
                        <m:sty m:val="p"/>
                      </m:rPr>
                      <a:rPr lang="en-US" sz="25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φ</m:t>
                    </m:r>
                  </m:oMath>
                </a14:m>
                <a:r>
                  <a:rPr lang="en-US" sz="2500" smtClean="0">
                    <a:solidFill>
                      <a:schemeClr val="tx1"/>
                    </a:solidFill>
                    <a:latin typeface="Arial" panose="020B0604020202020204" pitchFamily="34" charset="0"/>
                    <a:cs typeface="Arial" panose="020B0604020202020204" pitchFamily="34" charset="0"/>
                  </a:rPr>
                  <a:t> </a:t>
                </a:r>
                <a:endParaRPr lang="en-US" sz="2500" dirty="0">
                  <a:solidFill>
                    <a:schemeClr val="tx1"/>
                  </a:solidFill>
                  <a:latin typeface="Arial" panose="020B0604020202020204" pitchFamily="34" charset="0"/>
                  <a:cs typeface="Arial" panose="020B0604020202020204" pitchFamily="34" charset="0"/>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1516361" y="4406984"/>
                <a:ext cx="4932568" cy="526334"/>
              </a:xfrm>
              <a:prstGeom prst="roundRect">
                <a:avLst/>
              </a:prstGeom>
              <a:blipFill rotWithShape="0">
                <a:blip r:embed="rId4"/>
                <a:stretch>
                  <a:fillRect/>
                </a:stretch>
              </a:blipFill>
              <a:ln>
                <a:noFill/>
              </a:ln>
              <a:effectLst>
                <a:outerShdw blurRad="50800" dist="50800" dir="5400000" algn="ctr" rotWithShape="0">
                  <a:schemeClr val="bg1"/>
                </a:outerShdw>
              </a:effectLst>
            </p:spPr>
            <p:txBody>
              <a:bodyPr/>
              <a:lstStyle/>
              <a:p>
                <a:r>
                  <a:rPr lang="vi-VN">
                    <a:noFill/>
                  </a:rPr>
                  <a:t> </a:t>
                </a:r>
              </a:p>
            </p:txBody>
          </p:sp>
        </mc:Fallback>
      </mc:AlternateContent>
      <p:sp>
        <p:nvSpPr>
          <p:cNvPr id="14" name="Rounded Rectangle 13"/>
          <p:cNvSpPr/>
          <p:nvPr/>
        </p:nvSpPr>
        <p:spPr>
          <a:xfrm>
            <a:off x="1536192" y="4767697"/>
            <a:ext cx="7873849" cy="66979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Ta tính được dòng điện đi qua dây dẫn như sau:</a:t>
            </a:r>
            <a:endParaRPr lang="en-US" sz="25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ounded Rectangle 14"/>
              <p:cNvSpPr/>
              <p:nvPr/>
            </p:nvSpPr>
            <p:spPr>
              <a:xfrm>
                <a:off x="8582511" y="4788603"/>
                <a:ext cx="2363722" cy="66979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I = </a:t>
                </a:r>
                <a14:m>
                  <m:oMath xmlns:m="http://schemas.openxmlformats.org/officeDocument/2006/math">
                    <m:f>
                      <m:fPr>
                        <m:ctrlPr>
                          <a:rPr lang="en-US" sz="2500" i="1" smtClean="0">
                            <a:solidFill>
                              <a:schemeClr val="tx1"/>
                            </a:solidFill>
                            <a:latin typeface="Cambria Math" panose="02040503050406030204" pitchFamily="18" charset="0"/>
                            <a:cs typeface="Times New Roman" panose="02020603050405020304" pitchFamily="18" charset="0"/>
                          </a:rPr>
                        </m:ctrlPr>
                      </m:fPr>
                      <m:num>
                        <m:r>
                          <a:rPr lang="en-US" sz="2500" b="0" i="1" smtClean="0">
                            <a:solidFill>
                              <a:schemeClr val="tx1"/>
                            </a:solidFill>
                            <a:latin typeface="Cambria Math" panose="02040503050406030204" pitchFamily="18" charset="0"/>
                            <a:cs typeface="Times New Roman" panose="02020603050405020304" pitchFamily="18" charset="0"/>
                          </a:rPr>
                          <m:t>𝑃</m:t>
                        </m:r>
                      </m:num>
                      <m:den>
                        <m:r>
                          <m:rPr>
                            <m:nor/>
                          </m:rPr>
                          <a:rPr lang="en-US" sz="2500">
                            <a:solidFill>
                              <a:schemeClr val="tx1"/>
                            </a:solidFill>
                            <a:latin typeface="Arial" panose="020B0604020202020204" pitchFamily="34" charset="0"/>
                            <a:cs typeface="Arial" panose="020B0604020202020204" pitchFamily="34" charset="0"/>
                          </a:rPr>
                          <m:t>U</m:t>
                        </m:r>
                        <m:r>
                          <m:rPr>
                            <m:nor/>
                          </m:rPr>
                          <a:rPr lang="en-US" sz="2500" b="0" i="0" smtClean="0">
                            <a:solidFill>
                              <a:schemeClr val="tx1"/>
                            </a:solidFill>
                            <a:latin typeface="Arial" panose="020B0604020202020204" pitchFamily="34" charset="0"/>
                            <a:cs typeface="Arial" panose="020B0604020202020204" pitchFamily="34" charset="0"/>
                          </a:rPr>
                          <m:t> </m:t>
                        </m:r>
                        <m:r>
                          <m:rPr>
                            <m:nor/>
                          </m:rPr>
                          <a:rPr lang="en-US" sz="2500">
                            <a:solidFill>
                              <a:schemeClr val="tx1"/>
                            </a:solidFill>
                            <a:latin typeface="Arial" panose="020B0604020202020204" pitchFamily="34" charset="0"/>
                            <a:cs typeface="Arial" panose="020B0604020202020204" pitchFamily="34" charset="0"/>
                          </a:rPr>
                          <m:t>x</m:t>
                        </m:r>
                        <m:r>
                          <m:rPr>
                            <m:nor/>
                          </m:rPr>
                          <a:rPr lang="en-US" sz="2500">
                            <a:solidFill>
                              <a:schemeClr val="tx1"/>
                            </a:solidFill>
                            <a:latin typeface="Arial" panose="020B0604020202020204" pitchFamily="34" charset="0"/>
                            <a:cs typeface="Arial" panose="020B0604020202020204" pitchFamily="34" charset="0"/>
                          </a:rPr>
                          <m:t>  </m:t>
                        </m:r>
                        <m:r>
                          <m:rPr>
                            <m:nor/>
                          </m:rPr>
                          <a:rPr lang="en-US" sz="2500">
                            <a:solidFill>
                              <a:schemeClr val="tx1"/>
                            </a:solidFill>
                            <a:latin typeface="Arial" panose="020B0604020202020204" pitchFamily="34" charset="0"/>
                            <a:cs typeface="Arial" panose="020B0604020202020204" pitchFamily="34" charset="0"/>
                          </a:rPr>
                          <m:t>cos</m:t>
                        </m:r>
                        <m:r>
                          <m:rPr>
                            <m:sty m:val="p"/>
                          </m:rPr>
                          <a:rPr lang="en-US" sz="25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φ</m:t>
                        </m:r>
                      </m:den>
                    </m:f>
                  </m:oMath>
                </a14:m>
                <a:endParaRPr lang="en-US" sz="2500" dirty="0">
                  <a:solidFill>
                    <a:schemeClr val="tx1"/>
                  </a:solidFill>
                  <a:latin typeface="Arial" panose="020B0604020202020204" pitchFamily="34" charset="0"/>
                  <a:cs typeface="Arial" panose="020B0604020202020204" pitchFamily="34" charset="0"/>
                </a:endParaRPr>
              </a:p>
            </p:txBody>
          </p:sp>
        </mc:Choice>
        <mc:Fallback xmlns="">
          <p:sp>
            <p:nvSpPr>
              <p:cNvPr id="15" name="Rounded Rectangle 14"/>
              <p:cNvSpPr>
                <a:spLocks noRot="1" noChangeAspect="1" noMove="1" noResize="1" noEditPoints="1" noAdjustHandles="1" noChangeArrowheads="1" noChangeShapeType="1" noTextEdit="1"/>
              </p:cNvSpPr>
              <p:nvPr/>
            </p:nvSpPr>
            <p:spPr>
              <a:xfrm>
                <a:off x="8582511" y="4788603"/>
                <a:ext cx="2363722" cy="669792"/>
              </a:xfrm>
              <a:prstGeom prst="roundRect">
                <a:avLst/>
              </a:prstGeom>
              <a:blipFill rotWithShape="0">
                <a:blip r:embed="rId5"/>
                <a:stretch>
                  <a:fillRect/>
                </a:stretch>
              </a:blipFill>
              <a:ln>
                <a:noFill/>
              </a:ln>
              <a:effectLst>
                <a:outerShdw blurRad="50800" dist="50800" dir="5400000" algn="ctr" rotWithShape="0">
                  <a:schemeClr val="bg1"/>
                </a:outerShdw>
              </a:effectLst>
            </p:spPr>
            <p:txBody>
              <a:bodyPr/>
              <a:lstStyle/>
              <a:p>
                <a:r>
                  <a:rPr lang="vi-VN">
                    <a:noFill/>
                  </a:rPr>
                  <a:t> </a:t>
                </a:r>
              </a:p>
            </p:txBody>
          </p:sp>
        </mc:Fallback>
      </mc:AlternateContent>
      <p:sp>
        <p:nvSpPr>
          <p:cNvPr id="16" name="Rounded Rectangle 15"/>
          <p:cNvSpPr/>
          <p:nvPr/>
        </p:nvSpPr>
        <p:spPr>
          <a:xfrm>
            <a:off x="2286000" y="5499511"/>
            <a:ext cx="6324600" cy="41207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U là điện áp lưới điện 1 pha có trị số 220v </a:t>
            </a:r>
            <a:endParaRPr lang="en-US" sz="2500" dirty="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2328015" y="5973609"/>
            <a:ext cx="3587832" cy="42636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P là công suất tiêu thụ </a:t>
            </a:r>
            <a:endParaRPr lang="en-US" sz="250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2286000" y="6332227"/>
                <a:ext cx="9716959" cy="477054"/>
              </a:xfrm>
              <a:prstGeom prst="rect">
                <a:avLst/>
              </a:prstGeom>
            </p:spPr>
            <p:txBody>
              <a:bodyPr wrap="square">
                <a:spAutoFit/>
              </a:bodyPr>
              <a:lstStyle/>
              <a:p>
                <a:pPr algn="just"/>
                <a:r>
                  <a:rPr lang="en-US" sz="2500" smtClean="0">
                    <a:latin typeface="Arial" panose="020B0604020202020204" pitchFamily="34" charset="0"/>
                    <a:cs typeface="Arial" panose="020B0604020202020204" pitchFamily="34" charset="0"/>
                  </a:rPr>
                  <a:t>C</a:t>
                </a:r>
                <a:r>
                  <a:rPr lang="en-US" sz="2500">
                    <a:latin typeface="Arial" panose="020B0604020202020204" pitchFamily="34" charset="0"/>
                    <a:cs typeface="Arial" panose="020B0604020202020204" pitchFamily="34" charset="0"/>
                  </a:rPr>
                  <a:t>os</a:t>
                </a:r>
                <a14:m>
                  <m:oMath xmlns:m="http://schemas.openxmlformats.org/officeDocument/2006/math">
                    <m:r>
                      <m:rPr>
                        <m:sty m:val="p"/>
                      </m:rPr>
                      <a:rPr lang="en-US" sz="25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φ</m:t>
                    </m:r>
                  </m:oMath>
                </a14:m>
                <a:r>
                  <a:rPr lang="en-US" sz="2500" smtClean="0">
                    <a:latin typeface="Arial" panose="020B0604020202020204" pitchFamily="34" charset="0"/>
                    <a:ea typeface="Yu Gothic" panose="020B0400000000000000" pitchFamily="34" charset="-128"/>
                    <a:cs typeface="Arial" panose="020B0604020202020204" pitchFamily="34" charset="0"/>
                  </a:rPr>
                  <a:t> </a:t>
                </a:r>
                <a:r>
                  <a:rPr lang="en-US" sz="2500">
                    <a:latin typeface="Arial" panose="020B0604020202020204" pitchFamily="34" charset="0"/>
                    <a:ea typeface="Yu Gothic" panose="020B0400000000000000" pitchFamily="34" charset="-128"/>
                    <a:cs typeface="Arial" panose="020B0604020202020204" pitchFamily="34" charset="0"/>
                  </a:rPr>
                  <a:t>là hệ số công </a:t>
                </a:r>
                <a:r>
                  <a:rPr lang="en-US" sz="2500" smtClean="0">
                    <a:latin typeface="Arial" panose="020B0604020202020204" pitchFamily="34" charset="0"/>
                    <a:ea typeface="Yu Gothic" panose="020B0400000000000000" pitchFamily="34" charset="-128"/>
                    <a:cs typeface="Arial" panose="020B0604020202020204" pitchFamily="34" charset="0"/>
                  </a:rPr>
                  <a:t>suất (tải có động cơ là 0,8; tải khác là 1)</a:t>
                </a:r>
                <a:endParaRPr lang="en-US" sz="25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286000" y="6332227"/>
                <a:ext cx="9716959" cy="477054"/>
              </a:xfrm>
              <a:prstGeom prst="rect">
                <a:avLst/>
              </a:prstGeom>
              <a:blipFill rotWithShape="0">
                <a:blip r:embed="rId6"/>
                <a:stretch>
                  <a:fillRect l="-1004" t="-10256" b="-30769"/>
                </a:stretch>
              </a:blipFill>
            </p:spPr>
            <p:txBody>
              <a:bodyPr/>
              <a:lstStyle/>
              <a:p>
                <a:r>
                  <a:rPr lang="vi-VN">
                    <a:noFill/>
                  </a:rPr>
                  <a:t> </a:t>
                </a:r>
              </a:p>
            </p:txBody>
          </p:sp>
        </mc:Fallback>
      </mc:AlternateContent>
      <p:sp>
        <p:nvSpPr>
          <p:cNvPr id="19" name="Rectangle 18"/>
          <p:cNvSpPr/>
          <p:nvPr/>
        </p:nvSpPr>
        <p:spPr>
          <a:xfrm>
            <a:off x="2740985" y="95862"/>
            <a:ext cx="7181459" cy="707886"/>
          </a:xfrm>
          <a:prstGeom prst="rect">
            <a:avLst/>
          </a:prstGeom>
          <a:noFill/>
        </p:spPr>
        <p:txBody>
          <a:bodyPr wrap="square" lIns="91440" tIns="45720" rIns="91440" bIns="45720">
            <a:spAutoFit/>
          </a:bodyPr>
          <a:lstStyle/>
          <a:p>
            <a:pPr algn="ctr"/>
            <a:r>
              <a:rPr lang="en-US" sz="4000" smtClean="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CÁC NHÓM </a:t>
            </a:r>
            <a:r>
              <a:rPr lang="en-US" sz="4000" b="0" cap="none" spc="0" smtClean="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TRÌNH BÀY</a:t>
            </a:r>
            <a:endParaRPr lang="en-US" sz="4000" b="0" cap="none" spc="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07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ircle(in)">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Vertical)">
                                      <p:cBhvr>
                                        <p:cTn id="73" dur="500"/>
                                        <p:tgtEl>
                                          <p:spTgt spid="18"/>
                                        </p:tgtEl>
                                      </p:cBhvr>
                                    </p:animEffect>
                                  </p:childTnLst>
                                </p:cTn>
                              </p:par>
                              <p:par>
                                <p:cTn id="74" presetID="3" presetClass="emph" presetSubtype="6" repeatCount="indefinite" fill="hold" grpId="0" nodeType="withEffect">
                                  <p:stCondLst>
                                    <p:cond delay="0"/>
                                  </p:stCondLst>
                                  <p:childTnLst>
                                    <p:animClr clrSpc="hsl" dir="cw">
                                      <p:cBhvr override="childStyle">
                                        <p:cTn id="75" dur="2000" fill="hold"/>
                                        <p:tgtEl>
                                          <p:spTgt spid="1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8" grpId="0"/>
      <p:bldP spid="9" grpId="0"/>
      <p:bldP spid="10" grpId="0"/>
      <p:bldP spid="3" grpId="0"/>
      <p:bldP spid="12"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v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469892"/>
            <a:ext cx="220662"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v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66704"/>
            <a:ext cx="19208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984304"/>
            <a:ext cx="17018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6" descr="Néi_d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7104"/>
            <a:ext cx="1752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229485" y="2148254"/>
            <a:ext cx="2071688" cy="125267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C00000"/>
                </a:solidFill>
                <a:latin typeface="Arial" panose="020B0604020202020204" pitchFamily="34" charset="0"/>
                <a:cs typeface="Arial" panose="020B0604020202020204" pitchFamily="34" charset="0"/>
              </a:rPr>
              <a:t>II.Xác định thông số  cho các thiết bị điện</a:t>
            </a:r>
            <a:endParaRPr lang="en-US"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202198" y="3350657"/>
            <a:ext cx="1957804" cy="89409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70C0"/>
                </a:solidFill>
                <a:latin typeface="Arial" panose="020B0604020202020204" pitchFamily="34" charset="0"/>
                <a:cs typeface="Arial" panose="020B0604020202020204" pitchFamily="34" charset="0"/>
              </a:rPr>
              <a:t>1</a:t>
            </a:r>
            <a:r>
              <a:rPr lang="en-US" b="1" smtClean="0">
                <a:solidFill>
                  <a:srgbClr val="0070C0"/>
                </a:solidFill>
                <a:latin typeface="Arial" panose="020B0604020202020204" pitchFamily="34" charset="0"/>
                <a:cs typeface="Arial" panose="020B0604020202020204" pitchFamily="34" charset="0"/>
              </a:rPr>
              <a:t>.Công suất tiêu thụ của hệ thống điện gia đình </a:t>
            </a:r>
            <a:endParaRPr lang="en-US" b="1" dirty="0">
              <a:solidFill>
                <a:srgbClr val="0070C0"/>
              </a:solidFill>
              <a:latin typeface="Arial" panose="020B0604020202020204" pitchFamily="34" charset="0"/>
              <a:cs typeface="Arial" panose="020B0604020202020204" pitchFamily="34" charset="0"/>
            </a:endParaRPr>
          </a:p>
        </p:txBody>
      </p:sp>
      <p:sp>
        <p:nvSpPr>
          <p:cNvPr id="17" name="Rounded Rectangle 16"/>
          <p:cNvSpPr/>
          <p:nvPr/>
        </p:nvSpPr>
        <p:spPr>
          <a:xfrm>
            <a:off x="206374" y="4333277"/>
            <a:ext cx="1926784" cy="89409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70C0"/>
                </a:solidFill>
                <a:latin typeface="Arial" panose="020B0604020202020204" pitchFamily="34" charset="0"/>
                <a:cs typeface="Arial" panose="020B0604020202020204" pitchFamily="34" charset="0"/>
              </a:rPr>
              <a:t>2.Thông số kĩ thuật của thiết bị điện</a:t>
            </a:r>
            <a:endParaRPr lang="en-US" b="1" dirty="0">
              <a:solidFill>
                <a:srgbClr val="0070C0"/>
              </a:solidFill>
              <a:latin typeface="Arial" panose="020B0604020202020204" pitchFamily="34" charset="0"/>
              <a:cs typeface="Arial" panose="020B0604020202020204" pitchFamily="34" charset="0"/>
            </a:endParaRPr>
          </a:p>
        </p:txBody>
      </p:sp>
      <p:sp>
        <p:nvSpPr>
          <p:cNvPr id="18" name="Rounded Rectangle 17"/>
          <p:cNvSpPr/>
          <p:nvPr/>
        </p:nvSpPr>
        <p:spPr>
          <a:xfrm>
            <a:off x="2133158" y="1482050"/>
            <a:ext cx="6841403" cy="40515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Arial" panose="020B0604020202020204" pitchFamily="34" charset="0"/>
                <a:cs typeface="Arial" panose="020B0604020202020204" pitchFamily="34" charset="0"/>
              </a:rPr>
              <a:t>2.Thông số kĩ thuật của thiết bị điện:</a:t>
            </a:r>
            <a:endParaRPr lang="en-US" sz="2800" b="1" dirty="0">
              <a:solidFill>
                <a:srgbClr val="0070C0"/>
              </a:solidFill>
              <a:latin typeface="Arial" panose="020B0604020202020204" pitchFamily="34" charset="0"/>
              <a:cs typeface="Arial" panose="020B0604020202020204" pitchFamily="34" charset="0"/>
            </a:endParaRPr>
          </a:p>
        </p:txBody>
      </p:sp>
      <p:sp>
        <p:nvSpPr>
          <p:cNvPr id="19" name="Rounded Rectangle 18"/>
          <p:cNvSpPr/>
          <p:nvPr/>
        </p:nvSpPr>
        <p:spPr>
          <a:xfrm>
            <a:off x="2400042" y="1986613"/>
            <a:ext cx="5234182" cy="40515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Arial" panose="020B0604020202020204" pitchFamily="34" charset="0"/>
                <a:cs typeface="Arial" panose="020B0604020202020204" pitchFamily="34" charset="0"/>
              </a:rPr>
              <a:t>a.Thông số kĩ thuật dây dẫn:</a:t>
            </a:r>
            <a:endParaRPr lang="en-US" sz="2800" b="1" dirty="0">
              <a:solidFill>
                <a:srgbClr val="0070C0"/>
              </a:solidFill>
              <a:latin typeface="Arial" panose="020B0604020202020204" pitchFamily="34" charset="0"/>
              <a:cs typeface="Arial" panose="020B0604020202020204" pitchFamily="34" charset="0"/>
            </a:endParaRPr>
          </a:p>
        </p:txBody>
      </p:sp>
      <p:sp>
        <p:nvSpPr>
          <p:cNvPr id="21" name="Rounded Rectangle 20"/>
          <p:cNvSpPr/>
          <p:nvPr/>
        </p:nvSpPr>
        <p:spPr>
          <a:xfrm>
            <a:off x="206816" y="5169276"/>
            <a:ext cx="1827915" cy="74527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70C0"/>
                </a:solidFill>
                <a:latin typeface="Arial" panose="020B0604020202020204" pitchFamily="34" charset="0"/>
                <a:cs typeface="Arial" panose="020B0604020202020204" pitchFamily="34" charset="0"/>
              </a:rPr>
              <a:t>a.Thông số kĩ thuật dây dẫn</a:t>
            </a:r>
            <a:endParaRPr lang="en-US" b="1" dirty="0">
              <a:solidFill>
                <a:srgbClr val="0070C0"/>
              </a:solidFill>
              <a:latin typeface="Arial" panose="020B0604020202020204" pitchFamily="34" charset="0"/>
              <a:cs typeface="Arial" panose="020B0604020202020204" pitchFamily="34" charset="0"/>
            </a:endParaRPr>
          </a:p>
        </p:txBody>
      </p:sp>
      <p:grpSp>
        <p:nvGrpSpPr>
          <p:cNvPr id="24" name="Group 23"/>
          <p:cNvGrpSpPr/>
          <p:nvPr/>
        </p:nvGrpSpPr>
        <p:grpSpPr>
          <a:xfrm>
            <a:off x="0" y="9144"/>
            <a:ext cx="12192000" cy="1283556"/>
            <a:chOff x="701284" y="13454"/>
            <a:chExt cx="10717639" cy="1283556"/>
          </a:xfrm>
        </p:grpSpPr>
        <p:grpSp>
          <p:nvGrpSpPr>
            <p:cNvPr id="29" name="Group 28"/>
            <p:cNvGrpSpPr/>
            <p:nvPr/>
          </p:nvGrpSpPr>
          <p:grpSpPr>
            <a:xfrm>
              <a:off x="701284" y="13454"/>
              <a:ext cx="10717639" cy="1283556"/>
              <a:chOff x="1178211" y="-76200"/>
              <a:chExt cx="10139185" cy="1526711"/>
            </a:xfrm>
          </p:grpSpPr>
          <p:sp>
            <p:nvSpPr>
              <p:cNvPr id="31" name="Rectangle 5"/>
              <p:cNvSpPr>
                <a:spLocks noChangeArrowheads="1"/>
              </p:cNvSpPr>
              <p:nvPr/>
            </p:nvSpPr>
            <p:spPr bwMode="auto">
              <a:xfrm>
                <a:off x="1178211" y="-76200"/>
                <a:ext cx="10139185" cy="1295400"/>
              </a:xfrm>
              <a:prstGeom prst="rect">
                <a:avLst/>
              </a:prstGeom>
              <a:gradFill rotWithShape="1">
                <a:gsLst>
                  <a:gs pos="0">
                    <a:srgbClr val="CCFFFF"/>
                  </a:gs>
                  <a:gs pos="50000">
                    <a:schemeClr val="bg1"/>
                  </a:gs>
                  <a:gs pos="100000">
                    <a:srgbClr val="CCFFFF"/>
                  </a:gs>
                </a:gsLst>
                <a:lin ang="5400000" scaled="1"/>
              </a:gradFill>
              <a:ln w="9525">
                <a:solidFill>
                  <a:srgbClr val="CCFFFF"/>
                </a:solidFill>
                <a:miter lim="800000"/>
                <a:headEnd/>
                <a:tailEnd/>
              </a:ln>
              <a:effectLst/>
            </p:spPr>
            <p:txBody>
              <a:bodyPr wrap="none" anchor="ctr"/>
              <a:lstStyle/>
              <a:p>
                <a:pPr fontAlgn="base">
                  <a:spcBef>
                    <a:spcPct val="0"/>
                  </a:spcBef>
                  <a:spcAft>
                    <a:spcPct val="0"/>
                  </a:spcAft>
                  <a:defRPr/>
                </a:pPr>
                <a:endParaRPr lang="vi-VN" dirty="0">
                  <a:solidFill>
                    <a:srgbClr val="000000"/>
                  </a:solidFill>
                  <a:latin typeface="Arial" panose="020B0604020202020204" pitchFamily="34" charset="0"/>
                  <a:cs typeface="Arial" panose="020B0604020202020204" pitchFamily="34" charset="0"/>
                </a:endParaRPr>
              </a:p>
            </p:txBody>
          </p:sp>
          <p:sp>
            <p:nvSpPr>
              <p:cNvPr id="32" name="Freeform 6"/>
              <p:cNvSpPr>
                <a:spLocks/>
              </p:cNvSpPr>
              <p:nvPr/>
            </p:nvSpPr>
            <p:spPr bwMode="auto">
              <a:xfrm>
                <a:off x="1178212" y="1032998"/>
                <a:ext cx="10139184" cy="417513"/>
              </a:xfrm>
              <a:custGeom>
                <a:avLst/>
                <a:gdLst/>
                <a:ahLst/>
                <a:cxnLst>
                  <a:cxn ang="0">
                    <a:pos x="0" y="0"/>
                  </a:cxn>
                  <a:cxn ang="0">
                    <a:pos x="1344" y="0"/>
                  </a:cxn>
                  <a:cxn ang="0">
                    <a:pos x="1488" y="144"/>
                  </a:cxn>
                  <a:cxn ang="0">
                    <a:pos x="5760" y="144"/>
                  </a:cxn>
                  <a:cxn ang="0">
                    <a:pos x="5760" y="432"/>
                  </a:cxn>
                  <a:cxn ang="0">
                    <a:pos x="0" y="432"/>
                  </a:cxn>
                  <a:cxn ang="0">
                    <a:pos x="0" y="0"/>
                  </a:cxn>
                </a:cxnLst>
                <a:rect l="0" t="0" r="r" b="b"/>
                <a:pathLst>
                  <a:path w="5760" h="432">
                    <a:moveTo>
                      <a:pt x="0" y="0"/>
                    </a:moveTo>
                    <a:lnTo>
                      <a:pt x="1344" y="0"/>
                    </a:lnTo>
                    <a:lnTo>
                      <a:pt x="1488" y="144"/>
                    </a:lnTo>
                    <a:lnTo>
                      <a:pt x="5760" y="144"/>
                    </a:lnTo>
                    <a:lnTo>
                      <a:pt x="5760" y="432"/>
                    </a:lnTo>
                    <a:lnTo>
                      <a:pt x="0" y="432"/>
                    </a:lnTo>
                    <a:lnTo>
                      <a:pt x="0" y="0"/>
                    </a:lnTo>
                    <a:close/>
                  </a:path>
                </a:pathLst>
              </a:custGeom>
              <a:gradFill rotWithShape="1">
                <a:gsLst>
                  <a:gs pos="0">
                    <a:srgbClr val="FFCC99"/>
                  </a:gs>
                  <a:gs pos="50000">
                    <a:schemeClr val="bg1"/>
                  </a:gs>
                  <a:gs pos="100000">
                    <a:srgbClr val="FFCC99"/>
                  </a:gs>
                </a:gsLst>
                <a:lin ang="5400000" scaled="1"/>
              </a:gradFill>
              <a:ln w="9525">
                <a:solidFill>
                  <a:srgbClr val="FFCC99"/>
                </a:solidFill>
                <a:round/>
                <a:headEnd/>
                <a:tailEnd/>
              </a:ln>
              <a:effectLst/>
            </p:spPr>
            <p:txBody>
              <a:bodyPr/>
              <a:lstStyle/>
              <a:p>
                <a:pPr fontAlgn="base">
                  <a:spcBef>
                    <a:spcPct val="0"/>
                  </a:spcBef>
                  <a:spcAft>
                    <a:spcPct val="0"/>
                  </a:spcAft>
                  <a:defRPr/>
                </a:pPr>
                <a:endParaRPr lang="vi-VN">
                  <a:solidFill>
                    <a:srgbClr val="000000"/>
                  </a:solidFill>
                  <a:latin typeface="Arial" panose="020B0604020202020204" pitchFamily="34" charset="0"/>
                  <a:cs typeface="Arial" panose="020B0604020202020204" pitchFamily="34" charset="0"/>
                </a:endParaRPr>
              </a:p>
            </p:txBody>
          </p:sp>
        </p:grpSp>
        <p:sp>
          <p:nvSpPr>
            <p:cNvPr id="30" name="Rounded Rectangle 29"/>
            <p:cNvSpPr/>
            <p:nvPr/>
          </p:nvSpPr>
          <p:spPr>
            <a:xfrm>
              <a:off x="701284" y="88921"/>
              <a:ext cx="10172659" cy="68421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Arial" panose="020B0604020202020204" pitchFamily="34" charset="0"/>
                  <a:cs typeface="Arial" panose="020B0604020202020204" pitchFamily="34" charset="0"/>
                </a:rPr>
                <a:t>Bài </a:t>
              </a:r>
              <a:r>
                <a:rPr lang="en-US" sz="3200" b="1" smtClean="0">
                  <a:solidFill>
                    <a:srgbClr val="C00000"/>
                  </a:solidFill>
                  <a:latin typeface="Arial" panose="020B0604020202020204" pitchFamily="34" charset="0"/>
                  <a:cs typeface="Arial" panose="020B0604020202020204" pitchFamily="34" charset="0"/>
                </a:rPr>
                <a:t>9 </a:t>
              </a:r>
              <a:endParaRPr lang="en-US" sz="3200" b="1">
                <a:solidFill>
                  <a:srgbClr val="C00000"/>
                </a:solidFill>
                <a:latin typeface="Arial" panose="020B0604020202020204" pitchFamily="34" charset="0"/>
                <a:cs typeface="Arial" panose="020B0604020202020204" pitchFamily="34" charset="0"/>
              </a:endParaRPr>
            </a:p>
            <a:p>
              <a:pPr algn="ctr"/>
              <a:r>
                <a:rPr lang="en-US" sz="3200" b="1" smtClean="0">
                  <a:solidFill>
                    <a:srgbClr val="C00000"/>
                  </a:solidFill>
                  <a:latin typeface="Arial" panose="020B0604020202020204" pitchFamily="34" charset="0"/>
                  <a:cs typeface="Arial" panose="020B0604020202020204" pitchFamily="34" charset="0"/>
                </a:rPr>
                <a:t> </a:t>
              </a:r>
              <a:r>
                <a:rPr lang="vi-VN" sz="3200" b="1" smtClean="0">
                  <a:solidFill>
                    <a:srgbClr val="C00000"/>
                  </a:solidFill>
                  <a:latin typeface="Arial" panose="020B0604020202020204" pitchFamily="34" charset="0"/>
                  <a:cs typeface="Arial" panose="020B0604020202020204" pitchFamily="34" charset="0"/>
                </a:rPr>
                <a:t>THIẾT BỊ ĐIỆN TRONG HỆ THỐNG ĐIỆN GIA ĐÌNH</a:t>
              </a:r>
              <a:endParaRPr lang="en-US" sz="3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8598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44011302"/>
              </p:ext>
            </p:extLst>
          </p:nvPr>
        </p:nvGraphicFramePr>
        <p:xfrm>
          <a:off x="0" y="3350953"/>
          <a:ext cx="12192000" cy="3507047"/>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10744200">
                  <a:extLst>
                    <a:ext uri="{9D8B030D-6E8A-4147-A177-3AD203B41FA5}">
                      <a16:colId xmlns:a16="http://schemas.microsoft.com/office/drawing/2014/main" xmlns="" val="20001"/>
                    </a:ext>
                  </a:extLst>
                </a:gridCol>
              </a:tblGrid>
              <a:tr h="488783">
                <a:tc gridSpan="2">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b="1" smtClean="0">
                          <a:solidFill>
                            <a:srgbClr val="FF0000"/>
                          </a:solidFill>
                          <a:effectLst/>
                          <a:latin typeface="Arial" panose="020B0604020202020204" pitchFamily="34" charset="0"/>
                          <a:cs typeface="Arial" panose="020B0604020202020204" pitchFamily="34" charset="0"/>
                        </a:rPr>
                        <a:t>PHIẾU</a:t>
                      </a:r>
                      <a:r>
                        <a:rPr lang="en-US" sz="1800" b="1" baseline="0" smtClean="0">
                          <a:solidFill>
                            <a:srgbClr val="FF0000"/>
                          </a:solidFill>
                          <a:effectLst/>
                          <a:latin typeface="Arial" panose="020B0604020202020204" pitchFamily="34" charset="0"/>
                          <a:cs typeface="Arial" panose="020B0604020202020204" pitchFamily="34" charset="0"/>
                        </a:rPr>
                        <a:t> HỌC TẬP SỐ 3 - </a:t>
                      </a:r>
                      <a:r>
                        <a:rPr lang="en-US" sz="1800" b="1" smtClean="0">
                          <a:solidFill>
                            <a:srgbClr val="FF0000"/>
                          </a:solidFill>
                          <a:effectLst/>
                          <a:latin typeface="Arial" panose="020B0604020202020204" pitchFamily="34" charset="0"/>
                          <a:cs typeface="Arial" panose="020B0604020202020204" pitchFamily="34" charset="0"/>
                        </a:rPr>
                        <a:t>NỘI DUNG CHUẨN BỊ CỦA MỖI NHÓM</a:t>
                      </a:r>
                      <a:endParaRPr lang="vi-VN" sz="1800" b="1"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hMerge="1">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3018264">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3" name="Rectangle 2"/>
          <p:cNvSpPr/>
          <p:nvPr/>
        </p:nvSpPr>
        <p:spPr>
          <a:xfrm>
            <a:off x="152400" y="1134063"/>
            <a:ext cx="3742684" cy="954107"/>
          </a:xfrm>
          <a:prstGeom prst="rect">
            <a:avLst/>
          </a:prstGeom>
          <a:noFill/>
        </p:spPr>
        <p:txBody>
          <a:bodyPr wrap="square" lIns="91440" tIns="45720" rIns="91440" bIns="45720">
            <a:spAutoFit/>
          </a:bodyPr>
          <a:lstStyle/>
          <a:p>
            <a:pPr algn="ctr"/>
            <a:r>
              <a:rPr lang="en-US" sz="2800" dirty="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THẢO LUẬN NHÓM</a:t>
            </a:r>
          </a:p>
          <a:p>
            <a:pPr algn="ctr"/>
            <a:r>
              <a:rPr lang="en-US" sz="2800" b="0" cap="none" spc="0" dirty="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5 </a:t>
            </a:r>
            <a:r>
              <a:rPr lang="en-US" sz="2800" b="0" cap="none" spc="0" dirty="0" err="1"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Phút</a:t>
            </a:r>
            <a:endParaRPr lang="en-US" sz="2800" b="0" cap="none" spc="0" dirty="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graphicFrame>
        <p:nvGraphicFramePr>
          <p:cNvPr id="4" name="Diagram 3"/>
          <p:cNvGraphicFramePr/>
          <p:nvPr>
            <p:extLst/>
          </p:nvPr>
        </p:nvGraphicFramePr>
        <p:xfrm>
          <a:off x="3505200" y="0"/>
          <a:ext cx="4724400" cy="32360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686800" y="706663"/>
            <a:ext cx="2514599" cy="1822720"/>
          </a:xfrm>
          <a:prstGeom prst="rect">
            <a:avLst/>
          </a:prstGeom>
        </p:spPr>
      </p:pic>
      <p:sp>
        <p:nvSpPr>
          <p:cNvPr id="6" name="Rectangle 5"/>
          <p:cNvSpPr/>
          <p:nvPr/>
        </p:nvSpPr>
        <p:spPr>
          <a:xfrm>
            <a:off x="1447800" y="4013571"/>
            <a:ext cx="7765153" cy="477054"/>
          </a:xfrm>
          <a:prstGeom prst="rect">
            <a:avLst/>
          </a:prstGeom>
        </p:spPr>
        <p:txBody>
          <a:bodyPr wrap="square">
            <a:spAutoFit/>
          </a:bodyPr>
          <a:lstStyle/>
          <a:p>
            <a:pPr algn="just">
              <a:spcAft>
                <a:spcPts val="0"/>
              </a:spcAft>
            </a:pPr>
            <a:r>
              <a:rPr lang="vi-VN" sz="2500" b="1">
                <a:solidFill>
                  <a:srgbClr val="000000"/>
                </a:solidFill>
                <a:latin typeface="Arial" panose="020B0604020202020204" pitchFamily="34" charset="0"/>
                <a:ea typeface="Times New Roman" panose="02020603050405020304" pitchFamily="18" charset="0"/>
                <a:cs typeface="Arial" panose="020B0604020202020204" pitchFamily="34" charset="0"/>
              </a:rPr>
              <a:t>Câu 1:</a:t>
            </a: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 Khái niệm về thông số kĩ thuật của dây </a:t>
            </a:r>
            <a:r>
              <a:rPr lang="vi-VN" sz="2500" smtClean="0">
                <a:solidFill>
                  <a:srgbClr val="000000"/>
                </a:solidFill>
                <a:latin typeface="Arial" panose="020B0604020202020204" pitchFamily="34" charset="0"/>
                <a:ea typeface="Times New Roman" panose="02020603050405020304" pitchFamily="18" charset="0"/>
                <a:cs typeface="Arial" panose="020B0604020202020204" pitchFamily="34" charset="0"/>
              </a:rPr>
              <a:t>dẫn?</a:t>
            </a:r>
            <a:endParaRPr lang="vi-VN"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1447800" y="4534823"/>
            <a:ext cx="6019483" cy="477054"/>
          </a:xfrm>
          <a:prstGeom prst="rect">
            <a:avLst/>
          </a:prstGeom>
        </p:spPr>
        <p:txBody>
          <a:bodyPr wrap="square">
            <a:spAutoFit/>
          </a:bodyPr>
          <a:lstStyle/>
          <a:p>
            <a:r>
              <a:rPr lang="vi-VN" sz="2500" b="1">
                <a:solidFill>
                  <a:srgbClr val="000000"/>
                </a:solidFill>
                <a:latin typeface="Arial" panose="020B0604020202020204" pitchFamily="34" charset="0"/>
                <a:ea typeface="Times New Roman" panose="02020603050405020304" pitchFamily="18" charset="0"/>
                <a:cs typeface="Arial" panose="020B0604020202020204" pitchFamily="34" charset="0"/>
              </a:rPr>
              <a:t>Câu 2: </a:t>
            </a: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tiết diện dây </a:t>
            </a:r>
            <a:r>
              <a:rPr lang="vi-VN" sz="2500" smtClean="0">
                <a:solidFill>
                  <a:srgbClr val="000000"/>
                </a:solidFill>
                <a:latin typeface="Arial" panose="020B0604020202020204" pitchFamily="34" charset="0"/>
                <a:ea typeface="Times New Roman" panose="02020603050405020304" pitchFamily="18" charset="0"/>
                <a:cs typeface="Arial" panose="020B0604020202020204" pitchFamily="34" charset="0"/>
              </a:rPr>
              <a:t>dẫn?</a:t>
            </a:r>
            <a:endParaRPr lang="vi-VN" sz="2500">
              <a:latin typeface="Arial" panose="020B0604020202020204" pitchFamily="34" charset="0"/>
              <a:cs typeface="Arial" panose="020B0604020202020204" pitchFamily="34" charset="0"/>
            </a:endParaRPr>
          </a:p>
        </p:txBody>
      </p:sp>
      <p:sp>
        <p:nvSpPr>
          <p:cNvPr id="8" name="Rectangle 7"/>
          <p:cNvSpPr/>
          <p:nvPr/>
        </p:nvSpPr>
        <p:spPr>
          <a:xfrm>
            <a:off x="1447800" y="5104476"/>
            <a:ext cx="10744199" cy="1631216"/>
          </a:xfrm>
          <a:prstGeom prst="rect">
            <a:avLst/>
          </a:prstGeom>
        </p:spPr>
        <p:txBody>
          <a:bodyPr wrap="square">
            <a:spAutoFit/>
          </a:bodyPr>
          <a:lstStyle/>
          <a:p>
            <a:pPr algn="just">
              <a:spcAft>
                <a:spcPts val="0"/>
              </a:spcAft>
            </a:pPr>
            <a:r>
              <a:rPr lang="vi-VN" sz="2500" b="1">
                <a:solidFill>
                  <a:srgbClr val="000000"/>
                </a:solidFill>
                <a:latin typeface="Arial" panose="020B0604020202020204" pitchFamily="34" charset="0"/>
                <a:ea typeface="Times New Roman" panose="02020603050405020304" pitchFamily="18" charset="0"/>
                <a:cs typeface="Arial" panose="020B0604020202020204" pitchFamily="34" charset="0"/>
              </a:rPr>
              <a:t>Câu 3</a:t>
            </a: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 Nghiên cứ</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u</a:t>
            </a: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 bài tập ví dụ ở trong sách trang 48 để giải bài tập sau. </a:t>
            </a:r>
            <a:endParaRPr lang="vi-VN" sz="2500">
              <a:latin typeface="Arial" panose="020B0604020202020204" pitchFamily="34" charset="0"/>
              <a:ea typeface="Times New Roman" panose="02020603050405020304" pitchFamily="18" charset="0"/>
              <a:cs typeface="Arial" panose="020B0604020202020204" pitchFamily="34" charset="0"/>
            </a:endParaRPr>
          </a:p>
          <a:p>
            <a:pPr indent="342900" algn="just">
              <a:spcAft>
                <a:spcPts val="0"/>
              </a:spcAft>
            </a:pP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Một điều hoà có công suất tiêu thụ là 3000</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W</a:t>
            </a: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 hệ số cos</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φ </a:t>
            </a: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 0,8, dây dẫn lõi đồng có mật độ dòng là </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7</a:t>
            </a: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A/mm</a:t>
            </a:r>
            <a:r>
              <a:rPr lang="vi-VN" sz="25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 U = 220</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V </a:t>
            </a: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Tính tiết diện dây dẫn của thiết bị </a:t>
            </a:r>
            <a:r>
              <a:rPr lang="en-US" sz="2500" smtClean="0">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vi-VN" sz="2500" smtClean="0">
                <a:latin typeface="Arial" panose="020B0604020202020204" pitchFamily="34" charset="0"/>
                <a:ea typeface="Times New Roman" panose="02020603050405020304" pitchFamily="18" charset="0"/>
                <a:cs typeface="Arial" panose="020B0604020202020204" pitchFamily="34" charset="0"/>
              </a:rPr>
              <a:t>?</a:t>
            </a:r>
            <a:endParaRPr lang="vi-VN"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ounded Rectangle 8"/>
          <p:cNvSpPr/>
          <p:nvPr/>
        </p:nvSpPr>
        <p:spPr>
          <a:xfrm>
            <a:off x="-133349" y="4585367"/>
            <a:ext cx="1714499" cy="1565447"/>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Thông số kĩ thuật dây dẫn</a:t>
            </a:r>
            <a:endParaRPr lang="en-US" sz="25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767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mute="1">
                <p:cTn id="23" fill="hold" display="0">
                  <p:stCondLst>
                    <p:cond delay="indefinite"/>
                  </p:stCondLst>
                </p:cTn>
                <p:tgtEl>
                  <p:spTgt spid="5"/>
                </p:tgtEl>
              </p:cMediaNode>
            </p:video>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54359086"/>
              </p:ext>
            </p:extLst>
          </p:nvPr>
        </p:nvGraphicFramePr>
        <p:xfrm>
          <a:off x="0" y="838200"/>
          <a:ext cx="12192000" cy="60198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10744200">
                  <a:extLst>
                    <a:ext uri="{9D8B030D-6E8A-4147-A177-3AD203B41FA5}">
                      <a16:colId xmlns:a16="http://schemas.microsoft.com/office/drawing/2014/main" xmlns="" val="20001"/>
                    </a:ext>
                  </a:extLst>
                </a:gridCol>
              </a:tblGrid>
              <a:tr h="488160">
                <a:tc gridSpan="2">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b="1" smtClean="0">
                          <a:solidFill>
                            <a:srgbClr val="FF0000"/>
                          </a:solidFill>
                          <a:effectLst/>
                          <a:latin typeface="Arial" panose="020B0604020202020204" pitchFamily="34" charset="0"/>
                          <a:cs typeface="Arial" panose="020B0604020202020204" pitchFamily="34" charset="0"/>
                        </a:rPr>
                        <a:t>PHIẾU</a:t>
                      </a:r>
                      <a:r>
                        <a:rPr lang="en-US" sz="1800" b="1" baseline="0" smtClean="0">
                          <a:solidFill>
                            <a:srgbClr val="FF0000"/>
                          </a:solidFill>
                          <a:effectLst/>
                          <a:latin typeface="Arial" panose="020B0604020202020204" pitchFamily="34" charset="0"/>
                          <a:cs typeface="Arial" panose="020B0604020202020204" pitchFamily="34" charset="0"/>
                        </a:rPr>
                        <a:t> HỌC TẬP SỐ 3 - </a:t>
                      </a:r>
                      <a:r>
                        <a:rPr lang="en-US" sz="1800" b="1" smtClean="0">
                          <a:solidFill>
                            <a:srgbClr val="FF0000"/>
                          </a:solidFill>
                          <a:effectLst/>
                          <a:latin typeface="Arial" panose="020B0604020202020204" pitchFamily="34" charset="0"/>
                          <a:cs typeface="Arial" panose="020B0604020202020204" pitchFamily="34" charset="0"/>
                        </a:rPr>
                        <a:t>NỘI DUNG</a:t>
                      </a:r>
                      <a:endParaRPr lang="vi-VN" sz="1800" b="1"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hMerge="1">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553164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3" name="Rectangle 2"/>
          <p:cNvSpPr/>
          <p:nvPr/>
        </p:nvSpPr>
        <p:spPr>
          <a:xfrm>
            <a:off x="3429000" y="152400"/>
            <a:ext cx="5638800" cy="523220"/>
          </a:xfrm>
          <a:prstGeom prst="rect">
            <a:avLst/>
          </a:prstGeom>
          <a:noFill/>
        </p:spPr>
        <p:txBody>
          <a:bodyPr wrap="square" lIns="91440" tIns="45720" rIns="91440" bIns="45720">
            <a:spAutoFit/>
          </a:bodyPr>
          <a:lstStyle/>
          <a:p>
            <a:pPr algn="ctr"/>
            <a:r>
              <a:rPr lang="en-US" sz="280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ĐÁP ÁN PHIẾU HỌC TẬP SỐ 3</a:t>
            </a:r>
            <a:endParaRPr lang="en-US" sz="2800" b="0" cap="none" spc="0" dirty="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6" name="Rectangle 5"/>
          <p:cNvSpPr/>
          <p:nvPr/>
        </p:nvSpPr>
        <p:spPr>
          <a:xfrm>
            <a:off x="1447800" y="1500818"/>
            <a:ext cx="7765153" cy="477054"/>
          </a:xfrm>
          <a:prstGeom prst="rect">
            <a:avLst/>
          </a:prstGeom>
        </p:spPr>
        <p:txBody>
          <a:bodyPr wrap="square">
            <a:spAutoFit/>
          </a:bodyPr>
          <a:lstStyle/>
          <a:p>
            <a:pPr algn="just">
              <a:spcAft>
                <a:spcPts val="0"/>
              </a:spcAft>
            </a:pPr>
            <a:r>
              <a:rPr lang="vi-VN" sz="2500" b="1">
                <a:solidFill>
                  <a:srgbClr val="000000"/>
                </a:solidFill>
                <a:latin typeface="Arial" panose="020B0604020202020204" pitchFamily="34" charset="0"/>
                <a:ea typeface="Times New Roman" panose="02020603050405020304" pitchFamily="18" charset="0"/>
                <a:cs typeface="Arial" panose="020B0604020202020204" pitchFamily="34" charset="0"/>
              </a:rPr>
              <a:t>Câu 1</a:t>
            </a:r>
            <a:r>
              <a:rPr lang="vi-VN" sz="25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500" smtClean="0">
                <a:solidFill>
                  <a:srgbClr val="000000"/>
                </a:solidFill>
                <a:latin typeface="Arial" panose="020B0604020202020204" pitchFamily="34" charset="0"/>
                <a:ea typeface="Times New Roman" panose="02020603050405020304" pitchFamily="18" charset="0"/>
                <a:cs typeface="Arial" panose="020B0604020202020204" pitchFamily="34" charset="0"/>
              </a:rPr>
              <a:t> Khái niệm về thông số kĩ thuật của dây dẫn?</a:t>
            </a:r>
            <a:endParaRPr lang="vi-VN"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1447800" y="2537457"/>
            <a:ext cx="6019483" cy="477054"/>
          </a:xfrm>
          <a:prstGeom prst="rect">
            <a:avLst/>
          </a:prstGeom>
        </p:spPr>
        <p:txBody>
          <a:bodyPr wrap="square">
            <a:spAutoFit/>
          </a:bodyPr>
          <a:lstStyle/>
          <a:p>
            <a:r>
              <a:rPr lang="vi-VN" sz="2500" b="1">
                <a:solidFill>
                  <a:srgbClr val="000000"/>
                </a:solidFill>
                <a:latin typeface="Arial" panose="020B0604020202020204" pitchFamily="34" charset="0"/>
                <a:ea typeface="Times New Roman" panose="02020603050405020304" pitchFamily="18" charset="0"/>
                <a:cs typeface="Arial" panose="020B0604020202020204" pitchFamily="34" charset="0"/>
              </a:rPr>
              <a:t>Câu 2: </a:t>
            </a: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tiết diện dây </a:t>
            </a:r>
            <a:r>
              <a:rPr lang="vi-VN" sz="2500" smtClean="0">
                <a:solidFill>
                  <a:srgbClr val="000000"/>
                </a:solidFill>
                <a:latin typeface="Arial" panose="020B0604020202020204" pitchFamily="34" charset="0"/>
                <a:ea typeface="Times New Roman" panose="02020603050405020304" pitchFamily="18" charset="0"/>
                <a:cs typeface="Arial" panose="020B0604020202020204" pitchFamily="34" charset="0"/>
              </a:rPr>
              <a:t>dẫn?</a:t>
            </a:r>
            <a:endParaRPr lang="vi-VN" sz="2500">
              <a:latin typeface="Arial" panose="020B0604020202020204" pitchFamily="34" charset="0"/>
              <a:cs typeface="Arial" panose="020B0604020202020204" pitchFamily="34" charset="0"/>
            </a:endParaRPr>
          </a:p>
        </p:txBody>
      </p:sp>
      <p:sp>
        <p:nvSpPr>
          <p:cNvPr id="8" name="Rectangle 7"/>
          <p:cNvSpPr/>
          <p:nvPr/>
        </p:nvSpPr>
        <p:spPr>
          <a:xfrm>
            <a:off x="1473596" y="3672186"/>
            <a:ext cx="1143000" cy="477054"/>
          </a:xfrm>
          <a:prstGeom prst="rect">
            <a:avLst/>
          </a:prstGeom>
        </p:spPr>
        <p:txBody>
          <a:bodyPr wrap="square">
            <a:spAutoFit/>
          </a:bodyPr>
          <a:lstStyle/>
          <a:p>
            <a:pPr algn="just">
              <a:spcAft>
                <a:spcPts val="0"/>
              </a:spcAft>
            </a:pPr>
            <a:r>
              <a:rPr lang="vi-VN" sz="2500" b="1">
                <a:solidFill>
                  <a:srgbClr val="000000"/>
                </a:solidFill>
                <a:latin typeface="Arial" panose="020B0604020202020204" pitchFamily="34" charset="0"/>
                <a:ea typeface="Times New Roman" panose="02020603050405020304" pitchFamily="18" charset="0"/>
                <a:cs typeface="Arial" panose="020B0604020202020204" pitchFamily="34" charset="0"/>
              </a:rPr>
              <a:t>Câu 3</a:t>
            </a:r>
            <a:r>
              <a:rPr lang="vi-VN" sz="25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ounded Rectangle 8"/>
          <p:cNvSpPr/>
          <p:nvPr/>
        </p:nvSpPr>
        <p:spPr>
          <a:xfrm>
            <a:off x="-130594" y="3037768"/>
            <a:ext cx="1714499" cy="1565447"/>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Thông số kĩ thuật dây dẫn</a:t>
            </a:r>
            <a:endParaRPr lang="en-US" sz="2500" b="1" dirty="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1676400" y="2060403"/>
            <a:ext cx="9906000" cy="477054"/>
          </a:xfrm>
          <a:prstGeom prst="rect">
            <a:avLst/>
          </a:prstGeom>
        </p:spPr>
        <p:txBody>
          <a:bodyPr wrap="square">
            <a:spAutoFit/>
          </a:bodyPr>
          <a:lstStyle/>
          <a:p>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-Thông số kĩ thuật của dây dẫn cần xác định là tiết diện của dây dẫn</a:t>
            </a:r>
            <a:endParaRPr lang="vi-VN" sz="2500">
              <a:latin typeface="Arial" panose="020B0604020202020204" pitchFamily="34" charset="0"/>
              <a:cs typeface="Arial" panose="020B0604020202020204" pitchFamily="34" charset="0"/>
            </a:endParaRPr>
          </a:p>
        </p:txBody>
      </p:sp>
      <p:sp>
        <p:nvSpPr>
          <p:cNvPr id="11" name="Rectangle 10"/>
          <p:cNvSpPr/>
          <p:nvPr/>
        </p:nvSpPr>
        <p:spPr>
          <a:xfrm>
            <a:off x="2743200" y="3051257"/>
            <a:ext cx="4947188" cy="477054"/>
          </a:xfrm>
          <a:prstGeom prst="rect">
            <a:avLst/>
          </a:prstGeom>
        </p:spPr>
        <p:txBody>
          <a:bodyPr wrap="none">
            <a:spAutoFit/>
          </a:bodyPr>
          <a:lstStyle/>
          <a:p>
            <a:pPr algn="just">
              <a:spcAft>
                <a:spcPts val="0"/>
              </a:spcAft>
            </a:pPr>
            <a:r>
              <a:rPr lang="vi-VN" sz="250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tiết diện dây dẫn  :</a:t>
            </a:r>
            <a:endParaRPr lang="vi-VN" sz="25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ounded Rectangle 11"/>
              <p:cNvSpPr/>
              <p:nvPr/>
            </p:nvSpPr>
            <p:spPr>
              <a:xfrm>
                <a:off x="7631417" y="2988389"/>
                <a:ext cx="1181358" cy="73181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solidFill>
                      <a:schemeClr val="tx1"/>
                    </a:solidFill>
                    <a:latin typeface="Arial" panose="020B0604020202020204" pitchFamily="34" charset="0"/>
                    <a:cs typeface="Arial" panose="020B0604020202020204" pitchFamily="34" charset="0"/>
                  </a:rPr>
                  <a:t>S = </a:t>
                </a:r>
                <a14:m>
                  <m:oMath xmlns:m="http://schemas.openxmlformats.org/officeDocument/2006/math">
                    <m:f>
                      <m:fPr>
                        <m:ctrlPr>
                          <a:rPr lang="en-US" sz="2800" i="1" smtClean="0">
                            <a:solidFill>
                              <a:schemeClr val="tx1"/>
                            </a:solidFill>
                            <a:latin typeface="Cambria Math" panose="02040503050406030204" pitchFamily="18" charset="0"/>
                            <a:cs typeface="Times New Roman" panose="02020603050405020304" pitchFamily="18" charset="0"/>
                          </a:rPr>
                        </m:ctrlPr>
                      </m:fPr>
                      <m:num>
                        <m:r>
                          <a:rPr lang="en-US" sz="2800" b="0" i="1" smtClean="0">
                            <a:solidFill>
                              <a:schemeClr val="tx1"/>
                            </a:solidFill>
                            <a:latin typeface="Cambria Math" panose="02040503050406030204" pitchFamily="18" charset="0"/>
                            <a:cs typeface="Times New Roman" panose="02020603050405020304" pitchFamily="18" charset="0"/>
                          </a:rPr>
                          <m:t>𝐼</m:t>
                        </m:r>
                      </m:num>
                      <m:den>
                        <m:r>
                          <a:rPr lang="en-US" sz="2800" b="0" i="1" smtClean="0">
                            <a:solidFill>
                              <a:schemeClr val="tx1"/>
                            </a:solidFill>
                            <a:latin typeface="Cambria Math" panose="02040503050406030204" pitchFamily="18" charset="0"/>
                            <a:cs typeface="Times New Roman" panose="02020603050405020304" pitchFamily="18" charset="0"/>
                          </a:rPr>
                          <m:t>𝐽</m:t>
                        </m:r>
                      </m:den>
                    </m:f>
                  </m:oMath>
                </a14:m>
                <a:endParaRPr lang="en-US" sz="2800" dirty="0">
                  <a:solidFill>
                    <a:schemeClr val="tx1"/>
                  </a:solidFill>
                  <a:latin typeface="Arial" panose="020B0604020202020204" pitchFamily="34" charset="0"/>
                  <a:cs typeface="Arial" panose="020B0604020202020204" pitchFamily="34" charset="0"/>
                </a:endParaRPr>
              </a:p>
            </p:txBody>
          </p:sp>
        </mc:Choice>
        <mc:Fallback xmlns="">
          <p:sp>
            <p:nvSpPr>
              <p:cNvPr id="12" name="Rounded Rectangle 11"/>
              <p:cNvSpPr>
                <a:spLocks noRot="1" noChangeAspect="1" noMove="1" noResize="1" noEditPoints="1" noAdjustHandles="1" noChangeArrowheads="1" noChangeShapeType="1" noTextEdit="1"/>
              </p:cNvSpPr>
              <p:nvPr/>
            </p:nvSpPr>
            <p:spPr>
              <a:xfrm>
                <a:off x="7631417" y="2988389"/>
                <a:ext cx="1181358" cy="731813"/>
              </a:xfrm>
              <a:prstGeom prst="roundRect">
                <a:avLst/>
              </a:prstGeom>
              <a:blipFill rotWithShape="0">
                <a:blip r:embed="rId2"/>
                <a:stretch>
                  <a:fillRect/>
                </a:stretch>
              </a:blipFill>
              <a:ln>
                <a:noFill/>
              </a:ln>
              <a:effectLst>
                <a:outerShdw blurRad="50800" dist="50800" dir="5400000" algn="ctr" rotWithShape="0">
                  <a:schemeClr val="bg1"/>
                </a:outerShdw>
              </a:effectLst>
            </p:spPr>
            <p:txBody>
              <a:bodyPr/>
              <a:lstStyle/>
              <a:p>
                <a:r>
                  <a:rPr lang="vi-VN">
                    <a:noFill/>
                  </a:rPr>
                  <a:t> </a:t>
                </a:r>
              </a:p>
            </p:txBody>
          </p:sp>
        </mc:Fallback>
      </mc:AlternateContent>
      <p:sp>
        <p:nvSpPr>
          <p:cNvPr id="13" name="Rectangle 12"/>
          <p:cNvSpPr/>
          <p:nvPr/>
        </p:nvSpPr>
        <p:spPr>
          <a:xfrm>
            <a:off x="2020855" y="4287923"/>
            <a:ext cx="1905000" cy="2015936"/>
          </a:xfrm>
          <a:prstGeom prst="rect">
            <a:avLst/>
          </a:prstGeom>
        </p:spPr>
        <p:txBody>
          <a:bodyPr wrap="square">
            <a:spAutoFit/>
          </a:bodyPr>
          <a:lstStyle/>
          <a:p>
            <a:pPr algn="just">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Tóm tắt:</a:t>
            </a:r>
            <a:endParaRPr lang="vi-VN" sz="250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P = 3000 W</a:t>
            </a:r>
            <a:endParaRPr lang="vi-VN" sz="250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cosφ = 0,8</a:t>
            </a:r>
            <a:endParaRPr lang="vi-VN" sz="250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J= 7A/ mm</a:t>
            </a:r>
            <a:r>
              <a:rPr lang="en-US" sz="25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2</a:t>
            </a:r>
            <a:endParaRPr lang="vi-VN" sz="2500">
              <a:latin typeface="Arial" panose="020B0604020202020204" pitchFamily="34" charset="0"/>
              <a:ea typeface="Times New Roman" panose="02020603050405020304" pitchFamily="18" charset="0"/>
              <a:cs typeface="Arial" panose="020B0604020202020204" pitchFamily="34" charset="0"/>
            </a:endParaRPr>
          </a:p>
          <a:p>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U = 220V</a:t>
            </a:r>
            <a:endParaRPr lang="vi-VN" sz="2500">
              <a:latin typeface="Arial" panose="020B0604020202020204" pitchFamily="34" charset="0"/>
              <a:cs typeface="Arial" panose="020B0604020202020204" pitchFamily="34" charset="0"/>
            </a:endParaRPr>
          </a:p>
        </p:txBody>
      </p:sp>
      <p:sp>
        <p:nvSpPr>
          <p:cNvPr id="14" name="Rectangle 13"/>
          <p:cNvSpPr/>
          <p:nvPr/>
        </p:nvSpPr>
        <p:spPr>
          <a:xfrm>
            <a:off x="5617156" y="4125770"/>
            <a:ext cx="4690708" cy="477054"/>
          </a:xfrm>
          <a:prstGeom prst="rect">
            <a:avLst/>
          </a:prstGeom>
        </p:spPr>
        <p:txBody>
          <a:bodyPr wrap="none">
            <a:spAutoFit/>
          </a:bodyPr>
          <a:lstStyle/>
          <a:p>
            <a:pPr algn="just">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Dòng điện chạy qua dây dẫn là:</a:t>
            </a:r>
            <a:endParaRPr lang="vi-VN" sz="25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ounded Rectangle 14"/>
              <p:cNvSpPr/>
              <p:nvPr/>
            </p:nvSpPr>
            <p:spPr>
              <a:xfrm>
                <a:off x="6449150" y="4653526"/>
                <a:ext cx="4579633" cy="731520"/>
              </a:xfrm>
              <a:prstGeom prst="roundRect">
                <a:avLst/>
              </a:prstGeom>
              <a:noFill/>
              <a:ln w="25400" cap="flat" cmpd="sng" algn="ctr">
                <a:noFill/>
                <a:prstDash val="solid"/>
              </a:ln>
              <a:effectLst>
                <a:outerShdw blurRad="50800" dist="50800" dir="5400000" algn="ctr" rotWithShape="0">
                  <a:sysClr val="window" lastClr="FFFFFF"/>
                </a:outerShdw>
              </a:effectLst>
            </p:spPr>
            <p:txBody>
              <a:bodyPr wrap="square" rtlCol="0" anchor="ctr"/>
              <a:lstStyle/>
              <a:p>
                <a:pPr algn="just">
                  <a:spcAft>
                    <a:spcPts val="0"/>
                  </a:spcAft>
                </a:pPr>
                <a:r>
                  <a:rPr lang="en-US" sz="25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a:t>
                </a:r>
                <a14:m>
                  <m:oMath xmlns:m="http://schemas.openxmlformats.org/officeDocument/2006/math">
                    <m:f>
                      <m:fPr>
                        <m:ctrlPr>
                          <a:rPr lang="vi-VN" sz="2500" i="1" kern="1200">
                            <a:solidFill>
                              <a:srgbClr val="000000"/>
                            </a:solidFill>
                            <a:effectLst/>
                            <a:latin typeface="Cambria Math" panose="02040503050406030204" pitchFamily="18" charset="0"/>
                            <a:ea typeface="Times New Roman" panose="02020603050405020304" pitchFamily="18" charset="0"/>
                          </a:rPr>
                        </m:ctrlPr>
                      </m:fPr>
                      <m:num>
                        <m:r>
                          <a:rPr lang="en-US" sz="2500" i="1" kern="1200">
                            <a:solidFill>
                              <a:srgbClr val="000000"/>
                            </a:solidFill>
                            <a:effectLst/>
                            <a:latin typeface="Cambria Math" panose="02040503050406030204" pitchFamily="18" charset="0"/>
                            <a:ea typeface="Times New Roman" panose="02020603050405020304" pitchFamily="18" charset="0"/>
                          </a:rPr>
                          <m:t>𝑃</m:t>
                        </m:r>
                      </m:num>
                      <m:den>
                        <m:r>
                          <a:rPr lang="en-US" sz="2500" i="1" kern="1200">
                            <a:solidFill>
                              <a:srgbClr val="000000"/>
                            </a:solidFill>
                            <a:effectLst/>
                            <a:latin typeface="Cambria Math" panose="02040503050406030204" pitchFamily="18" charset="0"/>
                            <a:ea typeface="Times New Roman" panose="02020603050405020304" pitchFamily="18" charset="0"/>
                          </a:rPr>
                          <m:t>𝑈</m:t>
                        </m:r>
                        <m:r>
                          <a:rPr lang="en-US" sz="2500" i="1" kern="1200">
                            <a:solidFill>
                              <a:srgbClr val="000000"/>
                            </a:solidFill>
                            <a:effectLst/>
                            <a:latin typeface="Cambria Math" panose="02040503050406030204" pitchFamily="18" charset="0"/>
                            <a:ea typeface="Times New Roman" panose="02020603050405020304" pitchFamily="18" charset="0"/>
                          </a:rPr>
                          <m:t> .</m:t>
                        </m:r>
                        <m:r>
                          <m:rPr>
                            <m:sty m:val="p"/>
                          </m:rPr>
                          <a:rPr lang="en-US" sz="2500"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cos</m:t>
                        </m:r>
                        <m:r>
                          <m:rPr>
                            <m:sty m:val="p"/>
                          </m:rPr>
                          <a:rPr lang="en-US" sz="2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φ</m:t>
                        </m:r>
                        <m:r>
                          <a:rPr lang="en-US" sz="2500" i="1" kern="1200">
                            <a:solidFill>
                              <a:srgbClr val="000000"/>
                            </a:solidFill>
                            <a:effectLst/>
                            <a:latin typeface="Cambria Math" panose="02040503050406030204" pitchFamily="18" charset="0"/>
                            <a:ea typeface="Times New Roman" panose="02020603050405020304" pitchFamily="18" charset="0"/>
                          </a:rPr>
                          <m:t> </m:t>
                        </m:r>
                      </m:den>
                    </m:f>
                    <m:r>
                      <a:rPr lang="en-US" sz="2500" i="1" kern="1200">
                        <a:solidFill>
                          <a:srgbClr val="000000"/>
                        </a:solidFill>
                        <a:effectLst/>
                        <a:latin typeface="Cambria Math" panose="02040503050406030204" pitchFamily="18" charset="0"/>
                        <a:ea typeface="Times New Roman" panose="02020603050405020304" pitchFamily="18" charset="0"/>
                      </a:rPr>
                      <m:t> </m:t>
                    </m:r>
                  </m:oMath>
                </a14:m>
                <a:r>
                  <a:rPr lang="en-US" sz="25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vi-VN" sz="2500" i="1" kern="1200">
                            <a:solidFill>
                              <a:srgbClr val="000000"/>
                            </a:solidFill>
                            <a:effectLst/>
                            <a:latin typeface="Cambria Math" panose="02040503050406030204" pitchFamily="18" charset="0"/>
                            <a:ea typeface="Times New Roman" panose="02020603050405020304" pitchFamily="18" charset="0"/>
                          </a:rPr>
                        </m:ctrlPr>
                      </m:fPr>
                      <m:num>
                        <m:r>
                          <a:rPr lang="en-US" sz="2500" i="1" kern="1200">
                            <a:solidFill>
                              <a:srgbClr val="000000"/>
                            </a:solidFill>
                            <a:effectLst/>
                            <a:latin typeface="Cambria Math" panose="02040503050406030204" pitchFamily="18" charset="0"/>
                            <a:ea typeface="Times New Roman" panose="02020603050405020304" pitchFamily="18" charset="0"/>
                          </a:rPr>
                          <m:t>3000</m:t>
                        </m:r>
                      </m:num>
                      <m:den>
                        <m:r>
                          <a:rPr lang="en-US" sz="2500" i="1" kern="1200">
                            <a:solidFill>
                              <a:srgbClr val="000000"/>
                            </a:solidFill>
                            <a:effectLst/>
                            <a:latin typeface="Cambria Math" panose="02040503050406030204" pitchFamily="18" charset="0"/>
                            <a:ea typeface="Times New Roman" panose="02020603050405020304" pitchFamily="18" charset="0"/>
                          </a:rPr>
                          <m:t>220.</m:t>
                        </m:r>
                        <m:r>
                          <a:rPr lang="en-US" sz="2500"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0,8</m:t>
                        </m:r>
                        <m:r>
                          <a:rPr lang="en-US" sz="2500" i="1" kern="1200">
                            <a:solidFill>
                              <a:srgbClr val="000000"/>
                            </a:solidFill>
                            <a:effectLst/>
                            <a:latin typeface="Cambria Math" panose="02040503050406030204" pitchFamily="18" charset="0"/>
                            <a:ea typeface="Times New Roman" panose="02020603050405020304" pitchFamily="18" charset="0"/>
                          </a:rPr>
                          <m:t> </m:t>
                        </m:r>
                      </m:den>
                    </m:f>
                  </m:oMath>
                </a14:m>
                <a:r>
                  <a:rPr lang="en-US" sz="25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17,05(A)</a:t>
                </a:r>
                <a:endParaRPr lang="vi-VN" sz="2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ounded Rectangle 14"/>
              <p:cNvSpPr>
                <a:spLocks noRot="1" noChangeAspect="1" noMove="1" noResize="1" noEditPoints="1" noAdjustHandles="1" noChangeArrowheads="1" noChangeShapeType="1" noTextEdit="1"/>
              </p:cNvSpPr>
              <p:nvPr/>
            </p:nvSpPr>
            <p:spPr>
              <a:xfrm>
                <a:off x="6449150" y="4653526"/>
                <a:ext cx="4579633" cy="731520"/>
              </a:xfrm>
              <a:prstGeom prst="roundRect">
                <a:avLst/>
              </a:prstGeom>
              <a:blipFill rotWithShape="0">
                <a:blip r:embed="rId3"/>
                <a:stretch>
                  <a:fillRect/>
                </a:stretch>
              </a:blipFill>
              <a:ln w="25400" cap="flat" cmpd="sng" algn="ctr">
                <a:noFill/>
                <a:prstDash val="solid"/>
              </a:ln>
              <a:effectLst>
                <a:outerShdw blurRad="50800" dist="50800" dir="5400000" algn="ctr" rotWithShape="0">
                  <a:sysClr val="window" lastClr="FFFFFF"/>
                </a:outerShdw>
              </a:effectLst>
            </p:spPr>
            <p:txBody>
              <a:bodyPr/>
              <a:lstStyle/>
              <a:p>
                <a:r>
                  <a:rPr lang="vi-VN">
                    <a:noFill/>
                  </a:rPr>
                  <a:t> </a:t>
                </a:r>
              </a:p>
            </p:txBody>
          </p:sp>
        </mc:Fallback>
      </mc:AlternateContent>
      <p:sp>
        <p:nvSpPr>
          <p:cNvPr id="16" name="Rectangle 15"/>
          <p:cNvSpPr/>
          <p:nvPr/>
        </p:nvSpPr>
        <p:spPr>
          <a:xfrm>
            <a:off x="5613502" y="5480923"/>
            <a:ext cx="4698017" cy="477054"/>
          </a:xfrm>
          <a:prstGeom prst="rect">
            <a:avLst/>
          </a:prstGeom>
        </p:spPr>
        <p:txBody>
          <a:bodyPr wrap="none">
            <a:spAutoFit/>
          </a:bodyPr>
          <a:lstStyle/>
          <a:p>
            <a:pPr algn="just">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Tiết diện dây dẫn của thiết bị là:</a:t>
            </a:r>
            <a:endParaRPr lang="vi-VN" sz="25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ounded Rectangle 16"/>
              <p:cNvSpPr/>
              <p:nvPr/>
            </p:nvSpPr>
            <p:spPr>
              <a:xfrm>
                <a:off x="6469366" y="6003653"/>
                <a:ext cx="4036579" cy="799469"/>
              </a:xfrm>
              <a:prstGeom prst="roundRect">
                <a:avLst/>
              </a:prstGeom>
              <a:noFill/>
              <a:ln w="25400" cap="flat" cmpd="sng" algn="ctr">
                <a:noFill/>
                <a:prstDash val="solid"/>
              </a:ln>
              <a:effectLst>
                <a:outerShdw blurRad="50800" dist="50800" dir="5400000" algn="ctr" rotWithShape="0">
                  <a:sysClr val="window" lastClr="FFFFFF"/>
                </a:outerShdw>
              </a:effectLst>
            </p:spPr>
            <p:txBody>
              <a:bodyPr wrap="square" rtlCol="0" anchor="ctr">
                <a:noAutofit/>
              </a:bodyPr>
              <a:lstStyle/>
              <a:p>
                <a:pPr algn="just">
                  <a:spcAft>
                    <a:spcPts val="0"/>
                  </a:spcAft>
                </a:pPr>
                <a:r>
                  <a:rPr lang="en-US" sz="2500" kern="1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 = </a:t>
                </a:r>
                <a14:m>
                  <m:oMath xmlns:m="http://schemas.openxmlformats.org/officeDocument/2006/math">
                    <m:f>
                      <m:fPr>
                        <m:ctrlPr>
                          <a:rPr lang="vi-VN" sz="25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5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m:t>
                        </m:r>
                      </m:num>
                      <m:den>
                        <m:r>
                          <a:rPr lang="en-US" sz="25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𝐽</m:t>
                        </m:r>
                      </m:den>
                    </m:f>
                    <m:r>
                      <a:rPr lang="en-US" sz="25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5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f>
                      <m:fPr>
                        <m:ctrlPr>
                          <a:rPr lang="vi-VN" sz="25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5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17,</m:t>
                        </m:r>
                        <m:r>
                          <a:rPr lang="en-US" sz="25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en-US" sz="25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5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en-US" sz="25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25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25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(mm</a:t>
                </a:r>
                <a:r>
                  <a:rPr lang="en-US" sz="25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a:effectLst/>
                    <a:latin typeface="Arial" panose="020B0604020202020204" pitchFamily="34" charset="0"/>
                    <a:ea typeface="Times New Roman" panose="02020603050405020304" pitchFamily="18" charset="0"/>
                    <a:cs typeface="Arial" panose="020B0604020202020204" pitchFamily="34" charset="0"/>
                  </a:rPr>
                  <a:t>)</a:t>
                </a:r>
                <a:endParaRPr lang="vi-VN" sz="25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6469366" y="6003653"/>
                <a:ext cx="4036579" cy="799469"/>
              </a:xfrm>
              <a:prstGeom prst="roundRect">
                <a:avLst/>
              </a:prstGeom>
              <a:blipFill rotWithShape="0">
                <a:blip r:embed="rId4"/>
                <a:stretch>
                  <a:fillRect/>
                </a:stretch>
              </a:blipFill>
              <a:ln w="25400" cap="flat" cmpd="sng" algn="ctr">
                <a:noFill/>
                <a:prstDash val="solid"/>
              </a:ln>
              <a:effectLst>
                <a:outerShdw blurRad="50800" dist="50800" dir="5400000" algn="ctr" rotWithShape="0">
                  <a:sysClr val="window" lastClr="FFFFFF"/>
                </a:outerShdw>
              </a:effectLst>
            </p:spPr>
            <p:txBody>
              <a:bodyPr/>
              <a:lstStyle/>
              <a:p>
                <a:r>
                  <a:rPr lang="vi-VN">
                    <a:noFill/>
                  </a:rPr>
                  <a:t> </a:t>
                </a:r>
              </a:p>
            </p:txBody>
          </p:sp>
        </mc:Fallback>
      </mc:AlternateContent>
      <p:sp>
        <p:nvSpPr>
          <p:cNvPr id="18" name="Rectangle 17"/>
          <p:cNvSpPr/>
          <p:nvPr/>
        </p:nvSpPr>
        <p:spPr>
          <a:xfrm>
            <a:off x="4795043" y="3654083"/>
            <a:ext cx="843501" cy="477054"/>
          </a:xfrm>
          <a:prstGeom prst="rect">
            <a:avLst/>
          </a:prstGeom>
        </p:spPr>
        <p:txBody>
          <a:bodyPr wrap="none">
            <a:spAutoFit/>
          </a:bodyPr>
          <a:lstStyle/>
          <a:p>
            <a:pPr algn="just">
              <a:spcAft>
                <a:spcPts val="0"/>
              </a:spcAft>
            </a:pPr>
            <a:r>
              <a:rPr lang="en-US" sz="2500">
                <a:solidFill>
                  <a:srgbClr val="FF0000"/>
                </a:solidFill>
                <a:latin typeface="Arial" panose="020B0604020202020204" pitchFamily="34" charset="0"/>
                <a:ea typeface="Times New Roman" panose="02020603050405020304" pitchFamily="18" charset="0"/>
                <a:cs typeface="Arial" panose="020B0604020202020204" pitchFamily="34" charset="0"/>
              </a:rPr>
              <a:t>Giải:</a:t>
            </a:r>
            <a:endParaRPr lang="vi-VN" sz="25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8715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v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469892"/>
            <a:ext cx="220662"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v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66704"/>
            <a:ext cx="19208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984304"/>
            <a:ext cx="17018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6" descr="Néi_d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7104"/>
            <a:ext cx="1752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229485" y="2148254"/>
            <a:ext cx="2071688" cy="125267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C00000"/>
                </a:solidFill>
                <a:latin typeface="Arial" panose="020B0604020202020204" pitchFamily="34" charset="0"/>
                <a:cs typeface="Arial" panose="020B0604020202020204" pitchFamily="34" charset="0"/>
              </a:rPr>
              <a:t>II.Xác định thông số  cho các thiết bị điện</a:t>
            </a:r>
            <a:endParaRPr lang="en-US"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211012" y="3245174"/>
            <a:ext cx="1957804" cy="89409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70C0"/>
                </a:solidFill>
                <a:latin typeface="Arial" panose="020B0604020202020204" pitchFamily="34" charset="0"/>
                <a:cs typeface="Arial" panose="020B0604020202020204" pitchFamily="34" charset="0"/>
              </a:rPr>
              <a:t>1</a:t>
            </a:r>
            <a:r>
              <a:rPr lang="en-US" b="1" smtClean="0">
                <a:solidFill>
                  <a:srgbClr val="0070C0"/>
                </a:solidFill>
                <a:latin typeface="Arial" panose="020B0604020202020204" pitchFamily="34" charset="0"/>
                <a:cs typeface="Arial" panose="020B0604020202020204" pitchFamily="34" charset="0"/>
              </a:rPr>
              <a:t>.Công suất tiêu thụ của hệ thống điện gia đình </a:t>
            </a:r>
            <a:endParaRPr lang="en-US" b="1" dirty="0">
              <a:solidFill>
                <a:srgbClr val="0070C0"/>
              </a:solidFill>
              <a:latin typeface="Arial" panose="020B0604020202020204" pitchFamily="34" charset="0"/>
              <a:cs typeface="Arial" panose="020B0604020202020204" pitchFamily="34" charset="0"/>
            </a:endParaRPr>
          </a:p>
        </p:txBody>
      </p:sp>
      <p:sp>
        <p:nvSpPr>
          <p:cNvPr id="17" name="Rounded Rectangle 16"/>
          <p:cNvSpPr/>
          <p:nvPr/>
        </p:nvSpPr>
        <p:spPr>
          <a:xfrm>
            <a:off x="194469" y="4222903"/>
            <a:ext cx="1926784" cy="89409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70C0"/>
                </a:solidFill>
                <a:latin typeface="Arial" panose="020B0604020202020204" pitchFamily="34" charset="0"/>
                <a:cs typeface="Arial" panose="020B0604020202020204" pitchFamily="34" charset="0"/>
              </a:rPr>
              <a:t>2.Thông số kĩ thuật của thiết bị điện </a:t>
            </a:r>
            <a:endParaRPr lang="en-US" b="1" dirty="0">
              <a:solidFill>
                <a:srgbClr val="0070C0"/>
              </a:solidFill>
              <a:latin typeface="Arial" panose="020B0604020202020204" pitchFamily="34" charset="0"/>
              <a:cs typeface="Arial" panose="020B0604020202020204" pitchFamily="34" charset="0"/>
            </a:endParaRPr>
          </a:p>
        </p:txBody>
      </p:sp>
      <p:sp>
        <p:nvSpPr>
          <p:cNvPr id="20" name="Rounded Rectangle 19"/>
          <p:cNvSpPr/>
          <p:nvPr/>
        </p:nvSpPr>
        <p:spPr>
          <a:xfrm>
            <a:off x="2133600" y="1510666"/>
            <a:ext cx="8915400" cy="40515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Arial" panose="020B0604020202020204" pitchFamily="34" charset="0"/>
                <a:cs typeface="Arial" panose="020B0604020202020204" pitchFamily="34" charset="0"/>
              </a:rPr>
              <a:t>b.Thông số kĩ thuật của thiết bị đóng, cắt, bảo vệ:</a:t>
            </a:r>
            <a:endParaRPr lang="en-US" sz="2800" b="1" dirty="0">
              <a:solidFill>
                <a:srgbClr val="0070C0"/>
              </a:solidFill>
              <a:latin typeface="Arial" panose="020B0604020202020204" pitchFamily="34" charset="0"/>
              <a:cs typeface="Arial" panose="020B0604020202020204" pitchFamily="34" charset="0"/>
            </a:endParaRPr>
          </a:p>
        </p:txBody>
      </p:sp>
      <p:sp>
        <p:nvSpPr>
          <p:cNvPr id="21" name="Rounded Rectangle 20"/>
          <p:cNvSpPr/>
          <p:nvPr/>
        </p:nvSpPr>
        <p:spPr>
          <a:xfrm>
            <a:off x="206816" y="5023846"/>
            <a:ext cx="1827915" cy="74527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70C0"/>
                </a:solidFill>
                <a:latin typeface="Arial" panose="020B0604020202020204" pitchFamily="34" charset="0"/>
                <a:cs typeface="Arial" panose="020B0604020202020204" pitchFamily="34" charset="0"/>
              </a:rPr>
              <a:t>a.Thông số kĩ thuật dây dẫn </a:t>
            </a:r>
            <a:endParaRPr lang="en-US" b="1" dirty="0">
              <a:solidFill>
                <a:srgbClr val="0070C0"/>
              </a:solidFill>
              <a:latin typeface="Arial" panose="020B0604020202020204" pitchFamily="34" charset="0"/>
              <a:cs typeface="Arial" panose="020B0604020202020204" pitchFamily="34" charset="0"/>
            </a:endParaRPr>
          </a:p>
        </p:txBody>
      </p:sp>
      <p:sp>
        <p:nvSpPr>
          <p:cNvPr id="22" name="Rounded Rectangle 21"/>
          <p:cNvSpPr/>
          <p:nvPr/>
        </p:nvSpPr>
        <p:spPr>
          <a:xfrm>
            <a:off x="89251" y="5722510"/>
            <a:ext cx="2161913" cy="923248"/>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70C0"/>
                </a:solidFill>
                <a:latin typeface="Arial" panose="020B0604020202020204" pitchFamily="34" charset="0"/>
                <a:cs typeface="Arial" panose="020B0604020202020204" pitchFamily="34" charset="0"/>
              </a:rPr>
              <a:t>b.Thông số kĩ thuật của thiết bị đóng, cắt, bảo vệ </a:t>
            </a:r>
            <a:endParaRPr lang="en-US" b="1" dirty="0">
              <a:solidFill>
                <a:srgbClr val="0070C0"/>
              </a:solidFill>
              <a:latin typeface="Arial" panose="020B0604020202020204" pitchFamily="34" charset="0"/>
              <a:cs typeface="Arial" panose="020B0604020202020204" pitchFamily="34" charset="0"/>
            </a:endParaRPr>
          </a:p>
        </p:txBody>
      </p:sp>
      <p:grpSp>
        <p:nvGrpSpPr>
          <p:cNvPr id="26" name="Group 25"/>
          <p:cNvGrpSpPr/>
          <p:nvPr/>
        </p:nvGrpSpPr>
        <p:grpSpPr>
          <a:xfrm>
            <a:off x="0" y="9144"/>
            <a:ext cx="12192000" cy="1283556"/>
            <a:chOff x="701284" y="13454"/>
            <a:chExt cx="10717639" cy="1283556"/>
          </a:xfrm>
        </p:grpSpPr>
        <p:grpSp>
          <p:nvGrpSpPr>
            <p:cNvPr id="27" name="Group 26"/>
            <p:cNvGrpSpPr/>
            <p:nvPr/>
          </p:nvGrpSpPr>
          <p:grpSpPr>
            <a:xfrm>
              <a:off x="701284" y="13454"/>
              <a:ext cx="10717639" cy="1283556"/>
              <a:chOff x="1178211" y="-76200"/>
              <a:chExt cx="10139185" cy="1526711"/>
            </a:xfrm>
          </p:grpSpPr>
          <p:sp>
            <p:nvSpPr>
              <p:cNvPr id="29" name="Rectangle 5"/>
              <p:cNvSpPr>
                <a:spLocks noChangeArrowheads="1"/>
              </p:cNvSpPr>
              <p:nvPr/>
            </p:nvSpPr>
            <p:spPr bwMode="auto">
              <a:xfrm>
                <a:off x="1178211" y="-76200"/>
                <a:ext cx="10139185" cy="1295400"/>
              </a:xfrm>
              <a:prstGeom prst="rect">
                <a:avLst/>
              </a:prstGeom>
              <a:gradFill rotWithShape="1">
                <a:gsLst>
                  <a:gs pos="0">
                    <a:srgbClr val="CCFFFF"/>
                  </a:gs>
                  <a:gs pos="50000">
                    <a:schemeClr val="bg1"/>
                  </a:gs>
                  <a:gs pos="100000">
                    <a:srgbClr val="CCFFFF"/>
                  </a:gs>
                </a:gsLst>
                <a:lin ang="5400000" scaled="1"/>
              </a:gradFill>
              <a:ln w="9525">
                <a:solidFill>
                  <a:srgbClr val="CCFFFF"/>
                </a:solidFill>
                <a:miter lim="800000"/>
                <a:headEnd/>
                <a:tailEnd/>
              </a:ln>
              <a:effectLst/>
            </p:spPr>
            <p:txBody>
              <a:bodyPr wrap="none" anchor="ctr"/>
              <a:lstStyle/>
              <a:p>
                <a:pPr fontAlgn="base">
                  <a:spcBef>
                    <a:spcPct val="0"/>
                  </a:spcBef>
                  <a:spcAft>
                    <a:spcPct val="0"/>
                  </a:spcAft>
                  <a:defRPr/>
                </a:pPr>
                <a:endParaRPr lang="vi-VN" dirty="0">
                  <a:solidFill>
                    <a:srgbClr val="000000"/>
                  </a:solidFill>
                  <a:latin typeface="Arial" panose="020B0604020202020204" pitchFamily="34" charset="0"/>
                  <a:cs typeface="Arial" panose="020B0604020202020204" pitchFamily="34" charset="0"/>
                </a:endParaRPr>
              </a:p>
            </p:txBody>
          </p:sp>
          <p:sp>
            <p:nvSpPr>
              <p:cNvPr id="30" name="Freeform 6"/>
              <p:cNvSpPr>
                <a:spLocks/>
              </p:cNvSpPr>
              <p:nvPr/>
            </p:nvSpPr>
            <p:spPr bwMode="auto">
              <a:xfrm>
                <a:off x="1178212" y="1032998"/>
                <a:ext cx="10139184" cy="417513"/>
              </a:xfrm>
              <a:custGeom>
                <a:avLst/>
                <a:gdLst/>
                <a:ahLst/>
                <a:cxnLst>
                  <a:cxn ang="0">
                    <a:pos x="0" y="0"/>
                  </a:cxn>
                  <a:cxn ang="0">
                    <a:pos x="1344" y="0"/>
                  </a:cxn>
                  <a:cxn ang="0">
                    <a:pos x="1488" y="144"/>
                  </a:cxn>
                  <a:cxn ang="0">
                    <a:pos x="5760" y="144"/>
                  </a:cxn>
                  <a:cxn ang="0">
                    <a:pos x="5760" y="432"/>
                  </a:cxn>
                  <a:cxn ang="0">
                    <a:pos x="0" y="432"/>
                  </a:cxn>
                  <a:cxn ang="0">
                    <a:pos x="0" y="0"/>
                  </a:cxn>
                </a:cxnLst>
                <a:rect l="0" t="0" r="r" b="b"/>
                <a:pathLst>
                  <a:path w="5760" h="432">
                    <a:moveTo>
                      <a:pt x="0" y="0"/>
                    </a:moveTo>
                    <a:lnTo>
                      <a:pt x="1344" y="0"/>
                    </a:lnTo>
                    <a:lnTo>
                      <a:pt x="1488" y="144"/>
                    </a:lnTo>
                    <a:lnTo>
                      <a:pt x="5760" y="144"/>
                    </a:lnTo>
                    <a:lnTo>
                      <a:pt x="5760" y="432"/>
                    </a:lnTo>
                    <a:lnTo>
                      <a:pt x="0" y="432"/>
                    </a:lnTo>
                    <a:lnTo>
                      <a:pt x="0" y="0"/>
                    </a:lnTo>
                    <a:close/>
                  </a:path>
                </a:pathLst>
              </a:custGeom>
              <a:gradFill rotWithShape="1">
                <a:gsLst>
                  <a:gs pos="0">
                    <a:srgbClr val="FFCC99"/>
                  </a:gs>
                  <a:gs pos="50000">
                    <a:schemeClr val="bg1"/>
                  </a:gs>
                  <a:gs pos="100000">
                    <a:srgbClr val="FFCC99"/>
                  </a:gs>
                </a:gsLst>
                <a:lin ang="5400000" scaled="1"/>
              </a:gradFill>
              <a:ln w="9525">
                <a:solidFill>
                  <a:srgbClr val="FFCC99"/>
                </a:solidFill>
                <a:round/>
                <a:headEnd/>
                <a:tailEnd/>
              </a:ln>
              <a:effectLst/>
            </p:spPr>
            <p:txBody>
              <a:bodyPr/>
              <a:lstStyle/>
              <a:p>
                <a:pPr fontAlgn="base">
                  <a:spcBef>
                    <a:spcPct val="0"/>
                  </a:spcBef>
                  <a:spcAft>
                    <a:spcPct val="0"/>
                  </a:spcAft>
                  <a:defRPr/>
                </a:pPr>
                <a:endParaRPr lang="vi-VN">
                  <a:solidFill>
                    <a:srgbClr val="000000"/>
                  </a:solidFill>
                  <a:latin typeface="Arial" panose="020B0604020202020204" pitchFamily="34" charset="0"/>
                  <a:cs typeface="Arial" panose="020B0604020202020204" pitchFamily="34" charset="0"/>
                </a:endParaRPr>
              </a:p>
            </p:txBody>
          </p:sp>
        </p:grpSp>
        <p:sp>
          <p:nvSpPr>
            <p:cNvPr id="28" name="Rounded Rectangle 27"/>
            <p:cNvSpPr/>
            <p:nvPr/>
          </p:nvSpPr>
          <p:spPr>
            <a:xfrm>
              <a:off x="701284" y="88921"/>
              <a:ext cx="10172659" cy="68421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Arial" panose="020B0604020202020204" pitchFamily="34" charset="0"/>
                  <a:cs typeface="Arial" panose="020B0604020202020204" pitchFamily="34" charset="0"/>
                </a:rPr>
                <a:t>Bài </a:t>
              </a:r>
              <a:r>
                <a:rPr lang="en-US" sz="3200" b="1" smtClean="0">
                  <a:solidFill>
                    <a:srgbClr val="C00000"/>
                  </a:solidFill>
                  <a:latin typeface="Arial" panose="020B0604020202020204" pitchFamily="34" charset="0"/>
                  <a:cs typeface="Arial" panose="020B0604020202020204" pitchFamily="34" charset="0"/>
                </a:rPr>
                <a:t>9 </a:t>
              </a:r>
              <a:endParaRPr lang="en-US" sz="3200" b="1">
                <a:solidFill>
                  <a:srgbClr val="C00000"/>
                </a:solidFill>
                <a:latin typeface="Arial" panose="020B0604020202020204" pitchFamily="34" charset="0"/>
                <a:cs typeface="Arial" panose="020B0604020202020204" pitchFamily="34" charset="0"/>
              </a:endParaRPr>
            </a:p>
            <a:p>
              <a:pPr algn="ctr"/>
              <a:r>
                <a:rPr lang="en-US" sz="3200" b="1" smtClean="0">
                  <a:solidFill>
                    <a:srgbClr val="C00000"/>
                  </a:solidFill>
                  <a:latin typeface="Arial" panose="020B0604020202020204" pitchFamily="34" charset="0"/>
                  <a:cs typeface="Arial" panose="020B0604020202020204" pitchFamily="34" charset="0"/>
                </a:rPr>
                <a:t> </a:t>
              </a:r>
              <a:r>
                <a:rPr lang="vi-VN" sz="3200" b="1" smtClean="0">
                  <a:solidFill>
                    <a:srgbClr val="C00000"/>
                  </a:solidFill>
                  <a:latin typeface="Arial" panose="020B0604020202020204" pitchFamily="34" charset="0"/>
                  <a:cs typeface="Arial" panose="020B0604020202020204" pitchFamily="34" charset="0"/>
                </a:rPr>
                <a:t>THIẾT BỊ ĐIỆN TRONG HỆ THỐNG ĐIỆN GIA ĐÌNH</a:t>
              </a:r>
              <a:endParaRPr lang="en-US" sz="3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2501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71737807"/>
              </p:ext>
            </p:extLst>
          </p:nvPr>
        </p:nvGraphicFramePr>
        <p:xfrm>
          <a:off x="0" y="3350953"/>
          <a:ext cx="12192000" cy="3507047"/>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xmlns="" val="20000"/>
                    </a:ext>
                  </a:extLst>
                </a:gridCol>
                <a:gridCol w="10439400">
                  <a:extLst>
                    <a:ext uri="{9D8B030D-6E8A-4147-A177-3AD203B41FA5}">
                      <a16:colId xmlns:a16="http://schemas.microsoft.com/office/drawing/2014/main" xmlns="" val="20001"/>
                    </a:ext>
                  </a:extLst>
                </a:gridCol>
              </a:tblGrid>
              <a:tr h="488783">
                <a:tc gridSpan="2">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1800" b="1" smtClean="0">
                          <a:solidFill>
                            <a:srgbClr val="FF0000"/>
                          </a:solidFill>
                          <a:effectLst/>
                          <a:latin typeface="Arial" panose="020B0604020202020204" pitchFamily="34" charset="0"/>
                          <a:cs typeface="Arial" panose="020B0604020202020204" pitchFamily="34" charset="0"/>
                        </a:rPr>
                        <a:t>PHIẾU</a:t>
                      </a:r>
                      <a:r>
                        <a:rPr lang="en-US" sz="1800" b="1" baseline="0" smtClean="0">
                          <a:solidFill>
                            <a:srgbClr val="FF0000"/>
                          </a:solidFill>
                          <a:effectLst/>
                          <a:latin typeface="Arial" panose="020B0604020202020204" pitchFamily="34" charset="0"/>
                          <a:cs typeface="Arial" panose="020B0604020202020204" pitchFamily="34" charset="0"/>
                        </a:rPr>
                        <a:t> HỌC TẬP SỐ 4 - </a:t>
                      </a:r>
                      <a:r>
                        <a:rPr lang="en-US" sz="1800" b="1" smtClean="0">
                          <a:solidFill>
                            <a:srgbClr val="FF0000"/>
                          </a:solidFill>
                          <a:effectLst/>
                          <a:latin typeface="Arial" panose="020B0604020202020204" pitchFamily="34" charset="0"/>
                          <a:cs typeface="Arial" panose="020B0604020202020204" pitchFamily="34" charset="0"/>
                        </a:rPr>
                        <a:t>NỘI DUNG CHUẨN BỊ CỦA MỖI NHÓM</a:t>
                      </a:r>
                      <a:endParaRPr lang="vi-VN" sz="1800" b="1"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hMerge="1">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3018264">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3" name="Rectangle 2"/>
          <p:cNvSpPr/>
          <p:nvPr/>
        </p:nvSpPr>
        <p:spPr>
          <a:xfrm>
            <a:off x="152400" y="1134063"/>
            <a:ext cx="3742684" cy="954107"/>
          </a:xfrm>
          <a:prstGeom prst="rect">
            <a:avLst/>
          </a:prstGeom>
          <a:noFill/>
        </p:spPr>
        <p:txBody>
          <a:bodyPr wrap="square" lIns="91440" tIns="45720" rIns="91440" bIns="45720">
            <a:spAutoFit/>
          </a:bodyPr>
          <a:lstStyle/>
          <a:p>
            <a:pPr algn="ctr"/>
            <a:r>
              <a:rPr lang="en-US" sz="2800" dirty="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THẢO LUẬN NHÓM</a:t>
            </a:r>
          </a:p>
          <a:p>
            <a:pPr algn="ctr"/>
            <a:r>
              <a:rPr lang="en-US" sz="2800" b="0" cap="none" spc="0" dirty="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5 </a:t>
            </a:r>
            <a:r>
              <a:rPr lang="en-US" sz="2800" b="0" cap="none" spc="0" dirty="0" err="1"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Phút</a:t>
            </a:r>
            <a:endParaRPr lang="en-US" sz="2800" b="0" cap="none" spc="0" dirty="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graphicFrame>
        <p:nvGraphicFramePr>
          <p:cNvPr id="4" name="Diagram 3"/>
          <p:cNvGraphicFramePr/>
          <p:nvPr>
            <p:extLst/>
          </p:nvPr>
        </p:nvGraphicFramePr>
        <p:xfrm>
          <a:off x="3505200" y="0"/>
          <a:ext cx="4724400" cy="32360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686800" y="706663"/>
            <a:ext cx="2514599" cy="1822720"/>
          </a:xfrm>
          <a:prstGeom prst="rect">
            <a:avLst/>
          </a:prstGeom>
        </p:spPr>
      </p:pic>
      <p:sp>
        <p:nvSpPr>
          <p:cNvPr id="10" name="Rounded Rectangle 9"/>
          <p:cNvSpPr/>
          <p:nvPr/>
        </p:nvSpPr>
        <p:spPr>
          <a:xfrm>
            <a:off x="-76200" y="3810000"/>
            <a:ext cx="1795910" cy="2851074"/>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Thông số kĩ thuật của thiết bị đóng, cắt, bảo vệ </a:t>
            </a:r>
            <a:endParaRPr lang="en-US" sz="2500" b="1" dirty="0">
              <a:solidFill>
                <a:srgbClr val="0070C0"/>
              </a:solidFill>
              <a:latin typeface="Arial" panose="020B0604020202020204" pitchFamily="34" charset="0"/>
              <a:cs typeface="Arial" panose="020B0604020202020204" pitchFamily="34" charset="0"/>
            </a:endParaRPr>
          </a:p>
        </p:txBody>
      </p:sp>
      <p:sp>
        <p:nvSpPr>
          <p:cNvPr id="11" name="Rectangle 10"/>
          <p:cNvSpPr/>
          <p:nvPr/>
        </p:nvSpPr>
        <p:spPr>
          <a:xfrm>
            <a:off x="1719710" y="4016751"/>
            <a:ext cx="10472289" cy="861774"/>
          </a:xfrm>
          <a:prstGeom prst="rect">
            <a:avLst/>
          </a:prstGeom>
        </p:spPr>
        <p:txBody>
          <a:bodyPr wrap="square">
            <a:spAutoFit/>
          </a:bodyPr>
          <a:lstStyle/>
          <a:p>
            <a:r>
              <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Câu 1</a:t>
            </a:r>
            <a:r>
              <a:rPr lang="vi-VN" sz="24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Nêu các yêu cầu để lựa chọn một thiết bị aptomat sử dụng có hiệu </a:t>
            </a:r>
            <a:r>
              <a:rPr lang="en-US" sz="2400" smtClean="0">
                <a:solidFill>
                  <a:srgbClr val="000000"/>
                </a:solidFill>
                <a:latin typeface="Arial" panose="020B0604020202020204" pitchFamily="34" charset="0"/>
                <a:ea typeface="Times New Roman" panose="02020603050405020304" pitchFamily="18" charset="0"/>
                <a:cs typeface="Arial" panose="020B0604020202020204" pitchFamily="34" charset="0"/>
              </a:rPr>
              <a:t>quả?</a:t>
            </a:r>
            <a:endParaRPr lang="vi-VN" sz="2400">
              <a:latin typeface="Arial" panose="020B0604020202020204" pitchFamily="34" charset="0"/>
              <a:cs typeface="Arial" panose="020B0604020202020204" pitchFamily="34" charset="0"/>
            </a:endParaRPr>
          </a:p>
        </p:txBody>
      </p:sp>
      <p:sp>
        <p:nvSpPr>
          <p:cNvPr id="12" name="Rectangle 11"/>
          <p:cNvSpPr/>
          <p:nvPr/>
        </p:nvSpPr>
        <p:spPr>
          <a:xfrm>
            <a:off x="1719710" y="4930732"/>
            <a:ext cx="9050306" cy="477054"/>
          </a:xfrm>
          <a:prstGeom prst="rect">
            <a:avLst/>
          </a:prstGeom>
        </p:spPr>
        <p:txBody>
          <a:bodyPr wrap="square">
            <a:spAutoFit/>
          </a:bodyPr>
          <a:lstStyle/>
          <a:p>
            <a:pPr algn="just">
              <a:spcAft>
                <a:spcPts val="0"/>
              </a:spcAft>
            </a:pPr>
            <a:r>
              <a:rPr lang="vi-VN" sz="2400" b="1">
                <a:solidFill>
                  <a:srgbClr val="000000"/>
                </a:solidFill>
                <a:latin typeface="Arial" panose="020B0604020202020204" pitchFamily="34" charset="0"/>
                <a:ea typeface="Times New Roman" panose="02020603050405020304" pitchFamily="18" charset="0"/>
                <a:cs typeface="Arial" panose="020B0604020202020204" pitchFamily="34" charset="0"/>
              </a:rPr>
              <a:t>Câu 2: </a:t>
            </a: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dòng điện định mức của aptomat </a:t>
            </a:r>
            <a:r>
              <a:rPr lang="vi-VN" sz="24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2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1708823" y="5512952"/>
            <a:ext cx="10472290" cy="1200329"/>
          </a:xfrm>
          <a:prstGeom prst="rect">
            <a:avLst/>
          </a:prstGeom>
        </p:spPr>
        <p:txBody>
          <a:bodyPr wrap="square">
            <a:spAutoFit/>
          </a:bodyPr>
          <a:lstStyle/>
          <a:p>
            <a:pPr algn="just">
              <a:spcAft>
                <a:spcPts val="0"/>
              </a:spcAft>
            </a:pPr>
            <a:r>
              <a:rPr lang="vi-VN" sz="2400" b="1">
                <a:solidFill>
                  <a:srgbClr val="000000"/>
                </a:solidFill>
                <a:latin typeface="Arial" panose="020B0604020202020204" pitchFamily="34" charset="0"/>
                <a:ea typeface="Times New Roman" panose="02020603050405020304" pitchFamily="18" charset="0"/>
                <a:cs typeface="Arial" panose="020B0604020202020204" pitchFamily="34" charset="0"/>
              </a:rPr>
              <a:t>Câu 3</a:t>
            </a: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Nghiên cứu bài tập ví dụ ở trong sách trang 49 để giải bài tập sau.</a:t>
            </a:r>
            <a:endParaRPr lang="vi-VN" sz="2400">
              <a:latin typeface="Arial" panose="020B0604020202020204" pitchFamily="34" charset="0"/>
              <a:ea typeface="Times New Roman" panose="02020603050405020304" pitchFamily="18" charset="0"/>
              <a:cs typeface="Arial" panose="020B0604020202020204" pitchFamily="34" charset="0"/>
            </a:endParaRPr>
          </a:p>
          <a:p>
            <a:pPr indent="342900" algn="just">
              <a:spcAft>
                <a:spcPts val="0"/>
              </a:spcAft>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Lựa chọn aptomat và dây dẫn cho máy bơm có công suất </a:t>
            </a:r>
            <a:r>
              <a:rPr lang="en-US" sz="2400" smtClean="0">
                <a:solidFill>
                  <a:srgbClr val="000000"/>
                </a:solidFill>
                <a:latin typeface="Arial" panose="020B0604020202020204" pitchFamily="34" charset="0"/>
                <a:ea typeface="Times New Roman" panose="02020603050405020304" pitchFamily="18" charset="0"/>
                <a:cs typeface="Arial" panose="020B0604020202020204" pitchFamily="34" charset="0"/>
              </a:rPr>
              <a:t>750W, </a:t>
            </a: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hệ số cosφ = </a:t>
            </a:r>
            <a:r>
              <a:rPr lang="en-US" sz="2400" smtClean="0">
                <a:solidFill>
                  <a:srgbClr val="000000"/>
                </a:solidFill>
                <a:latin typeface="Arial" panose="020B0604020202020204" pitchFamily="34" charset="0"/>
                <a:ea typeface="Times New Roman" panose="02020603050405020304" pitchFamily="18" charset="0"/>
                <a:cs typeface="Arial" panose="020B0604020202020204" pitchFamily="34" charset="0"/>
              </a:rPr>
              <a:t>0,8; </a:t>
            </a: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dây dẫn lõi đồng có mật độ dòng là 6A/mm</a:t>
            </a:r>
            <a:r>
              <a:rPr lang="en-US" sz="24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U = 220V.</a:t>
            </a:r>
            <a:endParaRPr lang="vi-VN" sz="24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395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mute="1">
                <p:cTn id="23" fill="hold" display="0">
                  <p:stCondLst>
                    <p:cond delay="indefinite"/>
                  </p:stCondLst>
                </p:cTn>
                <p:tgtEl>
                  <p:spTgt spid="5"/>
                </p:tgtEl>
              </p:cMediaNode>
            </p:video>
          </p:childTnLst>
        </p:cTn>
      </p:par>
    </p:tnLst>
    <p:bldLst>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6738938"/>
              </p:ext>
            </p:extLst>
          </p:nvPr>
        </p:nvGraphicFramePr>
        <p:xfrm>
          <a:off x="0" y="598395"/>
          <a:ext cx="12192000" cy="6259605"/>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xmlns="" val="20000"/>
                    </a:ext>
                  </a:extLst>
                </a:gridCol>
                <a:gridCol w="10896600">
                  <a:extLst>
                    <a:ext uri="{9D8B030D-6E8A-4147-A177-3AD203B41FA5}">
                      <a16:colId xmlns:a16="http://schemas.microsoft.com/office/drawing/2014/main" xmlns="" val="20001"/>
                    </a:ext>
                  </a:extLst>
                </a:gridCol>
              </a:tblGrid>
              <a:tr h="507606">
                <a:tc gridSpan="2">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endParaRPr lang="vi-VN" sz="1800" b="1"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hMerge="1">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5751999">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3" name="Rectangle 2"/>
          <p:cNvSpPr/>
          <p:nvPr/>
        </p:nvSpPr>
        <p:spPr>
          <a:xfrm>
            <a:off x="3429000" y="75175"/>
            <a:ext cx="5638800" cy="523220"/>
          </a:xfrm>
          <a:prstGeom prst="rect">
            <a:avLst/>
          </a:prstGeom>
          <a:noFill/>
        </p:spPr>
        <p:txBody>
          <a:bodyPr wrap="square" lIns="91440" tIns="45720" rIns="91440" bIns="45720">
            <a:spAutoFit/>
          </a:bodyPr>
          <a:lstStyle/>
          <a:p>
            <a:pPr algn="ctr"/>
            <a:r>
              <a:rPr lang="en-US" sz="280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ĐÁP ÁN PHIẾU HỌC TẬP SỐ 4</a:t>
            </a:r>
            <a:endParaRPr lang="en-US" sz="2800" b="0" cap="none" spc="0" dirty="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8" name="Rectangle 7"/>
          <p:cNvSpPr/>
          <p:nvPr/>
        </p:nvSpPr>
        <p:spPr>
          <a:xfrm>
            <a:off x="1274289" y="3343891"/>
            <a:ext cx="1143000" cy="477054"/>
          </a:xfrm>
          <a:prstGeom prst="rect">
            <a:avLst/>
          </a:prstGeom>
        </p:spPr>
        <p:txBody>
          <a:bodyPr wrap="square">
            <a:spAutoFit/>
          </a:bodyPr>
          <a:lstStyle/>
          <a:p>
            <a:pPr algn="just">
              <a:spcAft>
                <a:spcPts val="0"/>
              </a:spcAft>
            </a:pPr>
            <a:r>
              <a:rPr lang="vi-VN" sz="2500" b="1">
                <a:solidFill>
                  <a:srgbClr val="000000"/>
                </a:solidFill>
                <a:latin typeface="Arial" panose="020B0604020202020204" pitchFamily="34" charset="0"/>
                <a:ea typeface="Times New Roman" panose="02020603050405020304" pitchFamily="18" charset="0"/>
                <a:cs typeface="Arial" panose="020B0604020202020204" pitchFamily="34" charset="0"/>
              </a:rPr>
              <a:t>Câu 3</a:t>
            </a:r>
            <a:r>
              <a:rPr lang="vi-VN" sz="25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2412422" y="3362123"/>
            <a:ext cx="843501" cy="477054"/>
          </a:xfrm>
          <a:prstGeom prst="rect">
            <a:avLst/>
          </a:prstGeom>
        </p:spPr>
        <p:txBody>
          <a:bodyPr wrap="none">
            <a:spAutoFit/>
          </a:bodyPr>
          <a:lstStyle/>
          <a:p>
            <a:pPr algn="just">
              <a:spcAft>
                <a:spcPts val="0"/>
              </a:spcAft>
            </a:pPr>
            <a:r>
              <a:rPr lang="en-US" sz="2500">
                <a:solidFill>
                  <a:srgbClr val="FF0000"/>
                </a:solidFill>
                <a:latin typeface="Arial" panose="020B0604020202020204" pitchFamily="34" charset="0"/>
                <a:ea typeface="Times New Roman" panose="02020603050405020304" pitchFamily="18" charset="0"/>
                <a:cs typeface="Arial" panose="020B0604020202020204" pitchFamily="34" charset="0"/>
              </a:rPr>
              <a:t>Giải:</a:t>
            </a:r>
            <a:endParaRPr lang="vi-VN" sz="25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3549263" y="617635"/>
            <a:ext cx="5398273" cy="477054"/>
          </a:xfrm>
          <a:prstGeom prst="rect">
            <a:avLst/>
          </a:prstGeom>
        </p:spPr>
        <p:txBody>
          <a:bodyPr wrap="none">
            <a:spAutoFit/>
          </a:bodyPr>
          <a:lstStyle/>
          <a:p>
            <a:pPr lvl="0" algn="ctr" defTabSz="457200">
              <a:spcBef>
                <a:spcPts val="600"/>
              </a:spcBef>
              <a:defRPr/>
            </a:pPr>
            <a:r>
              <a:rPr lang="en-US" sz="2500" b="1">
                <a:solidFill>
                  <a:srgbClr val="FF0000"/>
                </a:solidFill>
                <a:latin typeface="Arial" panose="020B0604020202020204" pitchFamily="34" charset="0"/>
                <a:cs typeface="Arial" panose="020B0604020202020204" pitchFamily="34" charset="0"/>
              </a:rPr>
              <a:t>PHIẾU HỌC TẬP SỐ </a:t>
            </a:r>
            <a:r>
              <a:rPr lang="en-US" sz="2500" b="1" smtClean="0">
                <a:solidFill>
                  <a:srgbClr val="FF0000"/>
                </a:solidFill>
                <a:latin typeface="Arial" panose="020B0604020202020204" pitchFamily="34" charset="0"/>
                <a:cs typeface="Arial" panose="020B0604020202020204" pitchFamily="34" charset="0"/>
              </a:rPr>
              <a:t>4 </a:t>
            </a:r>
            <a:r>
              <a:rPr lang="en-US" sz="2500" b="1">
                <a:solidFill>
                  <a:srgbClr val="FF0000"/>
                </a:solidFill>
                <a:latin typeface="Arial" panose="020B0604020202020204" pitchFamily="34" charset="0"/>
                <a:cs typeface="Arial" panose="020B0604020202020204" pitchFamily="34" charset="0"/>
              </a:rPr>
              <a:t>- NỘI DUNG</a:t>
            </a:r>
            <a:endParaRPr lang="vi-VN" sz="25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1371600" y="1682180"/>
            <a:ext cx="10896600" cy="1200329"/>
          </a:xfrm>
          <a:prstGeom prst="rect">
            <a:avLst/>
          </a:prstGeom>
        </p:spPr>
        <p:txBody>
          <a:bodyPr wrap="square">
            <a:spAutoFit/>
          </a:bodyPr>
          <a:lstStyle/>
          <a:p>
            <a:pPr algn="just">
              <a:spcAft>
                <a:spcPts val="0"/>
              </a:spcAft>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Thiết bị bảo vệ phải có tác động khi có sự cố ngắn mạch.</a:t>
            </a:r>
            <a:endParaRPr lang="vi-VN" sz="2400">
              <a:latin typeface="Arial" panose="020B0604020202020204" pitchFamily="34" charset="0"/>
              <a:ea typeface="Times New Roman" panose="02020603050405020304" pitchFamily="18" charset="0"/>
              <a:cs typeface="Arial" panose="020B0604020202020204" pitchFamily="34" charset="0"/>
            </a:endParaRPr>
          </a:p>
          <a:p>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 Thiết bị bảo vệ phải có tính “chọn lọc”, tức là tác động nhanh, kịp thời , tách phần mạch </a:t>
            </a:r>
            <a:endParaRPr lang="vi-VN" sz="2400">
              <a:latin typeface="Arial" panose="020B0604020202020204" pitchFamily="34" charset="0"/>
              <a:cs typeface="Arial" panose="020B0604020202020204" pitchFamily="34" charset="0"/>
            </a:endParaRPr>
          </a:p>
        </p:txBody>
      </p:sp>
      <p:sp>
        <p:nvSpPr>
          <p:cNvPr id="19" name="Rectangle 18"/>
          <p:cNvSpPr/>
          <p:nvPr/>
        </p:nvSpPr>
        <p:spPr>
          <a:xfrm>
            <a:off x="1288342" y="1228741"/>
            <a:ext cx="10896600" cy="461665"/>
          </a:xfrm>
          <a:prstGeom prst="rect">
            <a:avLst/>
          </a:prstGeom>
        </p:spPr>
        <p:txBody>
          <a:bodyPr wrap="square">
            <a:spAutoFit/>
          </a:bodyPr>
          <a:lstStyle/>
          <a:p>
            <a:r>
              <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Câu 1</a:t>
            </a:r>
            <a:r>
              <a:rPr lang="vi-VN" sz="2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smtClean="0">
                <a:solidFill>
                  <a:srgbClr val="000000"/>
                </a:solidFill>
                <a:latin typeface="Arial" panose="020B0604020202020204" pitchFamily="34" charset="0"/>
                <a:ea typeface="Times New Roman" panose="02020603050405020304" pitchFamily="18" charset="0"/>
                <a:cs typeface="Arial" panose="020B0604020202020204" pitchFamily="34" charset="0"/>
              </a:rPr>
              <a:t>Nêu </a:t>
            </a: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các yêu cầu để lựa chọn một thiết bị aptomat sử dụng có hiệu </a:t>
            </a:r>
            <a:r>
              <a:rPr lang="en-US" sz="2400" smtClean="0">
                <a:solidFill>
                  <a:srgbClr val="000000"/>
                </a:solidFill>
                <a:latin typeface="Arial" panose="020B0604020202020204" pitchFamily="34" charset="0"/>
                <a:ea typeface="Times New Roman" panose="02020603050405020304" pitchFamily="18" charset="0"/>
                <a:cs typeface="Arial" panose="020B0604020202020204" pitchFamily="34" charset="0"/>
              </a:rPr>
              <a:t>quả?</a:t>
            </a:r>
            <a:endParaRPr lang="vi-VN" sz="2400">
              <a:latin typeface="Arial" panose="020B0604020202020204" pitchFamily="34" charset="0"/>
              <a:cs typeface="Arial" panose="020B0604020202020204" pitchFamily="34" charset="0"/>
            </a:endParaRPr>
          </a:p>
        </p:txBody>
      </p:sp>
      <p:sp>
        <p:nvSpPr>
          <p:cNvPr id="20" name="Rounded Rectangle 19"/>
          <p:cNvSpPr/>
          <p:nvPr/>
        </p:nvSpPr>
        <p:spPr>
          <a:xfrm>
            <a:off x="-76200" y="2442306"/>
            <a:ext cx="1549796" cy="3120294"/>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Thông số kĩ thuật của thiết bị đóng, cắt, bảo vệ </a:t>
            </a:r>
            <a:endParaRPr lang="en-US" sz="25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ounded Rectangle 21"/>
              <p:cNvSpPr/>
              <p:nvPr/>
            </p:nvSpPr>
            <p:spPr>
              <a:xfrm>
                <a:off x="9067800" y="2573988"/>
                <a:ext cx="2092710" cy="948324"/>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 xmlns:m="http://schemas.openxmlformats.org/officeDocument/2006/math">
                    <m:sSub>
                      <m:sSubPr>
                        <m:ctrlPr>
                          <a:rPr lang="en-US" sz="2800" i="1" smtClean="0">
                            <a:solidFill>
                              <a:schemeClr val="tx1"/>
                            </a:solidFill>
                            <a:latin typeface="Cambria Math" panose="02040503050406030204" pitchFamily="18" charset="0"/>
                            <a:cs typeface="Times New Roman" panose="02020603050405020304" pitchFamily="18" charset="0"/>
                          </a:rPr>
                        </m:ctrlPr>
                      </m:sSubPr>
                      <m:e>
                        <m:r>
                          <a:rPr lang="en-US" sz="2800" b="0" i="1" smtClean="0">
                            <a:solidFill>
                              <a:schemeClr val="tx1"/>
                            </a:solidFill>
                            <a:latin typeface="Cambria Math" panose="02040503050406030204" pitchFamily="18" charset="0"/>
                            <a:cs typeface="Times New Roman" panose="02020603050405020304" pitchFamily="18" charset="0"/>
                          </a:rPr>
                          <m:t>𝐼</m:t>
                        </m:r>
                      </m:e>
                      <m:sub>
                        <m:r>
                          <a:rPr lang="en-US" sz="2800" b="0" i="1" smtClean="0">
                            <a:solidFill>
                              <a:schemeClr val="tx1"/>
                            </a:solidFill>
                            <a:latin typeface="Cambria Math" panose="02040503050406030204" pitchFamily="18" charset="0"/>
                            <a:cs typeface="Times New Roman" panose="02020603050405020304" pitchFamily="18" charset="0"/>
                          </a:rPr>
                          <m:t>đ</m:t>
                        </m:r>
                        <m:r>
                          <a:rPr lang="en-US" sz="2800" b="0" i="1" smtClean="0">
                            <a:solidFill>
                              <a:schemeClr val="tx1"/>
                            </a:solidFill>
                            <a:latin typeface="Cambria Math" panose="02040503050406030204" pitchFamily="18" charset="0"/>
                            <a:cs typeface="Times New Roman" panose="02020603050405020304" pitchFamily="18" charset="0"/>
                          </a:rPr>
                          <m:t>𝑚</m:t>
                        </m:r>
                      </m:sub>
                    </m:sSub>
                  </m:oMath>
                </a14:m>
                <a:r>
                  <a:rPr lang="en-US" sz="2800" dirty="0" smtClean="0">
                    <a:solidFill>
                      <a:schemeClr val="tx1"/>
                    </a:solidFill>
                    <a:latin typeface="Arial" panose="020B0604020202020204" pitchFamily="34" charset="0"/>
                    <a:cs typeface="Arial" panose="020B0604020202020204" pitchFamily="34" charset="0"/>
                  </a:rPr>
                  <a:t> </a:t>
                </a:r>
                <a:r>
                  <a:rPr lang="en-US" sz="2800" smtClean="0">
                    <a:solidFill>
                      <a:schemeClr val="tx1"/>
                    </a:solidFill>
                    <a:latin typeface="Arial" panose="020B0604020202020204" pitchFamily="34" charset="0"/>
                    <a:cs typeface="Arial" panose="020B0604020202020204" pitchFamily="34" charset="0"/>
                  </a:rPr>
                  <a:t>= I </a:t>
                </a:r>
                <a:r>
                  <a:rPr lang="en-US" sz="1500" smtClean="0">
                    <a:solidFill>
                      <a:schemeClr val="tx1"/>
                    </a:solidFill>
                    <a:latin typeface="Arial" panose="020B0604020202020204" pitchFamily="34" charset="0"/>
                    <a:cs typeface="Arial" panose="020B0604020202020204" pitchFamily="34" charset="0"/>
                  </a:rPr>
                  <a:t>x</a:t>
                </a:r>
                <a:r>
                  <a:rPr lang="en-US" sz="2800" smtClean="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sz="2800" i="1" smtClean="0">
                            <a:solidFill>
                              <a:schemeClr val="tx1"/>
                            </a:solidFill>
                            <a:latin typeface="Cambria Math" panose="02040503050406030204" pitchFamily="18" charset="0"/>
                            <a:cs typeface="Times New Roman" panose="02020603050405020304" pitchFamily="18" charset="0"/>
                          </a:rPr>
                        </m:ctrlPr>
                      </m:sSubPr>
                      <m:e>
                        <m:r>
                          <a:rPr lang="en-US" sz="2800" b="0" i="1" smtClean="0">
                            <a:solidFill>
                              <a:schemeClr val="tx1"/>
                            </a:solidFill>
                            <a:latin typeface="Cambria Math" panose="02040503050406030204" pitchFamily="18" charset="0"/>
                            <a:cs typeface="Times New Roman" panose="02020603050405020304" pitchFamily="18" charset="0"/>
                          </a:rPr>
                          <m:t>h</m:t>
                        </m:r>
                      </m:e>
                      <m:sub>
                        <m:r>
                          <a:rPr lang="en-US" sz="2800" b="0" i="1" smtClean="0">
                            <a:solidFill>
                              <a:schemeClr val="tx1"/>
                            </a:solidFill>
                            <a:latin typeface="Cambria Math" panose="02040503050406030204" pitchFamily="18" charset="0"/>
                            <a:cs typeface="Times New Roman" panose="02020603050405020304" pitchFamily="18" charset="0"/>
                          </a:rPr>
                          <m:t>𝑎𝑡</m:t>
                        </m:r>
                      </m:sub>
                    </m:sSub>
                  </m:oMath>
                </a14:m>
                <a:r>
                  <a:rPr lang="en-US" sz="2800" smtClean="0">
                    <a:solidFill>
                      <a:schemeClr val="tx1"/>
                    </a:solidFill>
                    <a:latin typeface="Arial" panose="020B0604020202020204" pitchFamily="34" charset="0"/>
                    <a:cs typeface="Arial" panose="020B0604020202020204" pitchFamily="34" charset="0"/>
                  </a:rPr>
                  <a:t> </a:t>
                </a:r>
                <a:endParaRPr lang="en-US" sz="2800" dirty="0">
                  <a:solidFill>
                    <a:schemeClr val="tx1"/>
                  </a:solidFill>
                  <a:latin typeface="Arial" panose="020B0604020202020204" pitchFamily="34" charset="0"/>
                  <a:cs typeface="Arial" panose="020B0604020202020204" pitchFamily="34" charset="0"/>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9067800" y="2573988"/>
                <a:ext cx="2092710" cy="948324"/>
              </a:xfrm>
              <a:prstGeom prst="roundRect">
                <a:avLst/>
              </a:prstGeom>
              <a:blipFill rotWithShape="0">
                <a:blip r:embed="rId2"/>
                <a:stretch>
                  <a:fillRect/>
                </a:stretch>
              </a:blipFill>
              <a:ln>
                <a:noFill/>
              </a:ln>
              <a:effectLst>
                <a:outerShdw blurRad="50800" dist="50800" dir="5400000" algn="ctr" rotWithShape="0">
                  <a:schemeClr val="bg1"/>
                </a:outerShdw>
              </a:effectLst>
            </p:spPr>
            <p:txBody>
              <a:bodyPr/>
              <a:lstStyle/>
              <a:p>
                <a:r>
                  <a:rPr lang="vi-VN">
                    <a:noFill/>
                  </a:rPr>
                  <a:t> </a:t>
                </a:r>
              </a:p>
            </p:txBody>
          </p:sp>
        </mc:Fallback>
      </mc:AlternateContent>
      <p:sp>
        <p:nvSpPr>
          <p:cNvPr id="23" name="Rectangle 22"/>
          <p:cNvSpPr/>
          <p:nvPr/>
        </p:nvSpPr>
        <p:spPr>
          <a:xfrm>
            <a:off x="1274289" y="2868632"/>
            <a:ext cx="7993865" cy="477054"/>
          </a:xfrm>
          <a:prstGeom prst="rect">
            <a:avLst/>
          </a:prstGeom>
        </p:spPr>
        <p:txBody>
          <a:bodyPr wrap="square">
            <a:spAutoFit/>
          </a:bodyPr>
          <a:lstStyle/>
          <a:p>
            <a:pPr algn="just">
              <a:spcAft>
                <a:spcPts val="0"/>
              </a:spcAft>
            </a:pPr>
            <a:r>
              <a:rPr lang="vi-VN" sz="2400" b="1">
                <a:solidFill>
                  <a:srgbClr val="000000"/>
                </a:solidFill>
                <a:latin typeface="Arial" panose="020B0604020202020204" pitchFamily="34" charset="0"/>
                <a:ea typeface="Times New Roman" panose="02020603050405020304" pitchFamily="18" charset="0"/>
                <a:cs typeface="Arial" panose="020B0604020202020204" pitchFamily="34" charset="0"/>
              </a:rPr>
              <a:t>Câu 2: </a:t>
            </a: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dòng điện định mức của </a:t>
            </a:r>
            <a:r>
              <a:rPr lang="vi-VN" sz="2400" smtClean="0">
                <a:solidFill>
                  <a:srgbClr val="000000"/>
                </a:solidFill>
                <a:latin typeface="Arial" panose="020B0604020202020204" pitchFamily="34" charset="0"/>
                <a:ea typeface="Times New Roman" panose="02020603050405020304" pitchFamily="18" charset="0"/>
                <a:cs typeface="Arial" panose="020B0604020202020204" pitchFamily="34" charset="0"/>
              </a:rPr>
              <a:t>aptomat:</a:t>
            </a:r>
            <a:endParaRPr lang="vi-VN" sz="2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Rectangle 23"/>
          <p:cNvSpPr/>
          <p:nvPr/>
        </p:nvSpPr>
        <p:spPr>
          <a:xfrm>
            <a:off x="1274289" y="4097071"/>
            <a:ext cx="1803400" cy="1938992"/>
          </a:xfrm>
          <a:prstGeom prst="rect">
            <a:avLst/>
          </a:prstGeom>
        </p:spPr>
        <p:txBody>
          <a:bodyPr wrap="square">
            <a:spAutoFit/>
          </a:bodyPr>
          <a:lstStyle/>
          <a:p>
            <a:pPr algn="just">
              <a:spcAft>
                <a:spcPts val="0"/>
              </a:spcAft>
            </a:pPr>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Tóm tắt:</a:t>
            </a:r>
            <a:endParaRPr lang="vi-VN" sz="24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P =  </a:t>
            </a:r>
            <a:r>
              <a:rPr lang="en-US" sz="2400" smtClean="0">
                <a:solidFill>
                  <a:srgbClr val="FF0000"/>
                </a:solidFill>
                <a:latin typeface="Arial" panose="020B0604020202020204" pitchFamily="34" charset="0"/>
                <a:ea typeface="Times New Roman" panose="02020603050405020304" pitchFamily="18" charset="0"/>
                <a:cs typeface="Arial" panose="020B0604020202020204" pitchFamily="34" charset="0"/>
              </a:rPr>
              <a:t>750W</a:t>
            </a:r>
            <a:endParaRPr lang="vi-VN" sz="24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cosφ = 0,8</a:t>
            </a:r>
            <a:endParaRPr lang="vi-VN" sz="24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J= 6A/ mm</a:t>
            </a:r>
            <a:r>
              <a:rPr lang="en-US" sz="2400" baseline="30000">
                <a:solidFill>
                  <a:srgbClr val="FF0000"/>
                </a:solidFill>
                <a:latin typeface="Arial" panose="020B0604020202020204" pitchFamily="34" charset="0"/>
                <a:ea typeface="Times New Roman" panose="02020603050405020304" pitchFamily="18" charset="0"/>
                <a:cs typeface="Arial" panose="020B0604020202020204" pitchFamily="34" charset="0"/>
              </a:rPr>
              <a:t>2</a:t>
            </a:r>
            <a:endParaRPr lang="vi-VN" sz="24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r>
              <a:rPr lang="en-US" sz="2400">
                <a:solidFill>
                  <a:srgbClr val="FF0000"/>
                </a:solidFill>
                <a:latin typeface="Arial" panose="020B0604020202020204" pitchFamily="34" charset="0"/>
                <a:ea typeface="Times New Roman" panose="02020603050405020304" pitchFamily="18" charset="0"/>
                <a:cs typeface="Arial" panose="020B0604020202020204" pitchFamily="34" charset="0"/>
              </a:rPr>
              <a:t>U = 220V</a:t>
            </a:r>
            <a:endParaRPr lang="vi-VN" sz="2400">
              <a:solidFill>
                <a:srgbClr val="FF0000"/>
              </a:solidFill>
              <a:latin typeface="Arial" panose="020B0604020202020204" pitchFamily="34" charset="0"/>
              <a:cs typeface="Arial" panose="020B0604020202020204" pitchFamily="34" charset="0"/>
            </a:endParaRPr>
          </a:p>
        </p:txBody>
      </p:sp>
      <p:sp>
        <p:nvSpPr>
          <p:cNvPr id="25" name="Rectangle 24"/>
          <p:cNvSpPr/>
          <p:nvPr/>
        </p:nvSpPr>
        <p:spPr>
          <a:xfrm>
            <a:off x="3665711" y="3410229"/>
            <a:ext cx="4517583" cy="461665"/>
          </a:xfrm>
          <a:prstGeom prst="rect">
            <a:avLst/>
          </a:prstGeom>
        </p:spPr>
        <p:txBody>
          <a:bodyPr wrap="none">
            <a:spAutoFit/>
          </a:bodyPr>
          <a:lstStyle/>
          <a:p>
            <a:pPr algn="just">
              <a:spcAft>
                <a:spcPts val="0"/>
              </a:spcAft>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Dòng điện chạy qua dây dẫn là:</a:t>
            </a:r>
            <a:endParaRPr lang="vi-VN" sz="24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Rounded Rectangle 25"/>
              <p:cNvSpPr/>
              <p:nvPr/>
            </p:nvSpPr>
            <p:spPr>
              <a:xfrm>
                <a:off x="8181784" y="3436141"/>
                <a:ext cx="4191000" cy="457200"/>
              </a:xfrm>
              <a:prstGeom prst="roundRect">
                <a:avLst/>
              </a:prstGeom>
              <a:noFill/>
              <a:ln w="25400" cap="flat" cmpd="sng" algn="ctr">
                <a:noFill/>
                <a:prstDash val="solid"/>
              </a:ln>
              <a:effectLst>
                <a:outerShdw blurRad="50800" dist="50800" dir="5400000" algn="ctr" rotWithShape="0">
                  <a:sysClr val="window" lastClr="FFFFFF"/>
                </a:outerShdw>
              </a:effectLst>
            </p:spPr>
            <p:txBody>
              <a:bodyPr wrap="square" rtlCol="0" anchor="ctr">
                <a:noAutofit/>
              </a:bodyPr>
              <a:lstStyle/>
              <a:p>
                <a:pPr algn="just">
                  <a:spcAft>
                    <a:spcPts val="0"/>
                  </a:spcAft>
                </a:pPr>
                <a:r>
                  <a:rPr lang="en-US" sz="2400" kern="1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a:t>
                </a:r>
                <a14:m>
                  <m:oMath xmlns:m="http://schemas.openxmlformats.org/officeDocument/2006/math">
                    <m:f>
                      <m:fPr>
                        <m:ctrlPr>
                          <a:rPr lang="vi-VN" sz="2400" i="1" kern="1200">
                            <a:solidFill>
                              <a:srgbClr val="000000"/>
                            </a:solidFill>
                            <a:effectLst/>
                            <a:latin typeface="Cambria Math" panose="02040503050406030204" pitchFamily="18" charset="0"/>
                            <a:ea typeface="Times New Roman" panose="02020603050405020304" pitchFamily="18" charset="0"/>
                          </a:rPr>
                        </m:ctrlPr>
                      </m:fPr>
                      <m:num>
                        <m:r>
                          <a:rPr lang="en-US" sz="2400" i="1" kern="1200">
                            <a:solidFill>
                              <a:srgbClr val="000000"/>
                            </a:solidFill>
                            <a:effectLst/>
                            <a:latin typeface="Cambria Math" panose="02040503050406030204" pitchFamily="18" charset="0"/>
                            <a:ea typeface="Times New Roman" panose="02020603050405020304" pitchFamily="18" charset="0"/>
                          </a:rPr>
                          <m:t>𝑃</m:t>
                        </m:r>
                      </m:num>
                      <m:den>
                        <m:r>
                          <a:rPr lang="en-US" sz="2400" i="1" kern="1200">
                            <a:solidFill>
                              <a:srgbClr val="000000"/>
                            </a:solidFill>
                            <a:effectLst/>
                            <a:latin typeface="Cambria Math" panose="02040503050406030204" pitchFamily="18" charset="0"/>
                            <a:ea typeface="Times New Roman" panose="02020603050405020304" pitchFamily="18" charset="0"/>
                          </a:rPr>
                          <m:t>𝑈</m:t>
                        </m:r>
                        <m:r>
                          <a:rPr lang="en-US" sz="2400" i="1" kern="1200">
                            <a:solidFill>
                              <a:srgbClr val="000000"/>
                            </a:solidFill>
                            <a:effectLst/>
                            <a:latin typeface="Cambria Math" panose="02040503050406030204" pitchFamily="18" charset="0"/>
                            <a:ea typeface="Times New Roman" panose="02020603050405020304" pitchFamily="18" charset="0"/>
                          </a:rPr>
                          <m:t> .</m:t>
                        </m:r>
                        <m:r>
                          <m:rPr>
                            <m:sty m:val="p"/>
                          </m:rPr>
                          <a:rPr lang="en-US" sz="2400"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cos</m:t>
                        </m:r>
                        <m:r>
                          <m:rPr>
                            <m:sty m:val="p"/>
                          </m:rPr>
                          <a:rPr lang="el-GR" sz="2400" kern="1200">
                            <a:solidFill>
                              <a:srgbClr val="000000"/>
                            </a:solidFill>
                            <a:effectLst/>
                            <a:latin typeface="Cambria Math" panose="02040503050406030204" pitchFamily="18" charset="0"/>
                            <a:ea typeface="Yu Gothic" panose="020B0400000000000000" pitchFamily="34" charset="-128"/>
                            <a:cs typeface="Times New Roman" panose="02020603050405020304" pitchFamily="18" charset="0"/>
                          </a:rPr>
                          <m:t>ϕ</m:t>
                        </m:r>
                        <m:r>
                          <a:rPr lang="el-GR" sz="2400" i="1" kern="1200">
                            <a:solidFill>
                              <a:srgbClr val="000000"/>
                            </a:solidFill>
                            <a:effectLst/>
                            <a:latin typeface="Cambria Math" panose="02040503050406030204" pitchFamily="18" charset="0"/>
                            <a:ea typeface="Times New Roman" panose="02020603050405020304" pitchFamily="18" charset="0"/>
                          </a:rPr>
                          <m:t> </m:t>
                        </m:r>
                      </m:den>
                    </m:f>
                    <m:r>
                      <a:rPr lang="en-US" sz="2400" i="1" kern="1200">
                        <a:solidFill>
                          <a:srgbClr val="000000"/>
                        </a:solidFill>
                        <a:effectLst/>
                        <a:latin typeface="Cambria Math" panose="02040503050406030204" pitchFamily="18" charset="0"/>
                        <a:ea typeface="Times New Roman" panose="02020603050405020304" pitchFamily="18" charset="0"/>
                      </a:rPr>
                      <m:t> </m:t>
                    </m:r>
                  </m:oMath>
                </a14:m>
                <a:r>
                  <a:rPr lang="en-US" sz="2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vi-VN" sz="2400" i="1" kern="1200">
                            <a:solidFill>
                              <a:srgbClr val="000000"/>
                            </a:solidFill>
                            <a:effectLst/>
                            <a:latin typeface="Cambria Math" panose="02040503050406030204" pitchFamily="18" charset="0"/>
                            <a:ea typeface="Times New Roman" panose="02020603050405020304" pitchFamily="18" charset="0"/>
                          </a:rPr>
                        </m:ctrlPr>
                      </m:fPr>
                      <m:num>
                        <m:r>
                          <a:rPr lang="en-US" sz="2400" b="0" i="1" kern="1200" smtClean="0">
                            <a:solidFill>
                              <a:srgbClr val="000000"/>
                            </a:solidFill>
                            <a:effectLst/>
                            <a:latin typeface="Cambria Math" panose="02040503050406030204" pitchFamily="18" charset="0"/>
                            <a:ea typeface="Times New Roman" panose="02020603050405020304" pitchFamily="18" charset="0"/>
                          </a:rPr>
                          <m:t>75</m:t>
                        </m:r>
                        <m:r>
                          <a:rPr lang="en-US" sz="2400" i="1" kern="1200">
                            <a:solidFill>
                              <a:srgbClr val="000000"/>
                            </a:solidFill>
                            <a:effectLst/>
                            <a:latin typeface="Cambria Math" panose="02040503050406030204" pitchFamily="18" charset="0"/>
                            <a:ea typeface="Times New Roman" panose="02020603050405020304" pitchFamily="18" charset="0"/>
                          </a:rPr>
                          <m:t>0</m:t>
                        </m:r>
                      </m:num>
                      <m:den>
                        <m:r>
                          <a:rPr lang="en-US" sz="2400" i="1" kern="1200">
                            <a:solidFill>
                              <a:srgbClr val="000000"/>
                            </a:solidFill>
                            <a:effectLst/>
                            <a:latin typeface="Cambria Math" panose="02040503050406030204" pitchFamily="18" charset="0"/>
                            <a:ea typeface="Times New Roman" panose="02020603050405020304" pitchFamily="18" charset="0"/>
                          </a:rPr>
                          <m:t>220.</m:t>
                        </m:r>
                        <m:r>
                          <a:rPr lang="en-US" sz="2400"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0,8</m:t>
                        </m:r>
                        <m:r>
                          <a:rPr lang="en-US" sz="2400" i="1" kern="1200">
                            <a:solidFill>
                              <a:srgbClr val="000000"/>
                            </a:solidFill>
                            <a:effectLst/>
                            <a:latin typeface="Cambria Math" panose="02040503050406030204" pitchFamily="18" charset="0"/>
                            <a:ea typeface="Times New Roman" panose="02020603050405020304" pitchFamily="18" charset="0"/>
                          </a:rPr>
                          <m:t> </m:t>
                        </m:r>
                      </m:den>
                    </m:f>
                  </m:oMath>
                </a14:m>
                <a:r>
                  <a:rPr lang="en-US" sz="2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2400" kern="1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en-US" sz="2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endParaRPr lang="vi-VN" sz="24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Rounded Rectangle 25"/>
              <p:cNvSpPr>
                <a:spLocks noRot="1" noChangeAspect="1" noMove="1" noResize="1" noEditPoints="1" noAdjustHandles="1" noChangeArrowheads="1" noChangeShapeType="1" noTextEdit="1"/>
              </p:cNvSpPr>
              <p:nvPr/>
            </p:nvSpPr>
            <p:spPr>
              <a:xfrm>
                <a:off x="8181784" y="3436141"/>
                <a:ext cx="4191000" cy="457200"/>
              </a:xfrm>
              <a:prstGeom prst="roundRect">
                <a:avLst/>
              </a:prstGeom>
              <a:blipFill rotWithShape="0">
                <a:blip r:embed="rId3"/>
                <a:stretch>
                  <a:fillRect/>
                </a:stretch>
              </a:blipFill>
              <a:ln w="25400" cap="flat" cmpd="sng" algn="ctr">
                <a:noFill/>
                <a:prstDash val="solid"/>
              </a:ln>
              <a:effectLst>
                <a:outerShdw blurRad="50800" dist="50800" dir="5400000" algn="ctr" rotWithShape="0">
                  <a:sysClr val="window" lastClr="FFFFFF"/>
                </a:outerShdw>
              </a:effectLst>
            </p:spPr>
            <p:txBody>
              <a:bodyPr/>
              <a:lstStyle/>
              <a:p>
                <a:r>
                  <a:rPr lang="vi-VN">
                    <a:noFill/>
                  </a:rPr>
                  <a:t> </a:t>
                </a:r>
              </a:p>
            </p:txBody>
          </p:sp>
        </mc:Fallback>
      </mc:AlternateContent>
      <p:sp>
        <p:nvSpPr>
          <p:cNvPr id="27" name="Rectangle 26"/>
          <p:cNvSpPr/>
          <p:nvPr/>
        </p:nvSpPr>
        <p:spPr>
          <a:xfrm>
            <a:off x="3626138" y="4113938"/>
            <a:ext cx="4520597" cy="461665"/>
          </a:xfrm>
          <a:prstGeom prst="rect">
            <a:avLst/>
          </a:prstGeom>
        </p:spPr>
        <p:txBody>
          <a:bodyPr wrap="none">
            <a:spAutoFit/>
          </a:bodyPr>
          <a:lstStyle/>
          <a:p>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Tiết diện dây dẫn của thiết bị </a:t>
            </a:r>
            <a:r>
              <a:rPr lang="en-US" sz="24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a:t>
            </a:r>
            <a:endParaRPr lang="vi-VN" sz="2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ounded Rectangle 27"/>
              <p:cNvSpPr/>
              <p:nvPr/>
            </p:nvSpPr>
            <p:spPr>
              <a:xfrm>
                <a:off x="8114220" y="4129661"/>
                <a:ext cx="3538537" cy="525780"/>
              </a:xfrm>
              <a:prstGeom prst="roundRect">
                <a:avLst/>
              </a:prstGeom>
              <a:noFill/>
              <a:ln w="25400" cap="flat" cmpd="sng" algn="ctr">
                <a:noFill/>
                <a:prstDash val="solid"/>
              </a:ln>
              <a:effectLst>
                <a:outerShdw blurRad="50800" dist="50800" dir="5400000" algn="ctr" rotWithShape="0">
                  <a:sysClr val="window" lastClr="FFFFFF"/>
                </a:outerShdw>
              </a:effectLst>
            </p:spPr>
            <p:txBody>
              <a:bodyPr wrap="square" rtlCol="0" anchor="ctr">
                <a:noAutofit/>
              </a:bodyPr>
              <a:lstStyle/>
              <a:p>
                <a:pPr algn="just">
                  <a:spcAft>
                    <a:spcPts val="0"/>
                  </a:spcAft>
                </a:pPr>
                <a:r>
                  <a:rPr lang="en-US" sz="2400" kern="1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 = </a:t>
                </a:r>
                <a14:m>
                  <m:oMath xmlns:m="http://schemas.openxmlformats.org/officeDocument/2006/math">
                    <m:f>
                      <m:fPr>
                        <m:ctrlPr>
                          <a:rPr lang="vi-VN" sz="2400" b="1"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1"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𝑰</m:t>
                        </m:r>
                      </m:num>
                      <m:den>
                        <m:r>
                          <a:rPr lang="en-US" sz="2400" b="1"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𝑱</m:t>
                        </m:r>
                      </m:den>
                    </m:f>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f>
                      <m:fPr>
                        <m:ctrlPr>
                          <a:rPr lang="vi-VN"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4,3</m:t>
                        </m:r>
                      </m:num>
                      <m:den>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en-US" sz="2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71</m:t>
                    </m:r>
                  </m:oMath>
                </a14:m>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(mm</a:t>
                </a:r>
                <a:r>
                  <a:rPr lang="en-US" sz="24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vi-VN" sz="24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8114220" y="4129661"/>
                <a:ext cx="3538537" cy="525780"/>
              </a:xfrm>
              <a:prstGeom prst="roundRect">
                <a:avLst/>
              </a:prstGeom>
              <a:blipFill rotWithShape="0">
                <a:blip r:embed="rId4"/>
                <a:stretch>
                  <a:fillRect/>
                </a:stretch>
              </a:blipFill>
              <a:ln w="25400" cap="flat" cmpd="sng" algn="ctr">
                <a:noFill/>
                <a:prstDash val="solid"/>
              </a:ln>
              <a:effectLst>
                <a:outerShdw blurRad="50800" dist="50800" dir="5400000" algn="ctr" rotWithShape="0">
                  <a:sysClr val="window" lastClr="FFFFFF"/>
                </a:outerShdw>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3645495" y="4714218"/>
                <a:ext cx="6054689" cy="461665"/>
              </a:xfrm>
              <a:prstGeom prst="rect">
                <a:avLst/>
              </a:prstGeom>
            </p:spPr>
            <p:txBody>
              <a:bodyPr wrap="square">
                <a:spAutoFit/>
              </a:bodyPr>
              <a:lstStyle/>
              <a:p>
                <a:pPr algn="just">
                  <a:spcAft>
                    <a:spcPts val="0"/>
                  </a:spcAft>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Máy bơm là thiết bị có động cơ nên</a:t>
                </a:r>
                <a14:m>
                  <m:oMath xmlns:m="http://schemas.openxmlformats.org/officeDocument/2006/math">
                    <m:sSub>
                      <m:sSubPr>
                        <m:ctrlPr>
                          <a:rPr lang="vi-VN"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h</m:t>
                        </m:r>
                      </m:e>
                      <m:sub>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𝑎𝑡</m:t>
                        </m:r>
                      </m:sub>
                    </m:sSub>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oMath>
                </a14:m>
                <a:endParaRPr lang="vi-VN" sz="24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3645495" y="4714218"/>
                <a:ext cx="6054689" cy="461665"/>
              </a:xfrm>
              <a:prstGeom prst="rect">
                <a:avLst/>
              </a:prstGeom>
              <a:blipFill rotWithShape="0">
                <a:blip r:embed="rId5"/>
                <a:stretch>
                  <a:fillRect l="-1511" t="-9211" b="-30263"/>
                </a:stretch>
              </a:blipFill>
            </p:spPr>
            <p:txBody>
              <a:bodyPr/>
              <a:lstStyle/>
              <a:p>
                <a:r>
                  <a:rPr lang="vi-VN">
                    <a:noFill/>
                  </a:rPr>
                  <a:t> </a:t>
                </a:r>
              </a:p>
            </p:txBody>
          </p:sp>
        </mc:Fallback>
      </mc:AlternateContent>
      <p:sp>
        <p:nvSpPr>
          <p:cNvPr id="30" name="Rectangle 29"/>
          <p:cNvSpPr/>
          <p:nvPr/>
        </p:nvSpPr>
        <p:spPr>
          <a:xfrm>
            <a:off x="2898436" y="5214378"/>
            <a:ext cx="5150769" cy="461665"/>
          </a:xfrm>
          <a:prstGeom prst="rect">
            <a:avLst/>
          </a:prstGeom>
        </p:spPr>
        <p:txBody>
          <a:bodyPr wrap="none">
            <a:spAutoFit/>
          </a:bodyPr>
          <a:lstStyle/>
          <a:p>
            <a:pPr algn="just">
              <a:spcAft>
                <a:spcPts val="0"/>
              </a:spcAft>
            </a:pPr>
            <a:r>
              <a:rPr lang="fr-FR" sz="2400">
                <a:solidFill>
                  <a:srgbClr val="000000"/>
                </a:solidFill>
                <a:latin typeface="Arial" panose="020B0604020202020204" pitchFamily="34" charset="0"/>
                <a:ea typeface="Times New Roman" panose="02020603050405020304" pitchFamily="18" charset="0"/>
                <a:cs typeface="Arial" panose="020B0604020202020204" pitchFamily="34" charset="0"/>
              </a:rPr>
              <a:t>Dòng điên định mức của aptomat là:</a:t>
            </a:r>
            <a:endParaRPr lang="vi-VN" sz="24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ounded Rectangle 30"/>
              <p:cNvSpPr/>
              <p:nvPr/>
            </p:nvSpPr>
            <p:spPr>
              <a:xfrm>
                <a:off x="7869951" y="5251625"/>
                <a:ext cx="4383009" cy="365760"/>
              </a:xfrm>
              <a:prstGeom prst="roundRect">
                <a:avLst/>
              </a:prstGeom>
              <a:noFill/>
              <a:ln w="25400" cap="flat" cmpd="sng" algn="ctr">
                <a:noFill/>
                <a:prstDash val="solid"/>
              </a:ln>
              <a:effectLst>
                <a:outerShdw blurRad="50800" dist="50800" dir="5400000" algn="ctr" rotWithShape="0">
                  <a:sysClr val="window" lastClr="FFFFFF"/>
                </a:outerShdw>
              </a:effectLst>
            </p:spPr>
            <p:txBody>
              <a:bodyPr wrap="square" rtlCol="0" anchor="ctr">
                <a:noAutofit/>
              </a:bodyPr>
              <a:lstStyle/>
              <a:p>
                <a:pPr algn="just">
                  <a:spcAft>
                    <a:spcPts val="0"/>
                  </a:spcAft>
                </a:pPr>
                <a14:m>
                  <m:oMath xmlns:m="http://schemas.openxmlformats.org/officeDocument/2006/math">
                    <m:sSub>
                      <m:sSubPr>
                        <m:ctrlPr>
                          <a:rPr lang="vi-VN" sz="240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đ</m:t>
                        </m:r>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ub>
                    </m:sSub>
                  </m:oMath>
                </a14:m>
                <a:r>
                  <a:rPr lang="en-US" sz="2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I. </a:t>
                </a:r>
                <a14:m>
                  <m:oMath xmlns:m="http://schemas.openxmlformats.org/officeDocument/2006/math">
                    <m:sSub>
                      <m:sSubPr>
                        <m:ctrlPr>
                          <a:rPr lang="vi-VN"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e>
                      <m:sub>
                        <m:r>
                          <a:rPr lang="en-US"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𝑎𝑡</m:t>
                        </m:r>
                      </m:sub>
                    </m:sSub>
                  </m:oMath>
                </a14:m>
                <a:r>
                  <a:rPr lang="en-US" sz="2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2400" b="0" i="1" kern="12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4,3</m:t>
                    </m:r>
                  </m:oMath>
                </a14:m>
                <a:r>
                  <a:rPr lang="en-US" sz="2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2400" kern="12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8,6(A</a:t>
                </a:r>
                <a:r>
                  <a:rPr lang="en-US" sz="24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vi-VN" sz="24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1" name="Rounded Rectangle 30"/>
              <p:cNvSpPr>
                <a:spLocks noRot="1" noChangeAspect="1" noMove="1" noResize="1" noEditPoints="1" noAdjustHandles="1" noChangeArrowheads="1" noChangeShapeType="1" noTextEdit="1"/>
              </p:cNvSpPr>
              <p:nvPr/>
            </p:nvSpPr>
            <p:spPr>
              <a:xfrm>
                <a:off x="7869951" y="5251625"/>
                <a:ext cx="4383009" cy="365760"/>
              </a:xfrm>
              <a:prstGeom prst="roundRect">
                <a:avLst/>
              </a:prstGeom>
              <a:blipFill rotWithShape="0">
                <a:blip r:embed="rId6"/>
                <a:stretch>
                  <a:fillRect/>
                </a:stretch>
              </a:blipFill>
              <a:ln w="25400" cap="flat" cmpd="sng" algn="ctr">
                <a:noFill/>
                <a:prstDash val="solid"/>
              </a:ln>
              <a:effectLst>
                <a:outerShdw blurRad="50800" dist="50800" dir="5400000" algn="ctr" rotWithShape="0">
                  <a:sysClr val="window" lastClr="FFFFFF"/>
                </a:outerShdw>
              </a:effectLst>
            </p:spPr>
            <p:txBody>
              <a:bodyPr/>
              <a:lstStyle/>
              <a:p>
                <a:r>
                  <a:rPr lang="vi-VN">
                    <a:noFill/>
                  </a:rPr>
                  <a:t> </a:t>
                </a:r>
              </a:p>
            </p:txBody>
          </p:sp>
        </mc:Fallback>
      </mc:AlternateContent>
      <p:sp>
        <p:nvSpPr>
          <p:cNvPr id="32" name="Rectangle 31"/>
          <p:cNvSpPr/>
          <p:nvPr/>
        </p:nvSpPr>
        <p:spPr>
          <a:xfrm>
            <a:off x="1572769" y="5973318"/>
            <a:ext cx="10591799" cy="830997"/>
          </a:xfrm>
          <a:prstGeom prst="rect">
            <a:avLst/>
          </a:prstGeom>
        </p:spPr>
        <p:txBody>
          <a:bodyPr wrap="square">
            <a:spAutoFit/>
          </a:bodyPr>
          <a:lstStyle/>
          <a:p>
            <a:pPr algn="just">
              <a:spcAft>
                <a:spcPts val="0"/>
              </a:spcAft>
            </a:pPr>
            <a:r>
              <a:rPr lang="fr-FR" sz="2400">
                <a:solidFill>
                  <a:srgbClr val="000000"/>
                </a:solidFill>
                <a:latin typeface="Arial" panose="020B0604020202020204" pitchFamily="34" charset="0"/>
                <a:ea typeface="Times New Roman" panose="02020603050405020304" pitchFamily="18" charset="0"/>
                <a:cs typeface="Arial" panose="020B0604020202020204" pitchFamily="34" charset="0"/>
              </a:rPr>
              <a:t>Chọn aptomat có trên thị trường có dòng định mức là </a:t>
            </a:r>
            <a:r>
              <a:rPr lang="fr-FR" sz="2400" smtClean="0">
                <a:solidFill>
                  <a:srgbClr val="000000"/>
                </a:solidFill>
                <a:latin typeface="Arial" panose="020B0604020202020204" pitchFamily="34" charset="0"/>
                <a:ea typeface="Times New Roman" panose="02020603050405020304" pitchFamily="18" charset="0"/>
                <a:cs typeface="Arial" panose="020B0604020202020204" pitchFamily="34" charset="0"/>
              </a:rPr>
              <a:t>10A</a:t>
            </a:r>
            <a:r>
              <a:rPr lang="fr-FR" sz="2400">
                <a:solidFill>
                  <a:srgbClr val="000000"/>
                </a:solidFill>
                <a:latin typeface="Arial" panose="020B0604020202020204" pitchFamily="34" charset="0"/>
                <a:ea typeface="Times New Roman" panose="02020603050405020304" pitchFamily="18" charset="0"/>
                <a:cs typeface="Arial" panose="020B0604020202020204" pitchFamily="34" charset="0"/>
              </a:rPr>
              <a:t>, loại </a:t>
            </a:r>
            <a:r>
              <a:rPr lang="fr-FR" sz="2400" smtClean="0">
                <a:solidFill>
                  <a:srgbClr val="000000"/>
                </a:solidFill>
                <a:latin typeface="Arial" panose="020B0604020202020204" pitchFamily="34" charset="0"/>
                <a:ea typeface="Times New Roman" panose="02020603050405020304" pitchFamily="18" charset="0"/>
                <a:cs typeface="Arial" panose="020B0604020202020204" pitchFamily="34" charset="0"/>
              </a:rPr>
              <a:t>MCP1P/10A hoặc MCCB1P/10A</a:t>
            </a:r>
            <a:endParaRPr lang="vi-VN" sz="24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1352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circle(in)">
                                      <p:cBhvr>
                                        <p:cTn id="32" dur="20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arn(inVertic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arn(inVertical)">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9" grpId="0"/>
      <p:bldP spid="22" grpId="0"/>
      <p:bldP spid="23" grpId="0"/>
      <p:bldP spid="24" grpId="0"/>
      <p:bldP spid="25" grpId="0"/>
      <p:bldP spid="26" grpId="0"/>
      <p:bldP spid="27" grpId="0"/>
      <p:bldP spid="28" grpId="0"/>
      <p:bldP spid="29" grpId="0"/>
      <p:bldP spid="30" grpId="0"/>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514" y="679638"/>
            <a:ext cx="12194514" cy="954107"/>
          </a:xfrm>
          <a:prstGeom prst="rect">
            <a:avLst/>
          </a:prstGeom>
        </p:spPr>
        <p:txBody>
          <a:bodyPr wrap="square">
            <a:spAutoFit/>
          </a:bodyPr>
          <a:lstStyle/>
          <a:p>
            <a:pPr algn="just"/>
            <a:r>
              <a:rPr lang="vi-VN"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Xác định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ti</a:t>
            </a:r>
            <a:r>
              <a:rPr lang="vi-VN"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ết diện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vi-VN"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ủa dây </a:t>
            </a:r>
            <a:r>
              <a:rPr lang="vi-VN" sz="2800">
                <a:solidFill>
                  <a:srgbClr val="000000"/>
                </a:solidFill>
                <a:latin typeface="Arial" panose="020B0604020202020204" pitchFamily="34" charset="0"/>
                <a:ea typeface="Times New Roman" panose="02020603050405020304" pitchFamily="18" charset="0"/>
                <a:cs typeface="Arial" panose="020B0604020202020204" pitchFamily="34" charset="0"/>
              </a:rPr>
              <a:t>dẫn </a:t>
            </a:r>
            <a:r>
              <a:rPr lang="vi-VN"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và thiết bị bảo vệ cho bếp từ có </a:t>
            </a:r>
            <a:r>
              <a:rPr lang="vi-VN" sz="2800">
                <a:solidFill>
                  <a:srgbClr val="000000"/>
                </a:solidFill>
                <a:latin typeface="Arial" panose="020B0604020202020204" pitchFamily="34" charset="0"/>
                <a:ea typeface="Times New Roman" panose="02020603050405020304" pitchFamily="18" charset="0"/>
                <a:cs typeface="Arial" panose="020B0604020202020204" pitchFamily="34" charset="0"/>
              </a:rPr>
              <a:t>công </a:t>
            </a:r>
            <a:r>
              <a:rPr lang="vi-VN"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suất 2000W.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Biết mật độ dòng J= 6A/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mm</a:t>
            </a:r>
            <a:r>
              <a:rPr lang="en-US" sz="2800" baseline="30000" smtClean="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800">
                <a:latin typeface="Arial" panose="020B0604020202020204" pitchFamily="34" charset="0"/>
                <a:ea typeface="Times New Roman" panose="02020603050405020304" pitchFamily="18" charset="0"/>
                <a:cs typeface="Arial" panose="020B0604020202020204" pitchFamily="34" charset="0"/>
              </a:rPr>
              <a:t>.</a:t>
            </a:r>
            <a:endParaRPr lang="vi-VN" sz="2800">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392404" y="2289145"/>
            <a:ext cx="2057400" cy="3062377"/>
          </a:xfrm>
          <a:prstGeom prst="rect">
            <a:avLst/>
          </a:prstGeom>
        </p:spPr>
        <p:txBody>
          <a:bodyPr wrap="square">
            <a:spAutoFit/>
          </a:bodyPr>
          <a:lstStyle/>
          <a:p>
            <a:pPr algn="just">
              <a:spcBef>
                <a:spcPts val="600"/>
              </a:spcBef>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Tóm tắt:</a:t>
            </a:r>
            <a:endPar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P =  </a:t>
            </a:r>
            <a:r>
              <a:rPr lang="en-US" sz="2800" smtClean="0">
                <a:solidFill>
                  <a:srgbClr val="FF0000"/>
                </a:solidFill>
                <a:latin typeface="Arial" panose="020B0604020202020204" pitchFamily="34" charset="0"/>
                <a:ea typeface="Times New Roman" panose="02020603050405020304" pitchFamily="18" charset="0"/>
                <a:cs typeface="Arial" panose="020B0604020202020204" pitchFamily="34" charset="0"/>
              </a:rPr>
              <a:t>2000W</a:t>
            </a:r>
            <a:endPar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cosφ = </a:t>
            </a:r>
            <a:r>
              <a:rPr lang="en-US" sz="2800" smtClean="0">
                <a:solidFill>
                  <a:srgbClr val="FF0000"/>
                </a:solidFill>
                <a:latin typeface="Arial" panose="020B0604020202020204" pitchFamily="34" charset="0"/>
                <a:ea typeface="Times New Roman" panose="02020603050405020304" pitchFamily="18" charset="0"/>
                <a:cs typeface="Arial" panose="020B0604020202020204" pitchFamily="34" charset="0"/>
              </a:rPr>
              <a:t>1,0</a:t>
            </a:r>
            <a:endPar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J= 6A/ mm</a:t>
            </a:r>
            <a:r>
              <a:rPr lang="en-US" sz="2800" baseline="30000">
                <a:solidFill>
                  <a:srgbClr val="FF0000"/>
                </a:solidFill>
                <a:latin typeface="Arial" panose="020B0604020202020204" pitchFamily="34" charset="0"/>
                <a:ea typeface="Times New Roman" panose="02020603050405020304" pitchFamily="18" charset="0"/>
                <a:cs typeface="Arial" panose="020B0604020202020204" pitchFamily="34" charset="0"/>
              </a:rPr>
              <a:t>2</a:t>
            </a:r>
            <a:endPar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spcBef>
                <a:spcPts val="600"/>
              </a:spcBef>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U = </a:t>
            </a:r>
            <a:r>
              <a:rPr lang="en-US" sz="2800" smtClean="0">
                <a:solidFill>
                  <a:srgbClr val="FF0000"/>
                </a:solidFill>
                <a:latin typeface="Arial" panose="020B0604020202020204" pitchFamily="34" charset="0"/>
                <a:ea typeface="Times New Roman" panose="02020603050405020304" pitchFamily="18" charset="0"/>
                <a:cs typeface="Arial" panose="020B0604020202020204" pitchFamily="34" charset="0"/>
              </a:rPr>
              <a:t>220V</a:t>
            </a:r>
          </a:p>
          <a:p>
            <a:pPr>
              <a:spcBef>
                <a:spcPts val="600"/>
              </a:spcBef>
            </a:pPr>
            <a:r>
              <a:rPr lang="en-US" sz="2800" smtClean="0">
                <a:solidFill>
                  <a:srgbClr val="FF0000"/>
                </a:solidFill>
                <a:latin typeface="Arial" panose="020B0604020202020204" pitchFamily="34" charset="0"/>
                <a:cs typeface="Arial" panose="020B0604020202020204" pitchFamily="34" charset="0"/>
              </a:rPr>
              <a:t>Tính S?</a:t>
            </a:r>
            <a:endParaRPr lang="vi-VN" sz="2800">
              <a:solidFill>
                <a:srgbClr val="FF0000"/>
              </a:solidFill>
              <a:latin typeface="Arial" panose="020B0604020202020204" pitchFamily="34" charset="0"/>
              <a:cs typeface="Arial" panose="020B0604020202020204" pitchFamily="34" charset="0"/>
            </a:endParaRPr>
          </a:p>
        </p:txBody>
      </p:sp>
      <p:sp>
        <p:nvSpPr>
          <p:cNvPr id="31" name="Rectangle 30"/>
          <p:cNvSpPr/>
          <p:nvPr/>
        </p:nvSpPr>
        <p:spPr>
          <a:xfrm>
            <a:off x="6555387" y="1550798"/>
            <a:ext cx="923651" cy="523220"/>
          </a:xfrm>
          <a:prstGeom prst="rect">
            <a:avLst/>
          </a:prstGeom>
        </p:spPr>
        <p:txBody>
          <a:bodyPr wrap="none">
            <a:spAutoFit/>
          </a:bodyPr>
          <a:lstStyle/>
          <a:p>
            <a:pPr algn="just">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Giải:</a:t>
            </a:r>
            <a:endPar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4394538" y="1953842"/>
            <a:ext cx="5245347" cy="523220"/>
          </a:xfrm>
          <a:prstGeom prst="rect">
            <a:avLst/>
          </a:prstGeom>
        </p:spPr>
        <p:txBody>
          <a:bodyPr wrap="none">
            <a:spAutoFit/>
          </a:bodyPr>
          <a:lstStyle/>
          <a:p>
            <a:pPr algn="just">
              <a:spcAft>
                <a:spcPts val="0"/>
              </a:spcAft>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Dòng điện chạy qua dây dẫn là:</a:t>
            </a:r>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Rounded Rectangle 31"/>
              <p:cNvSpPr/>
              <p:nvPr/>
            </p:nvSpPr>
            <p:spPr>
              <a:xfrm>
                <a:off x="4807044" y="2587997"/>
                <a:ext cx="1748343" cy="457200"/>
              </a:xfrm>
              <a:prstGeom prst="roundRect">
                <a:avLst/>
              </a:prstGeom>
              <a:noFill/>
              <a:ln w="25400" cap="flat" cmpd="sng" algn="ctr">
                <a:noFill/>
                <a:prstDash val="solid"/>
              </a:ln>
              <a:effectLst>
                <a:outerShdw blurRad="50800" dist="50800" dir="5400000" algn="ctr" rotWithShape="0">
                  <a:sysClr val="window" lastClr="FFFFFF"/>
                </a:outerShdw>
              </a:effectLst>
            </p:spPr>
            <p:txBody>
              <a:bodyPr wrap="square" rtlCol="0" anchor="ctr">
                <a:noAutofit/>
              </a:bodyPr>
              <a:lstStyle/>
              <a:p>
                <a:pPr algn="just">
                  <a:spcAft>
                    <a:spcPts val="0"/>
                  </a:spcAft>
                </a:pPr>
                <a:r>
                  <a:rPr lang="en-US" sz="28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a:t>
                </a:r>
                <a14:m>
                  <m:oMath xmlns:m="http://schemas.openxmlformats.org/officeDocument/2006/math">
                    <m:f>
                      <m:fPr>
                        <m:ctrlPr>
                          <a:rPr lang="vi-VN" sz="2800" i="1" kern="1200">
                            <a:solidFill>
                              <a:srgbClr val="000000"/>
                            </a:solidFill>
                            <a:effectLst/>
                            <a:latin typeface="Cambria Math" panose="02040503050406030204" pitchFamily="18" charset="0"/>
                            <a:ea typeface="Times New Roman" panose="02020603050405020304" pitchFamily="18" charset="0"/>
                          </a:rPr>
                        </m:ctrlPr>
                      </m:fPr>
                      <m:num>
                        <m:r>
                          <a:rPr lang="en-US" sz="2800" i="1" kern="1200">
                            <a:solidFill>
                              <a:srgbClr val="000000"/>
                            </a:solidFill>
                            <a:effectLst/>
                            <a:latin typeface="Cambria Math" panose="02040503050406030204" pitchFamily="18" charset="0"/>
                            <a:ea typeface="Times New Roman" panose="02020603050405020304" pitchFamily="18" charset="0"/>
                          </a:rPr>
                          <m:t>𝑃</m:t>
                        </m:r>
                      </m:num>
                      <m:den>
                        <m:r>
                          <a:rPr lang="en-US" sz="2800" i="1" kern="1200">
                            <a:solidFill>
                              <a:srgbClr val="000000"/>
                            </a:solidFill>
                            <a:effectLst/>
                            <a:latin typeface="Cambria Math" panose="02040503050406030204" pitchFamily="18" charset="0"/>
                            <a:ea typeface="Times New Roman" panose="02020603050405020304" pitchFamily="18" charset="0"/>
                          </a:rPr>
                          <m:t>𝑈</m:t>
                        </m:r>
                        <m:r>
                          <a:rPr lang="en-US" sz="2800" i="1" kern="1200">
                            <a:solidFill>
                              <a:srgbClr val="000000"/>
                            </a:solidFill>
                            <a:effectLst/>
                            <a:latin typeface="Cambria Math" panose="02040503050406030204" pitchFamily="18" charset="0"/>
                            <a:ea typeface="Times New Roman" panose="02020603050405020304" pitchFamily="18" charset="0"/>
                          </a:rPr>
                          <m:t> .</m:t>
                        </m:r>
                        <m:r>
                          <m:rPr>
                            <m:sty m:val="p"/>
                          </m:rPr>
                          <a:rPr lang="en-US" sz="2800"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cos</m:t>
                        </m:r>
                        <m:r>
                          <m:rPr>
                            <m:sty m:val="p"/>
                          </m:rPr>
                          <a:rPr lang="en-US" sz="2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φ</m:t>
                        </m:r>
                      </m:den>
                    </m:f>
                  </m:oMath>
                </a14:m>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2" name="Rounded Rectangle 31"/>
              <p:cNvSpPr>
                <a:spLocks noRot="1" noChangeAspect="1" noMove="1" noResize="1" noEditPoints="1" noAdjustHandles="1" noChangeArrowheads="1" noChangeShapeType="1" noTextEdit="1"/>
              </p:cNvSpPr>
              <p:nvPr/>
            </p:nvSpPr>
            <p:spPr>
              <a:xfrm>
                <a:off x="4807044" y="2587997"/>
                <a:ext cx="1748343" cy="457200"/>
              </a:xfrm>
              <a:prstGeom prst="roundRect">
                <a:avLst/>
              </a:prstGeom>
              <a:blipFill rotWithShape="0">
                <a:blip r:embed="rId3"/>
                <a:stretch>
                  <a:fillRect/>
                </a:stretch>
              </a:blipFill>
              <a:ln w="25400" cap="flat" cmpd="sng" algn="ctr">
                <a:noFill/>
                <a:prstDash val="solid"/>
              </a:ln>
              <a:effectLst>
                <a:outerShdw blurRad="50800" dist="50800" dir="5400000" algn="ctr" rotWithShape="0">
                  <a:sysClr val="window" lastClr="FFFFFF"/>
                </a:outerShdw>
              </a:effectLst>
            </p:spPr>
            <p:txBody>
              <a:bodyPr/>
              <a:lstStyle/>
              <a:p>
                <a:r>
                  <a:rPr lang="vi-VN">
                    <a:noFill/>
                  </a:rPr>
                  <a:t> </a:t>
                </a:r>
              </a:p>
            </p:txBody>
          </p:sp>
        </mc:Fallback>
      </mc:AlternateContent>
      <p:sp>
        <p:nvSpPr>
          <p:cNvPr id="9" name="Rectangle 8"/>
          <p:cNvSpPr/>
          <p:nvPr/>
        </p:nvSpPr>
        <p:spPr>
          <a:xfrm>
            <a:off x="4536208" y="3208786"/>
            <a:ext cx="5249642" cy="523220"/>
          </a:xfrm>
          <a:prstGeom prst="rect">
            <a:avLst/>
          </a:prstGeom>
        </p:spPr>
        <p:txBody>
          <a:bodyPr wrap="none">
            <a:spAutoFit/>
          </a:bodyPr>
          <a:lstStyle/>
          <a:p>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Tiết diện dây dẫn của thiết bị là:</a:t>
            </a:r>
            <a:endParaRPr lang="vi-VN" sz="2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3" name="Rounded Rectangle 32"/>
              <p:cNvSpPr/>
              <p:nvPr/>
            </p:nvSpPr>
            <p:spPr>
              <a:xfrm>
                <a:off x="4989985" y="3807718"/>
                <a:ext cx="1106016" cy="525780"/>
              </a:xfrm>
              <a:prstGeom prst="roundRect">
                <a:avLst/>
              </a:prstGeom>
              <a:noFill/>
              <a:ln w="25400" cap="flat" cmpd="sng" algn="ctr">
                <a:noFill/>
                <a:prstDash val="solid"/>
              </a:ln>
              <a:effectLst>
                <a:outerShdw blurRad="50800" dist="50800" dir="5400000" algn="ctr" rotWithShape="0">
                  <a:sysClr val="window" lastClr="FFFFFF"/>
                </a:outerShdw>
              </a:effectLst>
            </p:spPr>
            <p:txBody>
              <a:bodyPr wrap="square" rtlCol="0" anchor="ctr">
                <a:noAutofit/>
              </a:bodyPr>
              <a:lstStyle/>
              <a:p>
                <a:pPr algn="just">
                  <a:spcAft>
                    <a:spcPts val="0"/>
                  </a:spcAft>
                </a:pPr>
                <a:r>
                  <a:rPr lang="en-US" sz="28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 = </a:t>
                </a:r>
                <a14:m>
                  <m:oMath xmlns:m="http://schemas.openxmlformats.org/officeDocument/2006/math">
                    <m:f>
                      <m:fPr>
                        <m:ctrlPr>
                          <a:rPr lang="vi-VN" sz="2800" b="1"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b="1"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𝑰</m:t>
                        </m:r>
                      </m:num>
                      <m:den>
                        <m:r>
                          <a:rPr lang="en-US" sz="2800" b="1"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𝑱</m:t>
                        </m:r>
                      </m:den>
                    </m:f>
                  </m:oMath>
                </a14:m>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3" name="Rounded Rectangle 32"/>
              <p:cNvSpPr>
                <a:spLocks noRot="1" noChangeAspect="1" noMove="1" noResize="1" noEditPoints="1" noAdjustHandles="1" noChangeArrowheads="1" noChangeShapeType="1" noTextEdit="1"/>
              </p:cNvSpPr>
              <p:nvPr/>
            </p:nvSpPr>
            <p:spPr>
              <a:xfrm>
                <a:off x="4989985" y="3807718"/>
                <a:ext cx="1106016" cy="525780"/>
              </a:xfrm>
              <a:prstGeom prst="roundRect">
                <a:avLst/>
              </a:prstGeom>
              <a:blipFill rotWithShape="0">
                <a:blip r:embed="rId4"/>
                <a:stretch>
                  <a:fillRect/>
                </a:stretch>
              </a:blipFill>
              <a:ln w="25400" cap="flat" cmpd="sng" algn="ctr">
                <a:noFill/>
                <a:prstDash val="solid"/>
              </a:ln>
              <a:effectLst>
                <a:outerShdw blurRad="50800" dist="50800" dir="5400000" algn="ctr" rotWithShape="0">
                  <a:sysClr val="window" lastClr="FFFFFF"/>
                </a:outerShdw>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303855" y="4359596"/>
                <a:ext cx="8382000" cy="523220"/>
              </a:xfrm>
              <a:prstGeom prst="rect">
                <a:avLst/>
              </a:prstGeom>
            </p:spPr>
            <p:txBody>
              <a:bodyPr wrap="square">
                <a:spAutoFit/>
              </a:bodyPr>
              <a:lstStyle/>
              <a:p>
                <a:pPr algn="just">
                  <a:spcAft>
                    <a:spcPts val="0"/>
                  </a:spcAft>
                </a:pP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Bếp từ là thiết bị không có động cơ nên</a:t>
                </a:r>
                <a14:m>
                  <m:oMath xmlns:m="http://schemas.openxmlformats.org/officeDocument/2006/math">
                    <m:sSub>
                      <m:sSubPr>
                        <m:ctrlPr>
                          <a:rPr lang="vi-VN"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h</m:t>
                        </m:r>
                      </m:e>
                      <m:sub>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𝑎𝑡</m:t>
                        </m:r>
                      </m:sub>
                    </m:sSub>
                    <m:r>
                      <a:rPr lang="en-US" sz="2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oMath>
                </a14:m>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303855" y="4359596"/>
                <a:ext cx="8382000" cy="523220"/>
              </a:xfrm>
              <a:prstGeom prst="rect">
                <a:avLst/>
              </a:prstGeom>
              <a:blipFill rotWithShape="0">
                <a:blip r:embed="rId5"/>
                <a:stretch>
                  <a:fillRect l="-1527" t="-11628" b="-31395"/>
                </a:stretch>
              </a:blipFill>
            </p:spPr>
            <p:txBody>
              <a:bodyPr/>
              <a:lstStyle/>
              <a:p>
                <a:r>
                  <a:rPr lang="vi-VN">
                    <a:noFill/>
                  </a:rPr>
                  <a:t> </a:t>
                </a:r>
              </a:p>
            </p:txBody>
          </p:sp>
        </mc:Fallback>
      </mc:AlternateContent>
      <p:sp>
        <p:nvSpPr>
          <p:cNvPr id="11" name="Rectangle 10"/>
          <p:cNvSpPr/>
          <p:nvPr/>
        </p:nvSpPr>
        <p:spPr>
          <a:xfrm>
            <a:off x="2157994" y="4885303"/>
            <a:ext cx="8983550" cy="523220"/>
          </a:xfrm>
          <a:prstGeom prst="rect">
            <a:avLst/>
          </a:prstGeom>
        </p:spPr>
        <p:txBody>
          <a:bodyPr wrap="none">
            <a:spAutoFit/>
          </a:bodyPr>
          <a:lstStyle/>
          <a:p>
            <a:pPr algn="just">
              <a:spcAft>
                <a:spcPts val="0"/>
              </a:spcAft>
            </a:pPr>
            <a:r>
              <a:rPr lang="fr-FR" sz="2800">
                <a:solidFill>
                  <a:srgbClr val="000000"/>
                </a:solidFill>
                <a:latin typeface="Arial" panose="020B0604020202020204" pitchFamily="34" charset="0"/>
                <a:ea typeface="Times New Roman" panose="02020603050405020304" pitchFamily="18" charset="0"/>
                <a:cs typeface="Arial" panose="020B0604020202020204" pitchFamily="34" charset="0"/>
              </a:rPr>
              <a:t>Dòng điên định mức của aptomat </a:t>
            </a:r>
            <a:r>
              <a:rPr lang="fr-FR"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bảo vệ cho bếp từ là</a:t>
            </a:r>
            <a:r>
              <a:rPr lang="fr-FR" sz="2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ounded Rectangle 34"/>
              <p:cNvSpPr/>
              <p:nvPr/>
            </p:nvSpPr>
            <p:spPr>
              <a:xfrm>
                <a:off x="4425018" y="5428934"/>
                <a:ext cx="2130369" cy="365760"/>
              </a:xfrm>
              <a:prstGeom prst="roundRect">
                <a:avLst/>
              </a:prstGeom>
              <a:noFill/>
              <a:ln w="25400" cap="flat" cmpd="sng" algn="ctr">
                <a:noFill/>
                <a:prstDash val="solid"/>
              </a:ln>
              <a:effectLst>
                <a:outerShdw blurRad="50800" dist="50800" dir="5400000" algn="ctr" rotWithShape="0">
                  <a:sysClr val="window" lastClr="FFFFFF"/>
                </a:outerShdw>
              </a:effectLst>
            </p:spPr>
            <p:txBody>
              <a:bodyPr wrap="square" rtlCol="0" anchor="ctr">
                <a:noAutofit/>
              </a:bodyPr>
              <a:lstStyle/>
              <a:p>
                <a:pPr algn="just">
                  <a:spcAft>
                    <a:spcPts val="0"/>
                  </a:spcAft>
                </a:pPr>
                <a14:m>
                  <m:oMath xmlns:m="http://schemas.openxmlformats.org/officeDocument/2006/math">
                    <m:sSub>
                      <m:sSubPr>
                        <m:ctrlPr>
                          <a:rPr lang="vi-VN" sz="2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n-US" sz="2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đ</m:t>
                        </m:r>
                        <m:r>
                          <a:rPr lang="en-US" sz="2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sub>
                    </m:sSub>
                  </m:oMath>
                </a14:m>
                <a:r>
                  <a:rPr lang="en-US" sz="28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I. </a:t>
                </a:r>
                <a14:m>
                  <m:oMath xmlns:m="http://schemas.openxmlformats.org/officeDocument/2006/math">
                    <m:sSub>
                      <m:sSubPr>
                        <m:ctrlPr>
                          <a:rPr lang="vi-VN" sz="2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h</m:t>
                        </m:r>
                      </m:e>
                      <m:sub>
                        <m:r>
                          <a:rPr lang="en-US" sz="2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𝑎𝑡</m:t>
                        </m:r>
                      </m:sub>
                    </m:sSub>
                  </m:oMath>
                </a14:m>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5" name="Rounded Rectangle 34"/>
              <p:cNvSpPr>
                <a:spLocks noRot="1" noChangeAspect="1" noMove="1" noResize="1" noEditPoints="1" noAdjustHandles="1" noChangeArrowheads="1" noChangeShapeType="1" noTextEdit="1"/>
              </p:cNvSpPr>
              <p:nvPr/>
            </p:nvSpPr>
            <p:spPr>
              <a:xfrm>
                <a:off x="4425018" y="5428934"/>
                <a:ext cx="2130369" cy="365760"/>
              </a:xfrm>
              <a:prstGeom prst="roundRect">
                <a:avLst/>
              </a:prstGeom>
              <a:blipFill rotWithShape="0">
                <a:blip r:embed="rId6"/>
                <a:stretch>
                  <a:fillRect/>
                </a:stretch>
              </a:blipFill>
              <a:ln w="25400" cap="flat" cmpd="sng" algn="ctr">
                <a:noFill/>
                <a:prstDash val="solid"/>
              </a:ln>
              <a:effectLst>
                <a:outerShdw blurRad="50800" dist="50800" dir="5400000" algn="ctr" rotWithShape="0">
                  <a:sysClr val="window" lastClr="FFFFFF"/>
                </a:outerShdw>
              </a:effectLst>
            </p:spPr>
            <p:txBody>
              <a:bodyPr/>
              <a:lstStyle/>
              <a:p>
                <a:r>
                  <a:rPr lang="vi-VN">
                    <a:noFill/>
                  </a:rPr>
                  <a:t> </a:t>
                </a:r>
              </a:p>
            </p:txBody>
          </p:sp>
        </mc:Fallback>
      </mc:AlternateContent>
      <p:sp>
        <p:nvSpPr>
          <p:cNvPr id="12" name="Rectangle 11"/>
          <p:cNvSpPr/>
          <p:nvPr/>
        </p:nvSpPr>
        <p:spPr>
          <a:xfrm>
            <a:off x="449259" y="5908128"/>
            <a:ext cx="11747825" cy="954107"/>
          </a:xfrm>
          <a:prstGeom prst="rect">
            <a:avLst/>
          </a:prstGeom>
        </p:spPr>
        <p:txBody>
          <a:bodyPr wrap="square">
            <a:spAutoFit/>
          </a:bodyPr>
          <a:lstStyle/>
          <a:p>
            <a:pPr algn="just">
              <a:spcAft>
                <a:spcPts val="0"/>
              </a:spcAft>
            </a:pPr>
            <a:r>
              <a:rPr lang="fr-FR" sz="2800">
                <a:solidFill>
                  <a:srgbClr val="FF0000"/>
                </a:solidFill>
                <a:latin typeface="Arial" panose="020B0604020202020204" pitchFamily="34" charset="0"/>
                <a:ea typeface="Times New Roman" panose="02020603050405020304" pitchFamily="18" charset="0"/>
                <a:cs typeface="Arial" panose="020B0604020202020204" pitchFamily="34" charset="0"/>
              </a:rPr>
              <a:t>Chọn aptomat có trên thị trường có dòng định mức là </a:t>
            </a:r>
            <a:r>
              <a:rPr lang="fr-FR" sz="2800" smtClean="0">
                <a:solidFill>
                  <a:srgbClr val="FF0000"/>
                </a:solidFill>
                <a:latin typeface="Arial" panose="020B0604020202020204" pitchFamily="34" charset="0"/>
                <a:ea typeface="Times New Roman" panose="02020603050405020304" pitchFamily="18" charset="0"/>
                <a:cs typeface="Arial" panose="020B0604020202020204" pitchFamily="34" charset="0"/>
              </a:rPr>
              <a:t>16A</a:t>
            </a:r>
            <a:r>
              <a:rPr lang="fr-FR" sz="2800">
                <a:solidFill>
                  <a:srgbClr val="FF0000"/>
                </a:solidFill>
                <a:latin typeface="Arial" panose="020B0604020202020204" pitchFamily="34" charset="0"/>
                <a:ea typeface="Times New Roman" panose="02020603050405020304" pitchFamily="18" charset="0"/>
                <a:cs typeface="Arial" panose="020B0604020202020204" pitchFamily="34" charset="0"/>
              </a:rPr>
              <a:t>, loại </a:t>
            </a:r>
            <a:r>
              <a:rPr lang="fr-FR" sz="2800" smtClean="0">
                <a:solidFill>
                  <a:srgbClr val="FF0000"/>
                </a:solidFill>
                <a:latin typeface="Arial" panose="020B0604020202020204" pitchFamily="34" charset="0"/>
                <a:ea typeface="Times New Roman" panose="02020603050405020304" pitchFamily="18" charset="0"/>
                <a:cs typeface="Arial" panose="020B0604020202020204" pitchFamily="34" charset="0"/>
              </a:rPr>
              <a:t>MCP1P/10A hoặc MCCB1P/16A</a:t>
            </a:r>
            <a:endParaRPr lang="vi-VN"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8" name="Picture 37"/>
          <p:cNvPicPr>
            <a:picLocks noChangeAspect="1"/>
          </p:cNvPicPr>
          <p:nvPr/>
        </p:nvPicPr>
        <p:blipFill rotWithShape="1">
          <a:blip r:embed="rId7" cstate="print">
            <a:extLst>
              <a:ext uri="{28A0092B-C50C-407E-A947-70E740481C1C}">
                <a14:useLocalDpi xmlns:a14="http://schemas.microsoft.com/office/drawing/2010/main" val="0"/>
              </a:ext>
            </a:extLst>
          </a:blip>
          <a:srcRect t="25368" b="24295"/>
          <a:stretch/>
        </p:blipFill>
        <p:spPr>
          <a:xfrm>
            <a:off x="34174" y="6098222"/>
            <a:ext cx="412037" cy="20740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409260" y="2457890"/>
                <a:ext cx="1422184" cy="736933"/>
              </a:xfrm>
              <a:prstGeom prst="rect">
                <a:avLst/>
              </a:prstGeom>
            </p:spPr>
            <p:txBody>
              <a:bodyPr wrap="none">
                <a:spAutoFit/>
              </a:bodyPr>
              <a:lstStyle/>
              <a:p>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vi-VN" sz="2800" i="1">
                            <a:solidFill>
                              <a:srgbClr val="000000"/>
                            </a:solidFill>
                            <a:latin typeface="Cambria Math" panose="02040503050406030204" pitchFamily="18" charset="0"/>
                            <a:ea typeface="Times New Roman" panose="02020603050405020304" pitchFamily="18" charset="0"/>
                          </a:rPr>
                        </m:ctrlPr>
                      </m:fPr>
                      <m:num>
                        <m:r>
                          <a:rPr lang="en-US" sz="2800" b="0" i="1" smtClean="0">
                            <a:solidFill>
                              <a:srgbClr val="000000"/>
                            </a:solidFill>
                            <a:latin typeface="Cambria Math" panose="02040503050406030204" pitchFamily="18" charset="0"/>
                            <a:ea typeface="Times New Roman" panose="02020603050405020304" pitchFamily="18" charset="0"/>
                          </a:rPr>
                          <m:t>20</m:t>
                        </m:r>
                        <m:r>
                          <a:rPr lang="en-US" sz="2800" i="1">
                            <a:solidFill>
                              <a:srgbClr val="000000"/>
                            </a:solidFill>
                            <a:latin typeface="Cambria Math" panose="02040503050406030204" pitchFamily="18" charset="0"/>
                            <a:ea typeface="Times New Roman" panose="02020603050405020304" pitchFamily="18" charset="0"/>
                          </a:rPr>
                          <m:t>00</m:t>
                        </m:r>
                      </m:num>
                      <m:den>
                        <m:r>
                          <a:rPr lang="en-US" sz="2800" i="1">
                            <a:solidFill>
                              <a:srgbClr val="000000"/>
                            </a:solidFill>
                            <a:latin typeface="Cambria Math" panose="02040503050406030204" pitchFamily="18" charset="0"/>
                            <a:ea typeface="Times New Roman" panose="02020603050405020304" pitchFamily="18" charset="0"/>
                          </a:rPr>
                          <m:t>220.</m:t>
                        </m:r>
                        <m:r>
                          <a:rPr lang="en-US" sz="2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1,0</m:t>
                        </m:r>
                        <m:r>
                          <a:rPr lang="en-US" sz="2800" i="1">
                            <a:solidFill>
                              <a:srgbClr val="000000"/>
                            </a:solidFill>
                            <a:latin typeface="Cambria Math" panose="02040503050406030204" pitchFamily="18" charset="0"/>
                            <a:ea typeface="Times New Roman" panose="02020603050405020304" pitchFamily="18" charset="0"/>
                          </a:rPr>
                          <m:t> </m:t>
                        </m:r>
                      </m:den>
                    </m:f>
                  </m:oMath>
                </a14:m>
                <a:endParaRPr lang="vi-VN" sz="2800"/>
              </a:p>
            </p:txBody>
          </p:sp>
        </mc:Choice>
        <mc:Fallback xmlns="">
          <p:sp>
            <p:nvSpPr>
              <p:cNvPr id="2" name="Rectangle 1"/>
              <p:cNvSpPr>
                <a:spLocks noRot="1" noChangeAspect="1" noMove="1" noResize="1" noEditPoints="1" noAdjustHandles="1" noChangeArrowheads="1" noChangeShapeType="1" noTextEdit="1"/>
              </p:cNvSpPr>
              <p:nvPr/>
            </p:nvSpPr>
            <p:spPr>
              <a:xfrm>
                <a:off x="6409260" y="2457890"/>
                <a:ext cx="1422184" cy="736933"/>
              </a:xfrm>
              <a:prstGeom prst="rect">
                <a:avLst/>
              </a:prstGeom>
              <a:blipFill rotWithShape="0">
                <a:blip r:embed="rId8"/>
                <a:stretch>
                  <a:fillRect l="-8547" b="-4132"/>
                </a:stretch>
              </a:blipFill>
            </p:spPr>
            <p:txBody>
              <a:bodyPr/>
              <a:lstStyle/>
              <a:p>
                <a:r>
                  <a:rPr lang="vi-VN">
                    <a:noFill/>
                  </a:rPr>
                  <a:t> </a:t>
                </a:r>
              </a:p>
            </p:txBody>
          </p:sp>
        </mc:Fallback>
      </mc:AlternateContent>
      <p:sp>
        <p:nvSpPr>
          <p:cNvPr id="3" name="Rectangle 2"/>
          <p:cNvSpPr/>
          <p:nvPr/>
        </p:nvSpPr>
        <p:spPr>
          <a:xfrm>
            <a:off x="7906645" y="2534747"/>
            <a:ext cx="1473480" cy="523220"/>
          </a:xfrm>
          <a:prstGeom prst="rect">
            <a:avLst/>
          </a:prstGeom>
        </p:spPr>
        <p:txBody>
          <a:bodyPr wrap="none">
            <a:spAutoFit/>
          </a:bodyPr>
          <a:lstStyle/>
          <a:p>
            <a:pPr algn="just">
              <a:spcAft>
                <a:spcPts val="0"/>
              </a:spcAft>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9,1(A</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280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064588" y="3716533"/>
                <a:ext cx="845103" cy="704295"/>
              </a:xfrm>
              <a:prstGeom prst="rect">
                <a:avLst/>
              </a:prstGeom>
            </p:spPr>
            <p:txBody>
              <a:bodyPr wrap="none">
                <a:spAutoFit/>
              </a:bodyPr>
              <a:lstStyle/>
              <a:p>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vi-VN"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9,1</m:t>
                        </m:r>
                      </m:num>
                      <m:den>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endParaRPr lang="vi-VN" sz="2800"/>
              </a:p>
            </p:txBody>
          </p:sp>
        </mc:Choice>
        <mc:Fallback xmlns="">
          <p:sp>
            <p:nvSpPr>
              <p:cNvPr id="4" name="Rectangle 3"/>
              <p:cNvSpPr>
                <a:spLocks noRot="1" noChangeAspect="1" noMove="1" noResize="1" noEditPoints="1" noAdjustHandles="1" noChangeArrowheads="1" noChangeShapeType="1" noTextEdit="1"/>
              </p:cNvSpPr>
              <p:nvPr/>
            </p:nvSpPr>
            <p:spPr>
              <a:xfrm>
                <a:off x="6064588" y="3716533"/>
                <a:ext cx="845103" cy="704295"/>
              </a:xfrm>
              <a:prstGeom prst="rect">
                <a:avLst/>
              </a:prstGeom>
              <a:blipFill rotWithShape="0">
                <a:blip r:embed="rId9"/>
                <a:stretch>
                  <a:fillRect l="-15217" b="-956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069991" y="3752417"/>
                <a:ext cx="2037737" cy="523220"/>
              </a:xfrm>
              <a:prstGeom prst="rect">
                <a:avLst/>
              </a:prstGeom>
            </p:spPr>
            <p:txBody>
              <a:bodyPr wrap="none">
                <a:spAutoFit/>
              </a:bodyPr>
              <a:lstStyle/>
              <a:p>
                <a:pPr algn="just">
                  <a:spcAft>
                    <a:spcPts val="0"/>
                  </a:spcAft>
                </a:pP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r>
                      <a:rPr lang="en-US" sz="2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 (mm</a:t>
                </a:r>
                <a:r>
                  <a:rPr lang="en-US" sz="28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28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069991" y="3752417"/>
                <a:ext cx="2037737" cy="523220"/>
              </a:xfrm>
              <a:prstGeom prst="rect">
                <a:avLst/>
              </a:prstGeom>
              <a:blipFill rotWithShape="0">
                <a:blip r:embed="rId10"/>
                <a:stretch>
                  <a:fillRect l="-6287" t="-12941" r="-5090" b="-32941"/>
                </a:stretch>
              </a:blipFill>
            </p:spPr>
            <p:txBody>
              <a:bodyPr/>
              <a:lstStyle/>
              <a:p>
                <a:r>
                  <a:rPr lang="vi-VN">
                    <a:noFill/>
                  </a:rPr>
                  <a:t> </a:t>
                </a:r>
              </a:p>
            </p:txBody>
          </p:sp>
        </mc:Fallback>
      </mc:AlternateContent>
      <p:sp>
        <p:nvSpPr>
          <p:cNvPr id="13" name="Rectangle 12"/>
          <p:cNvSpPr/>
          <p:nvPr/>
        </p:nvSpPr>
        <p:spPr>
          <a:xfrm>
            <a:off x="6274187" y="5341988"/>
            <a:ext cx="1693092" cy="523220"/>
          </a:xfrm>
          <a:prstGeom prst="rect">
            <a:avLst/>
          </a:prstGeom>
        </p:spPr>
        <p:txBody>
          <a:bodyPr wrap="none">
            <a:spAutoFit/>
          </a:bodyPr>
          <a:lstStyle/>
          <a:p>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9,1. 1,2</a:t>
            </a:r>
            <a:endParaRPr lang="vi-VN" sz="2800"/>
          </a:p>
        </p:txBody>
      </p:sp>
      <p:sp>
        <p:nvSpPr>
          <p:cNvPr id="14" name="Rectangle 13"/>
          <p:cNvSpPr/>
          <p:nvPr/>
        </p:nvSpPr>
        <p:spPr>
          <a:xfrm>
            <a:off x="7831444" y="5363448"/>
            <a:ext cx="1874231" cy="523220"/>
          </a:xfrm>
          <a:prstGeom prst="rect">
            <a:avLst/>
          </a:prstGeom>
        </p:spPr>
        <p:txBody>
          <a:bodyPr wrap="none">
            <a:spAutoFit/>
          </a:bodyPr>
          <a:lstStyle/>
          <a:p>
            <a:pPr algn="just">
              <a:spcAft>
                <a:spcPts val="0"/>
              </a:spcAft>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10,92(A</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2800">
              <a:latin typeface="Arial" panose="020B0604020202020204" pitchFamily="34" charset="0"/>
              <a:ea typeface="Times New Roman" panose="02020603050405020304" pitchFamily="18" charset="0"/>
              <a:cs typeface="Arial" panose="020B0604020202020204" pitchFamily="34" charset="0"/>
            </a:endParaRPr>
          </a:p>
        </p:txBody>
      </p:sp>
      <p:sp>
        <p:nvSpPr>
          <p:cNvPr id="23" name="Rounded Rectangle 22"/>
          <p:cNvSpPr/>
          <p:nvPr/>
        </p:nvSpPr>
        <p:spPr>
          <a:xfrm>
            <a:off x="3245441" y="67340"/>
            <a:ext cx="6808656" cy="74527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Arial" panose="020B0604020202020204" pitchFamily="34" charset="0"/>
                <a:cs typeface="Arial" panose="020B0604020202020204" pitchFamily="34" charset="0"/>
              </a:rPr>
              <a:t>LUYỆN TẬP: Bài tập 1 về nhà trang 49</a:t>
            </a:r>
            <a:endParaRPr lang="en-US" sz="2800" b="1" dirty="0">
              <a:solidFill>
                <a:srgbClr val="0070C0"/>
              </a:solidFill>
              <a:latin typeface="Arial" panose="020B0604020202020204" pitchFamily="34" charset="0"/>
              <a:cs typeface="Arial" panose="020B0604020202020204" pitchFamily="34" charset="0"/>
            </a:endParaRPr>
          </a:p>
        </p:txBody>
      </p:sp>
      <p:pic>
        <p:nvPicPr>
          <p:cNvPr id="24" name="Google Shape;262;p2"/>
          <p:cNvPicPr preferRelativeResize="0"/>
          <p:nvPr/>
        </p:nvPicPr>
        <p:blipFill rotWithShape="1">
          <a:blip r:embed="rId11">
            <a:alphaModFix/>
          </a:blip>
          <a:srcRect/>
          <a:stretch/>
        </p:blipFill>
        <p:spPr>
          <a:xfrm flipH="1">
            <a:off x="2057400" y="65408"/>
            <a:ext cx="1212927" cy="707084"/>
          </a:xfrm>
          <a:prstGeom prst="rect">
            <a:avLst/>
          </a:prstGeom>
          <a:noFill/>
          <a:ln>
            <a:noFill/>
          </a:ln>
        </p:spPr>
      </p:pic>
    </p:spTree>
    <p:extLst>
      <p:ext uri="{BB962C8B-B14F-4D97-AF65-F5344CB8AC3E}">
        <p14:creationId xmlns:p14="http://schemas.microsoft.com/office/powerpoint/2010/main" val="21992209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arn(inVertic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arn(inVertical)">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barn(inVertical)">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barn(inVertical)">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1000" fill="hold"/>
                                        <p:tgtEl>
                                          <p:spTgt spid="38"/>
                                        </p:tgtEl>
                                        <p:attrNameLst>
                                          <p:attrName>ppt_w</p:attrName>
                                        </p:attrNameLst>
                                      </p:cBhvr>
                                      <p:tavLst>
                                        <p:tav tm="0">
                                          <p:val>
                                            <p:fltVal val="0"/>
                                          </p:val>
                                        </p:tav>
                                        <p:tav tm="100000">
                                          <p:val>
                                            <p:strVal val="#ppt_w"/>
                                          </p:val>
                                        </p:tav>
                                      </p:tavLst>
                                    </p:anim>
                                    <p:anim calcmode="lin" valueType="num">
                                      <p:cBhvr>
                                        <p:cTn id="88" dur="1000" fill="hold"/>
                                        <p:tgtEl>
                                          <p:spTgt spid="38"/>
                                        </p:tgtEl>
                                        <p:attrNameLst>
                                          <p:attrName>ppt_h</p:attrName>
                                        </p:attrNameLst>
                                      </p:cBhvr>
                                      <p:tavLst>
                                        <p:tav tm="0">
                                          <p:val>
                                            <p:fltVal val="0"/>
                                          </p:val>
                                        </p:tav>
                                        <p:tav tm="100000">
                                          <p:val>
                                            <p:strVal val="#ppt_h"/>
                                          </p:val>
                                        </p:tav>
                                      </p:tavLst>
                                    </p:anim>
                                    <p:anim calcmode="lin" valueType="num">
                                      <p:cBhvr>
                                        <p:cTn id="89" dur="1000" fill="hold"/>
                                        <p:tgtEl>
                                          <p:spTgt spid="38"/>
                                        </p:tgtEl>
                                        <p:attrNameLst>
                                          <p:attrName>style.rotation</p:attrName>
                                        </p:attrNameLst>
                                      </p:cBhvr>
                                      <p:tavLst>
                                        <p:tav tm="0">
                                          <p:val>
                                            <p:fltVal val="90"/>
                                          </p:val>
                                        </p:tav>
                                        <p:tav tm="100000">
                                          <p:val>
                                            <p:fltVal val="0"/>
                                          </p:val>
                                        </p:tav>
                                      </p:tavLst>
                                    </p:anim>
                                    <p:animEffect transition="in" filter="fade">
                                      <p:cBhvr>
                                        <p:cTn id="90" dur="1000"/>
                                        <p:tgtEl>
                                          <p:spTgt spid="38"/>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p:cTn id="93" dur="1000" fill="hold"/>
                                        <p:tgtEl>
                                          <p:spTgt spid="12"/>
                                        </p:tgtEl>
                                        <p:attrNameLst>
                                          <p:attrName>ppt_w</p:attrName>
                                        </p:attrNameLst>
                                      </p:cBhvr>
                                      <p:tavLst>
                                        <p:tav tm="0">
                                          <p:val>
                                            <p:fltVal val="0"/>
                                          </p:val>
                                        </p:tav>
                                        <p:tav tm="100000">
                                          <p:val>
                                            <p:strVal val="#ppt_w"/>
                                          </p:val>
                                        </p:tav>
                                      </p:tavLst>
                                    </p:anim>
                                    <p:anim calcmode="lin" valueType="num">
                                      <p:cBhvr>
                                        <p:cTn id="94" dur="1000" fill="hold"/>
                                        <p:tgtEl>
                                          <p:spTgt spid="12"/>
                                        </p:tgtEl>
                                        <p:attrNameLst>
                                          <p:attrName>ppt_h</p:attrName>
                                        </p:attrNameLst>
                                      </p:cBhvr>
                                      <p:tavLst>
                                        <p:tav tm="0">
                                          <p:val>
                                            <p:fltVal val="0"/>
                                          </p:val>
                                        </p:tav>
                                        <p:tav tm="100000">
                                          <p:val>
                                            <p:strVal val="#ppt_h"/>
                                          </p:val>
                                        </p:tav>
                                      </p:tavLst>
                                    </p:anim>
                                    <p:anim calcmode="lin" valueType="num">
                                      <p:cBhvr>
                                        <p:cTn id="95" dur="1000" fill="hold"/>
                                        <p:tgtEl>
                                          <p:spTgt spid="12"/>
                                        </p:tgtEl>
                                        <p:attrNameLst>
                                          <p:attrName>style.rotation</p:attrName>
                                        </p:attrNameLst>
                                      </p:cBhvr>
                                      <p:tavLst>
                                        <p:tav tm="0">
                                          <p:val>
                                            <p:fltVal val="90"/>
                                          </p:val>
                                        </p:tav>
                                        <p:tav tm="100000">
                                          <p:val>
                                            <p:fltVal val="0"/>
                                          </p:val>
                                        </p:tav>
                                      </p:tavLst>
                                    </p:anim>
                                    <p:animEffect transition="in" filter="fade">
                                      <p:cBhvr>
                                        <p:cTn id="9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1" grpId="0"/>
      <p:bldP spid="8" grpId="0"/>
      <p:bldP spid="32" grpId="0"/>
      <p:bldP spid="9" grpId="0"/>
      <p:bldP spid="33" grpId="0"/>
      <p:bldP spid="10" grpId="0"/>
      <p:bldP spid="11" grpId="0"/>
      <p:bldP spid="35" grpId="0"/>
      <p:bldP spid="12" grpId="0"/>
      <p:bldP spid="2" grpId="0"/>
      <p:bldP spid="3" grpId="0"/>
      <p:bldP spid="4" grpId="0"/>
      <p:bldP spid="5"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 name="Rectangle 54"/>
          <p:cNvSpPr/>
          <p:nvPr/>
        </p:nvSpPr>
        <p:spPr>
          <a:xfrm>
            <a:off x="2389057" y="2320372"/>
            <a:ext cx="191523" cy="3613572"/>
          </a:xfrm>
          <a:prstGeom prst="rect">
            <a:avLst/>
          </a:prstGeom>
          <a:ln w="28575">
            <a:solidFill>
              <a:srgbClr val="FF66FF"/>
            </a:solidFill>
            <a:prstDash val="sysDot"/>
          </a:ln>
          <a:effectLst>
            <a:outerShdw blurRad="40000" dist="23000" dir="5400000" rotWithShape="0">
              <a:srgbClr val="000000">
                <a:alpha val="35000"/>
              </a:srgbClr>
            </a:outerShdw>
            <a:softEdge rad="63500"/>
          </a:effectLst>
          <a:scene3d>
            <a:camera prst="obliqueBottomLeft"/>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 name="Hình chữ nhật 6"/>
          <p:cNvSpPr/>
          <p:nvPr/>
        </p:nvSpPr>
        <p:spPr>
          <a:xfrm>
            <a:off x="702542" y="12192"/>
            <a:ext cx="10666548" cy="2123658"/>
          </a:xfrm>
          <a:prstGeom prst="rect">
            <a:avLst/>
          </a:prstGeom>
          <a:noFill/>
        </p:spPr>
        <p:txBody>
          <a:bodyPr wrap="square" lIns="91440" tIns="45720" rIns="91440" bIns="45720">
            <a:spAutoFit/>
          </a:bodyPr>
          <a:lstStyle/>
          <a:p>
            <a:pPr algn="ctr" fontAlgn="base">
              <a:spcBef>
                <a:spcPct val="0"/>
              </a:spcBef>
              <a:spcAft>
                <a:spcPct val="0"/>
              </a:spcAft>
              <a:buFont typeface="Arial" panose="020B0604020202020204" pitchFamily="34" charset="0"/>
              <a:buNone/>
            </a:pPr>
            <a:r>
              <a:rPr lang="en-US" sz="4400" b="1">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rPr>
              <a:t>BÀI </a:t>
            </a:r>
            <a:r>
              <a:rPr lang="en-US" sz="4400" b="1" smtClean="0">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rPr>
              <a:t>9 </a:t>
            </a:r>
            <a:endParaRPr lang="en-US" sz="4400" b="1">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endParaRPr>
          </a:p>
          <a:p>
            <a:pPr algn="ctr" fontAlgn="base">
              <a:spcBef>
                <a:spcPct val="0"/>
              </a:spcBef>
              <a:spcAft>
                <a:spcPct val="0"/>
              </a:spcAft>
              <a:buFont typeface="Arial" panose="020B0604020202020204" pitchFamily="34" charset="0"/>
              <a:buNone/>
            </a:pPr>
            <a:r>
              <a:rPr lang="en-US" sz="4400" b="1" smtClean="0">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rPr>
              <a:t> </a:t>
            </a:r>
            <a:r>
              <a:rPr lang="vi-VN" sz="4400" b="1" smtClean="0">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rPr>
              <a:t>THIẾT BỊ ĐIỆN TRONG HỆ THỐNG ĐIỆN GIA ĐÌNH</a:t>
            </a:r>
            <a:endParaRPr lang="en-US" sz="4400" b="1" dirty="0">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endParaRPr>
          </a:p>
        </p:txBody>
      </p:sp>
      <p:sp>
        <p:nvSpPr>
          <p:cNvPr id="3" name="Flowchart: Sequential Access Storage 2">
            <a:extLst>
              <a:ext uri="{FF2B5EF4-FFF2-40B4-BE49-F238E27FC236}">
                <a16:creationId xmlns:a16="http://schemas.microsoft.com/office/drawing/2014/main" xmlns="" id="{85B7319F-E2CA-488C-9E16-8679B0356BA4}"/>
              </a:ext>
            </a:extLst>
          </p:cNvPr>
          <p:cNvSpPr/>
          <p:nvPr/>
        </p:nvSpPr>
        <p:spPr bwMode="gray">
          <a:xfrm>
            <a:off x="129027" y="2874455"/>
            <a:ext cx="1831735" cy="1563033"/>
          </a:xfrm>
          <a:prstGeom prst="flowChartMagneticTape">
            <a:avLst/>
          </a:prstGeom>
          <a:solidFill>
            <a:schemeClr val="bg2"/>
          </a:solidFill>
          <a:ln>
            <a:solidFill>
              <a:srgbClr val="FF0000"/>
            </a:solidFill>
            <a:headEnd/>
            <a:tailEnd/>
          </a:ln>
        </p:spPr>
        <p:style>
          <a:lnRef idx="3">
            <a:schemeClr val="lt1"/>
          </a:lnRef>
          <a:fillRef idx="1">
            <a:schemeClr val="accent4"/>
          </a:fillRef>
          <a:effectRef idx="1">
            <a:schemeClr val="accent4"/>
          </a:effectRef>
          <a:fontRef idx="minor">
            <a:schemeClr val="lt1"/>
          </a:fontRef>
        </p:style>
        <p:txBody>
          <a:bodyPr wrap="none" rtlCol="0" anchor="ctr"/>
          <a:lstStyle/>
          <a:p>
            <a:pPr algn="ctr" fontAlgn="base">
              <a:spcBef>
                <a:spcPct val="0"/>
              </a:spcBef>
              <a:spcAft>
                <a:spcPct val="0"/>
              </a:spcAft>
            </a:pPr>
            <a:r>
              <a:rPr lang="en-US" sz="2800" b="1" smtClean="0">
                <a:ln w="1905"/>
                <a:solidFill>
                  <a:srgbClr val="00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Mục tiêu</a:t>
            </a:r>
            <a:endParaRPr lang="en-US" sz="2800" b="1" dirty="0">
              <a:ln w="1905"/>
              <a:solidFill>
                <a:srgbClr val="000000"/>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grpSp>
        <p:nvGrpSpPr>
          <p:cNvPr id="9" name="Group 8"/>
          <p:cNvGrpSpPr/>
          <p:nvPr/>
        </p:nvGrpSpPr>
        <p:grpSpPr>
          <a:xfrm>
            <a:off x="2683070" y="2332564"/>
            <a:ext cx="9773955" cy="1772270"/>
            <a:chOff x="3010337" y="891683"/>
            <a:chExt cx="7366917" cy="1772270"/>
          </a:xfrm>
        </p:grpSpPr>
        <p:grpSp>
          <p:nvGrpSpPr>
            <p:cNvPr id="2" name="Group 1"/>
            <p:cNvGrpSpPr/>
            <p:nvPr/>
          </p:nvGrpSpPr>
          <p:grpSpPr>
            <a:xfrm>
              <a:off x="3010337" y="891683"/>
              <a:ext cx="7053665" cy="1772270"/>
              <a:chOff x="2857268" y="1852077"/>
              <a:chExt cx="8584198" cy="1085516"/>
            </a:xfrm>
          </p:grpSpPr>
          <p:sp>
            <p:nvSpPr>
              <p:cNvPr id="24" name="AutoShape 4">
                <a:extLst>
                  <a:ext uri="{FF2B5EF4-FFF2-40B4-BE49-F238E27FC236}">
                    <a16:creationId xmlns:a16="http://schemas.microsoft.com/office/drawing/2014/main" xmlns="" id="{3E153C97-6043-4A4A-AFA6-40485DB275A2}"/>
                  </a:ext>
                </a:extLst>
              </p:cNvPr>
              <p:cNvSpPr>
                <a:spLocks noChangeArrowheads="1"/>
              </p:cNvSpPr>
              <p:nvPr/>
            </p:nvSpPr>
            <p:spPr bwMode="gray">
              <a:xfrm>
                <a:off x="3251516" y="1852077"/>
                <a:ext cx="8189950" cy="1085516"/>
              </a:xfrm>
              <a:prstGeom prst="roundRect">
                <a:avLst>
                  <a:gd name="adj" fmla="val 50000"/>
                </a:avLst>
              </a:prstGeom>
              <a:solidFill>
                <a:schemeClr val="bg2"/>
              </a:solidFill>
              <a:ln>
                <a:solidFill>
                  <a:schemeClr val="bg2"/>
                </a:solidFill>
                <a:headEnd/>
                <a:tailEnd/>
              </a:ln>
            </p:spPr>
            <p:style>
              <a:lnRef idx="3">
                <a:schemeClr val="lt1"/>
              </a:lnRef>
              <a:fillRef idx="1">
                <a:schemeClr val="accent2"/>
              </a:fillRef>
              <a:effectRef idx="1">
                <a:schemeClr val="accent2"/>
              </a:effectRef>
              <a:fontRef idx="minor">
                <a:schemeClr val="lt1"/>
              </a:fontRef>
            </p:style>
            <p:txBody>
              <a:bodyPr wrap="none" anchor="ctr"/>
              <a:lstStyle/>
              <a:p>
                <a:pPr fontAlgn="base">
                  <a:spcBef>
                    <a:spcPct val="0"/>
                  </a:spcBef>
                  <a:spcAft>
                    <a:spcPct val="0"/>
                  </a:spcAft>
                  <a:defRPr/>
                </a:pPr>
                <a:endParaRPr lang="en-US" sz="2800" b="1" dirty="0">
                  <a:ln w="1905"/>
                  <a:solidFill>
                    <a:schemeClr val="tx1"/>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29" name="Oval 40">
                <a:extLst>
                  <a:ext uri="{FF2B5EF4-FFF2-40B4-BE49-F238E27FC236}">
                    <a16:creationId xmlns:a16="http://schemas.microsoft.com/office/drawing/2014/main" xmlns="" id="{E21062A9-F4F0-447F-B8D9-8033B0AC519B}"/>
                  </a:ext>
                </a:extLst>
              </p:cNvPr>
              <p:cNvSpPr>
                <a:spLocks noChangeArrowheads="1"/>
              </p:cNvSpPr>
              <p:nvPr/>
            </p:nvSpPr>
            <p:spPr bwMode="gray">
              <a:xfrm>
                <a:off x="2857268" y="2235783"/>
                <a:ext cx="291564" cy="31810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solidFill>
                  <a:schemeClr val="bg2"/>
                </a:solidFill>
                <a:round/>
                <a:headEnd/>
                <a:tailEnd/>
              </a:ln>
              <a:effectLst/>
            </p:spPr>
            <p:txBody>
              <a:bodyPr wrap="square" anchor="ctr">
                <a:spAutoFit/>
              </a:bodyPr>
              <a:lstStyle/>
              <a:p>
                <a:pPr fontAlgn="base">
                  <a:spcBef>
                    <a:spcPct val="0"/>
                  </a:spcBef>
                  <a:spcAft>
                    <a:spcPct val="0"/>
                  </a:spcAft>
                  <a:defRPr/>
                </a:pPr>
                <a:endParaRPr lang="en-US">
                  <a:solidFill>
                    <a:srgbClr val="000000"/>
                  </a:solidFill>
                  <a:latin typeface="Arial" panose="020B0604020202020204" pitchFamily="34" charset="0"/>
                  <a:cs typeface="Arial" panose="020B0604020202020204" pitchFamily="34" charset="0"/>
                </a:endParaRPr>
              </a:p>
            </p:txBody>
          </p:sp>
        </p:grpSp>
        <p:sp>
          <p:nvSpPr>
            <p:cNvPr id="7" name="Rectangle 6"/>
            <p:cNvSpPr/>
            <p:nvPr/>
          </p:nvSpPr>
          <p:spPr>
            <a:xfrm>
              <a:off x="3055659" y="1241481"/>
              <a:ext cx="7321595" cy="1323439"/>
            </a:xfrm>
            <a:prstGeom prst="rect">
              <a:avLst/>
            </a:prstGeom>
          </p:spPr>
          <p:txBody>
            <a:bodyPr wrap="square">
              <a:spAutoFit/>
            </a:bodyPr>
            <a:lstStyle/>
            <a:p>
              <a:pPr algn="ctr">
                <a:lnSpc>
                  <a:spcPts val="1600"/>
                </a:lnSpc>
                <a:spcBef>
                  <a:spcPts val="1200"/>
                </a:spcBef>
                <a:spcAft>
                  <a:spcPts val="1200"/>
                </a:spcAft>
              </a:pPr>
              <a:r>
                <a:rPr lang="en-US" sz="2800" smtClean="0">
                  <a:latin typeface="Arial" panose="020B0604020202020204" pitchFamily="34" charset="0"/>
                  <a:ea typeface="Arial" panose="020B0604020202020204" pitchFamily="34" charset="0"/>
                  <a:cs typeface="Arial" panose="020B0604020202020204" pitchFamily="34" charset="0"/>
                </a:rPr>
                <a:t>Trình bày được chức năng và thông số kĩ thuật của</a:t>
              </a:r>
            </a:p>
            <a:p>
              <a:pPr algn="ctr">
                <a:lnSpc>
                  <a:spcPts val="1600"/>
                </a:lnSpc>
                <a:spcBef>
                  <a:spcPts val="1200"/>
                </a:spcBef>
                <a:spcAft>
                  <a:spcPts val="1200"/>
                </a:spcAft>
              </a:pPr>
              <a:r>
                <a:rPr lang="en-US" sz="2800" smtClean="0">
                  <a:latin typeface="Arial" panose="020B0604020202020204" pitchFamily="34" charset="0"/>
                  <a:ea typeface="Arial" panose="020B0604020202020204" pitchFamily="34" charset="0"/>
                  <a:cs typeface="Arial" panose="020B0604020202020204" pitchFamily="34" charset="0"/>
                </a:rPr>
                <a:t> một số thiết bị điện phổ biến sử dụng trong hệ thống</a:t>
              </a:r>
            </a:p>
            <a:p>
              <a:pPr algn="ctr">
                <a:lnSpc>
                  <a:spcPts val="1600"/>
                </a:lnSpc>
                <a:spcBef>
                  <a:spcPts val="1200"/>
                </a:spcBef>
                <a:spcAft>
                  <a:spcPts val="1200"/>
                </a:spcAft>
              </a:pPr>
              <a:r>
                <a:rPr lang="en-US" sz="2800" smtClean="0">
                  <a:latin typeface="Arial" panose="020B0604020202020204" pitchFamily="34" charset="0"/>
                  <a:ea typeface="Arial" panose="020B0604020202020204" pitchFamily="34" charset="0"/>
                  <a:cs typeface="Arial" panose="020B0604020202020204" pitchFamily="34" charset="0"/>
                </a:rPr>
                <a:t> điện trong gia đình.</a:t>
              </a:r>
              <a:endParaRPr lang="vi-VN" sz="2800">
                <a:latin typeface="Arial" panose="020B0604020202020204" pitchFamily="34" charset="0"/>
                <a:ea typeface="Arial" panose="020B0604020202020204" pitchFamily="34" charset="0"/>
                <a:cs typeface="Arial" panose="020B0604020202020204" pitchFamily="34" charset="0"/>
              </a:endParaRPr>
            </a:p>
          </p:txBody>
        </p:sp>
      </p:grpSp>
      <p:grpSp>
        <p:nvGrpSpPr>
          <p:cNvPr id="11" name="Group 10"/>
          <p:cNvGrpSpPr/>
          <p:nvPr/>
        </p:nvGrpSpPr>
        <p:grpSpPr>
          <a:xfrm>
            <a:off x="2701358" y="4460728"/>
            <a:ext cx="9442357" cy="1514950"/>
            <a:chOff x="2870716" y="4206062"/>
            <a:chExt cx="9442357" cy="1293167"/>
          </a:xfrm>
        </p:grpSpPr>
        <p:grpSp>
          <p:nvGrpSpPr>
            <p:cNvPr id="10" name="Group 9"/>
            <p:cNvGrpSpPr/>
            <p:nvPr/>
          </p:nvGrpSpPr>
          <p:grpSpPr>
            <a:xfrm>
              <a:off x="3163823" y="4206062"/>
              <a:ext cx="9149250" cy="1293167"/>
              <a:chOff x="3079826" y="3103315"/>
              <a:chExt cx="9149250" cy="1740037"/>
            </a:xfrm>
          </p:grpSpPr>
          <p:sp>
            <p:nvSpPr>
              <p:cNvPr id="17" name="AutoShape 4"/>
              <p:cNvSpPr>
                <a:spLocks noChangeArrowheads="1"/>
              </p:cNvSpPr>
              <p:nvPr/>
            </p:nvSpPr>
            <p:spPr bwMode="gray">
              <a:xfrm>
                <a:off x="3159440" y="3103315"/>
                <a:ext cx="8872608" cy="1740037"/>
              </a:xfrm>
              <a:prstGeom prst="roundRect">
                <a:avLst>
                  <a:gd name="adj" fmla="val 50000"/>
                </a:avLst>
              </a:prstGeom>
              <a:solidFill>
                <a:schemeClr val="bg2"/>
              </a:solidFill>
              <a:ln>
                <a:solidFill>
                  <a:schemeClr val="bg2"/>
                </a:solidFill>
                <a:headEnd/>
                <a:tailEnd/>
              </a:ln>
            </p:spPr>
            <p:style>
              <a:lnRef idx="3">
                <a:schemeClr val="lt1"/>
              </a:lnRef>
              <a:fillRef idx="1">
                <a:schemeClr val="accent2"/>
              </a:fillRef>
              <a:effectRef idx="1">
                <a:schemeClr val="accent2"/>
              </a:effectRef>
              <a:fontRef idx="minor">
                <a:schemeClr val="lt1"/>
              </a:fontRef>
            </p:style>
            <p:txBody>
              <a:bodyPr wrap="none" anchor="ctr"/>
              <a:lstStyle/>
              <a:p>
                <a:pPr fontAlgn="base">
                  <a:spcBef>
                    <a:spcPct val="0"/>
                  </a:spcBef>
                  <a:spcAft>
                    <a:spcPct val="0"/>
                  </a:spcAft>
                  <a:defRPr/>
                </a:pPr>
                <a:endParaRPr lang="en-US" sz="2800" b="1" dirty="0">
                  <a:ln w="1905"/>
                  <a:solidFill>
                    <a:schemeClr val="tx1"/>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8" name="Rectangle 7"/>
              <p:cNvSpPr/>
              <p:nvPr/>
            </p:nvSpPr>
            <p:spPr>
              <a:xfrm>
                <a:off x="3079826" y="3676005"/>
                <a:ext cx="9149250" cy="1090548"/>
              </a:xfrm>
              <a:prstGeom prst="rect">
                <a:avLst/>
              </a:prstGeom>
              <a:ln>
                <a:solidFill>
                  <a:schemeClr val="bg2"/>
                </a:solidFill>
              </a:ln>
            </p:spPr>
            <p:txBody>
              <a:bodyPr wrap="square">
                <a:spAutoFit/>
              </a:bodyPr>
              <a:lstStyle/>
              <a:p>
                <a:pPr algn="ctr">
                  <a:lnSpc>
                    <a:spcPts val="1600"/>
                  </a:lnSpc>
                  <a:spcBef>
                    <a:spcPts val="1200"/>
                  </a:spcBef>
                  <a:spcAft>
                    <a:spcPts val="1200"/>
                  </a:spcAft>
                </a:pPr>
                <a:r>
                  <a:rPr lang="en-US" sz="2800" smtClean="0">
                    <a:latin typeface="Arial" panose="020B0604020202020204" pitchFamily="34" charset="0"/>
                    <a:ea typeface="Arial" panose="020B0604020202020204" pitchFamily="34" charset="0"/>
                    <a:cs typeface="Arial" panose="020B0604020202020204" pitchFamily="34" charset="0"/>
                  </a:rPr>
                  <a:t>Xác định thông số kĩ thuật cho thiết bị đóng cắt,bảo vệ,</a:t>
                </a:r>
              </a:p>
              <a:p>
                <a:pPr algn="ctr">
                  <a:lnSpc>
                    <a:spcPts val="1600"/>
                  </a:lnSpc>
                  <a:spcBef>
                    <a:spcPts val="1200"/>
                  </a:spcBef>
                  <a:spcAft>
                    <a:spcPts val="1200"/>
                  </a:spcAft>
                </a:pPr>
                <a:r>
                  <a:rPr lang="en-US" sz="2800" smtClean="0">
                    <a:latin typeface="Arial" panose="020B0604020202020204" pitchFamily="34" charset="0"/>
                    <a:ea typeface="Arial" panose="020B0604020202020204" pitchFamily="34" charset="0"/>
                    <a:cs typeface="Arial" panose="020B0604020202020204" pitchFamily="34" charset="0"/>
                  </a:rPr>
                  <a:t> truyền dẫn điện trong hệ thống điện.</a:t>
                </a:r>
                <a:endParaRPr lang="vi-VN" sz="2800">
                  <a:latin typeface="Arial" panose="020B0604020202020204" pitchFamily="34" charset="0"/>
                  <a:ea typeface="Arial" panose="020B0604020202020204" pitchFamily="34" charset="0"/>
                  <a:cs typeface="Arial" panose="020B0604020202020204" pitchFamily="34" charset="0"/>
                </a:endParaRPr>
              </a:p>
            </p:txBody>
          </p:sp>
        </p:grpSp>
        <p:sp>
          <p:nvSpPr>
            <p:cNvPr id="30" name="Oval 40">
              <a:extLst>
                <a:ext uri="{FF2B5EF4-FFF2-40B4-BE49-F238E27FC236}">
                  <a16:creationId xmlns:a16="http://schemas.microsoft.com/office/drawing/2014/main" xmlns="" id="{E21062A9-F4F0-447F-B8D9-8033B0AC519B}"/>
                </a:ext>
              </a:extLst>
            </p:cNvPr>
            <p:cNvSpPr>
              <a:spLocks noChangeArrowheads="1"/>
            </p:cNvSpPr>
            <p:nvPr/>
          </p:nvSpPr>
          <p:spPr bwMode="gray">
            <a:xfrm>
              <a:off x="2870716" y="4547141"/>
              <a:ext cx="317858"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solidFill>
                <a:schemeClr val="bg2"/>
              </a:solidFill>
              <a:round/>
              <a:headEnd/>
              <a:tailEnd/>
            </a:ln>
            <a:effectLst/>
          </p:spPr>
          <p:txBody>
            <a:bodyPr wrap="square" anchor="ctr">
              <a:spAutoFit/>
            </a:bodyPr>
            <a:lstStyle/>
            <a:p>
              <a:pPr fontAlgn="base">
                <a:spcBef>
                  <a:spcPct val="0"/>
                </a:spcBef>
                <a:spcAft>
                  <a:spcPct val="0"/>
                </a:spcAft>
                <a:defRPr/>
              </a:pPr>
              <a:endParaRPr lang="en-US">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1217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8"/>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barn(inVertical)">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8"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106" y="777025"/>
            <a:ext cx="12188952" cy="954107"/>
          </a:xfrm>
          <a:prstGeom prst="rect">
            <a:avLst/>
          </a:prstGeom>
        </p:spPr>
        <p:txBody>
          <a:bodyPr wrap="square">
            <a:spAutoFit/>
          </a:bodyPr>
          <a:lstStyle/>
          <a:p>
            <a:pPr indent="342900" algn="just">
              <a:spcBef>
                <a:spcPts val="1200"/>
              </a:spcBef>
              <a:spcAft>
                <a:spcPts val="600"/>
              </a:spcAft>
            </a:pPr>
            <a:r>
              <a:rPr lang="vi-VN"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Hãy xác định tiết diện của dây dẫn dùng cho ổ cắm trong gia đình có công suất tối đa là 3500W, mật </a:t>
            </a:r>
            <a:r>
              <a:rPr lang="vi-VN" sz="2800">
                <a:solidFill>
                  <a:srgbClr val="000000"/>
                </a:solidFill>
                <a:latin typeface="Arial" panose="020B0604020202020204" pitchFamily="34" charset="0"/>
                <a:ea typeface="Times New Roman" panose="02020603050405020304" pitchFamily="18" charset="0"/>
                <a:cs typeface="Arial" panose="020B0604020202020204" pitchFamily="34" charset="0"/>
              </a:rPr>
              <a:t>độ dòng </a:t>
            </a:r>
            <a:r>
              <a:rPr lang="vi-VN"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 J=4A/mm</a:t>
            </a:r>
            <a:r>
              <a:rPr lang="vi-VN" sz="2800" baseline="30000" smtClean="0">
                <a:solidFill>
                  <a:srgbClr val="000000"/>
                </a:solidFill>
                <a:latin typeface="Arial" panose="020B0604020202020204" pitchFamily="34" charset="0"/>
                <a:ea typeface="Times New Roman" panose="02020603050405020304" pitchFamily="18" charset="0"/>
                <a:cs typeface="Arial" panose="020B0604020202020204" pitchFamily="34" charset="0"/>
              </a:rPr>
              <a:t>2</a:t>
            </a:r>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533400" y="2619299"/>
            <a:ext cx="2057400" cy="3062377"/>
          </a:xfrm>
          <a:prstGeom prst="rect">
            <a:avLst/>
          </a:prstGeom>
        </p:spPr>
        <p:txBody>
          <a:bodyPr wrap="square">
            <a:spAutoFit/>
          </a:bodyPr>
          <a:lstStyle/>
          <a:p>
            <a:pPr algn="just">
              <a:spcBef>
                <a:spcPts val="600"/>
              </a:spcBef>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Tóm tắt:</a:t>
            </a:r>
            <a:endPar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P = </a:t>
            </a:r>
            <a:r>
              <a:rPr lang="en-US" sz="2800" smtClean="0">
                <a:solidFill>
                  <a:srgbClr val="FF0000"/>
                </a:solidFill>
                <a:latin typeface="Arial" panose="020B0604020202020204" pitchFamily="34" charset="0"/>
                <a:ea typeface="Times New Roman" panose="02020603050405020304" pitchFamily="18" charset="0"/>
                <a:cs typeface="Arial" panose="020B0604020202020204" pitchFamily="34" charset="0"/>
              </a:rPr>
              <a:t>3500 W</a:t>
            </a:r>
            <a:endPar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cosφ = </a:t>
            </a:r>
            <a:r>
              <a:rPr lang="en-US" sz="2800" smtClean="0">
                <a:solidFill>
                  <a:srgbClr val="FF0000"/>
                </a:solidFill>
                <a:latin typeface="Arial" panose="020B0604020202020204" pitchFamily="34" charset="0"/>
                <a:ea typeface="Times New Roman" panose="02020603050405020304" pitchFamily="18" charset="0"/>
                <a:cs typeface="Arial" panose="020B0604020202020204" pitchFamily="34" charset="0"/>
              </a:rPr>
              <a:t>1,0</a:t>
            </a:r>
            <a:endPar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J= </a:t>
            </a:r>
            <a:r>
              <a:rPr lang="en-US" sz="2800" smtClean="0">
                <a:solidFill>
                  <a:srgbClr val="FF0000"/>
                </a:solidFill>
                <a:latin typeface="Arial" panose="020B0604020202020204" pitchFamily="34" charset="0"/>
                <a:ea typeface="Times New Roman" panose="02020603050405020304" pitchFamily="18" charset="0"/>
                <a:cs typeface="Arial" panose="020B0604020202020204" pitchFamily="34" charset="0"/>
              </a:rPr>
              <a:t>4A</a:t>
            </a: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 mm</a:t>
            </a:r>
            <a:r>
              <a:rPr lang="en-US" sz="2800" baseline="30000">
                <a:solidFill>
                  <a:srgbClr val="FF0000"/>
                </a:solidFill>
                <a:latin typeface="Arial" panose="020B0604020202020204" pitchFamily="34" charset="0"/>
                <a:ea typeface="Times New Roman" panose="02020603050405020304" pitchFamily="18" charset="0"/>
                <a:cs typeface="Arial" panose="020B0604020202020204" pitchFamily="34" charset="0"/>
              </a:rPr>
              <a:t>2</a:t>
            </a:r>
            <a:endPar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spcBef>
                <a:spcPts val="600"/>
              </a:spcBef>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U = </a:t>
            </a:r>
            <a:r>
              <a:rPr lang="en-US" sz="2800" smtClean="0">
                <a:solidFill>
                  <a:srgbClr val="FF0000"/>
                </a:solidFill>
                <a:latin typeface="Arial" panose="020B0604020202020204" pitchFamily="34" charset="0"/>
                <a:ea typeface="Times New Roman" panose="02020603050405020304" pitchFamily="18" charset="0"/>
                <a:cs typeface="Arial" panose="020B0604020202020204" pitchFamily="34" charset="0"/>
              </a:rPr>
              <a:t>220V</a:t>
            </a:r>
          </a:p>
          <a:p>
            <a:pPr>
              <a:spcBef>
                <a:spcPts val="600"/>
              </a:spcBef>
            </a:pPr>
            <a:r>
              <a:rPr lang="en-US" sz="2800" smtClean="0">
                <a:solidFill>
                  <a:srgbClr val="FF0000"/>
                </a:solidFill>
                <a:latin typeface="Arial" panose="020B0604020202020204" pitchFamily="34" charset="0"/>
                <a:cs typeface="Arial" panose="020B0604020202020204" pitchFamily="34" charset="0"/>
              </a:rPr>
              <a:t>Tính S ?</a:t>
            </a:r>
            <a:endParaRPr lang="vi-VN" sz="280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4572000" y="2981826"/>
            <a:ext cx="5455456" cy="523220"/>
          </a:xfrm>
          <a:prstGeom prst="rect">
            <a:avLst/>
          </a:prstGeom>
        </p:spPr>
        <p:txBody>
          <a:bodyPr wrap="square">
            <a:spAutoFit/>
          </a:bodyPr>
          <a:lstStyle/>
          <a:p>
            <a:pPr algn="just">
              <a:spcAft>
                <a:spcPts val="0"/>
              </a:spcAft>
            </a:pP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Dòng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điện chạy qua dây dẫn là:</a:t>
            </a:r>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6494646" y="2327560"/>
            <a:ext cx="923651" cy="523220"/>
          </a:xfrm>
          <a:prstGeom prst="rect">
            <a:avLst/>
          </a:prstGeom>
        </p:spPr>
        <p:txBody>
          <a:bodyPr wrap="none">
            <a:spAutoFit/>
          </a:bodyPr>
          <a:lstStyle/>
          <a:p>
            <a:pPr algn="just">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Giải:</a:t>
            </a:r>
            <a:endParaRPr lang="vi-VN" sz="280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3" name="Rounded Rectangle 32"/>
              <p:cNvSpPr/>
              <p:nvPr/>
            </p:nvSpPr>
            <p:spPr>
              <a:xfrm>
                <a:off x="5098794" y="3769750"/>
                <a:ext cx="4648200" cy="731520"/>
              </a:xfrm>
              <a:prstGeom prst="roundRect">
                <a:avLst/>
              </a:prstGeom>
              <a:noFill/>
              <a:ln w="25400" cap="flat" cmpd="sng" algn="ctr">
                <a:noFill/>
                <a:prstDash val="solid"/>
              </a:ln>
              <a:effectLst>
                <a:outerShdw blurRad="50800" dist="50800" dir="5400000" algn="ctr" rotWithShape="0">
                  <a:sysClr val="window" lastClr="FFFFFF"/>
                </a:outerShdw>
              </a:effectLst>
            </p:spPr>
            <p:txBody>
              <a:bodyPr wrap="square" rtlCol="0" anchor="ctr"/>
              <a:lstStyle/>
              <a:p>
                <a:pPr algn="just">
                  <a:spcAft>
                    <a:spcPts val="0"/>
                  </a:spcAft>
                </a:pPr>
                <a:r>
                  <a:rPr lang="en-US" sz="28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a:t>
                </a:r>
                <a14:m>
                  <m:oMath xmlns:m="http://schemas.openxmlformats.org/officeDocument/2006/math">
                    <m:f>
                      <m:fPr>
                        <m:ctrlPr>
                          <a:rPr lang="vi-VN" sz="2800" i="1" kern="1200">
                            <a:solidFill>
                              <a:srgbClr val="000000"/>
                            </a:solidFill>
                            <a:effectLst/>
                            <a:latin typeface="Cambria Math" panose="02040503050406030204" pitchFamily="18" charset="0"/>
                            <a:ea typeface="Times New Roman" panose="02020603050405020304" pitchFamily="18" charset="0"/>
                          </a:rPr>
                        </m:ctrlPr>
                      </m:fPr>
                      <m:num>
                        <m:r>
                          <a:rPr lang="en-US" sz="2800" i="1" kern="1200">
                            <a:solidFill>
                              <a:srgbClr val="000000"/>
                            </a:solidFill>
                            <a:effectLst/>
                            <a:latin typeface="Cambria Math" panose="02040503050406030204" pitchFamily="18" charset="0"/>
                            <a:ea typeface="Times New Roman" panose="02020603050405020304" pitchFamily="18" charset="0"/>
                          </a:rPr>
                          <m:t>𝑃</m:t>
                        </m:r>
                      </m:num>
                      <m:den>
                        <m:r>
                          <a:rPr lang="en-US" sz="2800" i="1" kern="1200">
                            <a:solidFill>
                              <a:srgbClr val="000000"/>
                            </a:solidFill>
                            <a:effectLst/>
                            <a:latin typeface="Cambria Math" panose="02040503050406030204" pitchFamily="18" charset="0"/>
                            <a:ea typeface="Times New Roman" panose="02020603050405020304" pitchFamily="18" charset="0"/>
                          </a:rPr>
                          <m:t>𝑈</m:t>
                        </m:r>
                        <m:r>
                          <a:rPr lang="en-US" sz="2800" i="1" kern="1200">
                            <a:solidFill>
                              <a:srgbClr val="000000"/>
                            </a:solidFill>
                            <a:effectLst/>
                            <a:latin typeface="Cambria Math" panose="02040503050406030204" pitchFamily="18" charset="0"/>
                            <a:ea typeface="Times New Roman" panose="02020603050405020304" pitchFamily="18" charset="0"/>
                          </a:rPr>
                          <m:t> .</m:t>
                        </m:r>
                        <m:r>
                          <m:rPr>
                            <m:sty m:val="p"/>
                          </m:rPr>
                          <a:rPr lang="en-US" sz="2800"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cos</m:t>
                        </m:r>
                        <m:r>
                          <m:rPr>
                            <m:sty m:val="p"/>
                          </m:rPr>
                          <a:rPr lang="en-US"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φ</m:t>
                        </m:r>
                        <m:r>
                          <a:rPr lang="en-US" sz="2800" i="1" kern="1200">
                            <a:solidFill>
                              <a:srgbClr val="000000"/>
                            </a:solidFill>
                            <a:effectLst/>
                            <a:latin typeface="Cambria Math" panose="02040503050406030204" pitchFamily="18" charset="0"/>
                            <a:ea typeface="Times New Roman" panose="02020603050405020304" pitchFamily="18" charset="0"/>
                          </a:rPr>
                          <m:t> </m:t>
                        </m:r>
                      </m:den>
                    </m:f>
                  </m:oMath>
                </a14:m>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3" name="Rounded Rectangle 32"/>
              <p:cNvSpPr>
                <a:spLocks noRot="1" noChangeAspect="1" noMove="1" noResize="1" noEditPoints="1" noAdjustHandles="1" noChangeArrowheads="1" noChangeShapeType="1" noTextEdit="1"/>
              </p:cNvSpPr>
              <p:nvPr/>
            </p:nvSpPr>
            <p:spPr>
              <a:xfrm>
                <a:off x="5098794" y="3769750"/>
                <a:ext cx="4648200" cy="731520"/>
              </a:xfrm>
              <a:prstGeom prst="roundRect">
                <a:avLst/>
              </a:prstGeom>
              <a:blipFill rotWithShape="0">
                <a:blip r:embed="rId3"/>
                <a:stretch>
                  <a:fillRect/>
                </a:stretch>
              </a:blipFill>
              <a:ln w="25400" cap="flat" cmpd="sng" algn="ctr">
                <a:noFill/>
                <a:prstDash val="solid"/>
              </a:ln>
              <a:effectLst>
                <a:outerShdw blurRad="50800" dist="50800" dir="5400000" algn="ctr" rotWithShape="0">
                  <a:sysClr val="window" lastClr="FFFFFF"/>
                </a:outerShdw>
              </a:effectLst>
            </p:spPr>
            <p:txBody>
              <a:bodyPr/>
              <a:lstStyle/>
              <a:p>
                <a:r>
                  <a:rPr lang="vi-VN">
                    <a:noFill/>
                  </a:rPr>
                  <a:t> </a:t>
                </a:r>
              </a:p>
            </p:txBody>
          </p:sp>
        </mc:Fallback>
      </mc:AlternateContent>
      <p:sp>
        <p:nvSpPr>
          <p:cNvPr id="20" name="Rectangle 19"/>
          <p:cNvSpPr/>
          <p:nvPr/>
        </p:nvSpPr>
        <p:spPr>
          <a:xfrm>
            <a:off x="4462275" y="4789776"/>
            <a:ext cx="5249642" cy="523220"/>
          </a:xfrm>
          <a:prstGeom prst="rect">
            <a:avLst/>
          </a:prstGeom>
        </p:spPr>
        <p:txBody>
          <a:bodyPr wrap="none">
            <a:spAutoFit/>
          </a:bodyPr>
          <a:lstStyle/>
          <a:p>
            <a:pPr algn="just">
              <a:spcAft>
                <a:spcPts val="0"/>
              </a:spcAft>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Tiết diện dây dẫn của thiết bị là:</a:t>
            </a:r>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ounded Rectangle 34"/>
              <p:cNvSpPr/>
              <p:nvPr/>
            </p:nvSpPr>
            <p:spPr>
              <a:xfrm>
                <a:off x="5327103" y="5444042"/>
                <a:ext cx="1234717" cy="785313"/>
              </a:xfrm>
              <a:prstGeom prst="roundRect">
                <a:avLst/>
              </a:prstGeom>
              <a:noFill/>
              <a:ln w="25400" cap="flat" cmpd="sng" algn="ctr">
                <a:noFill/>
                <a:prstDash val="solid"/>
              </a:ln>
              <a:effectLst>
                <a:outerShdw blurRad="50800" dist="50800" dir="5400000" algn="ctr" rotWithShape="0">
                  <a:sysClr val="window" lastClr="FFFFFF"/>
                </a:outerShdw>
              </a:effectLst>
            </p:spPr>
            <p:txBody>
              <a:bodyPr wrap="square" rtlCol="0" anchor="ctr">
                <a:noAutofit/>
              </a:bodyPr>
              <a:lstStyle/>
              <a:p>
                <a:pPr algn="just">
                  <a:spcAft>
                    <a:spcPts val="0"/>
                  </a:spcAft>
                </a:pPr>
                <a:r>
                  <a:rPr lang="en-US" sz="28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 = </a:t>
                </a:r>
                <a14:m>
                  <m:oMath xmlns:m="http://schemas.openxmlformats.org/officeDocument/2006/math">
                    <m:f>
                      <m:fPr>
                        <m:ctrlPr>
                          <a:rPr lang="vi-VN" sz="2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𝐼</m:t>
                        </m:r>
                      </m:num>
                      <m:den>
                        <m:r>
                          <a:rPr lang="en-US" sz="28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𝐽</m:t>
                        </m:r>
                      </m:den>
                    </m:f>
                  </m:oMath>
                </a14:m>
                <a:endParaRPr lang="vi-VN" sz="2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5" name="Rounded Rectangle 34"/>
              <p:cNvSpPr>
                <a:spLocks noRot="1" noChangeAspect="1" noMove="1" noResize="1" noEditPoints="1" noAdjustHandles="1" noChangeArrowheads="1" noChangeShapeType="1" noTextEdit="1"/>
              </p:cNvSpPr>
              <p:nvPr/>
            </p:nvSpPr>
            <p:spPr>
              <a:xfrm>
                <a:off x="5327103" y="5444042"/>
                <a:ext cx="1234717" cy="785313"/>
              </a:xfrm>
              <a:prstGeom prst="roundRect">
                <a:avLst/>
              </a:prstGeom>
              <a:blipFill rotWithShape="0">
                <a:blip r:embed="rId4"/>
                <a:stretch>
                  <a:fillRect/>
                </a:stretch>
              </a:blipFill>
              <a:ln w="25400" cap="flat" cmpd="sng" algn="ctr">
                <a:noFill/>
                <a:prstDash val="solid"/>
              </a:ln>
              <a:effectLst>
                <a:outerShdw blurRad="50800" dist="50800" dir="5400000" algn="ctr" rotWithShape="0">
                  <a:sysClr val="window" lastClr="FFFFFF"/>
                </a:outerShdw>
              </a:effectLst>
            </p:spPr>
            <p:txBody>
              <a:bodyPr/>
              <a:lstStyle/>
              <a:p>
                <a:r>
                  <a:rPr lang="vi-VN">
                    <a:noFill/>
                  </a:rPr>
                  <a:t> </a:t>
                </a:r>
              </a:p>
            </p:txBody>
          </p:sp>
        </mc:Fallback>
      </mc:AlternateContent>
      <p:sp>
        <p:nvSpPr>
          <p:cNvPr id="36" name="Rounded Rectangle 35"/>
          <p:cNvSpPr/>
          <p:nvPr/>
        </p:nvSpPr>
        <p:spPr>
          <a:xfrm>
            <a:off x="3606568" y="81431"/>
            <a:ext cx="6961056" cy="74527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Arial" panose="020B0604020202020204" pitchFamily="34" charset="0"/>
                <a:cs typeface="Arial" panose="020B0604020202020204" pitchFamily="34" charset="0"/>
              </a:rPr>
              <a:t>LUYỆN TẬP: Bài tập 2 về nhà trang 49</a:t>
            </a:r>
            <a:endParaRPr lang="en-US" sz="2800" b="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707205" y="3778944"/>
                <a:ext cx="1422184" cy="743089"/>
              </a:xfrm>
              <a:prstGeom prst="rect">
                <a:avLst/>
              </a:prstGeom>
            </p:spPr>
            <p:txBody>
              <a:bodyPr wrap="none">
                <a:spAutoFit/>
              </a:bodyPr>
              <a:lstStyle/>
              <a:p>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vi-VN" sz="2800" i="1">
                            <a:solidFill>
                              <a:srgbClr val="000000"/>
                            </a:solidFill>
                            <a:latin typeface="Cambria Math" panose="02040503050406030204" pitchFamily="18" charset="0"/>
                            <a:ea typeface="Times New Roman" panose="02020603050405020304" pitchFamily="18" charset="0"/>
                          </a:rPr>
                        </m:ctrlPr>
                      </m:fPr>
                      <m:num>
                        <m:r>
                          <a:rPr lang="en-US" sz="2800" b="0" i="1" smtClean="0">
                            <a:solidFill>
                              <a:srgbClr val="000000"/>
                            </a:solidFill>
                            <a:latin typeface="Cambria Math" panose="02040503050406030204" pitchFamily="18" charset="0"/>
                            <a:ea typeface="Times New Roman" panose="02020603050405020304" pitchFamily="18" charset="0"/>
                          </a:rPr>
                          <m:t>35</m:t>
                        </m:r>
                        <m:r>
                          <a:rPr lang="en-US" sz="2800" i="1">
                            <a:solidFill>
                              <a:srgbClr val="000000"/>
                            </a:solidFill>
                            <a:latin typeface="Cambria Math" panose="02040503050406030204" pitchFamily="18" charset="0"/>
                            <a:ea typeface="Times New Roman" panose="02020603050405020304" pitchFamily="18" charset="0"/>
                          </a:rPr>
                          <m:t>00</m:t>
                        </m:r>
                      </m:num>
                      <m:den>
                        <m:r>
                          <a:rPr lang="en-US" sz="2800" i="1">
                            <a:solidFill>
                              <a:srgbClr val="000000"/>
                            </a:solidFill>
                            <a:latin typeface="Cambria Math" panose="02040503050406030204" pitchFamily="18" charset="0"/>
                            <a:ea typeface="Times New Roman" panose="02020603050405020304" pitchFamily="18" charset="0"/>
                          </a:rPr>
                          <m:t>220.</m:t>
                        </m:r>
                        <m:r>
                          <a:rPr lang="en-US" sz="2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1,0</m:t>
                        </m:r>
                        <m:r>
                          <a:rPr lang="en-US" sz="2800" i="1">
                            <a:solidFill>
                              <a:srgbClr val="000000"/>
                            </a:solidFill>
                            <a:latin typeface="Cambria Math" panose="02040503050406030204" pitchFamily="18" charset="0"/>
                            <a:ea typeface="Times New Roman" panose="02020603050405020304" pitchFamily="18" charset="0"/>
                          </a:rPr>
                          <m:t> </m:t>
                        </m:r>
                      </m:den>
                    </m:f>
                  </m:oMath>
                </a14:m>
                <a:endParaRPr lang="vi-VN" sz="2800"/>
              </a:p>
            </p:txBody>
          </p:sp>
        </mc:Choice>
        <mc:Fallback xmlns="">
          <p:sp>
            <p:nvSpPr>
              <p:cNvPr id="3" name="Rectangle 2"/>
              <p:cNvSpPr>
                <a:spLocks noRot="1" noChangeAspect="1" noMove="1" noResize="1" noEditPoints="1" noAdjustHandles="1" noChangeArrowheads="1" noChangeShapeType="1" noTextEdit="1"/>
              </p:cNvSpPr>
              <p:nvPr/>
            </p:nvSpPr>
            <p:spPr>
              <a:xfrm>
                <a:off x="6707205" y="3778944"/>
                <a:ext cx="1422184" cy="743089"/>
              </a:xfrm>
              <a:prstGeom prst="rect">
                <a:avLst/>
              </a:prstGeom>
              <a:blipFill rotWithShape="0">
                <a:blip r:embed="rId6"/>
                <a:stretch>
                  <a:fillRect l="-8547" b="-4098"/>
                </a:stretch>
              </a:blipFill>
            </p:spPr>
            <p:txBody>
              <a:bodyPr/>
              <a:lstStyle/>
              <a:p>
                <a:r>
                  <a:rPr lang="vi-VN">
                    <a:noFill/>
                  </a:rPr>
                  <a:t> </a:t>
                </a:r>
              </a:p>
            </p:txBody>
          </p:sp>
        </mc:Fallback>
      </mc:AlternateContent>
      <p:sp>
        <p:nvSpPr>
          <p:cNvPr id="4" name="Rectangle 3"/>
          <p:cNvSpPr/>
          <p:nvPr/>
        </p:nvSpPr>
        <p:spPr>
          <a:xfrm>
            <a:off x="8218995" y="3860693"/>
            <a:ext cx="1673856" cy="523220"/>
          </a:xfrm>
          <a:prstGeom prst="rect">
            <a:avLst/>
          </a:prstGeom>
        </p:spPr>
        <p:txBody>
          <a:bodyPr wrap="none">
            <a:spAutoFit/>
          </a:bodyPr>
          <a:lstStyle/>
          <a:p>
            <a:pPr algn="just">
              <a:spcAft>
                <a:spcPts val="0"/>
              </a:spcAft>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15,9(A</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vi-VN" sz="280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361054" y="5482498"/>
                <a:ext cx="898003" cy="707758"/>
              </a:xfrm>
              <a:prstGeom prst="rect">
                <a:avLst/>
              </a:prstGeom>
            </p:spPr>
            <p:txBody>
              <a:bodyPr wrap="none">
                <a:spAutoFit/>
              </a:bodyPr>
              <a:lstStyle/>
              <a:p>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f>
                      <m:fPr>
                        <m:ctrlPr>
                          <a:rPr lang="vi-VN" sz="2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15,9</m:t>
                        </m:r>
                      </m:num>
                      <m:den>
                        <m:r>
                          <a:rPr lang="en-US" sz="2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den>
                    </m:f>
                  </m:oMath>
                </a14:m>
                <a:endParaRPr lang="vi-VN" sz="2800"/>
              </a:p>
            </p:txBody>
          </p:sp>
        </mc:Choice>
        <mc:Fallback xmlns="">
          <p:sp>
            <p:nvSpPr>
              <p:cNvPr id="5" name="Rectangle 4"/>
              <p:cNvSpPr>
                <a:spLocks noRot="1" noChangeAspect="1" noMove="1" noResize="1" noEditPoints="1" noAdjustHandles="1" noChangeArrowheads="1" noChangeShapeType="1" noTextEdit="1"/>
              </p:cNvSpPr>
              <p:nvPr/>
            </p:nvSpPr>
            <p:spPr>
              <a:xfrm>
                <a:off x="6361054" y="5482498"/>
                <a:ext cx="898003" cy="707758"/>
              </a:xfrm>
              <a:prstGeom prst="rect">
                <a:avLst/>
              </a:prstGeom>
              <a:blipFill rotWithShape="0">
                <a:blip r:embed="rId7"/>
                <a:stretch>
                  <a:fillRect l="-13514" b="-948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385546" y="5538997"/>
                <a:ext cx="1830950" cy="523220"/>
              </a:xfrm>
              <a:prstGeom prst="rect">
                <a:avLst/>
              </a:prstGeom>
            </p:spPr>
            <p:txBody>
              <a:bodyPr wrap="none">
                <a:spAutoFit/>
              </a:bodyPr>
              <a:lstStyle/>
              <a:p>
                <a:pPr algn="just">
                  <a:spcAft>
                    <a:spcPts val="0"/>
                  </a:spcAft>
                </a:pP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2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 (mm</a:t>
                </a:r>
                <a:r>
                  <a:rPr lang="en-US" sz="28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8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a:latin typeface="Arial" panose="020B0604020202020204" pitchFamily="34" charset="0"/>
                    <a:ea typeface="Times New Roman" panose="02020603050405020304" pitchFamily="18" charset="0"/>
                    <a:cs typeface="Arial" panose="020B0604020202020204" pitchFamily="34" charset="0"/>
                  </a:rPr>
                  <a:t>)</a:t>
                </a:r>
                <a:endParaRPr lang="vi-VN" sz="28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385546" y="5538997"/>
                <a:ext cx="1830950" cy="523220"/>
              </a:xfrm>
              <a:prstGeom prst="rect">
                <a:avLst/>
              </a:prstGeom>
              <a:blipFill rotWithShape="0">
                <a:blip r:embed="rId8"/>
                <a:stretch>
                  <a:fillRect l="-7000" t="-12941" r="-5667" b="-32941"/>
                </a:stretch>
              </a:blipFill>
            </p:spPr>
            <p:txBody>
              <a:bodyPr/>
              <a:lstStyle/>
              <a:p>
                <a:r>
                  <a:rPr lang="vi-VN">
                    <a:noFill/>
                  </a:rPr>
                  <a:t> </a:t>
                </a:r>
              </a:p>
            </p:txBody>
          </p:sp>
        </mc:Fallback>
      </mc:AlternateContent>
      <p:pic>
        <p:nvPicPr>
          <p:cNvPr id="15" name="Google Shape;262;p2"/>
          <p:cNvPicPr preferRelativeResize="0"/>
          <p:nvPr/>
        </p:nvPicPr>
        <p:blipFill rotWithShape="1">
          <a:blip r:embed="rId9">
            <a:alphaModFix/>
          </a:blip>
          <a:srcRect/>
          <a:stretch/>
        </p:blipFill>
        <p:spPr>
          <a:xfrm flipH="1">
            <a:off x="2393641" y="100527"/>
            <a:ext cx="1212927" cy="707084"/>
          </a:xfrm>
          <a:prstGeom prst="rect">
            <a:avLst/>
          </a:prstGeom>
          <a:noFill/>
          <a:ln>
            <a:noFill/>
          </a:ln>
        </p:spPr>
      </p:pic>
    </p:spTree>
    <p:extLst>
      <p:ext uri="{BB962C8B-B14F-4D97-AF65-F5344CB8AC3E}">
        <p14:creationId xmlns:p14="http://schemas.microsoft.com/office/powerpoint/2010/main" val="1448759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Effect transition="in" filter="barn(inVertical)">
                                      <p:cBhvr>
                                        <p:cTn id="27" dur="500"/>
                                        <p:tgtEl>
                                          <p:spTgt spid="3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p:bldP spid="13" grpId="0"/>
      <p:bldP spid="20" grpId="0"/>
      <p:bldP spid="35" grpId="0"/>
      <p:bldP spid="3" grpId="0"/>
      <p:bldP spid="4"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ounded Rectangle 35"/>
          <p:cNvSpPr/>
          <p:nvPr/>
        </p:nvSpPr>
        <p:spPr>
          <a:xfrm>
            <a:off x="4588781" y="31749"/>
            <a:ext cx="3811729" cy="74527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Arial" panose="020B0604020202020204" pitchFamily="34" charset="0"/>
                <a:cs typeface="Arial" panose="020B0604020202020204" pitchFamily="34" charset="0"/>
              </a:rPr>
              <a:t>VẬN DỤNG trang 46</a:t>
            </a:r>
            <a:endParaRPr lang="en-US" sz="2800" b="1" dirty="0">
              <a:solidFill>
                <a:srgbClr val="0070C0"/>
              </a:solidFill>
              <a:latin typeface="Arial" panose="020B0604020202020204" pitchFamily="34" charset="0"/>
              <a:cs typeface="Arial" panose="020B0604020202020204" pitchFamily="34" charset="0"/>
            </a:endParaRPr>
          </a:p>
        </p:txBody>
      </p:sp>
      <p:pic>
        <p:nvPicPr>
          <p:cNvPr id="15" name="Google Shape;262;p2"/>
          <p:cNvPicPr preferRelativeResize="0"/>
          <p:nvPr/>
        </p:nvPicPr>
        <p:blipFill rotWithShape="1">
          <a:blip r:embed="rId2">
            <a:alphaModFix/>
          </a:blip>
          <a:srcRect/>
          <a:stretch/>
        </p:blipFill>
        <p:spPr>
          <a:xfrm flipH="1">
            <a:off x="3561438" y="105267"/>
            <a:ext cx="1212927" cy="707084"/>
          </a:xfrm>
          <a:prstGeom prst="rect">
            <a:avLst/>
          </a:prstGeom>
          <a:noFill/>
          <a:ln>
            <a:noFill/>
          </a:ln>
        </p:spPr>
      </p:pic>
      <p:sp>
        <p:nvSpPr>
          <p:cNvPr id="9" name="Rectangle 8"/>
          <p:cNvSpPr/>
          <p:nvPr/>
        </p:nvSpPr>
        <p:spPr>
          <a:xfrm>
            <a:off x="0" y="1066800"/>
            <a:ext cx="12187382" cy="523220"/>
          </a:xfrm>
          <a:prstGeom prst="rect">
            <a:avLst/>
          </a:prstGeom>
        </p:spPr>
        <p:txBody>
          <a:bodyPr wrap="square">
            <a:spAutoFit/>
          </a:bodyPr>
          <a:lstStyle/>
          <a:p>
            <a:r>
              <a:rPr lang="vi-VN" sz="2800" b="1" smtClean="0">
                <a:latin typeface="Times New Roman" panose="02020603050405020304" pitchFamily="18" charset="0"/>
                <a:ea typeface="Calibri" panose="020F0502020204030204" pitchFamily="34" charset="0"/>
              </a:rPr>
              <a:t>Hãy </a:t>
            </a:r>
            <a:r>
              <a:rPr lang="vi-VN" sz="2800" b="1">
                <a:latin typeface="Times New Roman" panose="02020603050405020304" pitchFamily="18" charset="0"/>
                <a:ea typeface="Calibri" panose="020F0502020204030204" pitchFamily="34" charset="0"/>
              </a:rPr>
              <a:t>tìm hiểu các thông số kĩ thuật của một số thiết bị điện trong gia đình em</a:t>
            </a:r>
            <a:endParaRPr lang="vi-VN" sz="2800"/>
          </a:p>
        </p:txBody>
      </p:sp>
      <p:pic>
        <p:nvPicPr>
          <p:cNvPr id="10" name="Picture 9"/>
          <p:cNvPicPr>
            <a:picLocks noChangeAspect="1"/>
          </p:cNvPicPr>
          <p:nvPr/>
        </p:nvPicPr>
        <p:blipFill>
          <a:blip r:embed="rId3"/>
          <a:stretch>
            <a:fillRect/>
          </a:stretch>
        </p:blipFill>
        <p:spPr>
          <a:xfrm>
            <a:off x="0" y="1697182"/>
            <a:ext cx="3810000" cy="5160818"/>
          </a:xfrm>
          <a:prstGeom prst="rect">
            <a:avLst/>
          </a:prstGeom>
        </p:spPr>
      </p:pic>
      <p:pic>
        <p:nvPicPr>
          <p:cNvPr id="14" name="Picture 13"/>
          <p:cNvPicPr>
            <a:picLocks noChangeAspect="1"/>
          </p:cNvPicPr>
          <p:nvPr/>
        </p:nvPicPr>
        <p:blipFill>
          <a:blip r:embed="rId4"/>
          <a:stretch>
            <a:fillRect/>
          </a:stretch>
        </p:blipFill>
        <p:spPr>
          <a:xfrm>
            <a:off x="3886201" y="1690255"/>
            <a:ext cx="2438400" cy="5160818"/>
          </a:xfrm>
          <a:prstGeom prst="rect">
            <a:avLst/>
          </a:prstGeom>
        </p:spPr>
      </p:pic>
      <p:pic>
        <p:nvPicPr>
          <p:cNvPr id="19" name="Picture 18"/>
          <p:cNvPicPr>
            <a:picLocks noChangeAspect="1"/>
          </p:cNvPicPr>
          <p:nvPr/>
        </p:nvPicPr>
        <p:blipFill>
          <a:blip r:embed="rId5"/>
          <a:stretch>
            <a:fillRect/>
          </a:stretch>
        </p:blipFill>
        <p:spPr>
          <a:xfrm>
            <a:off x="6400802" y="1690254"/>
            <a:ext cx="3086531" cy="5160819"/>
          </a:xfrm>
          <a:prstGeom prst="rect">
            <a:avLst/>
          </a:prstGeom>
        </p:spPr>
      </p:pic>
      <p:sp>
        <p:nvSpPr>
          <p:cNvPr id="21" name="Rectangle 20"/>
          <p:cNvSpPr/>
          <p:nvPr/>
        </p:nvSpPr>
        <p:spPr>
          <a:xfrm>
            <a:off x="9489016" y="1886722"/>
            <a:ext cx="2702984" cy="523220"/>
          </a:xfrm>
          <a:prstGeom prst="rect">
            <a:avLst/>
          </a:prstGeom>
          <a:ln>
            <a:noFill/>
          </a:ln>
        </p:spPr>
        <p:txBody>
          <a:bodyPr wrap="none">
            <a:spAutoFit/>
          </a:bodyPr>
          <a:lstStyle/>
          <a:p>
            <a:pPr algn="ctr"/>
            <a:r>
              <a:rPr lang="en-US" sz="2800" b="1" smtClean="0">
                <a:solidFill>
                  <a:srgbClr val="0070C0"/>
                </a:solidFill>
                <a:latin typeface="Arial" panose="020B0604020202020204" pitchFamily="34" charset="0"/>
                <a:cs typeface="Arial" panose="020B0604020202020204" pitchFamily="34" charset="0"/>
              </a:rPr>
              <a:t>MAX 10A-250V</a:t>
            </a:r>
            <a:endParaRPr lang="en-US" sz="2800" b="1" dirty="0">
              <a:solidFill>
                <a:srgbClr val="0070C0"/>
              </a:solidFill>
              <a:latin typeface="Arial" panose="020B0604020202020204" pitchFamily="34" charset="0"/>
              <a:cs typeface="Arial" panose="020B0604020202020204" pitchFamily="34" charset="0"/>
            </a:endParaRPr>
          </a:p>
        </p:txBody>
      </p:sp>
      <p:cxnSp>
        <p:nvCxnSpPr>
          <p:cNvPr id="24" name="Straight Arrow Connector 23"/>
          <p:cNvCxnSpPr>
            <a:stCxn id="21" idx="2"/>
          </p:cNvCxnSpPr>
          <p:nvPr/>
        </p:nvCxnSpPr>
        <p:spPr>
          <a:xfrm flipH="1">
            <a:off x="8763000" y="2409942"/>
            <a:ext cx="2077508" cy="1095258"/>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093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ounded Rectangle 35"/>
          <p:cNvSpPr/>
          <p:nvPr/>
        </p:nvSpPr>
        <p:spPr>
          <a:xfrm>
            <a:off x="4495800" y="1066800"/>
            <a:ext cx="3811729" cy="74527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Arial" panose="020B0604020202020204" pitchFamily="34" charset="0"/>
                <a:cs typeface="Arial" panose="020B0604020202020204" pitchFamily="34" charset="0"/>
              </a:rPr>
              <a:t>VẬN DỤNG trang 49</a:t>
            </a:r>
            <a:endParaRPr lang="en-US" sz="2800" b="1" dirty="0">
              <a:solidFill>
                <a:srgbClr val="0070C0"/>
              </a:solidFill>
              <a:latin typeface="Arial" panose="020B0604020202020204" pitchFamily="34" charset="0"/>
              <a:cs typeface="Arial" panose="020B0604020202020204" pitchFamily="34" charset="0"/>
            </a:endParaRPr>
          </a:p>
        </p:txBody>
      </p:sp>
      <p:pic>
        <p:nvPicPr>
          <p:cNvPr id="15" name="Google Shape;262;p2"/>
          <p:cNvPicPr preferRelativeResize="0"/>
          <p:nvPr/>
        </p:nvPicPr>
        <p:blipFill rotWithShape="1">
          <a:blip r:embed="rId2">
            <a:alphaModFix/>
          </a:blip>
          <a:srcRect/>
          <a:stretch/>
        </p:blipFill>
        <p:spPr>
          <a:xfrm flipH="1">
            <a:off x="3468457" y="1140318"/>
            <a:ext cx="1212927" cy="707084"/>
          </a:xfrm>
          <a:prstGeom prst="rect">
            <a:avLst/>
          </a:prstGeom>
          <a:noFill/>
          <a:ln>
            <a:noFill/>
          </a:ln>
        </p:spPr>
      </p:pic>
      <p:sp>
        <p:nvSpPr>
          <p:cNvPr id="3" name="Rectangle 2"/>
          <p:cNvSpPr/>
          <p:nvPr/>
        </p:nvSpPr>
        <p:spPr>
          <a:xfrm>
            <a:off x="0" y="2819400"/>
            <a:ext cx="12192000" cy="1384995"/>
          </a:xfrm>
          <a:prstGeom prst="rect">
            <a:avLst/>
          </a:prstGeom>
        </p:spPr>
        <p:txBody>
          <a:bodyPr wrap="square">
            <a:spAutoFit/>
          </a:bodyPr>
          <a:lstStyle/>
          <a:p>
            <a:pPr marL="435610" indent="-171450">
              <a:spcBef>
                <a:spcPts val="700"/>
              </a:spcBef>
              <a:spcAft>
                <a:spcPts val="0"/>
              </a:spcAft>
              <a:tabLst>
                <a:tab pos="435610" algn="l"/>
              </a:tabLst>
            </a:pPr>
            <a:r>
              <a:rPr lang="vi-VN" sz="2800" smtClean="0">
                <a:latin typeface="Arial" panose="020B0604020202020204" pitchFamily="34" charset="0"/>
                <a:ea typeface="Calibri" panose="020F0502020204030204" pitchFamily="34" charset="0"/>
                <a:cs typeface="Arial" panose="020B0604020202020204" pitchFamily="34" charset="0"/>
              </a:rPr>
              <a:t>Hãy </a:t>
            </a:r>
            <a:r>
              <a:rPr lang="vi-VN" sz="2800">
                <a:latin typeface="Arial" panose="020B0604020202020204" pitchFamily="34" charset="0"/>
                <a:ea typeface="Calibri" panose="020F0502020204030204" pitchFamily="34" charset="0"/>
                <a:cs typeface="Arial" panose="020B0604020202020204" pitchFamily="34" charset="0"/>
              </a:rPr>
              <a:t>kiểm tra dây dẫn và thiết bị đóng cắt cho các tải trong hệ thống điện của gia đình đã phù hợp chưa? Nếu chưa, em hãy nêu phương án thay thế.</a:t>
            </a:r>
            <a:endParaRPr lang="vi-VN" sz="2800" b="1">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46379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555"/>
          </a:xfrm>
          <a:prstGeom prst="rect">
            <a:avLst/>
          </a:prstGeom>
        </p:spPr>
      </p:pic>
    </p:spTree>
    <p:extLst>
      <p:ext uri="{BB962C8B-B14F-4D97-AF65-F5344CB8AC3E}">
        <p14:creationId xmlns:p14="http://schemas.microsoft.com/office/powerpoint/2010/main" val="2738402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 name="Rectangle 54"/>
          <p:cNvSpPr/>
          <p:nvPr/>
        </p:nvSpPr>
        <p:spPr>
          <a:xfrm>
            <a:off x="1744691" y="3040010"/>
            <a:ext cx="148365" cy="2466521"/>
          </a:xfrm>
          <a:prstGeom prst="rect">
            <a:avLst/>
          </a:prstGeom>
          <a:ln w="28575">
            <a:solidFill>
              <a:srgbClr val="FF66FF"/>
            </a:solidFill>
            <a:prstDash val="sysDot"/>
          </a:ln>
          <a:effectLst>
            <a:outerShdw blurRad="40000" dist="23000" dir="5400000" rotWithShape="0">
              <a:srgbClr val="000000">
                <a:alpha val="35000"/>
              </a:srgbClr>
            </a:outerShdw>
            <a:softEdge rad="63500"/>
          </a:effectLst>
          <a:scene3d>
            <a:camera prst="obliqueBottomLeft"/>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Flowchart: Sequential Access Storage 2">
            <a:extLst>
              <a:ext uri="{FF2B5EF4-FFF2-40B4-BE49-F238E27FC236}">
                <a16:creationId xmlns:a16="http://schemas.microsoft.com/office/drawing/2014/main" xmlns="" id="{85B7319F-E2CA-488C-9E16-8679B0356BA4}"/>
              </a:ext>
            </a:extLst>
          </p:cNvPr>
          <p:cNvSpPr/>
          <p:nvPr/>
        </p:nvSpPr>
        <p:spPr bwMode="gray">
          <a:xfrm>
            <a:off x="111835" y="3357415"/>
            <a:ext cx="1488366" cy="1426699"/>
          </a:xfrm>
          <a:prstGeom prst="flowChartMagneticTape">
            <a:avLst/>
          </a:prstGeom>
          <a:solidFill>
            <a:schemeClr val="bg2"/>
          </a:solidFill>
          <a:ln>
            <a:solidFill>
              <a:srgbClr val="FF0000"/>
            </a:solidFill>
            <a:headEnd/>
            <a:tailEnd/>
          </a:ln>
        </p:spPr>
        <p:style>
          <a:lnRef idx="3">
            <a:schemeClr val="lt1"/>
          </a:lnRef>
          <a:fillRef idx="1">
            <a:schemeClr val="accent4"/>
          </a:fillRef>
          <a:effectRef idx="1">
            <a:schemeClr val="accent4"/>
          </a:effectRef>
          <a:fontRef idx="minor">
            <a:schemeClr val="lt1"/>
          </a:fontRef>
        </p:style>
        <p:txBody>
          <a:bodyPr wrap="none" rtlCol="0" anchor="ctr"/>
          <a:lstStyle/>
          <a:p>
            <a:pPr algn="ctr" fontAlgn="base">
              <a:spcBef>
                <a:spcPct val="0"/>
              </a:spcBef>
              <a:spcAft>
                <a:spcPct val="0"/>
              </a:spcAft>
            </a:pPr>
            <a:r>
              <a:rPr lang="en-US" sz="2000" b="1">
                <a:ln w="1905"/>
                <a:solidFill>
                  <a:srgbClr val="00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NỘI DUNG</a:t>
            </a:r>
            <a:endParaRPr lang="en-US" sz="2000" b="1" dirty="0">
              <a:ln w="1905"/>
              <a:solidFill>
                <a:srgbClr val="000000"/>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grpSp>
        <p:nvGrpSpPr>
          <p:cNvPr id="5" name="Group 4"/>
          <p:cNvGrpSpPr/>
          <p:nvPr/>
        </p:nvGrpSpPr>
        <p:grpSpPr>
          <a:xfrm>
            <a:off x="1805139" y="2803417"/>
            <a:ext cx="10292454" cy="1235301"/>
            <a:chOff x="2114752" y="2091740"/>
            <a:chExt cx="7340760" cy="1332835"/>
          </a:xfrm>
        </p:grpSpPr>
        <p:sp>
          <p:nvSpPr>
            <p:cNvPr id="24" name="AutoShape 4">
              <a:extLst>
                <a:ext uri="{FF2B5EF4-FFF2-40B4-BE49-F238E27FC236}">
                  <a16:creationId xmlns:a16="http://schemas.microsoft.com/office/drawing/2014/main" xmlns="" id="{3E153C97-6043-4A4A-AFA6-40485DB275A2}"/>
                </a:ext>
              </a:extLst>
            </p:cNvPr>
            <p:cNvSpPr>
              <a:spLocks noChangeArrowheads="1"/>
            </p:cNvSpPr>
            <p:nvPr/>
          </p:nvSpPr>
          <p:spPr bwMode="gray">
            <a:xfrm>
              <a:off x="2808721" y="2347013"/>
              <a:ext cx="6646791" cy="1077562"/>
            </a:xfrm>
            <a:prstGeom prst="roundRect">
              <a:avLst>
                <a:gd name="adj" fmla="val 50000"/>
              </a:avLst>
            </a:prstGeom>
            <a:solidFill>
              <a:schemeClr val="bg2"/>
            </a:solidFill>
            <a:ln>
              <a:solidFill>
                <a:schemeClr val="bg2"/>
              </a:solidFill>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ts val="600"/>
                </a:spcBef>
                <a:spcAft>
                  <a:spcPts val="600"/>
                </a:spcAft>
                <a:defRPr/>
              </a:pPr>
              <a:r>
                <a:rPr lang="en-US" sz="2600" b="1" smtClean="0">
                  <a:ln w="1905"/>
                  <a:solidFill>
                    <a:schemeClr val="tx1"/>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Chức năng và thông số kĩ thuật của một số thiết bị điện.</a:t>
              </a:r>
              <a:endParaRPr lang="en-US" sz="2600" b="1" dirty="0">
                <a:ln w="1905"/>
                <a:solidFill>
                  <a:schemeClr val="tx1"/>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19" name="Text Box 12">
              <a:extLst>
                <a:ext uri="{FF2B5EF4-FFF2-40B4-BE49-F238E27FC236}">
                  <a16:creationId xmlns:a16="http://schemas.microsoft.com/office/drawing/2014/main" xmlns="" id="{9CC8F848-269D-4FF7-AE0E-59BA46BAC8BF}"/>
                </a:ext>
              </a:extLst>
            </p:cNvPr>
            <p:cNvSpPr txBox="1">
              <a:spLocks noChangeArrowheads="1"/>
            </p:cNvSpPr>
            <p:nvPr/>
          </p:nvSpPr>
          <p:spPr bwMode="auto">
            <a:xfrm flipH="1">
              <a:off x="2114752" y="2091740"/>
              <a:ext cx="744178" cy="119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MS Song" pitchFamily="49" charset="-122"/>
                </a:defRPr>
              </a:lvl1pPr>
              <a:lvl2pPr marL="742950" indent="-285750">
                <a:spcBef>
                  <a:spcPct val="20000"/>
                </a:spcBef>
                <a:buChar char="–"/>
                <a:defRPr sz="2800">
                  <a:solidFill>
                    <a:schemeClr val="tx1"/>
                  </a:solidFill>
                  <a:latin typeface="MS Song" pitchFamily="49" charset="-122"/>
                </a:defRPr>
              </a:lvl2pPr>
              <a:lvl3pPr marL="1143000" indent="-228600">
                <a:spcBef>
                  <a:spcPct val="20000"/>
                </a:spcBef>
                <a:buChar char="•"/>
                <a:defRPr sz="2400">
                  <a:solidFill>
                    <a:schemeClr val="tx1"/>
                  </a:solidFill>
                  <a:latin typeface="MS Song" pitchFamily="49" charset="-122"/>
                </a:defRPr>
              </a:lvl3pPr>
              <a:lvl4pPr marL="1600200" indent="-228600">
                <a:spcBef>
                  <a:spcPct val="20000"/>
                </a:spcBef>
                <a:buChar char="–"/>
                <a:defRPr sz="2000">
                  <a:solidFill>
                    <a:schemeClr val="tx1"/>
                  </a:solidFill>
                  <a:latin typeface="MS Song" pitchFamily="49" charset="-122"/>
                </a:defRPr>
              </a:lvl4pPr>
              <a:lvl5pPr marL="2057400" indent="-228600">
                <a:spcBef>
                  <a:spcPct val="20000"/>
                </a:spcBef>
                <a:buChar char="»"/>
                <a:defRPr sz="2000">
                  <a:solidFill>
                    <a:schemeClr val="tx1"/>
                  </a:solidFill>
                  <a:latin typeface="MS Song" pitchFamily="49" charset="-122"/>
                </a:defRPr>
              </a:lvl5pPr>
              <a:lvl6pPr marL="2514600" indent="-228600" eaLnBrk="0" fontAlgn="base" hangingPunct="0">
                <a:spcBef>
                  <a:spcPct val="20000"/>
                </a:spcBef>
                <a:spcAft>
                  <a:spcPct val="0"/>
                </a:spcAft>
                <a:buChar char="»"/>
                <a:defRPr sz="2000">
                  <a:solidFill>
                    <a:schemeClr val="tx1"/>
                  </a:solidFill>
                  <a:latin typeface="MS Song" pitchFamily="49" charset="-122"/>
                </a:defRPr>
              </a:lvl6pPr>
              <a:lvl7pPr marL="2971800" indent="-228600" eaLnBrk="0" fontAlgn="base" hangingPunct="0">
                <a:spcBef>
                  <a:spcPct val="20000"/>
                </a:spcBef>
                <a:spcAft>
                  <a:spcPct val="0"/>
                </a:spcAft>
                <a:buChar char="»"/>
                <a:defRPr sz="2000">
                  <a:solidFill>
                    <a:schemeClr val="tx1"/>
                  </a:solidFill>
                  <a:latin typeface="MS Song" pitchFamily="49" charset="-122"/>
                </a:defRPr>
              </a:lvl7pPr>
              <a:lvl8pPr marL="3429000" indent="-228600" eaLnBrk="0" fontAlgn="base" hangingPunct="0">
                <a:spcBef>
                  <a:spcPct val="20000"/>
                </a:spcBef>
                <a:spcAft>
                  <a:spcPct val="0"/>
                </a:spcAft>
                <a:buChar char="»"/>
                <a:defRPr sz="2000">
                  <a:solidFill>
                    <a:schemeClr val="tx1"/>
                  </a:solidFill>
                  <a:latin typeface="MS Song" pitchFamily="49" charset="-122"/>
                </a:defRPr>
              </a:lvl8pPr>
              <a:lvl9pPr marL="3886200" indent="-228600" eaLnBrk="0" fontAlgn="base" hangingPunct="0">
                <a:spcBef>
                  <a:spcPct val="20000"/>
                </a:spcBef>
                <a:spcAft>
                  <a:spcPct val="0"/>
                </a:spcAft>
                <a:buChar char="»"/>
                <a:defRPr sz="2000">
                  <a:solidFill>
                    <a:schemeClr val="tx1"/>
                  </a:solidFill>
                  <a:latin typeface="MS Song" pitchFamily="49" charset="-122"/>
                </a:defRPr>
              </a:lvl9pPr>
            </a:lstStyle>
            <a:p>
              <a:pPr eaLnBrk="1" hangingPunct="1">
                <a:spcBef>
                  <a:spcPct val="50000"/>
                </a:spcBef>
                <a:buFontTx/>
                <a:buNone/>
              </a:pPr>
              <a:r>
                <a:rPr lang="en-US" altLang="en-US" sz="6600" b="0">
                  <a:solidFill>
                    <a:srgbClr val="FF0000"/>
                  </a:solidFill>
                  <a:latin typeface="Arial" panose="020B0604020202020204" pitchFamily="34" charset="0"/>
                  <a:cs typeface="Arial" panose="020B0604020202020204" pitchFamily="34" charset="0"/>
                  <a:sym typeface="Wingdings" panose="05000000000000000000" pitchFamily="2" charset="2"/>
                </a:rPr>
                <a:t></a:t>
              </a:r>
            </a:p>
          </p:txBody>
        </p:sp>
      </p:grpSp>
      <p:grpSp>
        <p:nvGrpSpPr>
          <p:cNvPr id="7" name="Group 6"/>
          <p:cNvGrpSpPr/>
          <p:nvPr/>
        </p:nvGrpSpPr>
        <p:grpSpPr>
          <a:xfrm>
            <a:off x="1805139" y="4495800"/>
            <a:ext cx="10292455" cy="1107996"/>
            <a:chOff x="1669503" y="2755116"/>
            <a:chExt cx="11642995" cy="1107996"/>
          </a:xfrm>
        </p:grpSpPr>
        <p:sp>
          <p:nvSpPr>
            <p:cNvPr id="75" name="AutoShape 4"/>
            <p:cNvSpPr>
              <a:spLocks noChangeArrowheads="1"/>
            </p:cNvSpPr>
            <p:nvPr/>
          </p:nvSpPr>
          <p:spPr bwMode="gray">
            <a:xfrm>
              <a:off x="2870513" y="3094977"/>
              <a:ext cx="10441985" cy="670870"/>
            </a:xfrm>
            <a:prstGeom prst="roundRect">
              <a:avLst>
                <a:gd name="adj" fmla="val 50000"/>
              </a:avLst>
            </a:prstGeom>
            <a:solidFill>
              <a:schemeClr val="bg2"/>
            </a:solidFill>
            <a:ln>
              <a:solidFill>
                <a:schemeClr val="accent5">
                  <a:lumMod val="20000"/>
                  <a:lumOff val="80000"/>
                </a:schemeClr>
              </a:solidFill>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base">
                <a:spcBef>
                  <a:spcPct val="0"/>
                </a:spcBef>
                <a:spcAft>
                  <a:spcPct val="0"/>
                </a:spcAft>
                <a:defRPr/>
              </a:pPr>
              <a:r>
                <a:rPr lang="en-US" sz="2600" b="1" smtClean="0">
                  <a:ln w="1905"/>
                  <a:solidFill>
                    <a:schemeClr val="tx1"/>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Xác định thông số cho các thiết bị điện.</a:t>
              </a:r>
              <a:endParaRPr lang="en-US" sz="2600" b="1" dirty="0">
                <a:ln w="1905"/>
                <a:solidFill>
                  <a:schemeClr val="tx1"/>
                </a:solidFill>
                <a:effectLst>
                  <a:innerShdw blurRad="69850" dist="43180" dir="5400000">
                    <a:srgbClr val="000000">
                      <a:alpha val="65000"/>
                    </a:srgbClr>
                  </a:innerShdw>
                </a:effectLst>
                <a:latin typeface="Arial" panose="020B0604020202020204" pitchFamily="34" charset="0"/>
                <a:cs typeface="Arial" panose="020B0604020202020204" pitchFamily="34" charset="0"/>
              </a:endParaRPr>
            </a:p>
          </p:txBody>
        </p:sp>
        <p:sp>
          <p:nvSpPr>
            <p:cNvPr id="20" name="Text Box 12">
              <a:extLst>
                <a:ext uri="{FF2B5EF4-FFF2-40B4-BE49-F238E27FC236}">
                  <a16:creationId xmlns:a16="http://schemas.microsoft.com/office/drawing/2014/main" xmlns="" id="{9CC8F848-269D-4FF7-AE0E-59BA46BAC8BF}"/>
                </a:ext>
              </a:extLst>
            </p:cNvPr>
            <p:cNvSpPr txBox="1">
              <a:spLocks noChangeArrowheads="1"/>
            </p:cNvSpPr>
            <p:nvPr/>
          </p:nvSpPr>
          <p:spPr bwMode="auto">
            <a:xfrm flipH="1">
              <a:off x="1669503" y="2755116"/>
              <a:ext cx="74417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MS Song" pitchFamily="49" charset="-122"/>
                </a:defRPr>
              </a:lvl1pPr>
              <a:lvl2pPr marL="742950" indent="-285750">
                <a:spcBef>
                  <a:spcPct val="20000"/>
                </a:spcBef>
                <a:buChar char="–"/>
                <a:defRPr sz="2800">
                  <a:solidFill>
                    <a:schemeClr val="tx1"/>
                  </a:solidFill>
                  <a:latin typeface="MS Song" pitchFamily="49" charset="-122"/>
                </a:defRPr>
              </a:lvl2pPr>
              <a:lvl3pPr marL="1143000" indent="-228600">
                <a:spcBef>
                  <a:spcPct val="20000"/>
                </a:spcBef>
                <a:buChar char="•"/>
                <a:defRPr sz="2400">
                  <a:solidFill>
                    <a:schemeClr val="tx1"/>
                  </a:solidFill>
                  <a:latin typeface="MS Song" pitchFamily="49" charset="-122"/>
                </a:defRPr>
              </a:lvl3pPr>
              <a:lvl4pPr marL="1600200" indent="-228600">
                <a:spcBef>
                  <a:spcPct val="20000"/>
                </a:spcBef>
                <a:buChar char="–"/>
                <a:defRPr sz="2000">
                  <a:solidFill>
                    <a:schemeClr val="tx1"/>
                  </a:solidFill>
                  <a:latin typeface="MS Song" pitchFamily="49" charset="-122"/>
                </a:defRPr>
              </a:lvl4pPr>
              <a:lvl5pPr marL="2057400" indent="-228600">
                <a:spcBef>
                  <a:spcPct val="20000"/>
                </a:spcBef>
                <a:buChar char="»"/>
                <a:defRPr sz="2000">
                  <a:solidFill>
                    <a:schemeClr val="tx1"/>
                  </a:solidFill>
                  <a:latin typeface="MS Song" pitchFamily="49" charset="-122"/>
                </a:defRPr>
              </a:lvl5pPr>
              <a:lvl6pPr marL="2514600" indent="-228600" eaLnBrk="0" fontAlgn="base" hangingPunct="0">
                <a:spcBef>
                  <a:spcPct val="20000"/>
                </a:spcBef>
                <a:spcAft>
                  <a:spcPct val="0"/>
                </a:spcAft>
                <a:buChar char="»"/>
                <a:defRPr sz="2000">
                  <a:solidFill>
                    <a:schemeClr val="tx1"/>
                  </a:solidFill>
                  <a:latin typeface="MS Song" pitchFamily="49" charset="-122"/>
                </a:defRPr>
              </a:lvl6pPr>
              <a:lvl7pPr marL="2971800" indent="-228600" eaLnBrk="0" fontAlgn="base" hangingPunct="0">
                <a:spcBef>
                  <a:spcPct val="20000"/>
                </a:spcBef>
                <a:spcAft>
                  <a:spcPct val="0"/>
                </a:spcAft>
                <a:buChar char="»"/>
                <a:defRPr sz="2000">
                  <a:solidFill>
                    <a:schemeClr val="tx1"/>
                  </a:solidFill>
                  <a:latin typeface="MS Song" pitchFamily="49" charset="-122"/>
                </a:defRPr>
              </a:lvl7pPr>
              <a:lvl8pPr marL="3429000" indent="-228600" eaLnBrk="0" fontAlgn="base" hangingPunct="0">
                <a:spcBef>
                  <a:spcPct val="20000"/>
                </a:spcBef>
                <a:spcAft>
                  <a:spcPct val="0"/>
                </a:spcAft>
                <a:buChar char="»"/>
                <a:defRPr sz="2000">
                  <a:solidFill>
                    <a:schemeClr val="tx1"/>
                  </a:solidFill>
                  <a:latin typeface="MS Song" pitchFamily="49" charset="-122"/>
                </a:defRPr>
              </a:lvl8pPr>
              <a:lvl9pPr marL="3886200" indent="-228600" eaLnBrk="0" fontAlgn="base" hangingPunct="0">
                <a:spcBef>
                  <a:spcPct val="20000"/>
                </a:spcBef>
                <a:spcAft>
                  <a:spcPct val="0"/>
                </a:spcAft>
                <a:buChar char="»"/>
                <a:defRPr sz="2000">
                  <a:solidFill>
                    <a:schemeClr val="tx1"/>
                  </a:solidFill>
                  <a:latin typeface="MS Song" pitchFamily="49" charset="-122"/>
                </a:defRPr>
              </a:lvl9pPr>
            </a:lstStyle>
            <a:p>
              <a:pPr eaLnBrk="1" hangingPunct="1">
                <a:spcBef>
                  <a:spcPct val="50000"/>
                </a:spcBef>
                <a:buFontTx/>
                <a:buNone/>
              </a:pPr>
              <a:r>
                <a:rPr lang="en-US" altLang="en-US" sz="6600" b="0">
                  <a:solidFill>
                    <a:srgbClr val="FF0000"/>
                  </a:solidFill>
                  <a:latin typeface="Arial" panose="020B0604020202020204" pitchFamily="34" charset="0"/>
                  <a:cs typeface="Arial" panose="020B0604020202020204" pitchFamily="34" charset="0"/>
                  <a:sym typeface="Wingdings" panose="05000000000000000000" pitchFamily="2" charset="2"/>
                </a:rPr>
                <a:t></a:t>
              </a:r>
            </a:p>
          </p:txBody>
        </p:sp>
      </p:grpSp>
      <p:sp>
        <p:nvSpPr>
          <p:cNvPr id="23" name="Hình chữ nhật 6"/>
          <p:cNvSpPr/>
          <p:nvPr/>
        </p:nvSpPr>
        <p:spPr>
          <a:xfrm>
            <a:off x="702542" y="215388"/>
            <a:ext cx="10666548" cy="2123658"/>
          </a:xfrm>
          <a:prstGeom prst="rect">
            <a:avLst/>
          </a:prstGeom>
          <a:noFill/>
        </p:spPr>
        <p:txBody>
          <a:bodyPr wrap="square" lIns="91440" tIns="45720" rIns="91440" bIns="45720">
            <a:spAutoFit/>
          </a:bodyPr>
          <a:lstStyle/>
          <a:p>
            <a:pPr algn="ctr" fontAlgn="base">
              <a:spcBef>
                <a:spcPct val="0"/>
              </a:spcBef>
              <a:spcAft>
                <a:spcPct val="0"/>
              </a:spcAft>
              <a:buFont typeface="Arial" panose="020B0604020202020204" pitchFamily="34" charset="0"/>
              <a:buNone/>
            </a:pPr>
            <a:r>
              <a:rPr lang="en-US" sz="4400" b="1">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rPr>
              <a:t>BÀI </a:t>
            </a:r>
            <a:r>
              <a:rPr lang="en-US" sz="4400" b="1" smtClean="0">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rPr>
              <a:t>9 </a:t>
            </a:r>
            <a:endParaRPr lang="en-US" sz="4400" b="1">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endParaRPr>
          </a:p>
          <a:p>
            <a:pPr algn="ctr" fontAlgn="base">
              <a:spcBef>
                <a:spcPct val="0"/>
              </a:spcBef>
              <a:spcAft>
                <a:spcPct val="0"/>
              </a:spcAft>
              <a:buFont typeface="Arial" panose="020B0604020202020204" pitchFamily="34" charset="0"/>
              <a:buNone/>
            </a:pPr>
            <a:r>
              <a:rPr lang="en-US" sz="4400" b="1" smtClean="0">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rPr>
              <a:t> </a:t>
            </a:r>
            <a:r>
              <a:rPr lang="vi-VN" sz="4400" b="1" smtClean="0">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rPr>
              <a:t>THIẾT BỊ ĐIỆN TRONG HỆ THỐNG ĐIỆN GIA ĐÌNH</a:t>
            </a:r>
            <a:endParaRPr lang="en-US" sz="4400" b="1" dirty="0">
              <a:ln w="10160">
                <a:solidFill>
                  <a:srgbClr val="B6B6B6"/>
                </a:solidFill>
                <a:prstDash val="solid"/>
              </a:ln>
              <a:solidFill>
                <a:srgbClr val="FF0000"/>
              </a:solidFill>
              <a:effectLst>
                <a:outerShdw blurRad="38100" dist="22860" dir="5400000" algn="tl" rotWithShape="0">
                  <a:srgbClr val="000000">
                    <a:alpha val="30000"/>
                  </a:srgbClr>
                </a:outerShdw>
              </a:effectLst>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0601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3"/>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barn(inVertical)">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v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469892"/>
            <a:ext cx="220662"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v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66704"/>
            <a:ext cx="19208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984304"/>
            <a:ext cx="17018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6" descr="Néi_d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7104"/>
            <a:ext cx="1752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2514600" y="1446868"/>
            <a:ext cx="9601200" cy="1024072"/>
          </a:xfrm>
          <a:prstGeom prst="rect">
            <a:avLst/>
          </a:prstGeom>
          <a:solidFill>
            <a:schemeClr val="accent5">
              <a:lumMod val="20000"/>
              <a:lumOff val="80000"/>
            </a:schemeClr>
          </a:solidFill>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smtClean="0">
                <a:solidFill>
                  <a:srgbClr val="FF0000"/>
                </a:solidFill>
                <a:latin typeface="Arial" panose="020B0604020202020204" pitchFamily="34" charset="0"/>
                <a:cs typeface="Arial" panose="020B0604020202020204" pitchFamily="34" charset="0"/>
              </a:rPr>
              <a:t>I.CHỨC NĂNG VÀ THÔNG SỐ KĨ THUẬT CỦA MỘT SỐ  THIẾT BỊ ĐIỆN:</a:t>
            </a:r>
            <a:endParaRPr lang="vi-VN" sz="2800" b="1" dirty="0">
              <a:solidFill>
                <a:srgbClr val="FF0000"/>
              </a:solidFill>
              <a:latin typeface="Arial" panose="020B0604020202020204" pitchFamily="34" charset="0"/>
              <a:cs typeface="Arial" panose="020B0604020202020204" pitchFamily="34" charset="0"/>
            </a:endParaRPr>
          </a:p>
        </p:txBody>
      </p:sp>
      <p:sp>
        <p:nvSpPr>
          <p:cNvPr id="3" name="Rounded Rectangle 2"/>
          <p:cNvSpPr/>
          <p:nvPr/>
        </p:nvSpPr>
        <p:spPr>
          <a:xfrm>
            <a:off x="330200" y="2266178"/>
            <a:ext cx="1701800" cy="125267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C00000"/>
                </a:solidFill>
                <a:latin typeface="Arial" panose="020B0604020202020204" pitchFamily="34" charset="0"/>
                <a:cs typeface="Arial" panose="020B0604020202020204" pitchFamily="34" charset="0"/>
              </a:rPr>
              <a:t>I.Chức năng và TSKT của một số thiết bị điện</a:t>
            </a:r>
            <a:endParaRPr lang="en-US" b="1" dirty="0">
              <a:solidFill>
                <a:srgbClr val="C00000"/>
              </a:solidFill>
              <a:latin typeface="Arial" panose="020B0604020202020204" pitchFamily="34" charset="0"/>
              <a:cs typeface="Arial" panose="020B0604020202020204" pitchFamily="34" charset="0"/>
            </a:endParaRPr>
          </a:p>
        </p:txBody>
      </p:sp>
      <p:grpSp>
        <p:nvGrpSpPr>
          <p:cNvPr id="4" name="Group 3"/>
          <p:cNvGrpSpPr/>
          <p:nvPr/>
        </p:nvGrpSpPr>
        <p:grpSpPr>
          <a:xfrm>
            <a:off x="0" y="9144"/>
            <a:ext cx="12192000" cy="1283556"/>
            <a:chOff x="701284" y="13454"/>
            <a:chExt cx="10717639" cy="1283556"/>
          </a:xfrm>
        </p:grpSpPr>
        <p:grpSp>
          <p:nvGrpSpPr>
            <p:cNvPr id="5" name="Group 4"/>
            <p:cNvGrpSpPr/>
            <p:nvPr/>
          </p:nvGrpSpPr>
          <p:grpSpPr>
            <a:xfrm>
              <a:off x="701284" y="13454"/>
              <a:ext cx="10717639" cy="1283556"/>
              <a:chOff x="1178211" y="-76200"/>
              <a:chExt cx="10139185" cy="1526711"/>
            </a:xfrm>
          </p:grpSpPr>
          <p:sp>
            <p:nvSpPr>
              <p:cNvPr id="3077" name="Rectangle 5"/>
              <p:cNvSpPr>
                <a:spLocks noChangeArrowheads="1"/>
              </p:cNvSpPr>
              <p:nvPr/>
            </p:nvSpPr>
            <p:spPr bwMode="auto">
              <a:xfrm>
                <a:off x="1178211" y="-76200"/>
                <a:ext cx="10139185" cy="1295400"/>
              </a:xfrm>
              <a:prstGeom prst="rect">
                <a:avLst/>
              </a:prstGeom>
              <a:gradFill rotWithShape="1">
                <a:gsLst>
                  <a:gs pos="0">
                    <a:srgbClr val="CCFFFF"/>
                  </a:gs>
                  <a:gs pos="50000">
                    <a:schemeClr val="bg1"/>
                  </a:gs>
                  <a:gs pos="100000">
                    <a:srgbClr val="CCFFFF"/>
                  </a:gs>
                </a:gsLst>
                <a:lin ang="5400000" scaled="1"/>
              </a:gradFill>
              <a:ln w="9525">
                <a:solidFill>
                  <a:srgbClr val="CCFFFF"/>
                </a:solidFill>
                <a:miter lim="800000"/>
                <a:headEnd/>
                <a:tailEnd/>
              </a:ln>
              <a:effectLst/>
            </p:spPr>
            <p:txBody>
              <a:bodyPr wrap="none" anchor="ctr"/>
              <a:lstStyle/>
              <a:p>
                <a:pPr fontAlgn="base">
                  <a:spcBef>
                    <a:spcPct val="0"/>
                  </a:spcBef>
                  <a:spcAft>
                    <a:spcPct val="0"/>
                  </a:spcAft>
                  <a:defRPr/>
                </a:pPr>
                <a:endParaRPr lang="vi-VN" dirty="0">
                  <a:solidFill>
                    <a:srgbClr val="000000"/>
                  </a:solidFill>
                  <a:latin typeface="Arial" panose="020B0604020202020204" pitchFamily="34" charset="0"/>
                  <a:cs typeface="Arial" panose="020B0604020202020204" pitchFamily="34" charset="0"/>
                </a:endParaRPr>
              </a:p>
            </p:txBody>
          </p:sp>
          <p:sp>
            <p:nvSpPr>
              <p:cNvPr id="3078" name="Freeform 6"/>
              <p:cNvSpPr>
                <a:spLocks/>
              </p:cNvSpPr>
              <p:nvPr/>
            </p:nvSpPr>
            <p:spPr bwMode="auto">
              <a:xfrm>
                <a:off x="1178212" y="1032998"/>
                <a:ext cx="10139184" cy="417513"/>
              </a:xfrm>
              <a:custGeom>
                <a:avLst/>
                <a:gdLst/>
                <a:ahLst/>
                <a:cxnLst>
                  <a:cxn ang="0">
                    <a:pos x="0" y="0"/>
                  </a:cxn>
                  <a:cxn ang="0">
                    <a:pos x="1344" y="0"/>
                  </a:cxn>
                  <a:cxn ang="0">
                    <a:pos x="1488" y="144"/>
                  </a:cxn>
                  <a:cxn ang="0">
                    <a:pos x="5760" y="144"/>
                  </a:cxn>
                  <a:cxn ang="0">
                    <a:pos x="5760" y="432"/>
                  </a:cxn>
                  <a:cxn ang="0">
                    <a:pos x="0" y="432"/>
                  </a:cxn>
                  <a:cxn ang="0">
                    <a:pos x="0" y="0"/>
                  </a:cxn>
                </a:cxnLst>
                <a:rect l="0" t="0" r="r" b="b"/>
                <a:pathLst>
                  <a:path w="5760" h="432">
                    <a:moveTo>
                      <a:pt x="0" y="0"/>
                    </a:moveTo>
                    <a:lnTo>
                      <a:pt x="1344" y="0"/>
                    </a:lnTo>
                    <a:lnTo>
                      <a:pt x="1488" y="144"/>
                    </a:lnTo>
                    <a:lnTo>
                      <a:pt x="5760" y="144"/>
                    </a:lnTo>
                    <a:lnTo>
                      <a:pt x="5760" y="432"/>
                    </a:lnTo>
                    <a:lnTo>
                      <a:pt x="0" y="432"/>
                    </a:lnTo>
                    <a:lnTo>
                      <a:pt x="0" y="0"/>
                    </a:lnTo>
                    <a:close/>
                  </a:path>
                </a:pathLst>
              </a:custGeom>
              <a:gradFill rotWithShape="1">
                <a:gsLst>
                  <a:gs pos="0">
                    <a:srgbClr val="FFCC99"/>
                  </a:gs>
                  <a:gs pos="50000">
                    <a:schemeClr val="bg1"/>
                  </a:gs>
                  <a:gs pos="100000">
                    <a:srgbClr val="FFCC99"/>
                  </a:gs>
                </a:gsLst>
                <a:lin ang="5400000" scaled="1"/>
              </a:gradFill>
              <a:ln w="9525">
                <a:solidFill>
                  <a:srgbClr val="FFCC99"/>
                </a:solidFill>
                <a:round/>
                <a:headEnd/>
                <a:tailEnd/>
              </a:ln>
              <a:effectLst/>
            </p:spPr>
            <p:txBody>
              <a:bodyPr/>
              <a:lstStyle/>
              <a:p>
                <a:pPr fontAlgn="base">
                  <a:spcBef>
                    <a:spcPct val="0"/>
                  </a:spcBef>
                  <a:spcAft>
                    <a:spcPct val="0"/>
                  </a:spcAft>
                  <a:defRPr/>
                </a:pPr>
                <a:endParaRPr lang="vi-VN">
                  <a:solidFill>
                    <a:srgbClr val="000000"/>
                  </a:solidFill>
                  <a:latin typeface="Arial" panose="020B0604020202020204" pitchFamily="34" charset="0"/>
                  <a:cs typeface="Arial" panose="020B0604020202020204" pitchFamily="34" charset="0"/>
                </a:endParaRPr>
              </a:p>
            </p:txBody>
          </p:sp>
        </p:grpSp>
        <p:sp>
          <p:nvSpPr>
            <p:cNvPr id="14" name="Rounded Rectangle 13"/>
            <p:cNvSpPr/>
            <p:nvPr/>
          </p:nvSpPr>
          <p:spPr>
            <a:xfrm>
              <a:off x="701284" y="88921"/>
              <a:ext cx="10172659" cy="684212"/>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Arial" panose="020B0604020202020204" pitchFamily="34" charset="0"/>
                  <a:cs typeface="Arial" panose="020B0604020202020204" pitchFamily="34" charset="0"/>
                </a:rPr>
                <a:t>Bài </a:t>
              </a:r>
              <a:r>
                <a:rPr lang="en-US" sz="3200" b="1" smtClean="0">
                  <a:solidFill>
                    <a:srgbClr val="C00000"/>
                  </a:solidFill>
                  <a:latin typeface="Arial" panose="020B0604020202020204" pitchFamily="34" charset="0"/>
                  <a:cs typeface="Arial" panose="020B0604020202020204" pitchFamily="34" charset="0"/>
                </a:rPr>
                <a:t>9 </a:t>
              </a:r>
              <a:endParaRPr lang="en-US" sz="3200" b="1">
                <a:solidFill>
                  <a:srgbClr val="C00000"/>
                </a:solidFill>
                <a:latin typeface="Arial" panose="020B0604020202020204" pitchFamily="34" charset="0"/>
                <a:cs typeface="Arial" panose="020B0604020202020204" pitchFamily="34" charset="0"/>
              </a:endParaRPr>
            </a:p>
            <a:p>
              <a:pPr algn="ctr"/>
              <a:r>
                <a:rPr lang="en-US" sz="3200" b="1" smtClean="0">
                  <a:solidFill>
                    <a:srgbClr val="C00000"/>
                  </a:solidFill>
                  <a:latin typeface="Arial" panose="020B0604020202020204" pitchFamily="34" charset="0"/>
                  <a:cs typeface="Arial" panose="020B0604020202020204" pitchFamily="34" charset="0"/>
                </a:rPr>
                <a:t> </a:t>
              </a:r>
              <a:r>
                <a:rPr lang="vi-VN" sz="3200" b="1" smtClean="0">
                  <a:solidFill>
                    <a:srgbClr val="C00000"/>
                  </a:solidFill>
                  <a:latin typeface="Arial" panose="020B0604020202020204" pitchFamily="34" charset="0"/>
                  <a:cs typeface="Arial" panose="020B0604020202020204" pitchFamily="34" charset="0"/>
                </a:rPr>
                <a:t>THIẾT BỊ ĐIỆN TRONG HỆ THỐNG ĐIỆN GIA ĐÌNH</a:t>
              </a:r>
              <a:endParaRPr lang="en-US" sz="3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7200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152400" y="1134063"/>
            <a:ext cx="3742684" cy="954107"/>
          </a:xfrm>
          <a:prstGeom prst="rect">
            <a:avLst/>
          </a:prstGeom>
          <a:noFill/>
        </p:spPr>
        <p:txBody>
          <a:bodyPr wrap="square" lIns="91440" tIns="45720" rIns="91440" bIns="45720">
            <a:spAutoFit/>
          </a:bodyPr>
          <a:lstStyle/>
          <a:p>
            <a:pPr algn="ctr"/>
            <a:r>
              <a:rPr lang="en-US" sz="2800" dirty="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THẢO LUẬN NHÓM</a:t>
            </a:r>
          </a:p>
          <a:p>
            <a:pPr algn="ctr"/>
            <a:r>
              <a:rPr lang="en-US" sz="2800" b="0" cap="none" spc="0" dirty="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5 </a:t>
            </a:r>
            <a:r>
              <a:rPr lang="en-US" sz="2800" b="0" cap="none" spc="0" dirty="0" err="1"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Phút</a:t>
            </a:r>
            <a:endParaRPr lang="en-US" sz="2800" b="0" cap="none" spc="0" dirty="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graphicFrame>
        <p:nvGraphicFramePr>
          <p:cNvPr id="10" name="Diagram 9"/>
          <p:cNvGraphicFramePr/>
          <p:nvPr>
            <p:extLst>
              <p:ext uri="{D42A27DB-BD31-4B8C-83A1-F6EECF244321}">
                <p14:modId xmlns:p14="http://schemas.microsoft.com/office/powerpoint/2010/main" val="686684242"/>
              </p:ext>
            </p:extLst>
          </p:nvPr>
        </p:nvGraphicFramePr>
        <p:xfrm>
          <a:off x="3505200" y="0"/>
          <a:ext cx="4724400" cy="32360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744934133"/>
              </p:ext>
            </p:extLst>
          </p:nvPr>
        </p:nvGraphicFramePr>
        <p:xfrm>
          <a:off x="228600" y="3236047"/>
          <a:ext cx="11734800" cy="3621953"/>
        </p:xfrm>
        <a:graphic>
          <a:graphicData uri="http://schemas.openxmlformats.org/drawingml/2006/table">
            <a:tbl>
              <a:tblPr firstRow="1" firstCol="1" bandRow="1">
                <a:tableStyleId>{5C22544A-7EE6-4342-B048-85BDC9FD1C3A}</a:tableStyleId>
              </a:tblPr>
              <a:tblGrid>
                <a:gridCol w="5512935">
                  <a:extLst>
                    <a:ext uri="{9D8B030D-6E8A-4147-A177-3AD203B41FA5}">
                      <a16:colId xmlns:a16="http://schemas.microsoft.com/office/drawing/2014/main" xmlns="" val="20000"/>
                    </a:ext>
                  </a:extLst>
                </a:gridCol>
                <a:gridCol w="6221865">
                  <a:extLst>
                    <a:ext uri="{9D8B030D-6E8A-4147-A177-3AD203B41FA5}">
                      <a16:colId xmlns:a16="http://schemas.microsoft.com/office/drawing/2014/main" xmlns="" val="20001"/>
                    </a:ext>
                  </a:extLst>
                </a:gridCol>
              </a:tblGrid>
              <a:tr h="351893">
                <a:tc gridSpan="2">
                  <a:txBody>
                    <a:bodyPr/>
                    <a:lstStyle/>
                    <a:p>
                      <a:pPr marL="83820" algn="ctr">
                        <a:spcBef>
                          <a:spcPts val="0"/>
                        </a:spcBef>
                        <a:spcAft>
                          <a:spcPts val="0"/>
                        </a:spcAft>
                        <a:tabLst>
                          <a:tab pos="6222365" algn="l"/>
                        </a:tabLst>
                      </a:pPr>
                      <a:r>
                        <a:rPr lang="en-US" sz="2000" b="1" smtClean="0">
                          <a:solidFill>
                            <a:srgbClr val="FF0000"/>
                          </a:solidFill>
                          <a:effectLst/>
                          <a:latin typeface="Arial" panose="020B0604020202020204" pitchFamily="34" charset="0"/>
                          <a:cs typeface="Arial" panose="020B0604020202020204" pitchFamily="34" charset="0"/>
                        </a:rPr>
                        <a:t>PHIẾU</a:t>
                      </a:r>
                      <a:r>
                        <a:rPr lang="en-US" sz="2000" b="1" baseline="0" smtClean="0">
                          <a:solidFill>
                            <a:srgbClr val="FF0000"/>
                          </a:solidFill>
                          <a:effectLst/>
                          <a:latin typeface="Arial" panose="020B0604020202020204" pitchFamily="34" charset="0"/>
                          <a:cs typeface="Arial" panose="020B0604020202020204" pitchFamily="34" charset="0"/>
                        </a:rPr>
                        <a:t> HỌC TẬP SỐ 1 - </a:t>
                      </a:r>
                      <a:r>
                        <a:rPr lang="en-US" sz="2000" b="1" smtClean="0">
                          <a:solidFill>
                            <a:srgbClr val="FF0000"/>
                          </a:solidFill>
                          <a:effectLst/>
                          <a:latin typeface="Arial" panose="020B0604020202020204" pitchFamily="34" charset="0"/>
                          <a:cs typeface="Arial" panose="020B0604020202020204" pitchFamily="34" charset="0"/>
                        </a:rPr>
                        <a:t>NỘI </a:t>
                      </a:r>
                      <a:r>
                        <a:rPr lang="en-US" sz="2000" b="1">
                          <a:solidFill>
                            <a:srgbClr val="FF0000"/>
                          </a:solidFill>
                          <a:effectLst/>
                          <a:latin typeface="Arial" panose="020B0604020202020204" pitchFamily="34" charset="0"/>
                          <a:cs typeface="Arial" panose="020B0604020202020204" pitchFamily="34" charset="0"/>
                        </a:rPr>
                        <a:t>DUNG CHUẨN BỊ CỦA MỖI </a:t>
                      </a:r>
                      <a:r>
                        <a:rPr lang="en-US" sz="2000" b="1" smtClean="0">
                          <a:solidFill>
                            <a:srgbClr val="FF0000"/>
                          </a:solidFill>
                          <a:effectLst/>
                          <a:latin typeface="Arial" panose="020B0604020202020204" pitchFamily="34" charset="0"/>
                          <a:cs typeface="Arial" panose="020B0604020202020204" pitchFamily="34" charset="0"/>
                        </a:rPr>
                        <a:t>NHÓM</a:t>
                      </a:r>
                      <a:endParaRPr lang="vi-VN" sz="2000" b="1">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tc hMerge="1">
                  <a:txBody>
                    <a:bodyPr/>
                    <a:lstStyle/>
                    <a:p>
                      <a:endParaRPr lang="vi-VN"/>
                    </a:p>
                  </a:txBody>
                  <a:tcPr/>
                </a:tc>
                <a:extLst>
                  <a:ext uri="{0D108BD9-81ED-4DB2-BD59-A6C34878D82A}">
                    <a16:rowId xmlns:a16="http://schemas.microsoft.com/office/drawing/2014/main" xmlns="" val="10000"/>
                  </a:ext>
                </a:extLst>
              </a:tr>
              <a:tr h="1005013">
                <a:tc>
                  <a:txBody>
                    <a:bodyPr/>
                    <a:lstStyle/>
                    <a:p>
                      <a:pPr marL="83820" algn="l">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Công </a:t>
                      </a:r>
                      <a:r>
                        <a:rPr lang="vi-VN" sz="2800" b="1">
                          <a:solidFill>
                            <a:srgbClr val="FF0000"/>
                          </a:solidFill>
                          <a:effectLst/>
                          <a:latin typeface="Arial" panose="020B0604020202020204" pitchFamily="34" charset="0"/>
                          <a:cs typeface="Arial" panose="020B0604020202020204" pitchFamily="34" charset="0"/>
                        </a:rPr>
                        <a:t>tơ điện</a:t>
                      </a:r>
                    </a:p>
                    <a:p>
                      <a:pPr marL="83820" algn="l">
                        <a:spcBef>
                          <a:spcPts val="0"/>
                        </a:spcBef>
                        <a:spcAft>
                          <a:spcPts val="0"/>
                        </a:spcAft>
                        <a:tabLst>
                          <a:tab pos="6222365" algn="l"/>
                        </a:tabLst>
                      </a:pPr>
                      <a:r>
                        <a:rPr lang="vi-VN" sz="2000" b="0" smtClean="0">
                          <a:solidFill>
                            <a:schemeClr val="tx1"/>
                          </a:solidFill>
                          <a:effectLst/>
                          <a:latin typeface="Arial" panose="020B0604020202020204" pitchFamily="34" charset="0"/>
                          <a:cs typeface="Arial" panose="020B0604020202020204" pitchFamily="34" charset="0"/>
                        </a:rPr>
                        <a:t>-Mô </a:t>
                      </a:r>
                      <a:r>
                        <a:rPr lang="vi-VN" sz="2000" b="0">
                          <a:solidFill>
                            <a:schemeClr val="tx1"/>
                          </a:solidFill>
                          <a:effectLst/>
                          <a:latin typeface="Arial" panose="020B0604020202020204" pitchFamily="34" charset="0"/>
                          <a:cs typeface="Arial" panose="020B0604020202020204" pitchFamily="34" charset="0"/>
                        </a:rPr>
                        <a:t>tả chức </a:t>
                      </a:r>
                      <a:r>
                        <a:rPr lang="vi-VN" sz="2000" b="0" smtClean="0">
                          <a:solidFill>
                            <a:schemeClr val="tx1"/>
                          </a:solidFill>
                          <a:effectLst/>
                          <a:latin typeface="Arial" panose="020B0604020202020204" pitchFamily="34" charset="0"/>
                          <a:cs typeface="Arial" panose="020B0604020202020204" pitchFamily="34" charset="0"/>
                        </a:rPr>
                        <a:t>năng</a:t>
                      </a:r>
                    </a:p>
                    <a:p>
                      <a:pPr marL="83820" algn="l">
                        <a:spcBef>
                          <a:spcPts val="0"/>
                        </a:spcBef>
                        <a:spcAft>
                          <a:spcPts val="0"/>
                        </a:spcAft>
                        <a:tabLst>
                          <a:tab pos="6222365" algn="l"/>
                        </a:tabLst>
                      </a:pPr>
                      <a:r>
                        <a:rPr lang="vi-VN" sz="2000" b="0" smtClean="0">
                          <a:solidFill>
                            <a:schemeClr val="tx1"/>
                          </a:solidFill>
                          <a:effectLst/>
                          <a:latin typeface="Arial" panose="020B0604020202020204" pitchFamily="34" charset="0"/>
                          <a:cs typeface="Arial" panose="020B0604020202020204" pitchFamily="34" charset="0"/>
                        </a:rPr>
                        <a:t>-Tìm hiểu </a:t>
                      </a:r>
                      <a:r>
                        <a:rPr lang="vi-VN" sz="2000" b="0">
                          <a:solidFill>
                            <a:schemeClr val="tx1"/>
                          </a:solidFill>
                          <a:effectLst/>
                          <a:latin typeface="Arial" panose="020B0604020202020204" pitchFamily="34" charset="0"/>
                          <a:cs typeface="Arial" panose="020B0604020202020204" pitchFamily="34" charset="0"/>
                        </a:rPr>
                        <a:t>các thông số kĩ thuật</a:t>
                      </a:r>
                      <a:endParaRPr lang="vi-VN" sz="2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tc>
                  <a:txBody>
                    <a:bodyPr/>
                    <a:lstStyle/>
                    <a:p>
                      <a:pPr marL="83820" algn="l">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Cầu </a:t>
                      </a:r>
                      <a:r>
                        <a:rPr lang="vi-VN" sz="2800" b="1">
                          <a:solidFill>
                            <a:srgbClr val="FF0000"/>
                          </a:solidFill>
                          <a:effectLst/>
                          <a:latin typeface="Arial" panose="020B0604020202020204" pitchFamily="34" charset="0"/>
                          <a:cs typeface="Arial" panose="020B0604020202020204" pitchFamily="34" charset="0"/>
                        </a:rPr>
                        <a:t>dao </a:t>
                      </a:r>
                      <a:r>
                        <a:rPr lang="vi-VN" sz="2800" b="1" smtClean="0">
                          <a:solidFill>
                            <a:srgbClr val="FF0000"/>
                          </a:solidFill>
                          <a:effectLst/>
                          <a:latin typeface="Arial" panose="020B0604020202020204" pitchFamily="34" charset="0"/>
                          <a:cs typeface="Arial" panose="020B0604020202020204" pitchFamily="34" charset="0"/>
                        </a:rPr>
                        <a:t>điện</a:t>
                      </a:r>
                    </a:p>
                    <a:p>
                      <a:pPr marL="83820" indent="0" algn="l">
                        <a:spcBef>
                          <a:spcPts val="0"/>
                        </a:spcBef>
                        <a:spcAft>
                          <a:spcPts val="0"/>
                        </a:spcAft>
                        <a:buFontTx/>
                        <a:buNone/>
                        <a:tabLst>
                          <a:tab pos="6222365" algn="l"/>
                        </a:tabLst>
                      </a:pPr>
                      <a:r>
                        <a:rPr lang="en-US" sz="2000" b="0" smtClean="0">
                          <a:solidFill>
                            <a:schemeClr val="tx1"/>
                          </a:solidFill>
                          <a:effectLst/>
                          <a:latin typeface="Arial" panose="020B0604020202020204" pitchFamily="34" charset="0"/>
                          <a:cs typeface="Arial" panose="020B0604020202020204" pitchFamily="34" charset="0"/>
                        </a:rPr>
                        <a:t>-</a:t>
                      </a:r>
                      <a:r>
                        <a:rPr lang="vi-VN" sz="2000" b="0" smtClean="0">
                          <a:solidFill>
                            <a:schemeClr val="tx1"/>
                          </a:solidFill>
                          <a:effectLst/>
                          <a:latin typeface="Arial" panose="020B0604020202020204" pitchFamily="34" charset="0"/>
                          <a:cs typeface="Arial" panose="020B0604020202020204" pitchFamily="34" charset="0"/>
                        </a:rPr>
                        <a:t>Mô </a:t>
                      </a:r>
                      <a:r>
                        <a:rPr lang="vi-VN" sz="2000" b="0">
                          <a:solidFill>
                            <a:schemeClr val="tx1"/>
                          </a:solidFill>
                          <a:effectLst/>
                          <a:latin typeface="Arial" panose="020B0604020202020204" pitchFamily="34" charset="0"/>
                          <a:cs typeface="Arial" panose="020B0604020202020204" pitchFamily="34" charset="0"/>
                        </a:rPr>
                        <a:t>tả </a:t>
                      </a:r>
                      <a:r>
                        <a:rPr lang="vi-VN" sz="2000" b="0" smtClean="0">
                          <a:solidFill>
                            <a:schemeClr val="tx1"/>
                          </a:solidFill>
                          <a:effectLst/>
                          <a:latin typeface="Arial" panose="020B0604020202020204" pitchFamily="34" charset="0"/>
                          <a:cs typeface="Arial" panose="020B0604020202020204" pitchFamily="34" charset="0"/>
                        </a:rPr>
                        <a:t>chức năng </a:t>
                      </a:r>
                    </a:p>
                    <a:p>
                      <a:pPr marL="83820" indent="0" algn="l">
                        <a:spcBef>
                          <a:spcPts val="0"/>
                        </a:spcBef>
                        <a:spcAft>
                          <a:spcPts val="0"/>
                        </a:spcAft>
                        <a:buFontTx/>
                        <a:buNone/>
                        <a:tabLst>
                          <a:tab pos="6222365" algn="l"/>
                        </a:tabLst>
                      </a:pPr>
                      <a:r>
                        <a:rPr lang="vi-VN" sz="2000" b="0" smtClean="0">
                          <a:solidFill>
                            <a:schemeClr val="tx1"/>
                          </a:solidFill>
                          <a:effectLst/>
                          <a:latin typeface="Arial" panose="020B0604020202020204" pitchFamily="34" charset="0"/>
                          <a:cs typeface="Arial" panose="020B0604020202020204" pitchFamily="34" charset="0"/>
                        </a:rPr>
                        <a:t>-Tìm hiểu các </a:t>
                      </a:r>
                      <a:r>
                        <a:rPr lang="vi-VN" sz="2000" b="0">
                          <a:solidFill>
                            <a:schemeClr val="tx1"/>
                          </a:solidFill>
                          <a:effectLst/>
                          <a:latin typeface="Arial" panose="020B0604020202020204" pitchFamily="34" charset="0"/>
                          <a:cs typeface="Arial" panose="020B0604020202020204" pitchFamily="34" charset="0"/>
                        </a:rPr>
                        <a:t>thông số kĩ thuật</a:t>
                      </a:r>
                      <a:endParaRPr lang="vi-VN" sz="2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extLst>
                  <a:ext uri="{0D108BD9-81ED-4DB2-BD59-A6C34878D82A}">
                    <a16:rowId xmlns:a16="http://schemas.microsoft.com/office/drawing/2014/main" xmlns="" val="10001"/>
                  </a:ext>
                </a:extLst>
              </a:tr>
              <a:tr h="1005013">
                <a:tc>
                  <a:txBody>
                    <a:bodyPr/>
                    <a:lstStyle/>
                    <a:p>
                      <a:pPr marL="83820" algn="l">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Aptomat</a:t>
                      </a:r>
                    </a:p>
                    <a:p>
                      <a:pPr marL="83820" indent="0" algn="l">
                        <a:spcBef>
                          <a:spcPts val="0"/>
                        </a:spcBef>
                        <a:spcAft>
                          <a:spcPts val="0"/>
                        </a:spcAft>
                        <a:buFontTx/>
                        <a:buNone/>
                        <a:tabLst>
                          <a:tab pos="6222365" algn="l"/>
                        </a:tabLst>
                      </a:pPr>
                      <a:r>
                        <a:rPr lang="en-US" sz="2000" b="0" smtClean="0">
                          <a:solidFill>
                            <a:schemeClr val="tx1"/>
                          </a:solidFill>
                          <a:effectLst/>
                          <a:latin typeface="Arial" panose="020B0604020202020204" pitchFamily="34" charset="0"/>
                          <a:cs typeface="Arial" panose="020B0604020202020204" pitchFamily="34" charset="0"/>
                        </a:rPr>
                        <a:t>-</a:t>
                      </a:r>
                      <a:r>
                        <a:rPr lang="vi-VN" sz="2000" b="0" smtClean="0">
                          <a:solidFill>
                            <a:schemeClr val="tx1"/>
                          </a:solidFill>
                          <a:effectLst/>
                          <a:latin typeface="Arial" panose="020B0604020202020204" pitchFamily="34" charset="0"/>
                          <a:cs typeface="Arial" panose="020B0604020202020204" pitchFamily="34" charset="0"/>
                        </a:rPr>
                        <a:t>Mô </a:t>
                      </a:r>
                      <a:r>
                        <a:rPr lang="vi-VN" sz="2000" b="0">
                          <a:solidFill>
                            <a:schemeClr val="tx1"/>
                          </a:solidFill>
                          <a:effectLst/>
                          <a:latin typeface="Arial" panose="020B0604020202020204" pitchFamily="34" charset="0"/>
                          <a:cs typeface="Arial" panose="020B0604020202020204" pitchFamily="34" charset="0"/>
                        </a:rPr>
                        <a:t>tả chức </a:t>
                      </a:r>
                      <a:r>
                        <a:rPr lang="vi-VN" sz="2000" b="0" smtClean="0">
                          <a:solidFill>
                            <a:schemeClr val="tx1"/>
                          </a:solidFill>
                          <a:effectLst/>
                          <a:latin typeface="Arial" panose="020B0604020202020204" pitchFamily="34" charset="0"/>
                          <a:cs typeface="Arial" panose="020B0604020202020204" pitchFamily="34" charset="0"/>
                        </a:rPr>
                        <a:t>năng</a:t>
                      </a:r>
                    </a:p>
                    <a:p>
                      <a:pPr marL="83820" indent="0" algn="l">
                        <a:spcBef>
                          <a:spcPts val="0"/>
                        </a:spcBef>
                        <a:spcAft>
                          <a:spcPts val="0"/>
                        </a:spcAft>
                        <a:buFontTx/>
                        <a:buNone/>
                        <a:tabLst>
                          <a:tab pos="6222365" algn="l"/>
                        </a:tabLst>
                      </a:pPr>
                      <a:r>
                        <a:rPr lang="vi-VN" sz="2000" b="0" smtClean="0">
                          <a:solidFill>
                            <a:schemeClr val="tx1"/>
                          </a:solidFill>
                          <a:effectLst/>
                          <a:latin typeface="Arial" panose="020B0604020202020204" pitchFamily="34" charset="0"/>
                          <a:cs typeface="Arial" panose="020B0604020202020204" pitchFamily="34" charset="0"/>
                        </a:rPr>
                        <a:t>-Tìm hiểu các </a:t>
                      </a:r>
                      <a:r>
                        <a:rPr lang="vi-VN" sz="2000" b="0">
                          <a:solidFill>
                            <a:schemeClr val="tx1"/>
                          </a:solidFill>
                          <a:effectLst/>
                          <a:latin typeface="Arial" panose="020B0604020202020204" pitchFamily="34" charset="0"/>
                          <a:cs typeface="Arial" panose="020B0604020202020204" pitchFamily="34" charset="0"/>
                        </a:rPr>
                        <a:t>thông số kĩ thuật</a:t>
                      </a:r>
                      <a:endParaRPr lang="vi-VN" sz="2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tc>
                  <a:txBody>
                    <a:bodyPr/>
                    <a:lstStyle/>
                    <a:p>
                      <a:pPr marL="83820" algn="l">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Ổ cắm cố định và ổ cắm kéo dài</a:t>
                      </a:r>
                    </a:p>
                    <a:p>
                      <a:pPr marL="83820" indent="0" algn="l">
                        <a:spcBef>
                          <a:spcPts val="0"/>
                        </a:spcBef>
                        <a:spcAft>
                          <a:spcPts val="0"/>
                        </a:spcAft>
                        <a:buFontTx/>
                        <a:buNone/>
                        <a:tabLst>
                          <a:tab pos="6222365" algn="l"/>
                        </a:tabLst>
                      </a:pPr>
                      <a:r>
                        <a:rPr lang="en-US" sz="2000" b="0" smtClean="0">
                          <a:solidFill>
                            <a:schemeClr val="tx1"/>
                          </a:solidFill>
                          <a:effectLst/>
                          <a:latin typeface="Arial" panose="020B0604020202020204" pitchFamily="34" charset="0"/>
                          <a:cs typeface="Arial" panose="020B0604020202020204" pitchFamily="34" charset="0"/>
                        </a:rPr>
                        <a:t>-</a:t>
                      </a:r>
                      <a:r>
                        <a:rPr lang="vi-VN" sz="2000" b="0" smtClean="0">
                          <a:solidFill>
                            <a:schemeClr val="tx1"/>
                          </a:solidFill>
                          <a:effectLst/>
                          <a:latin typeface="Arial" panose="020B0604020202020204" pitchFamily="34" charset="0"/>
                          <a:cs typeface="Arial" panose="020B0604020202020204" pitchFamily="34" charset="0"/>
                        </a:rPr>
                        <a:t>Mô tả chức năng</a:t>
                      </a:r>
                    </a:p>
                    <a:p>
                      <a:pPr marL="83820" indent="0" algn="l">
                        <a:spcBef>
                          <a:spcPts val="0"/>
                        </a:spcBef>
                        <a:spcAft>
                          <a:spcPts val="0"/>
                        </a:spcAft>
                        <a:buFontTx/>
                        <a:buNone/>
                        <a:tabLst>
                          <a:tab pos="6222365" algn="l"/>
                        </a:tabLst>
                      </a:pPr>
                      <a:r>
                        <a:rPr lang="vi-VN" sz="2000" b="0" smtClean="0">
                          <a:solidFill>
                            <a:schemeClr val="tx1"/>
                          </a:solidFill>
                          <a:effectLst/>
                          <a:latin typeface="Arial" panose="020B0604020202020204" pitchFamily="34" charset="0"/>
                          <a:cs typeface="Arial" panose="020B0604020202020204" pitchFamily="34" charset="0"/>
                        </a:rPr>
                        <a:t>-Tìm hiểu các </a:t>
                      </a:r>
                      <a:r>
                        <a:rPr lang="vi-VN" sz="2000" b="0">
                          <a:solidFill>
                            <a:schemeClr val="tx1"/>
                          </a:solidFill>
                          <a:effectLst/>
                          <a:latin typeface="Arial" panose="020B0604020202020204" pitchFamily="34" charset="0"/>
                          <a:cs typeface="Arial" panose="020B0604020202020204" pitchFamily="34" charset="0"/>
                        </a:rPr>
                        <a:t>thông số kĩ thuật</a:t>
                      </a:r>
                      <a:endParaRPr lang="vi-VN" sz="2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extLst>
                  <a:ext uri="{0D108BD9-81ED-4DB2-BD59-A6C34878D82A}">
                    <a16:rowId xmlns:a16="http://schemas.microsoft.com/office/drawing/2014/main" xmlns="" val="10002"/>
                  </a:ext>
                </a:extLst>
              </a:tr>
              <a:tr h="1197420">
                <a:tc>
                  <a:txBody>
                    <a:bodyPr/>
                    <a:lstStyle/>
                    <a:p>
                      <a:pPr marL="83820" algn="l">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Công </a:t>
                      </a:r>
                      <a:r>
                        <a:rPr lang="vi-VN" sz="2800" b="1">
                          <a:solidFill>
                            <a:srgbClr val="FF0000"/>
                          </a:solidFill>
                          <a:effectLst/>
                          <a:latin typeface="Arial" panose="020B0604020202020204" pitchFamily="34" charset="0"/>
                          <a:cs typeface="Arial" panose="020B0604020202020204" pitchFamily="34" charset="0"/>
                        </a:rPr>
                        <a:t>tắc </a:t>
                      </a:r>
                      <a:r>
                        <a:rPr lang="vi-VN" sz="2800" b="1" smtClean="0">
                          <a:solidFill>
                            <a:srgbClr val="FF0000"/>
                          </a:solidFill>
                          <a:effectLst/>
                          <a:latin typeface="Arial" panose="020B0604020202020204" pitchFamily="34" charset="0"/>
                          <a:cs typeface="Arial" panose="020B0604020202020204" pitchFamily="34" charset="0"/>
                        </a:rPr>
                        <a:t>điện</a:t>
                      </a:r>
                    </a:p>
                    <a:p>
                      <a:pPr marL="83820" indent="0" algn="l">
                        <a:spcBef>
                          <a:spcPts val="0"/>
                        </a:spcBef>
                        <a:spcAft>
                          <a:spcPts val="0"/>
                        </a:spcAft>
                        <a:buFontTx/>
                        <a:buNone/>
                        <a:tabLst>
                          <a:tab pos="6222365" algn="l"/>
                        </a:tabLst>
                      </a:pPr>
                      <a:r>
                        <a:rPr lang="vi-VN" sz="2000" b="0" smtClean="0">
                          <a:solidFill>
                            <a:schemeClr val="tx1"/>
                          </a:solidFill>
                          <a:effectLst/>
                          <a:latin typeface="Arial" panose="020B0604020202020204" pitchFamily="34" charset="0"/>
                          <a:cs typeface="Arial" panose="020B0604020202020204" pitchFamily="34" charset="0"/>
                        </a:rPr>
                        <a:t>-Mô </a:t>
                      </a:r>
                      <a:r>
                        <a:rPr lang="vi-VN" sz="2000" b="0">
                          <a:solidFill>
                            <a:schemeClr val="tx1"/>
                          </a:solidFill>
                          <a:effectLst/>
                          <a:latin typeface="Arial" panose="020B0604020202020204" pitchFamily="34" charset="0"/>
                          <a:cs typeface="Arial" panose="020B0604020202020204" pitchFamily="34" charset="0"/>
                        </a:rPr>
                        <a:t>tả chức </a:t>
                      </a:r>
                      <a:r>
                        <a:rPr lang="vi-VN" sz="2000" b="0" smtClean="0">
                          <a:solidFill>
                            <a:schemeClr val="tx1"/>
                          </a:solidFill>
                          <a:effectLst/>
                          <a:latin typeface="Arial" panose="020B0604020202020204" pitchFamily="34" charset="0"/>
                          <a:cs typeface="Arial" panose="020B0604020202020204" pitchFamily="34" charset="0"/>
                        </a:rPr>
                        <a:t>năng</a:t>
                      </a:r>
                    </a:p>
                    <a:p>
                      <a:pPr marL="83820" indent="0" algn="l">
                        <a:spcBef>
                          <a:spcPts val="0"/>
                        </a:spcBef>
                        <a:spcAft>
                          <a:spcPts val="0"/>
                        </a:spcAft>
                        <a:buFontTx/>
                        <a:buNone/>
                        <a:tabLst>
                          <a:tab pos="6222365" algn="l"/>
                        </a:tabLst>
                      </a:pPr>
                      <a:r>
                        <a:rPr lang="vi-VN" sz="2000" b="0" smtClean="0">
                          <a:solidFill>
                            <a:schemeClr val="tx1"/>
                          </a:solidFill>
                          <a:effectLst/>
                          <a:latin typeface="Arial" panose="020B0604020202020204" pitchFamily="34" charset="0"/>
                          <a:cs typeface="Arial" panose="020B0604020202020204" pitchFamily="34" charset="0"/>
                        </a:rPr>
                        <a:t>-Tìm hiểu các </a:t>
                      </a:r>
                      <a:r>
                        <a:rPr lang="vi-VN" sz="2000" b="0">
                          <a:solidFill>
                            <a:schemeClr val="tx1"/>
                          </a:solidFill>
                          <a:effectLst/>
                          <a:latin typeface="Arial" panose="020B0604020202020204" pitchFamily="34" charset="0"/>
                          <a:cs typeface="Arial" panose="020B0604020202020204" pitchFamily="34" charset="0"/>
                        </a:rPr>
                        <a:t>thông số kĩ thuật</a:t>
                      </a:r>
                      <a:endParaRPr lang="vi-VN" sz="2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tc>
                  <a:txBody>
                    <a:bodyPr/>
                    <a:lstStyle/>
                    <a:p>
                      <a:pPr marL="83820" algn="l">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Dây </a:t>
                      </a:r>
                      <a:r>
                        <a:rPr lang="vi-VN" sz="2800" b="1">
                          <a:solidFill>
                            <a:srgbClr val="FF0000"/>
                          </a:solidFill>
                          <a:effectLst/>
                          <a:latin typeface="Arial" panose="020B0604020202020204" pitchFamily="34" charset="0"/>
                          <a:cs typeface="Arial" panose="020B0604020202020204" pitchFamily="34" charset="0"/>
                        </a:rPr>
                        <a:t>dẫn </a:t>
                      </a:r>
                      <a:r>
                        <a:rPr lang="vi-VN" sz="2800" b="1" smtClean="0">
                          <a:solidFill>
                            <a:srgbClr val="FF0000"/>
                          </a:solidFill>
                          <a:effectLst/>
                          <a:latin typeface="Arial" panose="020B0604020202020204" pitchFamily="34" charset="0"/>
                          <a:cs typeface="Arial" panose="020B0604020202020204" pitchFamily="34" charset="0"/>
                        </a:rPr>
                        <a:t>điện</a:t>
                      </a:r>
                    </a:p>
                    <a:p>
                      <a:pPr marL="83820" indent="0" algn="l">
                        <a:spcBef>
                          <a:spcPts val="0"/>
                        </a:spcBef>
                        <a:spcAft>
                          <a:spcPts val="0"/>
                        </a:spcAft>
                        <a:buFontTx/>
                        <a:buNone/>
                        <a:tabLst>
                          <a:tab pos="6222365" algn="l"/>
                        </a:tabLst>
                      </a:pPr>
                      <a:r>
                        <a:rPr lang="en-US" sz="2000" b="0" smtClean="0">
                          <a:solidFill>
                            <a:schemeClr val="tx1"/>
                          </a:solidFill>
                          <a:effectLst/>
                          <a:latin typeface="Arial" panose="020B0604020202020204" pitchFamily="34" charset="0"/>
                          <a:cs typeface="Arial" panose="020B0604020202020204" pitchFamily="34" charset="0"/>
                        </a:rPr>
                        <a:t>-</a:t>
                      </a:r>
                      <a:r>
                        <a:rPr lang="vi-VN" sz="2000" b="0" smtClean="0">
                          <a:solidFill>
                            <a:schemeClr val="tx1"/>
                          </a:solidFill>
                          <a:effectLst/>
                          <a:latin typeface="Arial" panose="020B0604020202020204" pitchFamily="34" charset="0"/>
                          <a:cs typeface="Arial" panose="020B0604020202020204" pitchFamily="34" charset="0"/>
                        </a:rPr>
                        <a:t>Mô </a:t>
                      </a:r>
                      <a:r>
                        <a:rPr lang="vi-VN" sz="2000" b="0">
                          <a:solidFill>
                            <a:schemeClr val="tx1"/>
                          </a:solidFill>
                          <a:effectLst/>
                          <a:latin typeface="Arial" panose="020B0604020202020204" pitchFamily="34" charset="0"/>
                          <a:cs typeface="Arial" panose="020B0604020202020204" pitchFamily="34" charset="0"/>
                        </a:rPr>
                        <a:t>tả chức </a:t>
                      </a:r>
                      <a:r>
                        <a:rPr lang="vi-VN" sz="2000" b="0" smtClean="0">
                          <a:solidFill>
                            <a:schemeClr val="tx1"/>
                          </a:solidFill>
                          <a:effectLst/>
                          <a:latin typeface="Arial" panose="020B0604020202020204" pitchFamily="34" charset="0"/>
                          <a:cs typeface="Arial" panose="020B0604020202020204" pitchFamily="34" charset="0"/>
                        </a:rPr>
                        <a:t>năng</a:t>
                      </a:r>
                    </a:p>
                    <a:p>
                      <a:pPr marL="83820" indent="0" algn="l">
                        <a:spcBef>
                          <a:spcPts val="0"/>
                        </a:spcBef>
                        <a:spcAft>
                          <a:spcPts val="0"/>
                        </a:spcAft>
                        <a:buFontTx/>
                        <a:buNone/>
                        <a:tabLst>
                          <a:tab pos="6222365" algn="l"/>
                        </a:tabLst>
                      </a:pPr>
                      <a:r>
                        <a:rPr lang="vi-VN" sz="2000" b="0" smtClean="0">
                          <a:solidFill>
                            <a:schemeClr val="tx1"/>
                          </a:solidFill>
                          <a:effectLst/>
                          <a:latin typeface="Arial" panose="020B0604020202020204" pitchFamily="34" charset="0"/>
                          <a:cs typeface="Arial" panose="020B0604020202020204" pitchFamily="34" charset="0"/>
                        </a:rPr>
                        <a:t>-Tìm hiểu các </a:t>
                      </a:r>
                      <a:r>
                        <a:rPr lang="vi-VN" sz="2000" b="0">
                          <a:solidFill>
                            <a:schemeClr val="tx1"/>
                          </a:solidFill>
                          <a:effectLst/>
                          <a:latin typeface="Arial" panose="020B0604020202020204" pitchFamily="34" charset="0"/>
                          <a:cs typeface="Arial" panose="020B0604020202020204" pitchFamily="34" charset="0"/>
                        </a:rPr>
                        <a:t>thông số kĩ thuật</a:t>
                      </a:r>
                      <a:endParaRPr lang="vi-VN" sz="20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extLst>
                  <a:ext uri="{0D108BD9-81ED-4DB2-BD59-A6C34878D82A}">
                    <a16:rowId xmlns:a16="http://schemas.microsoft.com/office/drawing/2014/main" xmlns="" val="10003"/>
                  </a:ext>
                </a:extLst>
              </a:tr>
            </a:tbl>
          </a:graphicData>
        </a:graphic>
      </p:graphicFrame>
      <p:sp>
        <p:nvSpPr>
          <p:cNvPr id="14" name="Oval 13"/>
          <p:cNvSpPr/>
          <p:nvPr/>
        </p:nvSpPr>
        <p:spPr>
          <a:xfrm>
            <a:off x="4199884" y="3910628"/>
            <a:ext cx="614217" cy="4165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5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01</a:t>
            </a:r>
            <a:endParaRPr lang="vi-VN" sz="15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Oval 22"/>
          <p:cNvSpPr/>
          <p:nvPr/>
        </p:nvSpPr>
        <p:spPr>
          <a:xfrm>
            <a:off x="9525000" y="3910629"/>
            <a:ext cx="657306" cy="4165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5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02</a:t>
            </a:r>
            <a:endParaRPr lang="vi-VN" sz="15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Oval 23"/>
          <p:cNvSpPr/>
          <p:nvPr/>
        </p:nvSpPr>
        <p:spPr>
          <a:xfrm>
            <a:off x="4199884" y="4918759"/>
            <a:ext cx="617650" cy="37919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5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03</a:t>
            </a:r>
            <a:endParaRPr lang="vi-VN" sz="15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Oval 25"/>
          <p:cNvSpPr/>
          <p:nvPr/>
        </p:nvSpPr>
        <p:spPr>
          <a:xfrm>
            <a:off x="9531096" y="5123506"/>
            <a:ext cx="657306" cy="387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5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04</a:t>
            </a:r>
            <a:endParaRPr lang="vi-VN" sz="15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Oval 26"/>
          <p:cNvSpPr/>
          <p:nvPr/>
        </p:nvSpPr>
        <p:spPr>
          <a:xfrm>
            <a:off x="4199884" y="6009844"/>
            <a:ext cx="617650" cy="38887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5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05</a:t>
            </a:r>
            <a:endParaRPr lang="vi-VN" sz="15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8" name="Oval 27"/>
          <p:cNvSpPr/>
          <p:nvPr/>
        </p:nvSpPr>
        <p:spPr>
          <a:xfrm>
            <a:off x="9525000" y="5932189"/>
            <a:ext cx="645293" cy="40713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500" b="1"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06</a:t>
            </a:r>
            <a:endParaRPr lang="vi-VN" sz="15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44000" y="265450"/>
            <a:ext cx="2514599" cy="1822720"/>
          </a:xfrm>
          <a:prstGeom prst="rect">
            <a:avLst/>
          </a:prstGeom>
        </p:spPr>
      </p:pic>
    </p:spTree>
    <p:extLst>
      <p:ext uri="{BB962C8B-B14F-4D97-AF65-F5344CB8AC3E}">
        <p14:creationId xmlns:p14="http://schemas.microsoft.com/office/powerpoint/2010/main" val="2935335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6" repeatCount="indefinite" fill="hold" grpId="0" nodeType="withEffect">
                                  <p:stCondLst>
                                    <p:cond delay="0"/>
                                  </p:stCondLst>
                                  <p:childTnLst>
                                    <p:animClr clrSpc="hsl" dir="cw">
                                      <p:cBhvr override="childStyle">
                                        <p:cTn id="6" dur="2000" fill="hold"/>
                                        <p:tgtEl>
                                          <p:spTgt spid="17"/>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7"/>
                                        </p:tgtEl>
                                      </p:cBhvr>
                                    </p:cmd>
                                  </p:childTnLst>
                                </p:cTn>
                              </p:par>
                            </p:childTnLst>
                          </p:cTn>
                        </p:par>
                      </p:childTnLst>
                    </p:cTn>
                  </p:par>
                </p:childTnLst>
              </p:cTn>
              <p:nextCondLst>
                <p:cond evt="onClick" delay="0">
                  <p:tgtEl>
                    <p:spTgt spid="7"/>
                  </p:tgtEl>
                </p:cond>
              </p:nextCondLst>
            </p:seq>
            <p:video>
              <p:cMediaNode vol="80000" mute="1">
                <p:cTn id="35" fill="hold" display="0">
                  <p:stCondLst>
                    <p:cond delay="indefinite"/>
                  </p:stCondLst>
                </p:cTn>
                <p:tgtEl>
                  <p:spTgt spid="7"/>
                </p:tgtEl>
              </p:cMediaNode>
            </p:video>
          </p:childTnLst>
        </p:cTn>
      </p:par>
    </p:tnLst>
    <p:bldLst>
      <p:bldP spid="17" grpId="0"/>
      <p:bldP spid="14" grpId="0" animBg="1"/>
      <p:bldP spid="23" grpId="0" animBg="1"/>
      <p:bldP spid="24"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1092279" y="278209"/>
            <a:ext cx="10242454" cy="707886"/>
          </a:xfrm>
          <a:prstGeom prst="rect">
            <a:avLst/>
          </a:prstGeom>
          <a:noFill/>
        </p:spPr>
        <p:txBody>
          <a:bodyPr wrap="square" lIns="91440" tIns="45720" rIns="91440" bIns="45720">
            <a:spAutoFit/>
          </a:bodyPr>
          <a:lstStyle/>
          <a:p>
            <a:pPr algn="ctr"/>
            <a:r>
              <a:rPr lang="en-US" sz="4000" smtClean="0">
                <a:ln w="0"/>
                <a:solidFill>
                  <a:srgbClr val="00B0F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CÁC NHÓM TRÌNH BÀY</a:t>
            </a:r>
          </a:p>
        </p:txBody>
      </p:sp>
      <p:graphicFrame>
        <p:nvGraphicFramePr>
          <p:cNvPr id="3" name="Table 2"/>
          <p:cNvGraphicFramePr>
            <a:graphicFrameLocks noGrp="1"/>
          </p:cNvGraphicFramePr>
          <p:nvPr>
            <p:extLst>
              <p:ext uri="{D42A27DB-BD31-4B8C-83A1-F6EECF244321}">
                <p14:modId xmlns:p14="http://schemas.microsoft.com/office/powerpoint/2010/main" val="1138440980"/>
              </p:ext>
            </p:extLst>
          </p:nvPr>
        </p:nvGraphicFramePr>
        <p:xfrm>
          <a:off x="0" y="1371600"/>
          <a:ext cx="12192000" cy="5115642"/>
        </p:xfrm>
        <a:graphic>
          <a:graphicData uri="http://schemas.openxmlformats.org/drawingml/2006/table">
            <a:tbl>
              <a:tblPr firstRow="1" firstCol="1" bandRow="1">
                <a:tableStyleId>{5C22544A-7EE6-4342-B048-85BDC9FD1C3A}</a:tableStyleId>
              </a:tblPr>
              <a:tblGrid>
                <a:gridCol w="6096000">
                  <a:extLst>
                    <a:ext uri="{9D8B030D-6E8A-4147-A177-3AD203B41FA5}">
                      <a16:colId xmlns:a16="http://schemas.microsoft.com/office/drawing/2014/main" xmlns="" val="20000"/>
                    </a:ext>
                  </a:extLst>
                </a:gridCol>
                <a:gridCol w="6096000">
                  <a:extLst>
                    <a:ext uri="{9D8B030D-6E8A-4147-A177-3AD203B41FA5}">
                      <a16:colId xmlns:a16="http://schemas.microsoft.com/office/drawing/2014/main" xmlns="" val="20001"/>
                    </a:ext>
                  </a:extLst>
                </a:gridCol>
              </a:tblGrid>
              <a:tr h="461058">
                <a:tc gridSpan="2">
                  <a:txBody>
                    <a:bodyPr/>
                    <a:lstStyle/>
                    <a:p>
                      <a:pPr marL="83820" algn="ctr">
                        <a:spcBef>
                          <a:spcPts val="0"/>
                        </a:spcBef>
                        <a:spcAft>
                          <a:spcPts val="0"/>
                        </a:spcAft>
                        <a:tabLst>
                          <a:tab pos="6222365" algn="l"/>
                        </a:tabLst>
                      </a:pPr>
                      <a:r>
                        <a:rPr lang="en-US" sz="2800" b="1" smtClean="0">
                          <a:solidFill>
                            <a:srgbClr val="FF0000"/>
                          </a:solidFill>
                          <a:effectLst/>
                          <a:latin typeface="Arial" panose="020B0604020202020204" pitchFamily="34" charset="0"/>
                          <a:cs typeface="Arial" panose="020B0604020202020204" pitchFamily="34" charset="0"/>
                        </a:rPr>
                        <a:t>PHIẾU</a:t>
                      </a:r>
                      <a:r>
                        <a:rPr lang="en-US" sz="2800" b="1" baseline="0" smtClean="0">
                          <a:solidFill>
                            <a:srgbClr val="FF0000"/>
                          </a:solidFill>
                          <a:effectLst/>
                          <a:latin typeface="Arial" panose="020B0604020202020204" pitchFamily="34" charset="0"/>
                          <a:cs typeface="Arial" panose="020B0604020202020204" pitchFamily="34" charset="0"/>
                        </a:rPr>
                        <a:t> HỌC TẬP SỐ 1 - </a:t>
                      </a:r>
                      <a:r>
                        <a:rPr lang="en-US" sz="2800" b="1" smtClean="0">
                          <a:solidFill>
                            <a:srgbClr val="FF0000"/>
                          </a:solidFill>
                          <a:effectLst/>
                          <a:latin typeface="Arial" panose="020B0604020202020204" pitchFamily="34" charset="0"/>
                          <a:cs typeface="Arial" panose="020B0604020202020204" pitchFamily="34" charset="0"/>
                        </a:rPr>
                        <a:t>NỘI </a:t>
                      </a:r>
                      <a:r>
                        <a:rPr lang="en-US" sz="2800" b="1">
                          <a:solidFill>
                            <a:srgbClr val="FF0000"/>
                          </a:solidFill>
                          <a:effectLst/>
                          <a:latin typeface="Arial" panose="020B0604020202020204" pitchFamily="34" charset="0"/>
                          <a:cs typeface="Arial" panose="020B0604020202020204" pitchFamily="34" charset="0"/>
                        </a:rPr>
                        <a:t>DUNG CHUẨN BỊ CỦA MỖI </a:t>
                      </a:r>
                      <a:r>
                        <a:rPr lang="en-US" sz="2800" b="1" smtClean="0">
                          <a:solidFill>
                            <a:srgbClr val="FF0000"/>
                          </a:solidFill>
                          <a:effectLst/>
                          <a:latin typeface="Arial" panose="020B0604020202020204" pitchFamily="34" charset="0"/>
                          <a:cs typeface="Arial" panose="020B0604020202020204" pitchFamily="34" charset="0"/>
                        </a:rPr>
                        <a:t>NHÓM</a:t>
                      </a:r>
                      <a:endParaRPr lang="vi-VN" sz="2800" b="1">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tc hMerge="1">
                  <a:txBody>
                    <a:bodyPr/>
                    <a:lstStyle/>
                    <a:p>
                      <a:endParaRPr lang="vi-VN"/>
                    </a:p>
                  </a:txBody>
                  <a:tcPr/>
                </a:tc>
                <a:extLst>
                  <a:ext uri="{0D108BD9-81ED-4DB2-BD59-A6C34878D82A}">
                    <a16:rowId xmlns:a16="http://schemas.microsoft.com/office/drawing/2014/main" xmlns="" val="10000"/>
                  </a:ext>
                </a:extLst>
              </a:tr>
              <a:tr h="1551528">
                <a:tc>
                  <a:txBody>
                    <a:bodyPr/>
                    <a:lstStyle/>
                    <a:p>
                      <a:pPr marL="83820" algn="ctr">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Công </a:t>
                      </a:r>
                      <a:r>
                        <a:rPr lang="vi-VN" sz="2800" b="1">
                          <a:solidFill>
                            <a:srgbClr val="FF0000"/>
                          </a:solidFill>
                          <a:effectLst/>
                          <a:latin typeface="Arial" panose="020B0604020202020204" pitchFamily="34" charset="0"/>
                          <a:cs typeface="Arial" panose="020B0604020202020204" pitchFamily="34" charset="0"/>
                        </a:rPr>
                        <a:t>tơ điện</a:t>
                      </a:r>
                    </a:p>
                    <a:p>
                      <a:pPr marL="83820" algn="ctr">
                        <a:spcBef>
                          <a:spcPts val="0"/>
                        </a:spcBef>
                        <a:spcAft>
                          <a:spcPts val="0"/>
                        </a:spcAft>
                        <a:tabLst>
                          <a:tab pos="6222365" algn="l"/>
                        </a:tabLst>
                      </a:pPr>
                      <a:r>
                        <a:rPr lang="vi-VN" sz="2800" b="0" smtClean="0">
                          <a:solidFill>
                            <a:schemeClr val="tx1"/>
                          </a:solidFill>
                          <a:effectLst/>
                          <a:latin typeface="Arial" panose="020B0604020202020204" pitchFamily="34" charset="0"/>
                          <a:cs typeface="Arial" panose="020B0604020202020204" pitchFamily="34" charset="0"/>
                        </a:rPr>
                        <a:t>- </a:t>
                      </a:r>
                      <a:r>
                        <a:rPr lang="vi-VN" sz="2800" b="0">
                          <a:solidFill>
                            <a:schemeClr val="tx1"/>
                          </a:solidFill>
                          <a:effectLst/>
                          <a:latin typeface="Arial" panose="020B0604020202020204" pitchFamily="34" charset="0"/>
                          <a:cs typeface="Arial" panose="020B0604020202020204" pitchFamily="34" charset="0"/>
                        </a:rPr>
                        <a:t>Mô tả chức </a:t>
                      </a:r>
                      <a:r>
                        <a:rPr lang="vi-VN" sz="2800" b="0" smtClean="0">
                          <a:solidFill>
                            <a:schemeClr val="tx1"/>
                          </a:solidFill>
                          <a:effectLst/>
                          <a:latin typeface="Arial" panose="020B0604020202020204" pitchFamily="34" charset="0"/>
                          <a:cs typeface="Arial" panose="020B0604020202020204" pitchFamily="34" charset="0"/>
                        </a:rPr>
                        <a:t>năng</a:t>
                      </a:r>
                    </a:p>
                    <a:p>
                      <a:pPr marL="83820" algn="ctr">
                        <a:spcBef>
                          <a:spcPts val="0"/>
                        </a:spcBef>
                        <a:spcAft>
                          <a:spcPts val="0"/>
                        </a:spcAft>
                        <a:tabLst>
                          <a:tab pos="6222365" algn="l"/>
                        </a:tabLst>
                      </a:pPr>
                      <a:r>
                        <a:rPr lang="vi-VN" sz="2800" b="0" smtClean="0">
                          <a:solidFill>
                            <a:schemeClr val="tx1"/>
                          </a:solidFill>
                          <a:effectLst/>
                          <a:latin typeface="Arial" panose="020B0604020202020204" pitchFamily="34" charset="0"/>
                          <a:cs typeface="Arial" panose="020B0604020202020204" pitchFamily="34" charset="0"/>
                        </a:rPr>
                        <a:t>- Tìm hiểu các </a:t>
                      </a:r>
                      <a:r>
                        <a:rPr lang="vi-VN" sz="2800" b="0">
                          <a:solidFill>
                            <a:schemeClr val="tx1"/>
                          </a:solidFill>
                          <a:effectLst/>
                          <a:latin typeface="Arial" panose="020B0604020202020204" pitchFamily="34" charset="0"/>
                          <a:cs typeface="Arial" panose="020B0604020202020204" pitchFamily="34" charset="0"/>
                        </a:rPr>
                        <a:t>thông số kĩ thuật</a:t>
                      </a:r>
                      <a:endParaRPr lang="vi-VN" sz="2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tc>
                  <a:txBody>
                    <a:bodyPr/>
                    <a:lstStyle/>
                    <a:p>
                      <a:pPr marL="83820" algn="ctr">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Cầu </a:t>
                      </a:r>
                      <a:r>
                        <a:rPr lang="vi-VN" sz="2800" b="1">
                          <a:solidFill>
                            <a:srgbClr val="FF0000"/>
                          </a:solidFill>
                          <a:effectLst/>
                          <a:latin typeface="Arial" panose="020B0604020202020204" pitchFamily="34" charset="0"/>
                          <a:cs typeface="Arial" panose="020B0604020202020204" pitchFamily="34" charset="0"/>
                        </a:rPr>
                        <a:t>dao </a:t>
                      </a:r>
                      <a:r>
                        <a:rPr lang="vi-VN" sz="2800" b="1" smtClean="0">
                          <a:solidFill>
                            <a:srgbClr val="FF0000"/>
                          </a:solidFill>
                          <a:effectLst/>
                          <a:latin typeface="Arial" panose="020B0604020202020204" pitchFamily="34" charset="0"/>
                          <a:cs typeface="Arial" panose="020B0604020202020204" pitchFamily="34" charset="0"/>
                        </a:rPr>
                        <a:t>điện</a:t>
                      </a:r>
                    </a:p>
                    <a:p>
                      <a:pPr marL="83820" indent="0" algn="r">
                        <a:spcBef>
                          <a:spcPts val="0"/>
                        </a:spcBef>
                        <a:spcAft>
                          <a:spcPts val="0"/>
                        </a:spcAft>
                        <a:buFontTx/>
                        <a:buNone/>
                        <a:tabLst>
                          <a:tab pos="6222365" algn="l"/>
                        </a:tabLst>
                      </a:pPr>
                      <a:r>
                        <a:rPr lang="en-US" sz="2800" b="0" smtClean="0">
                          <a:solidFill>
                            <a:schemeClr val="tx1"/>
                          </a:solidFill>
                          <a:effectLst/>
                          <a:latin typeface="Arial" panose="020B0604020202020204" pitchFamily="34" charset="0"/>
                          <a:cs typeface="Arial" panose="020B0604020202020204" pitchFamily="34" charset="0"/>
                        </a:rPr>
                        <a:t>-</a:t>
                      </a:r>
                      <a:r>
                        <a:rPr lang="vi-VN" sz="2800" b="0" smtClean="0">
                          <a:solidFill>
                            <a:schemeClr val="tx1"/>
                          </a:solidFill>
                          <a:effectLst/>
                          <a:latin typeface="Arial" panose="020B0604020202020204" pitchFamily="34" charset="0"/>
                          <a:cs typeface="Arial" panose="020B0604020202020204" pitchFamily="34" charset="0"/>
                        </a:rPr>
                        <a:t>Mô </a:t>
                      </a:r>
                      <a:r>
                        <a:rPr lang="vi-VN" sz="2800" b="0">
                          <a:solidFill>
                            <a:schemeClr val="tx1"/>
                          </a:solidFill>
                          <a:effectLst/>
                          <a:latin typeface="Arial" panose="020B0604020202020204" pitchFamily="34" charset="0"/>
                          <a:cs typeface="Arial" panose="020B0604020202020204" pitchFamily="34" charset="0"/>
                        </a:rPr>
                        <a:t>tả </a:t>
                      </a:r>
                      <a:r>
                        <a:rPr lang="vi-VN" sz="2800" b="0" smtClean="0">
                          <a:solidFill>
                            <a:schemeClr val="tx1"/>
                          </a:solidFill>
                          <a:effectLst/>
                          <a:latin typeface="Arial" panose="020B0604020202020204" pitchFamily="34" charset="0"/>
                          <a:cs typeface="Arial" panose="020B0604020202020204" pitchFamily="34" charset="0"/>
                        </a:rPr>
                        <a:t>chức năng </a:t>
                      </a:r>
                    </a:p>
                    <a:p>
                      <a:pPr marL="83820" indent="0" algn="r">
                        <a:spcBef>
                          <a:spcPts val="0"/>
                        </a:spcBef>
                        <a:spcAft>
                          <a:spcPts val="0"/>
                        </a:spcAft>
                        <a:buFontTx/>
                        <a:buNone/>
                        <a:tabLst>
                          <a:tab pos="6222365" algn="l"/>
                        </a:tabLst>
                      </a:pPr>
                      <a:r>
                        <a:rPr lang="vi-VN" sz="2800" b="0" smtClean="0">
                          <a:solidFill>
                            <a:schemeClr val="tx1"/>
                          </a:solidFill>
                          <a:effectLst/>
                          <a:latin typeface="Arial" panose="020B0604020202020204" pitchFamily="34" charset="0"/>
                          <a:cs typeface="Arial" panose="020B0604020202020204" pitchFamily="34" charset="0"/>
                        </a:rPr>
                        <a:t>- Tìm hiểu các </a:t>
                      </a:r>
                      <a:r>
                        <a:rPr lang="vi-VN" sz="2800" b="0">
                          <a:solidFill>
                            <a:schemeClr val="tx1"/>
                          </a:solidFill>
                          <a:effectLst/>
                          <a:latin typeface="Arial" panose="020B0604020202020204" pitchFamily="34" charset="0"/>
                          <a:cs typeface="Arial" panose="020B0604020202020204" pitchFamily="34" charset="0"/>
                        </a:rPr>
                        <a:t>thông số kĩ thuật</a:t>
                      </a:r>
                      <a:endParaRPr lang="vi-VN" sz="2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extLst>
                  <a:ext uri="{0D108BD9-81ED-4DB2-BD59-A6C34878D82A}">
                    <a16:rowId xmlns:a16="http://schemas.microsoft.com/office/drawing/2014/main" xmlns="" val="10001"/>
                  </a:ext>
                </a:extLst>
              </a:tr>
              <a:tr h="1551528">
                <a:tc>
                  <a:txBody>
                    <a:bodyPr/>
                    <a:lstStyle/>
                    <a:p>
                      <a:pPr marL="83820" algn="ctr">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Aptomat</a:t>
                      </a:r>
                    </a:p>
                    <a:p>
                      <a:pPr marL="83820" indent="0" algn="ctr">
                        <a:spcBef>
                          <a:spcPts val="0"/>
                        </a:spcBef>
                        <a:spcAft>
                          <a:spcPts val="0"/>
                        </a:spcAft>
                        <a:buFontTx/>
                        <a:buNone/>
                        <a:tabLst>
                          <a:tab pos="6222365" algn="l"/>
                        </a:tabLst>
                      </a:pPr>
                      <a:r>
                        <a:rPr lang="en-US" sz="2800" b="0" smtClean="0">
                          <a:solidFill>
                            <a:schemeClr val="tx1"/>
                          </a:solidFill>
                          <a:effectLst/>
                          <a:latin typeface="Arial" panose="020B0604020202020204" pitchFamily="34" charset="0"/>
                          <a:cs typeface="Arial" panose="020B0604020202020204" pitchFamily="34" charset="0"/>
                        </a:rPr>
                        <a:t>-</a:t>
                      </a:r>
                      <a:r>
                        <a:rPr lang="vi-VN" sz="2800" b="0" smtClean="0">
                          <a:solidFill>
                            <a:schemeClr val="tx1"/>
                          </a:solidFill>
                          <a:effectLst/>
                          <a:latin typeface="Arial" panose="020B0604020202020204" pitchFamily="34" charset="0"/>
                          <a:cs typeface="Arial" panose="020B0604020202020204" pitchFamily="34" charset="0"/>
                        </a:rPr>
                        <a:t>Mô </a:t>
                      </a:r>
                      <a:r>
                        <a:rPr lang="vi-VN" sz="2800" b="0">
                          <a:solidFill>
                            <a:schemeClr val="tx1"/>
                          </a:solidFill>
                          <a:effectLst/>
                          <a:latin typeface="Arial" panose="020B0604020202020204" pitchFamily="34" charset="0"/>
                          <a:cs typeface="Arial" panose="020B0604020202020204" pitchFamily="34" charset="0"/>
                        </a:rPr>
                        <a:t>tả chức </a:t>
                      </a:r>
                      <a:r>
                        <a:rPr lang="vi-VN" sz="2800" b="0" smtClean="0">
                          <a:solidFill>
                            <a:schemeClr val="tx1"/>
                          </a:solidFill>
                          <a:effectLst/>
                          <a:latin typeface="Arial" panose="020B0604020202020204" pitchFamily="34" charset="0"/>
                          <a:cs typeface="Arial" panose="020B0604020202020204" pitchFamily="34" charset="0"/>
                        </a:rPr>
                        <a:t>năng</a:t>
                      </a:r>
                    </a:p>
                    <a:p>
                      <a:pPr marL="83820" indent="0" algn="ctr">
                        <a:spcBef>
                          <a:spcPts val="0"/>
                        </a:spcBef>
                        <a:spcAft>
                          <a:spcPts val="0"/>
                        </a:spcAft>
                        <a:buFontTx/>
                        <a:buNone/>
                        <a:tabLst>
                          <a:tab pos="6222365" algn="l"/>
                        </a:tabLst>
                      </a:pPr>
                      <a:r>
                        <a:rPr lang="vi-VN" sz="2800" b="0" smtClean="0">
                          <a:solidFill>
                            <a:schemeClr val="tx1"/>
                          </a:solidFill>
                          <a:effectLst/>
                          <a:latin typeface="Arial" panose="020B0604020202020204" pitchFamily="34" charset="0"/>
                          <a:cs typeface="Arial" panose="020B0604020202020204" pitchFamily="34" charset="0"/>
                        </a:rPr>
                        <a:t>- Tìm hiểu  </a:t>
                      </a:r>
                      <a:r>
                        <a:rPr lang="vi-VN" sz="2800" b="0">
                          <a:solidFill>
                            <a:schemeClr val="tx1"/>
                          </a:solidFill>
                          <a:effectLst/>
                          <a:latin typeface="Arial" panose="020B0604020202020204" pitchFamily="34" charset="0"/>
                          <a:cs typeface="Arial" panose="020B0604020202020204" pitchFamily="34" charset="0"/>
                        </a:rPr>
                        <a:t>các thông số kĩ thuật</a:t>
                      </a:r>
                      <a:endParaRPr lang="vi-VN" sz="2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tc>
                  <a:txBody>
                    <a:bodyPr/>
                    <a:lstStyle/>
                    <a:p>
                      <a:pPr marL="83820" algn="ctr">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Ổ cắm cố định và ổ cắm kéo dài</a:t>
                      </a:r>
                    </a:p>
                    <a:p>
                      <a:pPr marL="83820" indent="0" algn="r">
                        <a:spcBef>
                          <a:spcPts val="0"/>
                        </a:spcBef>
                        <a:spcAft>
                          <a:spcPts val="0"/>
                        </a:spcAft>
                        <a:buFontTx/>
                        <a:buNone/>
                        <a:tabLst>
                          <a:tab pos="6222365" algn="l"/>
                        </a:tabLst>
                      </a:pPr>
                      <a:r>
                        <a:rPr lang="en-US" sz="2800" b="0" smtClean="0">
                          <a:solidFill>
                            <a:schemeClr val="tx1"/>
                          </a:solidFill>
                          <a:effectLst/>
                          <a:latin typeface="Arial" panose="020B0604020202020204" pitchFamily="34" charset="0"/>
                          <a:cs typeface="Arial" panose="020B0604020202020204" pitchFamily="34" charset="0"/>
                        </a:rPr>
                        <a:t>-</a:t>
                      </a:r>
                      <a:r>
                        <a:rPr lang="vi-VN" sz="2800" b="0" smtClean="0">
                          <a:solidFill>
                            <a:schemeClr val="tx1"/>
                          </a:solidFill>
                          <a:effectLst/>
                          <a:latin typeface="Arial" panose="020B0604020202020204" pitchFamily="34" charset="0"/>
                          <a:cs typeface="Arial" panose="020B0604020202020204" pitchFamily="34" charset="0"/>
                        </a:rPr>
                        <a:t>Mô tả chức năng</a:t>
                      </a:r>
                    </a:p>
                    <a:p>
                      <a:pPr marL="83820" indent="0" algn="r">
                        <a:spcBef>
                          <a:spcPts val="0"/>
                        </a:spcBef>
                        <a:spcAft>
                          <a:spcPts val="0"/>
                        </a:spcAft>
                        <a:buFontTx/>
                        <a:buNone/>
                        <a:tabLst>
                          <a:tab pos="6222365" algn="l"/>
                        </a:tabLst>
                      </a:pPr>
                      <a:r>
                        <a:rPr lang="vi-VN" sz="2800" b="0" smtClean="0">
                          <a:solidFill>
                            <a:schemeClr val="tx1"/>
                          </a:solidFill>
                          <a:effectLst/>
                          <a:latin typeface="Arial" panose="020B0604020202020204" pitchFamily="34" charset="0"/>
                          <a:cs typeface="Arial" panose="020B0604020202020204" pitchFamily="34" charset="0"/>
                        </a:rPr>
                        <a:t>- Tìm hiểu các </a:t>
                      </a:r>
                      <a:r>
                        <a:rPr lang="vi-VN" sz="2800" b="0">
                          <a:solidFill>
                            <a:schemeClr val="tx1"/>
                          </a:solidFill>
                          <a:effectLst/>
                          <a:latin typeface="Arial" panose="020B0604020202020204" pitchFamily="34" charset="0"/>
                          <a:cs typeface="Arial" panose="020B0604020202020204" pitchFamily="34" charset="0"/>
                        </a:rPr>
                        <a:t>thông số kĩ thuật</a:t>
                      </a:r>
                      <a:endParaRPr lang="vi-VN" sz="2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extLst>
                  <a:ext uri="{0D108BD9-81ED-4DB2-BD59-A6C34878D82A}">
                    <a16:rowId xmlns:a16="http://schemas.microsoft.com/office/drawing/2014/main" xmlns="" val="10002"/>
                  </a:ext>
                </a:extLst>
              </a:tr>
              <a:tr h="1551528">
                <a:tc>
                  <a:txBody>
                    <a:bodyPr/>
                    <a:lstStyle/>
                    <a:p>
                      <a:pPr marL="83820" algn="ctr">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Công </a:t>
                      </a:r>
                      <a:r>
                        <a:rPr lang="vi-VN" sz="2800" b="1">
                          <a:solidFill>
                            <a:srgbClr val="FF0000"/>
                          </a:solidFill>
                          <a:effectLst/>
                          <a:latin typeface="Arial" panose="020B0604020202020204" pitchFamily="34" charset="0"/>
                          <a:cs typeface="Arial" panose="020B0604020202020204" pitchFamily="34" charset="0"/>
                        </a:rPr>
                        <a:t>tắc </a:t>
                      </a:r>
                      <a:r>
                        <a:rPr lang="vi-VN" sz="2800" b="1" smtClean="0">
                          <a:solidFill>
                            <a:srgbClr val="FF0000"/>
                          </a:solidFill>
                          <a:effectLst/>
                          <a:latin typeface="Arial" panose="020B0604020202020204" pitchFamily="34" charset="0"/>
                          <a:cs typeface="Arial" panose="020B0604020202020204" pitchFamily="34" charset="0"/>
                        </a:rPr>
                        <a:t>điện</a:t>
                      </a:r>
                    </a:p>
                    <a:p>
                      <a:pPr marL="83820" indent="0" algn="ctr">
                        <a:spcBef>
                          <a:spcPts val="0"/>
                        </a:spcBef>
                        <a:spcAft>
                          <a:spcPts val="0"/>
                        </a:spcAft>
                        <a:buFontTx/>
                        <a:buNone/>
                        <a:tabLst>
                          <a:tab pos="6222365" algn="l"/>
                        </a:tabLst>
                      </a:pPr>
                      <a:r>
                        <a:rPr lang="vi-VN" sz="2800" b="0" smtClean="0">
                          <a:solidFill>
                            <a:schemeClr val="tx1"/>
                          </a:solidFill>
                          <a:effectLst/>
                          <a:latin typeface="Arial" panose="020B0604020202020204" pitchFamily="34" charset="0"/>
                          <a:cs typeface="Arial" panose="020B0604020202020204" pitchFamily="34" charset="0"/>
                        </a:rPr>
                        <a:t>-Mô </a:t>
                      </a:r>
                      <a:r>
                        <a:rPr lang="vi-VN" sz="2800" b="0">
                          <a:solidFill>
                            <a:schemeClr val="tx1"/>
                          </a:solidFill>
                          <a:effectLst/>
                          <a:latin typeface="Arial" panose="020B0604020202020204" pitchFamily="34" charset="0"/>
                          <a:cs typeface="Arial" panose="020B0604020202020204" pitchFamily="34" charset="0"/>
                        </a:rPr>
                        <a:t>tả chức </a:t>
                      </a:r>
                      <a:r>
                        <a:rPr lang="vi-VN" sz="2800" b="0" smtClean="0">
                          <a:solidFill>
                            <a:schemeClr val="tx1"/>
                          </a:solidFill>
                          <a:effectLst/>
                          <a:latin typeface="Arial" panose="020B0604020202020204" pitchFamily="34" charset="0"/>
                          <a:cs typeface="Arial" panose="020B0604020202020204" pitchFamily="34" charset="0"/>
                        </a:rPr>
                        <a:t>năng</a:t>
                      </a:r>
                    </a:p>
                    <a:p>
                      <a:pPr marL="83820" indent="0" algn="ctr">
                        <a:spcBef>
                          <a:spcPts val="0"/>
                        </a:spcBef>
                        <a:spcAft>
                          <a:spcPts val="0"/>
                        </a:spcAft>
                        <a:buFontTx/>
                        <a:buNone/>
                        <a:tabLst>
                          <a:tab pos="6222365" algn="l"/>
                        </a:tabLst>
                      </a:pPr>
                      <a:r>
                        <a:rPr lang="vi-VN" sz="2800" b="0" smtClean="0">
                          <a:solidFill>
                            <a:schemeClr val="tx1"/>
                          </a:solidFill>
                          <a:effectLst/>
                          <a:latin typeface="Arial" panose="020B0604020202020204" pitchFamily="34" charset="0"/>
                          <a:cs typeface="Arial" panose="020B0604020202020204" pitchFamily="34" charset="0"/>
                        </a:rPr>
                        <a:t>- Tìm hiểu  </a:t>
                      </a:r>
                      <a:r>
                        <a:rPr lang="vi-VN" sz="2800" b="0">
                          <a:solidFill>
                            <a:schemeClr val="tx1"/>
                          </a:solidFill>
                          <a:effectLst/>
                          <a:latin typeface="Arial" panose="020B0604020202020204" pitchFamily="34" charset="0"/>
                          <a:cs typeface="Arial" panose="020B0604020202020204" pitchFamily="34" charset="0"/>
                        </a:rPr>
                        <a:t>các thông số kĩ thuật</a:t>
                      </a:r>
                      <a:endParaRPr lang="vi-VN" sz="2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tc>
                  <a:txBody>
                    <a:bodyPr/>
                    <a:lstStyle/>
                    <a:p>
                      <a:pPr marL="83820" algn="ctr">
                        <a:spcBef>
                          <a:spcPts val="0"/>
                        </a:spcBef>
                        <a:spcAft>
                          <a:spcPts val="0"/>
                        </a:spcAft>
                        <a:tabLst>
                          <a:tab pos="6222365" algn="l"/>
                        </a:tabLst>
                      </a:pPr>
                      <a:r>
                        <a:rPr lang="vi-VN" sz="2800" b="1" smtClean="0">
                          <a:solidFill>
                            <a:srgbClr val="FF0000"/>
                          </a:solidFill>
                          <a:effectLst/>
                          <a:latin typeface="Arial" panose="020B0604020202020204" pitchFamily="34" charset="0"/>
                          <a:cs typeface="Arial" panose="020B0604020202020204" pitchFamily="34" charset="0"/>
                        </a:rPr>
                        <a:t>Dây </a:t>
                      </a:r>
                      <a:r>
                        <a:rPr lang="vi-VN" sz="2800" b="1">
                          <a:solidFill>
                            <a:srgbClr val="FF0000"/>
                          </a:solidFill>
                          <a:effectLst/>
                          <a:latin typeface="Arial" panose="020B0604020202020204" pitchFamily="34" charset="0"/>
                          <a:cs typeface="Arial" panose="020B0604020202020204" pitchFamily="34" charset="0"/>
                        </a:rPr>
                        <a:t>dẫn </a:t>
                      </a:r>
                      <a:r>
                        <a:rPr lang="vi-VN" sz="2800" b="1" smtClean="0">
                          <a:solidFill>
                            <a:srgbClr val="FF0000"/>
                          </a:solidFill>
                          <a:effectLst/>
                          <a:latin typeface="Arial" panose="020B0604020202020204" pitchFamily="34" charset="0"/>
                          <a:cs typeface="Arial" panose="020B0604020202020204" pitchFamily="34" charset="0"/>
                        </a:rPr>
                        <a:t>điện</a:t>
                      </a:r>
                    </a:p>
                    <a:p>
                      <a:pPr marL="83820" indent="0" algn="r">
                        <a:spcBef>
                          <a:spcPts val="0"/>
                        </a:spcBef>
                        <a:spcAft>
                          <a:spcPts val="0"/>
                        </a:spcAft>
                        <a:buFontTx/>
                        <a:buNone/>
                        <a:tabLst>
                          <a:tab pos="6222365" algn="l"/>
                        </a:tabLst>
                      </a:pPr>
                      <a:r>
                        <a:rPr lang="en-US" sz="2800" b="0" smtClean="0">
                          <a:solidFill>
                            <a:schemeClr val="tx1"/>
                          </a:solidFill>
                          <a:effectLst/>
                          <a:latin typeface="Arial" panose="020B0604020202020204" pitchFamily="34" charset="0"/>
                          <a:cs typeface="Arial" panose="020B0604020202020204" pitchFamily="34" charset="0"/>
                        </a:rPr>
                        <a:t>-</a:t>
                      </a:r>
                      <a:r>
                        <a:rPr lang="vi-VN" sz="2800" b="0" smtClean="0">
                          <a:solidFill>
                            <a:schemeClr val="tx1"/>
                          </a:solidFill>
                          <a:effectLst/>
                          <a:latin typeface="Arial" panose="020B0604020202020204" pitchFamily="34" charset="0"/>
                          <a:cs typeface="Arial" panose="020B0604020202020204" pitchFamily="34" charset="0"/>
                        </a:rPr>
                        <a:t>Mô </a:t>
                      </a:r>
                      <a:r>
                        <a:rPr lang="vi-VN" sz="2800" b="0">
                          <a:solidFill>
                            <a:schemeClr val="tx1"/>
                          </a:solidFill>
                          <a:effectLst/>
                          <a:latin typeface="Arial" panose="020B0604020202020204" pitchFamily="34" charset="0"/>
                          <a:cs typeface="Arial" panose="020B0604020202020204" pitchFamily="34" charset="0"/>
                        </a:rPr>
                        <a:t>tả chức </a:t>
                      </a:r>
                      <a:r>
                        <a:rPr lang="vi-VN" sz="2800" b="0" smtClean="0">
                          <a:solidFill>
                            <a:schemeClr val="tx1"/>
                          </a:solidFill>
                          <a:effectLst/>
                          <a:latin typeface="Arial" panose="020B0604020202020204" pitchFamily="34" charset="0"/>
                          <a:cs typeface="Arial" panose="020B0604020202020204" pitchFamily="34" charset="0"/>
                        </a:rPr>
                        <a:t>năng</a:t>
                      </a:r>
                    </a:p>
                    <a:p>
                      <a:pPr marL="83820" indent="0" algn="r">
                        <a:spcBef>
                          <a:spcPts val="0"/>
                        </a:spcBef>
                        <a:spcAft>
                          <a:spcPts val="0"/>
                        </a:spcAft>
                        <a:buFontTx/>
                        <a:buNone/>
                        <a:tabLst>
                          <a:tab pos="6222365" algn="l"/>
                        </a:tabLst>
                      </a:pPr>
                      <a:r>
                        <a:rPr lang="vi-VN" sz="2800" b="0" smtClean="0">
                          <a:solidFill>
                            <a:schemeClr val="tx1"/>
                          </a:solidFill>
                          <a:effectLst/>
                          <a:latin typeface="Arial" panose="020B0604020202020204" pitchFamily="34" charset="0"/>
                          <a:cs typeface="Arial" panose="020B0604020202020204" pitchFamily="34" charset="0"/>
                        </a:rPr>
                        <a:t>- Tìm hiểu  </a:t>
                      </a:r>
                      <a:r>
                        <a:rPr lang="vi-VN" sz="2800" b="0">
                          <a:solidFill>
                            <a:schemeClr val="tx1"/>
                          </a:solidFill>
                          <a:effectLst/>
                          <a:latin typeface="Arial" panose="020B0604020202020204" pitchFamily="34" charset="0"/>
                          <a:cs typeface="Arial" panose="020B0604020202020204" pitchFamily="34" charset="0"/>
                        </a:rPr>
                        <a:t>các thông số kĩ thuật</a:t>
                      </a:r>
                      <a:endParaRPr lang="vi-VN" sz="2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B9B9B9"/>
                    </a:solidFill>
                  </a:tcPr>
                </a:tc>
                <a:extLst>
                  <a:ext uri="{0D108BD9-81ED-4DB2-BD59-A6C34878D82A}">
                    <a16:rowId xmlns:a16="http://schemas.microsoft.com/office/drawing/2014/main" xmlns="" val="10003"/>
                  </a:ext>
                </a:extLst>
              </a:tr>
            </a:tbl>
          </a:graphicData>
        </a:graphic>
      </p:graphicFrame>
      <p:sp>
        <p:nvSpPr>
          <p:cNvPr id="14" name="Oval 13"/>
          <p:cNvSpPr/>
          <p:nvPr/>
        </p:nvSpPr>
        <p:spPr>
          <a:xfrm>
            <a:off x="457200" y="1920896"/>
            <a:ext cx="826486" cy="77095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800">
                <a:solidFill>
                  <a:schemeClr val="tx1"/>
                </a:solidFill>
                <a:effectLst/>
                <a:latin typeface="Arial" panose="020B0604020202020204" pitchFamily="34" charset="0"/>
                <a:ea typeface="Times New Roman" panose="02020603050405020304" pitchFamily="18" charset="0"/>
                <a:cs typeface="Arial" panose="020B0604020202020204" pitchFamily="34" charset="0"/>
              </a:rPr>
              <a:t>01</a:t>
            </a:r>
            <a:endParaRPr lang="vi-VN" sz="2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Oval 22"/>
          <p:cNvSpPr/>
          <p:nvPr/>
        </p:nvSpPr>
        <p:spPr>
          <a:xfrm>
            <a:off x="6213506" y="1878054"/>
            <a:ext cx="874547" cy="86690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02</a:t>
            </a:r>
            <a:endParaRPr lang="vi-VN" sz="2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Oval 23"/>
          <p:cNvSpPr/>
          <p:nvPr/>
        </p:nvSpPr>
        <p:spPr>
          <a:xfrm>
            <a:off x="457200" y="3488567"/>
            <a:ext cx="831106" cy="8007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03</a:t>
            </a:r>
            <a:endParaRPr lang="vi-VN" sz="2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Oval 25"/>
          <p:cNvSpPr/>
          <p:nvPr/>
        </p:nvSpPr>
        <p:spPr>
          <a:xfrm>
            <a:off x="6189649" y="3779568"/>
            <a:ext cx="882239" cy="86863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04</a:t>
            </a:r>
            <a:endParaRPr lang="vi-VN" sz="2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Oval 26"/>
          <p:cNvSpPr/>
          <p:nvPr/>
        </p:nvSpPr>
        <p:spPr>
          <a:xfrm>
            <a:off x="457200" y="5028795"/>
            <a:ext cx="831105" cy="73285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05</a:t>
            </a:r>
            <a:endParaRPr lang="vi-VN" sz="2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8" name="Oval 27"/>
          <p:cNvSpPr/>
          <p:nvPr/>
        </p:nvSpPr>
        <p:spPr>
          <a:xfrm>
            <a:off x="6213506" y="5072304"/>
            <a:ext cx="858382" cy="87077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2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06</a:t>
            </a:r>
            <a:endParaRPr lang="vi-VN" sz="2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75756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6" repeatCount="indefinite" fill="hold" grpId="0" nodeType="withEffect">
                                  <p:stCondLst>
                                    <p:cond delay="0"/>
                                  </p:stCondLst>
                                  <p:childTnLst>
                                    <p:animClr clrSpc="hsl" dir="cw">
                                      <p:cBhvr override="childStyle">
                                        <p:cTn id="6" dur="2000" fill="hold"/>
                                        <p:tgtEl>
                                          <p:spTgt spid="1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p:cNvSpPr/>
          <p:nvPr/>
        </p:nvSpPr>
        <p:spPr>
          <a:xfrm>
            <a:off x="0" y="-3665"/>
            <a:ext cx="12192000" cy="831253"/>
          </a:xfrm>
          <a:prstGeom prst="rect">
            <a:avLst/>
          </a:prstGeom>
          <a:solidFill>
            <a:schemeClr val="accent5">
              <a:lumMod val="20000"/>
              <a:lumOff val="80000"/>
            </a:schemeClr>
          </a:solidFill>
          <a:ln>
            <a:solidFill>
              <a:schemeClr val="bg1"/>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en-US" sz="2800" b="1" smtClean="0">
                <a:solidFill>
                  <a:srgbClr val="FF0000"/>
                </a:solidFill>
                <a:latin typeface="Arial" panose="020B0604020202020204" pitchFamily="34" charset="0"/>
                <a:cs typeface="Arial" panose="020B0604020202020204" pitchFamily="34" charset="0"/>
              </a:rPr>
              <a:t>I.CHỨC NĂNG VÀ THÔNG SỐ KĨ THUẬT CỦA MỘT SỐ  THIẾT BỊ ĐIỆN:</a:t>
            </a:r>
            <a:endParaRPr lang="vi-VN" sz="2800" b="1" dirty="0">
              <a:solidFill>
                <a:srgbClr val="FF0000"/>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nvPr>
        </p:nvGraphicFramePr>
        <p:xfrm>
          <a:off x="0" y="1066800"/>
          <a:ext cx="12192000" cy="21336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xmlns="" val="20000"/>
                    </a:ext>
                  </a:extLst>
                </a:gridCol>
                <a:gridCol w="6553200">
                  <a:extLst>
                    <a:ext uri="{9D8B030D-6E8A-4147-A177-3AD203B41FA5}">
                      <a16:colId xmlns:a16="http://schemas.microsoft.com/office/drawing/2014/main" xmlns="" val="20001"/>
                    </a:ext>
                  </a:extLst>
                </a:gridCol>
                <a:gridCol w="4191000">
                  <a:extLst>
                    <a:ext uri="{9D8B030D-6E8A-4147-A177-3AD203B41FA5}">
                      <a16:colId xmlns:a16="http://schemas.microsoft.com/office/drawing/2014/main" xmlns="" val="20002"/>
                    </a:ext>
                  </a:extLst>
                </a:gridCol>
              </a:tblGrid>
              <a:tr h="45720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1676400">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en-US" smtClean="0"/>
                    </a:p>
                    <a:p>
                      <a:endParaRPr lang="en-US" smtClean="0"/>
                    </a:p>
                    <a:p>
                      <a:endParaRPr lang="en-US" smtClean="0"/>
                    </a:p>
                    <a:p>
                      <a:endParaRPr lang="en-US" smtClean="0"/>
                    </a:p>
                    <a:p>
                      <a:endParaRPr lang="en-US" smtClean="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tc>
                  <a:txBody>
                    <a:bodyPr/>
                    <a:lstStyle/>
                    <a:p>
                      <a:endParaRPr lang="vi-VN"/>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32" name="Rounded Rectangle 31"/>
          <p:cNvSpPr/>
          <p:nvPr/>
        </p:nvSpPr>
        <p:spPr>
          <a:xfrm>
            <a:off x="187487" y="1595096"/>
            <a:ext cx="1152078" cy="137160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Công tơ </a:t>
            </a:r>
          </a:p>
          <a:p>
            <a:pPr algn="ctr"/>
            <a:r>
              <a:rPr lang="en-US" sz="2500" b="1" smtClean="0">
                <a:solidFill>
                  <a:srgbClr val="0070C0"/>
                </a:solidFill>
                <a:latin typeface="Arial" panose="020B0604020202020204" pitchFamily="34" charset="0"/>
                <a:cs typeface="Arial" panose="020B0604020202020204" pitchFamily="34" charset="0"/>
              </a:rPr>
              <a:t> điện</a:t>
            </a:r>
            <a:endParaRPr lang="en-US" sz="2500" b="1" dirty="0">
              <a:solidFill>
                <a:srgbClr val="0070C0"/>
              </a:solidFill>
              <a:latin typeface="Arial" panose="020B0604020202020204" pitchFamily="34" charset="0"/>
              <a:cs typeface="Arial" panose="020B0604020202020204" pitchFamily="34" charset="0"/>
            </a:endParaRPr>
          </a:p>
        </p:txBody>
      </p:sp>
      <p:sp>
        <p:nvSpPr>
          <p:cNvPr id="33" name="Rounded Rectangle 32"/>
          <p:cNvSpPr/>
          <p:nvPr/>
        </p:nvSpPr>
        <p:spPr>
          <a:xfrm>
            <a:off x="3124200" y="1078327"/>
            <a:ext cx="2667000" cy="385309"/>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Chức năng</a:t>
            </a:r>
            <a:endParaRPr lang="en-US" sz="2500" b="1" dirty="0">
              <a:solidFill>
                <a:srgbClr val="0070C0"/>
              </a:solidFill>
              <a:latin typeface="Arial" panose="020B0604020202020204" pitchFamily="34" charset="0"/>
              <a:cs typeface="Arial" panose="020B0604020202020204" pitchFamily="34" charset="0"/>
            </a:endParaRPr>
          </a:p>
        </p:txBody>
      </p:sp>
      <p:sp>
        <p:nvSpPr>
          <p:cNvPr id="34" name="Rounded Rectangle 33"/>
          <p:cNvSpPr/>
          <p:nvPr/>
        </p:nvSpPr>
        <p:spPr>
          <a:xfrm>
            <a:off x="8245872" y="1032898"/>
            <a:ext cx="3777456" cy="53122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0070C0"/>
                </a:solidFill>
                <a:latin typeface="Arial" panose="020B0604020202020204" pitchFamily="34" charset="0"/>
                <a:cs typeface="Arial" panose="020B0604020202020204" pitchFamily="34" charset="0"/>
              </a:rPr>
              <a:t>Thông số kĩ thuật</a:t>
            </a:r>
            <a:endParaRPr lang="en-US" sz="2500" b="1" dirty="0">
              <a:solidFill>
                <a:srgbClr val="0070C0"/>
              </a:solidFill>
              <a:latin typeface="Arial" panose="020B0604020202020204" pitchFamily="34" charset="0"/>
              <a:cs typeface="Arial" panose="020B0604020202020204" pitchFamily="34" charset="0"/>
            </a:endParaRPr>
          </a:p>
        </p:txBody>
      </p:sp>
      <p:sp>
        <p:nvSpPr>
          <p:cNvPr id="35" name="Rounded Rectangle 34"/>
          <p:cNvSpPr/>
          <p:nvPr/>
        </p:nvSpPr>
        <p:spPr>
          <a:xfrm>
            <a:off x="1399164" y="1413017"/>
            <a:ext cx="6604097" cy="1768491"/>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Là dụng cụ đo lường điện năng tiêu thụ của mạng điện.Mạng điện gia đình thường sử dụng nguồn điện một pha do vậy,công tơ điện cũng sử dụng một pha</a:t>
            </a:r>
            <a:endParaRPr lang="en-US" sz="2500" dirty="0">
              <a:solidFill>
                <a:schemeClr val="tx1"/>
              </a:solidFill>
              <a:latin typeface="Arial" panose="020B0604020202020204" pitchFamily="34" charset="0"/>
              <a:cs typeface="Arial" panose="020B0604020202020204" pitchFamily="34" charset="0"/>
            </a:endParaRPr>
          </a:p>
        </p:txBody>
      </p:sp>
      <p:sp>
        <p:nvSpPr>
          <p:cNvPr id="36" name="Rounded Rectangle 35"/>
          <p:cNvSpPr/>
          <p:nvPr/>
        </p:nvSpPr>
        <p:spPr>
          <a:xfrm>
            <a:off x="7976662" y="1591722"/>
            <a:ext cx="2978019" cy="4159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-Điện áp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7" name="Rounded Rectangle 36"/>
          <p:cNvSpPr/>
          <p:nvPr/>
        </p:nvSpPr>
        <p:spPr>
          <a:xfrm>
            <a:off x="7976662" y="1963788"/>
            <a:ext cx="3350596" cy="424113"/>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định mức.</a:t>
            </a:r>
            <a:endParaRPr lang="en-US" sz="2500" dirty="0">
              <a:solidFill>
                <a:schemeClr val="tx1"/>
              </a:solidFill>
              <a:latin typeface="Arial" panose="020B0604020202020204" pitchFamily="34" charset="0"/>
              <a:cs typeface="Arial" panose="020B0604020202020204" pitchFamily="34" charset="0"/>
            </a:endParaRPr>
          </a:p>
        </p:txBody>
      </p:sp>
      <p:sp>
        <p:nvSpPr>
          <p:cNvPr id="38" name="Rounded Rectangle 37"/>
          <p:cNvSpPr/>
          <p:nvPr/>
        </p:nvSpPr>
        <p:spPr>
          <a:xfrm>
            <a:off x="7985806" y="2305889"/>
            <a:ext cx="4347065" cy="532150"/>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-Dòng điện quá tải cho phép.</a:t>
            </a:r>
            <a:endParaRPr lang="en-US" sz="2500" dirty="0">
              <a:solidFill>
                <a:schemeClr val="tx1"/>
              </a:solidFill>
              <a:latin typeface="Arial" panose="020B0604020202020204" pitchFamily="34" charset="0"/>
              <a:cs typeface="Arial" panose="020B0604020202020204" pitchFamily="34" charset="0"/>
            </a:endParaRPr>
          </a:p>
        </p:txBody>
      </p:sp>
      <p:sp>
        <p:nvSpPr>
          <p:cNvPr id="39" name="Rounded Rectangle 38"/>
          <p:cNvSpPr/>
          <p:nvPr/>
        </p:nvSpPr>
        <p:spPr>
          <a:xfrm>
            <a:off x="8001046" y="2795553"/>
            <a:ext cx="2666365" cy="339786"/>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smtClean="0">
                <a:solidFill>
                  <a:schemeClr val="tx1"/>
                </a:solidFill>
                <a:latin typeface="Arial" panose="020B0604020202020204" pitchFamily="34" charset="0"/>
                <a:cs typeface="Arial" panose="020B0604020202020204" pitchFamily="34" charset="0"/>
              </a:rPr>
              <a:t>-Cấp chính xác</a:t>
            </a:r>
            <a:endParaRPr lang="en-US" sz="2500" dirty="0">
              <a:solidFill>
                <a:schemeClr val="tx1"/>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2"/>
          <a:stretch>
            <a:fillRect/>
          </a:stretch>
        </p:blipFill>
        <p:spPr>
          <a:xfrm>
            <a:off x="6298934" y="3281099"/>
            <a:ext cx="2534793" cy="2986588"/>
          </a:xfrm>
          <a:prstGeom prst="rect">
            <a:avLst/>
          </a:prstGeom>
        </p:spPr>
      </p:pic>
      <p:pic>
        <p:nvPicPr>
          <p:cNvPr id="27" name="Picture 26"/>
          <p:cNvPicPr>
            <a:picLocks noChangeAspect="1"/>
          </p:cNvPicPr>
          <p:nvPr/>
        </p:nvPicPr>
        <p:blipFill>
          <a:blip r:embed="rId3"/>
          <a:stretch>
            <a:fillRect/>
          </a:stretch>
        </p:blipFill>
        <p:spPr>
          <a:xfrm>
            <a:off x="6305218" y="3281099"/>
            <a:ext cx="2515652" cy="3026440"/>
          </a:xfrm>
          <a:prstGeom prst="rect">
            <a:avLst/>
          </a:prstGeom>
        </p:spPr>
      </p:pic>
      <p:sp>
        <p:nvSpPr>
          <p:cNvPr id="28" name="Rounded Rectangle 27"/>
          <p:cNvSpPr/>
          <p:nvPr/>
        </p:nvSpPr>
        <p:spPr>
          <a:xfrm>
            <a:off x="3519173" y="6326202"/>
            <a:ext cx="5028096" cy="478705"/>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Arial" panose="020B0604020202020204" pitchFamily="34" charset="0"/>
                <a:cs typeface="Arial" panose="020B0604020202020204" pitchFamily="34" charset="0"/>
              </a:rPr>
              <a:t>Công tơ điện 1 pha dạng cơ</a:t>
            </a:r>
            <a:endParaRPr lang="en-US" sz="2800" b="1" dirty="0">
              <a:solidFill>
                <a:srgbClr val="FF0000"/>
              </a:solidFill>
              <a:latin typeface="Arial" panose="020B0604020202020204" pitchFamily="34" charset="0"/>
              <a:cs typeface="Arial" panose="020B0604020202020204" pitchFamily="34" charset="0"/>
            </a:endParaRPr>
          </a:p>
        </p:txBody>
      </p:sp>
      <p:sp>
        <p:nvSpPr>
          <p:cNvPr id="29" name="Rounded Rectangle 28"/>
          <p:cNvSpPr/>
          <p:nvPr/>
        </p:nvSpPr>
        <p:spPr>
          <a:xfrm>
            <a:off x="3501780" y="6322830"/>
            <a:ext cx="5009340" cy="478705"/>
          </a:xfrm>
          <a:prstGeom prst="roundRect">
            <a:avLst/>
          </a:prstGeom>
          <a:no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Arial" panose="020B0604020202020204" pitchFamily="34" charset="0"/>
                <a:cs typeface="Arial" panose="020B0604020202020204" pitchFamily="34" charset="0"/>
              </a:rPr>
              <a:t>Công</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tơ</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điện</a:t>
            </a:r>
            <a:r>
              <a:rPr lang="en-US" sz="2800" b="1" dirty="0" smtClean="0">
                <a:solidFill>
                  <a:srgbClr val="FF0000"/>
                </a:solidFill>
                <a:latin typeface="Arial" panose="020B0604020202020204" pitchFamily="34" charset="0"/>
                <a:cs typeface="Arial" panose="020B0604020202020204" pitchFamily="34" charset="0"/>
              </a:rPr>
              <a:t> 1 </a:t>
            </a:r>
            <a:r>
              <a:rPr lang="en-US" sz="2800" b="1" dirty="0" err="1" smtClean="0">
                <a:solidFill>
                  <a:srgbClr val="FF0000"/>
                </a:solidFill>
                <a:latin typeface="Arial" panose="020B0604020202020204" pitchFamily="34" charset="0"/>
                <a:cs typeface="Arial" panose="020B0604020202020204" pitchFamily="34" charset="0"/>
              </a:rPr>
              <a:t>pha</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điện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tử</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473686" y="3285945"/>
            <a:ext cx="2715004" cy="2981741"/>
          </a:xfrm>
          <a:prstGeom prst="rect">
            <a:avLst/>
          </a:prstGeom>
        </p:spPr>
      </p:pic>
      <p:pic>
        <p:nvPicPr>
          <p:cNvPr id="30" name="Picture 29"/>
          <p:cNvPicPr>
            <a:picLocks noChangeAspect="1"/>
          </p:cNvPicPr>
          <p:nvPr/>
        </p:nvPicPr>
        <p:blipFill>
          <a:blip r:embed="rId5"/>
          <a:stretch>
            <a:fillRect/>
          </a:stretch>
        </p:blipFill>
        <p:spPr>
          <a:xfrm>
            <a:off x="3496065" y="3281099"/>
            <a:ext cx="2664721" cy="2994838"/>
          </a:xfrm>
          <a:prstGeom prst="rect">
            <a:avLst/>
          </a:prstGeom>
        </p:spPr>
      </p:pic>
    </p:spTree>
    <p:extLst>
      <p:ext uri="{BB962C8B-B14F-4D97-AF65-F5344CB8AC3E}">
        <p14:creationId xmlns:p14="http://schemas.microsoft.com/office/powerpoint/2010/main" val="2465400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6" presetClass="exit" presetSubtype="21" fill="hold" nodeType="withEffect">
                                  <p:stCondLst>
                                    <p:cond delay="0"/>
                                  </p:stCondLst>
                                  <p:childTnLst>
                                    <p:animEffect transition="out" filter="barn(inVertical)">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circle(in)">
                                      <p:cBhvr>
                                        <p:cTn id="43" dur="2000"/>
                                        <p:tgtEl>
                                          <p:spTgt spid="30"/>
                                        </p:tgtEl>
                                      </p:cBhvr>
                                    </p:animEffect>
                                  </p:childTnLst>
                                </p:cTn>
                              </p:par>
                              <p:par>
                                <p:cTn id="44" presetID="6"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ircle(in)">
                                      <p:cBhvr>
                                        <p:cTn id="46" dur="2000"/>
                                        <p:tgtEl>
                                          <p:spTgt spid="2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par>
                                <p:cTn id="55" presetID="16" presetClass="exit" presetSubtype="21" fill="hold" nodeType="withEffect">
                                  <p:stCondLst>
                                    <p:cond delay="0"/>
                                  </p:stCondLst>
                                  <p:childTnLst>
                                    <p:animEffect transition="out" filter="barn(inVertical)">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arn(inVertical)">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barn(inVertical)">
                                      <p:cBhvr>
                                        <p:cTn id="70" dur="500"/>
                                        <p:tgtEl>
                                          <p:spTgt spid="3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barn(inVertical)">
                                      <p:cBhvr>
                                        <p:cTn id="76" dur="500"/>
                                        <p:tgtEl>
                                          <p:spTgt spid="3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barn(inVertical)">
                                      <p:cBhvr>
                                        <p:cTn id="7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28" grpId="0"/>
      <p:bldP spid="28" grpId="1"/>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5803" y="229917"/>
            <a:ext cx="9646339" cy="6408906"/>
          </a:xfrm>
          <a:prstGeom prst="rect">
            <a:avLst/>
          </a:prstGeom>
        </p:spPr>
      </p:pic>
      <p:pic>
        <p:nvPicPr>
          <p:cNvPr id="3" name="Picture 2"/>
          <p:cNvPicPr>
            <a:picLocks noChangeAspect="1"/>
          </p:cNvPicPr>
          <p:nvPr/>
        </p:nvPicPr>
        <p:blipFill>
          <a:blip r:embed="rId3"/>
          <a:stretch>
            <a:fillRect/>
          </a:stretch>
        </p:blipFill>
        <p:spPr>
          <a:xfrm>
            <a:off x="1550942" y="239061"/>
            <a:ext cx="9601200" cy="6411073"/>
          </a:xfrm>
          <a:prstGeom prst="rect">
            <a:avLst/>
          </a:prstGeom>
        </p:spPr>
      </p:pic>
    </p:spTree>
    <p:extLst>
      <p:ext uri="{BB962C8B-B14F-4D97-AF65-F5344CB8AC3E}">
        <p14:creationId xmlns:p14="http://schemas.microsoft.com/office/powerpoint/2010/main" val="234020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4141</TotalTime>
  <Words>2608</Words>
  <Application>Microsoft Office PowerPoint</Application>
  <PresentationFormat>Widescreen</PresentationFormat>
  <Paragraphs>443</Paragraphs>
  <Slides>33</Slides>
  <Notes>2</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Yu Gothic</vt:lpstr>
      <vt:lpstr>Arial</vt:lpstr>
      <vt:lpstr>Calibri</vt:lpstr>
      <vt:lpstr>Cambria Math</vt:lpstr>
      <vt:lpstr>Century Gothic</vt:lpstr>
      <vt:lpstr>Tahoma</vt:lpstr>
      <vt:lpstr>Times New Roman</vt:lpstr>
      <vt:lpstr>Wingdings</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359</cp:revision>
  <dcterms:created xsi:type="dcterms:W3CDTF">2018-11-02T09:30:06Z</dcterms:created>
  <dcterms:modified xsi:type="dcterms:W3CDTF">2024-07-20T12:47:27Z</dcterms:modified>
</cp:coreProperties>
</file>