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10287000" cx="18288000"/>
  <p:notesSz cx="6858000" cy="9144000"/>
  <p:embeddedFontLst>
    <p:embeddedFont>
      <p:font typeface="Faustina"/>
      <p:regular r:id="rId43"/>
      <p:bold r:id="rId44"/>
      <p:italic r:id="rId45"/>
      <p:boldItalic r:id="rId46"/>
    </p:embeddedFont>
    <p:embeddedFont>
      <p:font typeface="Poppins"/>
      <p:bold r:id="rId47"/>
      <p:boldItalic r:id="rId48"/>
    </p:embeddedFont>
    <p:embeddedFont>
      <p:font typeface="Hind"/>
      <p:regular r:id="rId49"/>
      <p:bold r:id="rId50"/>
    </p:embeddedFont>
    <p:embeddedFont>
      <p:font typeface="Quattrocento Sans"/>
      <p:bold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3" roundtripDataSignature="AMtx7mgeWKE8UWmyLk4AF/kirAAiJpOx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Faustina-bold.fntdata"/><Relationship Id="rId43" Type="http://schemas.openxmlformats.org/officeDocument/2006/relationships/font" Target="fonts/Faustina-regular.fntdata"/><Relationship Id="rId46" Type="http://schemas.openxmlformats.org/officeDocument/2006/relationships/font" Target="fonts/Faustina-boldItalic.fntdata"/><Relationship Id="rId45" Type="http://schemas.openxmlformats.org/officeDocument/2006/relationships/font" Target="fonts/Faustin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boldItalic.fntdata"/><Relationship Id="rId47" Type="http://schemas.openxmlformats.org/officeDocument/2006/relationships/font" Target="fonts/Poppins-bold.fntdata"/><Relationship Id="rId49" Type="http://schemas.openxmlformats.org/officeDocument/2006/relationships/font" Target="fonts/Hin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QuattrocentoSans-bold.fntdata"/><Relationship Id="rId50" Type="http://schemas.openxmlformats.org/officeDocument/2006/relationships/font" Target="fonts/Hind-bold.fntdata"/><Relationship Id="rId53" Type="http://customschemas.google.com/relationships/presentationmetadata" Target="metadata"/><Relationship Id="rId52" Type="http://schemas.openxmlformats.org/officeDocument/2006/relationships/font" Target="fonts/Quattrocento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7" name="Google Shape;87;p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93" name="Google Shape;293;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94" name="Google Shape;294;p1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97" name="Google Shape;297;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12" name="Google Shape;312;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13" name="Google Shape;313;p1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16" name="Google Shape;316;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1" name="Google Shape;331;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32" name="Google Shape;332;p1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5" name="Google Shape;335;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0" name="Google Shape;350;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51" name="Google Shape;351;p1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4" name="Google Shape;354;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77" name="Google Shape;377;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78" name="Google Shape;378;p1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81" name="Google Shape;381;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99" name="Google Shape;399;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00" name="Google Shape;400;p1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03" name="Google Shape;403;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3" name="Google Shape;423;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24" name="Google Shape;424;p1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7" name="Google Shape;427;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43" name="Google Shape;443;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44" name="Google Shape;444;p1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47" name="Google Shape;447;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62" name="Google Shape;462;p1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63" name="Google Shape;463;p1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66" name="Google Shape;466;p1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7" name="Google Shape;107;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8" name="Google Shape;108;p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1" name="Google Shape;111;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84" name="Google Shape;484;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85" name="Google Shape;485;p2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88" name="Google Shape;488;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06" name="Google Shape;506;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07" name="Google Shape;507;p2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10" name="Google Shape;510;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28" name="Google Shape;528;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29" name="Google Shape;529;p2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32" name="Google Shape;532;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74" name="Google Shape;574;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75" name="Google Shape;575;p2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78" name="Google Shape;578;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99" name="Google Shape;599;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00" name="Google Shape;600;p2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03" name="Google Shape;603;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27" name="Google Shape;627;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28" name="Google Shape;628;p2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31" name="Google Shape;631;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52" name="Google Shape;652;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53" name="Google Shape;653;p2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56" name="Google Shape;656;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0" name="Google Shape;130;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31" name="Google Shape;131;p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4" name="Google Shape;134;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77" name="Google Shape;677;p3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78" name="Google Shape;678;p3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3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81" name="Google Shape;681;p3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4" name="Google Shape;704;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05" name="Google Shape;705;p3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8" name="Google Shape;708;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1" name="Google Shape;731;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32" name="Google Shape;732;p3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5" name="Google Shape;735;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8" name="Google Shape;758;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59" name="Google Shape;759;p3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62" name="Google Shape;762;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85" name="Google Shape;785;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86" name="Google Shape;786;p3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89" name="Google Shape;789;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12" name="Google Shape;812;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13" name="Google Shape;813;p3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16" name="Google Shape;816;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3" name="Google Shape;833;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34" name="Google Shape;834;p3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7" name="Google Shape;837;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61" name="Google Shape;161;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62" name="Google Shape;162;p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65" name="Google Shape;165;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86" name="Google Shape;186;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7" name="Google Shape;187;p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90" name="Google Shape;190;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4" name="Google Shape;214;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15" name="Google Shape;215;p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8" name="Google Shape;218;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34" name="Google Shape;234;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35" name="Google Shape;235;p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38" name="Google Shape;238;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5" name="Google Shape;255;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56" name="Google Shape;256;p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9" name="Google Shape;259;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74" name="Google Shape;274;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75" name="Google Shape;275;p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78" name="Google Shape;278;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7"/>
          <p:cNvSpPr/>
          <p:nvPr>
            <p:ph idx="2" type="pic"/>
          </p:nvPr>
        </p:nvSpPr>
        <p:spPr>
          <a:xfrm>
            <a:off x="1792288" y="612775"/>
            <a:ext cx="5486400" cy="4114800"/>
          </a:xfrm>
          <a:prstGeom prst="rect">
            <a:avLst/>
          </a:prstGeom>
          <a:noFill/>
          <a:ln>
            <a:noFill/>
          </a:ln>
        </p:spPr>
      </p:sp>
      <p:sp>
        <p:nvSpPr>
          <p:cNvPr id="68" name="Google Shape;68;p4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25.gif"/><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25.gif"/><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2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25.gif"/><Relationship Id="rId7"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25.gif"/><Relationship Id="rId6" Type="http://schemas.openxmlformats.org/officeDocument/2006/relationships/image" Target="../media/image30.png"/><Relationship Id="rId7"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25.gif"/><Relationship Id="rId6"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2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25.gif"/><Relationship Id="rId6"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jpg"/><Relationship Id="rId4" Type="http://schemas.openxmlformats.org/officeDocument/2006/relationships/image" Target="../media/image7.png"/><Relationship Id="rId9" Type="http://schemas.openxmlformats.org/officeDocument/2006/relationships/image" Target="../media/image41.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39.png"/><Relationship Id="rId8"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7.png"/><Relationship Id="rId9" Type="http://schemas.openxmlformats.org/officeDocument/2006/relationships/image" Target="../media/image50.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43.png"/><Relationship Id="rId8"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jpg"/><Relationship Id="rId4" Type="http://schemas.openxmlformats.org/officeDocument/2006/relationships/image" Target="../media/image7.png"/><Relationship Id="rId9" Type="http://schemas.openxmlformats.org/officeDocument/2006/relationships/image" Target="../media/image4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48.png"/><Relationship Id="rId8"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25.gif"/><Relationship Id="rId6"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2.jpg"/><Relationship Id="rId8"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61.png"/><Relationship Id="rId6"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59.png"/><Relationship Id="rId7"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59.png"/><Relationship Id="rId7"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59.png"/><Relationship Id="rId7"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59.png"/><Relationship Id="rId7"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57.png"/><Relationship Id="rId6"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62.jpg"/><Relationship Id="rId8"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7.png"/><Relationship Id="rId9" Type="http://schemas.openxmlformats.org/officeDocument/2006/relationships/image" Target="../media/image18.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7.png"/><Relationship Id="rId10" Type="http://schemas.openxmlformats.org/officeDocument/2006/relationships/image" Target="../media/image21.png"/><Relationship Id="rId9"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25.gif"/><Relationship Id="rId5"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25.gif"/><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91" name="Shape 91"/>
        <p:cNvGrpSpPr/>
        <p:nvPr/>
      </p:nvGrpSpPr>
      <p:grpSpPr>
        <a:xfrm>
          <a:off x="0" y="0"/>
          <a:ext cx="0" cy="0"/>
          <a:chOff x="0" y="0"/>
          <a:chExt cx="0" cy="0"/>
        </a:xfrm>
      </p:grpSpPr>
      <p:sp>
        <p:nvSpPr>
          <p:cNvPr id="92" name="Google Shape;92;p1"/>
          <p:cNvSpPr/>
          <p:nvPr/>
        </p:nvSpPr>
        <p:spPr>
          <a:xfrm rot="-5400000">
            <a:off x="3986600" y="-398660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
          <p:cNvSpPr/>
          <p:nvPr/>
        </p:nvSpPr>
        <p:spPr>
          <a:xfrm>
            <a:off x="12441450" y="0"/>
            <a:ext cx="5847017" cy="10287000"/>
          </a:xfrm>
          <a:custGeom>
            <a:rect b="b" l="l" r="r" t="t"/>
            <a:pathLst>
              <a:path extrusionOk="0" h="13716000" w="7796022">
                <a:moveTo>
                  <a:pt x="0" y="0"/>
                </a:moveTo>
                <a:lnTo>
                  <a:pt x="7796022" y="0"/>
                </a:lnTo>
                <a:lnTo>
                  <a:pt x="7796022"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
          <p:cNvSpPr/>
          <p:nvPr/>
        </p:nvSpPr>
        <p:spPr>
          <a:xfrm>
            <a:off x="15866040" y="8228802"/>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
          <p:cNvSpPr/>
          <p:nvPr/>
        </p:nvSpPr>
        <p:spPr>
          <a:xfrm>
            <a:off x="8605976" y="46310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96" name="Google Shape;96;p1"/>
          <p:cNvCxnSpPr/>
          <p:nvPr/>
        </p:nvCxnSpPr>
        <p:spPr>
          <a:xfrm rot="2333437">
            <a:off x="816632" y="9483436"/>
            <a:ext cx="1901532" cy="0"/>
          </a:xfrm>
          <a:prstGeom prst="straightConnector1">
            <a:avLst/>
          </a:prstGeom>
          <a:noFill/>
          <a:ln cap="rnd" cmpd="sng" w="9525">
            <a:solidFill>
              <a:srgbClr val="859294"/>
            </a:solidFill>
            <a:prstDash val="solid"/>
            <a:round/>
            <a:headEnd len="sm" w="sm" type="none"/>
            <a:tailEnd len="sm" w="sm" type="none"/>
          </a:ln>
        </p:spPr>
      </p:cxnSp>
      <p:cxnSp>
        <p:nvCxnSpPr>
          <p:cNvPr id="97" name="Google Shape;97;p1"/>
          <p:cNvCxnSpPr/>
          <p:nvPr/>
        </p:nvCxnSpPr>
        <p:spPr>
          <a:xfrm rot="2333437">
            <a:off x="427012" y="9587366"/>
            <a:ext cx="1901532" cy="0"/>
          </a:xfrm>
          <a:prstGeom prst="straightConnector1">
            <a:avLst/>
          </a:prstGeom>
          <a:noFill/>
          <a:ln cap="rnd" cmpd="sng" w="9525">
            <a:solidFill>
              <a:srgbClr val="859294"/>
            </a:solidFill>
            <a:prstDash val="solid"/>
            <a:round/>
            <a:headEnd len="sm" w="sm" type="none"/>
            <a:tailEnd len="sm" w="sm" type="none"/>
          </a:ln>
        </p:spPr>
      </p:cxnSp>
      <p:cxnSp>
        <p:nvCxnSpPr>
          <p:cNvPr id="98" name="Google Shape;98;p1"/>
          <p:cNvCxnSpPr/>
          <p:nvPr/>
        </p:nvCxnSpPr>
        <p:spPr>
          <a:xfrm rot="2333437">
            <a:off x="550072" y="8875400"/>
            <a:ext cx="1901532" cy="0"/>
          </a:xfrm>
          <a:prstGeom prst="straightConnector1">
            <a:avLst/>
          </a:prstGeom>
          <a:noFill/>
          <a:ln cap="rnd" cmpd="sng" w="9525">
            <a:solidFill>
              <a:srgbClr val="859294"/>
            </a:solidFill>
            <a:prstDash val="solid"/>
            <a:round/>
            <a:headEnd len="sm" w="sm" type="none"/>
            <a:tailEnd len="sm" w="sm" type="none"/>
          </a:ln>
        </p:spPr>
      </p:cxnSp>
      <p:cxnSp>
        <p:nvCxnSpPr>
          <p:cNvPr id="99" name="Google Shape;99;p1"/>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100" name="Google Shape;100;p1"/>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101" name="Google Shape;101;p1"/>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102" name="Google Shape;102;p1"/>
          <p:cNvSpPr/>
          <p:nvPr/>
        </p:nvSpPr>
        <p:spPr>
          <a:xfrm>
            <a:off x="17241122" y="3558924"/>
            <a:ext cx="393100" cy="3169152"/>
          </a:xfrm>
          <a:custGeom>
            <a:rect b="b" l="l" r="r" t="t"/>
            <a:pathLst>
              <a:path extrusionOk="0" h="3169152" w="393100">
                <a:moveTo>
                  <a:pt x="0" y="0"/>
                </a:moveTo>
                <a:lnTo>
                  <a:pt x="393100" y="0"/>
                </a:lnTo>
                <a:lnTo>
                  <a:pt x="393100" y="3169152"/>
                </a:lnTo>
                <a:lnTo>
                  <a:pt x="0" y="316915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1"/>
          <p:cNvSpPr/>
          <p:nvPr/>
        </p:nvSpPr>
        <p:spPr>
          <a:xfrm>
            <a:off x="9952777" y="2366362"/>
            <a:ext cx="6858018" cy="5065278"/>
          </a:xfrm>
          <a:custGeom>
            <a:rect b="b" l="l" r="r" t="t"/>
            <a:pathLst>
              <a:path extrusionOk="0" h="5065278" w="6858018">
                <a:moveTo>
                  <a:pt x="0" y="0"/>
                </a:moveTo>
                <a:lnTo>
                  <a:pt x="6858018" y="0"/>
                </a:lnTo>
                <a:lnTo>
                  <a:pt x="6858018" y="5065278"/>
                </a:lnTo>
                <a:lnTo>
                  <a:pt x="0" y="5065278"/>
                </a:lnTo>
                <a:lnTo>
                  <a:pt x="0" y="0"/>
                </a:lnTo>
                <a:close/>
              </a:path>
            </a:pathLst>
          </a:custGeom>
          <a:blipFill rotWithShape="1">
            <a:blip r:embed="rId7">
              <a:alphaModFix/>
            </a:blip>
            <a:stretch>
              <a:fillRect b="0" l="0" r="-2581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
          <p:cNvSpPr txBox="1"/>
          <p:nvPr/>
        </p:nvSpPr>
        <p:spPr>
          <a:xfrm>
            <a:off x="933171" y="3297630"/>
            <a:ext cx="7838625" cy="2409699"/>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lang="en-US" sz="6999">
                <a:solidFill>
                  <a:srgbClr val="FF0000"/>
                </a:solidFill>
                <a:latin typeface="Times New Roman"/>
                <a:ea typeface="Times New Roman"/>
                <a:cs typeface="Times New Roman"/>
                <a:sym typeface="Times New Roman"/>
              </a:rPr>
              <a:t>Bài 4: HỆ THỐNG ĐIỆN QUỐC GIA</a:t>
            </a:r>
            <a:endParaRPr b="1" sz="6999">
              <a:solidFill>
                <a:srgbClr val="FF00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0"/>
          <p:cNvSpPr/>
          <p:nvPr/>
        </p:nvSpPr>
        <p:spPr>
          <a:xfrm rot="-5400000">
            <a:off x="3996148" y="-3960885"/>
            <a:ext cx="10305250" cy="18278451"/>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0" name="Google Shape;300;p10"/>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301" name="Google Shape;301;p10"/>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302" name="Google Shape;302;p10"/>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303" name="Google Shape;303;p10"/>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304" name="Google Shape;304;p10"/>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305" name="Google Shape;305;p10"/>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pic>
        <p:nvPicPr>
          <p:cNvPr id="306" name="Google Shape;306;p10"/>
          <p:cNvPicPr preferRelativeResize="0"/>
          <p:nvPr/>
        </p:nvPicPr>
        <p:blipFill rotWithShape="1">
          <a:blip r:embed="rId4">
            <a:alphaModFix amt="43999"/>
          </a:blip>
          <a:srcRect b="0" l="0" r="0" t="0"/>
          <a:stretch/>
        </p:blipFill>
        <p:spPr>
          <a:xfrm>
            <a:off x="13407851" y="283527"/>
            <a:ext cx="3936708" cy="2086455"/>
          </a:xfrm>
          <a:prstGeom prst="rect">
            <a:avLst/>
          </a:prstGeom>
          <a:noFill/>
          <a:ln>
            <a:noFill/>
          </a:ln>
        </p:spPr>
      </p:pic>
      <p:sp>
        <p:nvSpPr>
          <p:cNvPr id="307" name="Google Shape;307;p10"/>
          <p:cNvSpPr txBox="1"/>
          <p:nvPr/>
        </p:nvSpPr>
        <p:spPr>
          <a:xfrm>
            <a:off x="849066" y="354923"/>
            <a:ext cx="15355716" cy="106439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None/>
            </a:pPr>
            <a:r>
              <a:rPr b="1" lang="en-US" sz="6901">
                <a:solidFill>
                  <a:srgbClr val="403953"/>
                </a:solidFill>
                <a:latin typeface="Times New Roman"/>
                <a:ea typeface="Times New Roman"/>
                <a:cs typeface="Times New Roman"/>
                <a:sym typeface="Times New Roman"/>
              </a:rPr>
              <a:t>I. Cấu trúc chung hệ thống điện quốc gia</a:t>
            </a:r>
            <a:endParaRPr b="1" sz="6901">
              <a:solidFill>
                <a:srgbClr val="403953"/>
              </a:solidFill>
              <a:latin typeface="Times New Roman"/>
              <a:ea typeface="Times New Roman"/>
              <a:cs typeface="Times New Roman"/>
              <a:sym typeface="Times New Roman"/>
            </a:endParaRPr>
          </a:p>
        </p:txBody>
      </p:sp>
      <p:sp>
        <p:nvSpPr>
          <p:cNvPr id="308" name="Google Shape;308;p10"/>
          <p:cNvSpPr/>
          <p:nvPr/>
        </p:nvSpPr>
        <p:spPr>
          <a:xfrm>
            <a:off x="1053472" y="1425359"/>
            <a:ext cx="15151310"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chemeClr val="dk1"/>
                </a:solidFill>
                <a:latin typeface="Times New Roman"/>
                <a:ea typeface="Times New Roman"/>
                <a:cs typeface="Times New Roman"/>
                <a:sym typeface="Times New Roman"/>
              </a:rPr>
              <a:t>⮚ Quan sát hình 4.2 trong SGK tìm sự tương đồng của các thành phần trong hình 4.2 với các thành phần trong hình 4.1.</a:t>
            </a:r>
            <a:endParaRPr sz="4000">
              <a:solidFill>
                <a:schemeClr val="dk1"/>
              </a:solidFill>
              <a:latin typeface="Calibri"/>
              <a:ea typeface="Calibri"/>
              <a:cs typeface="Calibri"/>
              <a:sym typeface="Calibri"/>
            </a:endParaRPr>
          </a:p>
        </p:txBody>
      </p:sp>
      <p:pic>
        <p:nvPicPr>
          <p:cNvPr descr="Bài 4. Hệ thống điện quốc gia trang 22, 23, 24, 25 SGK Công nghệ 12 Kết nối  tri thức | SGK Công nghệ 12 - Kết nối tri thức" id="309" name="Google Shape;309;p10"/>
          <p:cNvPicPr preferRelativeResize="0"/>
          <p:nvPr/>
        </p:nvPicPr>
        <p:blipFill rotWithShape="1">
          <a:blip r:embed="rId5">
            <a:alphaModFix/>
          </a:blip>
          <a:srcRect b="0" l="0" r="0" t="0"/>
          <a:stretch/>
        </p:blipFill>
        <p:spPr>
          <a:xfrm>
            <a:off x="1714018" y="2837386"/>
            <a:ext cx="14869509" cy="66473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2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1"/>
          <p:cNvSpPr/>
          <p:nvPr/>
        </p:nvSpPr>
        <p:spPr>
          <a:xfrm rot="-5400000">
            <a:off x="3996148" y="-3960885"/>
            <a:ext cx="10305250" cy="18278451"/>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19" name="Google Shape;319;p11"/>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320" name="Google Shape;320;p11"/>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321" name="Google Shape;321;p11"/>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322" name="Google Shape;322;p11"/>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323" name="Google Shape;323;p11"/>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324" name="Google Shape;324;p11"/>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pic>
        <p:nvPicPr>
          <p:cNvPr id="325" name="Google Shape;325;p11"/>
          <p:cNvPicPr preferRelativeResize="0"/>
          <p:nvPr/>
        </p:nvPicPr>
        <p:blipFill rotWithShape="1">
          <a:blip r:embed="rId4">
            <a:alphaModFix amt="43999"/>
          </a:blip>
          <a:srcRect b="0" l="0" r="0" t="0"/>
          <a:stretch/>
        </p:blipFill>
        <p:spPr>
          <a:xfrm>
            <a:off x="13407851" y="283527"/>
            <a:ext cx="3936708" cy="2086455"/>
          </a:xfrm>
          <a:prstGeom prst="rect">
            <a:avLst/>
          </a:prstGeom>
          <a:noFill/>
          <a:ln>
            <a:noFill/>
          </a:ln>
        </p:spPr>
      </p:pic>
      <p:sp>
        <p:nvSpPr>
          <p:cNvPr id="326" name="Google Shape;326;p11"/>
          <p:cNvSpPr txBox="1"/>
          <p:nvPr/>
        </p:nvSpPr>
        <p:spPr>
          <a:xfrm>
            <a:off x="849066" y="354923"/>
            <a:ext cx="15355716" cy="106439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None/>
            </a:pPr>
            <a:r>
              <a:rPr b="1" lang="en-US" sz="6901">
                <a:solidFill>
                  <a:srgbClr val="403953"/>
                </a:solidFill>
                <a:latin typeface="Times New Roman"/>
                <a:ea typeface="Times New Roman"/>
                <a:cs typeface="Times New Roman"/>
                <a:sym typeface="Times New Roman"/>
              </a:rPr>
              <a:t>I. Cấu trúc chung hệ thống điện quốc gia</a:t>
            </a:r>
            <a:endParaRPr b="1" sz="6901">
              <a:solidFill>
                <a:srgbClr val="403953"/>
              </a:solidFill>
              <a:latin typeface="Times New Roman"/>
              <a:ea typeface="Times New Roman"/>
              <a:cs typeface="Times New Roman"/>
              <a:sym typeface="Times New Roman"/>
            </a:endParaRPr>
          </a:p>
        </p:txBody>
      </p:sp>
      <p:sp>
        <p:nvSpPr>
          <p:cNvPr id="327" name="Google Shape;327;p11"/>
          <p:cNvSpPr/>
          <p:nvPr/>
        </p:nvSpPr>
        <p:spPr>
          <a:xfrm>
            <a:off x="1068713" y="1667110"/>
            <a:ext cx="15136069"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000">
                <a:solidFill>
                  <a:schemeClr val="dk1"/>
                </a:solidFill>
                <a:latin typeface="Times New Roman"/>
                <a:ea typeface="Times New Roman"/>
                <a:cs typeface="Times New Roman"/>
                <a:sym typeface="Times New Roman"/>
              </a:rPr>
              <a:t>⮚ Sự tương đồng của các thành phần trong hình 4.2 với các thành phần trong hình 4.1.</a:t>
            </a:r>
            <a:endParaRPr sz="4000">
              <a:solidFill>
                <a:schemeClr val="dk1"/>
              </a:solidFill>
              <a:latin typeface="Calibri"/>
              <a:ea typeface="Calibri"/>
              <a:cs typeface="Calibri"/>
              <a:sym typeface="Calibri"/>
            </a:endParaRPr>
          </a:p>
        </p:txBody>
      </p:sp>
      <p:sp>
        <p:nvSpPr>
          <p:cNvPr id="328" name="Google Shape;328;p11"/>
          <p:cNvSpPr/>
          <p:nvPr/>
        </p:nvSpPr>
        <p:spPr>
          <a:xfrm>
            <a:off x="1676400" y="3229714"/>
            <a:ext cx="12772559" cy="393954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chemeClr val="dk1"/>
                </a:solidFill>
                <a:latin typeface="Times New Roman"/>
                <a:ea typeface="Times New Roman"/>
                <a:cs typeface="Times New Roman"/>
                <a:sym typeface="Times New Roman"/>
              </a:rPr>
              <a:t>- </a:t>
            </a:r>
            <a:r>
              <a:rPr b="1" lang="en-US" sz="4000">
                <a:solidFill>
                  <a:schemeClr val="dk1"/>
                </a:solidFill>
                <a:latin typeface="Times New Roman"/>
                <a:ea typeface="Times New Roman"/>
                <a:cs typeface="Times New Roman"/>
                <a:sym typeface="Times New Roman"/>
              </a:rPr>
              <a:t>Nguồn điện</a:t>
            </a:r>
            <a:r>
              <a:rPr lang="en-US" sz="4000">
                <a:solidFill>
                  <a:schemeClr val="dk1"/>
                </a:solidFill>
                <a:latin typeface="Times New Roman"/>
                <a:ea typeface="Times New Roman"/>
                <a:cs typeface="Times New Roman"/>
                <a:sym typeface="Times New Roman"/>
              </a:rPr>
              <a:t> tương đồng với </a:t>
            </a:r>
            <a:r>
              <a:rPr b="1" lang="en-US" sz="4000">
                <a:solidFill>
                  <a:schemeClr val="dk1"/>
                </a:solidFill>
                <a:latin typeface="Times New Roman"/>
                <a:ea typeface="Times New Roman"/>
                <a:cs typeface="Times New Roman"/>
                <a:sym typeface="Times New Roman"/>
              </a:rPr>
              <a:t>phát điện.</a:t>
            </a:r>
            <a:endParaRPr sz="4000">
              <a:solidFill>
                <a:schemeClr val="dk1"/>
              </a:solidFill>
              <a:latin typeface="Times New Roman"/>
              <a:ea typeface="Times New Roman"/>
              <a:cs typeface="Times New Roman"/>
              <a:sym typeface="Times New Roman"/>
            </a:endParaRPr>
          </a:p>
          <a:p>
            <a:pPr indent="0" lvl="0" marL="0" marR="0" rtl="0" algn="just">
              <a:lnSpc>
                <a:spcPct val="150000"/>
              </a:lnSpc>
              <a:spcBef>
                <a:spcPts val="600"/>
              </a:spcBef>
              <a:spcAft>
                <a:spcPts val="0"/>
              </a:spcAft>
              <a:buNone/>
            </a:pPr>
            <a:r>
              <a:rPr lang="en-US" sz="4000">
                <a:solidFill>
                  <a:schemeClr val="dk1"/>
                </a:solidFill>
                <a:latin typeface="Times New Roman"/>
                <a:ea typeface="Times New Roman"/>
                <a:cs typeface="Times New Roman"/>
                <a:sym typeface="Times New Roman"/>
              </a:rPr>
              <a:t>- </a:t>
            </a:r>
            <a:r>
              <a:rPr b="1" lang="en-US" sz="4000">
                <a:solidFill>
                  <a:schemeClr val="dk1"/>
                </a:solidFill>
                <a:latin typeface="Times New Roman"/>
                <a:ea typeface="Times New Roman"/>
                <a:cs typeface="Times New Roman"/>
                <a:sym typeface="Times New Roman"/>
              </a:rPr>
              <a:t>Lưới điện</a:t>
            </a:r>
            <a:r>
              <a:rPr lang="en-US" sz="4000">
                <a:solidFill>
                  <a:schemeClr val="dk1"/>
                </a:solidFill>
                <a:latin typeface="Times New Roman"/>
                <a:ea typeface="Times New Roman"/>
                <a:cs typeface="Times New Roman"/>
                <a:sym typeface="Times New Roman"/>
              </a:rPr>
              <a:t> tương đồng với </a:t>
            </a:r>
            <a:r>
              <a:rPr b="1" lang="en-US" sz="4000">
                <a:solidFill>
                  <a:schemeClr val="dk1"/>
                </a:solidFill>
                <a:latin typeface="Times New Roman"/>
                <a:ea typeface="Times New Roman"/>
                <a:cs typeface="Times New Roman"/>
                <a:sym typeface="Times New Roman"/>
              </a:rPr>
              <a:t>truyền tải và phân phối điện</a:t>
            </a:r>
            <a:r>
              <a:rPr lang="en-US" sz="4000">
                <a:solidFill>
                  <a:schemeClr val="dk1"/>
                </a:solidFill>
                <a:latin typeface="Times New Roman"/>
                <a:ea typeface="Times New Roman"/>
                <a:cs typeface="Times New Roman"/>
                <a:sym typeface="Times New Roman"/>
              </a:rPr>
              <a:t>.</a:t>
            </a:r>
            <a:endParaRPr/>
          </a:p>
          <a:p>
            <a:pPr indent="0" lvl="0" marL="0" marR="0" rtl="0" algn="just">
              <a:lnSpc>
                <a:spcPct val="150000"/>
              </a:lnSpc>
              <a:spcBef>
                <a:spcPts val="600"/>
              </a:spcBef>
              <a:spcAft>
                <a:spcPts val="0"/>
              </a:spcAft>
              <a:buNone/>
            </a:pPr>
            <a:r>
              <a:rPr lang="en-US" sz="4000">
                <a:solidFill>
                  <a:schemeClr val="dk1"/>
                </a:solidFill>
                <a:latin typeface="Times New Roman"/>
                <a:ea typeface="Times New Roman"/>
                <a:cs typeface="Times New Roman"/>
                <a:sym typeface="Times New Roman"/>
              </a:rPr>
              <a:t>- </a:t>
            </a:r>
            <a:r>
              <a:rPr b="1" lang="en-US" sz="4000">
                <a:solidFill>
                  <a:schemeClr val="dk1"/>
                </a:solidFill>
                <a:latin typeface="Times New Roman"/>
                <a:ea typeface="Times New Roman"/>
                <a:cs typeface="Times New Roman"/>
                <a:sym typeface="Times New Roman"/>
              </a:rPr>
              <a:t>Tải tiêu thụ</a:t>
            </a:r>
            <a:r>
              <a:rPr lang="en-US" sz="4000">
                <a:solidFill>
                  <a:schemeClr val="dk1"/>
                </a:solidFill>
                <a:latin typeface="Times New Roman"/>
                <a:ea typeface="Times New Roman"/>
                <a:cs typeface="Times New Roman"/>
                <a:sym typeface="Times New Roman"/>
              </a:rPr>
              <a:t> tương đồng với </a:t>
            </a:r>
            <a:r>
              <a:rPr b="1" lang="en-US" sz="4000">
                <a:solidFill>
                  <a:schemeClr val="dk1"/>
                </a:solidFill>
                <a:latin typeface="Times New Roman"/>
                <a:ea typeface="Times New Roman"/>
                <a:cs typeface="Times New Roman"/>
                <a:sym typeface="Times New Roman"/>
              </a:rPr>
              <a:t>tiêu thụ điện công nghiệp, tiêu thụ điện thương mại và tiêu thụ điện hộ gia đình.</a:t>
            </a:r>
            <a:endParaRPr sz="4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2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2"/>
          <p:cNvSpPr/>
          <p:nvPr/>
        </p:nvSpPr>
        <p:spPr>
          <a:xfrm rot="-5400000">
            <a:off x="3996148" y="-3960885"/>
            <a:ext cx="10305250" cy="18278451"/>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38" name="Google Shape;338;p12"/>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339" name="Google Shape;339;p12"/>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340" name="Google Shape;340;p12"/>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341" name="Google Shape;341;p12"/>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342" name="Google Shape;342;p12"/>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343" name="Google Shape;343;p12"/>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pic>
        <p:nvPicPr>
          <p:cNvPr id="344" name="Google Shape;344;p12"/>
          <p:cNvPicPr preferRelativeResize="0"/>
          <p:nvPr/>
        </p:nvPicPr>
        <p:blipFill rotWithShape="1">
          <a:blip r:embed="rId4">
            <a:alphaModFix amt="43999"/>
          </a:blip>
          <a:srcRect b="0" l="0" r="0" t="0"/>
          <a:stretch/>
        </p:blipFill>
        <p:spPr>
          <a:xfrm>
            <a:off x="13407851" y="283527"/>
            <a:ext cx="3936708" cy="2086455"/>
          </a:xfrm>
          <a:prstGeom prst="rect">
            <a:avLst/>
          </a:prstGeom>
          <a:noFill/>
          <a:ln>
            <a:noFill/>
          </a:ln>
        </p:spPr>
      </p:pic>
      <p:sp>
        <p:nvSpPr>
          <p:cNvPr id="345" name="Google Shape;345;p12"/>
          <p:cNvSpPr txBox="1"/>
          <p:nvPr/>
        </p:nvSpPr>
        <p:spPr>
          <a:xfrm>
            <a:off x="849066" y="354923"/>
            <a:ext cx="15355716" cy="106439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None/>
            </a:pPr>
            <a:r>
              <a:rPr b="1" lang="en-US" sz="6901">
                <a:solidFill>
                  <a:srgbClr val="403953"/>
                </a:solidFill>
                <a:latin typeface="Times New Roman"/>
                <a:ea typeface="Times New Roman"/>
                <a:cs typeface="Times New Roman"/>
                <a:sym typeface="Times New Roman"/>
              </a:rPr>
              <a:t>I. Cấu trúc chung hệ thống điện quốc gia</a:t>
            </a:r>
            <a:endParaRPr b="1" sz="6901">
              <a:solidFill>
                <a:srgbClr val="403953"/>
              </a:solidFill>
              <a:latin typeface="Times New Roman"/>
              <a:ea typeface="Times New Roman"/>
              <a:cs typeface="Times New Roman"/>
              <a:sym typeface="Times New Roman"/>
            </a:endParaRPr>
          </a:p>
        </p:txBody>
      </p:sp>
      <p:sp>
        <p:nvSpPr>
          <p:cNvPr id="346" name="Google Shape;346;p12"/>
          <p:cNvSpPr/>
          <p:nvPr/>
        </p:nvSpPr>
        <p:spPr>
          <a:xfrm>
            <a:off x="1661730" y="1326754"/>
            <a:ext cx="14543052"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chemeClr val="dk1"/>
                </a:solidFill>
                <a:latin typeface="Times New Roman"/>
                <a:ea typeface="Times New Roman"/>
                <a:cs typeface="Times New Roman"/>
                <a:sym typeface="Times New Roman"/>
              </a:rPr>
              <a:t>Quan sát hình 4.3 trong SGK, vẽ sơ đồ vào vở và mô tả cấu trúc hệ thống điện quốc gia.</a:t>
            </a:r>
            <a:endParaRPr sz="4000">
              <a:solidFill>
                <a:schemeClr val="dk1"/>
              </a:solidFill>
              <a:latin typeface="Cambria"/>
              <a:ea typeface="Cambria"/>
              <a:cs typeface="Cambria"/>
              <a:sym typeface="Cambria"/>
            </a:endParaRPr>
          </a:p>
        </p:txBody>
      </p:sp>
      <p:pic>
        <p:nvPicPr>
          <p:cNvPr id="347" name="Google Shape;347;p12"/>
          <p:cNvPicPr preferRelativeResize="0"/>
          <p:nvPr/>
        </p:nvPicPr>
        <p:blipFill rotWithShape="1">
          <a:blip r:embed="rId5">
            <a:alphaModFix/>
          </a:blip>
          <a:srcRect b="0" l="0" r="0" t="0"/>
          <a:stretch/>
        </p:blipFill>
        <p:spPr>
          <a:xfrm>
            <a:off x="2153792" y="3184957"/>
            <a:ext cx="13581133" cy="70233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355" name="Shape 355"/>
        <p:cNvGrpSpPr/>
        <p:nvPr/>
      </p:nvGrpSpPr>
      <p:grpSpPr>
        <a:xfrm>
          <a:off x="0" y="0"/>
          <a:ext cx="0" cy="0"/>
          <a:chOff x="0" y="0"/>
          <a:chExt cx="0" cy="0"/>
        </a:xfrm>
      </p:grpSpPr>
      <p:sp>
        <p:nvSpPr>
          <p:cNvPr id="356" name="Google Shape;356;p13"/>
          <p:cNvSpPr/>
          <p:nvPr/>
        </p:nvSpPr>
        <p:spPr>
          <a:xfrm rot="-5400000">
            <a:off x="3986600" y="-3986600"/>
            <a:ext cx="10305250" cy="18278451"/>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3"/>
          <p:cNvSpPr/>
          <p:nvPr/>
        </p:nvSpPr>
        <p:spPr>
          <a:xfrm>
            <a:off x="1" y="8759550"/>
            <a:ext cx="18288000" cy="3257360"/>
          </a:xfrm>
          <a:custGeom>
            <a:rect b="b" l="l" r="r" t="t"/>
            <a:pathLst>
              <a:path extrusionOk="0" h="4343146" w="24384000">
                <a:moveTo>
                  <a:pt x="0" y="0"/>
                </a:moveTo>
                <a:lnTo>
                  <a:pt x="24384000" y="0"/>
                </a:lnTo>
                <a:lnTo>
                  <a:pt x="24384000" y="4343146"/>
                </a:lnTo>
                <a:lnTo>
                  <a:pt x="0" y="4343146"/>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58" name="Google Shape;358;p13"/>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359" name="Google Shape;359;p13"/>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360" name="Google Shape;360;p13"/>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361" name="Google Shape;361;p13"/>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362" name="Google Shape;362;p13"/>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363" name="Google Shape;363;p13"/>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364" name="Google Shape;364;p13"/>
          <p:cNvSpPr/>
          <p:nvPr/>
        </p:nvSpPr>
        <p:spPr>
          <a:xfrm>
            <a:off x="7559122" y="95656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13"/>
          <p:cNvSpPr/>
          <p:nvPr/>
        </p:nvSpPr>
        <p:spPr>
          <a:xfrm>
            <a:off x="16204782" y="50417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13"/>
          <p:cNvSpPr/>
          <p:nvPr/>
        </p:nvSpPr>
        <p:spPr>
          <a:xfrm>
            <a:off x="12245296" y="6473978"/>
            <a:ext cx="6033155" cy="4114800"/>
          </a:xfrm>
          <a:custGeom>
            <a:rect b="b" l="l" r="r" t="t"/>
            <a:pathLst>
              <a:path extrusionOk="0" h="4114800" w="6033155">
                <a:moveTo>
                  <a:pt x="0" y="0"/>
                </a:moveTo>
                <a:lnTo>
                  <a:pt x="6033154" y="0"/>
                </a:lnTo>
                <a:lnTo>
                  <a:pt x="6033154" y="4114800"/>
                </a:lnTo>
                <a:lnTo>
                  <a:pt x="0" y="4114800"/>
                </a:lnTo>
                <a:lnTo>
                  <a:pt x="0" y="0"/>
                </a:lnTo>
                <a:close/>
              </a:path>
            </a:pathLst>
          </a:custGeom>
          <a:blipFill rotWithShape="1">
            <a:blip r:embed="rId6">
              <a:alphaModFix amt="51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67" name="Google Shape;367;p13"/>
          <p:cNvPicPr preferRelativeResize="0"/>
          <p:nvPr/>
        </p:nvPicPr>
        <p:blipFill rotWithShape="1">
          <a:blip r:embed="rId7">
            <a:alphaModFix amt="43999"/>
          </a:blip>
          <a:srcRect b="0" l="0" r="0" t="0"/>
          <a:stretch/>
        </p:blipFill>
        <p:spPr>
          <a:xfrm>
            <a:off x="13407851" y="283527"/>
            <a:ext cx="3936708" cy="2086455"/>
          </a:xfrm>
          <a:prstGeom prst="rect">
            <a:avLst/>
          </a:prstGeom>
          <a:noFill/>
          <a:ln>
            <a:noFill/>
          </a:ln>
        </p:spPr>
      </p:pic>
      <p:sp>
        <p:nvSpPr>
          <p:cNvPr id="368" name="Google Shape;368;p13"/>
          <p:cNvSpPr txBox="1"/>
          <p:nvPr/>
        </p:nvSpPr>
        <p:spPr>
          <a:xfrm>
            <a:off x="849066" y="354923"/>
            <a:ext cx="15355716" cy="106439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None/>
            </a:pPr>
            <a:r>
              <a:rPr b="1" lang="en-US" sz="6901">
                <a:solidFill>
                  <a:srgbClr val="403953"/>
                </a:solidFill>
                <a:latin typeface="Times New Roman"/>
                <a:ea typeface="Times New Roman"/>
                <a:cs typeface="Times New Roman"/>
                <a:sym typeface="Times New Roman"/>
              </a:rPr>
              <a:t>I. Cấu trúc chung hệ thống điện quốc gia</a:t>
            </a:r>
            <a:endParaRPr b="1" sz="6901">
              <a:solidFill>
                <a:srgbClr val="403953"/>
              </a:solidFill>
              <a:latin typeface="Times New Roman"/>
              <a:ea typeface="Times New Roman"/>
              <a:cs typeface="Times New Roman"/>
              <a:sym typeface="Times New Roman"/>
            </a:endParaRPr>
          </a:p>
        </p:txBody>
      </p:sp>
      <p:sp>
        <p:nvSpPr>
          <p:cNvPr id="369" name="Google Shape;369;p13"/>
          <p:cNvSpPr/>
          <p:nvPr/>
        </p:nvSpPr>
        <p:spPr>
          <a:xfrm>
            <a:off x="1068713" y="1549999"/>
            <a:ext cx="15923240" cy="586314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4000">
                <a:solidFill>
                  <a:schemeClr val="dk1"/>
                </a:solidFill>
                <a:latin typeface="Times New Roman"/>
                <a:ea typeface="Times New Roman"/>
                <a:cs typeface="Times New Roman"/>
                <a:sym typeface="Times New Roman"/>
              </a:rPr>
              <a:t>* </a:t>
            </a:r>
            <a:r>
              <a:rPr b="1" lang="en-US" sz="4000" u="sng">
                <a:solidFill>
                  <a:schemeClr val="dk1"/>
                </a:solidFill>
                <a:latin typeface="Times New Roman"/>
                <a:ea typeface="Times New Roman"/>
                <a:cs typeface="Times New Roman"/>
                <a:sym typeface="Times New Roman"/>
              </a:rPr>
              <a:t>Cấu trúc hệ thống điện quốc gia gồm:</a:t>
            </a:r>
            <a:endParaRPr/>
          </a:p>
          <a:p>
            <a:pPr indent="0" lvl="0" marL="0" marR="0" rtl="0" algn="just">
              <a:lnSpc>
                <a:spcPct val="150000"/>
              </a:lnSpc>
              <a:spcBef>
                <a:spcPts val="600"/>
              </a:spcBef>
              <a:spcAft>
                <a:spcPts val="0"/>
              </a:spcAft>
              <a:buNone/>
            </a:pPr>
            <a:r>
              <a:rPr lang="en-US" sz="4000">
                <a:solidFill>
                  <a:schemeClr val="dk1"/>
                </a:solidFill>
                <a:latin typeface="Times New Roman"/>
                <a:ea typeface="Times New Roman"/>
                <a:cs typeface="Times New Roman"/>
                <a:sym typeface="Times New Roman"/>
              </a:rPr>
              <a:t>- Nguồn điện gồm nhiều nhà máy điện khác nhau cung cấp cho hệ thống điện quốc gia.</a:t>
            </a:r>
            <a:endParaRPr/>
          </a:p>
          <a:p>
            <a:pPr indent="0" lvl="0" marL="0" marR="0" rtl="0" algn="just">
              <a:lnSpc>
                <a:spcPct val="150000"/>
              </a:lnSpc>
              <a:spcBef>
                <a:spcPts val="600"/>
              </a:spcBef>
              <a:spcAft>
                <a:spcPts val="0"/>
              </a:spcAft>
              <a:buNone/>
            </a:pPr>
            <a:r>
              <a:rPr lang="en-US" sz="4000">
                <a:solidFill>
                  <a:schemeClr val="dk1"/>
                </a:solidFill>
                <a:latin typeface="Times New Roman"/>
                <a:ea typeface="Times New Roman"/>
                <a:cs typeface="Times New Roman"/>
                <a:sym typeface="Times New Roman"/>
              </a:rPr>
              <a:t>- Lưới điện gồm một lưới điện truyền tải chung và nhiều lưới điện phân phối cho nhiêu nơi tiêu thụ.</a:t>
            </a:r>
            <a:endParaRPr/>
          </a:p>
          <a:p>
            <a:pPr indent="0" lvl="0" marL="0" marR="0" rtl="0" algn="just">
              <a:lnSpc>
                <a:spcPct val="150000"/>
              </a:lnSpc>
              <a:spcBef>
                <a:spcPts val="600"/>
              </a:spcBef>
              <a:spcAft>
                <a:spcPts val="0"/>
              </a:spcAft>
              <a:buNone/>
            </a:pPr>
            <a:r>
              <a:rPr lang="en-US" sz="4000">
                <a:solidFill>
                  <a:schemeClr val="dk1"/>
                </a:solidFill>
                <a:latin typeface="Times New Roman"/>
                <a:ea typeface="Times New Roman"/>
                <a:cs typeface="Times New Roman"/>
                <a:sym typeface="Times New Roman"/>
              </a:rPr>
              <a:t>- Tải tiêu thụ gồm nhiều tải khác nhau được lấy điện từ lưới điện phân phối.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14"/>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382" name="Shape 382"/>
        <p:cNvGrpSpPr/>
        <p:nvPr/>
      </p:nvGrpSpPr>
      <p:grpSpPr>
        <a:xfrm>
          <a:off x="0" y="0"/>
          <a:ext cx="0" cy="0"/>
          <a:chOff x="0" y="0"/>
          <a:chExt cx="0" cy="0"/>
        </a:xfrm>
      </p:grpSpPr>
      <p:sp>
        <p:nvSpPr>
          <p:cNvPr id="383" name="Google Shape;383;p15"/>
          <p:cNvSpPr/>
          <p:nvPr/>
        </p:nvSpPr>
        <p:spPr>
          <a:xfrm rot="-5400000">
            <a:off x="3996149" y="-4042951"/>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5"/>
          <p:cNvSpPr/>
          <p:nvPr/>
        </p:nvSpPr>
        <p:spPr>
          <a:xfrm>
            <a:off x="1" y="8759550"/>
            <a:ext cx="18288000" cy="3257360"/>
          </a:xfrm>
          <a:custGeom>
            <a:rect b="b" l="l" r="r" t="t"/>
            <a:pathLst>
              <a:path extrusionOk="0" h="4343146" w="24384000">
                <a:moveTo>
                  <a:pt x="0" y="0"/>
                </a:moveTo>
                <a:lnTo>
                  <a:pt x="24384000" y="0"/>
                </a:lnTo>
                <a:lnTo>
                  <a:pt x="24384000" y="4343146"/>
                </a:lnTo>
                <a:lnTo>
                  <a:pt x="0" y="4343146"/>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15"/>
          <p:cNvSpPr/>
          <p:nvPr/>
        </p:nvSpPr>
        <p:spPr>
          <a:xfrm>
            <a:off x="-1212818" y="26726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86" name="Google Shape;386;p15"/>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387" name="Google Shape;387;p15"/>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388" name="Google Shape;388;p15"/>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389" name="Google Shape;389;p15"/>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390" name="Google Shape;390;p15"/>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391" name="Google Shape;391;p15"/>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392" name="Google Shape;392;p15"/>
          <p:cNvSpPr/>
          <p:nvPr/>
        </p:nvSpPr>
        <p:spPr>
          <a:xfrm>
            <a:off x="7559122" y="95656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15"/>
          <p:cNvSpPr/>
          <p:nvPr/>
        </p:nvSpPr>
        <p:spPr>
          <a:xfrm>
            <a:off x="16204782" y="50417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94" name="Google Shape;394;p15"/>
          <p:cNvPicPr preferRelativeResize="0"/>
          <p:nvPr/>
        </p:nvPicPr>
        <p:blipFill rotWithShape="1">
          <a:blip r:embed="rId6">
            <a:alphaModFix amt="43999"/>
          </a:blip>
          <a:srcRect b="0" l="0" r="0" t="0"/>
          <a:stretch/>
        </p:blipFill>
        <p:spPr>
          <a:xfrm>
            <a:off x="13407851" y="283527"/>
            <a:ext cx="3936708" cy="2086455"/>
          </a:xfrm>
          <a:prstGeom prst="rect">
            <a:avLst/>
          </a:prstGeom>
          <a:noFill/>
          <a:ln>
            <a:noFill/>
          </a:ln>
        </p:spPr>
      </p:pic>
      <p:sp>
        <p:nvSpPr>
          <p:cNvPr id="395" name="Google Shape;395;p15"/>
          <p:cNvSpPr txBox="1"/>
          <p:nvPr/>
        </p:nvSpPr>
        <p:spPr>
          <a:xfrm>
            <a:off x="851805" y="216534"/>
            <a:ext cx="14921595" cy="2128788"/>
          </a:xfrm>
          <a:prstGeom prst="rect">
            <a:avLst/>
          </a:prstGeom>
          <a:noFill/>
          <a:ln>
            <a:noFill/>
          </a:ln>
        </p:spPr>
        <p:txBody>
          <a:bodyPr anchorCtr="0" anchor="t" bIns="0" lIns="0" spcFirstLastPara="1" rIns="0" wrap="square" tIns="0">
            <a:spAutoFit/>
          </a:bodyPr>
          <a:lstStyle/>
          <a:p>
            <a:pPr indent="0" lvl="0" marL="0" marR="0" rtl="0" algn="just">
              <a:lnSpc>
                <a:spcPct val="138033"/>
              </a:lnSpc>
              <a:spcBef>
                <a:spcPts val="0"/>
              </a:spcBef>
              <a:spcAft>
                <a:spcPts val="0"/>
              </a:spcAft>
              <a:buNone/>
            </a:pPr>
            <a:r>
              <a:rPr b="1" i="0" lang="en-US" sz="6000" u="none" strike="noStrike">
                <a:solidFill>
                  <a:srgbClr val="000000"/>
                </a:solidFill>
                <a:latin typeface="Times New Roman"/>
                <a:ea typeface="Times New Roman"/>
                <a:cs typeface="Times New Roman"/>
                <a:sym typeface="Times New Roman"/>
              </a:rPr>
              <a:t>II.Vai trò của </a:t>
            </a:r>
            <a:r>
              <a:rPr b="1" lang="en-US" sz="6000">
                <a:solidFill>
                  <a:srgbClr val="000000"/>
                </a:solidFill>
                <a:latin typeface="Times New Roman"/>
                <a:ea typeface="Times New Roman"/>
                <a:cs typeface="Times New Roman"/>
                <a:sym typeface="Times New Roman"/>
              </a:rPr>
              <a:t>c</a:t>
            </a:r>
            <a:r>
              <a:rPr b="1" i="0" lang="en-US" sz="6000" u="none" strike="noStrike">
                <a:solidFill>
                  <a:srgbClr val="000000"/>
                </a:solidFill>
                <a:latin typeface="Times New Roman"/>
                <a:ea typeface="Times New Roman"/>
                <a:cs typeface="Times New Roman"/>
                <a:sym typeface="Times New Roman"/>
              </a:rPr>
              <a:t>ác thành phần trong hệ thống điện quốc gia</a:t>
            </a:r>
            <a:endParaRPr sz="6000">
              <a:solidFill>
                <a:srgbClr val="403953"/>
              </a:solidFill>
              <a:latin typeface="Times New Roman"/>
              <a:ea typeface="Times New Roman"/>
              <a:cs typeface="Times New Roman"/>
              <a:sym typeface="Times New Roman"/>
            </a:endParaRPr>
          </a:p>
        </p:txBody>
      </p:sp>
      <p:pic>
        <p:nvPicPr>
          <p:cNvPr descr="Bỏ túi ngay 8 kỹ năng làm việc nhóm hiệu quả mà ai cũng cần phải có | Đánh giá Edu2Review" id="396" name="Google Shape;396;p15"/>
          <p:cNvPicPr preferRelativeResize="0"/>
          <p:nvPr/>
        </p:nvPicPr>
        <p:blipFill rotWithShape="1">
          <a:blip r:embed="rId7">
            <a:alphaModFix/>
          </a:blip>
          <a:srcRect b="0" l="0" r="0" t="0"/>
          <a:stretch/>
        </p:blipFill>
        <p:spPr>
          <a:xfrm>
            <a:off x="4437578" y="2709859"/>
            <a:ext cx="9482594" cy="53102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6"/>
          <p:cNvSpPr/>
          <p:nvPr/>
        </p:nvSpPr>
        <p:spPr>
          <a:xfrm rot="-5400000">
            <a:off x="3996149" y="-4042951"/>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06" name="Google Shape;406;p16"/>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407" name="Google Shape;407;p16"/>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408" name="Google Shape;408;p16"/>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409" name="Google Shape;409;p16"/>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410" name="Google Shape;410;p16"/>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411" name="Google Shape;411;p16"/>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412" name="Google Shape;412;p16"/>
          <p:cNvSpPr/>
          <p:nvPr/>
        </p:nvSpPr>
        <p:spPr>
          <a:xfrm>
            <a:off x="16204782" y="50417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3" name="Google Shape;413;p16"/>
          <p:cNvPicPr preferRelativeResize="0"/>
          <p:nvPr/>
        </p:nvPicPr>
        <p:blipFill rotWithShape="1">
          <a:blip r:embed="rId5">
            <a:alphaModFix amt="43999"/>
          </a:blip>
          <a:srcRect b="0" l="0" r="0" t="0"/>
          <a:stretch/>
        </p:blipFill>
        <p:spPr>
          <a:xfrm>
            <a:off x="13407851" y="283527"/>
            <a:ext cx="3936708" cy="2086455"/>
          </a:xfrm>
          <a:prstGeom prst="rect">
            <a:avLst/>
          </a:prstGeom>
          <a:noFill/>
          <a:ln>
            <a:noFill/>
          </a:ln>
        </p:spPr>
      </p:pic>
      <p:sp>
        <p:nvSpPr>
          <p:cNvPr id="414" name="Google Shape;414;p16"/>
          <p:cNvSpPr txBox="1"/>
          <p:nvPr/>
        </p:nvSpPr>
        <p:spPr>
          <a:xfrm>
            <a:off x="851805" y="216534"/>
            <a:ext cx="16826595" cy="942566"/>
          </a:xfrm>
          <a:prstGeom prst="rect">
            <a:avLst/>
          </a:prstGeom>
          <a:noFill/>
          <a:ln>
            <a:noFill/>
          </a:ln>
        </p:spPr>
        <p:txBody>
          <a:bodyPr anchorCtr="0" anchor="t" bIns="0" lIns="0" spcFirstLastPara="1" rIns="0" wrap="square" tIns="0">
            <a:spAutoFit/>
          </a:bodyPr>
          <a:lstStyle/>
          <a:p>
            <a:pPr indent="0" lvl="0" marL="0" marR="0" rtl="0" algn="just">
              <a:lnSpc>
                <a:spcPct val="172541"/>
              </a:lnSpc>
              <a:spcBef>
                <a:spcPts val="0"/>
              </a:spcBef>
              <a:spcAft>
                <a:spcPts val="0"/>
              </a:spcAft>
              <a:buNone/>
            </a:pPr>
            <a:r>
              <a:rPr b="1" i="0" lang="en-US" sz="4800" u="none" strike="noStrike">
                <a:solidFill>
                  <a:srgbClr val="000000"/>
                </a:solidFill>
                <a:latin typeface="Times New Roman"/>
                <a:ea typeface="Times New Roman"/>
                <a:cs typeface="Times New Roman"/>
                <a:sym typeface="Times New Roman"/>
              </a:rPr>
              <a:t>II.Vai trò của </a:t>
            </a:r>
            <a:r>
              <a:rPr b="1" lang="en-US" sz="4800">
                <a:solidFill>
                  <a:srgbClr val="000000"/>
                </a:solidFill>
                <a:latin typeface="Times New Roman"/>
                <a:ea typeface="Times New Roman"/>
                <a:cs typeface="Times New Roman"/>
                <a:sym typeface="Times New Roman"/>
              </a:rPr>
              <a:t>c</a:t>
            </a:r>
            <a:r>
              <a:rPr b="1" i="0" lang="en-US" sz="4800" u="none" strike="noStrike">
                <a:solidFill>
                  <a:srgbClr val="000000"/>
                </a:solidFill>
                <a:latin typeface="Times New Roman"/>
                <a:ea typeface="Times New Roman"/>
                <a:cs typeface="Times New Roman"/>
                <a:sym typeface="Times New Roman"/>
              </a:rPr>
              <a:t>ác thành phần trong hệ thống điện quốc gia</a:t>
            </a:r>
            <a:endParaRPr sz="4800">
              <a:solidFill>
                <a:srgbClr val="403953"/>
              </a:solidFill>
              <a:latin typeface="Times New Roman"/>
              <a:ea typeface="Times New Roman"/>
              <a:cs typeface="Times New Roman"/>
              <a:sym typeface="Times New Roman"/>
            </a:endParaRPr>
          </a:p>
        </p:txBody>
      </p:sp>
      <p:sp>
        <p:nvSpPr>
          <p:cNvPr id="415" name="Google Shape;415;p16"/>
          <p:cNvSpPr/>
          <p:nvPr/>
        </p:nvSpPr>
        <p:spPr>
          <a:xfrm>
            <a:off x="848261" y="1385663"/>
            <a:ext cx="15993481"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Câu 1</a:t>
            </a:r>
            <a:r>
              <a:rPr lang="en-US" sz="4000">
                <a:solidFill>
                  <a:schemeClr val="dk1"/>
                </a:solidFill>
                <a:latin typeface="Times New Roman"/>
                <a:ea typeface="Times New Roman"/>
                <a:cs typeface="Times New Roman"/>
                <a:sym typeface="Times New Roman"/>
              </a:rPr>
              <a:t>: Ghi tên một số dạng năng lượng được sử dụng để sản xuất điện năng.</a:t>
            </a:r>
            <a:endParaRPr sz="4000">
              <a:solidFill>
                <a:schemeClr val="dk1"/>
              </a:solidFill>
              <a:latin typeface="Times New Roman"/>
              <a:ea typeface="Times New Roman"/>
              <a:cs typeface="Times New Roman"/>
              <a:sym typeface="Times New Roman"/>
            </a:endParaRPr>
          </a:p>
        </p:txBody>
      </p:sp>
      <p:sp>
        <p:nvSpPr>
          <p:cNvPr id="416" name="Google Shape;416;p16"/>
          <p:cNvSpPr/>
          <p:nvPr/>
        </p:nvSpPr>
        <p:spPr>
          <a:xfrm>
            <a:off x="878386" y="2247039"/>
            <a:ext cx="14836113"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Câu 2:</a:t>
            </a:r>
            <a:r>
              <a:rPr lang="en-US" sz="4000">
                <a:solidFill>
                  <a:schemeClr val="dk1"/>
                </a:solidFill>
                <a:latin typeface="Times New Roman"/>
                <a:ea typeface="Times New Roman"/>
                <a:cs typeface="Times New Roman"/>
                <a:sym typeface="Times New Roman"/>
              </a:rPr>
              <a:t>  Các thành phần trong hệ thống điện quốc gia gồm có những gì?</a:t>
            </a:r>
            <a:endParaRPr sz="4000">
              <a:solidFill>
                <a:schemeClr val="dk1"/>
              </a:solidFill>
              <a:latin typeface="Times New Roman"/>
              <a:ea typeface="Times New Roman"/>
              <a:cs typeface="Times New Roman"/>
              <a:sym typeface="Times New Roman"/>
            </a:endParaRPr>
          </a:p>
        </p:txBody>
      </p:sp>
      <p:sp>
        <p:nvSpPr>
          <p:cNvPr id="417" name="Google Shape;417;p16"/>
          <p:cNvSpPr/>
          <p:nvPr/>
        </p:nvSpPr>
        <p:spPr>
          <a:xfrm>
            <a:off x="878386" y="3155400"/>
            <a:ext cx="16038014"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Câu 3:</a:t>
            </a:r>
            <a:r>
              <a:rPr lang="en-US" sz="4000">
                <a:solidFill>
                  <a:schemeClr val="dk1"/>
                </a:solidFill>
                <a:latin typeface="Times New Roman"/>
                <a:ea typeface="Times New Roman"/>
                <a:cs typeface="Times New Roman"/>
                <a:sym typeface="Times New Roman"/>
              </a:rPr>
              <a:t> Hãy nêu vai trò của lưới điện? Phân loại và các cấp của lưới điện.</a:t>
            </a:r>
            <a:endParaRPr sz="4000">
              <a:solidFill>
                <a:schemeClr val="dk1"/>
              </a:solidFill>
              <a:latin typeface="Times New Roman"/>
              <a:ea typeface="Times New Roman"/>
              <a:cs typeface="Times New Roman"/>
              <a:sym typeface="Times New Roman"/>
            </a:endParaRPr>
          </a:p>
        </p:txBody>
      </p:sp>
      <p:sp>
        <p:nvSpPr>
          <p:cNvPr id="418" name="Google Shape;418;p16"/>
          <p:cNvSpPr/>
          <p:nvPr/>
        </p:nvSpPr>
        <p:spPr>
          <a:xfrm>
            <a:off x="924154" y="4189443"/>
            <a:ext cx="16189800"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Câu 4:</a:t>
            </a:r>
            <a:r>
              <a:rPr lang="en-US" sz="4000">
                <a:solidFill>
                  <a:schemeClr val="dk1"/>
                </a:solidFill>
                <a:latin typeface="Times New Roman"/>
                <a:ea typeface="Times New Roman"/>
                <a:cs typeface="Times New Roman"/>
                <a:sym typeface="Times New Roman"/>
              </a:rPr>
              <a:t> Nối tên các cấp điện áp tương ứng với các giá trị điện áp.</a:t>
            </a:r>
            <a:endParaRPr sz="4000">
              <a:solidFill>
                <a:schemeClr val="dk1"/>
              </a:solidFill>
              <a:latin typeface="Times New Roman"/>
              <a:ea typeface="Times New Roman"/>
              <a:cs typeface="Times New Roman"/>
              <a:sym typeface="Times New Roman"/>
            </a:endParaRPr>
          </a:p>
        </p:txBody>
      </p:sp>
      <p:pic>
        <p:nvPicPr>
          <p:cNvPr id="419" name="Google Shape;419;p16"/>
          <p:cNvPicPr preferRelativeResize="0"/>
          <p:nvPr/>
        </p:nvPicPr>
        <p:blipFill rotWithShape="1">
          <a:blip r:embed="rId6">
            <a:alphaModFix/>
          </a:blip>
          <a:srcRect b="0" l="0" r="0" t="0"/>
          <a:stretch/>
        </p:blipFill>
        <p:spPr>
          <a:xfrm>
            <a:off x="4401873" y="5439393"/>
            <a:ext cx="3705292" cy="4180971"/>
          </a:xfrm>
          <a:prstGeom prst="rect">
            <a:avLst/>
          </a:prstGeom>
          <a:noFill/>
          <a:ln>
            <a:noFill/>
          </a:ln>
        </p:spPr>
      </p:pic>
      <p:pic>
        <p:nvPicPr>
          <p:cNvPr id="420" name="Google Shape;420;p16"/>
          <p:cNvPicPr preferRelativeResize="0"/>
          <p:nvPr/>
        </p:nvPicPr>
        <p:blipFill rotWithShape="1">
          <a:blip r:embed="rId7">
            <a:alphaModFix/>
          </a:blip>
          <a:srcRect b="0" l="0" r="0" t="0"/>
          <a:stretch/>
        </p:blipFill>
        <p:spPr>
          <a:xfrm>
            <a:off x="8985389" y="5482629"/>
            <a:ext cx="4631614" cy="41809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822"/>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7"/>
          <p:cNvSpPr/>
          <p:nvPr/>
        </p:nvSpPr>
        <p:spPr>
          <a:xfrm rot="-5400000">
            <a:off x="3996149" y="-4042951"/>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30" name="Google Shape;430;p17"/>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431" name="Google Shape;431;p17"/>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432" name="Google Shape;432;p17"/>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433" name="Google Shape;433;p17"/>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434" name="Google Shape;434;p17"/>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435" name="Google Shape;435;p17"/>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436" name="Google Shape;436;p17"/>
          <p:cNvSpPr/>
          <p:nvPr/>
        </p:nvSpPr>
        <p:spPr>
          <a:xfrm>
            <a:off x="16204782" y="50417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37" name="Google Shape;437;p17"/>
          <p:cNvPicPr preferRelativeResize="0"/>
          <p:nvPr/>
        </p:nvPicPr>
        <p:blipFill rotWithShape="1">
          <a:blip r:embed="rId5">
            <a:alphaModFix amt="43999"/>
          </a:blip>
          <a:srcRect b="0" l="0" r="0" t="0"/>
          <a:stretch/>
        </p:blipFill>
        <p:spPr>
          <a:xfrm>
            <a:off x="13407851" y="283527"/>
            <a:ext cx="3936708" cy="2086455"/>
          </a:xfrm>
          <a:prstGeom prst="rect">
            <a:avLst/>
          </a:prstGeom>
          <a:noFill/>
          <a:ln>
            <a:noFill/>
          </a:ln>
        </p:spPr>
      </p:pic>
      <p:sp>
        <p:nvSpPr>
          <p:cNvPr id="438" name="Google Shape;438;p17"/>
          <p:cNvSpPr txBox="1"/>
          <p:nvPr/>
        </p:nvSpPr>
        <p:spPr>
          <a:xfrm>
            <a:off x="851805" y="216534"/>
            <a:ext cx="16826595" cy="942566"/>
          </a:xfrm>
          <a:prstGeom prst="rect">
            <a:avLst/>
          </a:prstGeom>
          <a:noFill/>
          <a:ln>
            <a:noFill/>
          </a:ln>
        </p:spPr>
        <p:txBody>
          <a:bodyPr anchorCtr="0" anchor="t" bIns="0" lIns="0" spcFirstLastPara="1" rIns="0" wrap="square" tIns="0">
            <a:spAutoFit/>
          </a:bodyPr>
          <a:lstStyle/>
          <a:p>
            <a:pPr indent="0" lvl="0" marL="0" marR="0" rtl="0" algn="just">
              <a:lnSpc>
                <a:spcPct val="172541"/>
              </a:lnSpc>
              <a:spcBef>
                <a:spcPts val="0"/>
              </a:spcBef>
              <a:spcAft>
                <a:spcPts val="0"/>
              </a:spcAft>
              <a:buNone/>
            </a:pPr>
            <a:r>
              <a:rPr b="1" i="0" lang="en-US" sz="4800" u="none" strike="noStrike">
                <a:solidFill>
                  <a:srgbClr val="000000"/>
                </a:solidFill>
                <a:latin typeface="Times New Roman"/>
                <a:ea typeface="Times New Roman"/>
                <a:cs typeface="Times New Roman"/>
                <a:sym typeface="Times New Roman"/>
              </a:rPr>
              <a:t>II.Vai trò của </a:t>
            </a:r>
            <a:r>
              <a:rPr b="1" lang="en-US" sz="4800">
                <a:solidFill>
                  <a:srgbClr val="000000"/>
                </a:solidFill>
                <a:latin typeface="Times New Roman"/>
                <a:ea typeface="Times New Roman"/>
                <a:cs typeface="Times New Roman"/>
                <a:sym typeface="Times New Roman"/>
              </a:rPr>
              <a:t>c</a:t>
            </a:r>
            <a:r>
              <a:rPr b="1" i="0" lang="en-US" sz="4800" u="none" strike="noStrike">
                <a:solidFill>
                  <a:srgbClr val="000000"/>
                </a:solidFill>
                <a:latin typeface="Times New Roman"/>
                <a:ea typeface="Times New Roman"/>
                <a:cs typeface="Times New Roman"/>
                <a:sym typeface="Times New Roman"/>
              </a:rPr>
              <a:t>ác thành phần trong hệ thống điện quốc gia</a:t>
            </a:r>
            <a:endParaRPr sz="4800">
              <a:solidFill>
                <a:srgbClr val="403953"/>
              </a:solidFill>
              <a:latin typeface="Times New Roman"/>
              <a:ea typeface="Times New Roman"/>
              <a:cs typeface="Times New Roman"/>
              <a:sym typeface="Times New Roman"/>
            </a:endParaRPr>
          </a:p>
        </p:txBody>
      </p:sp>
      <p:sp>
        <p:nvSpPr>
          <p:cNvPr id="439" name="Google Shape;439;p17"/>
          <p:cNvSpPr/>
          <p:nvPr/>
        </p:nvSpPr>
        <p:spPr>
          <a:xfrm>
            <a:off x="1124593" y="1410598"/>
            <a:ext cx="13358144"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1</a:t>
            </a:r>
            <a:r>
              <a:rPr lang="en-US" sz="4000">
                <a:solidFill>
                  <a:schemeClr val="dk1"/>
                </a:solidFill>
                <a:latin typeface="Times New Roman"/>
                <a:ea typeface="Times New Roman"/>
                <a:cs typeface="Times New Roman"/>
                <a:sym typeface="Times New Roman"/>
              </a:rPr>
              <a:t>. Một số dạng năng lượng được sử dụng để sản xuất điện năng.</a:t>
            </a:r>
            <a:endParaRPr sz="4000">
              <a:solidFill>
                <a:schemeClr val="dk1"/>
              </a:solidFill>
              <a:latin typeface="Times New Roman"/>
              <a:ea typeface="Times New Roman"/>
              <a:cs typeface="Times New Roman"/>
              <a:sym typeface="Times New Roman"/>
            </a:endParaRPr>
          </a:p>
        </p:txBody>
      </p:sp>
      <p:pic>
        <p:nvPicPr>
          <p:cNvPr id="440" name="Google Shape;440;p17"/>
          <p:cNvPicPr preferRelativeResize="0"/>
          <p:nvPr/>
        </p:nvPicPr>
        <p:blipFill rotWithShape="1">
          <a:blip r:embed="rId6">
            <a:alphaModFix/>
          </a:blip>
          <a:srcRect b="0" l="0" r="0" t="1881"/>
          <a:stretch/>
        </p:blipFill>
        <p:spPr>
          <a:xfrm>
            <a:off x="1094113" y="2389671"/>
            <a:ext cx="15651720" cy="78262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18"/>
          <p:cNvSpPr/>
          <p:nvPr/>
        </p:nvSpPr>
        <p:spPr>
          <a:xfrm rot="-5400000">
            <a:off x="4012001" y="-409745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50" name="Google Shape;450;p18"/>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451" name="Google Shape;451;p18"/>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452" name="Google Shape;452;p18"/>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453" name="Google Shape;453;p18"/>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454" name="Google Shape;454;p18"/>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455" name="Google Shape;455;p18"/>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456" name="Google Shape;456;p18"/>
          <p:cNvSpPr/>
          <p:nvPr/>
        </p:nvSpPr>
        <p:spPr>
          <a:xfrm>
            <a:off x="16204782" y="50417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57" name="Google Shape;457;p18"/>
          <p:cNvPicPr preferRelativeResize="0"/>
          <p:nvPr/>
        </p:nvPicPr>
        <p:blipFill rotWithShape="1">
          <a:blip r:embed="rId5">
            <a:alphaModFix amt="43999"/>
          </a:blip>
          <a:srcRect b="0" l="0" r="0" t="0"/>
          <a:stretch/>
        </p:blipFill>
        <p:spPr>
          <a:xfrm>
            <a:off x="13407851" y="283527"/>
            <a:ext cx="3936708" cy="2086455"/>
          </a:xfrm>
          <a:prstGeom prst="rect">
            <a:avLst/>
          </a:prstGeom>
          <a:noFill/>
          <a:ln>
            <a:noFill/>
          </a:ln>
        </p:spPr>
      </p:pic>
      <p:sp>
        <p:nvSpPr>
          <p:cNvPr id="458" name="Google Shape;458;p18"/>
          <p:cNvSpPr txBox="1"/>
          <p:nvPr/>
        </p:nvSpPr>
        <p:spPr>
          <a:xfrm>
            <a:off x="851805" y="216534"/>
            <a:ext cx="15531195" cy="2128788"/>
          </a:xfrm>
          <a:prstGeom prst="rect">
            <a:avLst/>
          </a:prstGeom>
          <a:noFill/>
          <a:ln>
            <a:noFill/>
          </a:ln>
        </p:spPr>
        <p:txBody>
          <a:bodyPr anchorCtr="0" anchor="t" bIns="0" lIns="0" spcFirstLastPara="1" rIns="0" wrap="square" tIns="0">
            <a:spAutoFit/>
          </a:bodyPr>
          <a:lstStyle/>
          <a:p>
            <a:pPr indent="0" lvl="0" marL="0" marR="0" rtl="0" algn="just">
              <a:lnSpc>
                <a:spcPct val="153370"/>
              </a:lnSpc>
              <a:spcBef>
                <a:spcPts val="0"/>
              </a:spcBef>
              <a:spcAft>
                <a:spcPts val="0"/>
              </a:spcAft>
              <a:buNone/>
            </a:pPr>
            <a:r>
              <a:rPr b="1" i="0" lang="en-US" sz="5400" u="none" strike="noStrike">
                <a:solidFill>
                  <a:srgbClr val="000000"/>
                </a:solidFill>
                <a:latin typeface="Times New Roman"/>
                <a:ea typeface="Times New Roman"/>
                <a:cs typeface="Times New Roman"/>
                <a:sym typeface="Times New Roman"/>
              </a:rPr>
              <a:t>II.Vai trò của </a:t>
            </a:r>
            <a:r>
              <a:rPr b="1" lang="en-US" sz="5400">
                <a:solidFill>
                  <a:srgbClr val="000000"/>
                </a:solidFill>
                <a:latin typeface="Times New Roman"/>
                <a:ea typeface="Times New Roman"/>
                <a:cs typeface="Times New Roman"/>
                <a:sym typeface="Times New Roman"/>
              </a:rPr>
              <a:t>c</a:t>
            </a:r>
            <a:r>
              <a:rPr b="1" i="0" lang="en-US" sz="5400" u="none" strike="noStrike">
                <a:solidFill>
                  <a:srgbClr val="000000"/>
                </a:solidFill>
                <a:latin typeface="Times New Roman"/>
                <a:ea typeface="Times New Roman"/>
                <a:cs typeface="Times New Roman"/>
                <a:sym typeface="Times New Roman"/>
              </a:rPr>
              <a:t>ác thành phần trong hệ thống điện quốc gia</a:t>
            </a:r>
            <a:endParaRPr sz="5400">
              <a:solidFill>
                <a:srgbClr val="403953"/>
              </a:solidFill>
              <a:latin typeface="Times New Roman"/>
              <a:ea typeface="Times New Roman"/>
              <a:cs typeface="Times New Roman"/>
              <a:sym typeface="Times New Roman"/>
            </a:endParaRPr>
          </a:p>
        </p:txBody>
      </p:sp>
      <p:sp>
        <p:nvSpPr>
          <p:cNvPr id="459" name="Google Shape;459;p18"/>
          <p:cNvSpPr/>
          <p:nvPr/>
        </p:nvSpPr>
        <p:spPr>
          <a:xfrm>
            <a:off x="1277492" y="3228063"/>
            <a:ext cx="15136069"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800">
                <a:solidFill>
                  <a:schemeClr val="dk1"/>
                </a:solidFill>
                <a:latin typeface="Times New Roman"/>
                <a:ea typeface="Times New Roman"/>
                <a:cs typeface="Times New Roman"/>
                <a:sym typeface="Times New Roman"/>
              </a:rPr>
              <a:t>2.</a:t>
            </a:r>
            <a:r>
              <a:rPr lang="en-US" sz="4800">
                <a:solidFill>
                  <a:schemeClr val="dk1"/>
                </a:solidFill>
                <a:latin typeface="Times New Roman"/>
                <a:ea typeface="Times New Roman"/>
                <a:cs typeface="Times New Roman"/>
                <a:sym typeface="Times New Roman"/>
              </a:rPr>
              <a:t>  Các thành phần trong hệ thống điện quốc gia gồm có: nguồn điện (các nhà máy điện), lưới điện (đường dây và các trạm điện) và tải tiêu thụ (tải sinh hoạt và tải sản xuất).</a:t>
            </a:r>
            <a:endParaRPr sz="4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467" name="Shape 467"/>
        <p:cNvGrpSpPr/>
        <p:nvPr/>
      </p:nvGrpSpPr>
      <p:grpSpPr>
        <a:xfrm>
          <a:off x="0" y="0"/>
          <a:ext cx="0" cy="0"/>
          <a:chOff x="0" y="0"/>
          <a:chExt cx="0" cy="0"/>
        </a:xfrm>
      </p:grpSpPr>
      <p:sp>
        <p:nvSpPr>
          <p:cNvPr id="468" name="Google Shape;468;p19"/>
          <p:cNvSpPr/>
          <p:nvPr/>
        </p:nvSpPr>
        <p:spPr>
          <a:xfrm>
            <a:off x="16497640" y="34831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19"/>
          <p:cNvSpPr/>
          <p:nvPr/>
        </p:nvSpPr>
        <p:spPr>
          <a:xfrm>
            <a:off x="16938067" y="347989"/>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70" name="Google Shape;470;p19"/>
          <p:cNvCxnSpPr/>
          <p:nvPr/>
        </p:nvCxnSpPr>
        <p:spPr>
          <a:xfrm rot="2333437">
            <a:off x="-452968" y="8515410"/>
            <a:ext cx="1901532" cy="0"/>
          </a:xfrm>
          <a:prstGeom prst="straightConnector1">
            <a:avLst/>
          </a:prstGeom>
          <a:noFill/>
          <a:ln cap="rnd" cmpd="sng" w="9525">
            <a:solidFill>
              <a:srgbClr val="859294"/>
            </a:solidFill>
            <a:prstDash val="solid"/>
            <a:round/>
            <a:headEnd len="sm" w="sm" type="none"/>
            <a:tailEnd len="sm" w="sm" type="none"/>
          </a:ln>
        </p:spPr>
      </p:cxnSp>
      <p:cxnSp>
        <p:nvCxnSpPr>
          <p:cNvPr id="471" name="Google Shape;471;p19"/>
          <p:cNvCxnSpPr/>
          <p:nvPr/>
        </p:nvCxnSpPr>
        <p:spPr>
          <a:xfrm rot="2333437">
            <a:off x="-842588" y="8619340"/>
            <a:ext cx="1901532" cy="0"/>
          </a:xfrm>
          <a:prstGeom prst="straightConnector1">
            <a:avLst/>
          </a:prstGeom>
          <a:noFill/>
          <a:ln cap="rnd" cmpd="sng" w="9525">
            <a:solidFill>
              <a:srgbClr val="859294"/>
            </a:solidFill>
            <a:prstDash val="solid"/>
            <a:round/>
            <a:headEnd len="sm" w="sm" type="none"/>
            <a:tailEnd len="sm" w="sm" type="none"/>
          </a:ln>
        </p:spPr>
      </p:cxnSp>
      <p:cxnSp>
        <p:nvCxnSpPr>
          <p:cNvPr id="472" name="Google Shape;472;p19"/>
          <p:cNvCxnSpPr/>
          <p:nvPr/>
        </p:nvCxnSpPr>
        <p:spPr>
          <a:xfrm rot="2333437">
            <a:off x="-719528" y="7907374"/>
            <a:ext cx="1901532" cy="0"/>
          </a:xfrm>
          <a:prstGeom prst="straightConnector1">
            <a:avLst/>
          </a:prstGeom>
          <a:noFill/>
          <a:ln cap="rnd" cmpd="sng" w="9525">
            <a:solidFill>
              <a:srgbClr val="859294"/>
            </a:solidFill>
            <a:prstDash val="solid"/>
            <a:round/>
            <a:headEnd len="sm" w="sm" type="none"/>
            <a:tailEnd len="sm" w="sm" type="none"/>
          </a:ln>
        </p:spPr>
      </p:cxnSp>
      <p:cxnSp>
        <p:nvCxnSpPr>
          <p:cNvPr id="473" name="Google Shape;473;p19"/>
          <p:cNvCxnSpPr/>
          <p:nvPr/>
        </p:nvCxnSpPr>
        <p:spPr>
          <a:xfrm rot="2333437">
            <a:off x="17017332" y="10220336"/>
            <a:ext cx="1901532" cy="0"/>
          </a:xfrm>
          <a:prstGeom prst="straightConnector1">
            <a:avLst/>
          </a:prstGeom>
          <a:noFill/>
          <a:ln cap="rnd" cmpd="sng" w="9525">
            <a:solidFill>
              <a:srgbClr val="859294"/>
            </a:solidFill>
            <a:prstDash val="solid"/>
            <a:round/>
            <a:headEnd len="sm" w="sm" type="none"/>
            <a:tailEnd len="sm" w="sm" type="none"/>
          </a:ln>
        </p:spPr>
      </p:cxnSp>
      <p:cxnSp>
        <p:nvCxnSpPr>
          <p:cNvPr id="474" name="Google Shape;474;p19"/>
          <p:cNvCxnSpPr/>
          <p:nvPr/>
        </p:nvCxnSpPr>
        <p:spPr>
          <a:xfrm rot="2333437">
            <a:off x="16627712" y="10324266"/>
            <a:ext cx="1901532" cy="0"/>
          </a:xfrm>
          <a:prstGeom prst="straightConnector1">
            <a:avLst/>
          </a:prstGeom>
          <a:noFill/>
          <a:ln cap="rnd" cmpd="sng" w="9525">
            <a:solidFill>
              <a:srgbClr val="859294"/>
            </a:solidFill>
            <a:prstDash val="solid"/>
            <a:round/>
            <a:headEnd len="sm" w="sm" type="none"/>
            <a:tailEnd len="sm" w="sm" type="none"/>
          </a:ln>
        </p:spPr>
      </p:cxnSp>
      <p:cxnSp>
        <p:nvCxnSpPr>
          <p:cNvPr id="475" name="Google Shape;475;p19"/>
          <p:cNvCxnSpPr/>
          <p:nvPr/>
        </p:nvCxnSpPr>
        <p:spPr>
          <a:xfrm rot="2333437">
            <a:off x="16750772" y="9612300"/>
            <a:ext cx="1901532" cy="0"/>
          </a:xfrm>
          <a:prstGeom prst="straightConnector1">
            <a:avLst/>
          </a:prstGeom>
          <a:noFill/>
          <a:ln cap="rnd" cmpd="sng" w="9525">
            <a:solidFill>
              <a:srgbClr val="859294"/>
            </a:solidFill>
            <a:prstDash val="solid"/>
            <a:round/>
            <a:headEnd len="sm" w="sm" type="none"/>
            <a:tailEnd len="sm" w="sm" type="none"/>
          </a:ln>
        </p:spPr>
      </p:cxnSp>
      <p:sp>
        <p:nvSpPr>
          <p:cNvPr id="476" name="Google Shape;476;p19"/>
          <p:cNvSpPr/>
          <p:nvPr/>
        </p:nvSpPr>
        <p:spPr>
          <a:xfrm>
            <a:off x="142619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77" name="Google Shape;477;p19"/>
          <p:cNvCxnSpPr/>
          <p:nvPr/>
        </p:nvCxnSpPr>
        <p:spPr>
          <a:xfrm rot="2333437">
            <a:off x="14928232" y="524036"/>
            <a:ext cx="1901532" cy="0"/>
          </a:xfrm>
          <a:prstGeom prst="straightConnector1">
            <a:avLst/>
          </a:prstGeom>
          <a:noFill/>
          <a:ln cap="rnd" cmpd="sng" w="9525">
            <a:solidFill>
              <a:srgbClr val="859294"/>
            </a:solidFill>
            <a:prstDash val="solid"/>
            <a:round/>
            <a:headEnd len="sm" w="sm" type="none"/>
            <a:tailEnd len="sm" w="sm" type="none"/>
          </a:ln>
        </p:spPr>
      </p:cxnSp>
      <p:cxnSp>
        <p:nvCxnSpPr>
          <p:cNvPr id="478" name="Google Shape;478;p19"/>
          <p:cNvCxnSpPr/>
          <p:nvPr/>
        </p:nvCxnSpPr>
        <p:spPr>
          <a:xfrm rot="2333437">
            <a:off x="14538612" y="627966"/>
            <a:ext cx="1901532" cy="0"/>
          </a:xfrm>
          <a:prstGeom prst="straightConnector1">
            <a:avLst/>
          </a:prstGeom>
          <a:noFill/>
          <a:ln cap="rnd" cmpd="sng" w="9525">
            <a:solidFill>
              <a:srgbClr val="859294"/>
            </a:solidFill>
            <a:prstDash val="solid"/>
            <a:round/>
            <a:headEnd len="sm" w="sm" type="none"/>
            <a:tailEnd len="sm" w="sm" type="none"/>
          </a:ln>
        </p:spPr>
      </p:cxnSp>
      <p:cxnSp>
        <p:nvCxnSpPr>
          <p:cNvPr id="479" name="Google Shape;479;p19"/>
          <p:cNvCxnSpPr/>
          <p:nvPr/>
        </p:nvCxnSpPr>
        <p:spPr>
          <a:xfrm rot="2333437">
            <a:off x="14661672" y="-84000"/>
            <a:ext cx="1901532" cy="0"/>
          </a:xfrm>
          <a:prstGeom prst="straightConnector1">
            <a:avLst/>
          </a:prstGeom>
          <a:noFill/>
          <a:ln cap="rnd" cmpd="sng" w="9525">
            <a:solidFill>
              <a:srgbClr val="859294"/>
            </a:solidFill>
            <a:prstDash val="solid"/>
            <a:round/>
            <a:headEnd len="sm" w="sm" type="none"/>
            <a:tailEnd len="sm" w="sm" type="none"/>
          </a:ln>
        </p:spPr>
      </p:cxnSp>
      <p:pic>
        <p:nvPicPr>
          <p:cNvPr id="480" name="Google Shape;480;p19"/>
          <p:cNvPicPr preferRelativeResize="0"/>
          <p:nvPr/>
        </p:nvPicPr>
        <p:blipFill rotWithShape="1">
          <a:blip r:embed="rId6">
            <a:alphaModFix/>
          </a:blip>
          <a:srcRect b="0" l="0" r="0" t="0"/>
          <a:stretch/>
        </p:blipFill>
        <p:spPr>
          <a:xfrm>
            <a:off x="2508166" y="1240615"/>
            <a:ext cx="13271667" cy="6781800"/>
          </a:xfrm>
          <a:prstGeom prst="rect">
            <a:avLst/>
          </a:prstGeom>
          <a:noFill/>
          <a:ln>
            <a:noFill/>
          </a:ln>
        </p:spPr>
      </p:pic>
      <p:sp>
        <p:nvSpPr>
          <p:cNvPr id="481" name="Google Shape;481;p19"/>
          <p:cNvSpPr txBox="1"/>
          <p:nvPr/>
        </p:nvSpPr>
        <p:spPr>
          <a:xfrm>
            <a:off x="4619210" y="8292935"/>
            <a:ext cx="1014893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5400" u="none" strike="noStrike">
                <a:solidFill>
                  <a:srgbClr val="000000"/>
                </a:solidFill>
                <a:latin typeface="Arial"/>
                <a:ea typeface="Arial"/>
                <a:cs typeface="Arial"/>
                <a:sym typeface="Arial"/>
              </a:rPr>
              <a:t>Nhà máy thủy điện Hoà Bình </a:t>
            </a:r>
            <a:endParaRPr sz="5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112" name="Shape 112"/>
        <p:cNvGrpSpPr/>
        <p:nvPr/>
      </p:nvGrpSpPr>
      <p:grpSpPr>
        <a:xfrm>
          <a:off x="0" y="0"/>
          <a:ext cx="0" cy="0"/>
          <a:chOff x="0" y="0"/>
          <a:chExt cx="0" cy="0"/>
        </a:xfrm>
      </p:grpSpPr>
      <p:sp>
        <p:nvSpPr>
          <p:cNvPr id="113" name="Google Shape;113;p2"/>
          <p:cNvSpPr/>
          <p:nvPr/>
        </p:nvSpPr>
        <p:spPr>
          <a:xfrm rot="-5400000">
            <a:off x="3996149" y="-3986601"/>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sp>
        <p:nvSpPr>
          <p:cNvPr id="114" name="Google Shape;114;p2"/>
          <p:cNvSpPr/>
          <p:nvPr/>
        </p:nvSpPr>
        <p:spPr>
          <a:xfrm>
            <a:off x="14292700" y="0"/>
            <a:ext cx="3996023" cy="10287000"/>
          </a:xfrm>
          <a:custGeom>
            <a:rect b="b" l="l" r="r" t="t"/>
            <a:pathLst>
              <a:path extrusionOk="0" h="13716000" w="5328031">
                <a:moveTo>
                  <a:pt x="0" y="0"/>
                </a:moveTo>
                <a:lnTo>
                  <a:pt x="5328031" y="0"/>
                </a:lnTo>
                <a:lnTo>
                  <a:pt x="5328031"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2"/>
          <p:cNvSpPr/>
          <p:nvPr/>
        </p:nvSpPr>
        <p:spPr>
          <a:xfrm>
            <a:off x="-634510" y="-1457748"/>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2"/>
          <p:cNvSpPr/>
          <p:nvPr/>
        </p:nvSpPr>
        <p:spPr>
          <a:xfrm>
            <a:off x="15771950" y="94014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7" name="Google Shape;117;p2"/>
          <p:cNvCxnSpPr/>
          <p:nvPr/>
        </p:nvCxnSpPr>
        <p:spPr>
          <a:xfrm rot="2333437">
            <a:off x="-835018" y="8481110"/>
            <a:ext cx="1901532" cy="0"/>
          </a:xfrm>
          <a:prstGeom prst="straightConnector1">
            <a:avLst/>
          </a:prstGeom>
          <a:noFill/>
          <a:ln cap="rnd" cmpd="sng" w="9525">
            <a:solidFill>
              <a:srgbClr val="859294"/>
            </a:solidFill>
            <a:prstDash val="solid"/>
            <a:round/>
            <a:headEnd len="sm" w="sm" type="none"/>
            <a:tailEnd len="sm" w="sm" type="none"/>
          </a:ln>
        </p:spPr>
      </p:cxnSp>
      <p:cxnSp>
        <p:nvCxnSpPr>
          <p:cNvPr id="118" name="Google Shape;118;p2"/>
          <p:cNvCxnSpPr/>
          <p:nvPr/>
        </p:nvCxnSpPr>
        <p:spPr>
          <a:xfrm rot="2333437">
            <a:off x="-1224638" y="8585040"/>
            <a:ext cx="1901532" cy="0"/>
          </a:xfrm>
          <a:prstGeom prst="straightConnector1">
            <a:avLst/>
          </a:prstGeom>
          <a:noFill/>
          <a:ln cap="rnd" cmpd="sng" w="9525">
            <a:solidFill>
              <a:srgbClr val="859294"/>
            </a:solidFill>
            <a:prstDash val="solid"/>
            <a:round/>
            <a:headEnd len="sm" w="sm" type="none"/>
            <a:tailEnd len="sm" w="sm" type="none"/>
          </a:ln>
        </p:spPr>
      </p:cxnSp>
      <p:cxnSp>
        <p:nvCxnSpPr>
          <p:cNvPr id="119" name="Google Shape;119;p2"/>
          <p:cNvCxnSpPr/>
          <p:nvPr/>
        </p:nvCxnSpPr>
        <p:spPr>
          <a:xfrm rot="2333437">
            <a:off x="-1101578" y="7873074"/>
            <a:ext cx="1901532" cy="0"/>
          </a:xfrm>
          <a:prstGeom prst="straightConnector1">
            <a:avLst/>
          </a:prstGeom>
          <a:noFill/>
          <a:ln cap="rnd" cmpd="sng" w="9525">
            <a:solidFill>
              <a:srgbClr val="859294"/>
            </a:solidFill>
            <a:prstDash val="solid"/>
            <a:round/>
            <a:headEnd len="sm" w="sm" type="none"/>
            <a:tailEnd len="sm" w="sm" type="none"/>
          </a:ln>
        </p:spPr>
      </p:cxnSp>
      <p:cxnSp>
        <p:nvCxnSpPr>
          <p:cNvPr id="120" name="Google Shape;120;p2"/>
          <p:cNvCxnSpPr/>
          <p:nvPr/>
        </p:nvCxnSpPr>
        <p:spPr>
          <a:xfrm rot="2333437">
            <a:off x="17495032" y="2275436"/>
            <a:ext cx="1901532" cy="0"/>
          </a:xfrm>
          <a:prstGeom prst="straightConnector1">
            <a:avLst/>
          </a:prstGeom>
          <a:noFill/>
          <a:ln cap="rnd" cmpd="sng" w="9525">
            <a:solidFill>
              <a:srgbClr val="859294"/>
            </a:solidFill>
            <a:prstDash val="solid"/>
            <a:round/>
            <a:headEnd len="sm" w="sm" type="none"/>
            <a:tailEnd len="sm" w="sm" type="none"/>
          </a:ln>
        </p:spPr>
      </p:cxnSp>
      <p:cxnSp>
        <p:nvCxnSpPr>
          <p:cNvPr id="121" name="Google Shape;121;p2"/>
          <p:cNvCxnSpPr/>
          <p:nvPr/>
        </p:nvCxnSpPr>
        <p:spPr>
          <a:xfrm rot="2333437">
            <a:off x="17105412" y="2379366"/>
            <a:ext cx="1901532" cy="0"/>
          </a:xfrm>
          <a:prstGeom prst="straightConnector1">
            <a:avLst/>
          </a:prstGeom>
          <a:noFill/>
          <a:ln cap="rnd" cmpd="sng" w="9525">
            <a:solidFill>
              <a:srgbClr val="859294"/>
            </a:solidFill>
            <a:prstDash val="solid"/>
            <a:round/>
            <a:headEnd len="sm" w="sm" type="none"/>
            <a:tailEnd len="sm" w="sm" type="none"/>
          </a:ln>
        </p:spPr>
      </p:cxnSp>
      <p:cxnSp>
        <p:nvCxnSpPr>
          <p:cNvPr id="122" name="Google Shape;122;p2"/>
          <p:cNvCxnSpPr/>
          <p:nvPr/>
        </p:nvCxnSpPr>
        <p:spPr>
          <a:xfrm rot="2333437">
            <a:off x="17228472" y="1667400"/>
            <a:ext cx="1901532" cy="0"/>
          </a:xfrm>
          <a:prstGeom prst="straightConnector1">
            <a:avLst/>
          </a:prstGeom>
          <a:noFill/>
          <a:ln cap="rnd" cmpd="sng" w="9525">
            <a:solidFill>
              <a:srgbClr val="859294"/>
            </a:solidFill>
            <a:prstDash val="solid"/>
            <a:round/>
            <a:headEnd len="sm" w="sm" type="none"/>
            <a:tailEnd len="sm" w="sm" type="none"/>
          </a:ln>
        </p:spPr>
      </p:cxnSp>
      <p:sp>
        <p:nvSpPr>
          <p:cNvPr id="123" name="Google Shape;123;p2"/>
          <p:cNvSpPr/>
          <p:nvPr/>
        </p:nvSpPr>
        <p:spPr>
          <a:xfrm>
            <a:off x="7559422" y="3116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2"/>
          <p:cNvSpPr txBox="1"/>
          <p:nvPr/>
        </p:nvSpPr>
        <p:spPr>
          <a:xfrm>
            <a:off x="3331032" y="1008563"/>
            <a:ext cx="10308750" cy="9233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575979"/>
                </a:solidFill>
                <a:latin typeface="Quattrocento Sans"/>
                <a:ea typeface="Quattrocento Sans"/>
                <a:cs typeface="Quattrocento Sans"/>
                <a:sym typeface="Quattrocento Sans"/>
              </a:rPr>
              <a:t>MỤC TIÊU BÀI HỌC</a:t>
            </a:r>
            <a:endParaRPr/>
          </a:p>
        </p:txBody>
      </p:sp>
      <p:sp>
        <p:nvSpPr>
          <p:cNvPr id="125" name="Google Shape;125;p2"/>
          <p:cNvSpPr/>
          <p:nvPr/>
        </p:nvSpPr>
        <p:spPr>
          <a:xfrm>
            <a:off x="2209061" y="-329489"/>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2"/>
          <p:cNvSpPr/>
          <p:nvPr/>
        </p:nvSpPr>
        <p:spPr>
          <a:xfrm>
            <a:off x="13464672" y="5326252"/>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2"/>
          <p:cNvSpPr txBox="1"/>
          <p:nvPr/>
        </p:nvSpPr>
        <p:spPr>
          <a:xfrm>
            <a:off x="2678114" y="3387101"/>
            <a:ext cx="10598401" cy="286232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6000">
                <a:solidFill>
                  <a:schemeClr val="dk1"/>
                </a:solidFill>
                <a:latin typeface="Times New Roman"/>
                <a:ea typeface="Times New Roman"/>
                <a:cs typeface="Times New Roman"/>
                <a:sym typeface="Times New Roman"/>
              </a:rPr>
              <a:t>Vẽ và mô tả được cấu trúc chung và vai trò của từng phần trong hệ thống điện quốc gia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489" name="Shape 489"/>
        <p:cNvGrpSpPr/>
        <p:nvPr/>
      </p:nvGrpSpPr>
      <p:grpSpPr>
        <a:xfrm>
          <a:off x="0" y="0"/>
          <a:ext cx="0" cy="0"/>
          <a:chOff x="0" y="0"/>
          <a:chExt cx="0" cy="0"/>
        </a:xfrm>
      </p:grpSpPr>
      <p:sp>
        <p:nvSpPr>
          <p:cNvPr id="490" name="Google Shape;490;p20"/>
          <p:cNvSpPr/>
          <p:nvPr/>
        </p:nvSpPr>
        <p:spPr>
          <a:xfrm>
            <a:off x="16497640" y="34831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0"/>
          <p:cNvSpPr/>
          <p:nvPr/>
        </p:nvSpPr>
        <p:spPr>
          <a:xfrm>
            <a:off x="8191631" y="9623411"/>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92" name="Google Shape;492;p20"/>
          <p:cNvCxnSpPr/>
          <p:nvPr/>
        </p:nvCxnSpPr>
        <p:spPr>
          <a:xfrm rot="2333437">
            <a:off x="-452968" y="8515410"/>
            <a:ext cx="1901532" cy="0"/>
          </a:xfrm>
          <a:prstGeom prst="straightConnector1">
            <a:avLst/>
          </a:prstGeom>
          <a:noFill/>
          <a:ln cap="rnd" cmpd="sng" w="9525">
            <a:solidFill>
              <a:srgbClr val="859294"/>
            </a:solidFill>
            <a:prstDash val="solid"/>
            <a:round/>
            <a:headEnd len="sm" w="sm" type="none"/>
            <a:tailEnd len="sm" w="sm" type="none"/>
          </a:ln>
        </p:spPr>
      </p:cxnSp>
      <p:cxnSp>
        <p:nvCxnSpPr>
          <p:cNvPr id="493" name="Google Shape;493;p20"/>
          <p:cNvCxnSpPr/>
          <p:nvPr/>
        </p:nvCxnSpPr>
        <p:spPr>
          <a:xfrm rot="2333437">
            <a:off x="-842588" y="8619340"/>
            <a:ext cx="1901532" cy="0"/>
          </a:xfrm>
          <a:prstGeom prst="straightConnector1">
            <a:avLst/>
          </a:prstGeom>
          <a:noFill/>
          <a:ln cap="rnd" cmpd="sng" w="9525">
            <a:solidFill>
              <a:srgbClr val="859294"/>
            </a:solidFill>
            <a:prstDash val="solid"/>
            <a:round/>
            <a:headEnd len="sm" w="sm" type="none"/>
            <a:tailEnd len="sm" w="sm" type="none"/>
          </a:ln>
        </p:spPr>
      </p:cxnSp>
      <p:cxnSp>
        <p:nvCxnSpPr>
          <p:cNvPr id="494" name="Google Shape;494;p20"/>
          <p:cNvCxnSpPr/>
          <p:nvPr/>
        </p:nvCxnSpPr>
        <p:spPr>
          <a:xfrm rot="2333437">
            <a:off x="-719528" y="7907374"/>
            <a:ext cx="1901532" cy="0"/>
          </a:xfrm>
          <a:prstGeom prst="straightConnector1">
            <a:avLst/>
          </a:prstGeom>
          <a:noFill/>
          <a:ln cap="rnd" cmpd="sng" w="9525">
            <a:solidFill>
              <a:srgbClr val="859294"/>
            </a:solidFill>
            <a:prstDash val="solid"/>
            <a:round/>
            <a:headEnd len="sm" w="sm" type="none"/>
            <a:tailEnd len="sm" w="sm" type="none"/>
          </a:ln>
        </p:spPr>
      </p:cxnSp>
      <p:cxnSp>
        <p:nvCxnSpPr>
          <p:cNvPr id="495" name="Google Shape;495;p20"/>
          <p:cNvCxnSpPr/>
          <p:nvPr/>
        </p:nvCxnSpPr>
        <p:spPr>
          <a:xfrm rot="2333437">
            <a:off x="17017332" y="10220336"/>
            <a:ext cx="1901532" cy="0"/>
          </a:xfrm>
          <a:prstGeom prst="straightConnector1">
            <a:avLst/>
          </a:prstGeom>
          <a:noFill/>
          <a:ln cap="rnd" cmpd="sng" w="9525">
            <a:solidFill>
              <a:srgbClr val="859294"/>
            </a:solidFill>
            <a:prstDash val="solid"/>
            <a:round/>
            <a:headEnd len="sm" w="sm" type="none"/>
            <a:tailEnd len="sm" w="sm" type="none"/>
          </a:ln>
        </p:spPr>
      </p:cxnSp>
      <p:cxnSp>
        <p:nvCxnSpPr>
          <p:cNvPr id="496" name="Google Shape;496;p20"/>
          <p:cNvCxnSpPr/>
          <p:nvPr/>
        </p:nvCxnSpPr>
        <p:spPr>
          <a:xfrm rot="2333437">
            <a:off x="16627712" y="10324266"/>
            <a:ext cx="1901532" cy="0"/>
          </a:xfrm>
          <a:prstGeom prst="straightConnector1">
            <a:avLst/>
          </a:prstGeom>
          <a:noFill/>
          <a:ln cap="rnd" cmpd="sng" w="9525">
            <a:solidFill>
              <a:srgbClr val="859294"/>
            </a:solidFill>
            <a:prstDash val="solid"/>
            <a:round/>
            <a:headEnd len="sm" w="sm" type="none"/>
            <a:tailEnd len="sm" w="sm" type="none"/>
          </a:ln>
        </p:spPr>
      </p:cxnSp>
      <p:cxnSp>
        <p:nvCxnSpPr>
          <p:cNvPr id="497" name="Google Shape;497;p20"/>
          <p:cNvCxnSpPr/>
          <p:nvPr/>
        </p:nvCxnSpPr>
        <p:spPr>
          <a:xfrm rot="2333437">
            <a:off x="16750772" y="9612300"/>
            <a:ext cx="1901532" cy="0"/>
          </a:xfrm>
          <a:prstGeom prst="straightConnector1">
            <a:avLst/>
          </a:prstGeom>
          <a:noFill/>
          <a:ln cap="rnd" cmpd="sng" w="9525">
            <a:solidFill>
              <a:srgbClr val="859294"/>
            </a:solidFill>
            <a:prstDash val="solid"/>
            <a:round/>
            <a:headEnd len="sm" w="sm" type="none"/>
            <a:tailEnd len="sm" w="sm" type="none"/>
          </a:ln>
        </p:spPr>
      </p:cxnSp>
      <p:sp>
        <p:nvSpPr>
          <p:cNvPr id="498" name="Google Shape;498;p20"/>
          <p:cNvSpPr/>
          <p:nvPr/>
        </p:nvSpPr>
        <p:spPr>
          <a:xfrm>
            <a:off x="142619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99" name="Google Shape;499;p20"/>
          <p:cNvCxnSpPr/>
          <p:nvPr/>
        </p:nvCxnSpPr>
        <p:spPr>
          <a:xfrm rot="2333437">
            <a:off x="14928232" y="524036"/>
            <a:ext cx="1901532" cy="0"/>
          </a:xfrm>
          <a:prstGeom prst="straightConnector1">
            <a:avLst/>
          </a:prstGeom>
          <a:noFill/>
          <a:ln cap="rnd" cmpd="sng" w="9525">
            <a:solidFill>
              <a:srgbClr val="859294"/>
            </a:solidFill>
            <a:prstDash val="solid"/>
            <a:round/>
            <a:headEnd len="sm" w="sm" type="none"/>
            <a:tailEnd len="sm" w="sm" type="none"/>
          </a:ln>
        </p:spPr>
      </p:cxnSp>
      <p:cxnSp>
        <p:nvCxnSpPr>
          <p:cNvPr id="500" name="Google Shape;500;p20"/>
          <p:cNvCxnSpPr/>
          <p:nvPr/>
        </p:nvCxnSpPr>
        <p:spPr>
          <a:xfrm rot="2333437">
            <a:off x="14538612" y="627966"/>
            <a:ext cx="1901532" cy="0"/>
          </a:xfrm>
          <a:prstGeom prst="straightConnector1">
            <a:avLst/>
          </a:prstGeom>
          <a:noFill/>
          <a:ln cap="rnd" cmpd="sng" w="9525">
            <a:solidFill>
              <a:srgbClr val="859294"/>
            </a:solidFill>
            <a:prstDash val="solid"/>
            <a:round/>
            <a:headEnd len="sm" w="sm" type="none"/>
            <a:tailEnd len="sm" w="sm" type="none"/>
          </a:ln>
        </p:spPr>
      </p:cxnSp>
      <p:cxnSp>
        <p:nvCxnSpPr>
          <p:cNvPr id="501" name="Google Shape;501;p20"/>
          <p:cNvCxnSpPr/>
          <p:nvPr/>
        </p:nvCxnSpPr>
        <p:spPr>
          <a:xfrm rot="2333437">
            <a:off x="14661672" y="-84000"/>
            <a:ext cx="1901532" cy="0"/>
          </a:xfrm>
          <a:prstGeom prst="straightConnector1">
            <a:avLst/>
          </a:prstGeom>
          <a:noFill/>
          <a:ln cap="rnd" cmpd="sng" w="9525">
            <a:solidFill>
              <a:srgbClr val="859294"/>
            </a:solidFill>
            <a:prstDash val="solid"/>
            <a:round/>
            <a:headEnd len="sm" w="sm" type="none"/>
            <a:tailEnd len="sm" w="sm" type="none"/>
          </a:ln>
        </p:spPr>
      </p:cxnSp>
      <p:sp>
        <p:nvSpPr>
          <p:cNvPr id="502" name="Google Shape;502;p20"/>
          <p:cNvSpPr txBox="1"/>
          <p:nvPr/>
        </p:nvSpPr>
        <p:spPr>
          <a:xfrm>
            <a:off x="3405812" y="8471070"/>
            <a:ext cx="11466601"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strike="noStrike">
                <a:solidFill>
                  <a:srgbClr val="000000"/>
                </a:solidFill>
                <a:latin typeface="Arial"/>
                <a:ea typeface="Arial"/>
                <a:cs typeface="Arial"/>
                <a:sym typeface="Arial"/>
              </a:rPr>
              <a:t>Nhà máy nhiệt điện Phả Lại 2 </a:t>
            </a:r>
            <a:endParaRPr sz="6000">
              <a:solidFill>
                <a:schemeClr val="dk1"/>
              </a:solidFill>
              <a:latin typeface="Calibri"/>
              <a:ea typeface="Calibri"/>
              <a:cs typeface="Calibri"/>
              <a:sym typeface="Calibri"/>
            </a:endParaRPr>
          </a:p>
        </p:txBody>
      </p:sp>
      <p:pic>
        <p:nvPicPr>
          <p:cNvPr id="503" name="Google Shape;503;p20"/>
          <p:cNvPicPr preferRelativeResize="0"/>
          <p:nvPr/>
        </p:nvPicPr>
        <p:blipFill rotWithShape="1">
          <a:blip r:embed="rId6">
            <a:alphaModFix/>
          </a:blip>
          <a:srcRect b="0" l="0" r="0" t="0"/>
          <a:stretch/>
        </p:blipFill>
        <p:spPr>
          <a:xfrm>
            <a:off x="3276600" y="1153729"/>
            <a:ext cx="10778333" cy="69617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511" name="Shape 511"/>
        <p:cNvGrpSpPr/>
        <p:nvPr/>
      </p:nvGrpSpPr>
      <p:grpSpPr>
        <a:xfrm>
          <a:off x="0" y="0"/>
          <a:ext cx="0" cy="0"/>
          <a:chOff x="0" y="0"/>
          <a:chExt cx="0" cy="0"/>
        </a:xfrm>
      </p:grpSpPr>
      <p:sp>
        <p:nvSpPr>
          <p:cNvPr id="512" name="Google Shape;512;p21"/>
          <p:cNvSpPr/>
          <p:nvPr/>
        </p:nvSpPr>
        <p:spPr>
          <a:xfrm>
            <a:off x="16497640" y="34831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21"/>
          <p:cNvSpPr/>
          <p:nvPr/>
        </p:nvSpPr>
        <p:spPr>
          <a:xfrm>
            <a:off x="8191631" y="9623411"/>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14" name="Google Shape;514;p21"/>
          <p:cNvCxnSpPr/>
          <p:nvPr/>
        </p:nvCxnSpPr>
        <p:spPr>
          <a:xfrm rot="2333437">
            <a:off x="-452968" y="8515410"/>
            <a:ext cx="1901532" cy="0"/>
          </a:xfrm>
          <a:prstGeom prst="straightConnector1">
            <a:avLst/>
          </a:prstGeom>
          <a:noFill/>
          <a:ln cap="rnd" cmpd="sng" w="9525">
            <a:solidFill>
              <a:srgbClr val="859294"/>
            </a:solidFill>
            <a:prstDash val="solid"/>
            <a:round/>
            <a:headEnd len="sm" w="sm" type="none"/>
            <a:tailEnd len="sm" w="sm" type="none"/>
          </a:ln>
        </p:spPr>
      </p:cxnSp>
      <p:cxnSp>
        <p:nvCxnSpPr>
          <p:cNvPr id="515" name="Google Shape;515;p21"/>
          <p:cNvCxnSpPr/>
          <p:nvPr/>
        </p:nvCxnSpPr>
        <p:spPr>
          <a:xfrm rot="2333437">
            <a:off x="-842588" y="8619340"/>
            <a:ext cx="1901532" cy="0"/>
          </a:xfrm>
          <a:prstGeom prst="straightConnector1">
            <a:avLst/>
          </a:prstGeom>
          <a:noFill/>
          <a:ln cap="rnd" cmpd="sng" w="9525">
            <a:solidFill>
              <a:srgbClr val="859294"/>
            </a:solidFill>
            <a:prstDash val="solid"/>
            <a:round/>
            <a:headEnd len="sm" w="sm" type="none"/>
            <a:tailEnd len="sm" w="sm" type="none"/>
          </a:ln>
        </p:spPr>
      </p:cxnSp>
      <p:cxnSp>
        <p:nvCxnSpPr>
          <p:cNvPr id="516" name="Google Shape;516;p21"/>
          <p:cNvCxnSpPr/>
          <p:nvPr/>
        </p:nvCxnSpPr>
        <p:spPr>
          <a:xfrm rot="2333437">
            <a:off x="-719528" y="7907374"/>
            <a:ext cx="1901532" cy="0"/>
          </a:xfrm>
          <a:prstGeom prst="straightConnector1">
            <a:avLst/>
          </a:prstGeom>
          <a:noFill/>
          <a:ln cap="rnd" cmpd="sng" w="9525">
            <a:solidFill>
              <a:srgbClr val="859294"/>
            </a:solidFill>
            <a:prstDash val="solid"/>
            <a:round/>
            <a:headEnd len="sm" w="sm" type="none"/>
            <a:tailEnd len="sm" w="sm" type="none"/>
          </a:ln>
        </p:spPr>
      </p:cxnSp>
      <p:cxnSp>
        <p:nvCxnSpPr>
          <p:cNvPr id="517" name="Google Shape;517;p21"/>
          <p:cNvCxnSpPr/>
          <p:nvPr/>
        </p:nvCxnSpPr>
        <p:spPr>
          <a:xfrm rot="2333437">
            <a:off x="17017332" y="10220336"/>
            <a:ext cx="1901532" cy="0"/>
          </a:xfrm>
          <a:prstGeom prst="straightConnector1">
            <a:avLst/>
          </a:prstGeom>
          <a:noFill/>
          <a:ln cap="rnd" cmpd="sng" w="9525">
            <a:solidFill>
              <a:srgbClr val="859294"/>
            </a:solidFill>
            <a:prstDash val="solid"/>
            <a:round/>
            <a:headEnd len="sm" w="sm" type="none"/>
            <a:tailEnd len="sm" w="sm" type="none"/>
          </a:ln>
        </p:spPr>
      </p:cxnSp>
      <p:cxnSp>
        <p:nvCxnSpPr>
          <p:cNvPr id="518" name="Google Shape;518;p21"/>
          <p:cNvCxnSpPr/>
          <p:nvPr/>
        </p:nvCxnSpPr>
        <p:spPr>
          <a:xfrm rot="2333437">
            <a:off x="16627712" y="10324266"/>
            <a:ext cx="1901532" cy="0"/>
          </a:xfrm>
          <a:prstGeom prst="straightConnector1">
            <a:avLst/>
          </a:prstGeom>
          <a:noFill/>
          <a:ln cap="rnd" cmpd="sng" w="9525">
            <a:solidFill>
              <a:srgbClr val="859294"/>
            </a:solidFill>
            <a:prstDash val="solid"/>
            <a:round/>
            <a:headEnd len="sm" w="sm" type="none"/>
            <a:tailEnd len="sm" w="sm" type="none"/>
          </a:ln>
        </p:spPr>
      </p:cxnSp>
      <p:cxnSp>
        <p:nvCxnSpPr>
          <p:cNvPr id="519" name="Google Shape;519;p21"/>
          <p:cNvCxnSpPr/>
          <p:nvPr/>
        </p:nvCxnSpPr>
        <p:spPr>
          <a:xfrm rot="2333437">
            <a:off x="16750772" y="9612300"/>
            <a:ext cx="1901532" cy="0"/>
          </a:xfrm>
          <a:prstGeom prst="straightConnector1">
            <a:avLst/>
          </a:prstGeom>
          <a:noFill/>
          <a:ln cap="rnd" cmpd="sng" w="9525">
            <a:solidFill>
              <a:srgbClr val="859294"/>
            </a:solidFill>
            <a:prstDash val="solid"/>
            <a:round/>
            <a:headEnd len="sm" w="sm" type="none"/>
            <a:tailEnd len="sm" w="sm" type="none"/>
          </a:ln>
        </p:spPr>
      </p:cxnSp>
      <p:sp>
        <p:nvSpPr>
          <p:cNvPr id="520" name="Google Shape;520;p21"/>
          <p:cNvSpPr/>
          <p:nvPr/>
        </p:nvSpPr>
        <p:spPr>
          <a:xfrm>
            <a:off x="142619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21" name="Google Shape;521;p21"/>
          <p:cNvCxnSpPr/>
          <p:nvPr/>
        </p:nvCxnSpPr>
        <p:spPr>
          <a:xfrm rot="2333437">
            <a:off x="14928232" y="524036"/>
            <a:ext cx="1901532" cy="0"/>
          </a:xfrm>
          <a:prstGeom prst="straightConnector1">
            <a:avLst/>
          </a:prstGeom>
          <a:noFill/>
          <a:ln cap="rnd" cmpd="sng" w="9525">
            <a:solidFill>
              <a:srgbClr val="859294"/>
            </a:solidFill>
            <a:prstDash val="solid"/>
            <a:round/>
            <a:headEnd len="sm" w="sm" type="none"/>
            <a:tailEnd len="sm" w="sm" type="none"/>
          </a:ln>
        </p:spPr>
      </p:cxnSp>
      <p:cxnSp>
        <p:nvCxnSpPr>
          <p:cNvPr id="522" name="Google Shape;522;p21"/>
          <p:cNvCxnSpPr/>
          <p:nvPr/>
        </p:nvCxnSpPr>
        <p:spPr>
          <a:xfrm rot="2333437">
            <a:off x="14538612" y="627966"/>
            <a:ext cx="1901532" cy="0"/>
          </a:xfrm>
          <a:prstGeom prst="straightConnector1">
            <a:avLst/>
          </a:prstGeom>
          <a:noFill/>
          <a:ln cap="rnd" cmpd="sng" w="9525">
            <a:solidFill>
              <a:srgbClr val="859294"/>
            </a:solidFill>
            <a:prstDash val="solid"/>
            <a:round/>
            <a:headEnd len="sm" w="sm" type="none"/>
            <a:tailEnd len="sm" w="sm" type="none"/>
          </a:ln>
        </p:spPr>
      </p:cxnSp>
      <p:cxnSp>
        <p:nvCxnSpPr>
          <p:cNvPr id="523" name="Google Shape;523;p21"/>
          <p:cNvCxnSpPr/>
          <p:nvPr/>
        </p:nvCxnSpPr>
        <p:spPr>
          <a:xfrm rot="2333437">
            <a:off x="14661672" y="-84000"/>
            <a:ext cx="1901532" cy="0"/>
          </a:xfrm>
          <a:prstGeom prst="straightConnector1">
            <a:avLst/>
          </a:prstGeom>
          <a:noFill/>
          <a:ln cap="rnd" cmpd="sng" w="9525">
            <a:solidFill>
              <a:srgbClr val="859294"/>
            </a:solidFill>
            <a:prstDash val="solid"/>
            <a:round/>
            <a:headEnd len="sm" w="sm" type="none"/>
            <a:tailEnd len="sm" w="sm" type="none"/>
          </a:ln>
        </p:spPr>
      </p:cxnSp>
      <p:sp>
        <p:nvSpPr>
          <p:cNvPr id="524" name="Google Shape;524;p21"/>
          <p:cNvSpPr txBox="1"/>
          <p:nvPr/>
        </p:nvSpPr>
        <p:spPr>
          <a:xfrm>
            <a:off x="4415563" y="8350050"/>
            <a:ext cx="10782952"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strike="noStrike">
                <a:solidFill>
                  <a:srgbClr val="000000"/>
                </a:solidFill>
                <a:latin typeface="Arial"/>
                <a:ea typeface="Arial"/>
                <a:cs typeface="Arial"/>
                <a:sym typeface="Arial"/>
              </a:rPr>
              <a:t>Nhà máy điện gió Trung Nam</a:t>
            </a:r>
            <a:endParaRPr b="0" sz="6000">
              <a:solidFill>
                <a:schemeClr val="dk1"/>
              </a:solidFill>
              <a:latin typeface="Calibri"/>
              <a:ea typeface="Calibri"/>
              <a:cs typeface="Calibri"/>
              <a:sym typeface="Calibri"/>
            </a:endParaRPr>
          </a:p>
          <a:p>
            <a:pPr indent="0" lvl="0" marL="0" marR="0" rtl="0" algn="l">
              <a:spcBef>
                <a:spcPts val="0"/>
              </a:spcBef>
              <a:spcAft>
                <a:spcPts val="0"/>
              </a:spcAft>
              <a:buNone/>
            </a:pPr>
            <a:br>
              <a:rPr lang="en-US" sz="6000">
                <a:solidFill>
                  <a:schemeClr val="dk1"/>
                </a:solidFill>
                <a:latin typeface="Calibri"/>
                <a:ea typeface="Calibri"/>
                <a:cs typeface="Calibri"/>
                <a:sym typeface="Calibri"/>
              </a:rPr>
            </a:br>
            <a:endParaRPr sz="6000">
              <a:solidFill>
                <a:schemeClr val="dk1"/>
              </a:solidFill>
              <a:latin typeface="Calibri"/>
              <a:ea typeface="Calibri"/>
              <a:cs typeface="Calibri"/>
              <a:sym typeface="Calibri"/>
            </a:endParaRPr>
          </a:p>
        </p:txBody>
      </p:sp>
      <p:pic>
        <p:nvPicPr>
          <p:cNvPr id="525" name="Google Shape;525;p21"/>
          <p:cNvPicPr preferRelativeResize="0"/>
          <p:nvPr/>
        </p:nvPicPr>
        <p:blipFill rotWithShape="1">
          <a:blip r:embed="rId6">
            <a:alphaModFix/>
          </a:blip>
          <a:srcRect b="0" l="0" r="0" t="0"/>
          <a:stretch/>
        </p:blipFill>
        <p:spPr>
          <a:xfrm>
            <a:off x="4864726" y="1372457"/>
            <a:ext cx="9884627" cy="66499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2"/>
          <p:cNvSpPr/>
          <p:nvPr/>
        </p:nvSpPr>
        <p:spPr>
          <a:xfrm rot="-5400000">
            <a:off x="3894471" y="-409745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35" name="Google Shape;535;p22"/>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536" name="Google Shape;536;p22"/>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537" name="Google Shape;537;p22"/>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538" name="Google Shape;538;p22"/>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539" name="Google Shape;539;p22"/>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540" name="Google Shape;540;p22"/>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541" name="Google Shape;541;p22"/>
          <p:cNvSpPr/>
          <p:nvPr/>
        </p:nvSpPr>
        <p:spPr>
          <a:xfrm>
            <a:off x="16204782" y="50417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42" name="Google Shape;542;p22"/>
          <p:cNvPicPr preferRelativeResize="0"/>
          <p:nvPr/>
        </p:nvPicPr>
        <p:blipFill rotWithShape="1">
          <a:blip r:embed="rId5">
            <a:alphaModFix amt="43999"/>
          </a:blip>
          <a:srcRect b="0" l="0" r="0" t="0"/>
          <a:stretch/>
        </p:blipFill>
        <p:spPr>
          <a:xfrm>
            <a:off x="13407851" y="283527"/>
            <a:ext cx="3936708" cy="2086455"/>
          </a:xfrm>
          <a:prstGeom prst="rect">
            <a:avLst/>
          </a:prstGeom>
          <a:noFill/>
          <a:ln>
            <a:noFill/>
          </a:ln>
        </p:spPr>
      </p:pic>
      <p:sp>
        <p:nvSpPr>
          <p:cNvPr id="543" name="Google Shape;543;p22"/>
          <p:cNvSpPr txBox="1"/>
          <p:nvPr/>
        </p:nvSpPr>
        <p:spPr>
          <a:xfrm>
            <a:off x="851805" y="216534"/>
            <a:ext cx="15835995" cy="2128788"/>
          </a:xfrm>
          <a:prstGeom prst="rect">
            <a:avLst/>
          </a:prstGeom>
          <a:noFill/>
          <a:ln>
            <a:noFill/>
          </a:ln>
        </p:spPr>
        <p:txBody>
          <a:bodyPr anchorCtr="0" anchor="t" bIns="0" lIns="0" spcFirstLastPara="1" rIns="0" wrap="square" tIns="0">
            <a:spAutoFit/>
          </a:bodyPr>
          <a:lstStyle/>
          <a:p>
            <a:pPr indent="0" lvl="0" marL="0" marR="0" rtl="0" algn="just">
              <a:lnSpc>
                <a:spcPct val="153370"/>
              </a:lnSpc>
              <a:spcBef>
                <a:spcPts val="0"/>
              </a:spcBef>
              <a:spcAft>
                <a:spcPts val="0"/>
              </a:spcAft>
              <a:buNone/>
            </a:pPr>
            <a:r>
              <a:rPr b="1" i="0" lang="en-US" sz="5400" u="none" strike="noStrike">
                <a:solidFill>
                  <a:srgbClr val="000000"/>
                </a:solidFill>
                <a:latin typeface="Times New Roman"/>
                <a:ea typeface="Times New Roman"/>
                <a:cs typeface="Times New Roman"/>
                <a:sym typeface="Times New Roman"/>
              </a:rPr>
              <a:t>II.Vai trò của </a:t>
            </a:r>
            <a:r>
              <a:rPr b="1" lang="en-US" sz="5400">
                <a:solidFill>
                  <a:srgbClr val="000000"/>
                </a:solidFill>
                <a:latin typeface="Times New Roman"/>
                <a:ea typeface="Times New Roman"/>
                <a:cs typeface="Times New Roman"/>
                <a:sym typeface="Times New Roman"/>
              </a:rPr>
              <a:t>c</a:t>
            </a:r>
            <a:r>
              <a:rPr b="1" i="0" lang="en-US" sz="5400" u="none" strike="noStrike">
                <a:solidFill>
                  <a:srgbClr val="000000"/>
                </a:solidFill>
                <a:latin typeface="Times New Roman"/>
                <a:ea typeface="Times New Roman"/>
                <a:cs typeface="Times New Roman"/>
                <a:sym typeface="Times New Roman"/>
              </a:rPr>
              <a:t>ác thành phần trong hệ thống điện quốc gia</a:t>
            </a:r>
            <a:endParaRPr sz="5400">
              <a:solidFill>
                <a:srgbClr val="403953"/>
              </a:solidFill>
              <a:latin typeface="Times New Roman"/>
              <a:ea typeface="Times New Roman"/>
              <a:cs typeface="Times New Roman"/>
              <a:sym typeface="Times New Roman"/>
            </a:endParaRPr>
          </a:p>
        </p:txBody>
      </p:sp>
      <p:sp>
        <p:nvSpPr>
          <p:cNvPr id="544" name="Google Shape;544;p22"/>
          <p:cNvSpPr/>
          <p:nvPr/>
        </p:nvSpPr>
        <p:spPr>
          <a:xfrm>
            <a:off x="1068713" y="2675363"/>
            <a:ext cx="15182363" cy="4320093"/>
          </a:xfrm>
          <a:prstGeom prst="rect">
            <a:avLst/>
          </a:prstGeom>
          <a:noFill/>
          <a:ln>
            <a:noFill/>
          </a:ln>
        </p:spPr>
        <p:txBody>
          <a:bodyPr anchorCtr="0" anchor="t" bIns="45700" lIns="91425" spcFirstLastPara="1" rIns="91425" wrap="square" tIns="45700">
            <a:spAutoFit/>
          </a:bodyPr>
          <a:lstStyle/>
          <a:p>
            <a:pPr indent="0" lvl="0" marL="0" marR="0" rtl="0" algn="just">
              <a:lnSpc>
                <a:spcPct val="112000"/>
              </a:lnSpc>
              <a:spcBef>
                <a:spcPts val="0"/>
              </a:spcBef>
              <a:spcAft>
                <a:spcPts val="0"/>
              </a:spcAft>
              <a:buNone/>
            </a:pPr>
            <a:r>
              <a:rPr b="1" lang="en-US" sz="4800">
                <a:solidFill>
                  <a:schemeClr val="dk1"/>
                </a:solidFill>
                <a:latin typeface="Times New Roman"/>
                <a:ea typeface="Times New Roman"/>
                <a:cs typeface="Times New Roman"/>
                <a:sym typeface="Times New Roman"/>
              </a:rPr>
              <a:t>3. </a:t>
            </a:r>
            <a:r>
              <a:rPr lang="en-US" sz="4800">
                <a:solidFill>
                  <a:schemeClr val="dk1"/>
                </a:solidFill>
                <a:latin typeface="Times New Roman"/>
                <a:ea typeface="Times New Roman"/>
                <a:cs typeface="Times New Roman"/>
                <a:sym typeface="Times New Roman"/>
              </a:rPr>
              <a:t>Vai trò của lưới điện: có vai trò kết nối, truyền tải và phân phối điện năng từ nguồn điện đến nơi tiêu thụ trong phạm vi toàn quốc.</a:t>
            </a:r>
            <a:endParaRPr sz="4800">
              <a:solidFill>
                <a:schemeClr val="dk1"/>
              </a:solidFill>
              <a:latin typeface="Times New Roman"/>
              <a:ea typeface="Times New Roman"/>
              <a:cs typeface="Times New Roman"/>
              <a:sym typeface="Times New Roman"/>
            </a:endParaRPr>
          </a:p>
          <a:p>
            <a:pPr indent="0" lvl="0" marL="0" marR="0" rtl="0" algn="just">
              <a:lnSpc>
                <a:spcPct val="112000"/>
              </a:lnSpc>
              <a:spcBef>
                <a:spcPts val="600"/>
              </a:spcBef>
              <a:spcAft>
                <a:spcPts val="0"/>
              </a:spcAft>
              <a:buNone/>
            </a:pPr>
            <a:r>
              <a:rPr lang="en-US" sz="4800">
                <a:solidFill>
                  <a:schemeClr val="dk1"/>
                </a:solidFill>
                <a:latin typeface="Times New Roman"/>
                <a:ea typeface="Times New Roman"/>
                <a:cs typeface="Times New Roman"/>
                <a:sym typeface="Times New Roman"/>
              </a:rPr>
              <a:t>- Lưới điện truyền tải: trên 110 kV.</a:t>
            </a:r>
            <a:endParaRPr sz="4800">
              <a:solidFill>
                <a:schemeClr val="dk1"/>
              </a:solidFill>
              <a:latin typeface="Times New Roman"/>
              <a:ea typeface="Times New Roman"/>
              <a:cs typeface="Times New Roman"/>
              <a:sym typeface="Times New Roman"/>
            </a:endParaRPr>
          </a:p>
          <a:p>
            <a:pPr indent="0" lvl="0" marL="0" marR="0" rtl="0" algn="just">
              <a:lnSpc>
                <a:spcPct val="112000"/>
              </a:lnSpc>
              <a:spcBef>
                <a:spcPts val="600"/>
              </a:spcBef>
              <a:spcAft>
                <a:spcPts val="0"/>
              </a:spcAft>
              <a:buNone/>
            </a:pPr>
            <a:r>
              <a:rPr lang="en-US" sz="4800">
                <a:solidFill>
                  <a:schemeClr val="dk1"/>
                </a:solidFill>
                <a:latin typeface="Times New Roman"/>
                <a:ea typeface="Times New Roman"/>
                <a:cs typeface="Times New Roman"/>
                <a:sym typeface="Times New Roman"/>
              </a:rPr>
              <a:t>- Lưới điện phân phối: từ 110 kV trở xuống.</a:t>
            </a:r>
            <a:endParaRPr sz="4800">
              <a:solidFill>
                <a:schemeClr val="dk1"/>
              </a:solidFill>
              <a:latin typeface="Times New Roman"/>
              <a:ea typeface="Times New Roman"/>
              <a:cs typeface="Times New Roman"/>
              <a:sym typeface="Times New Roman"/>
            </a:endParaRPr>
          </a:p>
        </p:txBody>
      </p:sp>
      <p:sp>
        <p:nvSpPr>
          <p:cNvPr id="545" name="Google Shape;545;p22"/>
          <p:cNvSpPr/>
          <p:nvPr/>
        </p:nvSpPr>
        <p:spPr>
          <a:xfrm>
            <a:off x="13049813" y="6719194"/>
            <a:ext cx="5228027" cy="3462507"/>
          </a:xfrm>
          <a:custGeom>
            <a:rect b="b" l="l" r="r" t="t"/>
            <a:pathLst>
              <a:path extrusionOk="0" h="3462507" w="5228027">
                <a:moveTo>
                  <a:pt x="0" y="0"/>
                </a:moveTo>
                <a:lnTo>
                  <a:pt x="5228027" y="0"/>
                </a:lnTo>
                <a:lnTo>
                  <a:pt x="5228027" y="3462508"/>
                </a:lnTo>
                <a:lnTo>
                  <a:pt x="0" y="346250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549" name="Shape 549"/>
        <p:cNvGrpSpPr/>
        <p:nvPr/>
      </p:nvGrpSpPr>
      <p:grpSpPr>
        <a:xfrm>
          <a:off x="0" y="0"/>
          <a:ext cx="0" cy="0"/>
          <a:chOff x="0" y="0"/>
          <a:chExt cx="0" cy="0"/>
        </a:xfrm>
      </p:grpSpPr>
      <p:sp>
        <p:nvSpPr>
          <p:cNvPr id="550" name="Google Shape;550;p23"/>
          <p:cNvSpPr/>
          <p:nvPr/>
        </p:nvSpPr>
        <p:spPr>
          <a:xfrm>
            <a:off x="13831250" y="0"/>
            <a:ext cx="4447223" cy="10287000"/>
          </a:xfrm>
          <a:custGeom>
            <a:rect b="b" l="l" r="r" t="t"/>
            <a:pathLst>
              <a:path extrusionOk="0" h="13716000" w="5929630">
                <a:moveTo>
                  <a:pt x="0" y="0"/>
                </a:moveTo>
                <a:lnTo>
                  <a:pt x="5929630" y="0"/>
                </a:lnTo>
                <a:lnTo>
                  <a:pt x="5929630"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23"/>
          <p:cNvSpPr/>
          <p:nvPr/>
        </p:nvSpPr>
        <p:spPr>
          <a:xfrm>
            <a:off x="15939590" y="-129732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23"/>
          <p:cNvSpPr/>
          <p:nvPr/>
        </p:nvSpPr>
        <p:spPr>
          <a:xfrm>
            <a:off x="17399352" y="3558924"/>
            <a:ext cx="393100" cy="3169152"/>
          </a:xfrm>
          <a:custGeom>
            <a:rect b="b" l="l" r="r" t="t"/>
            <a:pathLst>
              <a:path extrusionOk="0" h="3169152" w="393100">
                <a:moveTo>
                  <a:pt x="0" y="0"/>
                </a:moveTo>
                <a:lnTo>
                  <a:pt x="393100" y="0"/>
                </a:lnTo>
                <a:lnTo>
                  <a:pt x="393100" y="3169152"/>
                </a:lnTo>
                <a:lnTo>
                  <a:pt x="0" y="316915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23"/>
          <p:cNvSpPr txBox="1"/>
          <p:nvPr/>
        </p:nvSpPr>
        <p:spPr>
          <a:xfrm>
            <a:off x="1028700" y="964131"/>
            <a:ext cx="11961258" cy="1137539"/>
          </a:xfrm>
          <a:prstGeom prst="rect">
            <a:avLst/>
          </a:prstGeom>
          <a:noFill/>
          <a:ln>
            <a:noFill/>
          </a:ln>
        </p:spPr>
        <p:txBody>
          <a:bodyPr anchorCtr="0" anchor="t" bIns="0" lIns="0" spcFirstLastPara="1" rIns="0" wrap="square" tIns="0">
            <a:spAutoFit/>
          </a:bodyPr>
          <a:lstStyle/>
          <a:p>
            <a:pPr indent="0" lvl="0" marL="0" marR="0" rtl="0" algn="ctr">
              <a:lnSpc>
                <a:spcPct val="137994"/>
              </a:lnSpc>
              <a:spcBef>
                <a:spcPts val="0"/>
              </a:spcBef>
              <a:spcAft>
                <a:spcPts val="0"/>
              </a:spcAft>
              <a:buNone/>
            </a:pPr>
            <a:r>
              <a:rPr lang="en-US" sz="6072">
                <a:solidFill>
                  <a:srgbClr val="000000"/>
                </a:solidFill>
                <a:latin typeface="Arial"/>
                <a:ea typeface="Arial"/>
                <a:cs typeface="Arial"/>
                <a:sym typeface="Arial"/>
              </a:rPr>
              <a:t>Cấp điện áp của lưới điện</a:t>
            </a:r>
            <a:endParaRPr/>
          </a:p>
        </p:txBody>
      </p:sp>
      <p:sp>
        <p:nvSpPr>
          <p:cNvPr id="554" name="Google Shape;554;p23"/>
          <p:cNvSpPr/>
          <p:nvPr/>
        </p:nvSpPr>
        <p:spPr>
          <a:xfrm>
            <a:off x="12989958" y="363050"/>
            <a:ext cx="393100" cy="3169152"/>
          </a:xfrm>
          <a:custGeom>
            <a:rect b="b" l="l" r="r" t="t"/>
            <a:pathLst>
              <a:path extrusionOk="0" h="3169152" w="393100">
                <a:moveTo>
                  <a:pt x="0" y="0"/>
                </a:moveTo>
                <a:lnTo>
                  <a:pt x="393100" y="0"/>
                </a:lnTo>
                <a:lnTo>
                  <a:pt x="393100" y="3169152"/>
                </a:lnTo>
                <a:lnTo>
                  <a:pt x="0" y="316915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3"/>
          <p:cNvSpPr/>
          <p:nvPr/>
        </p:nvSpPr>
        <p:spPr>
          <a:xfrm rot="-5400000">
            <a:off x="0" y="0"/>
            <a:ext cx="1716245" cy="1716245"/>
          </a:xfrm>
          <a:custGeom>
            <a:rect b="b" l="l" r="r" t="t"/>
            <a:pathLst>
              <a:path extrusionOk="0" h="1716245" w="1716245">
                <a:moveTo>
                  <a:pt x="0" y="0"/>
                </a:moveTo>
                <a:lnTo>
                  <a:pt x="1716245" y="0"/>
                </a:lnTo>
                <a:lnTo>
                  <a:pt x="1716245" y="1716245"/>
                </a:lnTo>
                <a:lnTo>
                  <a:pt x="0" y="17162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23"/>
          <p:cNvSpPr txBox="1"/>
          <p:nvPr/>
        </p:nvSpPr>
        <p:spPr>
          <a:xfrm>
            <a:off x="1119617" y="2705100"/>
            <a:ext cx="11384320" cy="31947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5040">
                <a:solidFill>
                  <a:schemeClr val="dk1"/>
                </a:solidFill>
                <a:latin typeface="Calibri"/>
                <a:ea typeface="Calibri"/>
                <a:cs typeface="Calibri"/>
                <a:sym typeface="Calibri"/>
              </a:rPr>
              <a:t>Phụ thuộc vào mỗi quốc gia, lưới điện có thể có nhiều cấp điện áp khác nhau như: 800 kV; 500kV; 110kV; 66kV; 35kV; 22kV; 10,5kV; 6kV; 0,4 kV.</a:t>
            </a:r>
            <a:endParaRPr sz="504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560" name="Shape 560"/>
        <p:cNvGrpSpPr/>
        <p:nvPr/>
      </p:nvGrpSpPr>
      <p:grpSpPr>
        <a:xfrm>
          <a:off x="0" y="0"/>
          <a:ext cx="0" cy="0"/>
          <a:chOff x="0" y="0"/>
          <a:chExt cx="0" cy="0"/>
        </a:xfrm>
      </p:grpSpPr>
      <p:sp>
        <p:nvSpPr>
          <p:cNvPr id="561" name="Google Shape;561;p24"/>
          <p:cNvSpPr/>
          <p:nvPr/>
        </p:nvSpPr>
        <p:spPr>
          <a:xfrm>
            <a:off x="13831250" y="0"/>
            <a:ext cx="4447223" cy="10287000"/>
          </a:xfrm>
          <a:custGeom>
            <a:rect b="b" l="l" r="r" t="t"/>
            <a:pathLst>
              <a:path extrusionOk="0" h="13716000" w="5929630">
                <a:moveTo>
                  <a:pt x="0" y="0"/>
                </a:moveTo>
                <a:lnTo>
                  <a:pt x="5929630" y="0"/>
                </a:lnTo>
                <a:lnTo>
                  <a:pt x="5929630"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24"/>
          <p:cNvSpPr/>
          <p:nvPr/>
        </p:nvSpPr>
        <p:spPr>
          <a:xfrm>
            <a:off x="15939590" y="-129732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24"/>
          <p:cNvSpPr/>
          <p:nvPr/>
        </p:nvSpPr>
        <p:spPr>
          <a:xfrm>
            <a:off x="17399352" y="3558924"/>
            <a:ext cx="393100" cy="3169152"/>
          </a:xfrm>
          <a:custGeom>
            <a:rect b="b" l="l" r="r" t="t"/>
            <a:pathLst>
              <a:path extrusionOk="0" h="3169152" w="393100">
                <a:moveTo>
                  <a:pt x="0" y="0"/>
                </a:moveTo>
                <a:lnTo>
                  <a:pt x="393100" y="0"/>
                </a:lnTo>
                <a:lnTo>
                  <a:pt x="393100" y="3169152"/>
                </a:lnTo>
                <a:lnTo>
                  <a:pt x="0" y="316915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4"/>
          <p:cNvSpPr txBox="1"/>
          <p:nvPr/>
        </p:nvSpPr>
        <p:spPr>
          <a:xfrm>
            <a:off x="2286000" y="800100"/>
            <a:ext cx="96012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chemeClr val="dk1"/>
                </a:solidFill>
                <a:latin typeface="Calibri"/>
                <a:ea typeface="Calibri"/>
                <a:cs typeface="Calibri"/>
                <a:sym typeface="Calibri"/>
              </a:rPr>
              <a:t>Sơ đồ lưới điện</a:t>
            </a:r>
            <a:endParaRPr sz="7200">
              <a:solidFill>
                <a:schemeClr val="dk1"/>
              </a:solidFill>
              <a:latin typeface="Calibri"/>
              <a:ea typeface="Calibri"/>
              <a:cs typeface="Calibri"/>
              <a:sym typeface="Calibri"/>
            </a:endParaRPr>
          </a:p>
        </p:txBody>
      </p:sp>
      <p:sp>
        <p:nvSpPr>
          <p:cNvPr id="565" name="Google Shape;565;p24"/>
          <p:cNvSpPr txBox="1"/>
          <p:nvPr/>
        </p:nvSpPr>
        <p:spPr>
          <a:xfrm>
            <a:off x="1524000" y="2324100"/>
            <a:ext cx="10896600" cy="47459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5040">
                <a:solidFill>
                  <a:schemeClr val="dk1"/>
                </a:solidFill>
                <a:latin typeface="Calibri"/>
                <a:ea typeface="Calibri"/>
                <a:cs typeface="Calibri"/>
                <a:sym typeface="Calibri"/>
              </a:rPr>
              <a:t>Sơ đồ lưới điện trình bày các phần tử chủ yếu của lưới điện như đường dây, máy biến áp… và cách nối giữa chúng. Trên sơ đồ ghi rõ các cấp điện áp, các số liệu kĩ thuật chủ yếu của các phần tử.</a:t>
            </a:r>
            <a:endParaRPr sz="5040">
              <a:solidFill>
                <a:schemeClr val="dk1"/>
              </a:solidFill>
              <a:latin typeface="Calibri"/>
              <a:ea typeface="Calibri"/>
              <a:cs typeface="Calibri"/>
              <a:sym typeface="Calibri"/>
            </a:endParaRPr>
          </a:p>
        </p:txBody>
      </p:sp>
      <p:sp>
        <p:nvSpPr>
          <p:cNvPr id="566" name="Google Shape;566;p24"/>
          <p:cNvSpPr/>
          <p:nvPr/>
        </p:nvSpPr>
        <p:spPr>
          <a:xfrm rot="-5400000">
            <a:off x="0" y="0"/>
            <a:ext cx="1716245" cy="1716245"/>
          </a:xfrm>
          <a:custGeom>
            <a:rect b="b" l="l" r="r" t="t"/>
            <a:pathLst>
              <a:path extrusionOk="0" h="1716245" w="1716245">
                <a:moveTo>
                  <a:pt x="0" y="0"/>
                </a:moveTo>
                <a:lnTo>
                  <a:pt x="1716245" y="0"/>
                </a:lnTo>
                <a:lnTo>
                  <a:pt x="1716245" y="1716245"/>
                </a:lnTo>
                <a:lnTo>
                  <a:pt x="0" y="17162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25"/>
          <p:cNvPicPr preferRelativeResize="0"/>
          <p:nvPr/>
        </p:nvPicPr>
        <p:blipFill rotWithShape="1">
          <a:blip r:embed="rId3">
            <a:alphaModFix/>
          </a:blip>
          <a:srcRect b="0" l="0" r="0" t="0"/>
          <a:stretch/>
        </p:blipFill>
        <p:spPr>
          <a:xfrm>
            <a:off x="0" y="800100"/>
            <a:ext cx="18097754" cy="84175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6"/>
          <p:cNvSpPr/>
          <p:nvPr/>
        </p:nvSpPr>
        <p:spPr>
          <a:xfrm rot="-5400000">
            <a:off x="3986600" y="-398660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26"/>
          <p:cNvSpPr/>
          <p:nvPr/>
        </p:nvSpPr>
        <p:spPr>
          <a:xfrm>
            <a:off x="0" y="0"/>
            <a:ext cx="3457766" cy="10287000"/>
          </a:xfrm>
          <a:custGeom>
            <a:rect b="b" l="l" r="r" t="t"/>
            <a:pathLst>
              <a:path extrusionOk="0" h="13716000" w="4610354">
                <a:moveTo>
                  <a:pt x="0" y="0"/>
                </a:moveTo>
                <a:lnTo>
                  <a:pt x="4610354" y="0"/>
                </a:lnTo>
                <a:lnTo>
                  <a:pt x="4610354"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26"/>
          <p:cNvSpPr/>
          <p:nvPr/>
        </p:nvSpPr>
        <p:spPr>
          <a:xfrm>
            <a:off x="-1886410" y="34831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26"/>
          <p:cNvSpPr/>
          <p:nvPr/>
        </p:nvSpPr>
        <p:spPr>
          <a:xfrm>
            <a:off x="8605950" y="94301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84" name="Google Shape;584;p26"/>
          <p:cNvCxnSpPr/>
          <p:nvPr/>
        </p:nvCxnSpPr>
        <p:spPr>
          <a:xfrm rot="2333437">
            <a:off x="814932" y="1332060"/>
            <a:ext cx="1901532" cy="0"/>
          </a:xfrm>
          <a:prstGeom prst="straightConnector1">
            <a:avLst/>
          </a:prstGeom>
          <a:noFill/>
          <a:ln cap="rnd" cmpd="sng" w="9525">
            <a:solidFill>
              <a:srgbClr val="859294"/>
            </a:solidFill>
            <a:prstDash val="solid"/>
            <a:round/>
            <a:headEnd len="sm" w="sm" type="none"/>
            <a:tailEnd len="sm" w="sm" type="none"/>
          </a:ln>
        </p:spPr>
      </p:cxnSp>
      <p:cxnSp>
        <p:nvCxnSpPr>
          <p:cNvPr id="585" name="Google Shape;585;p26"/>
          <p:cNvCxnSpPr/>
          <p:nvPr/>
        </p:nvCxnSpPr>
        <p:spPr>
          <a:xfrm rot="2333437">
            <a:off x="425312" y="1435990"/>
            <a:ext cx="1901532" cy="0"/>
          </a:xfrm>
          <a:prstGeom prst="straightConnector1">
            <a:avLst/>
          </a:prstGeom>
          <a:noFill/>
          <a:ln cap="rnd" cmpd="sng" w="9525">
            <a:solidFill>
              <a:srgbClr val="859294"/>
            </a:solidFill>
            <a:prstDash val="solid"/>
            <a:round/>
            <a:headEnd len="sm" w="sm" type="none"/>
            <a:tailEnd len="sm" w="sm" type="none"/>
          </a:ln>
        </p:spPr>
      </p:cxnSp>
      <p:cxnSp>
        <p:nvCxnSpPr>
          <p:cNvPr id="586" name="Google Shape;586;p26"/>
          <p:cNvCxnSpPr/>
          <p:nvPr/>
        </p:nvCxnSpPr>
        <p:spPr>
          <a:xfrm rot="2333437">
            <a:off x="548372" y="724024"/>
            <a:ext cx="1901532" cy="0"/>
          </a:xfrm>
          <a:prstGeom prst="straightConnector1">
            <a:avLst/>
          </a:prstGeom>
          <a:noFill/>
          <a:ln cap="rnd" cmpd="sng" w="9525">
            <a:solidFill>
              <a:srgbClr val="859294"/>
            </a:solidFill>
            <a:prstDash val="solid"/>
            <a:round/>
            <a:headEnd len="sm" w="sm" type="none"/>
            <a:tailEnd len="sm" w="sm" type="none"/>
          </a:ln>
        </p:spPr>
      </p:cxnSp>
      <p:cxnSp>
        <p:nvCxnSpPr>
          <p:cNvPr id="587" name="Google Shape;587;p26"/>
          <p:cNvCxnSpPr/>
          <p:nvPr/>
        </p:nvCxnSpPr>
        <p:spPr>
          <a:xfrm rot="2333437">
            <a:off x="16033032" y="93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588" name="Google Shape;588;p26"/>
          <p:cNvCxnSpPr/>
          <p:nvPr/>
        </p:nvCxnSpPr>
        <p:spPr>
          <a:xfrm rot="2333437">
            <a:off x="15643412" y="94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589" name="Google Shape;589;p26"/>
          <p:cNvCxnSpPr/>
          <p:nvPr/>
        </p:nvCxnSpPr>
        <p:spPr>
          <a:xfrm rot="2333437">
            <a:off x="15766472" y="8719000"/>
            <a:ext cx="1901532" cy="0"/>
          </a:xfrm>
          <a:prstGeom prst="straightConnector1">
            <a:avLst/>
          </a:prstGeom>
          <a:noFill/>
          <a:ln cap="rnd" cmpd="sng" w="9525">
            <a:solidFill>
              <a:srgbClr val="859294"/>
            </a:solidFill>
            <a:prstDash val="solid"/>
            <a:round/>
            <a:headEnd len="sm" w="sm" type="none"/>
            <a:tailEnd len="sm" w="sm" type="none"/>
          </a:ln>
        </p:spPr>
      </p:cxnSp>
      <p:sp>
        <p:nvSpPr>
          <p:cNvPr id="590" name="Google Shape;590;p26"/>
          <p:cNvSpPr/>
          <p:nvPr/>
        </p:nvSpPr>
        <p:spPr>
          <a:xfrm>
            <a:off x="136788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26"/>
          <p:cNvSpPr/>
          <p:nvPr/>
        </p:nvSpPr>
        <p:spPr>
          <a:xfrm>
            <a:off x="3457800" y="3483126"/>
            <a:ext cx="4885290" cy="4201349"/>
          </a:xfrm>
          <a:custGeom>
            <a:rect b="b" l="l" r="r" t="t"/>
            <a:pathLst>
              <a:path extrusionOk="0" h="4201349" w="4885290">
                <a:moveTo>
                  <a:pt x="0" y="0"/>
                </a:moveTo>
                <a:lnTo>
                  <a:pt x="4885290" y="0"/>
                </a:lnTo>
                <a:lnTo>
                  <a:pt x="4885290" y="4201349"/>
                </a:lnTo>
                <a:lnTo>
                  <a:pt x="0" y="420134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26"/>
          <p:cNvSpPr/>
          <p:nvPr/>
        </p:nvSpPr>
        <p:spPr>
          <a:xfrm>
            <a:off x="-1" y="2177844"/>
            <a:ext cx="4443148" cy="5070639"/>
          </a:xfrm>
          <a:custGeom>
            <a:rect b="b" l="l" r="r" t="t"/>
            <a:pathLst>
              <a:path extrusionOk="0" h="5070639" w="4443148">
                <a:moveTo>
                  <a:pt x="0" y="0"/>
                </a:moveTo>
                <a:lnTo>
                  <a:pt x="4443148" y="0"/>
                </a:lnTo>
                <a:lnTo>
                  <a:pt x="4443148" y="5070639"/>
                </a:lnTo>
                <a:lnTo>
                  <a:pt x="0" y="5070639"/>
                </a:lnTo>
                <a:lnTo>
                  <a:pt x="0" y="0"/>
                </a:lnTo>
                <a:close/>
              </a:path>
            </a:pathLst>
          </a:custGeom>
          <a:blipFill rotWithShape="1">
            <a:blip r:embed="rId8">
              <a:alphaModFix amt="6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26"/>
          <p:cNvSpPr/>
          <p:nvPr/>
        </p:nvSpPr>
        <p:spPr>
          <a:xfrm>
            <a:off x="8683635" y="0"/>
            <a:ext cx="9755857" cy="6653799"/>
          </a:xfrm>
          <a:custGeom>
            <a:rect b="b" l="l" r="r" t="t"/>
            <a:pathLst>
              <a:path extrusionOk="0" h="6653799" w="9755857">
                <a:moveTo>
                  <a:pt x="0" y="0"/>
                </a:moveTo>
                <a:lnTo>
                  <a:pt x="9755857" y="0"/>
                </a:lnTo>
                <a:lnTo>
                  <a:pt x="9755857" y="6653799"/>
                </a:lnTo>
                <a:lnTo>
                  <a:pt x="0" y="6653799"/>
                </a:lnTo>
                <a:lnTo>
                  <a:pt x="0" y="0"/>
                </a:lnTo>
                <a:close/>
              </a:path>
            </a:pathLst>
          </a:custGeom>
          <a:blipFill rotWithShape="1">
            <a:blip r:embed="rId9">
              <a:alphaModFix amt="24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26"/>
          <p:cNvSpPr txBox="1"/>
          <p:nvPr/>
        </p:nvSpPr>
        <p:spPr>
          <a:xfrm>
            <a:off x="4463846" y="1284232"/>
            <a:ext cx="12589585" cy="1718419"/>
          </a:xfrm>
          <a:prstGeom prst="rect">
            <a:avLst/>
          </a:prstGeom>
          <a:noFill/>
          <a:ln>
            <a:noFill/>
          </a:ln>
        </p:spPr>
        <p:txBody>
          <a:bodyPr anchorCtr="0" anchor="t" bIns="0" lIns="0" spcFirstLastPara="1" rIns="0" wrap="square" tIns="0">
            <a:spAutoFit/>
          </a:bodyPr>
          <a:lstStyle/>
          <a:p>
            <a:pPr indent="0" lvl="0" marL="0" marR="0" rtl="0" algn="ctr">
              <a:lnSpc>
                <a:spcPct val="124425"/>
              </a:lnSpc>
              <a:spcBef>
                <a:spcPts val="0"/>
              </a:spcBef>
              <a:spcAft>
                <a:spcPts val="0"/>
              </a:spcAft>
              <a:buNone/>
            </a:pPr>
            <a:r>
              <a:rPr lang="en-US" sz="5400">
                <a:solidFill>
                  <a:srgbClr val="403953"/>
                </a:solidFill>
                <a:latin typeface="Arial"/>
                <a:ea typeface="Arial"/>
                <a:cs typeface="Arial"/>
                <a:sym typeface="Arial"/>
              </a:rPr>
              <a:t>Trong hệ thống điện quốc gia tải điện được chia thành hai loại chính:</a:t>
            </a:r>
            <a:endParaRPr/>
          </a:p>
        </p:txBody>
      </p:sp>
      <p:sp>
        <p:nvSpPr>
          <p:cNvPr id="595" name="Google Shape;595;p26"/>
          <p:cNvSpPr txBox="1"/>
          <p:nvPr/>
        </p:nvSpPr>
        <p:spPr>
          <a:xfrm>
            <a:off x="8662936" y="3468017"/>
            <a:ext cx="6653264" cy="936154"/>
          </a:xfrm>
          <a:prstGeom prst="rect">
            <a:avLst/>
          </a:prstGeom>
          <a:noFill/>
          <a:ln>
            <a:noFill/>
          </a:ln>
        </p:spPr>
        <p:txBody>
          <a:bodyPr anchorCtr="0" anchor="t" bIns="0" lIns="0" spcFirstLastPara="1" rIns="0" wrap="square" tIns="0">
            <a:spAutoFit/>
          </a:bodyPr>
          <a:lstStyle/>
          <a:p>
            <a:pPr indent="0" lvl="0" marL="0" marR="0" rtl="0" algn="ctr">
              <a:lnSpc>
                <a:spcPct val="110287"/>
              </a:lnSpc>
              <a:spcBef>
                <a:spcPts val="0"/>
              </a:spcBef>
              <a:spcAft>
                <a:spcPts val="0"/>
              </a:spcAft>
              <a:buNone/>
            </a:pPr>
            <a:r>
              <a:rPr lang="en-US" sz="6600">
                <a:solidFill>
                  <a:srgbClr val="403953"/>
                </a:solidFill>
                <a:latin typeface="Faustina"/>
                <a:ea typeface="Faustina"/>
                <a:cs typeface="Faustina"/>
                <a:sym typeface="Faustina"/>
              </a:rPr>
              <a:t>Tải trong sản xuất</a:t>
            </a:r>
            <a:endParaRPr/>
          </a:p>
        </p:txBody>
      </p:sp>
      <p:sp>
        <p:nvSpPr>
          <p:cNvPr id="596" name="Google Shape;596;p26"/>
          <p:cNvSpPr txBox="1"/>
          <p:nvPr/>
        </p:nvSpPr>
        <p:spPr>
          <a:xfrm>
            <a:off x="8605950" y="6543225"/>
            <a:ext cx="7132537" cy="936154"/>
          </a:xfrm>
          <a:prstGeom prst="rect">
            <a:avLst/>
          </a:prstGeom>
          <a:noFill/>
          <a:ln>
            <a:noFill/>
          </a:ln>
        </p:spPr>
        <p:txBody>
          <a:bodyPr anchorCtr="0" anchor="t" bIns="0" lIns="0" spcFirstLastPara="1" rIns="0" wrap="square" tIns="0">
            <a:spAutoFit/>
          </a:bodyPr>
          <a:lstStyle/>
          <a:p>
            <a:pPr indent="0" lvl="0" marL="0" marR="0" rtl="0" algn="ctr">
              <a:lnSpc>
                <a:spcPct val="110287"/>
              </a:lnSpc>
              <a:spcBef>
                <a:spcPts val="0"/>
              </a:spcBef>
              <a:spcAft>
                <a:spcPts val="0"/>
              </a:spcAft>
              <a:buNone/>
            </a:pPr>
            <a:r>
              <a:rPr lang="en-US" sz="6600">
                <a:solidFill>
                  <a:srgbClr val="403953"/>
                </a:solidFill>
                <a:latin typeface="Faustina"/>
                <a:ea typeface="Faustina"/>
                <a:cs typeface="Faustina"/>
                <a:sym typeface="Faustina"/>
              </a:rPr>
              <a:t>Tải trong sinh hoạt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27"/>
          <p:cNvSpPr/>
          <p:nvPr/>
        </p:nvSpPr>
        <p:spPr>
          <a:xfrm rot="-5400000">
            <a:off x="3986600" y="-398660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7"/>
          <p:cNvSpPr/>
          <p:nvPr/>
        </p:nvSpPr>
        <p:spPr>
          <a:xfrm>
            <a:off x="14681300" y="0"/>
            <a:ext cx="3606641" cy="10287000"/>
          </a:xfrm>
          <a:custGeom>
            <a:rect b="b" l="l" r="r" t="t"/>
            <a:pathLst>
              <a:path extrusionOk="0" h="13716000" w="4808855">
                <a:moveTo>
                  <a:pt x="0" y="0"/>
                </a:moveTo>
                <a:lnTo>
                  <a:pt x="4808855" y="0"/>
                </a:lnTo>
                <a:lnTo>
                  <a:pt x="4808855"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27"/>
          <p:cNvSpPr/>
          <p:nvPr/>
        </p:nvSpPr>
        <p:spPr>
          <a:xfrm>
            <a:off x="-2016060" y="68544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27"/>
          <p:cNvSpPr/>
          <p:nvPr/>
        </p:nvSpPr>
        <p:spPr>
          <a:xfrm>
            <a:off x="11065400" y="94301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09" name="Google Shape;609;p27"/>
          <p:cNvCxnSpPr/>
          <p:nvPr/>
        </p:nvCxnSpPr>
        <p:spPr>
          <a:xfrm rot="2333437">
            <a:off x="-323268" y="1043910"/>
            <a:ext cx="1901532" cy="0"/>
          </a:xfrm>
          <a:prstGeom prst="straightConnector1">
            <a:avLst/>
          </a:prstGeom>
          <a:noFill/>
          <a:ln cap="rnd" cmpd="sng" w="9525">
            <a:solidFill>
              <a:srgbClr val="859294"/>
            </a:solidFill>
            <a:prstDash val="solid"/>
            <a:round/>
            <a:headEnd len="sm" w="sm" type="none"/>
            <a:tailEnd len="sm" w="sm" type="none"/>
          </a:ln>
        </p:spPr>
      </p:cxnSp>
      <p:cxnSp>
        <p:nvCxnSpPr>
          <p:cNvPr id="610" name="Google Shape;610;p27"/>
          <p:cNvCxnSpPr/>
          <p:nvPr/>
        </p:nvCxnSpPr>
        <p:spPr>
          <a:xfrm rot="2333437">
            <a:off x="-712888" y="1147840"/>
            <a:ext cx="1901532" cy="0"/>
          </a:xfrm>
          <a:prstGeom prst="straightConnector1">
            <a:avLst/>
          </a:prstGeom>
          <a:noFill/>
          <a:ln cap="rnd" cmpd="sng" w="9525">
            <a:solidFill>
              <a:srgbClr val="859294"/>
            </a:solidFill>
            <a:prstDash val="solid"/>
            <a:round/>
            <a:headEnd len="sm" w="sm" type="none"/>
            <a:tailEnd len="sm" w="sm" type="none"/>
          </a:ln>
        </p:spPr>
      </p:cxnSp>
      <p:cxnSp>
        <p:nvCxnSpPr>
          <p:cNvPr id="611" name="Google Shape;611;p27"/>
          <p:cNvCxnSpPr/>
          <p:nvPr/>
        </p:nvCxnSpPr>
        <p:spPr>
          <a:xfrm rot="2333437">
            <a:off x="-589828" y="435874"/>
            <a:ext cx="1901532" cy="0"/>
          </a:xfrm>
          <a:prstGeom prst="straightConnector1">
            <a:avLst/>
          </a:prstGeom>
          <a:noFill/>
          <a:ln cap="rnd" cmpd="sng" w="9525">
            <a:solidFill>
              <a:srgbClr val="859294"/>
            </a:solidFill>
            <a:prstDash val="solid"/>
            <a:round/>
            <a:headEnd len="sm" w="sm" type="none"/>
            <a:tailEnd len="sm" w="sm" type="none"/>
          </a:ln>
        </p:spPr>
      </p:cxnSp>
      <p:cxnSp>
        <p:nvCxnSpPr>
          <p:cNvPr id="612" name="Google Shape;612;p27"/>
          <p:cNvCxnSpPr/>
          <p:nvPr/>
        </p:nvCxnSpPr>
        <p:spPr>
          <a:xfrm rot="2333437">
            <a:off x="6005332" y="10402186"/>
            <a:ext cx="1901532" cy="0"/>
          </a:xfrm>
          <a:prstGeom prst="straightConnector1">
            <a:avLst/>
          </a:prstGeom>
          <a:noFill/>
          <a:ln cap="rnd" cmpd="sng" w="9525">
            <a:solidFill>
              <a:srgbClr val="859294"/>
            </a:solidFill>
            <a:prstDash val="solid"/>
            <a:round/>
            <a:headEnd len="sm" w="sm" type="none"/>
            <a:tailEnd len="sm" w="sm" type="none"/>
          </a:ln>
        </p:spPr>
      </p:cxnSp>
      <p:cxnSp>
        <p:nvCxnSpPr>
          <p:cNvPr id="613" name="Google Shape;613;p27"/>
          <p:cNvCxnSpPr/>
          <p:nvPr/>
        </p:nvCxnSpPr>
        <p:spPr>
          <a:xfrm rot="2333437">
            <a:off x="5615712" y="10506116"/>
            <a:ext cx="1901532" cy="0"/>
          </a:xfrm>
          <a:prstGeom prst="straightConnector1">
            <a:avLst/>
          </a:prstGeom>
          <a:noFill/>
          <a:ln cap="rnd" cmpd="sng" w="9525">
            <a:solidFill>
              <a:srgbClr val="859294"/>
            </a:solidFill>
            <a:prstDash val="solid"/>
            <a:round/>
            <a:headEnd len="sm" w="sm" type="none"/>
            <a:tailEnd len="sm" w="sm" type="none"/>
          </a:ln>
        </p:spPr>
      </p:cxnSp>
      <p:cxnSp>
        <p:nvCxnSpPr>
          <p:cNvPr id="614" name="Google Shape;614;p27"/>
          <p:cNvCxnSpPr/>
          <p:nvPr/>
        </p:nvCxnSpPr>
        <p:spPr>
          <a:xfrm rot="2333437">
            <a:off x="5738772" y="9794150"/>
            <a:ext cx="1901532" cy="0"/>
          </a:xfrm>
          <a:prstGeom prst="straightConnector1">
            <a:avLst/>
          </a:prstGeom>
          <a:noFill/>
          <a:ln cap="rnd" cmpd="sng" w="9525">
            <a:solidFill>
              <a:srgbClr val="859294"/>
            </a:solidFill>
            <a:prstDash val="solid"/>
            <a:round/>
            <a:headEnd len="sm" w="sm" type="none"/>
            <a:tailEnd len="sm" w="sm" type="none"/>
          </a:ln>
        </p:spPr>
      </p:cxnSp>
      <p:sp>
        <p:nvSpPr>
          <p:cNvPr id="615" name="Google Shape;615;p27"/>
          <p:cNvSpPr/>
          <p:nvPr/>
        </p:nvSpPr>
        <p:spPr>
          <a:xfrm>
            <a:off x="75546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16" name="Google Shape;616;p27"/>
          <p:cNvCxnSpPr/>
          <p:nvPr/>
        </p:nvCxnSpPr>
        <p:spPr>
          <a:xfrm rot="2333437">
            <a:off x="17300882" y="5330736"/>
            <a:ext cx="1901532" cy="0"/>
          </a:xfrm>
          <a:prstGeom prst="straightConnector1">
            <a:avLst/>
          </a:prstGeom>
          <a:noFill/>
          <a:ln cap="rnd" cmpd="sng" w="9525">
            <a:solidFill>
              <a:srgbClr val="859294"/>
            </a:solidFill>
            <a:prstDash val="solid"/>
            <a:round/>
            <a:headEnd len="sm" w="sm" type="none"/>
            <a:tailEnd len="sm" w="sm" type="none"/>
          </a:ln>
        </p:spPr>
      </p:cxnSp>
      <p:cxnSp>
        <p:nvCxnSpPr>
          <p:cNvPr id="617" name="Google Shape;617;p27"/>
          <p:cNvCxnSpPr/>
          <p:nvPr/>
        </p:nvCxnSpPr>
        <p:spPr>
          <a:xfrm rot="2333437">
            <a:off x="16911262" y="5434666"/>
            <a:ext cx="1901532" cy="0"/>
          </a:xfrm>
          <a:prstGeom prst="straightConnector1">
            <a:avLst/>
          </a:prstGeom>
          <a:noFill/>
          <a:ln cap="rnd" cmpd="sng" w="9525">
            <a:solidFill>
              <a:srgbClr val="859294"/>
            </a:solidFill>
            <a:prstDash val="solid"/>
            <a:round/>
            <a:headEnd len="sm" w="sm" type="none"/>
            <a:tailEnd len="sm" w="sm" type="none"/>
          </a:ln>
        </p:spPr>
      </p:cxnSp>
      <p:cxnSp>
        <p:nvCxnSpPr>
          <p:cNvPr id="618" name="Google Shape;618;p27"/>
          <p:cNvCxnSpPr/>
          <p:nvPr/>
        </p:nvCxnSpPr>
        <p:spPr>
          <a:xfrm rot="2333437">
            <a:off x="17034322" y="4722700"/>
            <a:ext cx="1901532" cy="0"/>
          </a:xfrm>
          <a:prstGeom prst="straightConnector1">
            <a:avLst/>
          </a:prstGeom>
          <a:noFill/>
          <a:ln cap="rnd" cmpd="sng" w="9525">
            <a:solidFill>
              <a:srgbClr val="859294"/>
            </a:solidFill>
            <a:prstDash val="solid"/>
            <a:round/>
            <a:headEnd len="sm" w="sm" type="none"/>
            <a:tailEnd len="sm" w="sm" type="none"/>
          </a:ln>
        </p:spPr>
      </p:cxnSp>
      <p:sp>
        <p:nvSpPr>
          <p:cNvPr id="619" name="Google Shape;619;p27"/>
          <p:cNvSpPr/>
          <p:nvPr/>
        </p:nvSpPr>
        <p:spPr>
          <a:xfrm>
            <a:off x="1477290" y="4302061"/>
            <a:ext cx="5246370" cy="5246370"/>
          </a:xfrm>
          <a:custGeom>
            <a:rect b="b" l="l" r="r" t="t"/>
            <a:pathLst>
              <a:path extrusionOk="0" h="812800" w="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rotWithShape="1">
            <a:blip r:embed="rId7">
              <a:alphaModFix/>
            </a:blip>
            <a:stretch>
              <a:fillRect b="0" l="-40501" r="-4050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27"/>
          <p:cNvSpPr/>
          <p:nvPr/>
        </p:nvSpPr>
        <p:spPr>
          <a:xfrm>
            <a:off x="7828310" y="4212666"/>
            <a:ext cx="8186053" cy="5217484"/>
          </a:xfrm>
          <a:custGeom>
            <a:rect b="b" l="l" r="r" t="t"/>
            <a:pathLst>
              <a:path extrusionOk="0" h="5217484" w="8186053">
                <a:moveTo>
                  <a:pt x="0" y="0"/>
                </a:moveTo>
                <a:lnTo>
                  <a:pt x="8186053" y="0"/>
                </a:lnTo>
                <a:lnTo>
                  <a:pt x="8186053" y="5217484"/>
                </a:lnTo>
                <a:lnTo>
                  <a:pt x="0" y="521748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27"/>
          <p:cNvSpPr/>
          <p:nvPr/>
        </p:nvSpPr>
        <p:spPr>
          <a:xfrm rot="1348863">
            <a:off x="8884466" y="407001"/>
            <a:ext cx="713373" cy="1635248"/>
          </a:xfrm>
          <a:custGeom>
            <a:rect b="b" l="l" r="r" t="t"/>
            <a:pathLst>
              <a:path extrusionOk="0" h="1635248" w="713373">
                <a:moveTo>
                  <a:pt x="0" y="0"/>
                </a:moveTo>
                <a:lnTo>
                  <a:pt x="713373" y="0"/>
                </a:lnTo>
                <a:lnTo>
                  <a:pt x="713373" y="1635248"/>
                </a:lnTo>
                <a:lnTo>
                  <a:pt x="0" y="163524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27"/>
          <p:cNvSpPr txBox="1"/>
          <p:nvPr/>
        </p:nvSpPr>
        <p:spPr>
          <a:xfrm>
            <a:off x="762000" y="836397"/>
            <a:ext cx="7627166" cy="875432"/>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299">
                <a:solidFill>
                  <a:srgbClr val="403953"/>
                </a:solidFill>
                <a:latin typeface="Arial"/>
                <a:ea typeface="Arial"/>
                <a:cs typeface="Arial"/>
                <a:sym typeface="Arial"/>
              </a:rPr>
              <a:t>Tải trong sản xuất</a:t>
            </a:r>
            <a:endParaRPr/>
          </a:p>
        </p:txBody>
      </p:sp>
      <p:sp>
        <p:nvSpPr>
          <p:cNvPr id="623" name="Google Shape;623;p27"/>
          <p:cNvSpPr txBox="1"/>
          <p:nvPr/>
        </p:nvSpPr>
        <p:spPr>
          <a:xfrm>
            <a:off x="1430538" y="2090991"/>
            <a:ext cx="5999025" cy="195389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lang="en-US" sz="3699">
                <a:solidFill>
                  <a:srgbClr val="000000"/>
                </a:solidFill>
                <a:latin typeface="Faustina"/>
                <a:ea typeface="Faustina"/>
                <a:cs typeface="Faustina"/>
                <a:sym typeface="Faustina"/>
              </a:rPr>
              <a:t>Tải trong sản xuất thường là tải điện ba pha tiêu thụ nhiều điện năng.</a:t>
            </a:r>
            <a:endParaRPr/>
          </a:p>
        </p:txBody>
      </p:sp>
      <p:sp>
        <p:nvSpPr>
          <p:cNvPr id="624" name="Google Shape;624;p27"/>
          <p:cNvSpPr txBox="1"/>
          <p:nvPr/>
        </p:nvSpPr>
        <p:spPr>
          <a:xfrm>
            <a:off x="7828310" y="1966049"/>
            <a:ext cx="6194626" cy="195389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lang="en-US" sz="3699">
                <a:solidFill>
                  <a:srgbClr val="000000"/>
                </a:solidFill>
                <a:latin typeface="Faustina"/>
                <a:ea typeface="Faustina"/>
                <a:cs typeface="Faustina"/>
                <a:sym typeface="Faustina"/>
              </a:rPr>
              <a:t>Đặc điểm chính của loại tải này là công suất ít biến động</a:t>
            </a:r>
            <a:endParaRPr/>
          </a:p>
          <a:p>
            <a:pPr indent="0" lvl="0" marL="0" marR="0" rtl="0" algn="l">
              <a:lnSpc>
                <a:spcPct val="140010"/>
              </a:lnSpc>
              <a:spcBef>
                <a:spcPts val="0"/>
              </a:spcBef>
              <a:spcAft>
                <a:spcPts val="0"/>
              </a:spcAft>
              <a:buNone/>
            </a:pPr>
            <a:r>
              <a:t/>
            </a:r>
            <a:endParaRPr sz="3699">
              <a:solidFill>
                <a:srgbClr val="000000"/>
              </a:solidFill>
              <a:latin typeface="Faustina"/>
              <a:ea typeface="Faustina"/>
              <a:cs typeface="Faustina"/>
              <a:sym typeface="Fausti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28"/>
          <p:cNvSpPr/>
          <p:nvPr/>
        </p:nvSpPr>
        <p:spPr>
          <a:xfrm rot="-5400000">
            <a:off x="3986600" y="-398660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28"/>
          <p:cNvSpPr/>
          <p:nvPr/>
        </p:nvSpPr>
        <p:spPr>
          <a:xfrm>
            <a:off x="0" y="0"/>
            <a:ext cx="2679573" cy="10287000"/>
          </a:xfrm>
          <a:custGeom>
            <a:rect b="b" l="l" r="r" t="t"/>
            <a:pathLst>
              <a:path extrusionOk="0" h="13716000" w="3572764">
                <a:moveTo>
                  <a:pt x="0" y="0"/>
                </a:moveTo>
                <a:lnTo>
                  <a:pt x="3572764" y="0"/>
                </a:lnTo>
                <a:lnTo>
                  <a:pt x="3572764"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28"/>
          <p:cNvSpPr/>
          <p:nvPr/>
        </p:nvSpPr>
        <p:spPr>
          <a:xfrm>
            <a:off x="17265790" y="34831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28"/>
          <p:cNvSpPr/>
          <p:nvPr/>
        </p:nvSpPr>
        <p:spPr>
          <a:xfrm>
            <a:off x="8605950" y="94301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37" name="Google Shape;637;p28"/>
          <p:cNvCxnSpPr/>
          <p:nvPr/>
        </p:nvCxnSpPr>
        <p:spPr>
          <a:xfrm rot="2333437">
            <a:off x="-337668" y="1332060"/>
            <a:ext cx="1901532" cy="0"/>
          </a:xfrm>
          <a:prstGeom prst="straightConnector1">
            <a:avLst/>
          </a:prstGeom>
          <a:noFill/>
          <a:ln cap="rnd" cmpd="sng" w="9525">
            <a:solidFill>
              <a:srgbClr val="859294"/>
            </a:solidFill>
            <a:prstDash val="solid"/>
            <a:round/>
            <a:headEnd len="sm" w="sm" type="none"/>
            <a:tailEnd len="sm" w="sm" type="none"/>
          </a:ln>
        </p:spPr>
      </p:cxnSp>
      <p:cxnSp>
        <p:nvCxnSpPr>
          <p:cNvPr id="638" name="Google Shape;638;p28"/>
          <p:cNvCxnSpPr/>
          <p:nvPr/>
        </p:nvCxnSpPr>
        <p:spPr>
          <a:xfrm rot="2333437">
            <a:off x="-727288" y="1435990"/>
            <a:ext cx="1901532" cy="0"/>
          </a:xfrm>
          <a:prstGeom prst="straightConnector1">
            <a:avLst/>
          </a:prstGeom>
          <a:noFill/>
          <a:ln cap="rnd" cmpd="sng" w="9525">
            <a:solidFill>
              <a:srgbClr val="859294"/>
            </a:solidFill>
            <a:prstDash val="solid"/>
            <a:round/>
            <a:headEnd len="sm" w="sm" type="none"/>
            <a:tailEnd len="sm" w="sm" type="none"/>
          </a:ln>
        </p:spPr>
      </p:cxnSp>
      <p:cxnSp>
        <p:nvCxnSpPr>
          <p:cNvPr id="639" name="Google Shape;639;p28"/>
          <p:cNvCxnSpPr/>
          <p:nvPr/>
        </p:nvCxnSpPr>
        <p:spPr>
          <a:xfrm rot="2333437">
            <a:off x="-604228" y="724024"/>
            <a:ext cx="1901532" cy="0"/>
          </a:xfrm>
          <a:prstGeom prst="straightConnector1">
            <a:avLst/>
          </a:prstGeom>
          <a:noFill/>
          <a:ln cap="rnd" cmpd="sng" w="9525">
            <a:solidFill>
              <a:srgbClr val="859294"/>
            </a:solidFill>
            <a:prstDash val="solid"/>
            <a:round/>
            <a:headEnd len="sm" w="sm" type="none"/>
            <a:tailEnd len="sm" w="sm" type="none"/>
          </a:ln>
        </p:spPr>
      </p:cxnSp>
      <p:cxnSp>
        <p:nvCxnSpPr>
          <p:cNvPr id="640" name="Google Shape;640;p28"/>
          <p:cNvCxnSpPr/>
          <p:nvPr/>
        </p:nvCxnSpPr>
        <p:spPr>
          <a:xfrm rot="2333437">
            <a:off x="17329732" y="10121636"/>
            <a:ext cx="1901532" cy="0"/>
          </a:xfrm>
          <a:prstGeom prst="straightConnector1">
            <a:avLst/>
          </a:prstGeom>
          <a:noFill/>
          <a:ln cap="rnd" cmpd="sng" w="9525">
            <a:solidFill>
              <a:srgbClr val="859294"/>
            </a:solidFill>
            <a:prstDash val="solid"/>
            <a:round/>
            <a:headEnd len="sm" w="sm" type="none"/>
            <a:tailEnd len="sm" w="sm" type="none"/>
          </a:ln>
        </p:spPr>
      </p:cxnSp>
      <p:cxnSp>
        <p:nvCxnSpPr>
          <p:cNvPr id="641" name="Google Shape;641;p28"/>
          <p:cNvCxnSpPr/>
          <p:nvPr/>
        </p:nvCxnSpPr>
        <p:spPr>
          <a:xfrm rot="2333437">
            <a:off x="16940112" y="10225566"/>
            <a:ext cx="1901532" cy="0"/>
          </a:xfrm>
          <a:prstGeom prst="straightConnector1">
            <a:avLst/>
          </a:prstGeom>
          <a:noFill/>
          <a:ln cap="rnd" cmpd="sng" w="9525">
            <a:solidFill>
              <a:srgbClr val="859294"/>
            </a:solidFill>
            <a:prstDash val="solid"/>
            <a:round/>
            <a:headEnd len="sm" w="sm" type="none"/>
            <a:tailEnd len="sm" w="sm" type="none"/>
          </a:ln>
        </p:spPr>
      </p:cxnSp>
      <p:cxnSp>
        <p:nvCxnSpPr>
          <p:cNvPr id="642" name="Google Shape;642;p28"/>
          <p:cNvCxnSpPr/>
          <p:nvPr/>
        </p:nvCxnSpPr>
        <p:spPr>
          <a:xfrm rot="2333437">
            <a:off x="17063172" y="9513600"/>
            <a:ext cx="1901532" cy="0"/>
          </a:xfrm>
          <a:prstGeom prst="straightConnector1">
            <a:avLst/>
          </a:prstGeom>
          <a:noFill/>
          <a:ln cap="rnd" cmpd="sng" w="9525">
            <a:solidFill>
              <a:srgbClr val="859294"/>
            </a:solidFill>
            <a:prstDash val="solid"/>
            <a:round/>
            <a:headEnd len="sm" w="sm" type="none"/>
            <a:tailEnd len="sm" w="sm" type="none"/>
          </a:ln>
        </p:spPr>
      </p:cxnSp>
      <p:sp>
        <p:nvSpPr>
          <p:cNvPr id="643" name="Google Shape;643;p28"/>
          <p:cNvSpPr/>
          <p:nvPr/>
        </p:nvSpPr>
        <p:spPr>
          <a:xfrm>
            <a:off x="136788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28"/>
          <p:cNvSpPr/>
          <p:nvPr/>
        </p:nvSpPr>
        <p:spPr>
          <a:xfrm>
            <a:off x="2679600" y="2335184"/>
            <a:ext cx="7143423" cy="4128028"/>
          </a:xfrm>
          <a:custGeom>
            <a:rect b="b" l="l" r="r" t="t"/>
            <a:pathLst>
              <a:path extrusionOk="0" h="4128028" w="7143423">
                <a:moveTo>
                  <a:pt x="0" y="0"/>
                </a:moveTo>
                <a:lnTo>
                  <a:pt x="7143423" y="0"/>
                </a:lnTo>
                <a:lnTo>
                  <a:pt x="7143423" y="4128028"/>
                </a:lnTo>
                <a:lnTo>
                  <a:pt x="0" y="412802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28"/>
          <p:cNvSpPr/>
          <p:nvPr/>
        </p:nvSpPr>
        <p:spPr>
          <a:xfrm>
            <a:off x="10303025" y="5606395"/>
            <a:ext cx="6956275" cy="3893795"/>
          </a:xfrm>
          <a:custGeom>
            <a:rect b="b" l="l" r="r" t="t"/>
            <a:pathLst>
              <a:path extrusionOk="0" h="3893795" w="6956275">
                <a:moveTo>
                  <a:pt x="0" y="0"/>
                </a:moveTo>
                <a:lnTo>
                  <a:pt x="6956275" y="0"/>
                </a:lnTo>
                <a:lnTo>
                  <a:pt x="6956275" y="3893795"/>
                </a:lnTo>
                <a:lnTo>
                  <a:pt x="0" y="3893795"/>
                </a:lnTo>
                <a:lnTo>
                  <a:pt x="0" y="0"/>
                </a:lnTo>
                <a:close/>
              </a:path>
            </a:pathLst>
          </a:custGeom>
          <a:blipFill rotWithShape="1">
            <a:blip r:embed="rId8">
              <a:alphaModFix/>
            </a:blip>
            <a:stretch>
              <a:fillRect b="-10170" l="0" r="0" t="-114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28"/>
          <p:cNvSpPr/>
          <p:nvPr/>
        </p:nvSpPr>
        <p:spPr>
          <a:xfrm>
            <a:off x="-4476172" y="-214907"/>
            <a:ext cx="11631943" cy="8229600"/>
          </a:xfrm>
          <a:custGeom>
            <a:rect b="b" l="l" r="r" t="t"/>
            <a:pathLst>
              <a:path extrusionOk="0" h="8229600" w="11631943">
                <a:moveTo>
                  <a:pt x="0" y="0"/>
                </a:moveTo>
                <a:lnTo>
                  <a:pt x="11631944" y="0"/>
                </a:lnTo>
                <a:lnTo>
                  <a:pt x="11631944" y="8229600"/>
                </a:lnTo>
                <a:lnTo>
                  <a:pt x="0" y="8229600"/>
                </a:lnTo>
                <a:lnTo>
                  <a:pt x="0" y="0"/>
                </a:lnTo>
                <a:close/>
              </a:path>
            </a:pathLst>
          </a:custGeom>
          <a:blipFill rotWithShape="1">
            <a:blip r:embed="rId9">
              <a:alphaModFix amt="52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28"/>
          <p:cNvSpPr txBox="1"/>
          <p:nvPr/>
        </p:nvSpPr>
        <p:spPr>
          <a:xfrm>
            <a:off x="2579713" y="523240"/>
            <a:ext cx="14204573" cy="90614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199">
                <a:solidFill>
                  <a:srgbClr val="000000"/>
                </a:solidFill>
                <a:latin typeface="Arial"/>
                <a:ea typeface="Arial"/>
                <a:cs typeface="Arial"/>
                <a:sym typeface="Arial"/>
              </a:rPr>
              <a:t>Tải điện trong sinh hoạt thường</a:t>
            </a:r>
            <a:endParaRPr/>
          </a:p>
        </p:txBody>
      </p:sp>
      <p:sp>
        <p:nvSpPr>
          <p:cNvPr id="648" name="Google Shape;648;p28"/>
          <p:cNvSpPr txBox="1"/>
          <p:nvPr/>
        </p:nvSpPr>
        <p:spPr>
          <a:xfrm>
            <a:off x="2966630" y="6727674"/>
            <a:ext cx="6569364" cy="1287019"/>
          </a:xfrm>
          <a:prstGeom prst="rect">
            <a:avLst/>
          </a:prstGeom>
          <a:noFill/>
          <a:ln>
            <a:noFill/>
          </a:ln>
        </p:spPr>
        <p:txBody>
          <a:bodyPr anchorCtr="0" anchor="t" bIns="0" lIns="0" spcFirstLastPara="1" rIns="0" wrap="square" tIns="0">
            <a:spAutoFit/>
          </a:bodyPr>
          <a:lstStyle/>
          <a:p>
            <a:pPr indent="0" lvl="0" marL="0" marR="0" rtl="0" algn="l">
              <a:lnSpc>
                <a:spcPct val="141805"/>
              </a:lnSpc>
              <a:spcBef>
                <a:spcPts val="0"/>
              </a:spcBef>
              <a:spcAft>
                <a:spcPts val="0"/>
              </a:spcAft>
              <a:buNone/>
            </a:pPr>
            <a:r>
              <a:rPr lang="en-US" sz="3600">
                <a:solidFill>
                  <a:srgbClr val="000000"/>
                </a:solidFill>
                <a:latin typeface="Times New Roman"/>
                <a:ea typeface="Times New Roman"/>
                <a:cs typeface="Times New Roman"/>
                <a:sym typeface="Times New Roman"/>
              </a:rPr>
              <a:t>Tải điện trong sinh hoạt thường là tại điện một pha. </a:t>
            </a:r>
            <a:endParaRPr/>
          </a:p>
        </p:txBody>
      </p:sp>
      <p:sp>
        <p:nvSpPr>
          <p:cNvPr id="649" name="Google Shape;649;p28"/>
          <p:cNvSpPr txBox="1"/>
          <p:nvPr/>
        </p:nvSpPr>
        <p:spPr>
          <a:xfrm>
            <a:off x="10303025" y="2258984"/>
            <a:ext cx="6970888" cy="2563779"/>
          </a:xfrm>
          <a:prstGeom prst="rect">
            <a:avLst/>
          </a:prstGeom>
          <a:noFill/>
          <a:ln>
            <a:noFill/>
          </a:ln>
        </p:spPr>
        <p:txBody>
          <a:bodyPr anchorCtr="0" anchor="t" bIns="0" lIns="0" spcFirstLastPara="1" rIns="0" wrap="square" tIns="0">
            <a:spAutoFit/>
          </a:bodyPr>
          <a:lstStyle/>
          <a:p>
            <a:pPr indent="0" lvl="0" marL="0" marR="0" rtl="0" algn="just">
              <a:lnSpc>
                <a:spcPct val="141805"/>
              </a:lnSpc>
              <a:spcBef>
                <a:spcPts val="0"/>
              </a:spcBef>
              <a:spcAft>
                <a:spcPts val="0"/>
              </a:spcAft>
              <a:buNone/>
            </a:pPr>
            <a:r>
              <a:rPr lang="en-US" sz="3600">
                <a:solidFill>
                  <a:srgbClr val="000000"/>
                </a:solidFill>
                <a:latin typeface="Times New Roman"/>
                <a:ea typeface="Times New Roman"/>
                <a:cs typeface="Times New Roman"/>
                <a:sym typeface="Times New Roman"/>
              </a:rPr>
              <a:t>Tải điện trong sinh hoạt thường biến động theo giờ theo ngày và theo mùa trong năm điều này gây khó khăn cho công tác điều độ hệ thống điện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9"/>
          <p:cNvSpPr/>
          <p:nvPr/>
        </p:nvSpPr>
        <p:spPr>
          <a:xfrm rot="-5400000">
            <a:off x="3996149" y="-4042951"/>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59" name="Google Shape;659;p29"/>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660" name="Google Shape;660;p29"/>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661" name="Google Shape;661;p29"/>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662" name="Google Shape;662;p29"/>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663" name="Google Shape;663;p29"/>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664" name="Google Shape;664;p29"/>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sp>
        <p:nvSpPr>
          <p:cNvPr id="665" name="Google Shape;665;p29"/>
          <p:cNvSpPr/>
          <p:nvPr/>
        </p:nvSpPr>
        <p:spPr>
          <a:xfrm>
            <a:off x="16204782" y="50417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66" name="Google Shape;666;p29"/>
          <p:cNvPicPr preferRelativeResize="0"/>
          <p:nvPr/>
        </p:nvPicPr>
        <p:blipFill rotWithShape="1">
          <a:blip r:embed="rId5">
            <a:alphaModFix amt="43999"/>
          </a:blip>
          <a:srcRect b="0" l="0" r="0" t="0"/>
          <a:stretch/>
        </p:blipFill>
        <p:spPr>
          <a:xfrm>
            <a:off x="13407851" y="283527"/>
            <a:ext cx="3936708" cy="2086455"/>
          </a:xfrm>
          <a:prstGeom prst="rect">
            <a:avLst/>
          </a:prstGeom>
          <a:noFill/>
          <a:ln>
            <a:noFill/>
          </a:ln>
        </p:spPr>
      </p:pic>
      <p:sp>
        <p:nvSpPr>
          <p:cNvPr id="667" name="Google Shape;667;p29"/>
          <p:cNvSpPr txBox="1"/>
          <p:nvPr/>
        </p:nvSpPr>
        <p:spPr>
          <a:xfrm>
            <a:off x="851805" y="216534"/>
            <a:ext cx="16826595" cy="942566"/>
          </a:xfrm>
          <a:prstGeom prst="rect">
            <a:avLst/>
          </a:prstGeom>
          <a:noFill/>
          <a:ln>
            <a:noFill/>
          </a:ln>
        </p:spPr>
        <p:txBody>
          <a:bodyPr anchorCtr="0" anchor="t" bIns="0" lIns="0" spcFirstLastPara="1" rIns="0" wrap="square" tIns="0">
            <a:spAutoFit/>
          </a:bodyPr>
          <a:lstStyle/>
          <a:p>
            <a:pPr indent="0" lvl="0" marL="0" marR="0" rtl="0" algn="just">
              <a:lnSpc>
                <a:spcPct val="172541"/>
              </a:lnSpc>
              <a:spcBef>
                <a:spcPts val="0"/>
              </a:spcBef>
              <a:spcAft>
                <a:spcPts val="0"/>
              </a:spcAft>
              <a:buNone/>
            </a:pPr>
            <a:r>
              <a:rPr b="1" i="0" lang="en-US" sz="4800" u="none" strike="noStrike">
                <a:solidFill>
                  <a:srgbClr val="000000"/>
                </a:solidFill>
                <a:latin typeface="Times New Roman"/>
                <a:ea typeface="Times New Roman"/>
                <a:cs typeface="Times New Roman"/>
                <a:sym typeface="Times New Roman"/>
              </a:rPr>
              <a:t>II.Vai trò của </a:t>
            </a:r>
            <a:r>
              <a:rPr b="1" lang="en-US" sz="4800">
                <a:solidFill>
                  <a:srgbClr val="000000"/>
                </a:solidFill>
                <a:latin typeface="Times New Roman"/>
                <a:ea typeface="Times New Roman"/>
                <a:cs typeface="Times New Roman"/>
                <a:sym typeface="Times New Roman"/>
              </a:rPr>
              <a:t>c</a:t>
            </a:r>
            <a:r>
              <a:rPr b="1" i="0" lang="en-US" sz="4800" u="none" strike="noStrike">
                <a:solidFill>
                  <a:srgbClr val="000000"/>
                </a:solidFill>
                <a:latin typeface="Times New Roman"/>
                <a:ea typeface="Times New Roman"/>
                <a:cs typeface="Times New Roman"/>
                <a:sym typeface="Times New Roman"/>
              </a:rPr>
              <a:t>ác thành phần trong hệ thống điện quốc gia</a:t>
            </a:r>
            <a:endParaRPr sz="4800">
              <a:solidFill>
                <a:srgbClr val="403953"/>
              </a:solidFill>
              <a:latin typeface="Times New Roman"/>
              <a:ea typeface="Times New Roman"/>
              <a:cs typeface="Times New Roman"/>
              <a:sym typeface="Times New Roman"/>
            </a:endParaRPr>
          </a:p>
        </p:txBody>
      </p:sp>
      <p:sp>
        <p:nvSpPr>
          <p:cNvPr id="668" name="Google Shape;668;p29"/>
          <p:cNvSpPr/>
          <p:nvPr/>
        </p:nvSpPr>
        <p:spPr>
          <a:xfrm>
            <a:off x="844717" y="2005569"/>
            <a:ext cx="16189800"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4.</a:t>
            </a:r>
            <a:r>
              <a:rPr lang="en-US" sz="4000">
                <a:solidFill>
                  <a:schemeClr val="dk1"/>
                </a:solidFill>
                <a:latin typeface="Times New Roman"/>
                <a:ea typeface="Times New Roman"/>
                <a:cs typeface="Times New Roman"/>
                <a:sym typeface="Times New Roman"/>
              </a:rPr>
              <a:t> Nối tên các cấp điện áp tương ứng với các giá trị điện áp.</a:t>
            </a:r>
            <a:endParaRPr sz="4000">
              <a:solidFill>
                <a:schemeClr val="dk1"/>
              </a:solidFill>
              <a:latin typeface="Times New Roman"/>
              <a:ea typeface="Times New Roman"/>
              <a:cs typeface="Times New Roman"/>
              <a:sym typeface="Times New Roman"/>
            </a:endParaRPr>
          </a:p>
        </p:txBody>
      </p:sp>
      <p:pic>
        <p:nvPicPr>
          <p:cNvPr id="669" name="Google Shape;669;p29"/>
          <p:cNvPicPr preferRelativeResize="0"/>
          <p:nvPr/>
        </p:nvPicPr>
        <p:blipFill rotWithShape="1">
          <a:blip r:embed="rId6">
            <a:alphaModFix/>
          </a:blip>
          <a:srcRect b="0" l="0" r="0" t="0"/>
          <a:stretch/>
        </p:blipFill>
        <p:spPr>
          <a:xfrm>
            <a:off x="2037125" y="3394010"/>
            <a:ext cx="14455953" cy="5660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135" name="Shape 135"/>
        <p:cNvGrpSpPr/>
        <p:nvPr/>
      </p:nvGrpSpPr>
      <p:grpSpPr>
        <a:xfrm>
          <a:off x="0" y="0"/>
          <a:ext cx="0" cy="0"/>
          <a:chOff x="0" y="0"/>
          <a:chExt cx="0" cy="0"/>
        </a:xfrm>
      </p:grpSpPr>
      <p:sp>
        <p:nvSpPr>
          <p:cNvPr id="136" name="Google Shape;136;p3"/>
          <p:cNvSpPr/>
          <p:nvPr/>
        </p:nvSpPr>
        <p:spPr>
          <a:xfrm rot="-5400000">
            <a:off x="3986600" y="-398660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sp>
        <p:nvSpPr>
          <p:cNvPr id="137" name="Google Shape;137;p3"/>
          <p:cNvSpPr/>
          <p:nvPr/>
        </p:nvSpPr>
        <p:spPr>
          <a:xfrm>
            <a:off x="14292700" y="0"/>
            <a:ext cx="3996023" cy="10287000"/>
          </a:xfrm>
          <a:custGeom>
            <a:rect b="b" l="l" r="r" t="t"/>
            <a:pathLst>
              <a:path extrusionOk="0" h="13716000" w="5328031">
                <a:moveTo>
                  <a:pt x="0" y="0"/>
                </a:moveTo>
                <a:lnTo>
                  <a:pt x="5328031" y="0"/>
                </a:lnTo>
                <a:lnTo>
                  <a:pt x="5328031"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3"/>
          <p:cNvSpPr/>
          <p:nvPr/>
        </p:nvSpPr>
        <p:spPr>
          <a:xfrm>
            <a:off x="-624277" y="-1535767"/>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3"/>
          <p:cNvSpPr/>
          <p:nvPr/>
        </p:nvSpPr>
        <p:spPr>
          <a:xfrm>
            <a:off x="15771950" y="94014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40" name="Google Shape;140;p3"/>
          <p:cNvCxnSpPr/>
          <p:nvPr/>
        </p:nvCxnSpPr>
        <p:spPr>
          <a:xfrm rot="2333437">
            <a:off x="-835018" y="8481110"/>
            <a:ext cx="1901532" cy="0"/>
          </a:xfrm>
          <a:prstGeom prst="straightConnector1">
            <a:avLst/>
          </a:prstGeom>
          <a:noFill/>
          <a:ln cap="rnd" cmpd="sng" w="9525">
            <a:solidFill>
              <a:srgbClr val="859294"/>
            </a:solidFill>
            <a:prstDash val="solid"/>
            <a:round/>
            <a:headEnd len="sm" w="sm" type="none"/>
            <a:tailEnd len="sm" w="sm" type="none"/>
          </a:ln>
        </p:spPr>
      </p:cxnSp>
      <p:cxnSp>
        <p:nvCxnSpPr>
          <p:cNvPr id="141" name="Google Shape;141;p3"/>
          <p:cNvCxnSpPr/>
          <p:nvPr/>
        </p:nvCxnSpPr>
        <p:spPr>
          <a:xfrm rot="2333437">
            <a:off x="-1224638" y="8585040"/>
            <a:ext cx="1901532" cy="0"/>
          </a:xfrm>
          <a:prstGeom prst="straightConnector1">
            <a:avLst/>
          </a:prstGeom>
          <a:noFill/>
          <a:ln cap="rnd" cmpd="sng" w="9525">
            <a:solidFill>
              <a:srgbClr val="859294"/>
            </a:solidFill>
            <a:prstDash val="solid"/>
            <a:round/>
            <a:headEnd len="sm" w="sm" type="none"/>
            <a:tailEnd len="sm" w="sm" type="none"/>
          </a:ln>
        </p:spPr>
      </p:cxnSp>
      <p:cxnSp>
        <p:nvCxnSpPr>
          <p:cNvPr id="142" name="Google Shape;142;p3"/>
          <p:cNvCxnSpPr/>
          <p:nvPr/>
        </p:nvCxnSpPr>
        <p:spPr>
          <a:xfrm rot="2333437">
            <a:off x="-1101578" y="7873074"/>
            <a:ext cx="1901532" cy="0"/>
          </a:xfrm>
          <a:prstGeom prst="straightConnector1">
            <a:avLst/>
          </a:prstGeom>
          <a:noFill/>
          <a:ln cap="rnd" cmpd="sng" w="9525">
            <a:solidFill>
              <a:srgbClr val="859294"/>
            </a:solidFill>
            <a:prstDash val="solid"/>
            <a:round/>
            <a:headEnd len="sm" w="sm" type="none"/>
            <a:tailEnd len="sm" w="sm" type="none"/>
          </a:ln>
        </p:spPr>
      </p:cxnSp>
      <p:cxnSp>
        <p:nvCxnSpPr>
          <p:cNvPr id="143" name="Google Shape;143;p3"/>
          <p:cNvCxnSpPr/>
          <p:nvPr/>
        </p:nvCxnSpPr>
        <p:spPr>
          <a:xfrm rot="2333437">
            <a:off x="17495032" y="2275436"/>
            <a:ext cx="1901532" cy="0"/>
          </a:xfrm>
          <a:prstGeom prst="straightConnector1">
            <a:avLst/>
          </a:prstGeom>
          <a:noFill/>
          <a:ln cap="rnd" cmpd="sng" w="9525">
            <a:solidFill>
              <a:srgbClr val="859294"/>
            </a:solidFill>
            <a:prstDash val="solid"/>
            <a:round/>
            <a:headEnd len="sm" w="sm" type="none"/>
            <a:tailEnd len="sm" w="sm" type="none"/>
          </a:ln>
        </p:spPr>
      </p:cxnSp>
      <p:cxnSp>
        <p:nvCxnSpPr>
          <p:cNvPr id="144" name="Google Shape;144;p3"/>
          <p:cNvCxnSpPr/>
          <p:nvPr/>
        </p:nvCxnSpPr>
        <p:spPr>
          <a:xfrm rot="2333437">
            <a:off x="17105412" y="2379366"/>
            <a:ext cx="1901532" cy="0"/>
          </a:xfrm>
          <a:prstGeom prst="straightConnector1">
            <a:avLst/>
          </a:prstGeom>
          <a:noFill/>
          <a:ln cap="rnd" cmpd="sng" w="9525">
            <a:solidFill>
              <a:srgbClr val="859294"/>
            </a:solidFill>
            <a:prstDash val="solid"/>
            <a:round/>
            <a:headEnd len="sm" w="sm" type="none"/>
            <a:tailEnd len="sm" w="sm" type="none"/>
          </a:ln>
        </p:spPr>
      </p:cxnSp>
      <p:cxnSp>
        <p:nvCxnSpPr>
          <p:cNvPr id="145" name="Google Shape;145;p3"/>
          <p:cNvCxnSpPr/>
          <p:nvPr/>
        </p:nvCxnSpPr>
        <p:spPr>
          <a:xfrm rot="2333437">
            <a:off x="17228472" y="1667400"/>
            <a:ext cx="1901532" cy="0"/>
          </a:xfrm>
          <a:prstGeom prst="straightConnector1">
            <a:avLst/>
          </a:prstGeom>
          <a:noFill/>
          <a:ln cap="rnd" cmpd="sng" w="9525">
            <a:solidFill>
              <a:srgbClr val="859294"/>
            </a:solidFill>
            <a:prstDash val="solid"/>
            <a:round/>
            <a:headEnd len="sm" w="sm" type="none"/>
            <a:tailEnd len="sm" w="sm" type="none"/>
          </a:ln>
        </p:spPr>
      </p:cxnSp>
      <p:sp>
        <p:nvSpPr>
          <p:cNvPr id="146" name="Google Shape;146;p3"/>
          <p:cNvSpPr/>
          <p:nvPr/>
        </p:nvSpPr>
        <p:spPr>
          <a:xfrm>
            <a:off x="7559422" y="3116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3"/>
          <p:cNvSpPr txBox="1"/>
          <p:nvPr/>
        </p:nvSpPr>
        <p:spPr>
          <a:xfrm>
            <a:off x="3331032" y="1008563"/>
            <a:ext cx="10308750" cy="9233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575979"/>
                </a:solidFill>
                <a:latin typeface="Quattrocento Sans"/>
                <a:ea typeface="Quattrocento Sans"/>
                <a:cs typeface="Quattrocento Sans"/>
                <a:sym typeface="Quattrocento Sans"/>
              </a:rPr>
              <a:t>NỘI DUNG BÀI HỌC</a:t>
            </a:r>
            <a:endParaRPr/>
          </a:p>
        </p:txBody>
      </p:sp>
      <p:sp>
        <p:nvSpPr>
          <p:cNvPr id="148" name="Google Shape;148;p3"/>
          <p:cNvSpPr txBox="1"/>
          <p:nvPr/>
        </p:nvSpPr>
        <p:spPr>
          <a:xfrm>
            <a:off x="7236959" y="6226108"/>
            <a:ext cx="1146810" cy="92333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4800">
                <a:solidFill>
                  <a:srgbClr val="002060"/>
                </a:solidFill>
                <a:latin typeface="Times New Roman"/>
                <a:ea typeface="Times New Roman"/>
                <a:cs typeface="Times New Roman"/>
                <a:sym typeface="Times New Roman"/>
              </a:rPr>
              <a:t>02.</a:t>
            </a:r>
            <a:endParaRPr/>
          </a:p>
        </p:txBody>
      </p:sp>
      <p:sp>
        <p:nvSpPr>
          <p:cNvPr id="149" name="Google Shape;149;p3"/>
          <p:cNvSpPr txBox="1"/>
          <p:nvPr/>
        </p:nvSpPr>
        <p:spPr>
          <a:xfrm>
            <a:off x="855773" y="2660420"/>
            <a:ext cx="5856390" cy="1692771"/>
          </a:xfrm>
          <a:prstGeom prst="rect">
            <a:avLst/>
          </a:prstGeom>
          <a:noFill/>
          <a:ln>
            <a:noFill/>
          </a:ln>
        </p:spPr>
        <p:txBody>
          <a:bodyPr anchorCtr="0" anchor="t" bIns="0" lIns="0" spcFirstLastPara="1" rIns="0" wrap="square" tIns="0">
            <a:spAutoFit/>
          </a:bodyPr>
          <a:lstStyle/>
          <a:p>
            <a:pPr indent="0" lvl="0" marL="0" marR="0" rtl="0" algn="just">
              <a:lnSpc>
                <a:spcPct val="137979"/>
              </a:lnSpc>
              <a:spcBef>
                <a:spcPts val="0"/>
              </a:spcBef>
              <a:spcAft>
                <a:spcPts val="0"/>
              </a:spcAft>
              <a:buNone/>
            </a:pPr>
            <a:r>
              <a:rPr b="1" lang="en-US" sz="4800">
                <a:solidFill>
                  <a:srgbClr val="7030A0"/>
                </a:solidFill>
                <a:latin typeface="Times New Roman"/>
                <a:ea typeface="Times New Roman"/>
                <a:cs typeface="Times New Roman"/>
                <a:sym typeface="Times New Roman"/>
              </a:rPr>
              <a:t>I. Cấu trúc chung hệ thống điện quốc gia</a:t>
            </a:r>
            <a:endParaRPr b="1" sz="4800">
              <a:solidFill>
                <a:srgbClr val="7030A0"/>
              </a:solidFill>
              <a:latin typeface="Times New Roman"/>
              <a:ea typeface="Times New Roman"/>
              <a:cs typeface="Times New Roman"/>
              <a:sym typeface="Times New Roman"/>
            </a:endParaRPr>
          </a:p>
        </p:txBody>
      </p:sp>
      <p:sp>
        <p:nvSpPr>
          <p:cNvPr id="150" name="Google Shape;150;p3"/>
          <p:cNvSpPr txBox="1"/>
          <p:nvPr/>
        </p:nvSpPr>
        <p:spPr>
          <a:xfrm>
            <a:off x="940353" y="5294452"/>
            <a:ext cx="5771810" cy="2539157"/>
          </a:xfrm>
          <a:prstGeom prst="rect">
            <a:avLst/>
          </a:prstGeom>
          <a:noFill/>
          <a:ln>
            <a:noFill/>
          </a:ln>
        </p:spPr>
        <p:txBody>
          <a:bodyPr anchorCtr="0" anchor="t" bIns="0" lIns="0" spcFirstLastPara="1" rIns="0" wrap="square" tIns="0">
            <a:spAutoFit/>
          </a:bodyPr>
          <a:lstStyle/>
          <a:p>
            <a:pPr indent="0" lvl="0" marL="0" marR="0" rtl="0" algn="just">
              <a:lnSpc>
                <a:spcPct val="137979"/>
              </a:lnSpc>
              <a:spcBef>
                <a:spcPts val="0"/>
              </a:spcBef>
              <a:spcAft>
                <a:spcPts val="0"/>
              </a:spcAft>
              <a:buNone/>
            </a:pPr>
            <a:r>
              <a:rPr b="1" lang="en-US" sz="4800">
                <a:solidFill>
                  <a:srgbClr val="7030A0"/>
                </a:solidFill>
                <a:latin typeface="Times New Roman"/>
                <a:ea typeface="Times New Roman"/>
                <a:cs typeface="Times New Roman"/>
                <a:sym typeface="Times New Roman"/>
              </a:rPr>
              <a:t>II. Vai trò các thành phần trong hệ thống điện quốc gia</a:t>
            </a:r>
            <a:endParaRPr b="1" sz="4800">
              <a:solidFill>
                <a:srgbClr val="7030A0"/>
              </a:solidFill>
              <a:latin typeface="Times New Roman"/>
              <a:ea typeface="Times New Roman"/>
              <a:cs typeface="Times New Roman"/>
              <a:sym typeface="Times New Roman"/>
            </a:endParaRPr>
          </a:p>
        </p:txBody>
      </p:sp>
      <p:sp>
        <p:nvSpPr>
          <p:cNvPr id="151" name="Google Shape;151;p3"/>
          <p:cNvSpPr txBox="1"/>
          <p:nvPr/>
        </p:nvSpPr>
        <p:spPr>
          <a:xfrm>
            <a:off x="7236959" y="5291932"/>
            <a:ext cx="998220" cy="92333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4800">
                <a:solidFill>
                  <a:srgbClr val="002060"/>
                </a:solidFill>
                <a:latin typeface="Times New Roman"/>
                <a:ea typeface="Times New Roman"/>
                <a:cs typeface="Times New Roman"/>
                <a:sym typeface="Times New Roman"/>
              </a:rPr>
              <a:t>01.</a:t>
            </a:r>
            <a:endParaRPr/>
          </a:p>
        </p:txBody>
      </p:sp>
      <p:sp>
        <p:nvSpPr>
          <p:cNvPr id="152" name="Google Shape;152;p3"/>
          <p:cNvSpPr txBox="1"/>
          <p:nvPr/>
        </p:nvSpPr>
        <p:spPr>
          <a:xfrm>
            <a:off x="8236437" y="5311644"/>
            <a:ext cx="4024936" cy="846386"/>
          </a:xfrm>
          <a:prstGeom prst="rect">
            <a:avLst/>
          </a:prstGeom>
          <a:noFill/>
          <a:ln>
            <a:noFill/>
          </a:ln>
        </p:spPr>
        <p:txBody>
          <a:bodyPr anchorCtr="0" anchor="t" bIns="0" lIns="0" spcFirstLastPara="1" rIns="0" wrap="square" tIns="0">
            <a:spAutoFit/>
          </a:bodyPr>
          <a:lstStyle/>
          <a:p>
            <a:pPr indent="0" lvl="0" marL="0" marR="0" rtl="0" algn="ctr">
              <a:lnSpc>
                <a:spcPct val="137979"/>
              </a:lnSpc>
              <a:spcBef>
                <a:spcPts val="0"/>
              </a:spcBef>
              <a:spcAft>
                <a:spcPts val="0"/>
              </a:spcAft>
              <a:buNone/>
            </a:pPr>
            <a:r>
              <a:rPr lang="en-US" sz="4800">
                <a:solidFill>
                  <a:srgbClr val="002060"/>
                </a:solidFill>
                <a:latin typeface="Times New Roman"/>
                <a:ea typeface="Times New Roman"/>
                <a:cs typeface="Times New Roman"/>
                <a:sym typeface="Times New Roman"/>
              </a:rPr>
              <a:t>Nguồn điện</a:t>
            </a:r>
            <a:endParaRPr/>
          </a:p>
        </p:txBody>
      </p:sp>
      <p:sp>
        <p:nvSpPr>
          <p:cNvPr id="153" name="Google Shape;153;p3"/>
          <p:cNvSpPr txBox="1"/>
          <p:nvPr/>
        </p:nvSpPr>
        <p:spPr>
          <a:xfrm>
            <a:off x="8503893" y="6238300"/>
            <a:ext cx="3102754" cy="846386"/>
          </a:xfrm>
          <a:prstGeom prst="rect">
            <a:avLst/>
          </a:prstGeom>
          <a:noFill/>
          <a:ln>
            <a:noFill/>
          </a:ln>
        </p:spPr>
        <p:txBody>
          <a:bodyPr anchorCtr="0" anchor="t" bIns="0" lIns="0" spcFirstLastPara="1" rIns="0" wrap="square" tIns="0">
            <a:spAutoFit/>
          </a:bodyPr>
          <a:lstStyle/>
          <a:p>
            <a:pPr indent="0" lvl="0" marL="0" marR="0" rtl="0" algn="ctr">
              <a:lnSpc>
                <a:spcPct val="137979"/>
              </a:lnSpc>
              <a:spcBef>
                <a:spcPts val="0"/>
              </a:spcBef>
              <a:spcAft>
                <a:spcPts val="0"/>
              </a:spcAft>
              <a:buNone/>
            </a:pPr>
            <a:r>
              <a:rPr lang="en-US" sz="4800">
                <a:solidFill>
                  <a:srgbClr val="002060"/>
                </a:solidFill>
                <a:latin typeface="Times New Roman"/>
                <a:ea typeface="Times New Roman"/>
                <a:cs typeface="Times New Roman"/>
                <a:sym typeface="Times New Roman"/>
              </a:rPr>
              <a:t>Lưới điện</a:t>
            </a:r>
            <a:endParaRPr/>
          </a:p>
        </p:txBody>
      </p:sp>
      <p:sp>
        <p:nvSpPr>
          <p:cNvPr id="154" name="Google Shape;154;p3"/>
          <p:cNvSpPr/>
          <p:nvPr/>
        </p:nvSpPr>
        <p:spPr>
          <a:xfrm>
            <a:off x="12509471" y="2282413"/>
            <a:ext cx="5196302" cy="5912898"/>
          </a:xfrm>
          <a:custGeom>
            <a:rect b="b" l="l" r="r" t="t"/>
            <a:pathLst>
              <a:path extrusionOk="0" h="5912898" w="5196302">
                <a:moveTo>
                  <a:pt x="0" y="0"/>
                </a:moveTo>
                <a:lnTo>
                  <a:pt x="5196302" y="0"/>
                </a:lnTo>
                <a:lnTo>
                  <a:pt x="5196302" y="5912898"/>
                </a:lnTo>
                <a:lnTo>
                  <a:pt x="0" y="5912898"/>
                </a:lnTo>
                <a:lnTo>
                  <a:pt x="0" y="0"/>
                </a:lnTo>
                <a:close/>
              </a:path>
            </a:pathLst>
          </a:custGeom>
          <a:blipFill rotWithShape="1">
            <a:blip r:embed="rId7">
              <a:alphaModFix/>
            </a:blip>
            <a:stretch>
              <a:fillRect b="-8007" l="-66673" r="-1774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3"/>
          <p:cNvSpPr txBox="1"/>
          <p:nvPr/>
        </p:nvSpPr>
        <p:spPr>
          <a:xfrm>
            <a:off x="7236959" y="7159558"/>
            <a:ext cx="1172766" cy="92333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lang="en-US" sz="4800">
                <a:solidFill>
                  <a:srgbClr val="002060"/>
                </a:solidFill>
                <a:latin typeface="Times New Roman"/>
                <a:ea typeface="Times New Roman"/>
                <a:cs typeface="Times New Roman"/>
                <a:sym typeface="Times New Roman"/>
              </a:rPr>
              <a:t>03.</a:t>
            </a:r>
            <a:endParaRPr/>
          </a:p>
        </p:txBody>
      </p:sp>
      <p:sp>
        <p:nvSpPr>
          <p:cNvPr id="156" name="Google Shape;156;p3"/>
          <p:cNvSpPr txBox="1"/>
          <p:nvPr/>
        </p:nvSpPr>
        <p:spPr>
          <a:xfrm>
            <a:off x="8503893" y="7166797"/>
            <a:ext cx="3469958" cy="779059"/>
          </a:xfrm>
          <a:prstGeom prst="rect">
            <a:avLst/>
          </a:prstGeom>
          <a:noFill/>
          <a:ln>
            <a:noFill/>
          </a:ln>
        </p:spPr>
        <p:txBody>
          <a:bodyPr anchorCtr="0" anchor="t" bIns="0" lIns="0" spcFirstLastPara="1" rIns="0" wrap="square" tIns="0">
            <a:spAutoFit/>
          </a:bodyPr>
          <a:lstStyle/>
          <a:p>
            <a:pPr indent="0" lvl="0" marL="0" marR="0" rtl="0" algn="ctr">
              <a:lnSpc>
                <a:spcPct val="137979"/>
              </a:lnSpc>
              <a:spcBef>
                <a:spcPts val="0"/>
              </a:spcBef>
              <a:spcAft>
                <a:spcPts val="0"/>
              </a:spcAft>
              <a:buNone/>
            </a:pPr>
            <a:r>
              <a:rPr lang="en-US" sz="4800">
                <a:solidFill>
                  <a:srgbClr val="002060"/>
                </a:solidFill>
                <a:latin typeface="Times New Roman"/>
                <a:ea typeface="Times New Roman"/>
                <a:cs typeface="Times New Roman"/>
                <a:sym typeface="Times New Roman"/>
              </a:rPr>
              <a:t>Tải tiêu thụ</a:t>
            </a:r>
            <a:endParaRPr sz="4800">
              <a:solidFill>
                <a:srgbClr val="002060"/>
              </a:solidFill>
              <a:latin typeface="Times New Roman"/>
              <a:ea typeface="Times New Roman"/>
              <a:cs typeface="Times New Roman"/>
              <a:sym typeface="Times New Roman"/>
            </a:endParaRPr>
          </a:p>
        </p:txBody>
      </p:sp>
      <p:sp>
        <p:nvSpPr>
          <p:cNvPr id="157" name="Google Shape;157;p3"/>
          <p:cNvSpPr/>
          <p:nvPr/>
        </p:nvSpPr>
        <p:spPr>
          <a:xfrm>
            <a:off x="7423876" y="2855016"/>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3"/>
          <p:cNvSpPr/>
          <p:nvPr/>
        </p:nvSpPr>
        <p:spPr>
          <a:xfrm>
            <a:off x="9715885" y="2877124"/>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30"/>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0"/>
                                        <p:tgtEl>
                                          <p:spTgt spid="6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682" name="Shape 682"/>
        <p:cNvGrpSpPr/>
        <p:nvPr/>
      </p:nvGrpSpPr>
      <p:grpSpPr>
        <a:xfrm>
          <a:off x="0" y="0"/>
          <a:ext cx="0" cy="0"/>
          <a:chOff x="0" y="0"/>
          <a:chExt cx="0" cy="0"/>
        </a:xfrm>
      </p:grpSpPr>
      <p:sp>
        <p:nvSpPr>
          <p:cNvPr id="683" name="Google Shape;683;p31"/>
          <p:cNvSpPr/>
          <p:nvPr/>
        </p:nvSpPr>
        <p:spPr>
          <a:xfrm>
            <a:off x="2538090" y="92067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4" name="Google Shape;684;p31"/>
          <p:cNvSpPr/>
          <p:nvPr/>
        </p:nvSpPr>
        <p:spPr>
          <a:xfrm>
            <a:off x="8601200" y="95886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685" name="Google Shape;685;p31"/>
          <p:cNvCxnSpPr/>
          <p:nvPr/>
        </p:nvCxnSpPr>
        <p:spPr>
          <a:xfrm rot="2333437">
            <a:off x="-323268" y="1043910"/>
            <a:ext cx="1901532" cy="0"/>
          </a:xfrm>
          <a:prstGeom prst="straightConnector1">
            <a:avLst/>
          </a:prstGeom>
          <a:noFill/>
          <a:ln cap="rnd" cmpd="sng" w="9525">
            <a:solidFill>
              <a:srgbClr val="859294"/>
            </a:solidFill>
            <a:prstDash val="solid"/>
            <a:round/>
            <a:headEnd len="sm" w="sm" type="none"/>
            <a:tailEnd len="sm" w="sm" type="none"/>
          </a:ln>
        </p:spPr>
      </p:cxnSp>
      <p:cxnSp>
        <p:nvCxnSpPr>
          <p:cNvPr id="686" name="Google Shape;686;p31"/>
          <p:cNvCxnSpPr/>
          <p:nvPr/>
        </p:nvCxnSpPr>
        <p:spPr>
          <a:xfrm rot="2333437">
            <a:off x="-712888" y="1147840"/>
            <a:ext cx="1901532" cy="0"/>
          </a:xfrm>
          <a:prstGeom prst="straightConnector1">
            <a:avLst/>
          </a:prstGeom>
          <a:noFill/>
          <a:ln cap="rnd" cmpd="sng" w="9525">
            <a:solidFill>
              <a:srgbClr val="859294"/>
            </a:solidFill>
            <a:prstDash val="solid"/>
            <a:round/>
            <a:headEnd len="sm" w="sm" type="none"/>
            <a:tailEnd len="sm" w="sm" type="none"/>
          </a:ln>
        </p:spPr>
      </p:cxnSp>
      <p:cxnSp>
        <p:nvCxnSpPr>
          <p:cNvPr id="687" name="Google Shape;687;p31"/>
          <p:cNvCxnSpPr/>
          <p:nvPr/>
        </p:nvCxnSpPr>
        <p:spPr>
          <a:xfrm rot="2333437">
            <a:off x="-589828" y="435874"/>
            <a:ext cx="1901532" cy="0"/>
          </a:xfrm>
          <a:prstGeom prst="straightConnector1">
            <a:avLst/>
          </a:prstGeom>
          <a:noFill/>
          <a:ln cap="rnd" cmpd="sng" w="9525">
            <a:solidFill>
              <a:srgbClr val="859294"/>
            </a:solidFill>
            <a:prstDash val="solid"/>
            <a:round/>
            <a:headEnd len="sm" w="sm" type="none"/>
            <a:tailEnd len="sm" w="sm" type="none"/>
          </a:ln>
        </p:spPr>
      </p:cxnSp>
      <p:cxnSp>
        <p:nvCxnSpPr>
          <p:cNvPr id="688" name="Google Shape;688;p31"/>
          <p:cNvCxnSpPr/>
          <p:nvPr/>
        </p:nvCxnSpPr>
        <p:spPr>
          <a:xfrm rot="2333437">
            <a:off x="16868632" y="10157236"/>
            <a:ext cx="1901532" cy="0"/>
          </a:xfrm>
          <a:prstGeom prst="straightConnector1">
            <a:avLst/>
          </a:prstGeom>
          <a:noFill/>
          <a:ln cap="rnd" cmpd="sng" w="9525">
            <a:solidFill>
              <a:srgbClr val="859294"/>
            </a:solidFill>
            <a:prstDash val="solid"/>
            <a:round/>
            <a:headEnd len="sm" w="sm" type="none"/>
            <a:tailEnd len="sm" w="sm" type="none"/>
          </a:ln>
        </p:spPr>
      </p:cxnSp>
      <p:cxnSp>
        <p:nvCxnSpPr>
          <p:cNvPr id="689" name="Google Shape;689;p31"/>
          <p:cNvCxnSpPr/>
          <p:nvPr/>
        </p:nvCxnSpPr>
        <p:spPr>
          <a:xfrm rot="2333437">
            <a:off x="16479012" y="10261166"/>
            <a:ext cx="1901532" cy="0"/>
          </a:xfrm>
          <a:prstGeom prst="straightConnector1">
            <a:avLst/>
          </a:prstGeom>
          <a:noFill/>
          <a:ln cap="rnd" cmpd="sng" w="9525">
            <a:solidFill>
              <a:srgbClr val="859294"/>
            </a:solidFill>
            <a:prstDash val="solid"/>
            <a:round/>
            <a:headEnd len="sm" w="sm" type="none"/>
            <a:tailEnd len="sm" w="sm" type="none"/>
          </a:ln>
        </p:spPr>
      </p:cxnSp>
      <p:cxnSp>
        <p:nvCxnSpPr>
          <p:cNvPr id="690" name="Google Shape;690;p31"/>
          <p:cNvCxnSpPr/>
          <p:nvPr/>
        </p:nvCxnSpPr>
        <p:spPr>
          <a:xfrm rot="2333437">
            <a:off x="16602072" y="9549200"/>
            <a:ext cx="1901532" cy="0"/>
          </a:xfrm>
          <a:prstGeom prst="straightConnector1">
            <a:avLst/>
          </a:prstGeom>
          <a:noFill/>
          <a:ln cap="rnd" cmpd="sng" w="9525">
            <a:solidFill>
              <a:srgbClr val="859294"/>
            </a:solidFill>
            <a:prstDash val="solid"/>
            <a:round/>
            <a:headEnd len="sm" w="sm" type="none"/>
            <a:tailEnd len="sm" w="sm" type="none"/>
          </a:ln>
        </p:spPr>
      </p:cxnSp>
      <p:sp>
        <p:nvSpPr>
          <p:cNvPr id="691" name="Google Shape;691;p31"/>
          <p:cNvSpPr/>
          <p:nvPr/>
        </p:nvSpPr>
        <p:spPr>
          <a:xfrm>
            <a:off x="12825090" y="-250117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31"/>
          <p:cNvSpPr txBox="1"/>
          <p:nvPr/>
        </p:nvSpPr>
        <p:spPr>
          <a:xfrm>
            <a:off x="1367523" y="1902555"/>
            <a:ext cx="17098072" cy="92333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6000" u="none" strike="noStrike">
                <a:solidFill>
                  <a:srgbClr val="575979"/>
                </a:solidFill>
                <a:latin typeface="Arial"/>
                <a:ea typeface="Arial"/>
                <a:cs typeface="Arial"/>
                <a:sym typeface="Arial"/>
              </a:rPr>
              <a:t>Câu 1: Hệ thống điện Quốc gia gồm</a:t>
            </a:r>
            <a:r>
              <a:rPr b="0" i="0" lang="en-US" sz="6000" u="none" strike="noStrike">
                <a:solidFill>
                  <a:srgbClr val="000000"/>
                </a:solidFill>
                <a:latin typeface="Arial"/>
                <a:ea typeface="Arial"/>
                <a:cs typeface="Arial"/>
                <a:sym typeface="Arial"/>
              </a:rPr>
              <a:t>:</a:t>
            </a:r>
            <a:endParaRPr b="1" sz="6000">
              <a:solidFill>
                <a:srgbClr val="403953"/>
              </a:solidFill>
              <a:latin typeface="Poppins"/>
              <a:ea typeface="Poppins"/>
              <a:cs typeface="Poppins"/>
              <a:sym typeface="Poppins"/>
            </a:endParaRPr>
          </a:p>
        </p:txBody>
      </p:sp>
      <p:sp>
        <p:nvSpPr>
          <p:cNvPr id="693" name="Google Shape;693;p31"/>
          <p:cNvSpPr/>
          <p:nvPr/>
        </p:nvSpPr>
        <p:spPr>
          <a:xfrm>
            <a:off x="-1783109" y="3549624"/>
            <a:ext cx="8948174"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  A. Nguồn điện</a:t>
            </a:r>
            <a:endParaRPr sz="5400">
              <a:solidFill>
                <a:schemeClr val="lt1"/>
              </a:solidFill>
              <a:latin typeface="Calibri"/>
              <a:ea typeface="Calibri"/>
              <a:cs typeface="Calibri"/>
              <a:sym typeface="Calibri"/>
            </a:endParaRPr>
          </a:p>
        </p:txBody>
      </p:sp>
      <p:sp>
        <p:nvSpPr>
          <p:cNvPr id="694" name="Google Shape;694;p31"/>
          <p:cNvSpPr/>
          <p:nvPr/>
        </p:nvSpPr>
        <p:spPr>
          <a:xfrm>
            <a:off x="-838200" y="6972679"/>
            <a:ext cx="8948174"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B. Lưới điện</a:t>
            </a:r>
            <a:endParaRPr sz="5400">
              <a:solidFill>
                <a:schemeClr val="lt1"/>
              </a:solidFill>
              <a:latin typeface="Calibri"/>
              <a:ea typeface="Calibri"/>
              <a:cs typeface="Calibri"/>
              <a:sym typeface="Calibri"/>
            </a:endParaRPr>
          </a:p>
        </p:txBody>
      </p:sp>
      <p:sp>
        <p:nvSpPr>
          <p:cNvPr id="695" name="Google Shape;695;p31"/>
          <p:cNvSpPr/>
          <p:nvPr/>
        </p:nvSpPr>
        <p:spPr>
          <a:xfrm>
            <a:off x="11122936" y="3508796"/>
            <a:ext cx="8948174"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5400">
                <a:solidFill>
                  <a:schemeClr val="lt1"/>
                </a:solidFill>
                <a:latin typeface="Calibri"/>
                <a:ea typeface="Calibri"/>
                <a:cs typeface="Calibri"/>
                <a:sym typeface="Calibri"/>
              </a:rPr>
              <a:t>               C. Tải điện</a:t>
            </a:r>
            <a:endParaRPr/>
          </a:p>
        </p:txBody>
      </p:sp>
      <p:sp>
        <p:nvSpPr>
          <p:cNvPr id="696" name="Google Shape;696;p31"/>
          <p:cNvSpPr/>
          <p:nvPr/>
        </p:nvSpPr>
        <p:spPr>
          <a:xfrm>
            <a:off x="10178028" y="6972679"/>
            <a:ext cx="8212983"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D. Nguồn điện, lưới điện, tải điện</a:t>
            </a:r>
            <a:endParaRPr sz="5400">
              <a:solidFill>
                <a:schemeClr val="lt1"/>
              </a:solidFill>
              <a:latin typeface="Calibri"/>
              <a:ea typeface="Calibri"/>
              <a:cs typeface="Calibri"/>
              <a:sym typeface="Calibri"/>
            </a:endParaRPr>
          </a:p>
        </p:txBody>
      </p:sp>
      <p:pic>
        <p:nvPicPr>
          <p:cNvPr descr="Dấu kiểm : Ảnh, hình ảnh có sẵn và ảnh miễn phí bản quyền | Shutterstock" id="697" name="Google Shape;697;p31"/>
          <p:cNvPicPr preferRelativeResize="0"/>
          <p:nvPr/>
        </p:nvPicPr>
        <p:blipFill rotWithShape="1">
          <a:blip r:embed="rId5">
            <a:alphaModFix/>
          </a:blip>
          <a:srcRect b="0" l="0" r="0" t="0"/>
          <a:stretch/>
        </p:blipFill>
        <p:spPr>
          <a:xfrm>
            <a:off x="15255900" y="7163685"/>
            <a:ext cx="1823473" cy="1823473"/>
          </a:xfrm>
          <a:prstGeom prst="rect">
            <a:avLst/>
          </a:prstGeom>
          <a:noFill/>
          <a:ln>
            <a:noFill/>
          </a:ln>
        </p:spPr>
      </p:pic>
      <p:pic>
        <p:nvPicPr>
          <p:cNvPr id="698" name="Google Shape;698;p31"/>
          <p:cNvPicPr preferRelativeResize="0"/>
          <p:nvPr/>
        </p:nvPicPr>
        <p:blipFill rotWithShape="1">
          <a:blip r:embed="rId6">
            <a:alphaModFix/>
          </a:blip>
          <a:srcRect b="0" l="0" r="0" t="0"/>
          <a:stretch/>
        </p:blipFill>
        <p:spPr>
          <a:xfrm>
            <a:off x="5110689" y="3942744"/>
            <a:ext cx="1480050" cy="1480050"/>
          </a:xfrm>
          <a:prstGeom prst="rect">
            <a:avLst/>
          </a:prstGeom>
          <a:noFill/>
          <a:ln>
            <a:noFill/>
          </a:ln>
        </p:spPr>
      </p:pic>
      <p:pic>
        <p:nvPicPr>
          <p:cNvPr id="699" name="Google Shape;699;p31"/>
          <p:cNvPicPr preferRelativeResize="0"/>
          <p:nvPr/>
        </p:nvPicPr>
        <p:blipFill rotWithShape="1">
          <a:blip r:embed="rId6">
            <a:alphaModFix/>
          </a:blip>
          <a:srcRect b="0" l="0" r="0" t="0"/>
          <a:stretch/>
        </p:blipFill>
        <p:spPr>
          <a:xfrm>
            <a:off x="5685015" y="7335396"/>
            <a:ext cx="1480050" cy="1480050"/>
          </a:xfrm>
          <a:prstGeom prst="rect">
            <a:avLst/>
          </a:prstGeom>
          <a:noFill/>
          <a:ln>
            <a:noFill/>
          </a:ln>
        </p:spPr>
      </p:pic>
      <p:pic>
        <p:nvPicPr>
          <p:cNvPr id="700" name="Google Shape;700;p31"/>
          <p:cNvPicPr preferRelativeResize="0"/>
          <p:nvPr/>
        </p:nvPicPr>
        <p:blipFill rotWithShape="1">
          <a:blip r:embed="rId6">
            <a:alphaModFix/>
          </a:blip>
          <a:srcRect b="0" l="0" r="0" t="0"/>
          <a:stretch/>
        </p:blipFill>
        <p:spPr>
          <a:xfrm>
            <a:off x="16757134" y="3877667"/>
            <a:ext cx="1480050" cy="1480050"/>
          </a:xfrm>
          <a:prstGeom prst="rect">
            <a:avLst/>
          </a:prstGeom>
          <a:noFill/>
          <a:ln>
            <a:noFill/>
          </a:ln>
        </p:spPr>
      </p:pic>
      <p:sp>
        <p:nvSpPr>
          <p:cNvPr id="701" name="Google Shape;701;p31"/>
          <p:cNvSpPr txBox="1"/>
          <p:nvPr/>
        </p:nvSpPr>
        <p:spPr>
          <a:xfrm>
            <a:off x="6248400" y="154673"/>
            <a:ext cx="5470157"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7200">
                <a:solidFill>
                  <a:srgbClr val="575979"/>
                </a:solidFill>
                <a:latin typeface="Arial"/>
                <a:ea typeface="Arial"/>
                <a:cs typeface="Arial"/>
                <a:sym typeface="Arial"/>
              </a:rPr>
              <a:t>LUYỆN TẬP</a:t>
            </a:r>
            <a:endParaRPr b="0" sz="6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5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709" name="Shape 709"/>
        <p:cNvGrpSpPr/>
        <p:nvPr/>
      </p:nvGrpSpPr>
      <p:grpSpPr>
        <a:xfrm>
          <a:off x="0" y="0"/>
          <a:ext cx="0" cy="0"/>
          <a:chOff x="0" y="0"/>
          <a:chExt cx="0" cy="0"/>
        </a:xfrm>
      </p:grpSpPr>
      <p:sp>
        <p:nvSpPr>
          <p:cNvPr id="710" name="Google Shape;710;p32"/>
          <p:cNvSpPr/>
          <p:nvPr/>
        </p:nvSpPr>
        <p:spPr>
          <a:xfrm>
            <a:off x="2538090" y="92067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32"/>
          <p:cNvSpPr/>
          <p:nvPr/>
        </p:nvSpPr>
        <p:spPr>
          <a:xfrm>
            <a:off x="8601200" y="95886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12" name="Google Shape;712;p32"/>
          <p:cNvCxnSpPr/>
          <p:nvPr/>
        </p:nvCxnSpPr>
        <p:spPr>
          <a:xfrm rot="2333437">
            <a:off x="-323268" y="1043910"/>
            <a:ext cx="1901532" cy="0"/>
          </a:xfrm>
          <a:prstGeom prst="straightConnector1">
            <a:avLst/>
          </a:prstGeom>
          <a:noFill/>
          <a:ln cap="rnd" cmpd="sng" w="9525">
            <a:solidFill>
              <a:srgbClr val="859294"/>
            </a:solidFill>
            <a:prstDash val="solid"/>
            <a:round/>
            <a:headEnd len="sm" w="sm" type="none"/>
            <a:tailEnd len="sm" w="sm" type="none"/>
          </a:ln>
        </p:spPr>
      </p:cxnSp>
      <p:cxnSp>
        <p:nvCxnSpPr>
          <p:cNvPr id="713" name="Google Shape;713;p32"/>
          <p:cNvCxnSpPr/>
          <p:nvPr/>
        </p:nvCxnSpPr>
        <p:spPr>
          <a:xfrm rot="2333437">
            <a:off x="-712888" y="1147840"/>
            <a:ext cx="1901532" cy="0"/>
          </a:xfrm>
          <a:prstGeom prst="straightConnector1">
            <a:avLst/>
          </a:prstGeom>
          <a:noFill/>
          <a:ln cap="rnd" cmpd="sng" w="9525">
            <a:solidFill>
              <a:srgbClr val="859294"/>
            </a:solidFill>
            <a:prstDash val="solid"/>
            <a:round/>
            <a:headEnd len="sm" w="sm" type="none"/>
            <a:tailEnd len="sm" w="sm" type="none"/>
          </a:ln>
        </p:spPr>
      </p:cxnSp>
      <p:cxnSp>
        <p:nvCxnSpPr>
          <p:cNvPr id="714" name="Google Shape;714;p32"/>
          <p:cNvCxnSpPr/>
          <p:nvPr/>
        </p:nvCxnSpPr>
        <p:spPr>
          <a:xfrm rot="2333437">
            <a:off x="-589828" y="435874"/>
            <a:ext cx="1901532" cy="0"/>
          </a:xfrm>
          <a:prstGeom prst="straightConnector1">
            <a:avLst/>
          </a:prstGeom>
          <a:noFill/>
          <a:ln cap="rnd" cmpd="sng" w="9525">
            <a:solidFill>
              <a:srgbClr val="859294"/>
            </a:solidFill>
            <a:prstDash val="solid"/>
            <a:round/>
            <a:headEnd len="sm" w="sm" type="none"/>
            <a:tailEnd len="sm" w="sm" type="none"/>
          </a:ln>
        </p:spPr>
      </p:cxnSp>
      <p:cxnSp>
        <p:nvCxnSpPr>
          <p:cNvPr id="715" name="Google Shape;715;p32"/>
          <p:cNvCxnSpPr/>
          <p:nvPr/>
        </p:nvCxnSpPr>
        <p:spPr>
          <a:xfrm rot="2333437">
            <a:off x="16868632" y="10157236"/>
            <a:ext cx="1901532" cy="0"/>
          </a:xfrm>
          <a:prstGeom prst="straightConnector1">
            <a:avLst/>
          </a:prstGeom>
          <a:noFill/>
          <a:ln cap="rnd" cmpd="sng" w="9525">
            <a:solidFill>
              <a:srgbClr val="859294"/>
            </a:solidFill>
            <a:prstDash val="solid"/>
            <a:round/>
            <a:headEnd len="sm" w="sm" type="none"/>
            <a:tailEnd len="sm" w="sm" type="none"/>
          </a:ln>
        </p:spPr>
      </p:cxnSp>
      <p:cxnSp>
        <p:nvCxnSpPr>
          <p:cNvPr id="716" name="Google Shape;716;p32"/>
          <p:cNvCxnSpPr/>
          <p:nvPr/>
        </p:nvCxnSpPr>
        <p:spPr>
          <a:xfrm rot="2333437">
            <a:off x="16479012" y="10261166"/>
            <a:ext cx="1901532" cy="0"/>
          </a:xfrm>
          <a:prstGeom prst="straightConnector1">
            <a:avLst/>
          </a:prstGeom>
          <a:noFill/>
          <a:ln cap="rnd" cmpd="sng" w="9525">
            <a:solidFill>
              <a:srgbClr val="859294"/>
            </a:solidFill>
            <a:prstDash val="solid"/>
            <a:round/>
            <a:headEnd len="sm" w="sm" type="none"/>
            <a:tailEnd len="sm" w="sm" type="none"/>
          </a:ln>
        </p:spPr>
      </p:cxnSp>
      <p:cxnSp>
        <p:nvCxnSpPr>
          <p:cNvPr id="717" name="Google Shape;717;p32"/>
          <p:cNvCxnSpPr/>
          <p:nvPr/>
        </p:nvCxnSpPr>
        <p:spPr>
          <a:xfrm rot="2333437">
            <a:off x="16602072" y="9549200"/>
            <a:ext cx="1901532" cy="0"/>
          </a:xfrm>
          <a:prstGeom prst="straightConnector1">
            <a:avLst/>
          </a:prstGeom>
          <a:noFill/>
          <a:ln cap="rnd" cmpd="sng" w="9525">
            <a:solidFill>
              <a:srgbClr val="859294"/>
            </a:solidFill>
            <a:prstDash val="solid"/>
            <a:round/>
            <a:headEnd len="sm" w="sm" type="none"/>
            <a:tailEnd len="sm" w="sm" type="none"/>
          </a:ln>
        </p:spPr>
      </p:cxnSp>
      <p:sp>
        <p:nvSpPr>
          <p:cNvPr id="718" name="Google Shape;718;p32"/>
          <p:cNvSpPr/>
          <p:nvPr/>
        </p:nvSpPr>
        <p:spPr>
          <a:xfrm>
            <a:off x="75546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32"/>
          <p:cNvSpPr/>
          <p:nvPr/>
        </p:nvSpPr>
        <p:spPr>
          <a:xfrm>
            <a:off x="12825090" y="-250117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0" name="Google Shape;720;p32"/>
          <p:cNvSpPr txBox="1"/>
          <p:nvPr/>
        </p:nvSpPr>
        <p:spPr>
          <a:xfrm>
            <a:off x="74819" y="1379415"/>
            <a:ext cx="19204861"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7200" u="none" strike="noStrike">
                <a:solidFill>
                  <a:srgbClr val="575979"/>
                </a:solidFill>
                <a:latin typeface="Arial"/>
                <a:ea typeface="Arial"/>
                <a:cs typeface="Arial"/>
                <a:sym typeface="Arial"/>
              </a:rPr>
              <a:t>Câu 2: Lưới điện quốc gia có chức năng?</a:t>
            </a:r>
            <a:r>
              <a:rPr b="0" i="0" lang="en-US" sz="1800" u="none" strike="noStrike">
                <a:solidFill>
                  <a:srgbClr val="000000"/>
                </a:solidFill>
                <a:latin typeface="Arial"/>
                <a:ea typeface="Arial"/>
                <a:cs typeface="Arial"/>
                <a:sym typeface="Arial"/>
              </a:rPr>
              <a:t>:</a:t>
            </a:r>
            <a:endParaRPr b="0" sz="6000">
              <a:solidFill>
                <a:schemeClr val="dk1"/>
              </a:solidFill>
              <a:latin typeface="Calibri"/>
              <a:ea typeface="Calibri"/>
              <a:cs typeface="Calibri"/>
              <a:sym typeface="Calibri"/>
            </a:endParaRPr>
          </a:p>
          <a:p>
            <a:pPr indent="0" lvl="0" marL="0" marR="0" rtl="0" algn="l">
              <a:spcBef>
                <a:spcPts val="0"/>
              </a:spcBef>
              <a:spcAft>
                <a:spcPts val="0"/>
              </a:spcAft>
              <a:buNone/>
            </a:pPr>
            <a:br>
              <a:rPr lang="en-US" sz="6000">
                <a:solidFill>
                  <a:schemeClr val="dk1"/>
                </a:solidFill>
                <a:latin typeface="Calibri"/>
                <a:ea typeface="Calibri"/>
                <a:cs typeface="Calibri"/>
                <a:sym typeface="Calibri"/>
              </a:rPr>
            </a:br>
            <a:endParaRPr b="1" sz="6000">
              <a:solidFill>
                <a:srgbClr val="403953"/>
              </a:solidFill>
              <a:latin typeface="Poppins"/>
              <a:ea typeface="Poppins"/>
              <a:cs typeface="Poppins"/>
              <a:sym typeface="Poppins"/>
            </a:endParaRPr>
          </a:p>
        </p:txBody>
      </p:sp>
      <p:sp>
        <p:nvSpPr>
          <p:cNvPr id="721" name="Google Shape;721;p32"/>
          <p:cNvSpPr/>
          <p:nvPr/>
        </p:nvSpPr>
        <p:spPr>
          <a:xfrm>
            <a:off x="-1783109" y="3549624"/>
            <a:ext cx="10172028" cy="2613864"/>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A. Làm tang áp</a:t>
            </a:r>
            <a:endParaRPr sz="5400">
              <a:solidFill>
                <a:schemeClr val="lt1"/>
              </a:solidFill>
              <a:latin typeface="Calibri"/>
              <a:ea typeface="Calibri"/>
              <a:cs typeface="Calibri"/>
              <a:sym typeface="Calibri"/>
            </a:endParaRPr>
          </a:p>
        </p:txBody>
      </p:sp>
      <p:sp>
        <p:nvSpPr>
          <p:cNvPr id="722" name="Google Shape;722;p32"/>
          <p:cNvSpPr/>
          <p:nvPr/>
        </p:nvSpPr>
        <p:spPr>
          <a:xfrm>
            <a:off x="-838200" y="6972678"/>
            <a:ext cx="8212983" cy="2234047"/>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B. Hạ áp</a:t>
            </a:r>
            <a:endParaRPr sz="5400">
              <a:solidFill>
                <a:schemeClr val="lt1"/>
              </a:solidFill>
              <a:latin typeface="Calibri"/>
              <a:ea typeface="Calibri"/>
              <a:cs typeface="Calibri"/>
              <a:sym typeface="Calibri"/>
            </a:endParaRPr>
          </a:p>
        </p:txBody>
      </p:sp>
      <p:sp>
        <p:nvSpPr>
          <p:cNvPr id="723" name="Google Shape;723;p32"/>
          <p:cNvSpPr/>
          <p:nvPr/>
        </p:nvSpPr>
        <p:spPr>
          <a:xfrm>
            <a:off x="9899082" y="3508796"/>
            <a:ext cx="8660342" cy="2613864"/>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Calibri"/>
                <a:ea typeface="Calibri"/>
                <a:cs typeface="Calibri"/>
                <a:sym typeface="Calibri"/>
              </a:rPr>
              <a:t> C. Truyền tải và phân phối điện năng từ các nhà máy phát điện đến nơi tiêu thụ.</a:t>
            </a:r>
            <a:endParaRPr/>
          </a:p>
        </p:txBody>
      </p:sp>
      <p:sp>
        <p:nvSpPr>
          <p:cNvPr id="724" name="Google Shape;724;p32"/>
          <p:cNvSpPr/>
          <p:nvPr/>
        </p:nvSpPr>
        <p:spPr>
          <a:xfrm>
            <a:off x="10438801" y="7070970"/>
            <a:ext cx="8660342" cy="223404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5400" u="none" strike="noStrike">
                <a:solidFill>
                  <a:schemeClr val="lt1"/>
                </a:solidFill>
                <a:latin typeface="Arial"/>
                <a:ea typeface="Arial"/>
                <a:cs typeface="Arial"/>
                <a:sym typeface="Arial"/>
              </a:rPr>
              <a:t>D. Gồm các dây dẫn, các trạm điện liên kết lại</a:t>
            </a:r>
            <a:endParaRPr sz="5400">
              <a:solidFill>
                <a:schemeClr val="lt1"/>
              </a:solidFill>
              <a:latin typeface="Calibri"/>
              <a:ea typeface="Calibri"/>
              <a:cs typeface="Calibri"/>
              <a:sym typeface="Calibri"/>
            </a:endParaRPr>
          </a:p>
        </p:txBody>
      </p:sp>
      <p:pic>
        <p:nvPicPr>
          <p:cNvPr descr="Dấu kiểm : Ảnh, hình ảnh có sẵn và ảnh miễn phí bản quyền | Shutterstock" id="725" name="Google Shape;725;p32"/>
          <p:cNvPicPr preferRelativeResize="0"/>
          <p:nvPr/>
        </p:nvPicPr>
        <p:blipFill rotWithShape="1">
          <a:blip r:embed="rId6">
            <a:alphaModFix/>
          </a:blip>
          <a:srcRect b="0" l="0" r="0" t="0"/>
          <a:stretch/>
        </p:blipFill>
        <p:spPr>
          <a:xfrm>
            <a:off x="16346330" y="4351152"/>
            <a:ext cx="1823473" cy="1823473"/>
          </a:xfrm>
          <a:prstGeom prst="rect">
            <a:avLst/>
          </a:prstGeom>
          <a:noFill/>
          <a:ln>
            <a:noFill/>
          </a:ln>
        </p:spPr>
      </p:pic>
      <p:pic>
        <p:nvPicPr>
          <p:cNvPr id="726" name="Google Shape;726;p32"/>
          <p:cNvPicPr preferRelativeResize="0"/>
          <p:nvPr/>
        </p:nvPicPr>
        <p:blipFill rotWithShape="1">
          <a:blip r:embed="rId7">
            <a:alphaModFix/>
          </a:blip>
          <a:srcRect b="0" l="0" r="0" t="0"/>
          <a:stretch/>
        </p:blipFill>
        <p:spPr>
          <a:xfrm>
            <a:off x="5935433" y="4153886"/>
            <a:ext cx="1480050" cy="1480050"/>
          </a:xfrm>
          <a:prstGeom prst="rect">
            <a:avLst/>
          </a:prstGeom>
          <a:noFill/>
          <a:ln>
            <a:noFill/>
          </a:ln>
        </p:spPr>
      </p:pic>
      <p:pic>
        <p:nvPicPr>
          <p:cNvPr id="727" name="Google Shape;727;p32"/>
          <p:cNvPicPr preferRelativeResize="0"/>
          <p:nvPr/>
        </p:nvPicPr>
        <p:blipFill rotWithShape="1">
          <a:blip r:embed="rId7">
            <a:alphaModFix/>
          </a:blip>
          <a:srcRect b="0" l="0" r="0" t="0"/>
          <a:stretch/>
        </p:blipFill>
        <p:spPr>
          <a:xfrm>
            <a:off x="5075269" y="7332252"/>
            <a:ext cx="1480050" cy="1480050"/>
          </a:xfrm>
          <a:prstGeom prst="rect">
            <a:avLst/>
          </a:prstGeom>
          <a:noFill/>
          <a:ln>
            <a:noFill/>
          </a:ln>
        </p:spPr>
      </p:pic>
      <p:pic>
        <p:nvPicPr>
          <p:cNvPr id="728" name="Google Shape;728;p32"/>
          <p:cNvPicPr preferRelativeResize="0"/>
          <p:nvPr/>
        </p:nvPicPr>
        <p:blipFill rotWithShape="1">
          <a:blip r:embed="rId7">
            <a:alphaModFix/>
          </a:blip>
          <a:srcRect b="0" l="0" r="0" t="0"/>
          <a:stretch/>
        </p:blipFill>
        <p:spPr>
          <a:xfrm>
            <a:off x="16689753" y="7615754"/>
            <a:ext cx="1480050" cy="148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500"/>
                                        <p:tgtEl>
                                          <p:spTgt spid="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736" name="Shape 736"/>
        <p:cNvGrpSpPr/>
        <p:nvPr/>
      </p:nvGrpSpPr>
      <p:grpSpPr>
        <a:xfrm>
          <a:off x="0" y="0"/>
          <a:ext cx="0" cy="0"/>
          <a:chOff x="0" y="0"/>
          <a:chExt cx="0" cy="0"/>
        </a:xfrm>
      </p:grpSpPr>
      <p:sp>
        <p:nvSpPr>
          <p:cNvPr id="737" name="Google Shape;737;p33"/>
          <p:cNvSpPr/>
          <p:nvPr/>
        </p:nvSpPr>
        <p:spPr>
          <a:xfrm>
            <a:off x="2538090" y="92067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33"/>
          <p:cNvSpPr/>
          <p:nvPr/>
        </p:nvSpPr>
        <p:spPr>
          <a:xfrm>
            <a:off x="8601200" y="95886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39" name="Google Shape;739;p33"/>
          <p:cNvCxnSpPr/>
          <p:nvPr/>
        </p:nvCxnSpPr>
        <p:spPr>
          <a:xfrm rot="2333437">
            <a:off x="-323268" y="1043910"/>
            <a:ext cx="1901532" cy="0"/>
          </a:xfrm>
          <a:prstGeom prst="straightConnector1">
            <a:avLst/>
          </a:prstGeom>
          <a:noFill/>
          <a:ln cap="rnd" cmpd="sng" w="9525">
            <a:solidFill>
              <a:srgbClr val="859294"/>
            </a:solidFill>
            <a:prstDash val="solid"/>
            <a:round/>
            <a:headEnd len="sm" w="sm" type="none"/>
            <a:tailEnd len="sm" w="sm" type="none"/>
          </a:ln>
        </p:spPr>
      </p:cxnSp>
      <p:cxnSp>
        <p:nvCxnSpPr>
          <p:cNvPr id="740" name="Google Shape;740;p33"/>
          <p:cNvCxnSpPr/>
          <p:nvPr/>
        </p:nvCxnSpPr>
        <p:spPr>
          <a:xfrm rot="2333437">
            <a:off x="-712888" y="1147840"/>
            <a:ext cx="1901532" cy="0"/>
          </a:xfrm>
          <a:prstGeom prst="straightConnector1">
            <a:avLst/>
          </a:prstGeom>
          <a:noFill/>
          <a:ln cap="rnd" cmpd="sng" w="9525">
            <a:solidFill>
              <a:srgbClr val="859294"/>
            </a:solidFill>
            <a:prstDash val="solid"/>
            <a:round/>
            <a:headEnd len="sm" w="sm" type="none"/>
            <a:tailEnd len="sm" w="sm" type="none"/>
          </a:ln>
        </p:spPr>
      </p:cxnSp>
      <p:cxnSp>
        <p:nvCxnSpPr>
          <p:cNvPr id="741" name="Google Shape;741;p33"/>
          <p:cNvCxnSpPr/>
          <p:nvPr/>
        </p:nvCxnSpPr>
        <p:spPr>
          <a:xfrm rot="2333437">
            <a:off x="-589828" y="435874"/>
            <a:ext cx="1901532" cy="0"/>
          </a:xfrm>
          <a:prstGeom prst="straightConnector1">
            <a:avLst/>
          </a:prstGeom>
          <a:noFill/>
          <a:ln cap="rnd" cmpd="sng" w="9525">
            <a:solidFill>
              <a:srgbClr val="859294"/>
            </a:solidFill>
            <a:prstDash val="solid"/>
            <a:round/>
            <a:headEnd len="sm" w="sm" type="none"/>
            <a:tailEnd len="sm" w="sm" type="none"/>
          </a:ln>
        </p:spPr>
      </p:cxnSp>
      <p:cxnSp>
        <p:nvCxnSpPr>
          <p:cNvPr id="742" name="Google Shape;742;p33"/>
          <p:cNvCxnSpPr/>
          <p:nvPr/>
        </p:nvCxnSpPr>
        <p:spPr>
          <a:xfrm rot="2333437">
            <a:off x="16868632" y="10157236"/>
            <a:ext cx="1901532" cy="0"/>
          </a:xfrm>
          <a:prstGeom prst="straightConnector1">
            <a:avLst/>
          </a:prstGeom>
          <a:noFill/>
          <a:ln cap="rnd" cmpd="sng" w="9525">
            <a:solidFill>
              <a:srgbClr val="859294"/>
            </a:solidFill>
            <a:prstDash val="solid"/>
            <a:round/>
            <a:headEnd len="sm" w="sm" type="none"/>
            <a:tailEnd len="sm" w="sm" type="none"/>
          </a:ln>
        </p:spPr>
      </p:cxnSp>
      <p:cxnSp>
        <p:nvCxnSpPr>
          <p:cNvPr id="743" name="Google Shape;743;p33"/>
          <p:cNvCxnSpPr/>
          <p:nvPr/>
        </p:nvCxnSpPr>
        <p:spPr>
          <a:xfrm rot="2333437">
            <a:off x="16479012" y="10261166"/>
            <a:ext cx="1901532" cy="0"/>
          </a:xfrm>
          <a:prstGeom prst="straightConnector1">
            <a:avLst/>
          </a:prstGeom>
          <a:noFill/>
          <a:ln cap="rnd" cmpd="sng" w="9525">
            <a:solidFill>
              <a:srgbClr val="859294"/>
            </a:solidFill>
            <a:prstDash val="solid"/>
            <a:round/>
            <a:headEnd len="sm" w="sm" type="none"/>
            <a:tailEnd len="sm" w="sm" type="none"/>
          </a:ln>
        </p:spPr>
      </p:cxnSp>
      <p:cxnSp>
        <p:nvCxnSpPr>
          <p:cNvPr id="744" name="Google Shape;744;p33"/>
          <p:cNvCxnSpPr/>
          <p:nvPr/>
        </p:nvCxnSpPr>
        <p:spPr>
          <a:xfrm rot="2333437">
            <a:off x="16602072" y="9549200"/>
            <a:ext cx="1901532" cy="0"/>
          </a:xfrm>
          <a:prstGeom prst="straightConnector1">
            <a:avLst/>
          </a:prstGeom>
          <a:noFill/>
          <a:ln cap="rnd" cmpd="sng" w="9525">
            <a:solidFill>
              <a:srgbClr val="859294"/>
            </a:solidFill>
            <a:prstDash val="solid"/>
            <a:round/>
            <a:headEnd len="sm" w="sm" type="none"/>
            <a:tailEnd len="sm" w="sm" type="none"/>
          </a:ln>
        </p:spPr>
      </p:cxnSp>
      <p:sp>
        <p:nvSpPr>
          <p:cNvPr id="745" name="Google Shape;745;p33"/>
          <p:cNvSpPr/>
          <p:nvPr/>
        </p:nvSpPr>
        <p:spPr>
          <a:xfrm>
            <a:off x="75546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33"/>
          <p:cNvSpPr/>
          <p:nvPr/>
        </p:nvSpPr>
        <p:spPr>
          <a:xfrm>
            <a:off x="12825090" y="-250117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33"/>
          <p:cNvSpPr txBox="1"/>
          <p:nvPr/>
        </p:nvSpPr>
        <p:spPr>
          <a:xfrm>
            <a:off x="627498" y="1273139"/>
            <a:ext cx="17182384" cy="406265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6600" u="none" strike="noStrike">
                <a:solidFill>
                  <a:srgbClr val="575979"/>
                </a:solidFill>
                <a:latin typeface="Arial"/>
                <a:ea typeface="Arial"/>
                <a:cs typeface="Arial"/>
                <a:sym typeface="Arial"/>
              </a:rPr>
              <a:t>Câu 3:  Hệ thống điện quốc gia có mấy thành phần?</a:t>
            </a:r>
            <a:endParaRPr b="1" sz="6600">
              <a:solidFill>
                <a:srgbClr val="575979"/>
              </a:solidFill>
              <a:latin typeface="Calibri"/>
              <a:ea typeface="Calibri"/>
              <a:cs typeface="Calibri"/>
              <a:sym typeface="Calibri"/>
            </a:endParaRPr>
          </a:p>
          <a:p>
            <a:pPr indent="0" lvl="0" marL="0" marR="0" rtl="0" algn="ctr">
              <a:spcBef>
                <a:spcPts val="0"/>
              </a:spcBef>
              <a:spcAft>
                <a:spcPts val="0"/>
              </a:spcAft>
              <a:buNone/>
            </a:pPr>
            <a:br>
              <a:rPr b="1" lang="en-US" sz="6600">
                <a:solidFill>
                  <a:srgbClr val="575979"/>
                </a:solidFill>
                <a:latin typeface="Calibri"/>
                <a:ea typeface="Calibri"/>
                <a:cs typeface="Calibri"/>
                <a:sym typeface="Calibri"/>
              </a:rPr>
            </a:br>
            <a:endParaRPr b="1" sz="6600">
              <a:solidFill>
                <a:srgbClr val="575979"/>
              </a:solidFill>
              <a:latin typeface="Poppins"/>
              <a:ea typeface="Poppins"/>
              <a:cs typeface="Poppins"/>
              <a:sym typeface="Poppins"/>
            </a:endParaRPr>
          </a:p>
        </p:txBody>
      </p:sp>
      <p:sp>
        <p:nvSpPr>
          <p:cNvPr id="748" name="Google Shape;748;p33"/>
          <p:cNvSpPr/>
          <p:nvPr/>
        </p:nvSpPr>
        <p:spPr>
          <a:xfrm>
            <a:off x="-1783109" y="3549624"/>
            <a:ext cx="8948174"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  A. 1</a:t>
            </a:r>
            <a:endParaRPr sz="5400">
              <a:solidFill>
                <a:schemeClr val="lt1"/>
              </a:solidFill>
              <a:latin typeface="Calibri"/>
              <a:ea typeface="Calibri"/>
              <a:cs typeface="Calibri"/>
              <a:sym typeface="Calibri"/>
            </a:endParaRPr>
          </a:p>
        </p:txBody>
      </p:sp>
      <p:sp>
        <p:nvSpPr>
          <p:cNvPr id="749" name="Google Shape;749;p33"/>
          <p:cNvSpPr/>
          <p:nvPr/>
        </p:nvSpPr>
        <p:spPr>
          <a:xfrm>
            <a:off x="-838200" y="6972679"/>
            <a:ext cx="8948174"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B. 2</a:t>
            </a:r>
            <a:endParaRPr sz="5400">
              <a:solidFill>
                <a:schemeClr val="lt1"/>
              </a:solidFill>
              <a:latin typeface="Calibri"/>
              <a:ea typeface="Calibri"/>
              <a:cs typeface="Calibri"/>
              <a:sym typeface="Calibri"/>
            </a:endParaRPr>
          </a:p>
        </p:txBody>
      </p:sp>
      <p:sp>
        <p:nvSpPr>
          <p:cNvPr id="750" name="Google Shape;750;p33"/>
          <p:cNvSpPr/>
          <p:nvPr/>
        </p:nvSpPr>
        <p:spPr>
          <a:xfrm>
            <a:off x="11122936" y="3508796"/>
            <a:ext cx="8948174"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5400">
                <a:solidFill>
                  <a:schemeClr val="lt1"/>
                </a:solidFill>
                <a:latin typeface="Calibri"/>
                <a:ea typeface="Calibri"/>
                <a:cs typeface="Calibri"/>
                <a:sym typeface="Calibri"/>
              </a:rPr>
              <a:t>               C. 3</a:t>
            </a:r>
            <a:endParaRPr/>
          </a:p>
        </p:txBody>
      </p:sp>
      <p:sp>
        <p:nvSpPr>
          <p:cNvPr id="751" name="Google Shape;751;p33"/>
          <p:cNvSpPr/>
          <p:nvPr/>
        </p:nvSpPr>
        <p:spPr>
          <a:xfrm>
            <a:off x="10178028" y="6972679"/>
            <a:ext cx="8212983"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D. 4</a:t>
            </a:r>
            <a:endParaRPr sz="5400">
              <a:solidFill>
                <a:schemeClr val="lt1"/>
              </a:solidFill>
              <a:latin typeface="Calibri"/>
              <a:ea typeface="Calibri"/>
              <a:cs typeface="Calibri"/>
              <a:sym typeface="Calibri"/>
            </a:endParaRPr>
          </a:p>
        </p:txBody>
      </p:sp>
      <p:pic>
        <p:nvPicPr>
          <p:cNvPr descr="Dấu kiểm : Ảnh, hình ảnh có sẵn và ảnh miễn phí bản quyền | Shutterstock" id="752" name="Google Shape;752;p33"/>
          <p:cNvPicPr preferRelativeResize="0"/>
          <p:nvPr/>
        </p:nvPicPr>
        <p:blipFill rotWithShape="1">
          <a:blip r:embed="rId6">
            <a:alphaModFix/>
          </a:blip>
          <a:srcRect b="0" l="0" r="0" t="0"/>
          <a:stretch/>
        </p:blipFill>
        <p:spPr>
          <a:xfrm>
            <a:off x="15217229" y="3700875"/>
            <a:ext cx="1823473" cy="1823473"/>
          </a:xfrm>
          <a:prstGeom prst="rect">
            <a:avLst/>
          </a:prstGeom>
          <a:noFill/>
          <a:ln>
            <a:noFill/>
          </a:ln>
        </p:spPr>
      </p:pic>
      <p:pic>
        <p:nvPicPr>
          <p:cNvPr id="753" name="Google Shape;753;p33"/>
          <p:cNvPicPr preferRelativeResize="0"/>
          <p:nvPr/>
        </p:nvPicPr>
        <p:blipFill rotWithShape="1">
          <a:blip r:embed="rId7">
            <a:alphaModFix/>
          </a:blip>
          <a:srcRect b="0" l="0" r="0" t="0"/>
          <a:stretch/>
        </p:blipFill>
        <p:spPr>
          <a:xfrm>
            <a:off x="5110689" y="3942744"/>
            <a:ext cx="1480050" cy="1480050"/>
          </a:xfrm>
          <a:prstGeom prst="rect">
            <a:avLst/>
          </a:prstGeom>
          <a:noFill/>
          <a:ln>
            <a:noFill/>
          </a:ln>
        </p:spPr>
      </p:pic>
      <p:pic>
        <p:nvPicPr>
          <p:cNvPr id="754" name="Google Shape;754;p33"/>
          <p:cNvPicPr preferRelativeResize="0"/>
          <p:nvPr/>
        </p:nvPicPr>
        <p:blipFill rotWithShape="1">
          <a:blip r:embed="rId7">
            <a:alphaModFix/>
          </a:blip>
          <a:srcRect b="0" l="0" r="0" t="0"/>
          <a:stretch/>
        </p:blipFill>
        <p:spPr>
          <a:xfrm>
            <a:off x="5685015" y="7335396"/>
            <a:ext cx="1480050" cy="1480050"/>
          </a:xfrm>
          <a:prstGeom prst="rect">
            <a:avLst/>
          </a:prstGeom>
          <a:noFill/>
          <a:ln>
            <a:noFill/>
          </a:ln>
        </p:spPr>
      </p:pic>
      <p:pic>
        <p:nvPicPr>
          <p:cNvPr id="755" name="Google Shape;755;p33"/>
          <p:cNvPicPr preferRelativeResize="0"/>
          <p:nvPr/>
        </p:nvPicPr>
        <p:blipFill rotWithShape="1">
          <a:blip r:embed="rId7">
            <a:alphaModFix/>
          </a:blip>
          <a:srcRect b="0" l="0" r="0" t="0"/>
          <a:stretch/>
        </p:blipFill>
        <p:spPr>
          <a:xfrm>
            <a:off x="15388941" y="7197220"/>
            <a:ext cx="1480050" cy="148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763" name="Shape 763"/>
        <p:cNvGrpSpPr/>
        <p:nvPr/>
      </p:nvGrpSpPr>
      <p:grpSpPr>
        <a:xfrm>
          <a:off x="0" y="0"/>
          <a:ext cx="0" cy="0"/>
          <a:chOff x="0" y="0"/>
          <a:chExt cx="0" cy="0"/>
        </a:xfrm>
      </p:grpSpPr>
      <p:sp>
        <p:nvSpPr>
          <p:cNvPr id="764" name="Google Shape;764;p34"/>
          <p:cNvSpPr/>
          <p:nvPr/>
        </p:nvSpPr>
        <p:spPr>
          <a:xfrm>
            <a:off x="2538090" y="92067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34"/>
          <p:cNvSpPr/>
          <p:nvPr/>
        </p:nvSpPr>
        <p:spPr>
          <a:xfrm>
            <a:off x="8601200" y="95886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66" name="Google Shape;766;p34"/>
          <p:cNvCxnSpPr/>
          <p:nvPr/>
        </p:nvCxnSpPr>
        <p:spPr>
          <a:xfrm rot="2333437">
            <a:off x="-323268" y="1043910"/>
            <a:ext cx="1901532" cy="0"/>
          </a:xfrm>
          <a:prstGeom prst="straightConnector1">
            <a:avLst/>
          </a:prstGeom>
          <a:noFill/>
          <a:ln cap="rnd" cmpd="sng" w="9525">
            <a:solidFill>
              <a:srgbClr val="859294"/>
            </a:solidFill>
            <a:prstDash val="solid"/>
            <a:round/>
            <a:headEnd len="sm" w="sm" type="none"/>
            <a:tailEnd len="sm" w="sm" type="none"/>
          </a:ln>
        </p:spPr>
      </p:cxnSp>
      <p:cxnSp>
        <p:nvCxnSpPr>
          <p:cNvPr id="767" name="Google Shape;767;p34"/>
          <p:cNvCxnSpPr/>
          <p:nvPr/>
        </p:nvCxnSpPr>
        <p:spPr>
          <a:xfrm rot="2333437">
            <a:off x="-712888" y="1147840"/>
            <a:ext cx="1901532" cy="0"/>
          </a:xfrm>
          <a:prstGeom prst="straightConnector1">
            <a:avLst/>
          </a:prstGeom>
          <a:noFill/>
          <a:ln cap="rnd" cmpd="sng" w="9525">
            <a:solidFill>
              <a:srgbClr val="859294"/>
            </a:solidFill>
            <a:prstDash val="solid"/>
            <a:round/>
            <a:headEnd len="sm" w="sm" type="none"/>
            <a:tailEnd len="sm" w="sm" type="none"/>
          </a:ln>
        </p:spPr>
      </p:cxnSp>
      <p:cxnSp>
        <p:nvCxnSpPr>
          <p:cNvPr id="768" name="Google Shape;768;p34"/>
          <p:cNvCxnSpPr/>
          <p:nvPr/>
        </p:nvCxnSpPr>
        <p:spPr>
          <a:xfrm rot="2333437">
            <a:off x="-589828" y="435874"/>
            <a:ext cx="1901532" cy="0"/>
          </a:xfrm>
          <a:prstGeom prst="straightConnector1">
            <a:avLst/>
          </a:prstGeom>
          <a:noFill/>
          <a:ln cap="rnd" cmpd="sng" w="9525">
            <a:solidFill>
              <a:srgbClr val="859294"/>
            </a:solidFill>
            <a:prstDash val="solid"/>
            <a:round/>
            <a:headEnd len="sm" w="sm" type="none"/>
            <a:tailEnd len="sm" w="sm" type="none"/>
          </a:ln>
        </p:spPr>
      </p:cxnSp>
      <p:cxnSp>
        <p:nvCxnSpPr>
          <p:cNvPr id="769" name="Google Shape;769;p34"/>
          <p:cNvCxnSpPr/>
          <p:nvPr/>
        </p:nvCxnSpPr>
        <p:spPr>
          <a:xfrm rot="2333437">
            <a:off x="16868632" y="10157236"/>
            <a:ext cx="1901532" cy="0"/>
          </a:xfrm>
          <a:prstGeom prst="straightConnector1">
            <a:avLst/>
          </a:prstGeom>
          <a:noFill/>
          <a:ln cap="rnd" cmpd="sng" w="9525">
            <a:solidFill>
              <a:srgbClr val="859294"/>
            </a:solidFill>
            <a:prstDash val="solid"/>
            <a:round/>
            <a:headEnd len="sm" w="sm" type="none"/>
            <a:tailEnd len="sm" w="sm" type="none"/>
          </a:ln>
        </p:spPr>
      </p:cxnSp>
      <p:cxnSp>
        <p:nvCxnSpPr>
          <p:cNvPr id="770" name="Google Shape;770;p34"/>
          <p:cNvCxnSpPr/>
          <p:nvPr/>
        </p:nvCxnSpPr>
        <p:spPr>
          <a:xfrm rot="2333437">
            <a:off x="16479012" y="10261166"/>
            <a:ext cx="1901532" cy="0"/>
          </a:xfrm>
          <a:prstGeom prst="straightConnector1">
            <a:avLst/>
          </a:prstGeom>
          <a:noFill/>
          <a:ln cap="rnd" cmpd="sng" w="9525">
            <a:solidFill>
              <a:srgbClr val="859294"/>
            </a:solidFill>
            <a:prstDash val="solid"/>
            <a:round/>
            <a:headEnd len="sm" w="sm" type="none"/>
            <a:tailEnd len="sm" w="sm" type="none"/>
          </a:ln>
        </p:spPr>
      </p:cxnSp>
      <p:cxnSp>
        <p:nvCxnSpPr>
          <p:cNvPr id="771" name="Google Shape;771;p34"/>
          <p:cNvCxnSpPr/>
          <p:nvPr/>
        </p:nvCxnSpPr>
        <p:spPr>
          <a:xfrm rot="2333437">
            <a:off x="16602072" y="9549200"/>
            <a:ext cx="1901532" cy="0"/>
          </a:xfrm>
          <a:prstGeom prst="straightConnector1">
            <a:avLst/>
          </a:prstGeom>
          <a:noFill/>
          <a:ln cap="rnd" cmpd="sng" w="9525">
            <a:solidFill>
              <a:srgbClr val="859294"/>
            </a:solidFill>
            <a:prstDash val="solid"/>
            <a:round/>
            <a:headEnd len="sm" w="sm" type="none"/>
            <a:tailEnd len="sm" w="sm" type="none"/>
          </a:ln>
        </p:spPr>
      </p:cxnSp>
      <p:sp>
        <p:nvSpPr>
          <p:cNvPr id="772" name="Google Shape;772;p34"/>
          <p:cNvSpPr/>
          <p:nvPr/>
        </p:nvSpPr>
        <p:spPr>
          <a:xfrm>
            <a:off x="75546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34"/>
          <p:cNvSpPr/>
          <p:nvPr/>
        </p:nvSpPr>
        <p:spPr>
          <a:xfrm>
            <a:off x="12825090" y="-250117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34"/>
          <p:cNvSpPr txBox="1"/>
          <p:nvPr/>
        </p:nvSpPr>
        <p:spPr>
          <a:xfrm>
            <a:off x="1490583" y="831260"/>
            <a:ext cx="14761348" cy="406265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7200" u="none" strike="noStrike">
                <a:solidFill>
                  <a:srgbClr val="575979"/>
                </a:solidFill>
                <a:latin typeface="Arial"/>
                <a:ea typeface="Arial"/>
                <a:cs typeface="Arial"/>
                <a:sym typeface="Arial"/>
              </a:rPr>
              <a:t>Câu 4: Lưới điện quốc gia </a:t>
            </a:r>
            <a:r>
              <a:rPr b="1" lang="en-US" sz="7200">
                <a:solidFill>
                  <a:srgbClr val="575979"/>
                </a:solidFill>
                <a:latin typeface="Arial"/>
                <a:ea typeface="Arial"/>
                <a:cs typeface="Arial"/>
                <a:sym typeface="Arial"/>
              </a:rPr>
              <a:t>là một tập hợp gồm:</a:t>
            </a:r>
            <a:endParaRPr b="0" sz="6000">
              <a:solidFill>
                <a:schemeClr val="dk1"/>
              </a:solidFill>
              <a:latin typeface="Calibri"/>
              <a:ea typeface="Calibri"/>
              <a:cs typeface="Calibri"/>
              <a:sym typeface="Calibri"/>
            </a:endParaRPr>
          </a:p>
          <a:p>
            <a:pPr indent="0" lvl="0" marL="0" marR="0" rtl="0" algn="ctr">
              <a:spcBef>
                <a:spcPts val="0"/>
              </a:spcBef>
              <a:spcAft>
                <a:spcPts val="0"/>
              </a:spcAft>
              <a:buNone/>
            </a:pPr>
            <a:br>
              <a:rPr lang="en-US" sz="6000">
                <a:solidFill>
                  <a:schemeClr val="dk1"/>
                </a:solidFill>
                <a:latin typeface="Calibri"/>
                <a:ea typeface="Calibri"/>
                <a:cs typeface="Calibri"/>
                <a:sym typeface="Calibri"/>
              </a:rPr>
            </a:br>
            <a:endParaRPr b="1" sz="6000">
              <a:solidFill>
                <a:srgbClr val="403953"/>
              </a:solidFill>
              <a:latin typeface="Poppins"/>
              <a:ea typeface="Poppins"/>
              <a:cs typeface="Poppins"/>
              <a:sym typeface="Poppins"/>
            </a:endParaRPr>
          </a:p>
        </p:txBody>
      </p:sp>
      <p:sp>
        <p:nvSpPr>
          <p:cNvPr id="775" name="Google Shape;775;p34"/>
          <p:cNvSpPr/>
          <p:nvPr/>
        </p:nvSpPr>
        <p:spPr>
          <a:xfrm>
            <a:off x="-502147" y="3454935"/>
            <a:ext cx="9112897" cy="269645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Arial"/>
                <a:ea typeface="Arial"/>
                <a:cs typeface="Arial"/>
                <a:sym typeface="Arial"/>
              </a:rPr>
              <a:t>   </a:t>
            </a:r>
            <a:r>
              <a:rPr b="0" i="0" lang="en-US" sz="5400" u="none" strike="noStrike">
                <a:solidFill>
                  <a:schemeClr val="lt1"/>
                </a:solidFill>
                <a:latin typeface="Arial"/>
                <a:ea typeface="Arial"/>
                <a:cs typeface="Arial"/>
                <a:sym typeface="Arial"/>
              </a:rPr>
              <a:t>A. </a:t>
            </a:r>
            <a:r>
              <a:rPr lang="en-US" sz="5400">
                <a:solidFill>
                  <a:schemeClr val="lt1"/>
                </a:solidFill>
                <a:latin typeface="Arial"/>
                <a:ea typeface="Arial"/>
                <a:cs typeface="Arial"/>
                <a:sym typeface="Arial"/>
              </a:rPr>
              <a:t>Đường dây dẫn điện và các hộ tiêu thụ</a:t>
            </a:r>
            <a:endParaRPr sz="5400">
              <a:solidFill>
                <a:schemeClr val="lt1"/>
              </a:solidFill>
              <a:latin typeface="Calibri"/>
              <a:ea typeface="Calibri"/>
              <a:cs typeface="Calibri"/>
              <a:sym typeface="Calibri"/>
            </a:endParaRPr>
          </a:p>
        </p:txBody>
      </p:sp>
      <p:sp>
        <p:nvSpPr>
          <p:cNvPr id="776" name="Google Shape;776;p34"/>
          <p:cNvSpPr/>
          <p:nvPr/>
        </p:nvSpPr>
        <p:spPr>
          <a:xfrm>
            <a:off x="-838200" y="6972678"/>
            <a:ext cx="8687400" cy="2587633"/>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B. </a:t>
            </a:r>
            <a:r>
              <a:rPr lang="en-US" sz="5400">
                <a:solidFill>
                  <a:schemeClr val="lt1"/>
                </a:solidFill>
                <a:latin typeface="Arial"/>
                <a:ea typeface="Arial"/>
                <a:cs typeface="Arial"/>
                <a:sym typeface="Arial"/>
              </a:rPr>
              <a:t>Đường dây dẫn điện và các trạm đóng cắt</a:t>
            </a:r>
            <a:endParaRPr sz="5400">
              <a:solidFill>
                <a:schemeClr val="lt1"/>
              </a:solidFill>
              <a:latin typeface="Calibri"/>
              <a:ea typeface="Calibri"/>
              <a:cs typeface="Calibri"/>
              <a:sym typeface="Calibri"/>
            </a:endParaRPr>
          </a:p>
        </p:txBody>
      </p:sp>
      <p:sp>
        <p:nvSpPr>
          <p:cNvPr id="777" name="Google Shape;777;p34"/>
          <p:cNvSpPr/>
          <p:nvPr/>
        </p:nvSpPr>
        <p:spPr>
          <a:xfrm>
            <a:off x="9677250" y="3508796"/>
            <a:ext cx="8763150" cy="2613864"/>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Calibri"/>
                <a:ea typeface="Calibri"/>
                <a:cs typeface="Calibri"/>
                <a:sym typeface="Calibri"/>
              </a:rPr>
              <a:t> C. Đường dây dẫn điện và các trạm biến áp.</a:t>
            </a:r>
            <a:endParaRPr/>
          </a:p>
        </p:txBody>
      </p:sp>
      <p:sp>
        <p:nvSpPr>
          <p:cNvPr id="778" name="Google Shape;778;p34"/>
          <p:cNvSpPr/>
          <p:nvPr/>
        </p:nvSpPr>
        <p:spPr>
          <a:xfrm>
            <a:off x="10438801" y="6972678"/>
            <a:ext cx="8120622" cy="2591298"/>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5400" u="none" strike="noStrike">
                <a:solidFill>
                  <a:schemeClr val="lt1"/>
                </a:solidFill>
                <a:latin typeface="Arial"/>
                <a:ea typeface="Arial"/>
                <a:cs typeface="Arial"/>
                <a:sym typeface="Arial"/>
              </a:rPr>
              <a:t>D. </a:t>
            </a:r>
            <a:r>
              <a:rPr lang="en-US" sz="5400">
                <a:solidFill>
                  <a:schemeClr val="lt1"/>
                </a:solidFill>
                <a:latin typeface="Arial"/>
                <a:ea typeface="Arial"/>
                <a:cs typeface="Arial"/>
                <a:sym typeface="Arial"/>
              </a:rPr>
              <a:t>Đường dây dẫn điện và các trạm. </a:t>
            </a:r>
            <a:endParaRPr sz="5400">
              <a:solidFill>
                <a:schemeClr val="lt1"/>
              </a:solidFill>
              <a:latin typeface="Calibri"/>
              <a:ea typeface="Calibri"/>
              <a:cs typeface="Calibri"/>
              <a:sym typeface="Calibri"/>
            </a:endParaRPr>
          </a:p>
        </p:txBody>
      </p:sp>
      <p:pic>
        <p:nvPicPr>
          <p:cNvPr descr="Dấu kiểm : Ảnh, hình ảnh có sẵn và ảnh miễn phí bản quyền | Shutterstock" id="779" name="Google Shape;779;p34"/>
          <p:cNvPicPr preferRelativeResize="0"/>
          <p:nvPr/>
        </p:nvPicPr>
        <p:blipFill rotWithShape="1">
          <a:blip r:embed="rId6">
            <a:alphaModFix/>
          </a:blip>
          <a:srcRect b="0" l="0" r="0" t="0"/>
          <a:stretch/>
        </p:blipFill>
        <p:spPr>
          <a:xfrm>
            <a:off x="16464527" y="7790635"/>
            <a:ext cx="1823473" cy="1823473"/>
          </a:xfrm>
          <a:prstGeom prst="rect">
            <a:avLst/>
          </a:prstGeom>
          <a:noFill/>
          <a:ln>
            <a:noFill/>
          </a:ln>
        </p:spPr>
      </p:pic>
      <p:pic>
        <p:nvPicPr>
          <p:cNvPr id="780" name="Google Shape;780;p34"/>
          <p:cNvPicPr preferRelativeResize="0"/>
          <p:nvPr/>
        </p:nvPicPr>
        <p:blipFill rotWithShape="1">
          <a:blip r:embed="rId7">
            <a:alphaModFix/>
          </a:blip>
          <a:srcRect b="0" l="0" r="0" t="0"/>
          <a:stretch/>
        </p:blipFill>
        <p:spPr>
          <a:xfrm>
            <a:off x="6469154" y="4495739"/>
            <a:ext cx="1480050" cy="1480050"/>
          </a:xfrm>
          <a:prstGeom prst="rect">
            <a:avLst/>
          </a:prstGeom>
          <a:noFill/>
          <a:ln>
            <a:noFill/>
          </a:ln>
        </p:spPr>
      </p:pic>
      <p:pic>
        <p:nvPicPr>
          <p:cNvPr id="781" name="Google Shape;781;p34"/>
          <p:cNvPicPr preferRelativeResize="0"/>
          <p:nvPr/>
        </p:nvPicPr>
        <p:blipFill rotWithShape="1">
          <a:blip r:embed="rId7">
            <a:alphaModFix/>
          </a:blip>
          <a:srcRect b="0" l="0" r="0" t="0"/>
          <a:stretch/>
        </p:blipFill>
        <p:spPr>
          <a:xfrm>
            <a:off x="5075269" y="7332252"/>
            <a:ext cx="1480050" cy="1480050"/>
          </a:xfrm>
          <a:prstGeom prst="rect">
            <a:avLst/>
          </a:prstGeom>
          <a:noFill/>
          <a:ln>
            <a:noFill/>
          </a:ln>
        </p:spPr>
      </p:pic>
      <p:pic>
        <p:nvPicPr>
          <p:cNvPr id="782" name="Google Shape;782;p34"/>
          <p:cNvPicPr preferRelativeResize="0"/>
          <p:nvPr/>
        </p:nvPicPr>
        <p:blipFill rotWithShape="1">
          <a:blip r:embed="rId7">
            <a:alphaModFix/>
          </a:blip>
          <a:srcRect b="0" l="0" r="0" t="0"/>
          <a:stretch/>
        </p:blipFill>
        <p:spPr>
          <a:xfrm>
            <a:off x="16466089" y="4497678"/>
            <a:ext cx="1480050" cy="148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500"/>
                                        <p:tgtEl>
                                          <p:spTgt spid="7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500"/>
                                        <p:tgtEl>
                                          <p:spTgt spid="7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790" name="Shape 790"/>
        <p:cNvGrpSpPr/>
        <p:nvPr/>
      </p:nvGrpSpPr>
      <p:grpSpPr>
        <a:xfrm>
          <a:off x="0" y="0"/>
          <a:ext cx="0" cy="0"/>
          <a:chOff x="0" y="0"/>
          <a:chExt cx="0" cy="0"/>
        </a:xfrm>
      </p:grpSpPr>
      <p:sp>
        <p:nvSpPr>
          <p:cNvPr id="791" name="Google Shape;791;p35"/>
          <p:cNvSpPr/>
          <p:nvPr/>
        </p:nvSpPr>
        <p:spPr>
          <a:xfrm>
            <a:off x="2538090" y="92067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35"/>
          <p:cNvSpPr/>
          <p:nvPr/>
        </p:nvSpPr>
        <p:spPr>
          <a:xfrm>
            <a:off x="8601200" y="95886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793" name="Google Shape;793;p35"/>
          <p:cNvCxnSpPr/>
          <p:nvPr/>
        </p:nvCxnSpPr>
        <p:spPr>
          <a:xfrm rot="2333437">
            <a:off x="-323268" y="1043910"/>
            <a:ext cx="1901532" cy="0"/>
          </a:xfrm>
          <a:prstGeom prst="straightConnector1">
            <a:avLst/>
          </a:prstGeom>
          <a:noFill/>
          <a:ln cap="rnd" cmpd="sng" w="9525">
            <a:solidFill>
              <a:srgbClr val="859294"/>
            </a:solidFill>
            <a:prstDash val="solid"/>
            <a:round/>
            <a:headEnd len="sm" w="sm" type="none"/>
            <a:tailEnd len="sm" w="sm" type="none"/>
          </a:ln>
        </p:spPr>
      </p:cxnSp>
      <p:cxnSp>
        <p:nvCxnSpPr>
          <p:cNvPr id="794" name="Google Shape;794;p35"/>
          <p:cNvCxnSpPr/>
          <p:nvPr/>
        </p:nvCxnSpPr>
        <p:spPr>
          <a:xfrm rot="2333437">
            <a:off x="-712888" y="1147840"/>
            <a:ext cx="1901532" cy="0"/>
          </a:xfrm>
          <a:prstGeom prst="straightConnector1">
            <a:avLst/>
          </a:prstGeom>
          <a:noFill/>
          <a:ln cap="rnd" cmpd="sng" w="9525">
            <a:solidFill>
              <a:srgbClr val="859294"/>
            </a:solidFill>
            <a:prstDash val="solid"/>
            <a:round/>
            <a:headEnd len="sm" w="sm" type="none"/>
            <a:tailEnd len="sm" w="sm" type="none"/>
          </a:ln>
        </p:spPr>
      </p:cxnSp>
      <p:cxnSp>
        <p:nvCxnSpPr>
          <p:cNvPr id="795" name="Google Shape;795;p35"/>
          <p:cNvCxnSpPr/>
          <p:nvPr/>
        </p:nvCxnSpPr>
        <p:spPr>
          <a:xfrm rot="2333437">
            <a:off x="-589828" y="435874"/>
            <a:ext cx="1901532" cy="0"/>
          </a:xfrm>
          <a:prstGeom prst="straightConnector1">
            <a:avLst/>
          </a:prstGeom>
          <a:noFill/>
          <a:ln cap="rnd" cmpd="sng" w="9525">
            <a:solidFill>
              <a:srgbClr val="859294"/>
            </a:solidFill>
            <a:prstDash val="solid"/>
            <a:round/>
            <a:headEnd len="sm" w="sm" type="none"/>
            <a:tailEnd len="sm" w="sm" type="none"/>
          </a:ln>
        </p:spPr>
      </p:cxnSp>
      <p:cxnSp>
        <p:nvCxnSpPr>
          <p:cNvPr id="796" name="Google Shape;796;p35"/>
          <p:cNvCxnSpPr/>
          <p:nvPr/>
        </p:nvCxnSpPr>
        <p:spPr>
          <a:xfrm rot="2333437">
            <a:off x="16868632" y="10157236"/>
            <a:ext cx="1901532" cy="0"/>
          </a:xfrm>
          <a:prstGeom prst="straightConnector1">
            <a:avLst/>
          </a:prstGeom>
          <a:noFill/>
          <a:ln cap="rnd" cmpd="sng" w="9525">
            <a:solidFill>
              <a:srgbClr val="859294"/>
            </a:solidFill>
            <a:prstDash val="solid"/>
            <a:round/>
            <a:headEnd len="sm" w="sm" type="none"/>
            <a:tailEnd len="sm" w="sm" type="none"/>
          </a:ln>
        </p:spPr>
      </p:cxnSp>
      <p:cxnSp>
        <p:nvCxnSpPr>
          <p:cNvPr id="797" name="Google Shape;797;p35"/>
          <p:cNvCxnSpPr/>
          <p:nvPr/>
        </p:nvCxnSpPr>
        <p:spPr>
          <a:xfrm rot="2333437">
            <a:off x="16479012" y="10261166"/>
            <a:ext cx="1901532" cy="0"/>
          </a:xfrm>
          <a:prstGeom prst="straightConnector1">
            <a:avLst/>
          </a:prstGeom>
          <a:noFill/>
          <a:ln cap="rnd" cmpd="sng" w="9525">
            <a:solidFill>
              <a:srgbClr val="859294"/>
            </a:solidFill>
            <a:prstDash val="solid"/>
            <a:round/>
            <a:headEnd len="sm" w="sm" type="none"/>
            <a:tailEnd len="sm" w="sm" type="none"/>
          </a:ln>
        </p:spPr>
      </p:cxnSp>
      <p:cxnSp>
        <p:nvCxnSpPr>
          <p:cNvPr id="798" name="Google Shape;798;p35"/>
          <p:cNvCxnSpPr/>
          <p:nvPr/>
        </p:nvCxnSpPr>
        <p:spPr>
          <a:xfrm rot="2333437">
            <a:off x="16602072" y="9549200"/>
            <a:ext cx="1901532" cy="0"/>
          </a:xfrm>
          <a:prstGeom prst="straightConnector1">
            <a:avLst/>
          </a:prstGeom>
          <a:noFill/>
          <a:ln cap="rnd" cmpd="sng" w="9525">
            <a:solidFill>
              <a:srgbClr val="859294"/>
            </a:solidFill>
            <a:prstDash val="solid"/>
            <a:round/>
            <a:headEnd len="sm" w="sm" type="none"/>
            <a:tailEnd len="sm" w="sm" type="none"/>
          </a:ln>
        </p:spPr>
      </p:cxnSp>
      <p:sp>
        <p:nvSpPr>
          <p:cNvPr id="799" name="Google Shape;799;p35"/>
          <p:cNvSpPr/>
          <p:nvPr/>
        </p:nvSpPr>
        <p:spPr>
          <a:xfrm>
            <a:off x="75546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0" name="Google Shape;800;p35"/>
          <p:cNvSpPr/>
          <p:nvPr/>
        </p:nvSpPr>
        <p:spPr>
          <a:xfrm>
            <a:off x="12825090" y="-250117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35"/>
          <p:cNvSpPr txBox="1"/>
          <p:nvPr/>
        </p:nvSpPr>
        <p:spPr>
          <a:xfrm>
            <a:off x="2254974" y="888350"/>
            <a:ext cx="13185061" cy="406265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7200" u="none" strike="noStrike">
                <a:solidFill>
                  <a:srgbClr val="575979"/>
                </a:solidFill>
                <a:latin typeface="Arial"/>
                <a:ea typeface="Arial"/>
                <a:cs typeface="Arial"/>
                <a:sym typeface="Arial"/>
              </a:rPr>
              <a:t>Câu </a:t>
            </a:r>
            <a:r>
              <a:rPr b="1" lang="en-US" sz="7200">
                <a:solidFill>
                  <a:srgbClr val="575979"/>
                </a:solidFill>
                <a:latin typeface="Arial"/>
                <a:ea typeface="Arial"/>
                <a:cs typeface="Arial"/>
                <a:sym typeface="Arial"/>
              </a:rPr>
              <a:t>5</a:t>
            </a:r>
            <a:r>
              <a:rPr b="1" i="0" lang="en-US" sz="7200" u="none" strike="noStrike">
                <a:solidFill>
                  <a:srgbClr val="575979"/>
                </a:solidFill>
                <a:latin typeface="Arial"/>
                <a:ea typeface="Arial"/>
                <a:cs typeface="Arial"/>
                <a:sym typeface="Arial"/>
              </a:rPr>
              <a:t>:  Vai trò của hệ thống điện Quốc gia </a:t>
            </a:r>
            <a:r>
              <a:rPr b="1" lang="en-US" sz="7200">
                <a:solidFill>
                  <a:srgbClr val="575979"/>
                </a:solidFill>
                <a:latin typeface="Arial"/>
                <a:ea typeface="Arial"/>
                <a:cs typeface="Arial"/>
                <a:sym typeface="Arial"/>
              </a:rPr>
              <a:t>là</a:t>
            </a:r>
            <a:endParaRPr b="0" sz="6000">
              <a:solidFill>
                <a:schemeClr val="dk1"/>
              </a:solidFill>
              <a:latin typeface="Calibri"/>
              <a:ea typeface="Calibri"/>
              <a:cs typeface="Calibri"/>
              <a:sym typeface="Calibri"/>
            </a:endParaRPr>
          </a:p>
          <a:p>
            <a:pPr indent="0" lvl="0" marL="0" marR="0" rtl="0" algn="ctr">
              <a:spcBef>
                <a:spcPts val="0"/>
              </a:spcBef>
              <a:spcAft>
                <a:spcPts val="0"/>
              </a:spcAft>
              <a:buNone/>
            </a:pPr>
            <a:br>
              <a:rPr lang="en-US" sz="6000">
                <a:solidFill>
                  <a:schemeClr val="dk1"/>
                </a:solidFill>
                <a:latin typeface="Calibri"/>
                <a:ea typeface="Calibri"/>
                <a:cs typeface="Calibri"/>
                <a:sym typeface="Calibri"/>
              </a:rPr>
            </a:br>
            <a:endParaRPr b="1" sz="6000">
              <a:solidFill>
                <a:srgbClr val="403953"/>
              </a:solidFill>
              <a:latin typeface="Poppins"/>
              <a:ea typeface="Poppins"/>
              <a:cs typeface="Poppins"/>
              <a:sym typeface="Poppins"/>
            </a:endParaRPr>
          </a:p>
        </p:txBody>
      </p:sp>
      <p:sp>
        <p:nvSpPr>
          <p:cNvPr id="802" name="Google Shape;802;p35"/>
          <p:cNvSpPr/>
          <p:nvPr/>
        </p:nvSpPr>
        <p:spPr>
          <a:xfrm>
            <a:off x="-181306" y="3508796"/>
            <a:ext cx="8337646"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chemeClr val="lt1"/>
                </a:solidFill>
                <a:latin typeface="Calibri"/>
                <a:ea typeface="Calibri"/>
                <a:cs typeface="Calibri"/>
                <a:sym typeface="Calibri"/>
              </a:rPr>
              <a:t>A. Đảm bảo việc sản xuất, truyền tài và phân phối điện năng</a:t>
            </a:r>
            <a:endParaRPr sz="4800">
              <a:solidFill>
                <a:schemeClr val="lt1"/>
              </a:solidFill>
              <a:latin typeface="Calibri"/>
              <a:ea typeface="Calibri"/>
              <a:cs typeface="Calibri"/>
              <a:sym typeface="Calibri"/>
            </a:endParaRPr>
          </a:p>
        </p:txBody>
      </p:sp>
      <p:sp>
        <p:nvSpPr>
          <p:cNvPr id="803" name="Google Shape;803;p35"/>
          <p:cNvSpPr/>
          <p:nvPr/>
        </p:nvSpPr>
        <p:spPr>
          <a:xfrm>
            <a:off x="-181306" y="6278484"/>
            <a:ext cx="8948174" cy="2822865"/>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chemeClr val="lt1"/>
                </a:solidFill>
                <a:latin typeface="Calibri"/>
                <a:ea typeface="Calibri"/>
                <a:cs typeface="Calibri"/>
                <a:sym typeface="Calibri"/>
              </a:rPr>
              <a:t>                                                                            B. Cung cấp điện cho các ngành thuộc lĩnh vực công nghiệp, nông nghiệp,…và sinh hoạt.</a:t>
            </a:r>
            <a:endParaRPr/>
          </a:p>
          <a:p>
            <a:pPr indent="0" lvl="0" marL="0" marR="0" rtl="0" algn="ctr">
              <a:spcBef>
                <a:spcPts val="0"/>
              </a:spcBef>
              <a:spcAft>
                <a:spcPts val="0"/>
              </a:spcAft>
              <a:buNone/>
            </a:pPr>
            <a:r>
              <a:t/>
            </a:r>
            <a:endParaRPr b="1" sz="4400">
              <a:solidFill>
                <a:schemeClr val="lt1"/>
              </a:solidFill>
              <a:latin typeface="Calibri"/>
              <a:ea typeface="Calibri"/>
              <a:cs typeface="Calibri"/>
              <a:sym typeface="Calibri"/>
            </a:endParaRPr>
          </a:p>
        </p:txBody>
      </p:sp>
      <p:sp>
        <p:nvSpPr>
          <p:cNvPr id="804" name="Google Shape;804;p35"/>
          <p:cNvSpPr/>
          <p:nvPr/>
        </p:nvSpPr>
        <p:spPr>
          <a:xfrm>
            <a:off x="10131662" y="3508796"/>
            <a:ext cx="8277233" cy="205167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chemeClr val="lt1"/>
                </a:solidFill>
                <a:latin typeface="Calibri"/>
                <a:ea typeface="Calibri"/>
                <a:cs typeface="Calibri"/>
                <a:sym typeface="Calibri"/>
              </a:rPr>
              <a:t> C. Đảm bảo cung cấp và phân phối điện với độ tin cậy cao.</a:t>
            </a:r>
            <a:endParaRPr sz="4400">
              <a:solidFill>
                <a:schemeClr val="lt1"/>
              </a:solidFill>
              <a:latin typeface="Calibri"/>
              <a:ea typeface="Calibri"/>
              <a:cs typeface="Calibri"/>
              <a:sym typeface="Calibri"/>
            </a:endParaRPr>
          </a:p>
        </p:txBody>
      </p:sp>
      <p:sp>
        <p:nvSpPr>
          <p:cNvPr id="805" name="Google Shape;805;p35"/>
          <p:cNvSpPr/>
          <p:nvPr/>
        </p:nvSpPr>
        <p:spPr>
          <a:xfrm>
            <a:off x="9521134" y="6278483"/>
            <a:ext cx="8869877" cy="2822866"/>
          </a:xfrm>
          <a:prstGeom prst="rect">
            <a:avLst/>
          </a:prstGeom>
          <a:solidFill>
            <a:srgbClr val="57597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400">
                <a:solidFill>
                  <a:schemeClr val="lt1"/>
                </a:solidFill>
                <a:latin typeface="Calibri"/>
                <a:ea typeface="Calibri"/>
                <a:cs typeface="Calibri"/>
                <a:sym typeface="Calibri"/>
              </a:rPr>
              <a:t> D. Truyền tải điện năng từ nhà máy điện đến nơi tiêu thụ</a:t>
            </a:r>
            <a:endParaRPr sz="4400">
              <a:solidFill>
                <a:schemeClr val="lt1"/>
              </a:solidFill>
              <a:latin typeface="Calibri"/>
              <a:ea typeface="Calibri"/>
              <a:cs typeface="Calibri"/>
              <a:sym typeface="Calibri"/>
            </a:endParaRPr>
          </a:p>
        </p:txBody>
      </p:sp>
      <p:pic>
        <p:nvPicPr>
          <p:cNvPr descr="Dấu kiểm : Ảnh, hình ảnh có sẵn và ảnh miễn phí bản quyền | Shutterstock" id="806" name="Google Shape;806;p35"/>
          <p:cNvPicPr preferRelativeResize="0"/>
          <p:nvPr/>
        </p:nvPicPr>
        <p:blipFill rotWithShape="1">
          <a:blip r:embed="rId6">
            <a:alphaModFix/>
          </a:blip>
          <a:srcRect b="0" l="0" r="0" t="0"/>
          <a:stretch/>
        </p:blipFill>
        <p:spPr>
          <a:xfrm>
            <a:off x="16464527" y="3896296"/>
            <a:ext cx="1823473" cy="1823473"/>
          </a:xfrm>
          <a:prstGeom prst="rect">
            <a:avLst/>
          </a:prstGeom>
          <a:noFill/>
          <a:ln>
            <a:noFill/>
          </a:ln>
        </p:spPr>
      </p:pic>
      <p:pic>
        <p:nvPicPr>
          <p:cNvPr id="807" name="Google Shape;807;p35"/>
          <p:cNvPicPr preferRelativeResize="0"/>
          <p:nvPr/>
        </p:nvPicPr>
        <p:blipFill rotWithShape="1">
          <a:blip r:embed="rId7">
            <a:alphaModFix/>
          </a:blip>
          <a:srcRect b="0" l="0" r="0" t="0"/>
          <a:stretch/>
        </p:blipFill>
        <p:spPr>
          <a:xfrm>
            <a:off x="6491861" y="4061162"/>
            <a:ext cx="1480050" cy="1480050"/>
          </a:xfrm>
          <a:prstGeom prst="rect">
            <a:avLst/>
          </a:prstGeom>
          <a:noFill/>
          <a:ln>
            <a:noFill/>
          </a:ln>
        </p:spPr>
      </p:pic>
      <p:pic>
        <p:nvPicPr>
          <p:cNvPr id="808" name="Google Shape;808;p35"/>
          <p:cNvPicPr preferRelativeResize="0"/>
          <p:nvPr/>
        </p:nvPicPr>
        <p:blipFill rotWithShape="1">
          <a:blip r:embed="rId7">
            <a:alphaModFix/>
          </a:blip>
          <a:srcRect b="0" l="0" r="0" t="0"/>
          <a:stretch/>
        </p:blipFill>
        <p:spPr>
          <a:xfrm>
            <a:off x="6545717" y="7335396"/>
            <a:ext cx="1480050" cy="1480050"/>
          </a:xfrm>
          <a:prstGeom prst="rect">
            <a:avLst/>
          </a:prstGeom>
          <a:noFill/>
          <a:ln>
            <a:noFill/>
          </a:ln>
        </p:spPr>
      </p:pic>
      <p:pic>
        <p:nvPicPr>
          <p:cNvPr id="809" name="Google Shape;809;p35"/>
          <p:cNvPicPr preferRelativeResize="0"/>
          <p:nvPr/>
        </p:nvPicPr>
        <p:blipFill rotWithShape="1">
          <a:blip r:embed="rId7">
            <a:alphaModFix/>
          </a:blip>
          <a:srcRect b="0" l="0" r="0" t="0"/>
          <a:stretch/>
        </p:blipFill>
        <p:spPr>
          <a:xfrm>
            <a:off x="16474783" y="7440893"/>
            <a:ext cx="1480050" cy="148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36"/>
          <p:cNvSpPr/>
          <p:nvPr/>
        </p:nvSpPr>
        <p:spPr>
          <a:xfrm>
            <a:off x="2538090" y="920672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19" name="Google Shape;819;p36"/>
          <p:cNvCxnSpPr/>
          <p:nvPr/>
        </p:nvCxnSpPr>
        <p:spPr>
          <a:xfrm rot="2333437">
            <a:off x="-323268" y="1043910"/>
            <a:ext cx="1901532" cy="0"/>
          </a:xfrm>
          <a:prstGeom prst="straightConnector1">
            <a:avLst/>
          </a:prstGeom>
          <a:noFill/>
          <a:ln cap="rnd" cmpd="sng" w="9525">
            <a:solidFill>
              <a:srgbClr val="859294"/>
            </a:solidFill>
            <a:prstDash val="solid"/>
            <a:round/>
            <a:headEnd len="sm" w="sm" type="none"/>
            <a:tailEnd len="sm" w="sm" type="none"/>
          </a:ln>
        </p:spPr>
      </p:cxnSp>
      <p:cxnSp>
        <p:nvCxnSpPr>
          <p:cNvPr id="820" name="Google Shape;820;p36"/>
          <p:cNvCxnSpPr/>
          <p:nvPr/>
        </p:nvCxnSpPr>
        <p:spPr>
          <a:xfrm rot="2333437">
            <a:off x="-712888" y="1147840"/>
            <a:ext cx="1901532" cy="0"/>
          </a:xfrm>
          <a:prstGeom prst="straightConnector1">
            <a:avLst/>
          </a:prstGeom>
          <a:noFill/>
          <a:ln cap="rnd" cmpd="sng" w="9525">
            <a:solidFill>
              <a:srgbClr val="859294"/>
            </a:solidFill>
            <a:prstDash val="solid"/>
            <a:round/>
            <a:headEnd len="sm" w="sm" type="none"/>
            <a:tailEnd len="sm" w="sm" type="none"/>
          </a:ln>
        </p:spPr>
      </p:cxnSp>
      <p:cxnSp>
        <p:nvCxnSpPr>
          <p:cNvPr id="821" name="Google Shape;821;p36"/>
          <p:cNvCxnSpPr/>
          <p:nvPr/>
        </p:nvCxnSpPr>
        <p:spPr>
          <a:xfrm rot="2333437">
            <a:off x="-589828" y="435874"/>
            <a:ext cx="1901532" cy="0"/>
          </a:xfrm>
          <a:prstGeom prst="straightConnector1">
            <a:avLst/>
          </a:prstGeom>
          <a:noFill/>
          <a:ln cap="rnd" cmpd="sng" w="9525">
            <a:solidFill>
              <a:srgbClr val="859294"/>
            </a:solidFill>
            <a:prstDash val="solid"/>
            <a:round/>
            <a:headEnd len="sm" w="sm" type="none"/>
            <a:tailEnd len="sm" w="sm" type="none"/>
          </a:ln>
        </p:spPr>
      </p:cxnSp>
      <p:cxnSp>
        <p:nvCxnSpPr>
          <p:cNvPr id="822" name="Google Shape;822;p36"/>
          <p:cNvCxnSpPr/>
          <p:nvPr/>
        </p:nvCxnSpPr>
        <p:spPr>
          <a:xfrm rot="2333437">
            <a:off x="16868632" y="10157236"/>
            <a:ext cx="1901532" cy="0"/>
          </a:xfrm>
          <a:prstGeom prst="straightConnector1">
            <a:avLst/>
          </a:prstGeom>
          <a:noFill/>
          <a:ln cap="rnd" cmpd="sng" w="9525">
            <a:solidFill>
              <a:srgbClr val="859294"/>
            </a:solidFill>
            <a:prstDash val="solid"/>
            <a:round/>
            <a:headEnd len="sm" w="sm" type="none"/>
            <a:tailEnd len="sm" w="sm" type="none"/>
          </a:ln>
        </p:spPr>
      </p:cxnSp>
      <p:cxnSp>
        <p:nvCxnSpPr>
          <p:cNvPr id="823" name="Google Shape;823;p36"/>
          <p:cNvCxnSpPr/>
          <p:nvPr/>
        </p:nvCxnSpPr>
        <p:spPr>
          <a:xfrm rot="2333437">
            <a:off x="16479012" y="10261166"/>
            <a:ext cx="1901532" cy="0"/>
          </a:xfrm>
          <a:prstGeom prst="straightConnector1">
            <a:avLst/>
          </a:prstGeom>
          <a:noFill/>
          <a:ln cap="rnd" cmpd="sng" w="9525">
            <a:solidFill>
              <a:srgbClr val="859294"/>
            </a:solidFill>
            <a:prstDash val="solid"/>
            <a:round/>
            <a:headEnd len="sm" w="sm" type="none"/>
            <a:tailEnd len="sm" w="sm" type="none"/>
          </a:ln>
        </p:spPr>
      </p:cxnSp>
      <p:cxnSp>
        <p:nvCxnSpPr>
          <p:cNvPr id="824" name="Google Shape;824;p36"/>
          <p:cNvCxnSpPr/>
          <p:nvPr/>
        </p:nvCxnSpPr>
        <p:spPr>
          <a:xfrm rot="2333437">
            <a:off x="16602072" y="9549200"/>
            <a:ext cx="1901532" cy="0"/>
          </a:xfrm>
          <a:prstGeom prst="straightConnector1">
            <a:avLst/>
          </a:prstGeom>
          <a:noFill/>
          <a:ln cap="rnd" cmpd="sng" w="9525">
            <a:solidFill>
              <a:srgbClr val="859294"/>
            </a:solidFill>
            <a:prstDash val="solid"/>
            <a:round/>
            <a:headEnd len="sm" w="sm" type="none"/>
            <a:tailEnd len="sm" w="sm" type="none"/>
          </a:ln>
        </p:spPr>
      </p:cxnSp>
      <p:sp>
        <p:nvSpPr>
          <p:cNvPr id="825" name="Google Shape;825;p36"/>
          <p:cNvSpPr/>
          <p:nvPr/>
        </p:nvSpPr>
        <p:spPr>
          <a:xfrm>
            <a:off x="7554646" y="4264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36"/>
          <p:cNvSpPr/>
          <p:nvPr/>
        </p:nvSpPr>
        <p:spPr>
          <a:xfrm>
            <a:off x="12825090" y="-250117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7" name="Google Shape;827;p36"/>
          <p:cNvSpPr txBox="1"/>
          <p:nvPr/>
        </p:nvSpPr>
        <p:spPr>
          <a:xfrm>
            <a:off x="2209800" y="1147840"/>
            <a:ext cx="13185061" cy="1107996"/>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7200" u="none" strike="noStrike">
                <a:solidFill>
                  <a:srgbClr val="575979"/>
                </a:solidFill>
                <a:latin typeface="Arial"/>
                <a:ea typeface="Arial"/>
                <a:cs typeface="Arial"/>
                <a:sym typeface="Arial"/>
              </a:rPr>
              <a:t>NHIỆM VỤ VỀ NHÀ</a:t>
            </a:r>
            <a:endParaRPr b="1" sz="6000">
              <a:solidFill>
                <a:srgbClr val="403953"/>
              </a:solidFill>
              <a:latin typeface="Poppins"/>
              <a:ea typeface="Poppins"/>
              <a:cs typeface="Poppins"/>
              <a:sym typeface="Poppins"/>
            </a:endParaRPr>
          </a:p>
        </p:txBody>
      </p:sp>
      <p:sp>
        <p:nvSpPr>
          <p:cNvPr id="828" name="Google Shape;828;p36"/>
          <p:cNvSpPr/>
          <p:nvPr/>
        </p:nvSpPr>
        <p:spPr>
          <a:xfrm>
            <a:off x="993143" y="2506137"/>
            <a:ext cx="16629873"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5400">
                <a:solidFill>
                  <a:srgbClr val="FF0000"/>
                </a:solidFill>
                <a:latin typeface="Times New Roman"/>
                <a:ea typeface="Times New Roman"/>
                <a:cs typeface="Times New Roman"/>
                <a:sym typeface="Times New Roman"/>
              </a:rPr>
              <a:t>Tìm hiểu và giới thiệu về một nhà máy điện mà em biết.</a:t>
            </a:r>
            <a:endParaRPr b="1" sz="5400">
              <a:solidFill>
                <a:srgbClr val="FF0000"/>
              </a:solidFill>
              <a:latin typeface="Cambria"/>
              <a:ea typeface="Cambria"/>
              <a:cs typeface="Cambria"/>
              <a:sym typeface="Cambria"/>
            </a:endParaRPr>
          </a:p>
        </p:txBody>
      </p:sp>
      <p:pic>
        <p:nvPicPr>
          <p:cNvPr descr="Đến thăm công ty thủy điện Yaly hoành tráng ở Gia Lai - Vntrip.vn" id="829" name="Google Shape;829;p36"/>
          <p:cNvPicPr preferRelativeResize="0"/>
          <p:nvPr/>
        </p:nvPicPr>
        <p:blipFill rotWithShape="1">
          <a:blip r:embed="rId5">
            <a:alphaModFix/>
          </a:blip>
          <a:srcRect b="0" l="0" r="0" t="0"/>
          <a:stretch/>
        </p:blipFill>
        <p:spPr>
          <a:xfrm>
            <a:off x="4419600" y="3570809"/>
            <a:ext cx="10684686" cy="6644539"/>
          </a:xfrm>
          <a:prstGeom prst="rect">
            <a:avLst/>
          </a:prstGeom>
          <a:noFill/>
          <a:ln>
            <a:noFill/>
          </a:ln>
        </p:spPr>
      </p:pic>
      <p:pic>
        <p:nvPicPr>
          <p:cNvPr descr="4 lý do không gian văn phòng quan trọng đối với năng suất làm việc của nhóm | Blog | Workas" id="830" name="Google Shape;830;p36"/>
          <p:cNvPicPr preferRelativeResize="0"/>
          <p:nvPr/>
        </p:nvPicPr>
        <p:blipFill rotWithShape="1">
          <a:blip r:embed="rId6">
            <a:alphaModFix/>
          </a:blip>
          <a:srcRect b="0" l="0" r="0" t="0"/>
          <a:stretch/>
        </p:blipFill>
        <p:spPr>
          <a:xfrm>
            <a:off x="1100963" y="4823620"/>
            <a:ext cx="2506137" cy="25061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1D8E6"/>
            </a:gs>
            <a:gs pos="11000">
              <a:srgbClr val="D1D8E6"/>
            </a:gs>
            <a:gs pos="49000">
              <a:srgbClr val="ECD9DD"/>
            </a:gs>
            <a:gs pos="75000">
              <a:srgbClr val="D1D8E6"/>
            </a:gs>
            <a:gs pos="100000">
              <a:srgbClr val="BABFD7"/>
            </a:gs>
          </a:gsLst>
          <a:lin ang="8100019" scaled="0"/>
        </a:gradFill>
      </p:bgPr>
    </p:bg>
    <p:spTree>
      <p:nvGrpSpPr>
        <p:cNvPr id="838" name="Shape 838"/>
        <p:cNvGrpSpPr/>
        <p:nvPr/>
      </p:nvGrpSpPr>
      <p:grpSpPr>
        <a:xfrm>
          <a:off x="0" y="0"/>
          <a:ext cx="0" cy="0"/>
          <a:chOff x="0" y="0"/>
          <a:chExt cx="0" cy="0"/>
        </a:xfrm>
      </p:grpSpPr>
      <p:sp>
        <p:nvSpPr>
          <p:cNvPr id="839" name="Google Shape;839;p37"/>
          <p:cNvSpPr/>
          <p:nvPr/>
        </p:nvSpPr>
        <p:spPr>
          <a:xfrm rot="-5400000">
            <a:off x="3986600" y="-3986600"/>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37"/>
          <p:cNvSpPr/>
          <p:nvPr/>
        </p:nvSpPr>
        <p:spPr>
          <a:xfrm>
            <a:off x="0" y="0"/>
            <a:ext cx="3996023" cy="10287000"/>
          </a:xfrm>
          <a:custGeom>
            <a:rect b="b" l="l" r="r" t="t"/>
            <a:pathLst>
              <a:path extrusionOk="0" h="13716000" w="5328031">
                <a:moveTo>
                  <a:pt x="0" y="0"/>
                </a:moveTo>
                <a:lnTo>
                  <a:pt x="5328031" y="0"/>
                </a:lnTo>
                <a:lnTo>
                  <a:pt x="5328031" y="13716000"/>
                </a:lnTo>
                <a:lnTo>
                  <a:pt x="0" y="13716000"/>
                </a:lnTo>
                <a:close/>
              </a:path>
            </a:pathLst>
          </a:custGeom>
          <a:gradFill>
            <a:gsLst>
              <a:gs pos="0">
                <a:srgbClr val="575979"/>
              </a:gs>
              <a:gs pos="100000">
                <a:srgbClr val="586160"/>
              </a:gs>
            </a:gsLst>
            <a:lin ang="13500032"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37"/>
          <p:cNvSpPr/>
          <p:nvPr/>
        </p:nvSpPr>
        <p:spPr>
          <a:xfrm>
            <a:off x="-1353310" y="8131576"/>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37"/>
          <p:cNvSpPr/>
          <p:nvPr/>
        </p:nvSpPr>
        <p:spPr>
          <a:xfrm>
            <a:off x="8605950" y="94301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43" name="Google Shape;843;p37"/>
          <p:cNvCxnSpPr/>
          <p:nvPr/>
        </p:nvCxnSpPr>
        <p:spPr>
          <a:xfrm rot="2333437">
            <a:off x="6650032" y="467560"/>
            <a:ext cx="1901532" cy="0"/>
          </a:xfrm>
          <a:prstGeom prst="straightConnector1">
            <a:avLst/>
          </a:prstGeom>
          <a:noFill/>
          <a:ln cap="rnd" cmpd="sng" w="9525">
            <a:solidFill>
              <a:srgbClr val="859294"/>
            </a:solidFill>
            <a:prstDash val="solid"/>
            <a:round/>
            <a:headEnd len="sm" w="sm" type="none"/>
            <a:tailEnd len="sm" w="sm" type="none"/>
          </a:ln>
        </p:spPr>
      </p:cxnSp>
      <p:cxnSp>
        <p:nvCxnSpPr>
          <p:cNvPr id="844" name="Google Shape;844;p37"/>
          <p:cNvCxnSpPr/>
          <p:nvPr/>
        </p:nvCxnSpPr>
        <p:spPr>
          <a:xfrm rot="2333437">
            <a:off x="6260412" y="571490"/>
            <a:ext cx="1901532" cy="0"/>
          </a:xfrm>
          <a:prstGeom prst="straightConnector1">
            <a:avLst/>
          </a:prstGeom>
          <a:noFill/>
          <a:ln cap="rnd" cmpd="sng" w="9525">
            <a:solidFill>
              <a:srgbClr val="859294"/>
            </a:solidFill>
            <a:prstDash val="solid"/>
            <a:round/>
            <a:headEnd len="sm" w="sm" type="none"/>
            <a:tailEnd len="sm" w="sm" type="none"/>
          </a:ln>
        </p:spPr>
      </p:cxnSp>
      <p:cxnSp>
        <p:nvCxnSpPr>
          <p:cNvPr id="845" name="Google Shape;845;p37"/>
          <p:cNvCxnSpPr/>
          <p:nvPr/>
        </p:nvCxnSpPr>
        <p:spPr>
          <a:xfrm rot="2333437">
            <a:off x="6383472" y="-140476"/>
            <a:ext cx="1901532" cy="0"/>
          </a:xfrm>
          <a:prstGeom prst="straightConnector1">
            <a:avLst/>
          </a:prstGeom>
          <a:noFill/>
          <a:ln cap="rnd" cmpd="sng" w="9525">
            <a:solidFill>
              <a:srgbClr val="859294"/>
            </a:solidFill>
            <a:prstDash val="solid"/>
            <a:round/>
            <a:headEnd len="sm" w="sm" type="none"/>
            <a:tailEnd len="sm" w="sm" type="none"/>
          </a:ln>
        </p:spPr>
      </p:cxnSp>
      <p:cxnSp>
        <p:nvCxnSpPr>
          <p:cNvPr id="846" name="Google Shape;846;p37"/>
          <p:cNvCxnSpPr/>
          <p:nvPr/>
        </p:nvCxnSpPr>
        <p:spPr>
          <a:xfrm rot="2333437">
            <a:off x="16937032" y="10044010"/>
            <a:ext cx="1901532" cy="0"/>
          </a:xfrm>
          <a:prstGeom prst="straightConnector1">
            <a:avLst/>
          </a:prstGeom>
          <a:noFill/>
          <a:ln cap="rnd" cmpd="sng" w="9525">
            <a:solidFill>
              <a:srgbClr val="859294"/>
            </a:solidFill>
            <a:prstDash val="solid"/>
            <a:round/>
            <a:headEnd len="sm" w="sm" type="none"/>
            <a:tailEnd len="sm" w="sm" type="none"/>
          </a:ln>
        </p:spPr>
      </p:cxnSp>
      <p:cxnSp>
        <p:nvCxnSpPr>
          <p:cNvPr id="847" name="Google Shape;847;p37"/>
          <p:cNvCxnSpPr/>
          <p:nvPr/>
        </p:nvCxnSpPr>
        <p:spPr>
          <a:xfrm rot="2333437">
            <a:off x="16547412" y="10147940"/>
            <a:ext cx="1901532" cy="0"/>
          </a:xfrm>
          <a:prstGeom prst="straightConnector1">
            <a:avLst/>
          </a:prstGeom>
          <a:noFill/>
          <a:ln cap="rnd" cmpd="sng" w="9525">
            <a:solidFill>
              <a:srgbClr val="859294"/>
            </a:solidFill>
            <a:prstDash val="solid"/>
            <a:round/>
            <a:headEnd len="sm" w="sm" type="none"/>
            <a:tailEnd len="sm" w="sm" type="none"/>
          </a:ln>
        </p:spPr>
      </p:cxnSp>
      <p:cxnSp>
        <p:nvCxnSpPr>
          <p:cNvPr id="848" name="Google Shape;848;p37"/>
          <p:cNvCxnSpPr/>
          <p:nvPr/>
        </p:nvCxnSpPr>
        <p:spPr>
          <a:xfrm rot="2333437">
            <a:off x="16670472" y="9435974"/>
            <a:ext cx="1901532" cy="0"/>
          </a:xfrm>
          <a:prstGeom prst="straightConnector1">
            <a:avLst/>
          </a:prstGeom>
          <a:noFill/>
          <a:ln cap="rnd" cmpd="sng" w="9525">
            <a:solidFill>
              <a:srgbClr val="859294"/>
            </a:solidFill>
            <a:prstDash val="solid"/>
            <a:round/>
            <a:headEnd len="sm" w="sm" type="none"/>
            <a:tailEnd len="sm" w="sm" type="none"/>
          </a:ln>
        </p:spPr>
      </p:cxnSp>
      <p:sp>
        <p:nvSpPr>
          <p:cNvPr id="849" name="Google Shape;849;p37"/>
          <p:cNvSpPr/>
          <p:nvPr/>
        </p:nvSpPr>
        <p:spPr>
          <a:xfrm>
            <a:off x="539146" y="54169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0" name="Google Shape;850;p37"/>
          <p:cNvSpPr/>
          <p:nvPr/>
        </p:nvSpPr>
        <p:spPr>
          <a:xfrm>
            <a:off x="16036690" y="-1226374"/>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1" name="Google Shape;851;p37"/>
          <p:cNvSpPr/>
          <p:nvPr/>
        </p:nvSpPr>
        <p:spPr>
          <a:xfrm>
            <a:off x="2248026" y="1954650"/>
            <a:ext cx="5196302" cy="6377700"/>
          </a:xfrm>
          <a:custGeom>
            <a:rect b="b" l="l" r="r" t="t"/>
            <a:pathLst>
              <a:path extrusionOk="0" h="6377700" w="5196302">
                <a:moveTo>
                  <a:pt x="0" y="0"/>
                </a:moveTo>
                <a:lnTo>
                  <a:pt x="5196302" y="0"/>
                </a:lnTo>
                <a:lnTo>
                  <a:pt x="5196302" y="6377700"/>
                </a:lnTo>
                <a:lnTo>
                  <a:pt x="0" y="6377700"/>
                </a:lnTo>
                <a:lnTo>
                  <a:pt x="0" y="0"/>
                </a:lnTo>
                <a:close/>
              </a:path>
            </a:pathLst>
          </a:custGeom>
          <a:blipFill rotWithShape="1">
            <a:blip r:embed="rId7">
              <a:alphaModFix/>
            </a:blip>
            <a:stretch>
              <a:fillRect b="-132" l="-18306" r="-100176"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37"/>
          <p:cNvSpPr txBox="1"/>
          <p:nvPr/>
        </p:nvSpPr>
        <p:spPr>
          <a:xfrm>
            <a:off x="9140138" y="3593967"/>
            <a:ext cx="7677750" cy="1474763"/>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1" lang="en-US" sz="9600">
                <a:solidFill>
                  <a:srgbClr val="575979"/>
                </a:solidFill>
                <a:latin typeface="Poppins"/>
                <a:ea typeface="Poppins"/>
                <a:cs typeface="Poppins"/>
                <a:sym typeface="Poppins"/>
              </a:rPr>
              <a:t>Thank </a:t>
            </a:r>
            <a:r>
              <a:rPr b="1" lang="en-US" sz="9600">
                <a:solidFill>
                  <a:srgbClr val="F8F8F8"/>
                </a:solidFill>
                <a:latin typeface="Poppins"/>
                <a:ea typeface="Poppins"/>
                <a:cs typeface="Poppins"/>
                <a:sym typeface="Poppins"/>
              </a:rPr>
              <a:t>you</a:t>
            </a:r>
            <a:endParaRPr/>
          </a:p>
        </p:txBody>
      </p:sp>
      <p:grpSp>
        <p:nvGrpSpPr>
          <p:cNvPr id="853" name="Google Shape;853;p37"/>
          <p:cNvGrpSpPr/>
          <p:nvPr/>
        </p:nvGrpSpPr>
        <p:grpSpPr>
          <a:xfrm>
            <a:off x="9139224" y="5424713"/>
            <a:ext cx="7769025" cy="795963"/>
            <a:chOff x="1" y="-142399"/>
            <a:chExt cx="10480800" cy="1276800"/>
          </a:xfrm>
        </p:grpSpPr>
        <p:sp>
          <p:nvSpPr>
            <p:cNvPr id="854" name="Google Shape;854;p37"/>
            <p:cNvSpPr/>
            <p:nvPr/>
          </p:nvSpPr>
          <p:spPr>
            <a:xfrm>
              <a:off x="1" y="-142399"/>
              <a:ext cx="10480800" cy="1276800"/>
            </a:xfrm>
            <a:custGeom>
              <a:rect b="b" l="l" r="r" t="t"/>
              <a:pathLst>
                <a:path extrusionOk="0" h="1276800" w="10480800">
                  <a:moveTo>
                    <a:pt x="0" y="0"/>
                  </a:moveTo>
                  <a:lnTo>
                    <a:pt x="10480800" y="0"/>
                  </a:lnTo>
                  <a:lnTo>
                    <a:pt x="10480800" y="1276800"/>
                  </a:lnTo>
                  <a:lnTo>
                    <a:pt x="0" y="12768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5" name="Google Shape;855;p37"/>
            <p:cNvSpPr txBox="1"/>
            <p:nvPr/>
          </p:nvSpPr>
          <p:spPr>
            <a:xfrm>
              <a:off x="121900" y="64751"/>
              <a:ext cx="10237000" cy="752343"/>
            </a:xfrm>
            <a:prstGeom prst="rect">
              <a:avLst/>
            </a:prstGeom>
            <a:noFill/>
            <a:ln>
              <a:noFill/>
            </a:ln>
          </p:spPr>
          <p:txBody>
            <a:bodyPr anchorCtr="0" anchor="t" bIns="0" lIns="0" spcFirstLastPara="1" rIns="0" wrap="square" tIns="0">
              <a:spAutoFit/>
            </a:bodyPr>
            <a:lstStyle/>
            <a:p>
              <a:pPr indent="0" lvl="0" marL="0" marR="0" rtl="0" algn="ctr">
                <a:lnSpc>
                  <a:spcPct val="138000"/>
                </a:lnSpc>
                <a:spcBef>
                  <a:spcPts val="0"/>
                </a:spcBef>
                <a:spcAft>
                  <a:spcPts val="0"/>
                </a:spcAft>
                <a:buNone/>
              </a:pPr>
              <a:r>
                <a:rPr lang="en-US" sz="3200">
                  <a:solidFill>
                    <a:srgbClr val="F8F8F8"/>
                  </a:solidFill>
                  <a:latin typeface="Hind"/>
                  <a:ea typeface="Hind"/>
                  <a:cs typeface="Hind"/>
                  <a:sym typeface="Hind"/>
                </a:rPr>
                <a:t>For your listening</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4"/>
          <p:cNvSpPr/>
          <p:nvPr/>
        </p:nvSpPr>
        <p:spPr>
          <a:xfrm rot="-5400000">
            <a:off x="3996149" y="-3986601"/>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sp>
        <p:nvSpPr>
          <p:cNvPr id="168" name="Google Shape;168;p4"/>
          <p:cNvSpPr/>
          <p:nvPr/>
        </p:nvSpPr>
        <p:spPr>
          <a:xfrm>
            <a:off x="-634510" y="-1457748"/>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4"/>
          <p:cNvSpPr/>
          <p:nvPr/>
        </p:nvSpPr>
        <p:spPr>
          <a:xfrm>
            <a:off x="15771950" y="94014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70" name="Google Shape;170;p4"/>
          <p:cNvCxnSpPr/>
          <p:nvPr/>
        </p:nvCxnSpPr>
        <p:spPr>
          <a:xfrm rot="2333437">
            <a:off x="-835018" y="8481110"/>
            <a:ext cx="1901532" cy="0"/>
          </a:xfrm>
          <a:prstGeom prst="straightConnector1">
            <a:avLst/>
          </a:prstGeom>
          <a:noFill/>
          <a:ln cap="rnd" cmpd="sng" w="9525">
            <a:solidFill>
              <a:srgbClr val="859294"/>
            </a:solidFill>
            <a:prstDash val="solid"/>
            <a:round/>
            <a:headEnd len="sm" w="sm" type="none"/>
            <a:tailEnd len="sm" w="sm" type="none"/>
          </a:ln>
        </p:spPr>
      </p:cxnSp>
      <p:cxnSp>
        <p:nvCxnSpPr>
          <p:cNvPr id="171" name="Google Shape;171;p4"/>
          <p:cNvCxnSpPr/>
          <p:nvPr/>
        </p:nvCxnSpPr>
        <p:spPr>
          <a:xfrm rot="2333437">
            <a:off x="-1224638" y="8585040"/>
            <a:ext cx="1901532" cy="0"/>
          </a:xfrm>
          <a:prstGeom prst="straightConnector1">
            <a:avLst/>
          </a:prstGeom>
          <a:noFill/>
          <a:ln cap="rnd" cmpd="sng" w="9525">
            <a:solidFill>
              <a:srgbClr val="859294"/>
            </a:solidFill>
            <a:prstDash val="solid"/>
            <a:round/>
            <a:headEnd len="sm" w="sm" type="none"/>
            <a:tailEnd len="sm" w="sm" type="none"/>
          </a:ln>
        </p:spPr>
      </p:cxnSp>
      <p:cxnSp>
        <p:nvCxnSpPr>
          <p:cNvPr id="172" name="Google Shape;172;p4"/>
          <p:cNvCxnSpPr/>
          <p:nvPr/>
        </p:nvCxnSpPr>
        <p:spPr>
          <a:xfrm rot="2333437">
            <a:off x="-1101578" y="7873074"/>
            <a:ext cx="1901532" cy="0"/>
          </a:xfrm>
          <a:prstGeom prst="straightConnector1">
            <a:avLst/>
          </a:prstGeom>
          <a:noFill/>
          <a:ln cap="rnd" cmpd="sng" w="9525">
            <a:solidFill>
              <a:srgbClr val="859294"/>
            </a:solidFill>
            <a:prstDash val="solid"/>
            <a:round/>
            <a:headEnd len="sm" w="sm" type="none"/>
            <a:tailEnd len="sm" w="sm" type="none"/>
          </a:ln>
        </p:spPr>
      </p:cxnSp>
      <p:cxnSp>
        <p:nvCxnSpPr>
          <p:cNvPr id="173" name="Google Shape;173;p4"/>
          <p:cNvCxnSpPr/>
          <p:nvPr/>
        </p:nvCxnSpPr>
        <p:spPr>
          <a:xfrm rot="2333437">
            <a:off x="17495032" y="2275436"/>
            <a:ext cx="1901532" cy="0"/>
          </a:xfrm>
          <a:prstGeom prst="straightConnector1">
            <a:avLst/>
          </a:prstGeom>
          <a:noFill/>
          <a:ln cap="rnd" cmpd="sng" w="9525">
            <a:solidFill>
              <a:srgbClr val="859294"/>
            </a:solidFill>
            <a:prstDash val="solid"/>
            <a:round/>
            <a:headEnd len="sm" w="sm" type="none"/>
            <a:tailEnd len="sm" w="sm" type="none"/>
          </a:ln>
        </p:spPr>
      </p:cxnSp>
      <p:cxnSp>
        <p:nvCxnSpPr>
          <p:cNvPr id="174" name="Google Shape;174;p4"/>
          <p:cNvCxnSpPr/>
          <p:nvPr/>
        </p:nvCxnSpPr>
        <p:spPr>
          <a:xfrm rot="2333437">
            <a:off x="17105412" y="2379366"/>
            <a:ext cx="1901532" cy="0"/>
          </a:xfrm>
          <a:prstGeom prst="straightConnector1">
            <a:avLst/>
          </a:prstGeom>
          <a:noFill/>
          <a:ln cap="rnd" cmpd="sng" w="9525">
            <a:solidFill>
              <a:srgbClr val="859294"/>
            </a:solidFill>
            <a:prstDash val="solid"/>
            <a:round/>
            <a:headEnd len="sm" w="sm" type="none"/>
            <a:tailEnd len="sm" w="sm" type="none"/>
          </a:ln>
        </p:spPr>
      </p:cxnSp>
      <p:cxnSp>
        <p:nvCxnSpPr>
          <p:cNvPr id="175" name="Google Shape;175;p4"/>
          <p:cNvCxnSpPr/>
          <p:nvPr/>
        </p:nvCxnSpPr>
        <p:spPr>
          <a:xfrm rot="2333437">
            <a:off x="17228472" y="1667400"/>
            <a:ext cx="1901532" cy="0"/>
          </a:xfrm>
          <a:prstGeom prst="straightConnector1">
            <a:avLst/>
          </a:prstGeom>
          <a:noFill/>
          <a:ln cap="rnd" cmpd="sng" w="9525">
            <a:solidFill>
              <a:srgbClr val="859294"/>
            </a:solidFill>
            <a:prstDash val="solid"/>
            <a:round/>
            <a:headEnd len="sm" w="sm" type="none"/>
            <a:tailEnd len="sm" w="sm" type="none"/>
          </a:ln>
        </p:spPr>
      </p:cxnSp>
      <p:sp>
        <p:nvSpPr>
          <p:cNvPr id="176" name="Google Shape;176;p4"/>
          <p:cNvSpPr/>
          <p:nvPr/>
        </p:nvSpPr>
        <p:spPr>
          <a:xfrm>
            <a:off x="7559422" y="3116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4"/>
          <p:cNvSpPr txBox="1"/>
          <p:nvPr/>
        </p:nvSpPr>
        <p:spPr>
          <a:xfrm>
            <a:off x="2652714" y="682463"/>
            <a:ext cx="10308750" cy="9233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575979"/>
                </a:solidFill>
                <a:latin typeface="Quattrocento Sans"/>
                <a:ea typeface="Quattrocento Sans"/>
                <a:cs typeface="Quattrocento Sans"/>
                <a:sym typeface="Quattrocento Sans"/>
              </a:rPr>
              <a:t>KHỞI ĐỘNG</a:t>
            </a:r>
            <a:endParaRPr sz="6000">
              <a:solidFill>
                <a:srgbClr val="575979"/>
              </a:solidFill>
              <a:latin typeface="Quattrocento Sans"/>
              <a:ea typeface="Quattrocento Sans"/>
              <a:cs typeface="Quattrocento Sans"/>
              <a:sym typeface="Quattrocento Sans"/>
            </a:endParaRPr>
          </a:p>
        </p:txBody>
      </p:sp>
      <p:sp>
        <p:nvSpPr>
          <p:cNvPr id="178" name="Google Shape;178;p4"/>
          <p:cNvSpPr/>
          <p:nvPr/>
        </p:nvSpPr>
        <p:spPr>
          <a:xfrm>
            <a:off x="13464672" y="5326252"/>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9" name="Google Shape;179;p4"/>
          <p:cNvSpPr/>
          <p:nvPr/>
        </p:nvSpPr>
        <p:spPr>
          <a:xfrm>
            <a:off x="705504" y="1754974"/>
            <a:ext cx="15979386" cy="21236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400">
                <a:solidFill>
                  <a:schemeClr val="dk1"/>
                </a:solidFill>
                <a:latin typeface="Times New Roman"/>
                <a:ea typeface="Times New Roman"/>
                <a:cs typeface="Times New Roman"/>
                <a:sym typeface="Times New Roman"/>
              </a:rPr>
              <a:t>Hãy nhận diện gọi tên các hình minh họa của các bộ phận trong cấu trúc hệ thống điện quốc gia dưới đây.</a:t>
            </a:r>
            <a:endParaRPr sz="4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4400">
                <a:solidFill>
                  <a:schemeClr val="dk1"/>
                </a:solidFill>
                <a:latin typeface="Times New Roman"/>
                <a:ea typeface="Times New Roman"/>
                <a:cs typeface="Times New Roman"/>
                <a:sym typeface="Times New Roman"/>
              </a:rPr>
              <a:t>  </a:t>
            </a:r>
            <a:endParaRPr sz="4400">
              <a:solidFill>
                <a:schemeClr val="dk1"/>
              </a:solidFill>
              <a:latin typeface="Calibri"/>
              <a:ea typeface="Calibri"/>
              <a:cs typeface="Calibri"/>
              <a:sym typeface="Calibri"/>
            </a:endParaRPr>
          </a:p>
        </p:txBody>
      </p:sp>
      <p:pic>
        <p:nvPicPr>
          <p:cNvPr id="180" name="Google Shape;180;p4"/>
          <p:cNvPicPr preferRelativeResize="0"/>
          <p:nvPr/>
        </p:nvPicPr>
        <p:blipFill rotWithShape="1">
          <a:blip r:embed="rId8">
            <a:alphaModFix/>
          </a:blip>
          <a:srcRect b="0" l="0" r="0" t="0"/>
          <a:stretch/>
        </p:blipFill>
        <p:spPr>
          <a:xfrm>
            <a:off x="859976" y="3647733"/>
            <a:ext cx="7293424" cy="4822266"/>
          </a:xfrm>
          <a:prstGeom prst="rect">
            <a:avLst/>
          </a:prstGeom>
          <a:noFill/>
          <a:ln>
            <a:noFill/>
          </a:ln>
        </p:spPr>
      </p:pic>
      <p:pic>
        <p:nvPicPr>
          <p:cNvPr id="181" name="Google Shape;181;p4"/>
          <p:cNvPicPr preferRelativeResize="0"/>
          <p:nvPr/>
        </p:nvPicPr>
        <p:blipFill rotWithShape="1">
          <a:blip r:embed="rId9">
            <a:alphaModFix/>
          </a:blip>
          <a:srcRect b="0" l="0" r="0" t="0"/>
          <a:stretch/>
        </p:blipFill>
        <p:spPr>
          <a:xfrm>
            <a:off x="8307872" y="3647733"/>
            <a:ext cx="8467173" cy="4778090"/>
          </a:xfrm>
          <a:prstGeom prst="rect">
            <a:avLst/>
          </a:prstGeom>
          <a:noFill/>
          <a:ln>
            <a:noFill/>
          </a:ln>
        </p:spPr>
      </p:pic>
      <p:sp>
        <p:nvSpPr>
          <p:cNvPr id="182" name="Google Shape;182;p4"/>
          <p:cNvSpPr/>
          <p:nvPr/>
        </p:nvSpPr>
        <p:spPr>
          <a:xfrm>
            <a:off x="3136714" y="8826006"/>
            <a:ext cx="265448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Lưới điện</a:t>
            </a:r>
            <a:endParaRPr sz="4000">
              <a:solidFill>
                <a:schemeClr val="dk1"/>
              </a:solidFill>
              <a:latin typeface="Calibri"/>
              <a:ea typeface="Calibri"/>
              <a:cs typeface="Calibri"/>
              <a:sym typeface="Calibri"/>
            </a:endParaRPr>
          </a:p>
        </p:txBody>
      </p:sp>
      <p:sp>
        <p:nvSpPr>
          <p:cNvPr id="183" name="Google Shape;183;p4"/>
          <p:cNvSpPr/>
          <p:nvPr/>
        </p:nvSpPr>
        <p:spPr>
          <a:xfrm>
            <a:off x="11280480" y="8745240"/>
            <a:ext cx="290175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Trạm biến áp</a:t>
            </a:r>
            <a:endParaRPr sz="4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5"/>
          <p:cNvSpPr/>
          <p:nvPr/>
        </p:nvSpPr>
        <p:spPr>
          <a:xfrm rot="-5400000">
            <a:off x="3996149" y="-3986601"/>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sp>
        <p:nvSpPr>
          <p:cNvPr id="193" name="Google Shape;193;p5"/>
          <p:cNvSpPr/>
          <p:nvPr/>
        </p:nvSpPr>
        <p:spPr>
          <a:xfrm>
            <a:off x="-634510" y="-1457748"/>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5"/>
          <p:cNvSpPr/>
          <p:nvPr/>
        </p:nvSpPr>
        <p:spPr>
          <a:xfrm>
            <a:off x="15771950" y="94014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5" name="Google Shape;195;p5"/>
          <p:cNvCxnSpPr/>
          <p:nvPr/>
        </p:nvCxnSpPr>
        <p:spPr>
          <a:xfrm rot="2333437">
            <a:off x="-835018" y="8481110"/>
            <a:ext cx="1901532" cy="0"/>
          </a:xfrm>
          <a:prstGeom prst="straightConnector1">
            <a:avLst/>
          </a:prstGeom>
          <a:noFill/>
          <a:ln cap="rnd" cmpd="sng" w="9525">
            <a:solidFill>
              <a:srgbClr val="859294"/>
            </a:solidFill>
            <a:prstDash val="solid"/>
            <a:round/>
            <a:headEnd len="sm" w="sm" type="none"/>
            <a:tailEnd len="sm" w="sm" type="none"/>
          </a:ln>
        </p:spPr>
      </p:cxnSp>
      <p:cxnSp>
        <p:nvCxnSpPr>
          <p:cNvPr id="196" name="Google Shape;196;p5"/>
          <p:cNvCxnSpPr/>
          <p:nvPr/>
        </p:nvCxnSpPr>
        <p:spPr>
          <a:xfrm rot="2333437">
            <a:off x="-1224638" y="8585040"/>
            <a:ext cx="1901532" cy="0"/>
          </a:xfrm>
          <a:prstGeom prst="straightConnector1">
            <a:avLst/>
          </a:prstGeom>
          <a:noFill/>
          <a:ln cap="rnd" cmpd="sng" w="9525">
            <a:solidFill>
              <a:srgbClr val="859294"/>
            </a:solidFill>
            <a:prstDash val="solid"/>
            <a:round/>
            <a:headEnd len="sm" w="sm" type="none"/>
            <a:tailEnd len="sm" w="sm" type="none"/>
          </a:ln>
        </p:spPr>
      </p:cxnSp>
      <p:cxnSp>
        <p:nvCxnSpPr>
          <p:cNvPr id="197" name="Google Shape;197;p5"/>
          <p:cNvCxnSpPr/>
          <p:nvPr/>
        </p:nvCxnSpPr>
        <p:spPr>
          <a:xfrm rot="2333437">
            <a:off x="-1101578" y="7873074"/>
            <a:ext cx="1901532" cy="0"/>
          </a:xfrm>
          <a:prstGeom prst="straightConnector1">
            <a:avLst/>
          </a:prstGeom>
          <a:noFill/>
          <a:ln cap="rnd" cmpd="sng" w="9525">
            <a:solidFill>
              <a:srgbClr val="859294"/>
            </a:solidFill>
            <a:prstDash val="solid"/>
            <a:round/>
            <a:headEnd len="sm" w="sm" type="none"/>
            <a:tailEnd len="sm" w="sm" type="none"/>
          </a:ln>
        </p:spPr>
      </p:cxnSp>
      <p:cxnSp>
        <p:nvCxnSpPr>
          <p:cNvPr id="198" name="Google Shape;198;p5"/>
          <p:cNvCxnSpPr/>
          <p:nvPr/>
        </p:nvCxnSpPr>
        <p:spPr>
          <a:xfrm rot="2333437">
            <a:off x="17495032" y="2275436"/>
            <a:ext cx="1901532" cy="0"/>
          </a:xfrm>
          <a:prstGeom prst="straightConnector1">
            <a:avLst/>
          </a:prstGeom>
          <a:noFill/>
          <a:ln cap="rnd" cmpd="sng" w="9525">
            <a:solidFill>
              <a:srgbClr val="859294"/>
            </a:solidFill>
            <a:prstDash val="solid"/>
            <a:round/>
            <a:headEnd len="sm" w="sm" type="none"/>
            <a:tailEnd len="sm" w="sm" type="none"/>
          </a:ln>
        </p:spPr>
      </p:cxnSp>
      <p:cxnSp>
        <p:nvCxnSpPr>
          <p:cNvPr id="199" name="Google Shape;199;p5"/>
          <p:cNvCxnSpPr/>
          <p:nvPr/>
        </p:nvCxnSpPr>
        <p:spPr>
          <a:xfrm rot="2333437">
            <a:off x="17105412" y="2379366"/>
            <a:ext cx="1901532" cy="0"/>
          </a:xfrm>
          <a:prstGeom prst="straightConnector1">
            <a:avLst/>
          </a:prstGeom>
          <a:noFill/>
          <a:ln cap="rnd" cmpd="sng" w="9525">
            <a:solidFill>
              <a:srgbClr val="859294"/>
            </a:solidFill>
            <a:prstDash val="solid"/>
            <a:round/>
            <a:headEnd len="sm" w="sm" type="none"/>
            <a:tailEnd len="sm" w="sm" type="none"/>
          </a:ln>
        </p:spPr>
      </p:cxnSp>
      <p:cxnSp>
        <p:nvCxnSpPr>
          <p:cNvPr id="200" name="Google Shape;200;p5"/>
          <p:cNvCxnSpPr/>
          <p:nvPr/>
        </p:nvCxnSpPr>
        <p:spPr>
          <a:xfrm rot="2333437">
            <a:off x="17228472" y="1667400"/>
            <a:ext cx="1901532" cy="0"/>
          </a:xfrm>
          <a:prstGeom prst="straightConnector1">
            <a:avLst/>
          </a:prstGeom>
          <a:noFill/>
          <a:ln cap="rnd" cmpd="sng" w="9525">
            <a:solidFill>
              <a:srgbClr val="859294"/>
            </a:solidFill>
            <a:prstDash val="solid"/>
            <a:round/>
            <a:headEnd len="sm" w="sm" type="none"/>
            <a:tailEnd len="sm" w="sm" type="none"/>
          </a:ln>
        </p:spPr>
      </p:cxnSp>
      <p:sp>
        <p:nvSpPr>
          <p:cNvPr id="201" name="Google Shape;201;p5"/>
          <p:cNvSpPr/>
          <p:nvPr/>
        </p:nvSpPr>
        <p:spPr>
          <a:xfrm>
            <a:off x="7559422" y="311648"/>
            <a:ext cx="3169152" cy="393100"/>
          </a:xfrm>
          <a:custGeom>
            <a:rect b="b" l="l" r="r" t="t"/>
            <a:pathLst>
              <a:path extrusionOk="0" h="393100" w="3169152">
                <a:moveTo>
                  <a:pt x="0" y="0"/>
                </a:moveTo>
                <a:lnTo>
                  <a:pt x="3169152" y="0"/>
                </a:lnTo>
                <a:lnTo>
                  <a:pt x="3169152" y="393100"/>
                </a:lnTo>
                <a:lnTo>
                  <a:pt x="0" y="3931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5"/>
          <p:cNvSpPr txBox="1"/>
          <p:nvPr/>
        </p:nvSpPr>
        <p:spPr>
          <a:xfrm>
            <a:off x="2652714" y="682463"/>
            <a:ext cx="10308750" cy="9233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575979"/>
                </a:solidFill>
                <a:latin typeface="Quattrocento Sans"/>
                <a:ea typeface="Quattrocento Sans"/>
                <a:cs typeface="Quattrocento Sans"/>
                <a:sym typeface="Quattrocento Sans"/>
              </a:rPr>
              <a:t>KHỞI ĐỘNG</a:t>
            </a:r>
            <a:endParaRPr sz="6000">
              <a:solidFill>
                <a:srgbClr val="575979"/>
              </a:solidFill>
              <a:latin typeface="Quattrocento Sans"/>
              <a:ea typeface="Quattrocento Sans"/>
              <a:cs typeface="Quattrocento Sans"/>
              <a:sym typeface="Quattrocento Sans"/>
            </a:endParaRPr>
          </a:p>
        </p:txBody>
      </p:sp>
      <p:sp>
        <p:nvSpPr>
          <p:cNvPr id="203" name="Google Shape;203;p5"/>
          <p:cNvSpPr/>
          <p:nvPr/>
        </p:nvSpPr>
        <p:spPr>
          <a:xfrm>
            <a:off x="2209061" y="-329489"/>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5"/>
          <p:cNvSpPr/>
          <p:nvPr/>
        </p:nvSpPr>
        <p:spPr>
          <a:xfrm>
            <a:off x="13464672" y="5326252"/>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5"/>
          <p:cNvSpPr/>
          <p:nvPr/>
        </p:nvSpPr>
        <p:spPr>
          <a:xfrm>
            <a:off x="705503" y="1754974"/>
            <a:ext cx="16877209" cy="21236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400">
                <a:solidFill>
                  <a:schemeClr val="dk1"/>
                </a:solidFill>
                <a:latin typeface="Times New Roman"/>
                <a:ea typeface="Times New Roman"/>
                <a:cs typeface="Times New Roman"/>
                <a:sym typeface="Times New Roman"/>
              </a:rPr>
              <a:t>Hãy nhận diện gọi tên các hình minh họa của các bộ phận trong cấu trúc hệ thống điện quốc gia dưới đây.</a:t>
            </a:r>
            <a:endParaRPr sz="4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4400">
                <a:solidFill>
                  <a:schemeClr val="dk1"/>
                </a:solidFill>
                <a:latin typeface="Times New Roman"/>
                <a:ea typeface="Times New Roman"/>
                <a:cs typeface="Times New Roman"/>
                <a:sym typeface="Times New Roman"/>
              </a:rPr>
              <a:t>  </a:t>
            </a:r>
            <a:endParaRPr sz="4400">
              <a:solidFill>
                <a:schemeClr val="dk1"/>
              </a:solidFill>
              <a:latin typeface="Calibri"/>
              <a:ea typeface="Calibri"/>
              <a:cs typeface="Calibri"/>
              <a:sym typeface="Calibri"/>
            </a:endParaRPr>
          </a:p>
        </p:txBody>
      </p:sp>
      <p:pic>
        <p:nvPicPr>
          <p:cNvPr descr="A factory with several towers&#10;&#10;Description automatically generated with medium confidence" id="206" name="Google Shape;206;p5"/>
          <p:cNvPicPr preferRelativeResize="0"/>
          <p:nvPr/>
        </p:nvPicPr>
        <p:blipFill rotWithShape="1">
          <a:blip r:embed="rId8">
            <a:alphaModFix/>
          </a:blip>
          <a:srcRect b="25842" l="37999" r="-1" t="15896"/>
          <a:stretch/>
        </p:blipFill>
        <p:spPr>
          <a:xfrm>
            <a:off x="311811" y="3617610"/>
            <a:ext cx="5936590" cy="5033630"/>
          </a:xfrm>
          <a:prstGeom prst="rect">
            <a:avLst/>
          </a:prstGeom>
          <a:noFill/>
          <a:ln>
            <a:noFill/>
          </a:ln>
        </p:spPr>
      </p:pic>
      <p:pic>
        <p:nvPicPr>
          <p:cNvPr id="207" name="Google Shape;207;p5"/>
          <p:cNvPicPr preferRelativeResize="0"/>
          <p:nvPr/>
        </p:nvPicPr>
        <p:blipFill rotWithShape="1">
          <a:blip r:embed="rId9">
            <a:alphaModFix/>
          </a:blip>
          <a:srcRect b="0" l="0" r="0" t="0"/>
          <a:stretch/>
        </p:blipFill>
        <p:spPr>
          <a:xfrm>
            <a:off x="6525265" y="3620150"/>
            <a:ext cx="5069348" cy="5031090"/>
          </a:xfrm>
          <a:prstGeom prst="rect">
            <a:avLst/>
          </a:prstGeom>
          <a:noFill/>
          <a:ln>
            <a:noFill/>
          </a:ln>
        </p:spPr>
      </p:pic>
      <p:pic>
        <p:nvPicPr>
          <p:cNvPr descr="A diagram of a power line&#10;&#10;Description automatically generated" id="208" name="Google Shape;208;p5"/>
          <p:cNvPicPr preferRelativeResize="0"/>
          <p:nvPr/>
        </p:nvPicPr>
        <p:blipFill rotWithShape="1">
          <a:blip r:embed="rId10">
            <a:alphaModFix/>
          </a:blip>
          <a:srcRect b="0" l="0" r="0" t="0"/>
          <a:stretch/>
        </p:blipFill>
        <p:spPr>
          <a:xfrm>
            <a:off x="11778311" y="3604910"/>
            <a:ext cx="6084676" cy="5033630"/>
          </a:xfrm>
          <a:prstGeom prst="rect">
            <a:avLst/>
          </a:prstGeom>
          <a:noFill/>
          <a:ln>
            <a:noFill/>
          </a:ln>
        </p:spPr>
      </p:pic>
      <p:sp>
        <p:nvSpPr>
          <p:cNvPr id="209" name="Google Shape;209;p5"/>
          <p:cNvSpPr/>
          <p:nvPr/>
        </p:nvSpPr>
        <p:spPr>
          <a:xfrm>
            <a:off x="626349" y="8972460"/>
            <a:ext cx="562205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Nhà máy nhiệt điện (nguồn điện)</a:t>
            </a:r>
            <a:endParaRPr sz="3200">
              <a:solidFill>
                <a:schemeClr val="dk1"/>
              </a:solidFill>
              <a:latin typeface="Times New Roman"/>
              <a:ea typeface="Times New Roman"/>
              <a:cs typeface="Times New Roman"/>
              <a:sym typeface="Times New Roman"/>
            </a:endParaRPr>
          </a:p>
        </p:txBody>
      </p:sp>
      <p:sp>
        <p:nvSpPr>
          <p:cNvPr id="210" name="Google Shape;210;p5"/>
          <p:cNvSpPr/>
          <p:nvPr/>
        </p:nvSpPr>
        <p:spPr>
          <a:xfrm>
            <a:off x="6586137" y="8965942"/>
            <a:ext cx="542808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Nhà máy  điện gió (nguồn điện)</a:t>
            </a:r>
            <a:endParaRPr sz="3200">
              <a:solidFill>
                <a:schemeClr val="dk1"/>
              </a:solidFill>
              <a:latin typeface="Times New Roman"/>
              <a:ea typeface="Times New Roman"/>
              <a:cs typeface="Times New Roman"/>
              <a:sym typeface="Times New Roman"/>
            </a:endParaRPr>
          </a:p>
        </p:txBody>
      </p:sp>
      <p:sp>
        <p:nvSpPr>
          <p:cNvPr id="211" name="Google Shape;211;p5"/>
          <p:cNvSpPr/>
          <p:nvPr/>
        </p:nvSpPr>
        <p:spPr>
          <a:xfrm>
            <a:off x="13664341" y="8887119"/>
            <a:ext cx="251062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Hệ thống điện</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2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6"/>
          <p:cNvSpPr/>
          <p:nvPr/>
        </p:nvSpPr>
        <p:spPr>
          <a:xfrm rot="-5400000">
            <a:off x="4013925" y="-3956038"/>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sp>
        <p:nvSpPr>
          <p:cNvPr id="221" name="Google Shape;221;p6"/>
          <p:cNvSpPr/>
          <p:nvPr/>
        </p:nvSpPr>
        <p:spPr>
          <a:xfrm>
            <a:off x="-634510" y="-1457748"/>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6"/>
          <p:cNvSpPr/>
          <p:nvPr/>
        </p:nvSpPr>
        <p:spPr>
          <a:xfrm>
            <a:off x="15771950" y="94014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23" name="Google Shape;223;p6"/>
          <p:cNvCxnSpPr/>
          <p:nvPr/>
        </p:nvCxnSpPr>
        <p:spPr>
          <a:xfrm rot="2333437">
            <a:off x="-835018" y="8481110"/>
            <a:ext cx="1901532" cy="0"/>
          </a:xfrm>
          <a:prstGeom prst="straightConnector1">
            <a:avLst/>
          </a:prstGeom>
          <a:noFill/>
          <a:ln cap="rnd" cmpd="sng" w="9525">
            <a:solidFill>
              <a:srgbClr val="859294"/>
            </a:solidFill>
            <a:prstDash val="solid"/>
            <a:round/>
            <a:headEnd len="sm" w="sm" type="none"/>
            <a:tailEnd len="sm" w="sm" type="none"/>
          </a:ln>
        </p:spPr>
      </p:cxnSp>
      <p:cxnSp>
        <p:nvCxnSpPr>
          <p:cNvPr id="224" name="Google Shape;224;p6"/>
          <p:cNvCxnSpPr/>
          <p:nvPr/>
        </p:nvCxnSpPr>
        <p:spPr>
          <a:xfrm rot="2333437">
            <a:off x="-1224638" y="8585040"/>
            <a:ext cx="1901532" cy="0"/>
          </a:xfrm>
          <a:prstGeom prst="straightConnector1">
            <a:avLst/>
          </a:prstGeom>
          <a:noFill/>
          <a:ln cap="rnd" cmpd="sng" w="9525">
            <a:solidFill>
              <a:srgbClr val="859294"/>
            </a:solidFill>
            <a:prstDash val="solid"/>
            <a:round/>
            <a:headEnd len="sm" w="sm" type="none"/>
            <a:tailEnd len="sm" w="sm" type="none"/>
          </a:ln>
        </p:spPr>
      </p:cxnSp>
      <p:cxnSp>
        <p:nvCxnSpPr>
          <p:cNvPr id="225" name="Google Shape;225;p6"/>
          <p:cNvCxnSpPr/>
          <p:nvPr/>
        </p:nvCxnSpPr>
        <p:spPr>
          <a:xfrm rot="2333437">
            <a:off x="-1101578" y="7873074"/>
            <a:ext cx="1901532" cy="0"/>
          </a:xfrm>
          <a:prstGeom prst="straightConnector1">
            <a:avLst/>
          </a:prstGeom>
          <a:noFill/>
          <a:ln cap="rnd" cmpd="sng" w="9525">
            <a:solidFill>
              <a:srgbClr val="859294"/>
            </a:solidFill>
            <a:prstDash val="solid"/>
            <a:round/>
            <a:headEnd len="sm" w="sm" type="none"/>
            <a:tailEnd len="sm" w="sm" type="none"/>
          </a:ln>
        </p:spPr>
      </p:cxnSp>
      <p:cxnSp>
        <p:nvCxnSpPr>
          <p:cNvPr id="226" name="Google Shape;226;p6"/>
          <p:cNvCxnSpPr/>
          <p:nvPr/>
        </p:nvCxnSpPr>
        <p:spPr>
          <a:xfrm rot="2333437">
            <a:off x="17495032" y="2275436"/>
            <a:ext cx="1901532" cy="0"/>
          </a:xfrm>
          <a:prstGeom prst="straightConnector1">
            <a:avLst/>
          </a:prstGeom>
          <a:noFill/>
          <a:ln cap="rnd" cmpd="sng" w="9525">
            <a:solidFill>
              <a:srgbClr val="859294"/>
            </a:solidFill>
            <a:prstDash val="solid"/>
            <a:round/>
            <a:headEnd len="sm" w="sm" type="none"/>
            <a:tailEnd len="sm" w="sm" type="none"/>
          </a:ln>
        </p:spPr>
      </p:cxnSp>
      <p:cxnSp>
        <p:nvCxnSpPr>
          <p:cNvPr id="227" name="Google Shape;227;p6"/>
          <p:cNvCxnSpPr/>
          <p:nvPr/>
        </p:nvCxnSpPr>
        <p:spPr>
          <a:xfrm rot="2333437">
            <a:off x="17105412" y="2379366"/>
            <a:ext cx="1901532" cy="0"/>
          </a:xfrm>
          <a:prstGeom prst="straightConnector1">
            <a:avLst/>
          </a:prstGeom>
          <a:noFill/>
          <a:ln cap="rnd" cmpd="sng" w="9525">
            <a:solidFill>
              <a:srgbClr val="859294"/>
            </a:solidFill>
            <a:prstDash val="solid"/>
            <a:round/>
            <a:headEnd len="sm" w="sm" type="none"/>
            <a:tailEnd len="sm" w="sm" type="none"/>
          </a:ln>
        </p:spPr>
      </p:cxnSp>
      <p:cxnSp>
        <p:nvCxnSpPr>
          <p:cNvPr id="228" name="Google Shape;228;p6"/>
          <p:cNvCxnSpPr/>
          <p:nvPr/>
        </p:nvCxnSpPr>
        <p:spPr>
          <a:xfrm rot="2333437">
            <a:off x="17228472" y="1667400"/>
            <a:ext cx="1901532" cy="0"/>
          </a:xfrm>
          <a:prstGeom prst="straightConnector1">
            <a:avLst/>
          </a:prstGeom>
          <a:noFill/>
          <a:ln cap="rnd" cmpd="sng" w="9525">
            <a:solidFill>
              <a:srgbClr val="859294"/>
            </a:solidFill>
            <a:prstDash val="solid"/>
            <a:round/>
            <a:headEnd len="sm" w="sm" type="none"/>
            <a:tailEnd len="sm" w="sm" type="none"/>
          </a:ln>
        </p:spPr>
      </p:cxnSp>
      <p:sp>
        <p:nvSpPr>
          <p:cNvPr id="229" name="Google Shape;229;p6"/>
          <p:cNvSpPr/>
          <p:nvPr/>
        </p:nvSpPr>
        <p:spPr>
          <a:xfrm>
            <a:off x="413707" y="1174405"/>
            <a:ext cx="4501429"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800">
                <a:solidFill>
                  <a:schemeClr val="dk1"/>
                </a:solidFill>
                <a:latin typeface="Times New Roman"/>
                <a:ea typeface="Times New Roman"/>
                <a:cs typeface="Times New Roman"/>
                <a:sym typeface="Times New Roman"/>
              </a:rPr>
              <a:t>Quan sát hình 4.1 SGK và cho biết vai trò của của các thành phần, thiết bị trong hệ thống điện quốc gia. </a:t>
            </a:r>
            <a:endParaRPr sz="4800">
              <a:solidFill>
                <a:schemeClr val="dk1"/>
              </a:solidFill>
              <a:latin typeface="Times New Roman"/>
              <a:ea typeface="Times New Roman"/>
              <a:cs typeface="Times New Roman"/>
              <a:sym typeface="Times New Roman"/>
            </a:endParaRPr>
          </a:p>
        </p:txBody>
      </p:sp>
      <p:sp>
        <p:nvSpPr>
          <p:cNvPr id="230" name="Google Shape;230;p6"/>
          <p:cNvSpPr txBox="1"/>
          <p:nvPr/>
        </p:nvSpPr>
        <p:spPr>
          <a:xfrm>
            <a:off x="3736210" y="180034"/>
            <a:ext cx="10308750" cy="9233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575979"/>
                </a:solidFill>
                <a:latin typeface="Quattrocento Sans"/>
                <a:ea typeface="Quattrocento Sans"/>
                <a:cs typeface="Quattrocento Sans"/>
                <a:sym typeface="Quattrocento Sans"/>
              </a:rPr>
              <a:t>KHỞI ĐỘNG</a:t>
            </a:r>
            <a:endParaRPr sz="6000">
              <a:solidFill>
                <a:srgbClr val="575979"/>
              </a:solidFill>
              <a:latin typeface="Quattrocento Sans"/>
              <a:ea typeface="Quattrocento Sans"/>
              <a:cs typeface="Quattrocento Sans"/>
              <a:sym typeface="Quattrocento Sans"/>
            </a:endParaRPr>
          </a:p>
        </p:txBody>
      </p:sp>
      <p:pic>
        <p:nvPicPr>
          <p:cNvPr id="231" name="Google Shape;231;p6"/>
          <p:cNvPicPr preferRelativeResize="0"/>
          <p:nvPr/>
        </p:nvPicPr>
        <p:blipFill rotWithShape="1">
          <a:blip r:embed="rId6">
            <a:alphaModFix/>
          </a:blip>
          <a:srcRect b="0" l="0" r="0" t="0"/>
          <a:stretch/>
        </p:blipFill>
        <p:spPr>
          <a:xfrm>
            <a:off x="5109946" y="1252835"/>
            <a:ext cx="11592720" cy="90287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7"/>
          <p:cNvSpPr/>
          <p:nvPr/>
        </p:nvSpPr>
        <p:spPr>
          <a:xfrm rot="-5400000">
            <a:off x="4013925" y="-3956038"/>
            <a:ext cx="10305250" cy="18278452"/>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Quattrocento Sans"/>
              <a:ea typeface="Quattrocento Sans"/>
              <a:cs typeface="Quattrocento Sans"/>
              <a:sym typeface="Quattrocento Sans"/>
            </a:endParaRPr>
          </a:p>
        </p:txBody>
      </p:sp>
      <p:sp>
        <p:nvSpPr>
          <p:cNvPr id="241" name="Google Shape;241;p7"/>
          <p:cNvSpPr/>
          <p:nvPr/>
        </p:nvSpPr>
        <p:spPr>
          <a:xfrm>
            <a:off x="-634510" y="-1457748"/>
            <a:ext cx="3312624" cy="3320748"/>
          </a:xfrm>
          <a:custGeom>
            <a:rect b="b" l="l" r="r" t="t"/>
            <a:pathLst>
              <a:path extrusionOk="0" h="3320748" w="3312624">
                <a:moveTo>
                  <a:pt x="0" y="0"/>
                </a:moveTo>
                <a:lnTo>
                  <a:pt x="3312624" y="0"/>
                </a:lnTo>
                <a:lnTo>
                  <a:pt x="3312624" y="3320748"/>
                </a:lnTo>
                <a:lnTo>
                  <a:pt x="0" y="33207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7"/>
          <p:cNvSpPr/>
          <p:nvPr/>
        </p:nvSpPr>
        <p:spPr>
          <a:xfrm>
            <a:off x="15771950" y="9401450"/>
            <a:ext cx="1076050" cy="315600"/>
          </a:xfrm>
          <a:custGeom>
            <a:rect b="b" l="l" r="r" t="t"/>
            <a:pathLst>
              <a:path extrusionOk="0" h="315600" w="1076050">
                <a:moveTo>
                  <a:pt x="0" y="0"/>
                </a:moveTo>
                <a:lnTo>
                  <a:pt x="1076050" y="0"/>
                </a:lnTo>
                <a:lnTo>
                  <a:pt x="1076050" y="315600"/>
                </a:lnTo>
                <a:lnTo>
                  <a:pt x="0" y="315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43" name="Google Shape;243;p7"/>
          <p:cNvCxnSpPr/>
          <p:nvPr/>
        </p:nvCxnSpPr>
        <p:spPr>
          <a:xfrm rot="2333437">
            <a:off x="-835018" y="8481110"/>
            <a:ext cx="1901532" cy="0"/>
          </a:xfrm>
          <a:prstGeom prst="straightConnector1">
            <a:avLst/>
          </a:prstGeom>
          <a:noFill/>
          <a:ln cap="rnd" cmpd="sng" w="9525">
            <a:solidFill>
              <a:srgbClr val="859294"/>
            </a:solidFill>
            <a:prstDash val="solid"/>
            <a:round/>
            <a:headEnd len="sm" w="sm" type="none"/>
            <a:tailEnd len="sm" w="sm" type="none"/>
          </a:ln>
        </p:spPr>
      </p:cxnSp>
      <p:cxnSp>
        <p:nvCxnSpPr>
          <p:cNvPr id="244" name="Google Shape;244;p7"/>
          <p:cNvCxnSpPr/>
          <p:nvPr/>
        </p:nvCxnSpPr>
        <p:spPr>
          <a:xfrm rot="2333437">
            <a:off x="-1224638" y="8585040"/>
            <a:ext cx="1901532" cy="0"/>
          </a:xfrm>
          <a:prstGeom prst="straightConnector1">
            <a:avLst/>
          </a:prstGeom>
          <a:noFill/>
          <a:ln cap="rnd" cmpd="sng" w="9525">
            <a:solidFill>
              <a:srgbClr val="859294"/>
            </a:solidFill>
            <a:prstDash val="solid"/>
            <a:round/>
            <a:headEnd len="sm" w="sm" type="none"/>
            <a:tailEnd len="sm" w="sm" type="none"/>
          </a:ln>
        </p:spPr>
      </p:cxnSp>
      <p:cxnSp>
        <p:nvCxnSpPr>
          <p:cNvPr id="245" name="Google Shape;245;p7"/>
          <p:cNvCxnSpPr/>
          <p:nvPr/>
        </p:nvCxnSpPr>
        <p:spPr>
          <a:xfrm rot="2333437">
            <a:off x="-1101578" y="7873074"/>
            <a:ext cx="1901532" cy="0"/>
          </a:xfrm>
          <a:prstGeom prst="straightConnector1">
            <a:avLst/>
          </a:prstGeom>
          <a:noFill/>
          <a:ln cap="rnd" cmpd="sng" w="9525">
            <a:solidFill>
              <a:srgbClr val="859294"/>
            </a:solidFill>
            <a:prstDash val="solid"/>
            <a:round/>
            <a:headEnd len="sm" w="sm" type="none"/>
            <a:tailEnd len="sm" w="sm" type="none"/>
          </a:ln>
        </p:spPr>
      </p:cxnSp>
      <p:cxnSp>
        <p:nvCxnSpPr>
          <p:cNvPr id="246" name="Google Shape;246;p7"/>
          <p:cNvCxnSpPr/>
          <p:nvPr/>
        </p:nvCxnSpPr>
        <p:spPr>
          <a:xfrm rot="2333437">
            <a:off x="17495032" y="2275436"/>
            <a:ext cx="1901532" cy="0"/>
          </a:xfrm>
          <a:prstGeom prst="straightConnector1">
            <a:avLst/>
          </a:prstGeom>
          <a:noFill/>
          <a:ln cap="rnd" cmpd="sng" w="9525">
            <a:solidFill>
              <a:srgbClr val="859294"/>
            </a:solidFill>
            <a:prstDash val="solid"/>
            <a:round/>
            <a:headEnd len="sm" w="sm" type="none"/>
            <a:tailEnd len="sm" w="sm" type="none"/>
          </a:ln>
        </p:spPr>
      </p:cxnSp>
      <p:cxnSp>
        <p:nvCxnSpPr>
          <p:cNvPr id="247" name="Google Shape;247;p7"/>
          <p:cNvCxnSpPr/>
          <p:nvPr/>
        </p:nvCxnSpPr>
        <p:spPr>
          <a:xfrm rot="2333437">
            <a:off x="17105412" y="2379366"/>
            <a:ext cx="1901532" cy="0"/>
          </a:xfrm>
          <a:prstGeom prst="straightConnector1">
            <a:avLst/>
          </a:prstGeom>
          <a:noFill/>
          <a:ln cap="rnd" cmpd="sng" w="9525">
            <a:solidFill>
              <a:srgbClr val="859294"/>
            </a:solidFill>
            <a:prstDash val="solid"/>
            <a:round/>
            <a:headEnd len="sm" w="sm" type="none"/>
            <a:tailEnd len="sm" w="sm" type="none"/>
          </a:ln>
        </p:spPr>
      </p:cxnSp>
      <p:cxnSp>
        <p:nvCxnSpPr>
          <p:cNvPr id="248" name="Google Shape;248;p7"/>
          <p:cNvCxnSpPr/>
          <p:nvPr/>
        </p:nvCxnSpPr>
        <p:spPr>
          <a:xfrm rot="2333437">
            <a:off x="17228472" y="1667400"/>
            <a:ext cx="1901532" cy="0"/>
          </a:xfrm>
          <a:prstGeom prst="straightConnector1">
            <a:avLst/>
          </a:prstGeom>
          <a:noFill/>
          <a:ln cap="rnd" cmpd="sng" w="9525">
            <a:solidFill>
              <a:srgbClr val="859294"/>
            </a:solidFill>
            <a:prstDash val="solid"/>
            <a:round/>
            <a:headEnd len="sm" w="sm" type="none"/>
            <a:tailEnd len="sm" w="sm" type="none"/>
          </a:ln>
        </p:spPr>
      </p:cxnSp>
      <p:sp>
        <p:nvSpPr>
          <p:cNvPr id="249" name="Google Shape;249;p7"/>
          <p:cNvSpPr/>
          <p:nvPr/>
        </p:nvSpPr>
        <p:spPr>
          <a:xfrm>
            <a:off x="2209061" y="-329489"/>
            <a:ext cx="1269312" cy="1399964"/>
          </a:xfrm>
          <a:custGeom>
            <a:rect b="b" l="l" r="r" t="t"/>
            <a:pathLst>
              <a:path extrusionOk="0" h="1399964" w="1269312">
                <a:moveTo>
                  <a:pt x="0" y="0"/>
                </a:moveTo>
                <a:lnTo>
                  <a:pt x="1269312" y="0"/>
                </a:lnTo>
                <a:lnTo>
                  <a:pt x="1269312" y="1399964"/>
                </a:lnTo>
                <a:lnTo>
                  <a:pt x="0" y="139996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7"/>
          <p:cNvSpPr txBox="1"/>
          <p:nvPr/>
        </p:nvSpPr>
        <p:spPr>
          <a:xfrm>
            <a:off x="3736210" y="180034"/>
            <a:ext cx="10308750" cy="9233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a:solidFill>
                  <a:srgbClr val="575979"/>
                </a:solidFill>
                <a:latin typeface="Quattrocento Sans"/>
                <a:ea typeface="Quattrocento Sans"/>
                <a:cs typeface="Quattrocento Sans"/>
                <a:sym typeface="Quattrocento Sans"/>
              </a:rPr>
              <a:t>KHỞI ĐỘNG</a:t>
            </a:r>
            <a:endParaRPr sz="6000">
              <a:solidFill>
                <a:srgbClr val="575979"/>
              </a:solidFill>
              <a:latin typeface="Quattrocento Sans"/>
              <a:ea typeface="Quattrocento Sans"/>
              <a:cs typeface="Quattrocento Sans"/>
              <a:sym typeface="Quattrocento Sans"/>
            </a:endParaRPr>
          </a:p>
        </p:txBody>
      </p:sp>
      <p:sp>
        <p:nvSpPr>
          <p:cNvPr id="251" name="Google Shape;251;p7"/>
          <p:cNvSpPr/>
          <p:nvPr/>
        </p:nvSpPr>
        <p:spPr>
          <a:xfrm>
            <a:off x="1030662" y="2012471"/>
            <a:ext cx="15123738"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 Trong hình 4.1 có: </a:t>
            </a:r>
            <a:r>
              <a:rPr lang="en-US" sz="4000">
                <a:solidFill>
                  <a:schemeClr val="dk1"/>
                </a:solidFill>
                <a:latin typeface="Times New Roman"/>
                <a:ea typeface="Times New Roman"/>
                <a:cs typeface="Times New Roman"/>
                <a:sym typeface="Times New Roman"/>
              </a:rPr>
              <a:t>Nhà máy điện, đường dây truyền tải và phân phối điện,  tiêu thụ điện công nghiệp và thương mại, tiêu thụ điện hộ gia đình.</a:t>
            </a:r>
            <a:endParaRPr/>
          </a:p>
        </p:txBody>
      </p:sp>
      <p:sp>
        <p:nvSpPr>
          <p:cNvPr id="252" name="Google Shape;252;p7"/>
          <p:cNvSpPr/>
          <p:nvPr/>
        </p:nvSpPr>
        <p:spPr>
          <a:xfrm>
            <a:off x="1032434" y="3894687"/>
            <a:ext cx="13989598" cy="40934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chemeClr val="dk1"/>
                </a:solidFill>
                <a:latin typeface="Times New Roman"/>
                <a:ea typeface="Times New Roman"/>
                <a:cs typeface="Times New Roman"/>
                <a:sym typeface="Times New Roman"/>
              </a:rPr>
              <a:t>- Vai trò của các thiết bị: </a:t>
            </a:r>
            <a:endParaRPr sz="4000">
              <a:solidFill>
                <a:schemeClr val="dk1"/>
              </a:solidFill>
              <a:latin typeface="Times New Roman"/>
              <a:ea typeface="Times New Roman"/>
              <a:cs typeface="Times New Roman"/>
              <a:sym typeface="Times New Roman"/>
            </a:endParaRPr>
          </a:p>
          <a:p>
            <a:pPr indent="0" lvl="0" marL="0" marR="0" rtl="0" algn="just">
              <a:spcBef>
                <a:spcPts val="600"/>
              </a:spcBef>
              <a:spcAft>
                <a:spcPts val="0"/>
              </a:spcAft>
              <a:buNone/>
            </a:pPr>
            <a:r>
              <a:rPr lang="en-US" sz="4000">
                <a:solidFill>
                  <a:schemeClr val="dk1"/>
                </a:solidFill>
                <a:latin typeface="Times New Roman"/>
                <a:ea typeface="Times New Roman"/>
                <a:cs typeface="Times New Roman"/>
                <a:sym typeface="Times New Roman"/>
              </a:rPr>
              <a:t>+ Nhà máy điện: Sản xuất điện năng.</a:t>
            </a:r>
            <a:endParaRPr sz="4000">
              <a:solidFill>
                <a:schemeClr val="dk1"/>
              </a:solidFill>
              <a:latin typeface="Times New Roman"/>
              <a:ea typeface="Times New Roman"/>
              <a:cs typeface="Times New Roman"/>
              <a:sym typeface="Times New Roman"/>
            </a:endParaRPr>
          </a:p>
          <a:p>
            <a:pPr indent="0" lvl="0" marL="0" marR="0" rtl="0" algn="just">
              <a:spcBef>
                <a:spcPts val="600"/>
              </a:spcBef>
              <a:spcAft>
                <a:spcPts val="0"/>
              </a:spcAft>
              <a:buNone/>
            </a:pPr>
            <a:r>
              <a:rPr lang="en-US" sz="4000">
                <a:solidFill>
                  <a:schemeClr val="dk1"/>
                </a:solidFill>
                <a:latin typeface="Times New Roman"/>
                <a:ea typeface="Times New Roman"/>
                <a:cs typeface="Times New Roman"/>
                <a:sym typeface="Times New Roman"/>
              </a:rPr>
              <a:t>+ Đường dây truyền tải và phân phối điện: Truyền dẫn điện năng từ nơi sản xuất đến nơi tiêu thụ điện.</a:t>
            </a:r>
            <a:endParaRPr/>
          </a:p>
          <a:p>
            <a:pPr indent="0" lvl="0" marL="0" marR="0" rtl="0" algn="just">
              <a:spcBef>
                <a:spcPts val="600"/>
              </a:spcBef>
              <a:spcAft>
                <a:spcPts val="0"/>
              </a:spcAft>
              <a:buNone/>
            </a:pPr>
            <a:r>
              <a:rPr lang="en-US" sz="4000">
                <a:solidFill>
                  <a:schemeClr val="dk1"/>
                </a:solidFill>
                <a:latin typeface="Times New Roman"/>
                <a:ea typeface="Times New Roman"/>
                <a:cs typeface="Times New Roman"/>
                <a:sym typeface="Times New Roman"/>
              </a:rPr>
              <a:t>+ Tiêu thụ điện công nghiệp và thương mại: tiêu thụ điện. </a:t>
            </a:r>
            <a:endParaRPr/>
          </a:p>
          <a:p>
            <a:pPr indent="0" lvl="0" marL="0" marR="0" rtl="0" algn="just">
              <a:spcBef>
                <a:spcPts val="600"/>
              </a:spcBef>
              <a:spcAft>
                <a:spcPts val="0"/>
              </a:spcAft>
              <a:buNone/>
            </a:pPr>
            <a:r>
              <a:rPr lang="en-US" sz="4000">
                <a:solidFill>
                  <a:schemeClr val="dk1"/>
                </a:solidFill>
                <a:latin typeface="Times New Roman"/>
                <a:ea typeface="Times New Roman"/>
                <a:cs typeface="Times New Roman"/>
                <a:sym typeface="Times New Roman"/>
              </a:rPr>
              <a:t>+ Tiêu thụ điện hộ gia đình: tiêu thụ điện.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8"/>
          <p:cNvSpPr/>
          <p:nvPr/>
        </p:nvSpPr>
        <p:spPr>
          <a:xfrm rot="-5400000">
            <a:off x="3996148" y="-3960885"/>
            <a:ext cx="10305250" cy="18278451"/>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62" name="Google Shape;262;p8"/>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263" name="Google Shape;263;p8"/>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264" name="Google Shape;264;p8"/>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265" name="Google Shape;265;p8"/>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266" name="Google Shape;266;p8"/>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267" name="Google Shape;267;p8"/>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pic>
        <p:nvPicPr>
          <p:cNvPr id="268" name="Google Shape;268;p8"/>
          <p:cNvPicPr preferRelativeResize="0"/>
          <p:nvPr/>
        </p:nvPicPr>
        <p:blipFill rotWithShape="1">
          <a:blip r:embed="rId4">
            <a:alphaModFix amt="43999"/>
          </a:blip>
          <a:srcRect b="0" l="0" r="0" t="0"/>
          <a:stretch/>
        </p:blipFill>
        <p:spPr>
          <a:xfrm>
            <a:off x="13407851" y="283527"/>
            <a:ext cx="3936708" cy="2086455"/>
          </a:xfrm>
          <a:prstGeom prst="rect">
            <a:avLst/>
          </a:prstGeom>
          <a:noFill/>
          <a:ln>
            <a:noFill/>
          </a:ln>
        </p:spPr>
      </p:pic>
      <p:sp>
        <p:nvSpPr>
          <p:cNvPr id="269" name="Google Shape;269;p8"/>
          <p:cNvSpPr txBox="1"/>
          <p:nvPr/>
        </p:nvSpPr>
        <p:spPr>
          <a:xfrm>
            <a:off x="849066" y="354923"/>
            <a:ext cx="15355716" cy="106439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None/>
            </a:pPr>
            <a:r>
              <a:rPr b="1" lang="en-US" sz="6901">
                <a:solidFill>
                  <a:srgbClr val="403953"/>
                </a:solidFill>
                <a:latin typeface="Times New Roman"/>
                <a:ea typeface="Times New Roman"/>
                <a:cs typeface="Times New Roman"/>
                <a:sym typeface="Times New Roman"/>
              </a:rPr>
              <a:t>I. Cấu trúc chung hệ thống điện quốc gia</a:t>
            </a:r>
            <a:endParaRPr b="1" sz="6901">
              <a:solidFill>
                <a:srgbClr val="403953"/>
              </a:solidFill>
              <a:latin typeface="Times New Roman"/>
              <a:ea typeface="Times New Roman"/>
              <a:cs typeface="Times New Roman"/>
              <a:sym typeface="Times New Roman"/>
            </a:endParaRPr>
          </a:p>
        </p:txBody>
      </p:sp>
      <p:sp>
        <p:nvSpPr>
          <p:cNvPr id="270" name="Google Shape;270;p8"/>
          <p:cNvSpPr/>
          <p:nvPr/>
        </p:nvSpPr>
        <p:spPr>
          <a:xfrm>
            <a:off x="849066" y="1593647"/>
            <a:ext cx="1096646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 Quan sát và mô tả sơ đồ hệ thống điện trong hình.</a:t>
            </a:r>
            <a:endParaRPr sz="4000">
              <a:solidFill>
                <a:schemeClr val="dk1"/>
              </a:solidFill>
              <a:latin typeface="Calibri"/>
              <a:ea typeface="Calibri"/>
              <a:cs typeface="Calibri"/>
              <a:sym typeface="Calibri"/>
            </a:endParaRPr>
          </a:p>
        </p:txBody>
      </p:sp>
      <p:pic>
        <p:nvPicPr>
          <p:cNvPr descr="Công nghệ 12: Bài 22 - Hệ thống điện quốc gia" id="271" name="Google Shape;271;p8"/>
          <p:cNvPicPr preferRelativeResize="0"/>
          <p:nvPr/>
        </p:nvPicPr>
        <p:blipFill rotWithShape="1">
          <a:blip r:embed="rId5">
            <a:alphaModFix/>
          </a:blip>
          <a:srcRect b="0" l="0" r="0" t="0"/>
          <a:stretch/>
        </p:blipFill>
        <p:spPr>
          <a:xfrm>
            <a:off x="1335273" y="2407362"/>
            <a:ext cx="15349616" cy="78796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9"/>
          <p:cNvSpPr/>
          <p:nvPr/>
        </p:nvSpPr>
        <p:spPr>
          <a:xfrm rot="-5400000">
            <a:off x="3996148" y="-3960885"/>
            <a:ext cx="10305250" cy="18278451"/>
          </a:xfrm>
          <a:custGeom>
            <a:rect b="b" l="l" r="r" t="t"/>
            <a:pathLst>
              <a:path extrusionOk="0" h="18278452" w="10305250">
                <a:moveTo>
                  <a:pt x="0" y="0"/>
                </a:moveTo>
                <a:lnTo>
                  <a:pt x="10305250" y="0"/>
                </a:lnTo>
                <a:lnTo>
                  <a:pt x="10305250" y="18278452"/>
                </a:lnTo>
                <a:lnTo>
                  <a:pt x="0" y="18278452"/>
                </a:lnTo>
                <a:lnTo>
                  <a:pt x="0" y="0"/>
                </a:lnTo>
                <a:close/>
              </a:path>
            </a:pathLst>
          </a:custGeom>
          <a:blipFill rotWithShape="1">
            <a:blip r:embed="rId3">
              <a:alphaModFix/>
            </a:blip>
            <a:stretch>
              <a:fillRect b="0" l="-13254" r="-1325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81" name="Google Shape;281;p9"/>
          <p:cNvCxnSpPr/>
          <p:nvPr/>
        </p:nvCxnSpPr>
        <p:spPr>
          <a:xfrm rot="2333437">
            <a:off x="17314332" y="10227036"/>
            <a:ext cx="1901532" cy="0"/>
          </a:xfrm>
          <a:prstGeom prst="straightConnector1">
            <a:avLst/>
          </a:prstGeom>
          <a:noFill/>
          <a:ln cap="rnd" cmpd="sng" w="9525">
            <a:solidFill>
              <a:srgbClr val="859294"/>
            </a:solidFill>
            <a:prstDash val="solid"/>
            <a:round/>
            <a:headEnd len="sm" w="sm" type="none"/>
            <a:tailEnd len="sm" w="sm" type="none"/>
          </a:ln>
        </p:spPr>
      </p:cxnSp>
      <p:cxnSp>
        <p:nvCxnSpPr>
          <p:cNvPr id="282" name="Google Shape;282;p9"/>
          <p:cNvCxnSpPr/>
          <p:nvPr/>
        </p:nvCxnSpPr>
        <p:spPr>
          <a:xfrm rot="2333437">
            <a:off x="16924712" y="10330966"/>
            <a:ext cx="1901532" cy="0"/>
          </a:xfrm>
          <a:prstGeom prst="straightConnector1">
            <a:avLst/>
          </a:prstGeom>
          <a:noFill/>
          <a:ln cap="rnd" cmpd="sng" w="9525">
            <a:solidFill>
              <a:srgbClr val="859294"/>
            </a:solidFill>
            <a:prstDash val="solid"/>
            <a:round/>
            <a:headEnd len="sm" w="sm" type="none"/>
            <a:tailEnd len="sm" w="sm" type="none"/>
          </a:ln>
        </p:spPr>
      </p:cxnSp>
      <p:cxnSp>
        <p:nvCxnSpPr>
          <p:cNvPr id="283" name="Google Shape;283;p9"/>
          <p:cNvCxnSpPr/>
          <p:nvPr/>
        </p:nvCxnSpPr>
        <p:spPr>
          <a:xfrm rot="2333437">
            <a:off x="17047772" y="9619000"/>
            <a:ext cx="1901532" cy="0"/>
          </a:xfrm>
          <a:prstGeom prst="straightConnector1">
            <a:avLst/>
          </a:prstGeom>
          <a:noFill/>
          <a:ln cap="rnd" cmpd="sng" w="9525">
            <a:solidFill>
              <a:srgbClr val="859294"/>
            </a:solidFill>
            <a:prstDash val="solid"/>
            <a:round/>
            <a:headEnd len="sm" w="sm" type="none"/>
            <a:tailEnd len="sm" w="sm" type="none"/>
          </a:ln>
        </p:spPr>
      </p:cxnSp>
      <p:cxnSp>
        <p:nvCxnSpPr>
          <p:cNvPr id="284" name="Google Shape;284;p9"/>
          <p:cNvCxnSpPr/>
          <p:nvPr/>
        </p:nvCxnSpPr>
        <p:spPr>
          <a:xfrm rot="2333437">
            <a:off x="-355518" y="388686"/>
            <a:ext cx="1901532" cy="0"/>
          </a:xfrm>
          <a:prstGeom prst="straightConnector1">
            <a:avLst/>
          </a:prstGeom>
          <a:noFill/>
          <a:ln cap="rnd" cmpd="sng" w="9525">
            <a:solidFill>
              <a:srgbClr val="859294"/>
            </a:solidFill>
            <a:prstDash val="solid"/>
            <a:round/>
            <a:headEnd len="sm" w="sm" type="none"/>
            <a:tailEnd len="sm" w="sm" type="none"/>
          </a:ln>
        </p:spPr>
      </p:cxnSp>
      <p:cxnSp>
        <p:nvCxnSpPr>
          <p:cNvPr id="285" name="Google Shape;285;p9"/>
          <p:cNvCxnSpPr/>
          <p:nvPr/>
        </p:nvCxnSpPr>
        <p:spPr>
          <a:xfrm rot="2333437">
            <a:off x="-745138" y="492616"/>
            <a:ext cx="1901532" cy="0"/>
          </a:xfrm>
          <a:prstGeom prst="straightConnector1">
            <a:avLst/>
          </a:prstGeom>
          <a:noFill/>
          <a:ln cap="rnd" cmpd="sng" w="9525">
            <a:solidFill>
              <a:srgbClr val="859294"/>
            </a:solidFill>
            <a:prstDash val="solid"/>
            <a:round/>
            <a:headEnd len="sm" w="sm" type="none"/>
            <a:tailEnd len="sm" w="sm" type="none"/>
          </a:ln>
        </p:spPr>
      </p:cxnSp>
      <p:cxnSp>
        <p:nvCxnSpPr>
          <p:cNvPr id="286" name="Google Shape;286;p9"/>
          <p:cNvCxnSpPr/>
          <p:nvPr/>
        </p:nvCxnSpPr>
        <p:spPr>
          <a:xfrm rot="2333437">
            <a:off x="-622078" y="-219350"/>
            <a:ext cx="1901532" cy="0"/>
          </a:xfrm>
          <a:prstGeom prst="straightConnector1">
            <a:avLst/>
          </a:prstGeom>
          <a:noFill/>
          <a:ln cap="rnd" cmpd="sng" w="9525">
            <a:solidFill>
              <a:srgbClr val="859294"/>
            </a:solidFill>
            <a:prstDash val="solid"/>
            <a:round/>
            <a:headEnd len="sm" w="sm" type="none"/>
            <a:tailEnd len="sm" w="sm" type="none"/>
          </a:ln>
        </p:spPr>
      </p:cxnSp>
      <p:pic>
        <p:nvPicPr>
          <p:cNvPr id="287" name="Google Shape;287;p9"/>
          <p:cNvPicPr preferRelativeResize="0"/>
          <p:nvPr/>
        </p:nvPicPr>
        <p:blipFill rotWithShape="1">
          <a:blip r:embed="rId4">
            <a:alphaModFix amt="43999"/>
          </a:blip>
          <a:srcRect b="0" l="0" r="0" t="0"/>
          <a:stretch/>
        </p:blipFill>
        <p:spPr>
          <a:xfrm>
            <a:off x="13407851" y="283527"/>
            <a:ext cx="3936708" cy="2086455"/>
          </a:xfrm>
          <a:prstGeom prst="rect">
            <a:avLst/>
          </a:prstGeom>
          <a:noFill/>
          <a:ln>
            <a:noFill/>
          </a:ln>
        </p:spPr>
      </p:pic>
      <p:sp>
        <p:nvSpPr>
          <p:cNvPr id="288" name="Google Shape;288;p9"/>
          <p:cNvSpPr txBox="1"/>
          <p:nvPr/>
        </p:nvSpPr>
        <p:spPr>
          <a:xfrm>
            <a:off x="849066" y="354923"/>
            <a:ext cx="15355716" cy="1064394"/>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None/>
            </a:pPr>
            <a:r>
              <a:rPr b="1" lang="en-US" sz="6901">
                <a:solidFill>
                  <a:srgbClr val="403953"/>
                </a:solidFill>
                <a:latin typeface="Times New Roman"/>
                <a:ea typeface="Times New Roman"/>
                <a:cs typeface="Times New Roman"/>
                <a:sym typeface="Times New Roman"/>
              </a:rPr>
              <a:t>I. Cấu trúc chung hệ thống điện quốc gia</a:t>
            </a:r>
            <a:endParaRPr b="1" sz="6901">
              <a:solidFill>
                <a:srgbClr val="403953"/>
              </a:solidFill>
              <a:latin typeface="Times New Roman"/>
              <a:ea typeface="Times New Roman"/>
              <a:cs typeface="Times New Roman"/>
              <a:sym typeface="Times New Roman"/>
            </a:endParaRPr>
          </a:p>
        </p:txBody>
      </p:sp>
      <p:sp>
        <p:nvSpPr>
          <p:cNvPr id="289" name="Google Shape;289;p9"/>
          <p:cNvSpPr/>
          <p:nvPr/>
        </p:nvSpPr>
        <p:spPr>
          <a:xfrm>
            <a:off x="849066" y="1593647"/>
            <a:ext cx="331533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Times New Roman"/>
                <a:ea typeface="Times New Roman"/>
                <a:cs typeface="Times New Roman"/>
                <a:sym typeface="Times New Roman"/>
              </a:rPr>
              <a:t>⮚ Mô tả sơ đồ:</a:t>
            </a:r>
            <a:endParaRPr sz="4000">
              <a:solidFill>
                <a:schemeClr val="dk1"/>
              </a:solidFill>
              <a:latin typeface="Calibri"/>
              <a:ea typeface="Calibri"/>
              <a:cs typeface="Calibri"/>
              <a:sym typeface="Calibri"/>
            </a:endParaRPr>
          </a:p>
        </p:txBody>
      </p:sp>
      <p:pic>
        <p:nvPicPr>
          <p:cNvPr descr="A diagram of a power line&#10;&#10;Description automatically generated" id="290" name="Google Shape;290;p9"/>
          <p:cNvPicPr preferRelativeResize="0"/>
          <p:nvPr/>
        </p:nvPicPr>
        <p:blipFill rotWithShape="1">
          <a:blip r:embed="rId5">
            <a:alphaModFix/>
          </a:blip>
          <a:srcRect b="0" l="0" r="0" t="0"/>
          <a:stretch/>
        </p:blipFill>
        <p:spPr>
          <a:xfrm>
            <a:off x="1652244" y="2266977"/>
            <a:ext cx="15483209" cy="79143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HP</dc:creator>
</cp:coreProperties>
</file>