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4" roundtripDataSignature="AMtx7mhs/tKUhjByqEUt+N49y/DuqOcA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2.xml"/><Relationship Id="rId13"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gif"/><Relationship Id="rId4" Type="http://schemas.openxmlformats.org/officeDocument/2006/relationships/slide" Target="/ppt/slides/slide4.xml"/><Relationship Id="rId9" Type="http://schemas.openxmlformats.org/officeDocument/2006/relationships/slide" Target="/ppt/slides/slide17.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6.xml"/></Relationships>
</file>

<file path=ppt/slides/_rels/slide11.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2.xml"/><Relationship Id="rId13"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slide" Target="/ppt/slides/slide4.xml"/><Relationship Id="rId9" Type="http://schemas.openxmlformats.org/officeDocument/2006/relationships/slide" Target="/ppt/slides/slide17.xml"/><Relationship Id="rId15" Type="http://schemas.openxmlformats.org/officeDocument/2006/relationships/image" Target="../media/image15.jpg"/><Relationship Id="rId14" Type="http://schemas.openxmlformats.org/officeDocument/2006/relationships/image" Target="../media/image16.jpg"/><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6.xml"/></Relationships>
</file>

<file path=ppt/slides/_rels/slide12.xml.rels><?xml version="1.0" encoding="UTF-8" standalone="yes"?><Relationships xmlns="http://schemas.openxmlformats.org/package/2006/relationships"><Relationship Id="rId20" Type="http://schemas.openxmlformats.org/officeDocument/2006/relationships/slide" Target="/ppt/slides/slide6.xml"/><Relationship Id="rId11" Type="http://schemas.openxmlformats.org/officeDocument/2006/relationships/slide" Target="/ppt/slides/slide4.xml"/><Relationship Id="rId10" Type="http://schemas.openxmlformats.org/officeDocument/2006/relationships/image" Target="../media/image25.jpg"/><Relationship Id="rId13" Type="http://schemas.openxmlformats.org/officeDocument/2006/relationships/slide" Target="/ppt/slides/slide11.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20.jpg"/><Relationship Id="rId9" Type="http://schemas.openxmlformats.org/officeDocument/2006/relationships/image" Target="../media/image24.jpg"/><Relationship Id="rId15" Type="http://schemas.openxmlformats.org/officeDocument/2006/relationships/slide" Target="/ppt/slides/slide16.xml"/><Relationship Id="rId14" Type="http://schemas.openxmlformats.org/officeDocument/2006/relationships/slide" Target="/ppt/slides/slide14.xml"/><Relationship Id="rId17" Type="http://schemas.openxmlformats.org/officeDocument/2006/relationships/slide" Target="/ppt/slides/slide2.xml"/><Relationship Id="rId16" Type="http://schemas.openxmlformats.org/officeDocument/2006/relationships/slide" Target="/ppt/slides/slide17.xml"/><Relationship Id="rId5" Type="http://schemas.openxmlformats.org/officeDocument/2006/relationships/image" Target="../media/image19.jpg"/><Relationship Id="rId19" Type="http://schemas.openxmlformats.org/officeDocument/2006/relationships/slide" Target="/ppt/slides/slide6.xml"/><Relationship Id="rId6" Type="http://schemas.openxmlformats.org/officeDocument/2006/relationships/image" Target="../media/image23.jpg"/><Relationship Id="rId18" Type="http://schemas.openxmlformats.org/officeDocument/2006/relationships/slide" Target="/ppt/slides/slide6.xml"/><Relationship Id="rId7" Type="http://schemas.openxmlformats.org/officeDocument/2006/relationships/image" Target="../media/image27.jpg"/><Relationship Id="rId8" Type="http://schemas.openxmlformats.org/officeDocument/2006/relationships/image" Target="../media/image26.jpg"/></Relationships>
</file>

<file path=ppt/slides/_rels/slide13.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2.xml"/><Relationship Id="rId13"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gif"/><Relationship Id="rId4" Type="http://schemas.openxmlformats.org/officeDocument/2006/relationships/slide" Target="/ppt/slides/slide4.xml"/><Relationship Id="rId9" Type="http://schemas.openxmlformats.org/officeDocument/2006/relationships/slide" Target="/ppt/slides/slide17.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6.xml"/></Relationships>
</file>

<file path=ppt/slides/_rels/slide14.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2.xml"/><Relationship Id="rId13"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iVJzY6BhWB0" TargetMode="External"/><Relationship Id="rId4" Type="http://schemas.openxmlformats.org/officeDocument/2006/relationships/slide" Target="/ppt/slides/slide4.xml"/><Relationship Id="rId9" Type="http://schemas.openxmlformats.org/officeDocument/2006/relationships/slide" Target="/ppt/slides/slide17.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6.xml"/></Relationships>
</file>

<file path=ppt/slides/_rels/slide15.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6.xml"/><Relationship Id="rId13" Type="http://schemas.openxmlformats.org/officeDocument/2006/relationships/slide" Target="/ppt/slides/slide14.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gif"/><Relationship Id="rId4" Type="http://schemas.openxmlformats.org/officeDocument/2006/relationships/slide" Target="/ppt/slides/slide4.xml"/><Relationship Id="rId9" Type="http://schemas.openxmlformats.org/officeDocument/2006/relationships/slide" Target="/ppt/slides/slide2.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6.xml"/><Relationship Id="rId8" Type="http://schemas.openxmlformats.org/officeDocument/2006/relationships/slide" Target="/ppt/slides/slide17.xml"/></Relationships>
</file>

<file path=ppt/slides/_rels/slide16.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slide" Target="/ppt/slides/slide4.xml"/><Relationship Id="rId4" Type="http://schemas.openxmlformats.org/officeDocument/2006/relationships/slide" Target="/ppt/slides/slide6.xml"/><Relationship Id="rId9" Type="http://schemas.openxmlformats.org/officeDocument/2006/relationships/slide" Target="/ppt/slides/slide2.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6.xml"/><Relationship Id="rId8" Type="http://schemas.openxmlformats.org/officeDocument/2006/relationships/slide" Target="/ppt/slides/slide17.xml"/></Relationships>
</file>

<file path=ppt/slides/_rels/slide17.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slide" Target="/ppt/slides/slide4.xml"/><Relationship Id="rId4" Type="http://schemas.openxmlformats.org/officeDocument/2006/relationships/slide" Target="/ppt/slides/slide6.xml"/><Relationship Id="rId9" Type="http://schemas.openxmlformats.org/officeDocument/2006/relationships/slide" Target="/ppt/slides/slide2.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6.xml"/><Relationship Id="rId8" Type="http://schemas.openxmlformats.org/officeDocument/2006/relationships/slide" Target="/ppt/slid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slide" Target="/ppt/slides/slide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6.xml"/><Relationship Id="rId13" Type="http://schemas.openxmlformats.org/officeDocument/2006/relationships/image" Target="../media/image2.jpg"/><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6.xml"/><Relationship Id="rId9" Type="http://schemas.openxmlformats.org/officeDocument/2006/relationships/slide" Target="/ppt/slides/slide2.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6.xml"/><Relationship Id="rId8" Type="http://schemas.openxmlformats.org/officeDocument/2006/relationships/slide" Target="/ppt/slides/slide17.xml"/></Relationships>
</file>

<file path=ppt/slides/_rels/slide3.xml.rels><?xml version="1.0" encoding="UTF-8" standalone="yes"?><Relationships xmlns="http://schemas.openxmlformats.org/package/2006/relationships"><Relationship Id="rId20" Type="http://schemas.openxmlformats.org/officeDocument/2006/relationships/slide" Target="/ppt/slides/slide6.xml"/><Relationship Id="rId11" Type="http://schemas.openxmlformats.org/officeDocument/2006/relationships/slide" Target="/ppt/slides/slide4.xml"/><Relationship Id="rId10" Type="http://schemas.openxmlformats.org/officeDocument/2006/relationships/image" Target="../media/image4.jpg"/><Relationship Id="rId13" Type="http://schemas.openxmlformats.org/officeDocument/2006/relationships/slide" Target="/ppt/slides/slide11.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2.png"/><Relationship Id="rId9" Type="http://schemas.openxmlformats.org/officeDocument/2006/relationships/image" Target="../media/image17.jpg"/><Relationship Id="rId15" Type="http://schemas.openxmlformats.org/officeDocument/2006/relationships/slide" Target="/ppt/slides/slide16.xml"/><Relationship Id="rId14" Type="http://schemas.openxmlformats.org/officeDocument/2006/relationships/slide" Target="/ppt/slides/slide14.xml"/><Relationship Id="rId17" Type="http://schemas.openxmlformats.org/officeDocument/2006/relationships/slide" Target="/ppt/slides/slide2.xml"/><Relationship Id="rId16" Type="http://schemas.openxmlformats.org/officeDocument/2006/relationships/slide" Target="/ppt/slides/slide17.xml"/><Relationship Id="rId5" Type="http://schemas.openxmlformats.org/officeDocument/2006/relationships/image" Target="../media/image9.jpg"/><Relationship Id="rId19" Type="http://schemas.openxmlformats.org/officeDocument/2006/relationships/slide" Target="/ppt/slides/slide6.xml"/><Relationship Id="rId6" Type="http://schemas.openxmlformats.org/officeDocument/2006/relationships/image" Target="../media/image12.jpg"/><Relationship Id="rId18" Type="http://schemas.openxmlformats.org/officeDocument/2006/relationships/slide" Target="/ppt/slides/slide6.xml"/><Relationship Id="rId7" Type="http://schemas.openxmlformats.org/officeDocument/2006/relationships/image" Target="../media/image8.jpg"/><Relationship Id="rId8" Type="http://schemas.openxmlformats.org/officeDocument/2006/relationships/image" Target="../media/image10.jpg"/></Relationships>
</file>

<file path=ppt/slides/_rels/slide4.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2.xml"/><Relationship Id="rId13"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slide" Target="/ppt/slides/slide4.xml"/><Relationship Id="rId9" Type="http://schemas.openxmlformats.org/officeDocument/2006/relationships/slide" Target="/ppt/slides/slide17.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6.xml"/></Relationships>
</file>

<file path=ppt/slides/_rels/slide5.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6.xml"/><Relationship Id="rId13" Type="http://schemas.openxmlformats.org/officeDocument/2006/relationships/slide" Target="/ppt/slides/slide4.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gif"/><Relationship Id="rId4" Type="http://schemas.openxmlformats.org/officeDocument/2006/relationships/slide" Target="/ppt/slides/slide6.xml"/><Relationship Id="rId9" Type="http://schemas.openxmlformats.org/officeDocument/2006/relationships/slide" Target="/ppt/slides/slide2.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6.xml"/><Relationship Id="rId8" Type="http://schemas.openxmlformats.org/officeDocument/2006/relationships/slide" Target="/ppt/slides/slide17.xml"/></Relationships>
</file>

<file path=ppt/slides/_rels/slide6.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2.xml"/><Relationship Id="rId13"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slide" Target="/ppt/slides/slide4.xml"/><Relationship Id="rId9" Type="http://schemas.openxmlformats.org/officeDocument/2006/relationships/slide" Target="/ppt/slides/slide17.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6.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2.xml"/><Relationship Id="rId13"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slide" Target="/ppt/slides/slide4.xml"/><Relationship Id="rId9" Type="http://schemas.openxmlformats.org/officeDocument/2006/relationships/slide" Target="/ppt/slides/slide17.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6.xml"/></Relationships>
</file>

<file path=ppt/slides/_rels/slide8.xml.rels><?xml version="1.0" encoding="UTF-8" standalone="yes"?><Relationships xmlns="http://schemas.openxmlformats.org/package/2006/relationships"><Relationship Id="rId11" Type="http://schemas.openxmlformats.org/officeDocument/2006/relationships/slide" Target="/ppt/slides/slide6.xml"/><Relationship Id="rId10" Type="http://schemas.openxmlformats.org/officeDocument/2006/relationships/slide" Target="/ppt/slides/slide2.xml"/><Relationship Id="rId13" Type="http://schemas.openxmlformats.org/officeDocument/2006/relationships/slide" Target="/ppt/slides/slide6.xml"/><Relationship Id="rId12"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slide" Target="/ppt/slides/slide4.xml"/><Relationship Id="rId9" Type="http://schemas.openxmlformats.org/officeDocument/2006/relationships/slide" Target="/ppt/slides/slide17.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6.xml"/></Relationships>
</file>

<file path=ppt/slides/_rels/slide9.xml.rels><?xml version="1.0" encoding="UTF-8" standalone="yes"?><Relationships xmlns="http://schemas.openxmlformats.org/package/2006/relationships"><Relationship Id="rId11" Type="http://schemas.openxmlformats.org/officeDocument/2006/relationships/slide" Target="/ppt/slides/slide17.xml"/><Relationship Id="rId10" Type="http://schemas.openxmlformats.org/officeDocument/2006/relationships/slide" Target="/ppt/slides/slide16.xml"/><Relationship Id="rId13" Type="http://schemas.openxmlformats.org/officeDocument/2006/relationships/slide" Target="/ppt/slides/slide6.xml"/><Relationship Id="rId12" Type="http://schemas.openxmlformats.org/officeDocument/2006/relationships/slide" Target="/ppt/slides/slide2.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s://www.youtube.com/watch?v=J9UrsT5_SUU" TargetMode="External"/><Relationship Id="rId9" Type="http://schemas.openxmlformats.org/officeDocument/2006/relationships/slide" Target="/ppt/slides/slide14.xml"/><Relationship Id="rId15" Type="http://schemas.openxmlformats.org/officeDocument/2006/relationships/slide" Target="/ppt/slides/slide6.xml"/><Relationship Id="rId14" Type="http://schemas.openxmlformats.org/officeDocument/2006/relationships/slide" Target="/ppt/slides/slide6.xml"/><Relationship Id="rId5" Type="http://schemas.openxmlformats.org/officeDocument/2006/relationships/hyperlink" Target="https://www.youtube.com/watch?v=IEBGcwth-QA" TargetMode="External"/><Relationship Id="rId6" Type="http://schemas.openxmlformats.org/officeDocument/2006/relationships/slide" Target="/ppt/slides/slide4.xml"/><Relationship Id="rId7" Type="http://schemas.openxmlformats.org/officeDocument/2006/relationships/slide" Target="/ppt/slides/slide6.xml"/><Relationship Id="rId8" Type="http://schemas.openxmlformats.org/officeDocument/2006/relationships/slide" Target="/ppt/slides/slide1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85" name="Google Shape;85;p1"/>
          <p:cNvPicPr preferRelativeResize="0"/>
          <p:nvPr/>
        </p:nvPicPr>
        <p:blipFill rotWithShape="1">
          <a:blip r:embed="rId3">
            <a:alphaModFix/>
          </a:blip>
          <a:srcRect b="1525" l="0" r="0" t="6119"/>
          <a:stretch/>
        </p:blipFill>
        <p:spPr>
          <a:xfrm>
            <a:off x="2341807" y="2137714"/>
            <a:ext cx="7407836" cy="4720286"/>
          </a:xfrm>
          <a:prstGeom prst="rect">
            <a:avLst/>
          </a:prstGeom>
          <a:noFill/>
          <a:ln>
            <a:noFill/>
          </a:ln>
        </p:spPr>
      </p:pic>
      <p:sp>
        <p:nvSpPr>
          <p:cNvPr id="86" name="Google Shape;86;p1"/>
          <p:cNvSpPr/>
          <p:nvPr/>
        </p:nvSpPr>
        <p:spPr>
          <a:xfrm>
            <a:off x="-2810" y="22133"/>
            <a:ext cx="12192000" cy="2125508"/>
          </a:xfrm>
          <a:prstGeom prst="rect">
            <a:avLst/>
          </a:prstGeom>
          <a:gradFill>
            <a:gsLst>
              <a:gs pos="0">
                <a:srgbClr val="FFF2CC"/>
              </a:gs>
              <a:gs pos="56000">
                <a:srgbClr val="FFFFFF"/>
              </a:gs>
              <a:gs pos="100000">
                <a:srgbClr val="E1EFD8"/>
              </a:gs>
            </a:gsLst>
            <a:lin ang="4800000" scaled="0"/>
          </a:grad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87" name="Google Shape;87;p1"/>
          <p:cNvSpPr txBox="1"/>
          <p:nvPr/>
        </p:nvSpPr>
        <p:spPr>
          <a:xfrm>
            <a:off x="593387" y="717446"/>
            <a:ext cx="11478126" cy="143019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C00000"/>
                </a:solidFill>
                <a:latin typeface="Times New Roman"/>
                <a:ea typeface="Times New Roman"/>
                <a:cs typeface="Times New Roman"/>
                <a:sym typeface="Times New Roman"/>
              </a:rPr>
              <a:t>BÀI 1: </a:t>
            </a:r>
            <a:r>
              <a:rPr b="1" i="0" lang="en-US" sz="2800" u="none" cap="none" strike="noStrike">
                <a:solidFill>
                  <a:srgbClr val="FF0000"/>
                </a:solidFill>
                <a:latin typeface="Times New Roman"/>
                <a:ea typeface="Times New Roman"/>
                <a:cs typeface="Times New Roman"/>
                <a:sym typeface="Times New Roman"/>
              </a:rPr>
              <a:t>			        </a:t>
            </a:r>
            <a:r>
              <a:rPr b="1" i="0" lang="en-US" sz="2800" u="none" cap="none" strike="noStrike">
                <a:solidFill>
                  <a:srgbClr val="C00000"/>
                </a:solidFill>
                <a:latin typeface="Times New Roman"/>
                <a:ea typeface="Times New Roman"/>
                <a:cs typeface="Times New Roman"/>
                <a:sym typeface="Times New Roman"/>
              </a:rPr>
              <a:t>CN 12 (CN ĐIỆN – ĐIỆN TỬ) - KNTT</a:t>
            </a:r>
            <a:endParaRPr b="1" i="0" sz="2800" u="none" cap="none" strike="noStrike">
              <a:solidFill>
                <a:srgbClr val="C00000"/>
              </a:solidFill>
              <a:latin typeface="Times New Roman"/>
              <a:ea typeface="Times New Roman"/>
              <a:cs typeface="Times New Roman"/>
              <a:sym typeface="Times New Roman"/>
            </a:endParaRPr>
          </a:p>
          <a:p>
            <a:pPr indent="0" lvl="0" marL="0" marR="0" rtl="0" algn="ctr">
              <a:spcBef>
                <a:spcPts val="1200"/>
              </a:spcBef>
              <a:spcAft>
                <a:spcPts val="0"/>
              </a:spcAft>
              <a:buNone/>
            </a:pPr>
            <a:r>
              <a:rPr b="1" i="0" lang="en-US" sz="4400" u="none" cap="none" strike="noStrike">
                <a:solidFill>
                  <a:srgbClr val="0000FF"/>
                </a:solidFill>
                <a:latin typeface="Times New Roman"/>
                <a:ea typeface="Times New Roman"/>
                <a:cs typeface="Times New Roman"/>
                <a:sym typeface="Times New Roman"/>
              </a:rPr>
              <a:t>GIỚI THIỆU TỔNG QUAN VỀ KĨ THUẬT ĐIỆN</a:t>
            </a:r>
            <a:endParaRPr b="1" i="0" sz="4400" u="none" cap="none" strike="noStrike">
              <a:solidFill>
                <a:srgbClr val="0000FF"/>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0"/>
          <p:cNvSpPr txBox="1"/>
          <p:nvPr/>
        </p:nvSpPr>
        <p:spPr>
          <a:xfrm>
            <a:off x="1544819" y="527176"/>
            <a:ext cx="10268415"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 VỊ TRÍ, VAI TRÒ KĨ THUẬT ĐIỆN TRONG SẢN XUẤT VÀ ĐỜI SỐNG</a:t>
            </a:r>
            <a:endParaRPr b="1" sz="2400">
              <a:solidFill>
                <a:srgbClr val="000066"/>
              </a:solidFill>
              <a:latin typeface="Times New Roman"/>
              <a:ea typeface="Times New Roman"/>
              <a:cs typeface="Times New Roman"/>
              <a:sym typeface="Times New Roman"/>
            </a:endParaRPr>
          </a:p>
        </p:txBody>
      </p:sp>
      <p:sp>
        <p:nvSpPr>
          <p:cNvPr id="280" name="Google Shape;280;p10"/>
          <p:cNvSpPr txBox="1"/>
          <p:nvPr/>
        </p:nvSpPr>
        <p:spPr>
          <a:xfrm>
            <a:off x="2054214" y="1038150"/>
            <a:ext cx="2757273" cy="461665"/>
          </a:xfrm>
          <a:prstGeom prst="rect">
            <a:avLst/>
          </a:prstGeom>
          <a:solidFill>
            <a:srgbClr val="FFFFCC"/>
          </a:solidFill>
          <a:ln cap="flat" cmpd="sng" w="9525">
            <a:solidFill>
              <a:srgbClr val="8DA9D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1. Đối với sản xuất</a:t>
            </a:r>
            <a:endParaRPr b="1" sz="2400">
              <a:solidFill>
                <a:srgbClr val="000066"/>
              </a:solidFill>
              <a:latin typeface="Times New Roman"/>
              <a:ea typeface="Times New Roman"/>
              <a:cs typeface="Times New Roman"/>
              <a:sym typeface="Times New Roman"/>
            </a:endParaRPr>
          </a:p>
        </p:txBody>
      </p:sp>
      <p:sp>
        <p:nvSpPr>
          <p:cNvPr id="281" name="Google Shape;281;p10"/>
          <p:cNvSpPr txBox="1"/>
          <p:nvPr/>
        </p:nvSpPr>
        <p:spPr>
          <a:xfrm>
            <a:off x="1805319" y="1601614"/>
            <a:ext cx="8593394" cy="3693319"/>
          </a:xfrm>
          <a:prstGeom prst="rect">
            <a:avLst/>
          </a:prstGeom>
          <a:noFill/>
          <a:ln cap="flat" cmpd="sng" w="9525">
            <a:solidFill>
              <a:srgbClr val="9900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600">
                <a:solidFill>
                  <a:srgbClr val="000066"/>
                </a:solidFill>
                <a:latin typeface="Times New Roman"/>
                <a:ea typeface="Times New Roman"/>
                <a:cs typeface="Times New Roman"/>
                <a:sym typeface="Times New Roman"/>
              </a:rPr>
              <a:t>      </a:t>
            </a:r>
            <a:r>
              <a:rPr lang="en-US" sz="2600">
                <a:solidFill>
                  <a:schemeClr val="dk1"/>
                </a:solidFill>
                <a:latin typeface="Times New Roman"/>
                <a:ea typeface="Times New Roman"/>
                <a:cs typeface="Times New Roman"/>
                <a:sym typeface="Times New Roman"/>
              </a:rPr>
              <a:t>Trong sản xuất, ngành kĩ thuật điện giữ vai trò và vị trí vô cùng quan trọng giúp cho việc sản xuất trở nên hiệu quả và đạt năng suất tốt</a:t>
            </a:r>
            <a:endParaRPr sz="26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600">
                <a:solidFill>
                  <a:schemeClr val="dk1"/>
                </a:solidFill>
                <a:latin typeface="Times New Roman"/>
                <a:ea typeface="Times New Roman"/>
                <a:cs typeface="Times New Roman"/>
                <a:sym typeface="Times New Roman"/>
              </a:rPr>
              <a:t>	+ Cung cấp điện năng cho sản xuất</a:t>
            </a:r>
            <a:endParaRPr sz="26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600">
                <a:solidFill>
                  <a:schemeClr val="dk1"/>
                </a:solidFill>
                <a:latin typeface="Times New Roman"/>
                <a:ea typeface="Times New Roman"/>
                <a:cs typeface="Times New Roman"/>
                <a:sym typeface="Times New Roman"/>
              </a:rPr>
              <a:t>	+ Cung cấp các thiết bị điện cho sản xuất</a:t>
            </a:r>
            <a:endParaRPr sz="2600">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600">
                <a:solidFill>
                  <a:schemeClr val="dk1"/>
                </a:solidFill>
                <a:latin typeface="Times New Roman"/>
                <a:ea typeface="Times New Roman"/>
                <a:cs typeface="Times New Roman"/>
                <a:sym typeface="Times New Roman"/>
              </a:rPr>
              <a:t>	+ Điều khiển, tự động hoá cho quá trình sản xuất</a:t>
            </a:r>
            <a:endParaRPr sz="2600">
              <a:solidFill>
                <a:schemeClr val="dk1"/>
              </a:solidFill>
              <a:latin typeface="Times New Roman"/>
              <a:ea typeface="Times New Roman"/>
              <a:cs typeface="Times New Roman"/>
              <a:sym typeface="Times New Roman"/>
            </a:endParaRPr>
          </a:p>
        </p:txBody>
      </p:sp>
      <p:pic>
        <p:nvPicPr>
          <p:cNvPr id="282" name="Google Shape;282;p10"/>
          <p:cNvPicPr preferRelativeResize="0"/>
          <p:nvPr/>
        </p:nvPicPr>
        <p:blipFill rotWithShape="1">
          <a:blip r:embed="rId3">
            <a:alphaModFix/>
          </a:blip>
          <a:srcRect b="0" l="0" r="0" t="0"/>
          <a:stretch/>
        </p:blipFill>
        <p:spPr>
          <a:xfrm>
            <a:off x="10795883" y="1150583"/>
            <a:ext cx="1231490" cy="1154522"/>
          </a:xfrm>
          <a:prstGeom prst="rect">
            <a:avLst/>
          </a:prstGeom>
          <a:noFill/>
          <a:ln>
            <a:noFill/>
          </a:ln>
        </p:spPr>
      </p:pic>
      <p:sp>
        <p:nvSpPr>
          <p:cNvPr id="283" name="Google Shape;283;p10"/>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0">
            <a:hlinkClick action="ppaction://hlinksldjump" r:id="rId4"/>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285" name="Google Shape;285;p10">
            <a:hlinkClick action="ppaction://hlinksldjump" r:id="rId5"/>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286" name="Google Shape;286;p10">
            <a:hlinkClick action="ppaction://hlinksldjump" r:id="rId6"/>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287" name="Google Shape;287;p10">
            <a:hlinkClick action="ppaction://hlinksldjump" r:id="rId7"/>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288" name="Google Shape;288;p10">
            <a:hlinkClick action="ppaction://hlinksldjump" r:id="rId8"/>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289" name="Google Shape;289;p10">
            <a:hlinkClick action="ppaction://hlinksldjump" r:id="rId9"/>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290" name="Google Shape;290;p10">
            <a:hlinkClick action="ppaction://hlinksldjump" r:id="rId10"/>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291" name="Google Shape;291;p10"/>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292" name="Google Shape;292;p10">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293" name="Google Shape;293;p10">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294" name="Google Shape;294;p10">
            <a:hlinkClick action="ppaction://hlinksldjump" r:id="rId13"/>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1"/>
          <p:cNvSpPr txBox="1"/>
          <p:nvPr/>
        </p:nvSpPr>
        <p:spPr>
          <a:xfrm>
            <a:off x="1544819" y="527176"/>
            <a:ext cx="10268415"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 VỊ TRÍ, VAI TRÒ KĨ THUẬT ĐIỆN TRONG SẢN XUẤT VÀ ĐỜI SỐNG</a:t>
            </a:r>
            <a:endParaRPr b="1" sz="2400">
              <a:solidFill>
                <a:srgbClr val="000066"/>
              </a:solidFill>
              <a:latin typeface="Times New Roman"/>
              <a:ea typeface="Times New Roman"/>
              <a:cs typeface="Times New Roman"/>
              <a:sym typeface="Times New Roman"/>
            </a:endParaRPr>
          </a:p>
        </p:txBody>
      </p:sp>
      <p:sp>
        <p:nvSpPr>
          <p:cNvPr id="300" name="Google Shape;300;p11"/>
          <p:cNvSpPr txBox="1"/>
          <p:nvPr/>
        </p:nvSpPr>
        <p:spPr>
          <a:xfrm>
            <a:off x="2054214" y="1038150"/>
            <a:ext cx="2757273" cy="461665"/>
          </a:xfrm>
          <a:prstGeom prst="rect">
            <a:avLst/>
          </a:prstGeom>
          <a:solidFill>
            <a:srgbClr val="FFFFCC"/>
          </a:solidFill>
          <a:ln cap="flat" cmpd="sng" w="9525">
            <a:solidFill>
              <a:srgbClr val="8DA9D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2. Đối với đời sống</a:t>
            </a:r>
            <a:endParaRPr b="1" sz="2400">
              <a:solidFill>
                <a:srgbClr val="000066"/>
              </a:solidFill>
              <a:latin typeface="Times New Roman"/>
              <a:ea typeface="Times New Roman"/>
              <a:cs typeface="Times New Roman"/>
              <a:sym typeface="Times New Roman"/>
            </a:endParaRPr>
          </a:p>
        </p:txBody>
      </p:sp>
      <p:pic>
        <p:nvPicPr>
          <p:cNvPr id="301" name="Google Shape;301;p11"/>
          <p:cNvPicPr preferRelativeResize="0"/>
          <p:nvPr/>
        </p:nvPicPr>
        <p:blipFill rotWithShape="1">
          <a:blip r:embed="rId3">
            <a:alphaModFix/>
          </a:blip>
          <a:srcRect b="0" l="1204" r="1239" t="0"/>
          <a:stretch/>
        </p:blipFill>
        <p:spPr>
          <a:xfrm>
            <a:off x="1688192" y="1588880"/>
            <a:ext cx="10323445" cy="5148126"/>
          </a:xfrm>
          <a:prstGeom prst="rect">
            <a:avLst/>
          </a:prstGeom>
          <a:noFill/>
          <a:ln>
            <a:noFill/>
          </a:ln>
        </p:spPr>
      </p:pic>
      <p:sp>
        <p:nvSpPr>
          <p:cNvPr id="302" name="Google Shape;302;p11"/>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1">
            <a:hlinkClick action="ppaction://hlinksldjump" r:id="rId4"/>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304" name="Google Shape;304;p11">
            <a:hlinkClick action="ppaction://hlinksldjump" r:id="rId5"/>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305" name="Google Shape;305;p11">
            <a:hlinkClick action="ppaction://hlinksldjump" r:id="rId6"/>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306" name="Google Shape;306;p11">
            <a:hlinkClick action="ppaction://hlinksldjump" r:id="rId7"/>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307" name="Google Shape;307;p11">
            <a:hlinkClick action="ppaction://hlinksldjump" r:id="rId8"/>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308" name="Google Shape;308;p11">
            <a:hlinkClick action="ppaction://hlinksldjump" r:id="rId9"/>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309" name="Google Shape;309;p11">
            <a:hlinkClick action="ppaction://hlinksldjump" r:id="rId10"/>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310" name="Google Shape;310;p11"/>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311" name="Google Shape;311;p11">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312" name="Google Shape;312;p11">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313" name="Google Shape;313;p11">
            <a:hlinkClick action="ppaction://hlinksldjump" r:id="rId13"/>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pic>
        <p:nvPicPr>
          <p:cNvPr id="314" name="Google Shape;314;p11"/>
          <p:cNvPicPr preferRelativeResize="0"/>
          <p:nvPr/>
        </p:nvPicPr>
        <p:blipFill rotWithShape="1">
          <a:blip r:embed="rId14">
            <a:alphaModFix/>
          </a:blip>
          <a:srcRect b="14321" l="0" r="0" t="16819"/>
          <a:stretch/>
        </p:blipFill>
        <p:spPr>
          <a:xfrm>
            <a:off x="1739790" y="2312619"/>
            <a:ext cx="4979509" cy="3848868"/>
          </a:xfrm>
          <a:prstGeom prst="rect">
            <a:avLst/>
          </a:prstGeom>
          <a:noFill/>
          <a:ln>
            <a:noFill/>
          </a:ln>
        </p:spPr>
      </p:pic>
      <p:pic>
        <p:nvPicPr>
          <p:cNvPr id="315" name="Google Shape;315;p11"/>
          <p:cNvPicPr preferRelativeResize="0"/>
          <p:nvPr/>
        </p:nvPicPr>
        <p:blipFill rotWithShape="1">
          <a:blip r:embed="rId15">
            <a:alphaModFix/>
          </a:blip>
          <a:srcRect b="0" l="19151" r="6496" t="0"/>
          <a:stretch/>
        </p:blipFill>
        <p:spPr>
          <a:xfrm>
            <a:off x="7000723" y="2312619"/>
            <a:ext cx="5010914" cy="384886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2"/>
          <p:cNvSpPr txBox="1"/>
          <p:nvPr/>
        </p:nvSpPr>
        <p:spPr>
          <a:xfrm>
            <a:off x="1544819" y="527176"/>
            <a:ext cx="10268415"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 VỊ TRÍ, VAI TRÒ KĨ THUẬT ĐIỆN TRONG SẢN XUẤT VÀ ĐỜI SỐNG</a:t>
            </a:r>
            <a:endParaRPr b="1" sz="2400">
              <a:solidFill>
                <a:srgbClr val="000066"/>
              </a:solidFill>
              <a:latin typeface="Times New Roman"/>
              <a:ea typeface="Times New Roman"/>
              <a:cs typeface="Times New Roman"/>
              <a:sym typeface="Times New Roman"/>
            </a:endParaRPr>
          </a:p>
        </p:txBody>
      </p:sp>
      <p:sp>
        <p:nvSpPr>
          <p:cNvPr id="321" name="Google Shape;321;p12"/>
          <p:cNvSpPr txBox="1"/>
          <p:nvPr/>
        </p:nvSpPr>
        <p:spPr>
          <a:xfrm>
            <a:off x="2054214" y="1038150"/>
            <a:ext cx="2757273" cy="461665"/>
          </a:xfrm>
          <a:prstGeom prst="rect">
            <a:avLst/>
          </a:prstGeom>
          <a:solidFill>
            <a:srgbClr val="FFFFCC"/>
          </a:solidFill>
          <a:ln cap="flat" cmpd="sng" w="9525">
            <a:solidFill>
              <a:srgbClr val="8DA9D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2. Đối với đời sống</a:t>
            </a:r>
            <a:endParaRPr b="1" sz="2400">
              <a:solidFill>
                <a:srgbClr val="000066"/>
              </a:solidFill>
              <a:latin typeface="Times New Roman"/>
              <a:ea typeface="Times New Roman"/>
              <a:cs typeface="Times New Roman"/>
              <a:sym typeface="Times New Roman"/>
            </a:endParaRPr>
          </a:p>
        </p:txBody>
      </p:sp>
      <p:sp>
        <p:nvSpPr>
          <p:cNvPr id="322" name="Google Shape;322;p12"/>
          <p:cNvSpPr/>
          <p:nvPr/>
        </p:nvSpPr>
        <p:spPr>
          <a:xfrm>
            <a:off x="1974703" y="4271113"/>
            <a:ext cx="3630646" cy="2534592"/>
          </a:xfrm>
          <a:prstGeom prst="roundRect">
            <a:avLst>
              <a:gd fmla="val 12699" name="adj"/>
            </a:avLst>
          </a:prstGeom>
          <a:solidFill>
            <a:srgbClr val="FF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3" name="Google Shape;323;p12"/>
          <p:cNvSpPr/>
          <p:nvPr/>
        </p:nvSpPr>
        <p:spPr>
          <a:xfrm>
            <a:off x="2059127" y="4749867"/>
            <a:ext cx="3426986" cy="2090324"/>
          </a:xfrm>
          <a:prstGeom prst="roundRect">
            <a:avLst>
              <a:gd fmla="val 16667" name="adj"/>
            </a:avLst>
          </a:prstGeom>
          <a:solidFill>
            <a:srgbClr val="FF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4" name="Google Shape;324;p12"/>
          <p:cNvSpPr txBox="1"/>
          <p:nvPr/>
        </p:nvSpPr>
        <p:spPr>
          <a:xfrm>
            <a:off x="1987711" y="4310435"/>
            <a:ext cx="350816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Trong viễn thông, thông tin</a:t>
            </a:r>
            <a:endParaRPr b="1" sz="2000">
              <a:solidFill>
                <a:schemeClr val="dk1"/>
              </a:solidFill>
              <a:latin typeface="Arial"/>
              <a:ea typeface="Arial"/>
              <a:cs typeface="Arial"/>
              <a:sym typeface="Arial"/>
            </a:endParaRPr>
          </a:p>
        </p:txBody>
      </p:sp>
      <p:sp>
        <p:nvSpPr>
          <p:cNvPr id="325" name="Google Shape;325;p12"/>
          <p:cNvSpPr/>
          <p:nvPr/>
        </p:nvSpPr>
        <p:spPr>
          <a:xfrm>
            <a:off x="1942387" y="1716892"/>
            <a:ext cx="3568362" cy="2403545"/>
          </a:xfrm>
          <a:prstGeom prst="roundRect">
            <a:avLst>
              <a:gd fmla="val 12699" name="adj"/>
            </a:avLst>
          </a:prstGeom>
          <a:solidFill>
            <a:srgbClr val="FF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6" name="Google Shape;326;p12"/>
          <p:cNvSpPr/>
          <p:nvPr/>
        </p:nvSpPr>
        <p:spPr>
          <a:xfrm>
            <a:off x="2054214" y="2196364"/>
            <a:ext cx="3368194" cy="1815886"/>
          </a:xfrm>
          <a:prstGeom prst="roundRect">
            <a:avLst>
              <a:gd fmla="val 16667" name="adj"/>
            </a:avLst>
          </a:prstGeom>
          <a:solidFill>
            <a:srgbClr val="FF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7" name="Google Shape;327;p12"/>
          <p:cNvSpPr txBox="1"/>
          <p:nvPr/>
        </p:nvSpPr>
        <p:spPr>
          <a:xfrm>
            <a:off x="2725732" y="1738282"/>
            <a:ext cx="200167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Trong gia đình</a:t>
            </a:r>
            <a:endParaRPr b="1" sz="2000">
              <a:solidFill>
                <a:schemeClr val="dk1"/>
              </a:solidFill>
              <a:latin typeface="Arial"/>
              <a:ea typeface="Arial"/>
              <a:cs typeface="Arial"/>
              <a:sym typeface="Arial"/>
            </a:endParaRPr>
          </a:p>
        </p:txBody>
      </p:sp>
      <p:sp>
        <p:nvSpPr>
          <p:cNvPr id="328" name="Google Shape;328;p12"/>
          <p:cNvSpPr/>
          <p:nvPr/>
        </p:nvSpPr>
        <p:spPr>
          <a:xfrm>
            <a:off x="8325671" y="4240068"/>
            <a:ext cx="3592240" cy="2581520"/>
          </a:xfrm>
          <a:prstGeom prst="roundRect">
            <a:avLst>
              <a:gd fmla="val 12699" name="adj"/>
            </a:avLst>
          </a:prstGeom>
          <a:solidFill>
            <a:srgbClr val="FF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9" name="Google Shape;329;p12"/>
          <p:cNvSpPr/>
          <p:nvPr/>
        </p:nvSpPr>
        <p:spPr>
          <a:xfrm>
            <a:off x="8393933" y="4688159"/>
            <a:ext cx="3474823" cy="2154863"/>
          </a:xfrm>
          <a:prstGeom prst="roundRect">
            <a:avLst>
              <a:gd fmla="val 16667" name="adj"/>
            </a:avLst>
          </a:prstGeom>
          <a:solidFill>
            <a:srgbClr val="FF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0" name="Google Shape;330;p12"/>
          <p:cNvSpPr txBox="1"/>
          <p:nvPr/>
        </p:nvSpPr>
        <p:spPr>
          <a:xfrm>
            <a:off x="8722683" y="4240068"/>
            <a:ext cx="296221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Trong giáo dục</a:t>
            </a:r>
            <a:endParaRPr b="1" sz="2000">
              <a:solidFill>
                <a:schemeClr val="dk1"/>
              </a:solidFill>
              <a:latin typeface="Arial"/>
              <a:ea typeface="Arial"/>
              <a:cs typeface="Arial"/>
              <a:sym typeface="Arial"/>
            </a:endParaRPr>
          </a:p>
        </p:txBody>
      </p:sp>
      <p:sp>
        <p:nvSpPr>
          <p:cNvPr id="331" name="Google Shape;331;p12"/>
          <p:cNvSpPr/>
          <p:nvPr/>
        </p:nvSpPr>
        <p:spPr>
          <a:xfrm>
            <a:off x="8261228" y="1546992"/>
            <a:ext cx="3615977" cy="2603746"/>
          </a:xfrm>
          <a:prstGeom prst="roundRect">
            <a:avLst>
              <a:gd fmla="val 12699" name="adj"/>
            </a:avLst>
          </a:prstGeom>
          <a:solidFill>
            <a:srgbClr val="FFCC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2" name="Google Shape;332;p12"/>
          <p:cNvSpPr txBox="1"/>
          <p:nvPr/>
        </p:nvSpPr>
        <p:spPr>
          <a:xfrm>
            <a:off x="8794300" y="1603517"/>
            <a:ext cx="301893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Trong y tế</a:t>
            </a:r>
            <a:endParaRPr b="1" sz="2000">
              <a:solidFill>
                <a:schemeClr val="dk1"/>
              </a:solidFill>
              <a:latin typeface="Arial"/>
              <a:ea typeface="Arial"/>
              <a:cs typeface="Arial"/>
              <a:sym typeface="Arial"/>
            </a:endParaRPr>
          </a:p>
        </p:txBody>
      </p:sp>
      <p:sp>
        <p:nvSpPr>
          <p:cNvPr id="333" name="Google Shape;333;p12"/>
          <p:cNvSpPr txBox="1"/>
          <p:nvPr/>
        </p:nvSpPr>
        <p:spPr>
          <a:xfrm>
            <a:off x="6060069" y="3899755"/>
            <a:ext cx="142340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Times New Roman"/>
                <a:ea typeface="Times New Roman"/>
                <a:cs typeface="Times New Roman"/>
                <a:sym typeface="Times New Roman"/>
              </a:rPr>
              <a:t>Ứng dụng kĩ thuật điện</a:t>
            </a:r>
            <a:endParaRPr b="1" sz="2000">
              <a:solidFill>
                <a:schemeClr val="dk1"/>
              </a:solidFill>
              <a:latin typeface="Times New Roman"/>
              <a:ea typeface="Times New Roman"/>
              <a:cs typeface="Times New Roman"/>
              <a:sym typeface="Times New Roman"/>
            </a:endParaRPr>
          </a:p>
        </p:txBody>
      </p:sp>
      <p:grpSp>
        <p:nvGrpSpPr>
          <p:cNvPr id="334" name="Google Shape;334;p12"/>
          <p:cNvGrpSpPr/>
          <p:nvPr/>
        </p:nvGrpSpPr>
        <p:grpSpPr>
          <a:xfrm rot="-1454310">
            <a:off x="5381632" y="2954553"/>
            <a:ext cx="2701449" cy="2798858"/>
            <a:chOff x="1711" y="1231"/>
            <a:chExt cx="2291" cy="2281"/>
          </a:xfrm>
        </p:grpSpPr>
        <p:sp>
          <p:nvSpPr>
            <p:cNvPr id="335" name="Google Shape;335;p12"/>
            <p:cNvSpPr/>
            <p:nvPr/>
          </p:nvSpPr>
          <p:spPr>
            <a:xfrm rot="6774404">
              <a:off x="2004" y="1578"/>
              <a:ext cx="1688" cy="1664"/>
            </a:xfrm>
            <a:custGeom>
              <a:rect b="b" l="l" r="r" t="t"/>
              <a:pathLst>
                <a:path extrusionOk="0" h="21600" w="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hlink"/>
                </a:gs>
              </a:gsLst>
              <a:lin ang="2700000" scaled="0"/>
            </a:gradFill>
            <a:ln>
              <a:noFill/>
            </a:ln>
            <a:effectLst>
              <a:outerShdw rotWithShape="0" algn="ctr" dir="3080412" dist="8132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6" name="Google Shape;336;p12"/>
            <p:cNvSpPr/>
            <p:nvPr/>
          </p:nvSpPr>
          <p:spPr>
            <a:xfrm rot="-9425596">
              <a:off x="1968" y="1567"/>
              <a:ext cx="1688" cy="1664"/>
            </a:xfrm>
            <a:custGeom>
              <a:rect b="b" l="l" r="r" t="t"/>
              <a:pathLst>
                <a:path extrusionOk="0" h="21600" w="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1"/>
                </a:gs>
              </a:gsLst>
              <a:lin ang="2700000" scaled="0"/>
            </a:gradFill>
            <a:ln>
              <a:noFill/>
            </a:ln>
            <a:effectLst>
              <a:outerShdw rotWithShape="0" algn="ctr" dir="3080412" dist="8132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7" name="Google Shape;337;p12"/>
            <p:cNvSpPr/>
            <p:nvPr/>
          </p:nvSpPr>
          <p:spPr>
            <a:xfrm rot="-4025596">
              <a:off x="2029" y="1500"/>
              <a:ext cx="1688" cy="1664"/>
            </a:xfrm>
            <a:custGeom>
              <a:rect b="b" l="l" r="r" t="t"/>
              <a:pathLst>
                <a:path extrusionOk="0" h="21600" w="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2A1620"/>
                </a:gs>
                <a:gs pos="100000">
                  <a:schemeClr val="folHlink"/>
                </a:gs>
              </a:gsLst>
              <a:lin ang="2700000" scaled="0"/>
            </a:gradFill>
            <a:ln>
              <a:noFill/>
            </a:ln>
            <a:effectLst>
              <a:outerShdw rotWithShape="0" algn="ctr" dir="3080412" dist="8132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8" name="Google Shape;338;p12"/>
            <p:cNvSpPr/>
            <p:nvPr/>
          </p:nvSpPr>
          <p:spPr>
            <a:xfrm rot="1374404">
              <a:off x="2056" y="1536"/>
              <a:ext cx="1688" cy="1664"/>
            </a:xfrm>
            <a:custGeom>
              <a:rect b="b" l="l" r="r" t="t"/>
              <a:pathLst>
                <a:path extrusionOk="0" h="21600" w="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2"/>
                </a:gs>
              </a:gsLst>
              <a:lin ang="2700000" scaled="0"/>
            </a:gradFill>
            <a:ln>
              <a:noFill/>
            </a:ln>
            <a:effectLst>
              <a:outerShdw rotWithShape="0" algn="ctr" dir="3080412" dist="8132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pic>
        <p:nvPicPr>
          <p:cNvPr id="339" name="Google Shape;339;p12"/>
          <p:cNvPicPr preferRelativeResize="0"/>
          <p:nvPr/>
        </p:nvPicPr>
        <p:blipFill rotWithShape="1">
          <a:blip r:embed="rId3">
            <a:alphaModFix/>
          </a:blip>
          <a:srcRect b="0" l="2811" r="10588" t="0"/>
          <a:stretch/>
        </p:blipFill>
        <p:spPr>
          <a:xfrm>
            <a:off x="2185219" y="2196364"/>
            <a:ext cx="3076511" cy="1803400"/>
          </a:xfrm>
          <a:prstGeom prst="rect">
            <a:avLst/>
          </a:prstGeom>
          <a:noFill/>
          <a:ln>
            <a:noFill/>
          </a:ln>
        </p:spPr>
      </p:pic>
      <p:pic>
        <p:nvPicPr>
          <p:cNvPr id="340" name="Google Shape;340;p12"/>
          <p:cNvPicPr preferRelativeResize="0"/>
          <p:nvPr/>
        </p:nvPicPr>
        <p:blipFill rotWithShape="1">
          <a:blip r:embed="rId4">
            <a:alphaModFix/>
          </a:blip>
          <a:srcRect b="5809" l="0" r="0" t="24577"/>
          <a:stretch/>
        </p:blipFill>
        <p:spPr>
          <a:xfrm>
            <a:off x="2277272" y="2245663"/>
            <a:ext cx="3091162" cy="1717287"/>
          </a:xfrm>
          <a:prstGeom prst="rect">
            <a:avLst/>
          </a:prstGeom>
          <a:noFill/>
          <a:ln>
            <a:noFill/>
          </a:ln>
        </p:spPr>
      </p:pic>
      <p:pic>
        <p:nvPicPr>
          <p:cNvPr id="341" name="Google Shape;341;p12"/>
          <p:cNvPicPr preferRelativeResize="0"/>
          <p:nvPr/>
        </p:nvPicPr>
        <p:blipFill rotWithShape="1">
          <a:blip r:embed="rId5">
            <a:alphaModFix/>
          </a:blip>
          <a:srcRect b="4501" l="1413" r="17828" t="10509"/>
          <a:stretch/>
        </p:blipFill>
        <p:spPr>
          <a:xfrm>
            <a:off x="8719535" y="1988609"/>
            <a:ext cx="2965364" cy="2039844"/>
          </a:xfrm>
          <a:prstGeom prst="rect">
            <a:avLst/>
          </a:prstGeom>
          <a:noFill/>
          <a:ln>
            <a:noFill/>
          </a:ln>
        </p:spPr>
      </p:pic>
      <p:pic>
        <p:nvPicPr>
          <p:cNvPr id="342" name="Google Shape;342;p12"/>
          <p:cNvPicPr preferRelativeResize="0"/>
          <p:nvPr/>
        </p:nvPicPr>
        <p:blipFill rotWithShape="1">
          <a:blip r:embed="rId6">
            <a:alphaModFix/>
          </a:blip>
          <a:srcRect b="8472" l="8486" r="13870" t="6112"/>
          <a:stretch/>
        </p:blipFill>
        <p:spPr>
          <a:xfrm>
            <a:off x="8670548" y="2028034"/>
            <a:ext cx="2921591" cy="1934916"/>
          </a:xfrm>
          <a:prstGeom prst="rect">
            <a:avLst/>
          </a:prstGeom>
          <a:noFill/>
          <a:ln>
            <a:noFill/>
          </a:ln>
        </p:spPr>
      </p:pic>
      <p:pic>
        <p:nvPicPr>
          <p:cNvPr id="343" name="Google Shape;343;p12"/>
          <p:cNvPicPr preferRelativeResize="0"/>
          <p:nvPr/>
        </p:nvPicPr>
        <p:blipFill rotWithShape="1">
          <a:blip r:embed="rId7">
            <a:alphaModFix/>
          </a:blip>
          <a:srcRect b="0" l="7983" r="0" t="16886"/>
          <a:stretch/>
        </p:blipFill>
        <p:spPr>
          <a:xfrm>
            <a:off x="2247742" y="4758879"/>
            <a:ext cx="3174666" cy="2046825"/>
          </a:xfrm>
          <a:prstGeom prst="rect">
            <a:avLst/>
          </a:prstGeom>
          <a:noFill/>
          <a:ln>
            <a:noFill/>
          </a:ln>
        </p:spPr>
      </p:pic>
      <p:pic>
        <p:nvPicPr>
          <p:cNvPr id="344" name="Google Shape;344;p12"/>
          <p:cNvPicPr preferRelativeResize="0"/>
          <p:nvPr/>
        </p:nvPicPr>
        <p:blipFill rotWithShape="1">
          <a:blip r:embed="rId8">
            <a:alphaModFix/>
          </a:blip>
          <a:srcRect b="0" l="0" r="0" t="0"/>
          <a:stretch/>
        </p:blipFill>
        <p:spPr>
          <a:xfrm>
            <a:off x="8496062" y="4729508"/>
            <a:ext cx="3188837" cy="2060299"/>
          </a:xfrm>
          <a:prstGeom prst="rect">
            <a:avLst/>
          </a:prstGeom>
          <a:noFill/>
          <a:ln>
            <a:noFill/>
          </a:ln>
        </p:spPr>
      </p:pic>
      <p:pic>
        <p:nvPicPr>
          <p:cNvPr id="345" name="Google Shape;345;p12"/>
          <p:cNvPicPr preferRelativeResize="0"/>
          <p:nvPr/>
        </p:nvPicPr>
        <p:blipFill rotWithShape="1">
          <a:blip r:embed="rId9">
            <a:alphaModFix/>
          </a:blip>
          <a:srcRect b="0" l="0" r="0" t="0"/>
          <a:stretch/>
        </p:blipFill>
        <p:spPr>
          <a:xfrm>
            <a:off x="8632353" y="4677548"/>
            <a:ext cx="3028037" cy="2128156"/>
          </a:xfrm>
          <a:prstGeom prst="rect">
            <a:avLst/>
          </a:prstGeom>
          <a:noFill/>
          <a:ln>
            <a:noFill/>
          </a:ln>
        </p:spPr>
      </p:pic>
      <p:pic>
        <p:nvPicPr>
          <p:cNvPr id="346" name="Google Shape;346;p12"/>
          <p:cNvPicPr preferRelativeResize="0"/>
          <p:nvPr/>
        </p:nvPicPr>
        <p:blipFill rotWithShape="1">
          <a:blip r:embed="rId10">
            <a:alphaModFix/>
          </a:blip>
          <a:srcRect b="21160" l="0" r="0" t="16810"/>
          <a:stretch/>
        </p:blipFill>
        <p:spPr>
          <a:xfrm>
            <a:off x="2458474" y="4686104"/>
            <a:ext cx="2728757" cy="2111043"/>
          </a:xfrm>
          <a:prstGeom prst="rect">
            <a:avLst/>
          </a:prstGeom>
          <a:noFill/>
          <a:ln>
            <a:noFill/>
          </a:ln>
        </p:spPr>
      </p:pic>
      <p:sp>
        <p:nvSpPr>
          <p:cNvPr id="347" name="Google Shape;347;p12"/>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2">
            <a:hlinkClick action="ppaction://hlinksldjump" r:id="rId11"/>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349" name="Google Shape;349;p12">
            <a:hlinkClick action="ppaction://hlinksldjump" r:id="rId12"/>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350" name="Google Shape;350;p12">
            <a:hlinkClick action="ppaction://hlinksldjump" r:id="rId13"/>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351" name="Google Shape;351;p12">
            <a:hlinkClick action="ppaction://hlinksldjump" r:id="rId14"/>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352" name="Google Shape;352;p12">
            <a:hlinkClick action="ppaction://hlinksldjump" r:id="rId15"/>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353" name="Google Shape;353;p12">
            <a:hlinkClick action="ppaction://hlinksldjump" r:id="rId16"/>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354" name="Google Shape;354;p12">
            <a:hlinkClick action="ppaction://hlinksldjump" r:id="rId17"/>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355" name="Google Shape;355;p12"/>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356" name="Google Shape;356;p12">
            <a:hlinkClick action="ppaction://hlinksldjump" r:id="rId18"/>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357" name="Google Shape;357;p12">
            <a:hlinkClick action="ppaction://hlinksldjump" r:id="rId19"/>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358" name="Google Shape;358;p12">
            <a:hlinkClick action="ppaction://hlinksldjump" r:id="rId20"/>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2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4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2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2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4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2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2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4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2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20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4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2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3"/>
          <p:cNvSpPr txBox="1"/>
          <p:nvPr/>
        </p:nvSpPr>
        <p:spPr>
          <a:xfrm>
            <a:off x="1544819" y="527176"/>
            <a:ext cx="10268415"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 VỊ TRÍ, VAI TRÒ KĨ THUẬT ĐIỆN TRONG SẢN XUẤT VÀ ĐỜI SỐNG</a:t>
            </a:r>
            <a:endParaRPr b="1" sz="2400">
              <a:solidFill>
                <a:srgbClr val="000066"/>
              </a:solidFill>
              <a:latin typeface="Times New Roman"/>
              <a:ea typeface="Times New Roman"/>
              <a:cs typeface="Times New Roman"/>
              <a:sym typeface="Times New Roman"/>
            </a:endParaRPr>
          </a:p>
        </p:txBody>
      </p:sp>
      <p:sp>
        <p:nvSpPr>
          <p:cNvPr id="364" name="Google Shape;364;p13"/>
          <p:cNvSpPr txBox="1"/>
          <p:nvPr/>
        </p:nvSpPr>
        <p:spPr>
          <a:xfrm>
            <a:off x="2054214" y="1038150"/>
            <a:ext cx="2757273" cy="461665"/>
          </a:xfrm>
          <a:prstGeom prst="rect">
            <a:avLst/>
          </a:prstGeom>
          <a:solidFill>
            <a:srgbClr val="FFFFCC"/>
          </a:solidFill>
          <a:ln cap="flat" cmpd="sng" w="9525">
            <a:solidFill>
              <a:srgbClr val="8DA9D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2. Đối với đời sống</a:t>
            </a:r>
            <a:endParaRPr b="1" sz="2400">
              <a:solidFill>
                <a:srgbClr val="000066"/>
              </a:solidFill>
              <a:latin typeface="Times New Roman"/>
              <a:ea typeface="Times New Roman"/>
              <a:cs typeface="Times New Roman"/>
              <a:sym typeface="Times New Roman"/>
            </a:endParaRPr>
          </a:p>
        </p:txBody>
      </p:sp>
      <p:sp>
        <p:nvSpPr>
          <p:cNvPr id="365" name="Google Shape;365;p13"/>
          <p:cNvSpPr txBox="1"/>
          <p:nvPr/>
        </p:nvSpPr>
        <p:spPr>
          <a:xfrm>
            <a:off x="1904911" y="1633698"/>
            <a:ext cx="9037983" cy="3093154"/>
          </a:xfrm>
          <a:prstGeom prst="rect">
            <a:avLst/>
          </a:prstGeom>
          <a:noFill/>
          <a:ln cap="flat" cmpd="sng" w="9525">
            <a:solidFill>
              <a:srgbClr val="9900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600">
                <a:solidFill>
                  <a:srgbClr val="1F3864"/>
                </a:solidFill>
                <a:latin typeface="Times New Roman"/>
                <a:ea typeface="Times New Roman"/>
                <a:cs typeface="Times New Roman"/>
                <a:sym typeface="Times New Roman"/>
              </a:rPr>
              <a:t>    Kĩ thuật điện giúp nâng cao chất lượng đời sống của con người.</a:t>
            </a:r>
            <a:endParaRPr/>
          </a:p>
          <a:p>
            <a:pPr indent="0" lvl="0" marL="0" marR="0" rtl="0" algn="l">
              <a:lnSpc>
                <a:spcPct val="150000"/>
              </a:lnSpc>
              <a:spcBef>
                <a:spcPts val="0"/>
              </a:spcBef>
              <a:spcAft>
                <a:spcPts val="0"/>
              </a:spcAft>
              <a:buNone/>
            </a:pPr>
            <a:r>
              <a:rPr lang="en-US" sz="2600">
                <a:solidFill>
                  <a:srgbClr val="1F3864"/>
                </a:solidFill>
                <a:latin typeface="Times New Roman"/>
                <a:ea typeface="Times New Roman"/>
                <a:cs typeface="Times New Roman"/>
                <a:sym typeface="Times New Roman"/>
              </a:rPr>
              <a:t>       + Cung cấp điện năng cho các thiết bị điện trong gia đình</a:t>
            </a:r>
            <a:endParaRPr sz="2600">
              <a:solidFill>
                <a:srgbClr val="1F3864"/>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lang="en-US" sz="2600">
                <a:solidFill>
                  <a:srgbClr val="1F3864"/>
                </a:solidFill>
                <a:latin typeface="Times New Roman"/>
                <a:ea typeface="Times New Roman"/>
                <a:cs typeface="Times New Roman"/>
                <a:sym typeface="Times New Roman"/>
              </a:rPr>
              <a:t>       + Giúp nâng cao chất lượng cuộc sống, sinh hoạt trong gia  đình</a:t>
            </a:r>
            <a:endParaRPr sz="2600">
              <a:solidFill>
                <a:srgbClr val="1F3864"/>
              </a:solidFill>
              <a:latin typeface="Times New Roman"/>
              <a:ea typeface="Times New Roman"/>
              <a:cs typeface="Times New Roman"/>
              <a:sym typeface="Times New Roman"/>
            </a:endParaRPr>
          </a:p>
          <a:p>
            <a:pPr indent="622300" lvl="0" marL="0" marR="0" rtl="0" algn="l">
              <a:lnSpc>
                <a:spcPct val="150000"/>
              </a:lnSpc>
              <a:spcBef>
                <a:spcPts val="0"/>
              </a:spcBef>
              <a:spcAft>
                <a:spcPts val="0"/>
              </a:spcAft>
              <a:buNone/>
            </a:pPr>
            <a:r>
              <a:rPr lang="en-US" sz="2600">
                <a:solidFill>
                  <a:srgbClr val="1F3864"/>
                </a:solidFill>
                <a:latin typeface="Times New Roman"/>
                <a:ea typeface="Times New Roman"/>
                <a:cs typeface="Times New Roman"/>
                <a:sym typeface="Times New Roman"/>
              </a:rPr>
              <a:t>+ Giúp nâng cao chất lượng phục vụ cộng đồng</a:t>
            </a:r>
            <a:endParaRPr sz="2600">
              <a:solidFill>
                <a:srgbClr val="1F3864"/>
              </a:solidFill>
              <a:latin typeface="Times New Roman"/>
              <a:ea typeface="Times New Roman"/>
              <a:cs typeface="Times New Roman"/>
              <a:sym typeface="Times New Roman"/>
            </a:endParaRPr>
          </a:p>
        </p:txBody>
      </p:sp>
      <p:pic>
        <p:nvPicPr>
          <p:cNvPr id="366" name="Google Shape;366;p13"/>
          <p:cNvPicPr preferRelativeResize="0"/>
          <p:nvPr/>
        </p:nvPicPr>
        <p:blipFill rotWithShape="1">
          <a:blip r:embed="rId3">
            <a:alphaModFix/>
          </a:blip>
          <a:srcRect b="0" l="0" r="0" t="0"/>
          <a:stretch/>
        </p:blipFill>
        <p:spPr>
          <a:xfrm>
            <a:off x="11052313" y="975044"/>
            <a:ext cx="1231490" cy="1154522"/>
          </a:xfrm>
          <a:prstGeom prst="rect">
            <a:avLst/>
          </a:prstGeom>
          <a:noFill/>
          <a:ln>
            <a:noFill/>
          </a:ln>
        </p:spPr>
      </p:pic>
      <p:sp>
        <p:nvSpPr>
          <p:cNvPr id="367" name="Google Shape;367;p13"/>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13">
            <a:hlinkClick action="ppaction://hlinksldjump" r:id="rId4"/>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369" name="Google Shape;369;p13">
            <a:hlinkClick action="ppaction://hlinksldjump" r:id="rId5"/>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370" name="Google Shape;370;p13">
            <a:hlinkClick action="ppaction://hlinksldjump" r:id="rId6"/>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371" name="Google Shape;371;p13">
            <a:hlinkClick action="ppaction://hlinksldjump" r:id="rId7"/>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372" name="Google Shape;372;p13">
            <a:hlinkClick action="ppaction://hlinksldjump" r:id="rId8"/>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373" name="Google Shape;373;p13">
            <a:hlinkClick action="ppaction://hlinksldjump" r:id="rId9"/>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374" name="Google Shape;374;p13">
            <a:hlinkClick action="ppaction://hlinksldjump" r:id="rId10"/>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375" name="Google Shape;375;p13"/>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376" name="Google Shape;376;p13">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377" name="Google Shape;377;p13">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378" name="Google Shape;378;p13">
            <a:hlinkClick action="ppaction://hlinksldjump" r:id="rId13"/>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4"/>
          <p:cNvSpPr txBox="1"/>
          <p:nvPr/>
        </p:nvSpPr>
        <p:spPr>
          <a:xfrm>
            <a:off x="3695286" y="2397750"/>
            <a:ext cx="5683636" cy="484921"/>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4"/>
          <p:cNvSpPr txBox="1"/>
          <p:nvPr/>
        </p:nvSpPr>
        <p:spPr>
          <a:xfrm>
            <a:off x="1624330" y="527176"/>
            <a:ext cx="8950905" cy="830997"/>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III. TRIỂN VỌNG PHÁT TRIỂN CỦA KĨ THUẬT ĐIỆN TRONG    </a:t>
            </a:r>
            <a:endParaRPr/>
          </a:p>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                                     SẢN XUẤT VÀ ĐỜI SỐNG</a:t>
            </a:r>
            <a:endParaRPr b="1" sz="2400">
              <a:solidFill>
                <a:srgbClr val="000066"/>
              </a:solidFill>
              <a:latin typeface="Times New Roman"/>
              <a:ea typeface="Times New Roman"/>
              <a:cs typeface="Times New Roman"/>
              <a:sym typeface="Times New Roman"/>
            </a:endParaRPr>
          </a:p>
        </p:txBody>
      </p:sp>
      <p:sp>
        <p:nvSpPr>
          <p:cNvPr id="385" name="Google Shape;385;p14"/>
          <p:cNvSpPr/>
          <p:nvPr/>
        </p:nvSpPr>
        <p:spPr>
          <a:xfrm>
            <a:off x="3775290" y="2403027"/>
            <a:ext cx="55236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u="sng">
                <a:solidFill>
                  <a:srgbClr val="0000FF"/>
                </a:solidFill>
                <a:latin typeface="Times New Roman"/>
                <a:ea typeface="Times New Roman"/>
                <a:cs typeface="Times New Roman"/>
                <a:sym typeface="Times New Roman"/>
                <a:hlinkClick r:id="rId3">
                  <a:extLst>
                    <a:ext uri="{A12FA001-AC4F-418D-AE19-62706E023703}">
                      <ahyp:hlinkClr val="tx"/>
                    </a:ext>
                  </a:extLst>
                </a:hlinkClick>
              </a:rPr>
              <a:t>https://www.youtube.com/watch?v=iVJzY6BhWB0</a:t>
            </a:r>
            <a:endParaRPr sz="2000">
              <a:solidFill>
                <a:schemeClr val="dk1"/>
              </a:solidFill>
              <a:latin typeface="Calibri"/>
              <a:ea typeface="Calibri"/>
              <a:cs typeface="Calibri"/>
              <a:sym typeface="Calibri"/>
            </a:endParaRPr>
          </a:p>
        </p:txBody>
      </p:sp>
      <p:sp>
        <p:nvSpPr>
          <p:cNvPr id="386" name="Google Shape;386;p14"/>
          <p:cNvSpPr txBox="1"/>
          <p:nvPr/>
        </p:nvSpPr>
        <p:spPr>
          <a:xfrm>
            <a:off x="2832995" y="3076470"/>
            <a:ext cx="900119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Times New Roman"/>
                <a:ea typeface="Times New Roman"/>
                <a:cs typeface="Times New Roman"/>
                <a:sym typeface="Times New Roman"/>
              </a:rPr>
              <a:t>=&gt; Nội dung của video nói về lưới điện thông minh cho năng lượng tái tạo và hiệu quả năng lượng.</a:t>
            </a:r>
            <a:endParaRPr/>
          </a:p>
        </p:txBody>
      </p:sp>
      <p:sp>
        <p:nvSpPr>
          <p:cNvPr id="387" name="Google Shape;387;p14"/>
          <p:cNvSpPr txBox="1"/>
          <p:nvPr/>
        </p:nvSpPr>
        <p:spPr>
          <a:xfrm>
            <a:off x="2322786" y="1819045"/>
            <a:ext cx="908071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1F3864"/>
                </a:solidFill>
                <a:latin typeface="Times New Roman"/>
                <a:ea typeface="Times New Roman"/>
                <a:cs typeface="Times New Roman"/>
                <a:sym typeface="Times New Roman"/>
              </a:rPr>
              <a:t>Xem video và cho biết nội dung của video nói về điều gì? </a:t>
            </a:r>
            <a:endParaRPr/>
          </a:p>
        </p:txBody>
      </p:sp>
      <p:sp>
        <p:nvSpPr>
          <p:cNvPr id="388" name="Google Shape;388;p14"/>
          <p:cNvSpPr txBox="1"/>
          <p:nvPr/>
        </p:nvSpPr>
        <p:spPr>
          <a:xfrm>
            <a:off x="2322786" y="4345786"/>
            <a:ext cx="908071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1F3864"/>
                </a:solidFill>
                <a:latin typeface="Times New Roman"/>
                <a:ea typeface="Times New Roman"/>
                <a:cs typeface="Times New Roman"/>
                <a:sym typeface="Times New Roman"/>
              </a:rPr>
              <a:t>Kĩ thuật điện có triển vọng phát triển như thế nào trong sản xuất và đời sống?</a:t>
            </a:r>
            <a:endParaRPr b="1" sz="2800">
              <a:solidFill>
                <a:srgbClr val="1F3864"/>
              </a:solidFill>
              <a:latin typeface="Times New Roman"/>
              <a:ea typeface="Times New Roman"/>
              <a:cs typeface="Times New Roman"/>
              <a:sym typeface="Times New Roman"/>
            </a:endParaRPr>
          </a:p>
        </p:txBody>
      </p:sp>
      <p:sp>
        <p:nvSpPr>
          <p:cNvPr id="389" name="Google Shape;389;p14"/>
          <p:cNvSpPr txBox="1"/>
          <p:nvPr/>
        </p:nvSpPr>
        <p:spPr>
          <a:xfrm>
            <a:off x="2937526" y="5356289"/>
            <a:ext cx="90011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Times New Roman"/>
                <a:ea typeface="Times New Roman"/>
                <a:cs typeface="Times New Roman"/>
                <a:sym typeface="Times New Roman"/>
              </a:rPr>
              <a:t>=&gt; …</a:t>
            </a:r>
            <a:endParaRPr b="1" sz="2800">
              <a:solidFill>
                <a:srgbClr val="C00000"/>
              </a:solidFill>
              <a:latin typeface="Times New Roman"/>
              <a:ea typeface="Times New Roman"/>
              <a:cs typeface="Times New Roman"/>
              <a:sym typeface="Times New Roman"/>
            </a:endParaRPr>
          </a:p>
        </p:txBody>
      </p:sp>
      <p:sp>
        <p:nvSpPr>
          <p:cNvPr id="390" name="Google Shape;390;p14"/>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14">
            <a:hlinkClick action="ppaction://hlinksldjump" r:id="rId4"/>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392" name="Google Shape;392;p14">
            <a:hlinkClick action="ppaction://hlinksldjump" r:id="rId5"/>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393" name="Google Shape;393;p14">
            <a:hlinkClick action="ppaction://hlinksldjump" r:id="rId6"/>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394" name="Google Shape;394;p14">
            <a:hlinkClick action="ppaction://hlinksldjump" r:id="rId7"/>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395" name="Google Shape;395;p14">
            <a:hlinkClick action="ppaction://hlinksldjump" r:id="rId8"/>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396" name="Google Shape;396;p14">
            <a:hlinkClick action="ppaction://hlinksldjump" r:id="rId9"/>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397" name="Google Shape;397;p14">
            <a:hlinkClick action="ppaction://hlinksldjump" r:id="rId10"/>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398" name="Google Shape;398;p14"/>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399" name="Google Shape;399;p14">
            <a:hlinkClick action="ppaction://hlinksldjump" r:id="rId11"/>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
        <p:nvSpPr>
          <p:cNvPr id="400" name="Google Shape;400;p14">
            <a:hlinkClick action="ppaction://hlinksldjump" r:id="rId12"/>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401" name="Google Shape;401;p14">
            <a:hlinkClick action="ppaction://hlinksldjump" r:id="rId13"/>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20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5"/>
          <p:cNvSpPr txBox="1"/>
          <p:nvPr/>
        </p:nvSpPr>
        <p:spPr>
          <a:xfrm>
            <a:off x="1624330" y="527176"/>
            <a:ext cx="8950905" cy="830997"/>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III. TRIỂN VỌNG PHÁT TRIỂN CỦA KĨ THUẬT ĐIỆN TRONG    </a:t>
            </a:r>
            <a:endParaRPr/>
          </a:p>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                                     SẢN XUẤT VÀ ĐỜI SỐNG</a:t>
            </a:r>
            <a:endParaRPr b="1" sz="2400">
              <a:solidFill>
                <a:srgbClr val="000066"/>
              </a:solidFill>
              <a:latin typeface="Times New Roman"/>
              <a:ea typeface="Times New Roman"/>
              <a:cs typeface="Times New Roman"/>
              <a:sym typeface="Times New Roman"/>
            </a:endParaRPr>
          </a:p>
        </p:txBody>
      </p:sp>
      <p:sp>
        <p:nvSpPr>
          <p:cNvPr id="407" name="Google Shape;407;p15"/>
          <p:cNvSpPr txBox="1"/>
          <p:nvPr/>
        </p:nvSpPr>
        <p:spPr>
          <a:xfrm>
            <a:off x="1768412" y="1522495"/>
            <a:ext cx="9221682" cy="5047536"/>
          </a:xfrm>
          <a:prstGeom prst="rect">
            <a:avLst/>
          </a:prstGeom>
          <a:noFill/>
          <a:ln cap="flat" cmpd="sng" w="9525">
            <a:solidFill>
              <a:srgbClr val="9900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1F3864"/>
                </a:solidFill>
                <a:latin typeface="Times New Roman"/>
                <a:ea typeface="Times New Roman"/>
                <a:cs typeface="Times New Roman"/>
                <a:sym typeface="Times New Roman"/>
              </a:rPr>
              <a:t>* Trong sản xuất:</a:t>
            </a:r>
            <a:endParaRPr/>
          </a:p>
          <a:p>
            <a:pPr indent="-396875" lvl="0" marL="914400" marR="0" rtl="0" algn="l">
              <a:spcBef>
                <a:spcPts val="0"/>
              </a:spcBef>
              <a:spcAft>
                <a:spcPts val="0"/>
              </a:spcAft>
              <a:buNone/>
            </a:pPr>
            <a:r>
              <a:rPr b="1" lang="en-US" sz="2800">
                <a:solidFill>
                  <a:srgbClr val="1F3864"/>
                </a:solidFill>
                <a:latin typeface="Times New Roman"/>
                <a:ea typeface="Times New Roman"/>
                <a:cs typeface="Times New Roman"/>
                <a:sym typeface="Times New Roman"/>
              </a:rPr>
              <a:t>+ </a:t>
            </a:r>
            <a:r>
              <a:rPr lang="en-US" sz="2800">
                <a:solidFill>
                  <a:srgbClr val="1F3864"/>
                </a:solidFill>
                <a:latin typeface="Times New Roman"/>
                <a:ea typeface="Times New Roman"/>
                <a:cs typeface="Times New Roman"/>
                <a:sym typeface="Times New Roman"/>
              </a:rPr>
              <a:t>Phát triển điện năng từ nguồn năng lượng tái tạo.</a:t>
            </a:r>
            <a:endParaRPr/>
          </a:p>
          <a:p>
            <a:pPr indent="-396875" lvl="0" marL="914400" marR="0" rtl="0" algn="l">
              <a:spcBef>
                <a:spcPts val="0"/>
              </a:spcBef>
              <a:spcAft>
                <a:spcPts val="0"/>
              </a:spcAft>
              <a:buNone/>
            </a:pPr>
            <a:r>
              <a:rPr b="1" lang="en-US" sz="2800">
                <a:solidFill>
                  <a:srgbClr val="1F3864"/>
                </a:solidFill>
                <a:latin typeface="Times New Roman"/>
                <a:ea typeface="Times New Roman"/>
                <a:cs typeface="Times New Roman"/>
                <a:sym typeface="Times New Roman"/>
              </a:rPr>
              <a:t>+ </a:t>
            </a:r>
            <a:r>
              <a:rPr lang="en-US" sz="2800">
                <a:solidFill>
                  <a:srgbClr val="1F3864"/>
                </a:solidFill>
                <a:latin typeface="Times New Roman"/>
                <a:ea typeface="Times New Roman"/>
                <a:cs typeface="Times New Roman"/>
                <a:sym typeface="Times New Roman"/>
              </a:rPr>
              <a:t>Phát triển lưới điện thông minh.</a:t>
            </a:r>
            <a:endParaRPr/>
          </a:p>
          <a:p>
            <a:pPr indent="-396875" lvl="0" marL="914400" marR="0" rtl="0" algn="l">
              <a:spcBef>
                <a:spcPts val="0"/>
              </a:spcBef>
              <a:spcAft>
                <a:spcPts val="0"/>
              </a:spcAft>
              <a:buNone/>
            </a:pPr>
            <a:r>
              <a:rPr b="1" lang="en-US" sz="2800">
                <a:solidFill>
                  <a:srgbClr val="1F3864"/>
                </a:solidFill>
                <a:latin typeface="Times New Roman"/>
                <a:ea typeface="Times New Roman"/>
                <a:cs typeface="Times New Roman"/>
                <a:sym typeface="Times New Roman"/>
              </a:rPr>
              <a:t>+ </a:t>
            </a:r>
            <a:r>
              <a:rPr lang="en-US" sz="2800">
                <a:solidFill>
                  <a:srgbClr val="1F3864"/>
                </a:solidFill>
                <a:latin typeface="Times New Roman"/>
                <a:ea typeface="Times New Roman"/>
                <a:cs typeface="Times New Roman"/>
                <a:sym typeface="Times New Roman"/>
              </a:rPr>
              <a:t>Phát triển vật liệu mới cho kĩ thuật điện.</a:t>
            </a:r>
            <a:endParaRPr/>
          </a:p>
          <a:p>
            <a:pPr indent="-396875" lvl="0" marL="914400" marR="0" rtl="0" algn="l">
              <a:spcBef>
                <a:spcPts val="0"/>
              </a:spcBef>
              <a:spcAft>
                <a:spcPts val="0"/>
              </a:spcAft>
              <a:buNone/>
            </a:pPr>
            <a:r>
              <a:rPr b="1" lang="en-US" sz="2800">
                <a:solidFill>
                  <a:srgbClr val="1F3864"/>
                </a:solidFill>
                <a:latin typeface="Times New Roman"/>
                <a:ea typeface="Times New Roman"/>
                <a:cs typeface="Times New Roman"/>
                <a:sym typeface="Times New Roman"/>
              </a:rPr>
              <a:t>+ </a:t>
            </a:r>
            <a:r>
              <a:rPr lang="en-US" sz="2800">
                <a:solidFill>
                  <a:srgbClr val="1F3864"/>
                </a:solidFill>
                <a:latin typeface="Times New Roman"/>
                <a:ea typeface="Times New Roman"/>
                <a:cs typeface="Times New Roman"/>
                <a:sym typeface="Times New Roman"/>
              </a:rPr>
              <a:t>Phát triển hệ sinh thái nhà máy thông minh và điều khiển tối ưu.</a:t>
            </a:r>
            <a:endParaRPr sz="2800">
              <a:solidFill>
                <a:srgbClr val="1F3864"/>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1F3864"/>
                </a:solidFill>
                <a:latin typeface="Times New Roman"/>
                <a:ea typeface="Times New Roman"/>
                <a:cs typeface="Times New Roman"/>
                <a:sym typeface="Times New Roman"/>
              </a:rPr>
              <a:t>* Trong đời sống:</a:t>
            </a:r>
            <a:endParaRPr/>
          </a:p>
          <a:p>
            <a:pPr indent="-344488" lvl="0" marL="862013" marR="0" rtl="0" algn="l">
              <a:spcBef>
                <a:spcPts val="0"/>
              </a:spcBef>
              <a:spcAft>
                <a:spcPts val="0"/>
              </a:spcAft>
              <a:buNone/>
            </a:pPr>
            <a:r>
              <a:rPr b="1" lang="en-US" sz="2800">
                <a:solidFill>
                  <a:srgbClr val="1F3864"/>
                </a:solidFill>
                <a:latin typeface="Times New Roman"/>
                <a:ea typeface="Times New Roman"/>
                <a:cs typeface="Times New Roman"/>
                <a:sym typeface="Times New Roman"/>
              </a:rPr>
              <a:t>+ </a:t>
            </a:r>
            <a:r>
              <a:rPr lang="en-US" sz="2800">
                <a:solidFill>
                  <a:srgbClr val="1F3864"/>
                </a:solidFill>
                <a:latin typeface="Times New Roman"/>
                <a:ea typeface="Times New Roman"/>
                <a:cs typeface="Times New Roman"/>
                <a:sym typeface="Times New Roman"/>
              </a:rPr>
              <a:t>Phát triển các thiết bị điện gia dụng thông minh và tiết kiệm năng lượng.</a:t>
            </a:r>
            <a:endParaRPr/>
          </a:p>
          <a:p>
            <a:pPr indent="-344488" lvl="0" marL="862013" marR="0" rtl="0" algn="l">
              <a:spcBef>
                <a:spcPts val="0"/>
              </a:spcBef>
              <a:spcAft>
                <a:spcPts val="0"/>
              </a:spcAft>
              <a:buNone/>
            </a:pPr>
            <a:r>
              <a:rPr b="1" lang="en-US" sz="2800">
                <a:solidFill>
                  <a:srgbClr val="1F3864"/>
                </a:solidFill>
                <a:latin typeface="Times New Roman"/>
                <a:ea typeface="Times New Roman"/>
                <a:cs typeface="Times New Roman"/>
                <a:sym typeface="Times New Roman"/>
              </a:rPr>
              <a:t>+ </a:t>
            </a:r>
            <a:r>
              <a:rPr lang="en-US" sz="2800">
                <a:solidFill>
                  <a:srgbClr val="1F3864"/>
                </a:solidFill>
                <a:latin typeface="Times New Roman"/>
                <a:ea typeface="Times New Roman"/>
                <a:cs typeface="Times New Roman"/>
                <a:sym typeface="Times New Roman"/>
              </a:rPr>
              <a:t>Phát triển các phương tiện giao thông sử dụng năng lượng điện.</a:t>
            </a:r>
            <a:endParaRPr/>
          </a:p>
        </p:txBody>
      </p:sp>
      <p:pic>
        <p:nvPicPr>
          <p:cNvPr id="408" name="Google Shape;408;p15"/>
          <p:cNvPicPr preferRelativeResize="0"/>
          <p:nvPr/>
        </p:nvPicPr>
        <p:blipFill rotWithShape="1">
          <a:blip r:embed="rId3">
            <a:alphaModFix/>
          </a:blip>
          <a:srcRect b="0" l="0" r="0" t="0"/>
          <a:stretch/>
        </p:blipFill>
        <p:spPr>
          <a:xfrm>
            <a:off x="11052313" y="975044"/>
            <a:ext cx="1231490" cy="1154522"/>
          </a:xfrm>
          <a:prstGeom prst="rect">
            <a:avLst/>
          </a:prstGeom>
          <a:noFill/>
          <a:ln>
            <a:noFill/>
          </a:ln>
        </p:spPr>
      </p:pic>
      <p:sp>
        <p:nvSpPr>
          <p:cNvPr id="409" name="Google Shape;409;p15"/>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15">
            <a:hlinkClick action="ppaction://hlinksldjump" r:id="rId4"/>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411" name="Google Shape;411;p15">
            <a:hlinkClick action="ppaction://hlinksldjump" r:id="rId5"/>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412" name="Google Shape;412;p15">
            <a:hlinkClick action="ppaction://hlinksldjump" r:id="rId6"/>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413" name="Google Shape;413;p15">
            <a:hlinkClick action="ppaction://hlinksldjump" r:id="rId7"/>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414" name="Google Shape;414;p15">
            <a:hlinkClick action="ppaction://hlinksldjump" r:id="rId8"/>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415" name="Google Shape;415;p15">
            <a:hlinkClick action="ppaction://hlinksldjump" r:id="rId9"/>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416" name="Google Shape;416;p15"/>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417" name="Google Shape;417;p15">
            <a:hlinkClick action="ppaction://hlinksldjump" r:id="rId10"/>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
        <p:nvSpPr>
          <p:cNvPr id="418" name="Google Shape;418;p15">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419" name="Google Shape;419;p15">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420" name="Google Shape;420;p15">
            <a:hlinkClick action="ppaction://hlinksldjump" r:id="rId13"/>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16"/>
          <p:cNvSpPr txBox="1"/>
          <p:nvPr/>
        </p:nvSpPr>
        <p:spPr>
          <a:xfrm>
            <a:off x="1624331" y="527176"/>
            <a:ext cx="2033270"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LUYỆN TẬP</a:t>
            </a:r>
            <a:endParaRPr b="1" sz="2400">
              <a:solidFill>
                <a:srgbClr val="000066"/>
              </a:solidFill>
              <a:latin typeface="Times New Roman"/>
              <a:ea typeface="Times New Roman"/>
              <a:cs typeface="Times New Roman"/>
              <a:sym typeface="Times New Roman"/>
            </a:endParaRPr>
          </a:p>
        </p:txBody>
      </p:sp>
      <p:sp>
        <p:nvSpPr>
          <p:cNvPr id="426" name="Google Shape;426;p16"/>
          <p:cNvSpPr/>
          <p:nvPr/>
        </p:nvSpPr>
        <p:spPr>
          <a:xfrm>
            <a:off x="1881809" y="1319615"/>
            <a:ext cx="9395792" cy="2031325"/>
          </a:xfrm>
          <a:prstGeom prst="rect">
            <a:avLst/>
          </a:prstGeom>
          <a:noFill/>
          <a:ln>
            <a:noFill/>
          </a:ln>
        </p:spPr>
        <p:txBody>
          <a:bodyPr anchorCtr="0" anchor="t" bIns="45700" lIns="91425" spcFirstLastPara="1" rIns="91425" wrap="square" tIns="45700">
            <a:spAutoFit/>
          </a:bodyPr>
          <a:lstStyle/>
          <a:p>
            <a:pPr indent="-1139825" lvl="0" marL="1139825" marR="0" rtl="0" algn="just">
              <a:lnSpc>
                <a:spcPct val="150000"/>
              </a:lnSpc>
              <a:spcBef>
                <a:spcPts val="0"/>
              </a:spcBef>
              <a:spcAft>
                <a:spcPts val="0"/>
              </a:spcAft>
              <a:buNone/>
            </a:pPr>
            <a:r>
              <a:rPr b="1" lang="en-US" sz="2800" u="sng">
                <a:solidFill>
                  <a:srgbClr val="800000"/>
                </a:solidFill>
                <a:latin typeface="Times New Roman"/>
                <a:ea typeface="Times New Roman"/>
                <a:cs typeface="Times New Roman"/>
                <a:sym typeface="Times New Roman"/>
              </a:rPr>
              <a:t>Câu 1:</a:t>
            </a:r>
            <a:r>
              <a:rPr b="1" lang="en-US" sz="2800">
                <a:solidFill>
                  <a:srgbClr val="800000"/>
                </a:solidFill>
                <a:latin typeface="Times New Roman"/>
                <a:ea typeface="Times New Roman"/>
                <a:cs typeface="Times New Roman"/>
                <a:sym typeface="Times New Roman"/>
              </a:rPr>
              <a:t> </a:t>
            </a:r>
            <a:r>
              <a:rPr lang="en-US" sz="2800">
                <a:solidFill>
                  <a:srgbClr val="000066"/>
                </a:solidFill>
                <a:latin typeface="Times New Roman"/>
                <a:ea typeface="Times New Roman"/>
                <a:cs typeface="Times New Roman"/>
                <a:sym typeface="Times New Roman"/>
              </a:rPr>
              <a:t>Tại sao điện năng được coi là nguồn năng lượng quan trọng trong cuộc sống hằng ngày của chúng ta? Hãy lấy ví dụ minh hoạ cho các luận điểm được đưa ra.</a:t>
            </a:r>
            <a:endParaRPr sz="2800">
              <a:solidFill>
                <a:srgbClr val="000066"/>
              </a:solidFill>
              <a:latin typeface="Times New Roman"/>
              <a:ea typeface="Times New Roman"/>
              <a:cs typeface="Times New Roman"/>
              <a:sym typeface="Times New Roman"/>
            </a:endParaRPr>
          </a:p>
        </p:txBody>
      </p:sp>
      <p:sp>
        <p:nvSpPr>
          <p:cNvPr id="427" name="Google Shape;427;p16"/>
          <p:cNvSpPr/>
          <p:nvPr/>
        </p:nvSpPr>
        <p:spPr>
          <a:xfrm>
            <a:off x="1881809" y="4158679"/>
            <a:ext cx="9395792" cy="2031325"/>
          </a:xfrm>
          <a:prstGeom prst="rect">
            <a:avLst/>
          </a:prstGeom>
          <a:noFill/>
          <a:ln>
            <a:noFill/>
          </a:ln>
        </p:spPr>
        <p:txBody>
          <a:bodyPr anchorCtr="0" anchor="t" bIns="45700" lIns="91425" spcFirstLastPara="1" rIns="91425" wrap="square" tIns="45700">
            <a:spAutoFit/>
          </a:bodyPr>
          <a:lstStyle/>
          <a:p>
            <a:pPr indent="-1139825" lvl="0" marL="1139825" marR="0" rtl="0" algn="l">
              <a:lnSpc>
                <a:spcPct val="150000"/>
              </a:lnSpc>
              <a:spcBef>
                <a:spcPts val="0"/>
              </a:spcBef>
              <a:spcAft>
                <a:spcPts val="0"/>
              </a:spcAft>
              <a:buNone/>
            </a:pPr>
            <a:r>
              <a:rPr b="1" lang="en-US" sz="2800" u="sng">
                <a:solidFill>
                  <a:srgbClr val="800000"/>
                </a:solidFill>
                <a:latin typeface="Times New Roman"/>
                <a:ea typeface="Times New Roman"/>
                <a:cs typeface="Times New Roman"/>
                <a:sym typeface="Times New Roman"/>
              </a:rPr>
              <a:t>Câu 2:</a:t>
            </a:r>
            <a:r>
              <a:rPr b="1" lang="en-US" sz="2800">
                <a:solidFill>
                  <a:srgbClr val="800000"/>
                </a:solidFill>
                <a:latin typeface="Times New Roman"/>
                <a:ea typeface="Times New Roman"/>
                <a:cs typeface="Times New Roman"/>
                <a:sym typeface="Times New Roman"/>
              </a:rPr>
              <a:t> </a:t>
            </a:r>
            <a:r>
              <a:rPr lang="en-US" sz="2800">
                <a:solidFill>
                  <a:srgbClr val="000066"/>
                </a:solidFill>
                <a:latin typeface="Times New Roman"/>
                <a:ea typeface="Times New Roman"/>
                <a:cs typeface="Times New Roman"/>
                <a:sym typeface="Times New Roman"/>
              </a:rPr>
              <a:t>Trình bày một số xu hướng công nghệ mới trong lĩnh vực kĩ  thuật điện giúp cải thiện hiệu suất sử dụng năng lượng và bảo vệ môi trường.</a:t>
            </a:r>
            <a:endParaRPr/>
          </a:p>
        </p:txBody>
      </p:sp>
      <p:sp>
        <p:nvSpPr>
          <p:cNvPr id="428" name="Google Shape;428;p16"/>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16">
            <a:hlinkClick action="ppaction://hlinksldjump" r:id="rId3"/>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430" name="Google Shape;430;p16">
            <a:hlinkClick action="ppaction://hlinksldjump" r:id="rId4"/>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431" name="Google Shape;431;p16">
            <a:hlinkClick action="ppaction://hlinksldjump" r:id="rId5"/>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432" name="Google Shape;432;p16">
            <a:hlinkClick action="ppaction://hlinksldjump" r:id="rId6"/>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433" name="Google Shape;433;p16">
            <a:hlinkClick action="ppaction://hlinksldjump" r:id="rId7"/>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434" name="Google Shape;434;p16">
            <a:hlinkClick action="ppaction://hlinksldjump" r:id="rId8"/>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435" name="Google Shape;435;p16">
            <a:hlinkClick action="ppaction://hlinksldjump" r:id="rId9"/>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436" name="Google Shape;436;p16"/>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437" name="Google Shape;437;p16">
            <a:hlinkClick action="ppaction://hlinksldjump" r:id="rId10"/>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
        <p:nvSpPr>
          <p:cNvPr id="438" name="Google Shape;438;p16">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439" name="Google Shape;439;p16">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7"/>
          <p:cNvSpPr txBox="1"/>
          <p:nvPr/>
        </p:nvSpPr>
        <p:spPr>
          <a:xfrm>
            <a:off x="1624331" y="527176"/>
            <a:ext cx="3994591"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GIAO NHIỆM VỤ VỀ NHÀ</a:t>
            </a:r>
            <a:endParaRPr b="1" sz="2400">
              <a:solidFill>
                <a:srgbClr val="000066"/>
              </a:solidFill>
              <a:latin typeface="Times New Roman"/>
              <a:ea typeface="Times New Roman"/>
              <a:cs typeface="Times New Roman"/>
              <a:sym typeface="Times New Roman"/>
            </a:endParaRPr>
          </a:p>
        </p:txBody>
      </p:sp>
      <p:sp>
        <p:nvSpPr>
          <p:cNvPr id="445" name="Google Shape;445;p17"/>
          <p:cNvSpPr/>
          <p:nvPr/>
        </p:nvSpPr>
        <p:spPr>
          <a:xfrm>
            <a:off x="1788020" y="2761768"/>
            <a:ext cx="9395792" cy="1815882"/>
          </a:xfrm>
          <a:prstGeom prst="rect">
            <a:avLst/>
          </a:prstGeom>
          <a:noFill/>
          <a:ln>
            <a:noFill/>
          </a:ln>
        </p:spPr>
        <p:txBody>
          <a:bodyPr anchorCtr="0" anchor="t" bIns="45700" lIns="91425" spcFirstLastPara="1" rIns="91425" wrap="square" tIns="45700">
            <a:spAutoFit/>
          </a:bodyPr>
          <a:lstStyle/>
          <a:p>
            <a:pPr indent="-1087438" lvl="0" marL="1087438" marR="0" rtl="0" algn="l">
              <a:spcBef>
                <a:spcPts val="0"/>
              </a:spcBef>
              <a:spcAft>
                <a:spcPts val="0"/>
              </a:spcAft>
              <a:buNone/>
            </a:pPr>
            <a:r>
              <a:rPr b="1" lang="en-US" sz="2800" u="sng">
                <a:solidFill>
                  <a:srgbClr val="800000"/>
                </a:solidFill>
                <a:latin typeface="Times New Roman"/>
                <a:ea typeface="Times New Roman"/>
                <a:cs typeface="Times New Roman"/>
                <a:sym typeface="Times New Roman"/>
              </a:rPr>
              <a:t>Câu 1:</a:t>
            </a:r>
            <a:r>
              <a:rPr b="1" lang="en-US" sz="2800">
                <a:solidFill>
                  <a:srgbClr val="800000"/>
                </a:solidFill>
                <a:latin typeface="Times New Roman"/>
                <a:ea typeface="Times New Roman"/>
                <a:cs typeface="Times New Roman"/>
                <a:sym typeface="Times New Roman"/>
              </a:rPr>
              <a:t> </a:t>
            </a:r>
            <a:r>
              <a:rPr lang="en-US" sz="2800">
                <a:solidFill>
                  <a:srgbClr val="000066"/>
                </a:solidFill>
                <a:latin typeface="Times New Roman"/>
                <a:ea typeface="Times New Roman"/>
                <a:cs typeface="Times New Roman"/>
                <a:sym typeface="Times New Roman"/>
              </a:rPr>
              <a:t>Làm thế nào để công ty, chi nhánh điện lực biết được số điện tiêu thụ hằng tháng của gia đình em? Cách làm đó có phù hợp với xu thế phát triển lưới điện thông minh hay không? Tại sao? </a:t>
            </a:r>
            <a:endParaRPr/>
          </a:p>
        </p:txBody>
      </p:sp>
      <p:sp>
        <p:nvSpPr>
          <p:cNvPr id="446" name="Google Shape;446;p17"/>
          <p:cNvSpPr/>
          <p:nvPr/>
        </p:nvSpPr>
        <p:spPr>
          <a:xfrm>
            <a:off x="1788020" y="5086527"/>
            <a:ext cx="9395792" cy="954107"/>
          </a:xfrm>
          <a:prstGeom prst="rect">
            <a:avLst/>
          </a:prstGeom>
          <a:noFill/>
          <a:ln>
            <a:noFill/>
          </a:ln>
        </p:spPr>
        <p:txBody>
          <a:bodyPr anchorCtr="0" anchor="t" bIns="45700" lIns="91425" spcFirstLastPara="1" rIns="91425" wrap="square" tIns="45700">
            <a:spAutoFit/>
          </a:bodyPr>
          <a:lstStyle/>
          <a:p>
            <a:pPr indent="-1139825" lvl="0" marL="1139825" marR="0" rtl="0" algn="l">
              <a:spcBef>
                <a:spcPts val="0"/>
              </a:spcBef>
              <a:spcAft>
                <a:spcPts val="0"/>
              </a:spcAft>
              <a:buNone/>
            </a:pPr>
            <a:r>
              <a:rPr b="1" lang="en-US" sz="2800" u="sng">
                <a:solidFill>
                  <a:srgbClr val="800000"/>
                </a:solidFill>
                <a:latin typeface="Times New Roman"/>
                <a:ea typeface="Times New Roman"/>
                <a:cs typeface="Times New Roman"/>
                <a:sym typeface="Times New Roman"/>
              </a:rPr>
              <a:t>Câu 2:</a:t>
            </a:r>
            <a:r>
              <a:rPr b="1" lang="en-US" sz="2800">
                <a:solidFill>
                  <a:srgbClr val="800000"/>
                </a:solidFill>
                <a:latin typeface="Times New Roman"/>
                <a:ea typeface="Times New Roman"/>
                <a:cs typeface="Times New Roman"/>
                <a:sym typeface="Times New Roman"/>
              </a:rPr>
              <a:t> </a:t>
            </a:r>
            <a:r>
              <a:rPr lang="en-US" sz="2800">
                <a:solidFill>
                  <a:srgbClr val="000066"/>
                </a:solidFill>
                <a:latin typeface="Times New Roman"/>
                <a:ea typeface="Times New Roman"/>
                <a:cs typeface="Times New Roman"/>
                <a:sym typeface="Times New Roman"/>
              </a:rPr>
              <a:t>Tại sao điện năng là 1 loại hàng hóa càng mua nhiều càng đắt? </a:t>
            </a:r>
            <a:endParaRPr/>
          </a:p>
        </p:txBody>
      </p:sp>
      <p:sp>
        <p:nvSpPr>
          <p:cNvPr id="447" name="Google Shape;447;p17"/>
          <p:cNvSpPr txBox="1"/>
          <p:nvPr/>
        </p:nvSpPr>
        <p:spPr>
          <a:xfrm>
            <a:off x="2364213" y="1491666"/>
            <a:ext cx="8243406" cy="1015663"/>
          </a:xfrm>
          <a:prstGeom prst="rect">
            <a:avLst/>
          </a:prstGeom>
          <a:noFill/>
          <a:ln>
            <a:noFill/>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800000"/>
                </a:solidFill>
                <a:latin typeface="Times New Roman"/>
                <a:ea typeface="Times New Roman"/>
                <a:cs typeface="Times New Roman"/>
                <a:sym typeface="Times New Roman"/>
              </a:rPr>
              <a:t>Tìm hiểu thêm trên internet, báo chí, tài liệu,… và trả lời các câu hỏi sau đây:</a:t>
            </a:r>
            <a:endParaRPr b="1" sz="3000">
              <a:solidFill>
                <a:srgbClr val="800000"/>
              </a:solidFill>
              <a:latin typeface="Times New Roman"/>
              <a:ea typeface="Times New Roman"/>
              <a:cs typeface="Times New Roman"/>
              <a:sym typeface="Times New Roman"/>
            </a:endParaRPr>
          </a:p>
        </p:txBody>
      </p:sp>
      <p:sp>
        <p:nvSpPr>
          <p:cNvPr id="448" name="Google Shape;448;p17"/>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17">
            <a:hlinkClick action="ppaction://hlinksldjump" r:id="rId3"/>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450" name="Google Shape;450;p17">
            <a:hlinkClick action="ppaction://hlinksldjump" r:id="rId4"/>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451" name="Google Shape;451;p17">
            <a:hlinkClick action="ppaction://hlinksldjump" r:id="rId5"/>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452" name="Google Shape;452;p17">
            <a:hlinkClick action="ppaction://hlinksldjump" r:id="rId6"/>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453" name="Google Shape;453;p17">
            <a:hlinkClick action="ppaction://hlinksldjump" r:id="rId7"/>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454" name="Google Shape;454;p17">
            <a:hlinkClick action="ppaction://hlinksldjump" r:id="rId8"/>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455" name="Google Shape;455;p17">
            <a:hlinkClick action="ppaction://hlinksldjump" r:id="rId9"/>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456" name="Google Shape;456;p17"/>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457" name="Google Shape;457;p17">
            <a:hlinkClick action="ppaction://hlinksldjump" r:id="rId10"/>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
        <p:nvSpPr>
          <p:cNvPr id="458" name="Google Shape;458;p17">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459" name="Google Shape;459;p17">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2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20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18">
            <a:hlinkClick action="ppaction://hlinksldjump" r:id="rId3"/>
          </p:cNvPr>
          <p:cNvPicPr preferRelativeResize="0"/>
          <p:nvPr/>
        </p:nvPicPr>
        <p:blipFill rotWithShape="1">
          <a:blip r:embed="rId4">
            <a:alphaModFix/>
          </a:blip>
          <a:srcRect b="0" l="0" r="0" t="0"/>
          <a:stretch/>
        </p:blipFill>
        <p:spPr>
          <a:xfrm>
            <a:off x="288758" y="176944"/>
            <a:ext cx="11629667" cy="6512614"/>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2">
            <a:hlinkClick action="ppaction://hlinksldjump" r:id="rId3"/>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I. </a:t>
            </a:r>
            <a:r>
              <a:rPr b="1" i="0" lang="en-US" sz="1600" u="none" cap="none" strike="noStrike">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94" name="Google Shape;94;p2">
            <a:hlinkClick action="ppaction://hlinksldjump" r:id="rId4"/>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95" name="Google Shape;95;p2">
            <a:hlinkClick action="ppaction://hlinksldjump" r:id="rId5"/>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96" name="Google Shape;96;p2">
            <a:hlinkClick action="ppaction://hlinksldjump" r:id="rId6"/>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97" name="Google Shape;97;p2">
            <a:hlinkClick action="ppaction://hlinksldjump" r:id="rId7"/>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98" name="Google Shape;98;p2">
            <a:hlinkClick action="ppaction://hlinksldjump" r:id="rId8"/>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99" name="Google Shape;99;p2">
            <a:hlinkClick action="ppaction://hlinksldjump" r:id="rId9"/>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100" name="Google Shape;100;p2"/>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101" name="Google Shape;101;p2">
            <a:hlinkClick action="ppaction://hlinksldjump" r:id="rId10"/>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
        <p:nvSpPr>
          <p:cNvPr id="102" name="Google Shape;102;p2">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103" name="Google Shape;103;p2">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pic>
        <p:nvPicPr>
          <p:cNvPr id="104" name="Google Shape;104;p2"/>
          <p:cNvPicPr preferRelativeResize="0"/>
          <p:nvPr/>
        </p:nvPicPr>
        <p:blipFill rotWithShape="1">
          <a:blip r:embed="rId13">
            <a:alphaModFix/>
          </a:blip>
          <a:srcRect b="20400" l="14240" r="19695" t="12214"/>
          <a:stretch/>
        </p:blipFill>
        <p:spPr>
          <a:xfrm flipH="1">
            <a:off x="7285854" y="3645633"/>
            <a:ext cx="2947120" cy="3006061"/>
          </a:xfrm>
          <a:prstGeom prst="rect">
            <a:avLst/>
          </a:prstGeom>
          <a:noFill/>
          <a:ln>
            <a:noFill/>
          </a:ln>
        </p:spPr>
      </p:pic>
      <p:sp>
        <p:nvSpPr>
          <p:cNvPr id="105" name="Google Shape;105;p2"/>
          <p:cNvSpPr/>
          <p:nvPr/>
        </p:nvSpPr>
        <p:spPr>
          <a:xfrm flipH="1">
            <a:off x="4091700" y="1017807"/>
            <a:ext cx="4510517" cy="2402145"/>
          </a:xfrm>
          <a:prstGeom prst="cloudCallout">
            <a:avLst>
              <a:gd fmla="val -20833" name="adj1"/>
              <a:gd fmla="val 62500" name="adj2"/>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2"/>
          <p:cNvSpPr txBox="1"/>
          <p:nvPr/>
        </p:nvSpPr>
        <p:spPr>
          <a:xfrm rot="329723">
            <a:off x="4733174" y="1515275"/>
            <a:ext cx="3208492"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rgbClr val="800000"/>
                </a:solidFill>
                <a:latin typeface="Times New Roman"/>
                <a:ea typeface="Times New Roman"/>
                <a:cs typeface="Times New Roman"/>
                <a:sym typeface="Times New Roman"/>
              </a:rPr>
              <a:t>Nếu không có điện, cuộc sống của chúng ta sẽ như thế nào…?</a:t>
            </a:r>
            <a:endParaRPr b="1" sz="2600">
              <a:solidFill>
                <a:srgbClr val="8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2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2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b="0" l="0" r="0" t="0"/>
          <a:stretch/>
        </p:blipFill>
        <p:spPr>
          <a:xfrm>
            <a:off x="1579898" y="490580"/>
            <a:ext cx="2737729" cy="2069723"/>
          </a:xfrm>
          <a:prstGeom prst="rect">
            <a:avLst/>
          </a:prstGeom>
          <a:noFill/>
          <a:ln>
            <a:noFill/>
          </a:ln>
        </p:spPr>
      </p:pic>
      <p:pic>
        <p:nvPicPr>
          <p:cNvPr id="112" name="Google Shape;112;p3"/>
          <p:cNvPicPr preferRelativeResize="0"/>
          <p:nvPr/>
        </p:nvPicPr>
        <p:blipFill rotWithShape="1">
          <a:blip r:embed="rId4">
            <a:alphaModFix/>
          </a:blip>
          <a:srcRect b="-454" l="536" r="18098" t="455"/>
          <a:stretch/>
        </p:blipFill>
        <p:spPr>
          <a:xfrm>
            <a:off x="1525529" y="4758138"/>
            <a:ext cx="2857594" cy="2069723"/>
          </a:xfrm>
          <a:prstGeom prst="rect">
            <a:avLst/>
          </a:prstGeom>
          <a:noFill/>
          <a:ln>
            <a:noFill/>
          </a:ln>
        </p:spPr>
      </p:pic>
      <p:pic>
        <p:nvPicPr>
          <p:cNvPr id="113" name="Google Shape;113;p3"/>
          <p:cNvPicPr preferRelativeResize="0"/>
          <p:nvPr/>
        </p:nvPicPr>
        <p:blipFill rotWithShape="1">
          <a:blip r:embed="rId5">
            <a:alphaModFix/>
          </a:blip>
          <a:srcRect b="0" l="5706" r="5608" t="0"/>
          <a:stretch/>
        </p:blipFill>
        <p:spPr>
          <a:xfrm>
            <a:off x="8399155" y="644431"/>
            <a:ext cx="3458862" cy="2607064"/>
          </a:xfrm>
          <a:prstGeom prst="rect">
            <a:avLst/>
          </a:prstGeom>
          <a:noFill/>
          <a:ln>
            <a:noFill/>
          </a:ln>
        </p:spPr>
      </p:pic>
      <p:pic>
        <p:nvPicPr>
          <p:cNvPr id="114" name="Google Shape;114;p3"/>
          <p:cNvPicPr preferRelativeResize="0"/>
          <p:nvPr/>
        </p:nvPicPr>
        <p:blipFill rotWithShape="1">
          <a:blip r:embed="rId6">
            <a:alphaModFix/>
          </a:blip>
          <a:srcRect b="0" l="3844" r="11996" t="0"/>
          <a:stretch/>
        </p:blipFill>
        <p:spPr>
          <a:xfrm>
            <a:off x="1585799" y="2691788"/>
            <a:ext cx="2681421" cy="2048254"/>
          </a:xfrm>
          <a:prstGeom prst="rect">
            <a:avLst/>
          </a:prstGeom>
          <a:noFill/>
          <a:ln>
            <a:noFill/>
          </a:ln>
        </p:spPr>
      </p:pic>
      <p:pic>
        <p:nvPicPr>
          <p:cNvPr id="115" name="Google Shape;115;p3"/>
          <p:cNvPicPr preferRelativeResize="0"/>
          <p:nvPr/>
        </p:nvPicPr>
        <p:blipFill rotWithShape="1">
          <a:blip r:embed="rId7">
            <a:alphaModFix/>
          </a:blip>
          <a:srcRect b="-892" l="21437" r="3070" t="893"/>
          <a:stretch/>
        </p:blipFill>
        <p:spPr>
          <a:xfrm>
            <a:off x="5008454" y="488642"/>
            <a:ext cx="2699874" cy="2067566"/>
          </a:xfrm>
          <a:prstGeom prst="rect">
            <a:avLst/>
          </a:prstGeom>
          <a:noFill/>
          <a:ln>
            <a:noFill/>
          </a:ln>
        </p:spPr>
      </p:pic>
      <p:pic>
        <p:nvPicPr>
          <p:cNvPr id="116" name="Google Shape;116;p3"/>
          <p:cNvPicPr preferRelativeResize="0"/>
          <p:nvPr/>
        </p:nvPicPr>
        <p:blipFill rotWithShape="1">
          <a:blip r:embed="rId8">
            <a:alphaModFix/>
          </a:blip>
          <a:srcRect b="0" l="0" r="0" t="0"/>
          <a:stretch/>
        </p:blipFill>
        <p:spPr>
          <a:xfrm>
            <a:off x="4709374" y="4880609"/>
            <a:ext cx="2998954" cy="1739393"/>
          </a:xfrm>
          <a:prstGeom prst="rect">
            <a:avLst/>
          </a:prstGeom>
          <a:noFill/>
          <a:ln>
            <a:noFill/>
          </a:ln>
        </p:spPr>
      </p:pic>
      <p:pic>
        <p:nvPicPr>
          <p:cNvPr id="117" name="Google Shape;117;p3"/>
          <p:cNvPicPr preferRelativeResize="0"/>
          <p:nvPr/>
        </p:nvPicPr>
        <p:blipFill rotWithShape="1">
          <a:blip r:embed="rId9">
            <a:alphaModFix/>
          </a:blip>
          <a:srcRect b="0" l="8839" r="0" t="0"/>
          <a:stretch/>
        </p:blipFill>
        <p:spPr>
          <a:xfrm>
            <a:off x="8336731" y="3745859"/>
            <a:ext cx="3583709" cy="2257606"/>
          </a:xfrm>
          <a:prstGeom prst="rect">
            <a:avLst/>
          </a:prstGeom>
          <a:noFill/>
          <a:ln>
            <a:noFill/>
          </a:ln>
        </p:spPr>
      </p:pic>
      <p:pic>
        <p:nvPicPr>
          <p:cNvPr id="118" name="Google Shape;118;p3"/>
          <p:cNvPicPr preferRelativeResize="0"/>
          <p:nvPr/>
        </p:nvPicPr>
        <p:blipFill rotWithShape="1">
          <a:blip r:embed="rId10">
            <a:alphaModFix/>
          </a:blip>
          <a:srcRect b="0" l="11576" r="-901" t="11064"/>
          <a:stretch/>
        </p:blipFill>
        <p:spPr>
          <a:xfrm>
            <a:off x="4947427" y="2635795"/>
            <a:ext cx="2760901" cy="2132025"/>
          </a:xfrm>
          <a:prstGeom prst="rect">
            <a:avLst/>
          </a:prstGeom>
          <a:noFill/>
          <a:ln>
            <a:noFill/>
          </a:ln>
        </p:spPr>
      </p:pic>
      <p:sp>
        <p:nvSpPr>
          <p:cNvPr id="119" name="Google Shape;119;p3"/>
          <p:cNvSpPr/>
          <p:nvPr/>
        </p:nvSpPr>
        <p:spPr>
          <a:xfrm>
            <a:off x="4476997" y="1436914"/>
            <a:ext cx="368135" cy="273194"/>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3"/>
          <p:cNvSpPr/>
          <p:nvPr/>
        </p:nvSpPr>
        <p:spPr>
          <a:xfrm rot="5400000">
            <a:off x="9964765" y="3342670"/>
            <a:ext cx="327639" cy="263601"/>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3"/>
          <p:cNvSpPr/>
          <p:nvPr/>
        </p:nvSpPr>
        <p:spPr>
          <a:xfrm>
            <a:off x="4373045" y="5477111"/>
            <a:ext cx="368135" cy="273194"/>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3"/>
          <p:cNvSpPr/>
          <p:nvPr/>
        </p:nvSpPr>
        <p:spPr>
          <a:xfrm>
            <a:off x="4449158" y="3501693"/>
            <a:ext cx="368135" cy="273194"/>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3"/>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3">
            <a:hlinkClick action="ppaction://hlinksldjump" r:id="rId11"/>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125" name="Google Shape;125;p3">
            <a:hlinkClick action="ppaction://hlinksldjump" r:id="rId12"/>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126" name="Google Shape;126;p3">
            <a:hlinkClick action="ppaction://hlinksldjump" r:id="rId13"/>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127" name="Google Shape;127;p3">
            <a:hlinkClick action="ppaction://hlinksldjump" r:id="rId14"/>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128" name="Google Shape;128;p3">
            <a:hlinkClick action="ppaction://hlinksldjump" r:id="rId15"/>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129" name="Google Shape;129;p3">
            <a:hlinkClick action="ppaction://hlinksldjump" r:id="rId16"/>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130" name="Google Shape;130;p3">
            <a:hlinkClick action="ppaction://hlinksldjump" r:id="rId17"/>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131" name="Google Shape;131;p3"/>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132" name="Google Shape;132;p3">
            <a:hlinkClick action="ppaction://hlinksldjump" r:id="rId18"/>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
        <p:nvSpPr>
          <p:cNvPr id="133" name="Google Shape;133;p3">
            <a:hlinkClick action="ppaction://hlinksldjump" r:id="rId19"/>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134" name="Google Shape;134;p3">
            <a:hlinkClick action="ppaction://hlinksldjump" r:id="rId20"/>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p:nvPr/>
        </p:nvSpPr>
        <p:spPr>
          <a:xfrm>
            <a:off x="1568752" y="1164499"/>
            <a:ext cx="6613347" cy="856457"/>
          </a:xfrm>
          <a:prstGeom prst="downArrowCallout">
            <a:avLst>
              <a:gd fmla="val 25000" name="adj1"/>
              <a:gd fmla="val 25000" name="adj2"/>
              <a:gd fmla="val 25000" name="adj3"/>
              <a:gd fmla="val 64977" name="adj4"/>
            </a:avLst>
          </a:prstGeom>
          <a:solidFill>
            <a:srgbClr val="FFF2C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800000"/>
                </a:solidFill>
                <a:latin typeface="Calibri"/>
                <a:ea typeface="Calibri"/>
                <a:cs typeface="Calibri"/>
                <a:sym typeface="Calibri"/>
              </a:rPr>
              <a:t>Quan sát các hình ảnh sau và phân nhóm theo vai trò của chúng trong hệ thống điện</a:t>
            </a:r>
            <a:endParaRPr b="1" sz="1800">
              <a:solidFill>
                <a:srgbClr val="800000"/>
              </a:solidFill>
              <a:latin typeface="Calibri"/>
              <a:ea typeface="Calibri"/>
              <a:cs typeface="Calibri"/>
              <a:sym typeface="Calibri"/>
            </a:endParaRPr>
          </a:p>
        </p:txBody>
      </p:sp>
      <p:sp>
        <p:nvSpPr>
          <p:cNvPr id="140" name="Google Shape;140;p4"/>
          <p:cNvSpPr txBox="1"/>
          <p:nvPr/>
        </p:nvSpPr>
        <p:spPr>
          <a:xfrm>
            <a:off x="1640560" y="534404"/>
            <a:ext cx="5365882" cy="523220"/>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66"/>
                </a:solidFill>
                <a:latin typeface="Times New Roman"/>
                <a:ea typeface="Times New Roman"/>
                <a:cs typeface="Times New Roman"/>
                <a:sym typeface="Times New Roman"/>
              </a:rPr>
              <a:t>I. KHÁI NIỆM KĨ THUẬT ĐIỆN</a:t>
            </a:r>
            <a:endParaRPr b="1" sz="2800">
              <a:solidFill>
                <a:srgbClr val="000066"/>
              </a:solidFill>
              <a:latin typeface="Times New Roman"/>
              <a:ea typeface="Times New Roman"/>
              <a:cs typeface="Times New Roman"/>
              <a:sym typeface="Times New Roman"/>
            </a:endParaRPr>
          </a:p>
        </p:txBody>
      </p:sp>
      <p:pic>
        <p:nvPicPr>
          <p:cNvPr id="141" name="Google Shape;141;p4"/>
          <p:cNvPicPr preferRelativeResize="0"/>
          <p:nvPr/>
        </p:nvPicPr>
        <p:blipFill rotWithShape="1">
          <a:blip r:embed="rId3">
            <a:alphaModFix/>
          </a:blip>
          <a:srcRect b="0" l="0" r="0" t="0"/>
          <a:stretch/>
        </p:blipFill>
        <p:spPr>
          <a:xfrm>
            <a:off x="1547834" y="2090203"/>
            <a:ext cx="6878869" cy="4744047"/>
          </a:xfrm>
          <a:prstGeom prst="rect">
            <a:avLst/>
          </a:prstGeom>
          <a:noFill/>
          <a:ln>
            <a:noFill/>
          </a:ln>
        </p:spPr>
      </p:pic>
      <p:grpSp>
        <p:nvGrpSpPr>
          <p:cNvPr id="142" name="Google Shape;142;p4"/>
          <p:cNvGrpSpPr/>
          <p:nvPr/>
        </p:nvGrpSpPr>
        <p:grpSpPr>
          <a:xfrm>
            <a:off x="4832546" y="1869175"/>
            <a:ext cx="7248455" cy="4365394"/>
            <a:chOff x="-3662106" y="-562684"/>
            <a:chExt cx="7248455" cy="4365394"/>
          </a:xfrm>
        </p:grpSpPr>
        <p:sp>
          <p:nvSpPr>
            <p:cNvPr id="143" name="Google Shape;143;p4"/>
            <p:cNvSpPr/>
            <p:nvPr/>
          </p:nvSpPr>
          <p:spPr>
            <a:xfrm>
              <a:off x="-3662106" y="-562684"/>
              <a:ext cx="4365394" cy="4365394"/>
            </a:xfrm>
            <a:prstGeom prst="blockArc">
              <a:avLst>
                <a:gd fmla="val 18900000" name="adj1"/>
                <a:gd fmla="val 2700000" name="adj2"/>
                <a:gd fmla="val 495"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452255" y="324002"/>
              <a:ext cx="3134094" cy="648005"/>
            </a:xfrm>
            <a:prstGeom prst="rect">
              <a:avLst/>
            </a:prstGeom>
            <a:solidFill>
              <a:srgbClr val="DDEAF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txBox="1"/>
            <p:nvPr/>
          </p:nvSpPr>
          <p:spPr>
            <a:xfrm>
              <a:off x="452255" y="324002"/>
              <a:ext cx="3134094" cy="648005"/>
            </a:xfrm>
            <a:prstGeom prst="rect">
              <a:avLst/>
            </a:prstGeom>
            <a:noFill/>
            <a:ln>
              <a:noFill/>
            </a:ln>
          </p:spPr>
          <p:txBody>
            <a:bodyPr anchorCtr="0" anchor="ctr" bIns="50800" lIns="514350" spcFirstLastPara="1" rIns="50800" wrap="square" tIns="50800">
              <a:noAutofit/>
            </a:bodyPr>
            <a:lstStyle/>
            <a:p>
              <a:pPr indent="0" lvl="0" marL="0" marR="0" rtl="0" algn="l">
                <a:lnSpc>
                  <a:spcPct val="90000"/>
                </a:lnSpc>
                <a:spcBef>
                  <a:spcPts val="0"/>
                </a:spcBef>
                <a:spcAft>
                  <a:spcPts val="0"/>
                </a:spcAft>
                <a:buNone/>
              </a:pPr>
              <a:r>
                <a:rPr b="1" lang="en-US" sz="2000">
                  <a:solidFill>
                    <a:srgbClr val="800000"/>
                  </a:solidFill>
                  <a:latin typeface="Calibri"/>
                  <a:ea typeface="Calibri"/>
                  <a:cs typeface="Calibri"/>
                  <a:sym typeface="Calibri"/>
                </a:rPr>
                <a:t>Sản xuất điện:</a:t>
              </a:r>
              <a:endParaRPr b="1" sz="2000">
                <a:solidFill>
                  <a:srgbClr val="800000"/>
                </a:solidFill>
                <a:latin typeface="Calibri"/>
                <a:ea typeface="Calibri"/>
                <a:cs typeface="Calibri"/>
                <a:sym typeface="Calibri"/>
              </a:endParaRPr>
            </a:p>
          </p:txBody>
        </p:sp>
        <p:sp>
          <p:nvSpPr>
            <p:cNvPr id="146" name="Google Shape;146;p4"/>
            <p:cNvSpPr/>
            <p:nvPr/>
          </p:nvSpPr>
          <p:spPr>
            <a:xfrm>
              <a:off x="288998" y="272012"/>
              <a:ext cx="326513" cy="75198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687805" y="1296010"/>
              <a:ext cx="2898544" cy="648005"/>
            </a:xfrm>
            <a:prstGeom prst="rect">
              <a:avLst/>
            </a:prstGeom>
            <a:solidFill>
              <a:srgbClr val="DDEAF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txBox="1"/>
            <p:nvPr/>
          </p:nvSpPr>
          <p:spPr>
            <a:xfrm>
              <a:off x="687805" y="1296010"/>
              <a:ext cx="2898544" cy="648005"/>
            </a:xfrm>
            <a:prstGeom prst="rect">
              <a:avLst/>
            </a:prstGeom>
            <a:noFill/>
            <a:ln>
              <a:noFill/>
            </a:ln>
          </p:spPr>
          <p:txBody>
            <a:bodyPr anchorCtr="0" anchor="ctr" bIns="50800" lIns="514350" spcFirstLastPara="1" rIns="50800" wrap="square" tIns="50800">
              <a:noAutofit/>
            </a:bodyPr>
            <a:lstStyle/>
            <a:p>
              <a:pPr indent="0" lvl="0" marL="0" marR="0" rtl="0" algn="l">
                <a:lnSpc>
                  <a:spcPct val="90000"/>
                </a:lnSpc>
                <a:spcBef>
                  <a:spcPts val="0"/>
                </a:spcBef>
                <a:spcAft>
                  <a:spcPts val="0"/>
                </a:spcAft>
                <a:buNone/>
              </a:pPr>
              <a:r>
                <a:rPr b="1" lang="en-US" sz="2000">
                  <a:solidFill>
                    <a:srgbClr val="800000"/>
                  </a:solidFill>
                  <a:latin typeface="Calibri"/>
                  <a:ea typeface="Calibri"/>
                  <a:cs typeface="Calibri"/>
                  <a:sym typeface="Calibri"/>
                </a:rPr>
                <a:t>Truyền tải, phân phối điện:</a:t>
              </a:r>
              <a:endParaRPr b="1" sz="2000">
                <a:solidFill>
                  <a:srgbClr val="800000"/>
                </a:solidFill>
                <a:latin typeface="Calibri"/>
                <a:ea typeface="Calibri"/>
                <a:cs typeface="Calibri"/>
                <a:sym typeface="Calibri"/>
              </a:endParaRPr>
            </a:p>
          </p:txBody>
        </p:sp>
        <p:sp>
          <p:nvSpPr>
            <p:cNvPr id="149" name="Google Shape;149;p4"/>
            <p:cNvSpPr/>
            <p:nvPr/>
          </p:nvSpPr>
          <p:spPr>
            <a:xfrm>
              <a:off x="524548" y="1244020"/>
              <a:ext cx="326513" cy="75198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452255" y="2268018"/>
              <a:ext cx="3134094" cy="648005"/>
            </a:xfrm>
            <a:prstGeom prst="rect">
              <a:avLst/>
            </a:prstGeom>
            <a:solidFill>
              <a:srgbClr val="DDEAF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txBox="1"/>
            <p:nvPr/>
          </p:nvSpPr>
          <p:spPr>
            <a:xfrm>
              <a:off x="452255" y="2268018"/>
              <a:ext cx="3134094" cy="648005"/>
            </a:xfrm>
            <a:prstGeom prst="rect">
              <a:avLst/>
            </a:prstGeom>
            <a:noFill/>
            <a:ln>
              <a:noFill/>
            </a:ln>
          </p:spPr>
          <p:txBody>
            <a:bodyPr anchorCtr="0" anchor="ctr" bIns="50800" lIns="514350" spcFirstLastPara="1" rIns="50800" wrap="square" tIns="50800">
              <a:noAutofit/>
            </a:bodyPr>
            <a:lstStyle/>
            <a:p>
              <a:pPr indent="0" lvl="0" marL="0" marR="0" rtl="0" algn="l">
                <a:lnSpc>
                  <a:spcPct val="90000"/>
                </a:lnSpc>
                <a:spcBef>
                  <a:spcPts val="0"/>
                </a:spcBef>
                <a:spcAft>
                  <a:spcPts val="0"/>
                </a:spcAft>
                <a:buNone/>
              </a:pPr>
              <a:r>
                <a:rPr b="1" lang="en-US" sz="2000">
                  <a:solidFill>
                    <a:srgbClr val="800000"/>
                  </a:solidFill>
                  <a:latin typeface="Calibri"/>
                  <a:ea typeface="Calibri"/>
                  <a:cs typeface="Calibri"/>
                  <a:sym typeface="Calibri"/>
                </a:rPr>
                <a:t>Sử dụng điện:</a:t>
              </a:r>
              <a:endParaRPr b="1" sz="2000">
                <a:solidFill>
                  <a:srgbClr val="800000"/>
                </a:solidFill>
                <a:latin typeface="Calibri"/>
                <a:ea typeface="Calibri"/>
                <a:cs typeface="Calibri"/>
                <a:sym typeface="Calibri"/>
              </a:endParaRPr>
            </a:p>
          </p:txBody>
        </p:sp>
        <p:sp>
          <p:nvSpPr>
            <p:cNvPr id="152" name="Google Shape;152;p4"/>
            <p:cNvSpPr/>
            <p:nvPr/>
          </p:nvSpPr>
          <p:spPr>
            <a:xfrm>
              <a:off x="288998" y="2216027"/>
              <a:ext cx="326513" cy="75198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4"/>
          <p:cNvSpPr txBox="1"/>
          <p:nvPr/>
        </p:nvSpPr>
        <p:spPr>
          <a:xfrm>
            <a:off x="10982633" y="2814860"/>
            <a:ext cx="88328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00"/>
                </a:solidFill>
                <a:latin typeface="Calibri"/>
                <a:ea typeface="Calibri"/>
                <a:cs typeface="Calibri"/>
                <a:sym typeface="Calibri"/>
              </a:rPr>
              <a:t>d, e, k </a:t>
            </a:r>
            <a:endParaRPr sz="2200">
              <a:solidFill>
                <a:srgbClr val="FF0000"/>
              </a:solidFill>
              <a:latin typeface="Calibri"/>
              <a:ea typeface="Calibri"/>
              <a:cs typeface="Calibri"/>
              <a:sym typeface="Calibri"/>
            </a:endParaRPr>
          </a:p>
        </p:txBody>
      </p:sp>
      <p:sp>
        <p:nvSpPr>
          <p:cNvPr id="154" name="Google Shape;154;p4"/>
          <p:cNvSpPr txBox="1"/>
          <p:nvPr/>
        </p:nvSpPr>
        <p:spPr>
          <a:xfrm>
            <a:off x="10982633" y="4785631"/>
            <a:ext cx="109138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00"/>
                </a:solidFill>
                <a:latin typeface="Calibri"/>
                <a:ea typeface="Calibri"/>
                <a:cs typeface="Calibri"/>
                <a:sym typeface="Calibri"/>
              </a:rPr>
              <a:t>a, g, h, i</a:t>
            </a:r>
            <a:endParaRPr sz="2200">
              <a:solidFill>
                <a:srgbClr val="FF0000"/>
              </a:solidFill>
              <a:latin typeface="Calibri"/>
              <a:ea typeface="Calibri"/>
              <a:cs typeface="Calibri"/>
              <a:sym typeface="Calibri"/>
            </a:endParaRPr>
          </a:p>
        </p:txBody>
      </p:sp>
      <p:sp>
        <p:nvSpPr>
          <p:cNvPr id="155" name="Google Shape;155;p4"/>
          <p:cNvSpPr txBox="1"/>
          <p:nvPr/>
        </p:nvSpPr>
        <p:spPr>
          <a:xfrm>
            <a:off x="10308913" y="3971743"/>
            <a:ext cx="88328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FF0000"/>
                </a:solidFill>
                <a:latin typeface="Calibri"/>
                <a:ea typeface="Calibri"/>
                <a:cs typeface="Calibri"/>
                <a:sym typeface="Calibri"/>
              </a:rPr>
              <a:t>b, c </a:t>
            </a:r>
            <a:endParaRPr sz="2200">
              <a:solidFill>
                <a:srgbClr val="FF0000"/>
              </a:solidFill>
              <a:latin typeface="Calibri"/>
              <a:ea typeface="Calibri"/>
              <a:cs typeface="Calibri"/>
              <a:sym typeface="Calibri"/>
            </a:endParaRPr>
          </a:p>
        </p:txBody>
      </p:sp>
      <p:sp>
        <p:nvSpPr>
          <p:cNvPr id="156" name="Google Shape;156;p4"/>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4">
            <a:hlinkClick action="ppaction://hlinksldjump" r:id="rId4"/>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158" name="Google Shape;158;p4">
            <a:hlinkClick action="ppaction://hlinksldjump" r:id="rId5"/>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159" name="Google Shape;159;p4">
            <a:hlinkClick action="ppaction://hlinksldjump" r:id="rId6"/>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160" name="Google Shape;160;p4">
            <a:hlinkClick action="ppaction://hlinksldjump" r:id="rId7"/>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161" name="Google Shape;161;p4">
            <a:hlinkClick action="ppaction://hlinksldjump" r:id="rId8"/>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162" name="Google Shape;162;p4">
            <a:hlinkClick action="ppaction://hlinksldjump" r:id="rId9"/>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163" name="Google Shape;163;p4">
            <a:hlinkClick action="ppaction://hlinksldjump" r:id="rId10"/>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164" name="Google Shape;164;p4"/>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165" name="Google Shape;165;p4">
            <a:hlinkClick action="ppaction://hlinksldjump" r:id="rId11"/>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
        <p:nvSpPr>
          <p:cNvPr id="166" name="Google Shape;166;p4">
            <a:hlinkClick action="ppaction://hlinksldjump" r:id="rId12"/>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167" name="Google Shape;167;p4">
            <a:hlinkClick action="ppaction://hlinksldjump" r:id="rId13"/>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ppt_w</p:attrName>
                                        </p:attrNameLst>
                                      </p:cBhvr>
                                      <p:tavLst>
                                        <p:tav fmla="" tm="0">
                                          <p:val>
                                            <p:strVal val="0"/>
                                          </p:val>
                                        </p:tav>
                                        <p:tav fmla="" tm="100000">
                                          <p:val>
                                            <p:strVal val="#ppt_w"/>
                                          </p:val>
                                        </p:tav>
                                      </p:tavLst>
                                    </p:anim>
                                    <p:anim calcmode="lin" valueType="num">
                                      <p:cBhvr additive="base">
                                        <p:cTn dur="500"/>
                                        <p:tgtEl>
                                          <p:spTgt spid="1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2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txBox="1"/>
          <p:nvPr/>
        </p:nvSpPr>
        <p:spPr>
          <a:xfrm>
            <a:off x="1640560" y="534404"/>
            <a:ext cx="5365882" cy="523220"/>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66"/>
                </a:solidFill>
                <a:latin typeface="Times New Roman"/>
                <a:ea typeface="Times New Roman"/>
                <a:cs typeface="Times New Roman"/>
                <a:sym typeface="Times New Roman"/>
              </a:rPr>
              <a:t>I. KHÁI NIỆM KĨ THUẬT ĐIỆN</a:t>
            </a:r>
            <a:endParaRPr b="1" sz="2800">
              <a:solidFill>
                <a:srgbClr val="000066"/>
              </a:solidFill>
              <a:latin typeface="Times New Roman"/>
              <a:ea typeface="Times New Roman"/>
              <a:cs typeface="Times New Roman"/>
              <a:sym typeface="Times New Roman"/>
            </a:endParaRPr>
          </a:p>
        </p:txBody>
      </p:sp>
      <p:pic>
        <p:nvPicPr>
          <p:cNvPr id="173" name="Google Shape;173;p5"/>
          <p:cNvPicPr preferRelativeResize="0"/>
          <p:nvPr/>
        </p:nvPicPr>
        <p:blipFill rotWithShape="1">
          <a:blip r:embed="rId3">
            <a:alphaModFix/>
          </a:blip>
          <a:srcRect b="0" l="0" r="0" t="0"/>
          <a:stretch/>
        </p:blipFill>
        <p:spPr>
          <a:xfrm>
            <a:off x="10864645" y="440546"/>
            <a:ext cx="1231490" cy="1154522"/>
          </a:xfrm>
          <a:prstGeom prst="rect">
            <a:avLst/>
          </a:prstGeom>
          <a:noFill/>
          <a:ln>
            <a:noFill/>
          </a:ln>
        </p:spPr>
      </p:pic>
      <p:sp>
        <p:nvSpPr>
          <p:cNvPr id="174" name="Google Shape;174;p5"/>
          <p:cNvSpPr txBox="1"/>
          <p:nvPr/>
        </p:nvSpPr>
        <p:spPr>
          <a:xfrm>
            <a:off x="1628160" y="1272376"/>
            <a:ext cx="8593394" cy="2354491"/>
          </a:xfrm>
          <a:prstGeom prst="rect">
            <a:avLst/>
          </a:prstGeom>
          <a:noFill/>
          <a:ln cap="flat" cmpd="sng" w="9525">
            <a:solidFill>
              <a:srgbClr val="9900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rgbClr val="000066"/>
                </a:solidFill>
                <a:latin typeface="Times New Roman"/>
                <a:ea typeface="Times New Roman"/>
                <a:cs typeface="Times New Roman"/>
                <a:sym typeface="Times New Roman"/>
              </a:rPr>
              <a:t>      Kĩ thuật </a:t>
            </a:r>
            <a:r>
              <a:rPr lang="en-US" sz="2600">
                <a:solidFill>
                  <a:srgbClr val="000066"/>
                </a:solidFill>
                <a:latin typeface="Times New Roman"/>
                <a:ea typeface="Times New Roman"/>
                <a:cs typeface="Times New Roman"/>
                <a:sym typeface="Times New Roman"/>
              </a:rPr>
              <a:t>điện</a:t>
            </a:r>
            <a:r>
              <a:rPr lang="en-US" sz="2400">
                <a:solidFill>
                  <a:srgbClr val="000066"/>
                </a:solidFill>
                <a:latin typeface="Times New Roman"/>
                <a:ea typeface="Times New Roman"/>
                <a:cs typeface="Times New Roman"/>
                <a:sym typeface="Times New Roman"/>
              </a:rPr>
              <a:t> là ngành kĩ thuật liên quan đến nghiên cứu và ứng dụng công nghệ điện, điện từ,... vào sản xuất, truyền tải, phân phối và sử dụng điện năng.</a:t>
            </a:r>
            <a:endParaRPr sz="2400">
              <a:solidFill>
                <a:srgbClr val="000066"/>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t/>
            </a:r>
            <a:endParaRPr sz="2400">
              <a:solidFill>
                <a:srgbClr val="000066"/>
              </a:solidFill>
              <a:latin typeface="Times New Roman"/>
              <a:ea typeface="Times New Roman"/>
              <a:cs typeface="Times New Roman"/>
              <a:sym typeface="Times New Roman"/>
            </a:endParaRPr>
          </a:p>
        </p:txBody>
      </p:sp>
      <p:sp>
        <p:nvSpPr>
          <p:cNvPr id="175" name="Google Shape;175;p5"/>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5">
            <a:hlinkClick action="ppaction://hlinksldjump" r:id="rId4"/>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177" name="Google Shape;177;p5">
            <a:hlinkClick action="ppaction://hlinksldjump" r:id="rId5"/>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178" name="Google Shape;178;p5">
            <a:hlinkClick action="ppaction://hlinksldjump" r:id="rId6"/>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179" name="Google Shape;179;p5">
            <a:hlinkClick action="ppaction://hlinksldjump" r:id="rId7"/>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180" name="Google Shape;180;p5">
            <a:hlinkClick action="ppaction://hlinksldjump" r:id="rId8"/>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181" name="Google Shape;181;p5">
            <a:hlinkClick action="ppaction://hlinksldjump" r:id="rId9"/>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182" name="Google Shape;182;p5"/>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183" name="Google Shape;183;p5">
            <a:hlinkClick action="ppaction://hlinksldjump" r:id="rId10"/>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
        <p:nvSpPr>
          <p:cNvPr id="184" name="Google Shape;184;p5">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185" name="Google Shape;185;p5">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186" name="Google Shape;186;p5">
            <a:hlinkClick action="ppaction://hlinksldjump" r:id="rId13"/>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nvSpPr>
        <p:spPr>
          <a:xfrm>
            <a:off x="1544819" y="527176"/>
            <a:ext cx="10268415"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 VỊ TRÍ, VAI TRÒ KĨ THUẬT ĐIỆN TRONG SẢN XUẤT VÀ ĐỜI SỐNG</a:t>
            </a:r>
            <a:endParaRPr b="1" sz="2400">
              <a:solidFill>
                <a:srgbClr val="000066"/>
              </a:solidFill>
              <a:latin typeface="Times New Roman"/>
              <a:ea typeface="Times New Roman"/>
              <a:cs typeface="Times New Roman"/>
              <a:sym typeface="Times New Roman"/>
            </a:endParaRPr>
          </a:p>
        </p:txBody>
      </p:sp>
      <p:pic>
        <p:nvPicPr>
          <p:cNvPr id="192" name="Google Shape;192;p6"/>
          <p:cNvPicPr preferRelativeResize="0"/>
          <p:nvPr/>
        </p:nvPicPr>
        <p:blipFill rotWithShape="1">
          <a:blip r:embed="rId3">
            <a:alphaModFix/>
          </a:blip>
          <a:srcRect b="0" l="0" r="0" t="0"/>
          <a:stretch/>
        </p:blipFill>
        <p:spPr>
          <a:xfrm>
            <a:off x="1811778" y="1741713"/>
            <a:ext cx="9069921" cy="5053511"/>
          </a:xfrm>
          <a:prstGeom prst="rect">
            <a:avLst/>
          </a:prstGeom>
          <a:noFill/>
          <a:ln>
            <a:noFill/>
          </a:ln>
        </p:spPr>
      </p:pic>
      <p:sp>
        <p:nvSpPr>
          <p:cNvPr id="193" name="Google Shape;193;p6"/>
          <p:cNvSpPr txBox="1"/>
          <p:nvPr/>
        </p:nvSpPr>
        <p:spPr>
          <a:xfrm>
            <a:off x="11114314" y="2708697"/>
            <a:ext cx="914400" cy="3416320"/>
          </a:xfrm>
          <a:prstGeom prst="rect">
            <a:avLst/>
          </a:prstGeom>
          <a:solidFill>
            <a:srgbClr val="FFFFCC"/>
          </a:solidFill>
          <a:ln cap="flat" cmpd="sng" w="9525">
            <a:solidFill>
              <a:srgbClr val="9900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2400">
                <a:solidFill>
                  <a:srgbClr val="800000"/>
                </a:solidFill>
                <a:latin typeface="Times New Roman"/>
                <a:ea typeface="Times New Roman"/>
                <a:cs typeface="Times New Roman"/>
                <a:sym typeface="Times New Roman"/>
              </a:rPr>
              <a:t> Hệ thống tưới nước tự động</a:t>
            </a:r>
            <a:endParaRPr sz="2400">
              <a:solidFill>
                <a:srgbClr val="800000"/>
              </a:solidFill>
              <a:latin typeface="Times New Roman"/>
              <a:ea typeface="Times New Roman"/>
              <a:cs typeface="Times New Roman"/>
              <a:sym typeface="Times New Roman"/>
            </a:endParaRPr>
          </a:p>
        </p:txBody>
      </p:sp>
      <p:sp>
        <p:nvSpPr>
          <p:cNvPr id="194" name="Google Shape;194;p6"/>
          <p:cNvSpPr txBox="1"/>
          <p:nvPr/>
        </p:nvSpPr>
        <p:spPr>
          <a:xfrm>
            <a:off x="2054214" y="1038150"/>
            <a:ext cx="2757273" cy="461665"/>
          </a:xfrm>
          <a:prstGeom prst="rect">
            <a:avLst/>
          </a:prstGeom>
          <a:solidFill>
            <a:srgbClr val="FFFFCC"/>
          </a:solidFill>
          <a:ln cap="flat" cmpd="sng" w="9525">
            <a:solidFill>
              <a:srgbClr val="8DA9D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1. Đối với sản xuất</a:t>
            </a:r>
            <a:endParaRPr b="1" sz="2400">
              <a:solidFill>
                <a:srgbClr val="000066"/>
              </a:solidFill>
              <a:latin typeface="Times New Roman"/>
              <a:ea typeface="Times New Roman"/>
              <a:cs typeface="Times New Roman"/>
              <a:sym typeface="Times New Roman"/>
            </a:endParaRPr>
          </a:p>
        </p:txBody>
      </p:sp>
      <p:sp>
        <p:nvSpPr>
          <p:cNvPr id="195" name="Google Shape;195;p6"/>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6">
            <a:hlinkClick action="ppaction://hlinksldjump" r:id="rId4"/>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197" name="Google Shape;197;p6">
            <a:hlinkClick action="ppaction://hlinksldjump" r:id="rId5"/>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198" name="Google Shape;198;p6">
            <a:hlinkClick action="ppaction://hlinksldjump" r:id="rId6"/>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199" name="Google Shape;199;p6">
            <a:hlinkClick action="ppaction://hlinksldjump" r:id="rId7"/>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200" name="Google Shape;200;p6">
            <a:hlinkClick action="ppaction://hlinksldjump" r:id="rId8"/>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201" name="Google Shape;201;p6">
            <a:hlinkClick action="ppaction://hlinksldjump" r:id="rId9"/>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202" name="Google Shape;202;p6">
            <a:hlinkClick action="ppaction://hlinksldjump" r:id="rId10"/>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203" name="Google Shape;203;p6"/>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204" name="Google Shape;204;p6">
            <a:hlinkClick action="ppaction://hlinksldjump" r:id="rId11"/>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
        <p:nvSpPr>
          <p:cNvPr id="205" name="Google Shape;205;p6">
            <a:hlinkClick action="ppaction://hlinksldjump" r:id="rId12"/>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206" name="Google Shape;206;p6">
            <a:hlinkClick action="ppaction://hlinksldjump" r:id="rId13"/>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ppt_w</p:attrName>
                                        </p:attrNameLst>
                                      </p:cBhvr>
                                      <p:tavLst>
                                        <p:tav fmla="" tm="0">
                                          <p:val>
                                            <p:strVal val="0"/>
                                          </p:val>
                                        </p:tav>
                                        <p:tav fmla="" tm="100000">
                                          <p:val>
                                            <p:strVal val="#ppt_w"/>
                                          </p:val>
                                        </p:tav>
                                      </p:tavLst>
                                    </p:anim>
                                    <p:anim calcmode="lin" valueType="num">
                                      <p:cBhvr additive="base">
                                        <p:cTn dur="500"/>
                                        <p:tgtEl>
                                          <p:spTgt spid="193"/>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
          <p:cNvSpPr txBox="1"/>
          <p:nvPr/>
        </p:nvSpPr>
        <p:spPr>
          <a:xfrm>
            <a:off x="1544819" y="527176"/>
            <a:ext cx="10268415"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 VỊ TRÍ, VAI TRÒ KĨ THUẬT ĐIỆN TRONG SẢN XUẤT VÀ ĐỜI SỐNG</a:t>
            </a:r>
            <a:endParaRPr b="1" sz="2400">
              <a:solidFill>
                <a:srgbClr val="000066"/>
              </a:solidFill>
              <a:latin typeface="Times New Roman"/>
              <a:ea typeface="Times New Roman"/>
              <a:cs typeface="Times New Roman"/>
              <a:sym typeface="Times New Roman"/>
            </a:endParaRPr>
          </a:p>
        </p:txBody>
      </p:sp>
      <p:sp>
        <p:nvSpPr>
          <p:cNvPr id="212" name="Google Shape;212;p7"/>
          <p:cNvSpPr txBox="1"/>
          <p:nvPr/>
        </p:nvSpPr>
        <p:spPr>
          <a:xfrm>
            <a:off x="2054214" y="1038150"/>
            <a:ext cx="2757273" cy="461665"/>
          </a:xfrm>
          <a:prstGeom prst="rect">
            <a:avLst/>
          </a:prstGeom>
          <a:solidFill>
            <a:srgbClr val="FFFFCC"/>
          </a:solidFill>
          <a:ln cap="flat" cmpd="sng" w="9525">
            <a:solidFill>
              <a:srgbClr val="8DA9D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1. Đối với sản xuất</a:t>
            </a:r>
            <a:endParaRPr b="1" sz="2400">
              <a:solidFill>
                <a:srgbClr val="000066"/>
              </a:solidFill>
              <a:latin typeface="Times New Roman"/>
              <a:ea typeface="Times New Roman"/>
              <a:cs typeface="Times New Roman"/>
              <a:sym typeface="Times New Roman"/>
            </a:endParaRPr>
          </a:p>
        </p:txBody>
      </p:sp>
      <p:sp>
        <p:nvSpPr>
          <p:cNvPr id="213" name="Google Shape;213;p7"/>
          <p:cNvSpPr/>
          <p:nvPr/>
        </p:nvSpPr>
        <p:spPr>
          <a:xfrm>
            <a:off x="4857184" y="1493022"/>
            <a:ext cx="6055366" cy="2787906"/>
          </a:xfrm>
          <a:prstGeom prst="cloudCallout">
            <a:avLst>
              <a:gd fmla="val -20833" name="adj1"/>
              <a:gd fmla="val 62500" name="adj2"/>
            </a:avLst>
          </a:prstGeom>
          <a:solidFill>
            <a:schemeClr val="lt1"/>
          </a:solidFill>
          <a:ln cap="flat" cmpd="sng" w="12700">
            <a:solidFill>
              <a:srgbClr val="8296B0"/>
            </a:solidFill>
            <a:prstDash val="solid"/>
            <a:miter lim="800000"/>
            <a:headEnd len="sm" w="sm" type="none"/>
            <a:tailEnd len="sm" w="sm" type="none"/>
          </a:ln>
          <a:effectLst>
            <a:outerShdw blurRad="520700" rotWithShape="0" algn="ctr" dir="5400000" dist="50800">
              <a:srgbClr val="000000">
                <a:alpha val="8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14" name="Google Shape;214;p7"/>
          <p:cNvPicPr preferRelativeResize="0"/>
          <p:nvPr/>
        </p:nvPicPr>
        <p:blipFill rotWithShape="1">
          <a:blip r:embed="rId3">
            <a:alphaModFix/>
          </a:blip>
          <a:srcRect b="20400" l="14240" r="19695" t="12214"/>
          <a:stretch/>
        </p:blipFill>
        <p:spPr>
          <a:xfrm>
            <a:off x="4633899" y="4747362"/>
            <a:ext cx="2108695" cy="2150868"/>
          </a:xfrm>
          <a:prstGeom prst="rect">
            <a:avLst/>
          </a:prstGeom>
          <a:noFill/>
          <a:ln>
            <a:noFill/>
          </a:ln>
        </p:spPr>
      </p:pic>
      <p:sp>
        <p:nvSpPr>
          <p:cNvPr id="215" name="Google Shape;215;p7"/>
          <p:cNvSpPr txBox="1"/>
          <p:nvPr/>
        </p:nvSpPr>
        <p:spPr>
          <a:xfrm>
            <a:off x="5454861" y="1860764"/>
            <a:ext cx="4860012"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800000"/>
                </a:solidFill>
                <a:latin typeface="Times New Roman"/>
                <a:ea typeface="Times New Roman"/>
                <a:cs typeface="Times New Roman"/>
                <a:sym typeface="Times New Roman"/>
              </a:rPr>
              <a:t>    So với cách dùng sức người, hệ thống tưới nước tự động dùng trong sản xuất nông nghiệp có ưu điểm gì?</a:t>
            </a:r>
            <a:endParaRPr b="1" sz="2800">
              <a:solidFill>
                <a:srgbClr val="800000"/>
              </a:solidFill>
              <a:latin typeface="Times New Roman"/>
              <a:ea typeface="Times New Roman"/>
              <a:cs typeface="Times New Roman"/>
              <a:sym typeface="Times New Roman"/>
            </a:endParaRPr>
          </a:p>
        </p:txBody>
      </p:sp>
      <p:sp>
        <p:nvSpPr>
          <p:cNvPr id="216" name="Google Shape;216;p7"/>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7">
            <a:hlinkClick action="ppaction://hlinksldjump" r:id="rId4"/>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218" name="Google Shape;218;p7">
            <a:hlinkClick action="ppaction://hlinksldjump" r:id="rId5"/>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219" name="Google Shape;219;p7">
            <a:hlinkClick action="ppaction://hlinksldjump" r:id="rId6"/>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220" name="Google Shape;220;p7">
            <a:hlinkClick action="ppaction://hlinksldjump" r:id="rId7"/>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221" name="Google Shape;221;p7">
            <a:hlinkClick action="ppaction://hlinksldjump" r:id="rId8"/>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222" name="Google Shape;222;p7">
            <a:hlinkClick action="ppaction://hlinksldjump" r:id="rId9"/>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223" name="Google Shape;223;p7">
            <a:hlinkClick action="ppaction://hlinksldjump" r:id="rId10"/>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224" name="Google Shape;224;p7"/>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225" name="Google Shape;225;p7">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226" name="Google Shape;226;p7">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227" name="Google Shape;227;p7">
            <a:hlinkClick action="ppaction://hlinksldjump" r:id="rId13"/>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8"/>
          <p:cNvSpPr txBox="1"/>
          <p:nvPr/>
        </p:nvSpPr>
        <p:spPr>
          <a:xfrm>
            <a:off x="1544819" y="527176"/>
            <a:ext cx="10268415"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 VỊ TRÍ, VAI TRÒ KĨ THUẬT ĐIỆN TRONG SẢN XUẤT VÀ ĐỜI SỐNG</a:t>
            </a:r>
            <a:endParaRPr b="1" sz="2400">
              <a:solidFill>
                <a:srgbClr val="000066"/>
              </a:solidFill>
              <a:latin typeface="Times New Roman"/>
              <a:ea typeface="Times New Roman"/>
              <a:cs typeface="Times New Roman"/>
              <a:sym typeface="Times New Roman"/>
            </a:endParaRPr>
          </a:p>
        </p:txBody>
      </p:sp>
      <p:sp>
        <p:nvSpPr>
          <p:cNvPr id="233" name="Google Shape;233;p8"/>
          <p:cNvSpPr txBox="1"/>
          <p:nvPr/>
        </p:nvSpPr>
        <p:spPr>
          <a:xfrm>
            <a:off x="2054214" y="1038150"/>
            <a:ext cx="2757273" cy="461665"/>
          </a:xfrm>
          <a:prstGeom prst="rect">
            <a:avLst/>
          </a:prstGeom>
          <a:solidFill>
            <a:srgbClr val="FFFFCC"/>
          </a:solidFill>
          <a:ln cap="flat" cmpd="sng" w="9525">
            <a:solidFill>
              <a:srgbClr val="8DA9D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1. Đối với sản xuất</a:t>
            </a:r>
            <a:endParaRPr b="1" sz="2400">
              <a:solidFill>
                <a:srgbClr val="000066"/>
              </a:solidFill>
              <a:latin typeface="Times New Roman"/>
              <a:ea typeface="Times New Roman"/>
              <a:cs typeface="Times New Roman"/>
              <a:sym typeface="Times New Roman"/>
            </a:endParaRPr>
          </a:p>
        </p:txBody>
      </p:sp>
      <p:sp>
        <p:nvSpPr>
          <p:cNvPr id="234" name="Google Shape;234;p8"/>
          <p:cNvSpPr/>
          <p:nvPr/>
        </p:nvSpPr>
        <p:spPr>
          <a:xfrm rot="2081193">
            <a:off x="4857184" y="1493022"/>
            <a:ext cx="6055366" cy="2787906"/>
          </a:xfrm>
          <a:prstGeom prst="cloudCallout">
            <a:avLst>
              <a:gd fmla="val -20833" name="adj1"/>
              <a:gd fmla="val 62500" name="adj2"/>
            </a:avLst>
          </a:prstGeom>
          <a:solidFill>
            <a:schemeClr val="lt1"/>
          </a:solidFill>
          <a:ln cap="flat" cmpd="sng" w="12700">
            <a:solidFill>
              <a:srgbClr val="8296B0"/>
            </a:solidFill>
            <a:prstDash val="solid"/>
            <a:miter lim="800000"/>
            <a:headEnd len="sm" w="sm" type="none"/>
            <a:tailEnd len="sm" w="sm" type="none"/>
          </a:ln>
          <a:effectLst>
            <a:outerShdw blurRad="520700" rotWithShape="0" algn="ctr" dir="5400000" dist="50800">
              <a:srgbClr val="000000">
                <a:alpha val="8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8"/>
          <p:cNvSpPr txBox="1"/>
          <p:nvPr/>
        </p:nvSpPr>
        <p:spPr>
          <a:xfrm rot="809929">
            <a:off x="6124355" y="2179339"/>
            <a:ext cx="453574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800000"/>
                </a:solidFill>
                <a:latin typeface="Times New Roman"/>
                <a:ea typeface="Times New Roman"/>
                <a:cs typeface="Times New Roman"/>
                <a:sym typeface="Times New Roman"/>
              </a:rPr>
              <a:t>- Tiết kiệm nước</a:t>
            </a:r>
            <a:endParaRPr/>
          </a:p>
          <a:p>
            <a:pPr indent="0" lvl="0" marL="0" marR="0" rtl="0" algn="l">
              <a:spcBef>
                <a:spcPts val="0"/>
              </a:spcBef>
              <a:spcAft>
                <a:spcPts val="0"/>
              </a:spcAft>
              <a:buNone/>
            </a:pPr>
            <a:r>
              <a:rPr b="1" lang="en-US" sz="2800">
                <a:solidFill>
                  <a:srgbClr val="800000"/>
                </a:solidFill>
                <a:latin typeface="Times New Roman"/>
                <a:ea typeface="Times New Roman"/>
                <a:cs typeface="Times New Roman"/>
                <a:sym typeface="Times New Roman"/>
              </a:rPr>
              <a:t>- Giảm chi phí nhân công</a:t>
            </a:r>
            <a:endParaRPr/>
          </a:p>
          <a:p>
            <a:pPr indent="0" lvl="0" marL="0" marR="0" rtl="0" algn="l">
              <a:spcBef>
                <a:spcPts val="0"/>
              </a:spcBef>
              <a:spcAft>
                <a:spcPts val="0"/>
              </a:spcAft>
              <a:buNone/>
            </a:pPr>
            <a:r>
              <a:rPr b="1" lang="en-US" sz="2800">
                <a:solidFill>
                  <a:srgbClr val="800000"/>
                </a:solidFill>
                <a:latin typeface="Times New Roman"/>
                <a:ea typeface="Times New Roman"/>
                <a:cs typeface="Times New Roman"/>
                <a:sym typeface="Times New Roman"/>
              </a:rPr>
              <a:t>- Tưới đều, .....</a:t>
            </a:r>
            <a:endParaRPr b="1" sz="2800">
              <a:solidFill>
                <a:srgbClr val="800000"/>
              </a:solidFill>
              <a:latin typeface="Times New Roman"/>
              <a:ea typeface="Times New Roman"/>
              <a:cs typeface="Times New Roman"/>
              <a:sym typeface="Times New Roman"/>
            </a:endParaRPr>
          </a:p>
        </p:txBody>
      </p:sp>
      <p:pic>
        <p:nvPicPr>
          <p:cNvPr id="236" name="Google Shape;236;p8"/>
          <p:cNvPicPr preferRelativeResize="0"/>
          <p:nvPr/>
        </p:nvPicPr>
        <p:blipFill rotWithShape="1">
          <a:blip r:embed="rId3">
            <a:alphaModFix/>
          </a:blip>
          <a:srcRect b="0" l="16411" r="16817" t="0"/>
          <a:stretch/>
        </p:blipFill>
        <p:spPr>
          <a:xfrm>
            <a:off x="2648860" y="3502118"/>
            <a:ext cx="2815755" cy="3329228"/>
          </a:xfrm>
          <a:prstGeom prst="rect">
            <a:avLst/>
          </a:prstGeom>
          <a:noFill/>
          <a:ln>
            <a:noFill/>
          </a:ln>
        </p:spPr>
      </p:pic>
      <p:sp>
        <p:nvSpPr>
          <p:cNvPr id="237" name="Google Shape;237;p8"/>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8">
            <a:hlinkClick action="ppaction://hlinksldjump" r:id="rId4"/>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239" name="Google Shape;239;p8">
            <a:hlinkClick action="ppaction://hlinksldjump" r:id="rId5"/>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240" name="Google Shape;240;p8">
            <a:hlinkClick action="ppaction://hlinksldjump" r:id="rId6"/>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241" name="Google Shape;241;p8">
            <a:hlinkClick action="ppaction://hlinksldjump" r:id="rId7"/>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242" name="Google Shape;242;p8">
            <a:hlinkClick action="ppaction://hlinksldjump" r:id="rId8"/>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243" name="Google Shape;243;p8">
            <a:hlinkClick action="ppaction://hlinksldjump" r:id="rId9"/>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244" name="Google Shape;244;p8">
            <a:hlinkClick action="ppaction://hlinksldjump" r:id="rId10"/>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245" name="Google Shape;245;p8"/>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246" name="Google Shape;246;p8">
            <a:hlinkClick action="ppaction://hlinksldjump" r:id="rId11"/>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247" name="Google Shape;247;p8">
            <a:hlinkClick action="ppaction://hlinksldjump" r:id="rId12"/>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248" name="Google Shape;248;p8">
            <a:hlinkClick action="ppaction://hlinksldjump" r:id="rId13"/>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txBox="1"/>
          <p:nvPr/>
        </p:nvSpPr>
        <p:spPr>
          <a:xfrm>
            <a:off x="6850836" y="5987953"/>
            <a:ext cx="4919870" cy="484921"/>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9"/>
          <p:cNvSpPr txBox="1"/>
          <p:nvPr/>
        </p:nvSpPr>
        <p:spPr>
          <a:xfrm>
            <a:off x="6850836" y="5167813"/>
            <a:ext cx="4919870" cy="484921"/>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9"/>
          <p:cNvSpPr txBox="1"/>
          <p:nvPr/>
        </p:nvSpPr>
        <p:spPr>
          <a:xfrm>
            <a:off x="1544819" y="527176"/>
            <a:ext cx="10268415" cy="461665"/>
          </a:xfrm>
          <a:prstGeom prst="rect">
            <a:avLst/>
          </a:prstGeom>
          <a:solidFill>
            <a:srgbClr val="FFCCFF"/>
          </a:solidFill>
          <a:ln cap="flat" cmpd="sng" w="9525">
            <a:solidFill>
              <a:srgbClr val="8DA9DB"/>
            </a:solidFill>
            <a:prstDash val="solid"/>
            <a:round/>
            <a:headEnd len="sm" w="sm" type="none"/>
            <a:tailEnd len="sm" w="sm" type="none"/>
          </a:ln>
          <a:effectLst>
            <a:outerShdw blurRad="149987" algn="ctr" dir="8460000" dist="250190">
              <a:srgbClr val="000000">
                <a:alpha val="27843"/>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II. VỊ TRÍ, VAI TRÒ KĨ THUẬT ĐIỆN TRONG SẢN XUẤT VÀ ĐỜI SỐNG</a:t>
            </a:r>
            <a:endParaRPr b="1" sz="2400">
              <a:solidFill>
                <a:srgbClr val="000066"/>
              </a:solidFill>
              <a:latin typeface="Times New Roman"/>
              <a:ea typeface="Times New Roman"/>
              <a:cs typeface="Times New Roman"/>
              <a:sym typeface="Times New Roman"/>
            </a:endParaRPr>
          </a:p>
        </p:txBody>
      </p:sp>
      <p:sp>
        <p:nvSpPr>
          <p:cNvPr id="256" name="Google Shape;256;p9"/>
          <p:cNvSpPr txBox="1"/>
          <p:nvPr/>
        </p:nvSpPr>
        <p:spPr>
          <a:xfrm>
            <a:off x="2054214" y="1038150"/>
            <a:ext cx="2757273" cy="461665"/>
          </a:xfrm>
          <a:prstGeom prst="rect">
            <a:avLst/>
          </a:prstGeom>
          <a:solidFill>
            <a:srgbClr val="FFFFCC"/>
          </a:solidFill>
          <a:ln cap="flat" cmpd="sng" w="9525">
            <a:solidFill>
              <a:srgbClr val="8DA9D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66"/>
                </a:solidFill>
                <a:latin typeface="Times New Roman"/>
                <a:ea typeface="Times New Roman"/>
                <a:cs typeface="Times New Roman"/>
                <a:sym typeface="Times New Roman"/>
              </a:rPr>
              <a:t>1. Đối với sản xuất</a:t>
            </a:r>
            <a:endParaRPr b="1" sz="2400">
              <a:solidFill>
                <a:srgbClr val="000066"/>
              </a:solidFill>
              <a:latin typeface="Times New Roman"/>
              <a:ea typeface="Times New Roman"/>
              <a:cs typeface="Times New Roman"/>
              <a:sym typeface="Times New Roman"/>
            </a:endParaRPr>
          </a:p>
        </p:txBody>
      </p:sp>
      <p:sp>
        <p:nvSpPr>
          <p:cNvPr id="257" name="Google Shape;257;p9"/>
          <p:cNvSpPr/>
          <p:nvPr/>
        </p:nvSpPr>
        <p:spPr>
          <a:xfrm>
            <a:off x="2277499" y="1549124"/>
            <a:ext cx="6055366" cy="2787906"/>
          </a:xfrm>
          <a:prstGeom prst="cloudCallout">
            <a:avLst>
              <a:gd fmla="val -20833" name="adj1"/>
              <a:gd fmla="val 62500" name="adj2"/>
            </a:avLst>
          </a:prstGeom>
          <a:solidFill>
            <a:schemeClr val="lt1"/>
          </a:solidFill>
          <a:ln cap="flat" cmpd="sng" w="12700">
            <a:solidFill>
              <a:srgbClr val="8296B0"/>
            </a:solidFill>
            <a:prstDash val="solid"/>
            <a:miter lim="800000"/>
            <a:headEnd len="sm" w="sm" type="none"/>
            <a:tailEnd len="sm" w="sm" type="none"/>
          </a:ln>
          <a:effectLst>
            <a:outerShdw blurRad="520700" rotWithShape="0" algn="ctr" dir="5400000" dist="50800">
              <a:srgbClr val="000000">
                <a:alpha val="8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58" name="Google Shape;258;p9"/>
          <p:cNvPicPr preferRelativeResize="0"/>
          <p:nvPr/>
        </p:nvPicPr>
        <p:blipFill rotWithShape="1">
          <a:blip r:embed="rId3">
            <a:alphaModFix/>
          </a:blip>
          <a:srcRect b="20400" l="14240" r="19695" t="12214"/>
          <a:stretch/>
        </p:blipFill>
        <p:spPr>
          <a:xfrm>
            <a:off x="2054214" y="4803464"/>
            <a:ext cx="2108695" cy="2150868"/>
          </a:xfrm>
          <a:prstGeom prst="rect">
            <a:avLst/>
          </a:prstGeom>
          <a:noFill/>
          <a:ln>
            <a:noFill/>
          </a:ln>
        </p:spPr>
      </p:pic>
      <p:sp>
        <p:nvSpPr>
          <p:cNvPr id="259" name="Google Shape;259;p9"/>
          <p:cNvSpPr txBox="1"/>
          <p:nvPr/>
        </p:nvSpPr>
        <p:spPr>
          <a:xfrm>
            <a:off x="3016691" y="2263231"/>
            <a:ext cx="486001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800000"/>
                </a:solidFill>
                <a:latin typeface="Times New Roman"/>
                <a:ea typeface="Times New Roman"/>
                <a:cs typeface="Times New Roman"/>
                <a:sym typeface="Times New Roman"/>
              </a:rPr>
              <a:t>Ngành kĩ thuật điện có vai trò gì đối với sản xuất?</a:t>
            </a:r>
            <a:endParaRPr b="1" sz="2800">
              <a:solidFill>
                <a:srgbClr val="800000"/>
              </a:solidFill>
              <a:latin typeface="Times New Roman"/>
              <a:ea typeface="Times New Roman"/>
              <a:cs typeface="Times New Roman"/>
              <a:sym typeface="Times New Roman"/>
            </a:endParaRPr>
          </a:p>
        </p:txBody>
      </p:sp>
      <p:sp>
        <p:nvSpPr>
          <p:cNvPr id="260" name="Google Shape;260;p9"/>
          <p:cNvSpPr/>
          <p:nvPr/>
        </p:nvSpPr>
        <p:spPr>
          <a:xfrm>
            <a:off x="6863275" y="5256016"/>
            <a:ext cx="491096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https://www.youtube.com/watch?v=J9UrsT5_SUU</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9"/>
          <p:cNvSpPr/>
          <p:nvPr/>
        </p:nvSpPr>
        <p:spPr>
          <a:xfrm>
            <a:off x="6850836" y="5976994"/>
            <a:ext cx="49233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https://www.youtube.com/watch?v=IEBGcwth-QA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9"/>
          <p:cNvSpPr txBox="1"/>
          <p:nvPr/>
        </p:nvSpPr>
        <p:spPr>
          <a:xfrm>
            <a:off x="7739679" y="4089980"/>
            <a:ext cx="314571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600">
                <a:solidFill>
                  <a:srgbClr val="800000"/>
                </a:solidFill>
                <a:latin typeface="Times New Roman"/>
                <a:ea typeface="Times New Roman"/>
                <a:cs typeface="Times New Roman"/>
                <a:sym typeface="Times New Roman"/>
              </a:rPr>
              <a:t>Xem các video sau và trả lời câu hỏi trên.</a:t>
            </a:r>
            <a:endParaRPr sz="2600">
              <a:solidFill>
                <a:srgbClr val="800000"/>
              </a:solidFill>
              <a:latin typeface="Times New Roman"/>
              <a:ea typeface="Times New Roman"/>
              <a:cs typeface="Times New Roman"/>
              <a:sym typeface="Times New Roman"/>
            </a:endParaRPr>
          </a:p>
        </p:txBody>
      </p:sp>
      <p:sp>
        <p:nvSpPr>
          <p:cNvPr id="263" name="Google Shape;263;p9"/>
          <p:cNvSpPr/>
          <p:nvPr/>
        </p:nvSpPr>
        <p:spPr>
          <a:xfrm>
            <a:off x="24064" y="409055"/>
            <a:ext cx="1455821" cy="6458470"/>
          </a:xfrm>
          <a:prstGeom prst="rect">
            <a:avLst/>
          </a:prstGeom>
          <a:solidFill>
            <a:srgbClr val="EDEDED"/>
          </a:solidFill>
          <a:ln cap="flat" cmpd="sng" w="2857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9">
            <a:hlinkClick action="ppaction://hlinksldjump" r:id="rId6"/>
          </p:cNvPr>
          <p:cNvSpPr/>
          <p:nvPr/>
        </p:nvSpPr>
        <p:spPr>
          <a:xfrm>
            <a:off x="89182" y="1182973"/>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Times New Roman"/>
                <a:ea typeface="Times New Roman"/>
                <a:cs typeface="Times New Roman"/>
                <a:sym typeface="Times New Roman"/>
              </a:rPr>
              <a:t>I. </a:t>
            </a:r>
            <a:r>
              <a:rPr b="1" lang="en-US" sz="1600">
                <a:solidFill>
                  <a:srgbClr val="002060"/>
                </a:solidFill>
                <a:latin typeface="Times New Roman"/>
                <a:ea typeface="Times New Roman"/>
                <a:cs typeface="Times New Roman"/>
                <a:sym typeface="Times New Roman"/>
              </a:rPr>
              <a:t>Khái niệm</a:t>
            </a:r>
            <a:endParaRPr sz="1600">
              <a:solidFill>
                <a:srgbClr val="002060"/>
              </a:solidFill>
              <a:latin typeface="Calibri"/>
              <a:ea typeface="Calibri"/>
              <a:cs typeface="Calibri"/>
              <a:sym typeface="Calibri"/>
            </a:endParaRPr>
          </a:p>
        </p:txBody>
      </p:sp>
      <p:sp>
        <p:nvSpPr>
          <p:cNvPr id="265" name="Google Shape;265;p9">
            <a:hlinkClick action="ppaction://hlinksldjump" r:id="rId7"/>
          </p:cNvPr>
          <p:cNvSpPr txBox="1"/>
          <p:nvPr/>
        </p:nvSpPr>
        <p:spPr>
          <a:xfrm>
            <a:off x="287796" y="2431858"/>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266" name="Google Shape;266;p9">
            <a:hlinkClick action="ppaction://hlinksldjump" r:id="rId8"/>
          </p:cNvPr>
          <p:cNvSpPr txBox="1"/>
          <p:nvPr/>
        </p:nvSpPr>
        <p:spPr>
          <a:xfrm>
            <a:off x="298671" y="303030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267" name="Google Shape;267;p9">
            <a:hlinkClick action="ppaction://hlinksldjump" r:id="rId9"/>
          </p:cNvPr>
          <p:cNvSpPr/>
          <p:nvPr/>
        </p:nvSpPr>
        <p:spPr>
          <a:xfrm>
            <a:off x="88998" y="3674482"/>
            <a:ext cx="1346402" cy="830997"/>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III. Triển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vọng phát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triển</a:t>
            </a:r>
            <a:endParaRPr sz="1600">
              <a:solidFill>
                <a:srgbClr val="002060"/>
              </a:solidFill>
              <a:latin typeface="Calibri"/>
              <a:ea typeface="Calibri"/>
              <a:cs typeface="Calibri"/>
              <a:sym typeface="Calibri"/>
            </a:endParaRPr>
          </a:p>
        </p:txBody>
      </p:sp>
      <p:sp>
        <p:nvSpPr>
          <p:cNvPr id="268" name="Google Shape;268;p9">
            <a:hlinkClick action="ppaction://hlinksldjump" r:id="rId10"/>
          </p:cNvPr>
          <p:cNvSpPr/>
          <p:nvPr/>
        </p:nvSpPr>
        <p:spPr>
          <a:xfrm>
            <a:off x="79157" y="5842950"/>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Luyện tập</a:t>
            </a:r>
            <a:endParaRPr sz="1600">
              <a:solidFill>
                <a:srgbClr val="002060"/>
              </a:solidFill>
              <a:latin typeface="Calibri"/>
              <a:ea typeface="Calibri"/>
              <a:cs typeface="Calibri"/>
              <a:sym typeface="Calibri"/>
            </a:endParaRPr>
          </a:p>
        </p:txBody>
      </p:sp>
      <p:sp>
        <p:nvSpPr>
          <p:cNvPr id="269" name="Google Shape;269;p9">
            <a:hlinkClick action="ppaction://hlinksldjump" r:id="rId11"/>
          </p:cNvPr>
          <p:cNvSpPr/>
          <p:nvPr/>
        </p:nvSpPr>
        <p:spPr>
          <a:xfrm>
            <a:off x="79854" y="6358696"/>
            <a:ext cx="1346402" cy="338554"/>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Vận dụng</a:t>
            </a:r>
            <a:endParaRPr sz="1600">
              <a:solidFill>
                <a:srgbClr val="002060"/>
              </a:solidFill>
              <a:latin typeface="Calibri"/>
              <a:ea typeface="Calibri"/>
              <a:cs typeface="Calibri"/>
              <a:sym typeface="Calibri"/>
            </a:endParaRPr>
          </a:p>
        </p:txBody>
      </p:sp>
      <p:sp>
        <p:nvSpPr>
          <p:cNvPr id="270" name="Google Shape;270;p9">
            <a:hlinkClick action="ppaction://hlinksldjump" r:id="rId12"/>
          </p:cNvPr>
          <p:cNvSpPr/>
          <p:nvPr/>
        </p:nvSpPr>
        <p:spPr>
          <a:xfrm>
            <a:off x="88998" y="648475"/>
            <a:ext cx="1328485" cy="369332"/>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Times New Roman"/>
                <a:ea typeface="Times New Roman"/>
                <a:cs typeface="Times New Roman"/>
                <a:sym typeface="Times New Roman"/>
              </a:rPr>
              <a:t>Mở đầu</a:t>
            </a:r>
            <a:endParaRPr sz="1800">
              <a:solidFill>
                <a:srgbClr val="002060"/>
              </a:solidFill>
              <a:latin typeface="Calibri"/>
              <a:ea typeface="Calibri"/>
              <a:cs typeface="Calibri"/>
              <a:sym typeface="Calibri"/>
            </a:endParaRPr>
          </a:p>
        </p:txBody>
      </p:sp>
      <p:sp>
        <p:nvSpPr>
          <p:cNvPr id="271" name="Google Shape;271;p9"/>
          <p:cNvSpPr txBox="1"/>
          <p:nvPr/>
        </p:nvSpPr>
        <p:spPr>
          <a:xfrm>
            <a:off x="12032" y="8945"/>
            <a:ext cx="12179968" cy="400110"/>
          </a:xfrm>
          <a:prstGeom prst="rect">
            <a:avLst/>
          </a:prstGeom>
          <a:solidFill>
            <a:srgbClr val="323F4F"/>
          </a:solidFill>
          <a:ln cap="flat" cmpd="sng" w="19050">
            <a:solidFill>
              <a:srgbClr val="B3C6E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00"/>
                </a:solidFill>
                <a:latin typeface="Times New Roman"/>
                <a:ea typeface="Times New Roman"/>
                <a:cs typeface="Times New Roman"/>
                <a:sym typeface="Times New Roman"/>
              </a:rPr>
              <a:t>   BÀI 1:  GIỚI THIỆU TỔNG QUAN VỀ KĨ THUẬT ĐIỆN                 CN 12 (CN ĐIỆN – ĐIỆN TỬ) - KNTT</a:t>
            </a:r>
            <a:endParaRPr b="1" sz="2000">
              <a:solidFill>
                <a:srgbClr val="FFFF00"/>
              </a:solidFill>
              <a:latin typeface="Times New Roman"/>
              <a:ea typeface="Times New Roman"/>
              <a:cs typeface="Times New Roman"/>
              <a:sym typeface="Times New Roman"/>
            </a:endParaRPr>
          </a:p>
        </p:txBody>
      </p:sp>
      <p:sp>
        <p:nvSpPr>
          <p:cNvPr id="272" name="Google Shape;272;p9">
            <a:hlinkClick action="ppaction://hlinksldjump" r:id="rId13"/>
          </p:cNvPr>
          <p:cNvSpPr txBox="1"/>
          <p:nvPr/>
        </p:nvSpPr>
        <p:spPr>
          <a:xfrm>
            <a:off x="321324" y="4577650"/>
            <a:ext cx="10657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1.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sản xuất</a:t>
            </a:r>
            <a:endParaRPr b="1" sz="1400">
              <a:solidFill>
                <a:srgbClr val="800000"/>
              </a:solidFill>
              <a:latin typeface="Times New Roman"/>
              <a:ea typeface="Times New Roman"/>
              <a:cs typeface="Times New Roman"/>
              <a:sym typeface="Times New Roman"/>
            </a:endParaRPr>
          </a:p>
        </p:txBody>
      </p:sp>
      <p:sp>
        <p:nvSpPr>
          <p:cNvPr id="273" name="Google Shape;273;p9">
            <a:hlinkClick action="ppaction://hlinksldjump" r:id="rId14"/>
          </p:cNvPr>
          <p:cNvSpPr txBox="1"/>
          <p:nvPr/>
        </p:nvSpPr>
        <p:spPr>
          <a:xfrm>
            <a:off x="332199" y="5148664"/>
            <a:ext cx="1099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2. Đối với </a:t>
            </a:r>
            <a:endParaRPr/>
          </a:p>
          <a:p>
            <a:pPr indent="0" lvl="0" marL="0" marR="0" rtl="0" algn="l">
              <a:spcBef>
                <a:spcPts val="0"/>
              </a:spcBef>
              <a:spcAft>
                <a:spcPts val="0"/>
              </a:spcAft>
              <a:buNone/>
            </a:pPr>
            <a:r>
              <a:rPr b="1" lang="en-US" sz="1400">
                <a:solidFill>
                  <a:srgbClr val="800000"/>
                </a:solidFill>
                <a:latin typeface="Times New Roman"/>
                <a:ea typeface="Times New Roman"/>
                <a:cs typeface="Times New Roman"/>
                <a:sym typeface="Times New Roman"/>
              </a:rPr>
              <a:t>    đời sống</a:t>
            </a:r>
            <a:endParaRPr b="1" sz="1400">
              <a:solidFill>
                <a:srgbClr val="800000"/>
              </a:solidFill>
              <a:latin typeface="Times New Roman"/>
              <a:ea typeface="Times New Roman"/>
              <a:cs typeface="Times New Roman"/>
              <a:sym typeface="Times New Roman"/>
            </a:endParaRPr>
          </a:p>
        </p:txBody>
      </p:sp>
      <p:sp>
        <p:nvSpPr>
          <p:cNvPr id="274" name="Google Shape;274;p9">
            <a:hlinkClick action="ppaction://hlinksldjump" r:id="rId15"/>
          </p:cNvPr>
          <p:cNvSpPr/>
          <p:nvPr/>
        </p:nvSpPr>
        <p:spPr>
          <a:xfrm>
            <a:off x="89181" y="1727844"/>
            <a:ext cx="1328485" cy="584775"/>
          </a:xfrm>
          <a:prstGeom prst="rect">
            <a:avLst/>
          </a:prstGeom>
          <a:solidFill>
            <a:srgbClr val="FF99FF"/>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II. Vị trí, </a:t>
            </a:r>
            <a:endParaRPr/>
          </a:p>
          <a:p>
            <a:pPr indent="0" lvl="0" marL="0" marR="0" rtl="0" algn="l">
              <a:spcBef>
                <a:spcPts val="0"/>
              </a:spcBef>
              <a:spcAft>
                <a:spcPts val="0"/>
              </a:spcAft>
              <a:buNone/>
            </a:pPr>
            <a:r>
              <a:rPr b="1" lang="en-US" sz="1600">
                <a:solidFill>
                  <a:srgbClr val="002060"/>
                </a:solidFill>
                <a:latin typeface="Times New Roman"/>
                <a:ea typeface="Times New Roman"/>
                <a:cs typeface="Times New Roman"/>
                <a:sym typeface="Times New Roman"/>
              </a:rPr>
              <a:t>    vai  trò</a:t>
            </a:r>
            <a:endParaRPr sz="1600">
              <a:solidFill>
                <a:srgbClr val="00206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2014-08-24T23:08:30Z</dcterms:created>
  <dc:creator>Hồng Minh TM</dc:creator>
</cp:coreProperties>
</file>