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75" r:id="rId2"/>
    <p:sldMasterId id="2147483806" r:id="rId3"/>
    <p:sldMasterId id="2147483820" r:id="rId4"/>
  </p:sldMasterIdLst>
  <p:notesMasterIdLst>
    <p:notesMasterId r:id="rId67"/>
  </p:notesMasterIdLst>
  <p:sldIdLst>
    <p:sldId id="6216" r:id="rId5"/>
    <p:sldId id="6217" r:id="rId6"/>
    <p:sldId id="6119" r:id="rId7"/>
    <p:sldId id="6113" r:id="rId8"/>
    <p:sldId id="6218" r:id="rId9"/>
    <p:sldId id="6221" r:id="rId10"/>
    <p:sldId id="6220" r:id="rId11"/>
    <p:sldId id="6222" r:id="rId12"/>
    <p:sldId id="6199" r:id="rId13"/>
    <p:sldId id="6223" r:id="rId14"/>
    <p:sldId id="6224" r:id="rId15"/>
    <p:sldId id="6225" r:id="rId16"/>
    <p:sldId id="6202" r:id="rId17"/>
    <p:sldId id="6226" r:id="rId18"/>
    <p:sldId id="6227" r:id="rId19"/>
    <p:sldId id="6228" r:id="rId20"/>
    <p:sldId id="6229" r:id="rId21"/>
    <p:sldId id="6230" r:id="rId22"/>
    <p:sldId id="6231" r:id="rId23"/>
    <p:sldId id="6208" r:id="rId24"/>
    <p:sldId id="6201" r:id="rId25"/>
    <p:sldId id="6209" r:id="rId26"/>
    <p:sldId id="6232" r:id="rId27"/>
    <p:sldId id="6233" r:id="rId28"/>
    <p:sldId id="6234" r:id="rId29"/>
    <p:sldId id="6235" r:id="rId30"/>
    <p:sldId id="6161" r:id="rId31"/>
    <p:sldId id="6236" r:id="rId32"/>
    <p:sldId id="6114" r:id="rId33"/>
    <p:sldId id="6163" r:id="rId34"/>
    <p:sldId id="6132" r:id="rId35"/>
    <p:sldId id="6164" r:id="rId36"/>
    <p:sldId id="6211" r:id="rId37"/>
    <p:sldId id="6237" r:id="rId38"/>
    <p:sldId id="6238" r:id="rId39"/>
    <p:sldId id="6203" r:id="rId40"/>
    <p:sldId id="6166" r:id="rId41"/>
    <p:sldId id="6212" r:id="rId42"/>
    <p:sldId id="6213" r:id="rId43"/>
    <p:sldId id="6167" r:id="rId44"/>
    <p:sldId id="6169" r:id="rId45"/>
    <p:sldId id="6174" r:id="rId46"/>
    <p:sldId id="6239" r:id="rId47"/>
    <p:sldId id="6175" r:id="rId48"/>
    <p:sldId id="6240" r:id="rId49"/>
    <p:sldId id="6185" r:id="rId50"/>
    <p:sldId id="6183" r:id="rId51"/>
    <p:sldId id="6184" r:id="rId52"/>
    <p:sldId id="6214" r:id="rId53"/>
    <p:sldId id="6187" r:id="rId54"/>
    <p:sldId id="6241" r:id="rId55"/>
    <p:sldId id="6188" r:id="rId56"/>
    <p:sldId id="6242" r:id="rId57"/>
    <p:sldId id="6189" r:id="rId58"/>
    <p:sldId id="6190" r:id="rId59"/>
    <p:sldId id="6192" r:id="rId60"/>
    <p:sldId id="6243" r:id="rId61"/>
    <p:sldId id="6116" r:id="rId62"/>
    <p:sldId id="6194" r:id="rId63"/>
    <p:sldId id="6215" r:id="rId64"/>
    <p:sldId id="6158" r:id="rId65"/>
    <p:sldId id="347" r:id="rId6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74" d="100"/>
          <a:sy n="74" d="100"/>
        </p:scale>
        <p:origin x="600" y="72"/>
      </p:cViewPr>
      <p:guideLst/>
    </p:cSldViewPr>
  </p:slideViewPr>
  <p:notesTextViewPr>
    <p:cViewPr>
      <p:scale>
        <a:sx n="1" d="1"/>
        <a:sy n="1" d="1"/>
      </p:scale>
      <p:origin x="0" y="0"/>
    </p:cViewPr>
  </p:notesTextViewPr>
  <p:sorterViewPr>
    <p:cViewPr varScale="1">
      <p:scale>
        <a:sx n="1" d="1"/>
        <a:sy n="1" d="1"/>
      </p:scale>
      <p:origin x="0" y="-19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05/10/2022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 bài học hôm nay cô trò chúng ta sẽ cùng thực hành đọc bản đồ, xác định vị trí của đối tượng trên bản đồ và tìm đường đi trên bản đồ.</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zh-CN" altLang="en-US">
              <a:latin typeface="Arial" pitchFamily="34" charset="0"/>
            </a:endParaRPr>
          </a:p>
        </p:txBody>
      </p:sp>
    </p:spTree>
    <p:extLst>
      <p:ext uri="{BB962C8B-B14F-4D97-AF65-F5344CB8AC3E}">
        <p14:creationId xmlns:p14="http://schemas.microsoft.com/office/powerpoint/2010/main" val="295866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344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0590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699713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352827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8881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9753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947447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762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7146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082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135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5655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21091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166249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741194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608104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4007100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44457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796194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718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5A3E5E7-2257-49B8-A34D-0ABAD17C079C}"/>
              </a:ext>
            </a:extLst>
          </p:cNvPr>
          <p:cNvSpPr>
            <a:spLocks noGrp="1"/>
          </p:cNvSpPr>
          <p:nvPr>
            <p:ph type="dt" sz="half" idx="10"/>
          </p:nvPr>
        </p:nvSpPr>
        <p:spPr/>
        <p:txBody>
          <a:bodyPr/>
          <a:lstStyle/>
          <a:p>
            <a:fld id="{2DF09CBD-693A-4DC0-9D11-B438EAF54114}" type="datetimeFigureOut">
              <a:rPr lang="vi-VN" smtClean="0"/>
              <a:t>05/10/2022</a:t>
            </a:fld>
            <a:endParaRPr lang="vi-VN"/>
          </a:p>
        </p:txBody>
      </p:sp>
      <p:sp>
        <p:nvSpPr>
          <p:cNvPr id="5" name="Footer Placeholder 4">
            <a:extLst>
              <a:ext uri="{FF2B5EF4-FFF2-40B4-BE49-F238E27FC236}">
                <a16:creationId xmlns:a16="http://schemas.microsoft.com/office/drawing/2014/main" xmlns=""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483098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52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61857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330890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4381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7081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26483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833551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945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4039200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2324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59938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116467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8084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108193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5078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9737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292944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1795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627184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3074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0838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282729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18953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42260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90016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039775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767642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3993890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127014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3293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5A3E5E7-2257-49B8-A34D-0ABAD17C079C}"/>
              </a:ext>
            </a:extLst>
          </p:cNvPr>
          <p:cNvSpPr>
            <a:spLocks noGrp="1"/>
          </p:cNvSpPr>
          <p:nvPr>
            <p:ph type="dt" sz="half" idx="10"/>
          </p:nvPr>
        </p:nvSpPr>
        <p:spPr/>
        <p:txBody>
          <a:bodyPr/>
          <a:lstStyle/>
          <a:p>
            <a:fld id="{2DF09CBD-693A-4DC0-9D11-B438EAF54114}" type="datetimeFigureOut">
              <a:rPr lang="vi-VN" smtClean="0"/>
              <a:t>05/10/2022</a:t>
            </a:fld>
            <a:endParaRPr lang="vi-VN"/>
          </a:p>
        </p:txBody>
      </p:sp>
      <p:sp>
        <p:nvSpPr>
          <p:cNvPr id="5" name="Footer Placeholder 4">
            <a:extLst>
              <a:ext uri="{FF2B5EF4-FFF2-40B4-BE49-F238E27FC236}">
                <a16:creationId xmlns:a16="http://schemas.microsoft.com/office/drawing/2014/main" xmlns=""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088569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2797B-B033-4846-A791-64E75D67D7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3FA3EE9-CE6C-4372-B396-E5AA0269E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D779800-5A7D-4145-847E-4A3D23D316F2}"/>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5" name="Footer Placeholder 4">
            <a:extLst>
              <a:ext uri="{FF2B5EF4-FFF2-40B4-BE49-F238E27FC236}">
                <a16:creationId xmlns:a16="http://schemas.microsoft.com/office/drawing/2014/main" xmlns="" id="{9DCE83AF-5B45-4264-87C5-5B9517468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CE83AA-BCA3-40BA-A5DB-2AE7EFC74F19}"/>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144909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D65BA-28D6-48BF-875F-40303CE6D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45EC885-24D7-4780-ACD7-1C13F5B23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A86A4-93D5-4A06-A340-790A3609AE30}"/>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5" name="Footer Placeholder 4">
            <a:extLst>
              <a:ext uri="{FF2B5EF4-FFF2-40B4-BE49-F238E27FC236}">
                <a16:creationId xmlns:a16="http://schemas.microsoft.com/office/drawing/2014/main" xmlns="" id="{5E17AA89-4518-4A88-88C6-665C1299E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EBD630-CE7E-4903-9909-5DE6F4774E93}"/>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599992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F1077-1C1E-4453-A378-20BD73364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451CEC8-ADE7-4B0C-BDD5-FB0B0B045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477DCA6-8D53-4258-B44D-85FA1343CF70}"/>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5" name="Footer Placeholder 4">
            <a:extLst>
              <a:ext uri="{FF2B5EF4-FFF2-40B4-BE49-F238E27FC236}">
                <a16:creationId xmlns:a16="http://schemas.microsoft.com/office/drawing/2014/main" xmlns="" id="{61CD2A4F-65DD-44A4-945B-6641C5DA1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1B3EB9-30DB-4213-8651-A1268554C05B}"/>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31143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134472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CD175-CBF1-4B89-B11A-C452795B9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279ABE-71F9-4BD8-B589-014B9C6169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04B614-DFFC-4E57-9DF6-7471597B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A3F1FD1-4042-4E0C-9A85-D0BF6CF53CBD}"/>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6" name="Footer Placeholder 5">
            <a:extLst>
              <a:ext uri="{FF2B5EF4-FFF2-40B4-BE49-F238E27FC236}">
                <a16:creationId xmlns:a16="http://schemas.microsoft.com/office/drawing/2014/main" xmlns="" id="{20569575-B333-4481-9518-DE97E22E7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CF54A0-6B5B-4C9B-84F0-973D1B748A0E}"/>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42087687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48269-0E40-4000-81D7-7B05D011B6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D5106B-92C6-40C4-AA88-77620F209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1FDFA0-A2E3-4780-8019-D974F2FC34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93791A3-BE3F-4DA2-8C41-5C87370D7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A68134-039C-4F6B-B728-2F8D5E93FF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6B069FF-1D48-4AEB-A41C-F161BC75F20C}"/>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8" name="Footer Placeholder 7">
            <a:extLst>
              <a:ext uri="{FF2B5EF4-FFF2-40B4-BE49-F238E27FC236}">
                <a16:creationId xmlns:a16="http://schemas.microsoft.com/office/drawing/2014/main" xmlns="" id="{B45E3DDC-01D6-4C5B-BF48-76DB6DB28C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FB6C40A-1C19-4E77-B872-F07A11EA7486}"/>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908918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A0FE3-D0C4-4157-B387-2D60640EF6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8F336CD-DF1C-4B35-8EB7-433EBC2B0F54}"/>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4" name="Footer Placeholder 3">
            <a:extLst>
              <a:ext uri="{FF2B5EF4-FFF2-40B4-BE49-F238E27FC236}">
                <a16:creationId xmlns:a16="http://schemas.microsoft.com/office/drawing/2014/main" xmlns="" id="{81DD44F8-69F0-4527-9A91-C59CF9520E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862E407-4AA2-42A4-B19B-F2C6DF20258E}"/>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664626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0CCF53-214C-4219-B0C9-C2460C27AF6A}"/>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3" name="Footer Placeholder 2">
            <a:extLst>
              <a:ext uri="{FF2B5EF4-FFF2-40B4-BE49-F238E27FC236}">
                <a16:creationId xmlns:a16="http://schemas.microsoft.com/office/drawing/2014/main" xmlns="" id="{08002FAF-BDCB-41D7-8F8A-3396E2F5C1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FD3863-8177-44F2-B9F0-21930C8C7494}"/>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065354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D51C23-56DB-418B-BFFC-3F6EFAB2F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E64EAF3-7FAB-401A-BF19-9C5945958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D0333E2-2956-4B88-BB57-F64FE4164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2A6FF-B660-489F-AE8E-C47C0541E914}"/>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6" name="Footer Placeholder 5">
            <a:extLst>
              <a:ext uri="{FF2B5EF4-FFF2-40B4-BE49-F238E27FC236}">
                <a16:creationId xmlns:a16="http://schemas.microsoft.com/office/drawing/2014/main" xmlns="" id="{03D4B89A-A51D-4C19-970C-EC6E3653F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8A84A6B-7837-4F29-B432-26C782AE7A14}"/>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475365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C9A157-5552-4CDD-AAB9-6E9A47644D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52BF348-FA41-4B15-ABC1-085CF90E6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9277FA-BBB1-4C9F-A4C9-1B8A4FAFD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EB3D42-8046-4FF9-A1A0-3F6702F965FE}"/>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6" name="Footer Placeholder 5">
            <a:extLst>
              <a:ext uri="{FF2B5EF4-FFF2-40B4-BE49-F238E27FC236}">
                <a16:creationId xmlns:a16="http://schemas.microsoft.com/office/drawing/2014/main" xmlns="" id="{D2C024EC-E066-46F9-9D72-4E4508566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50032B-C479-49BF-AAB0-3E3D4EEA9257}"/>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553813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C409D-5E67-40A6-B348-24C8BF0CD7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99932C-B58A-4584-B7E5-7FAAA6B61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DCD4DC-77C9-4B51-B867-4391E232F3E9}"/>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5" name="Footer Placeholder 4">
            <a:extLst>
              <a:ext uri="{FF2B5EF4-FFF2-40B4-BE49-F238E27FC236}">
                <a16:creationId xmlns:a16="http://schemas.microsoft.com/office/drawing/2014/main" xmlns="" id="{A07AEAA5-35D5-4B1C-A5F5-F0992D2C7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3BE744-B936-4676-8242-4B97C77A5002}"/>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717282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448B3E-D056-439A-98B6-50B1B7819A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F00206-57D0-4470-95CD-F6B573C37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9C0C56-D8A9-4989-8670-7552F0DEAB68}"/>
              </a:ext>
            </a:extLst>
          </p:cNvPr>
          <p:cNvSpPr>
            <a:spLocks noGrp="1"/>
          </p:cNvSpPr>
          <p:nvPr>
            <p:ph type="dt" sz="half" idx="10"/>
          </p:nvPr>
        </p:nvSpPr>
        <p:spPr/>
        <p:txBody>
          <a:bodyPr/>
          <a:lstStyle/>
          <a:p>
            <a:fld id="{CF5D4249-C453-4F56-AEC9-F50FCF71A961}" type="datetimeFigureOut">
              <a:rPr lang="en-US" smtClean="0"/>
              <a:t>5/10/2022</a:t>
            </a:fld>
            <a:endParaRPr lang="en-US"/>
          </a:p>
        </p:txBody>
      </p:sp>
      <p:sp>
        <p:nvSpPr>
          <p:cNvPr id="5" name="Footer Placeholder 4">
            <a:extLst>
              <a:ext uri="{FF2B5EF4-FFF2-40B4-BE49-F238E27FC236}">
                <a16:creationId xmlns:a16="http://schemas.microsoft.com/office/drawing/2014/main" xmlns="" id="{D05EAD47-665C-4A7F-8E58-3CE6BE8D1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910FFE-5253-4F15-9C1D-477A0C555AAC}"/>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441277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6"/>
        <p:cNvGrpSpPr/>
        <p:nvPr/>
      </p:nvGrpSpPr>
      <p:grpSpPr>
        <a:xfrm>
          <a:off x="0" y="0"/>
          <a:ext cx="0" cy="0"/>
          <a:chOff x="0" y="0"/>
          <a:chExt cx="0" cy="0"/>
        </a:xfrm>
      </p:grpSpPr>
      <p:sp>
        <p:nvSpPr>
          <p:cNvPr id="127" name="Google Shape;127;p19"/>
          <p:cNvSpPr txBox="1">
            <a:spLocks noGrp="1"/>
          </p:cNvSpPr>
          <p:nvPr>
            <p:ph type="subTitle" idx="1"/>
          </p:nvPr>
        </p:nvSpPr>
        <p:spPr>
          <a:xfrm>
            <a:off x="2032400" y="28243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28" name="Google Shape;128;p19"/>
          <p:cNvSpPr txBox="1">
            <a:spLocks noGrp="1"/>
          </p:cNvSpPr>
          <p:nvPr>
            <p:ph type="subTitle" idx="2"/>
          </p:nvPr>
        </p:nvSpPr>
        <p:spPr>
          <a:xfrm>
            <a:off x="2032400" y="3218061"/>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29" name="Google Shape;129;p19"/>
          <p:cNvSpPr txBox="1">
            <a:spLocks noGrp="1"/>
          </p:cNvSpPr>
          <p:nvPr>
            <p:ph type="subTitle" idx="3"/>
          </p:nvPr>
        </p:nvSpPr>
        <p:spPr>
          <a:xfrm>
            <a:off x="7112000" y="28243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30" name="Google Shape;130;p19"/>
          <p:cNvSpPr txBox="1">
            <a:spLocks noGrp="1"/>
          </p:cNvSpPr>
          <p:nvPr>
            <p:ph type="subTitle" idx="4"/>
          </p:nvPr>
        </p:nvSpPr>
        <p:spPr>
          <a:xfrm>
            <a:off x="7112000" y="3218061"/>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31" name="Google Shape;131;p19"/>
          <p:cNvSpPr txBox="1">
            <a:spLocks noGrp="1"/>
          </p:cNvSpPr>
          <p:nvPr>
            <p:ph type="subTitle" idx="5"/>
          </p:nvPr>
        </p:nvSpPr>
        <p:spPr>
          <a:xfrm>
            <a:off x="2032400" y="4924800"/>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32" name="Google Shape;132;p19"/>
          <p:cNvSpPr txBox="1">
            <a:spLocks noGrp="1"/>
          </p:cNvSpPr>
          <p:nvPr>
            <p:ph type="subTitle" idx="6"/>
          </p:nvPr>
        </p:nvSpPr>
        <p:spPr>
          <a:xfrm>
            <a:off x="2032400" y="5318495"/>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33" name="Google Shape;133;p19"/>
          <p:cNvSpPr txBox="1">
            <a:spLocks noGrp="1"/>
          </p:cNvSpPr>
          <p:nvPr>
            <p:ph type="subTitle" idx="7"/>
          </p:nvPr>
        </p:nvSpPr>
        <p:spPr>
          <a:xfrm>
            <a:off x="7112000" y="4924800"/>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34" name="Google Shape;134;p19"/>
          <p:cNvSpPr txBox="1">
            <a:spLocks noGrp="1"/>
          </p:cNvSpPr>
          <p:nvPr>
            <p:ph type="subTitle" idx="8"/>
          </p:nvPr>
        </p:nvSpPr>
        <p:spPr>
          <a:xfrm>
            <a:off x="7112000" y="5318495"/>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35" name="Google Shape;135;p19"/>
          <p:cNvSpPr txBox="1">
            <a:spLocks noGrp="1"/>
          </p:cNvSpPr>
          <p:nvPr>
            <p:ph type="title"/>
          </p:nvPr>
        </p:nvSpPr>
        <p:spPr>
          <a:xfrm>
            <a:off x="965200" y="720000"/>
            <a:ext cx="10266800" cy="66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9"/>
          <p:cNvSpPr/>
          <p:nvPr/>
        </p:nvSpPr>
        <p:spPr>
          <a:xfrm flipH="1">
            <a:off x="-2485469" y="4599621"/>
            <a:ext cx="6499532" cy="4670179"/>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9"/>
          <p:cNvSpPr/>
          <p:nvPr/>
        </p:nvSpPr>
        <p:spPr>
          <a:xfrm rot="10800000" flipH="1">
            <a:off x="8228531" y="-2479796"/>
            <a:ext cx="6499532" cy="4670179"/>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9235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9"/>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16"/>
          <p:cNvSpPr/>
          <p:nvPr/>
        </p:nvSpPr>
        <p:spPr>
          <a:xfrm flipH="1">
            <a:off x="7904766"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11205826"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16"/>
          <p:cNvSpPr/>
          <p:nvPr/>
        </p:nvSpPr>
        <p:spPr>
          <a:xfrm flipH="1">
            <a:off x="2211263" y="-70670"/>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16"/>
          <p:cNvSpPr/>
          <p:nvPr/>
        </p:nvSpPr>
        <p:spPr>
          <a:xfrm>
            <a:off x="10259952" y="178950"/>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 name="Google Shape;527;p16"/>
          <p:cNvGrpSpPr/>
          <p:nvPr/>
        </p:nvGrpSpPr>
        <p:grpSpPr>
          <a:xfrm>
            <a:off x="8732097" y="5693972"/>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695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22009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FFBAA7-C0AD-4998-8001-845603DCAD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40C2571-2322-44BF-B1FF-68AA2511C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98E801B1-6CA2-4C0E-8D29-D2E3C5BFD122}"/>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5" name="Footer Placeholder 4">
            <a:extLst>
              <a:ext uri="{FF2B5EF4-FFF2-40B4-BE49-F238E27FC236}">
                <a16:creationId xmlns:a16="http://schemas.microsoft.com/office/drawing/2014/main" xmlns="" id="{AAAC6A86-E4D9-44AA-944B-FCAF81B538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42F94CC-BB44-43EF-BA4E-AE49C160904C}"/>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70289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55722-E1CE-488D-BD31-312871E710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733FDE6-5E22-41D8-9F6A-6AE5CF1F3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4EAE4A6-FB83-4E7B-AFD9-E07B42DFDC48}"/>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5" name="Footer Placeholder 4">
            <a:extLst>
              <a:ext uri="{FF2B5EF4-FFF2-40B4-BE49-F238E27FC236}">
                <a16:creationId xmlns:a16="http://schemas.microsoft.com/office/drawing/2014/main" xmlns="" id="{7FD97477-F248-4AC1-93BD-13CEAA1B4B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76CC01B-53F8-4A7E-95BD-EC0C831D14CF}"/>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15021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8FC261-DF59-428A-8ABB-6578986B4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4273084-2094-4871-8A80-E4B223501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CF21135-367A-4AB6-9C4B-E8E9A9F51211}"/>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5" name="Footer Placeholder 4">
            <a:extLst>
              <a:ext uri="{FF2B5EF4-FFF2-40B4-BE49-F238E27FC236}">
                <a16:creationId xmlns:a16="http://schemas.microsoft.com/office/drawing/2014/main" xmlns="" id="{79B83D0F-778F-4D10-914D-D180374204F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9EFC26E-162E-4B1E-AFFD-B150230EC885}"/>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86143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01842A-6CC9-43F8-9DCF-8C85D5AB7DD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5AF250C-FC52-45C1-BB64-5074CEA59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249A0EC-6621-47DF-87A2-A613A10DF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08EB113-5E5F-431B-81D8-934595D5222F}"/>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6" name="Footer Placeholder 5">
            <a:extLst>
              <a:ext uri="{FF2B5EF4-FFF2-40B4-BE49-F238E27FC236}">
                <a16:creationId xmlns:a16="http://schemas.microsoft.com/office/drawing/2014/main" xmlns="" id="{280602F8-5A52-41B9-B922-82547120B32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1AA4BB5-E10B-43CB-9F02-F6C8617D421E}"/>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612481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2680B-1EA7-4B09-A6BE-B468C7A8051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FD7A3D2-A390-47E6-9261-9047F8DB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88A349E-ABAF-44A2-8A11-BF4ACBE52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85DF7FE-172F-40B7-A43A-B6DE295F0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CDF95B-D18E-4CE7-AB85-A90CAD4EC4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412590C-2293-4BC2-B04E-3B5293036C4C}"/>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8" name="Footer Placeholder 7">
            <a:extLst>
              <a:ext uri="{FF2B5EF4-FFF2-40B4-BE49-F238E27FC236}">
                <a16:creationId xmlns:a16="http://schemas.microsoft.com/office/drawing/2014/main" xmlns="" id="{E8D2C950-A4BA-413F-9E70-DB95B5879ED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46ADDAE4-50E5-477C-9906-6C817BA5B684}"/>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3651376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A1ED7-F9AA-44C6-9BE2-5C75EF7FD2C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09BEEF8-EA1E-4CF4-AB53-9EBDF8939788}"/>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4" name="Footer Placeholder 3">
            <a:extLst>
              <a:ext uri="{FF2B5EF4-FFF2-40B4-BE49-F238E27FC236}">
                <a16:creationId xmlns:a16="http://schemas.microsoft.com/office/drawing/2014/main" xmlns="" id="{B6ECFBF7-96A5-4FA9-A338-2C9F011EF11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0D6FFA4-0E70-4537-AE2B-A52317E9D60E}"/>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19004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E0A8C72-71CA-4AF6-9C67-0A55BBEE55BC}"/>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3" name="Footer Placeholder 2">
            <a:extLst>
              <a:ext uri="{FF2B5EF4-FFF2-40B4-BE49-F238E27FC236}">
                <a16:creationId xmlns:a16="http://schemas.microsoft.com/office/drawing/2014/main" xmlns="" id="{AAB2CF96-4C01-4A2A-A05A-D43127AF5AF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E661533A-344E-4909-BF81-3F1675DCB21B}"/>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389154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3E70A-9BD0-4C5E-AC80-0C904A725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99DAF94-CCBF-498D-8448-FBDF06D16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37AF373-ED28-4B51-BF31-A87370627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4FD04D-AAF0-4131-B478-B58F921CEF7E}"/>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6" name="Footer Placeholder 5">
            <a:extLst>
              <a:ext uri="{FF2B5EF4-FFF2-40B4-BE49-F238E27FC236}">
                <a16:creationId xmlns:a16="http://schemas.microsoft.com/office/drawing/2014/main" xmlns="" id="{162DAAB5-87FE-42DC-9A4A-F927F6A404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E066DCA-DF0E-4EC2-B16C-76FBB2FD460F}"/>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275956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CC550-6118-4950-9806-9035F023F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54D78F40-3657-43DC-AE60-05A28301B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C42C5A0-AA9F-404E-8507-4F89215EC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73C2C7-DF76-4F0C-8701-375B4B7DE319}"/>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6" name="Footer Placeholder 5">
            <a:extLst>
              <a:ext uri="{FF2B5EF4-FFF2-40B4-BE49-F238E27FC236}">
                <a16:creationId xmlns:a16="http://schemas.microsoft.com/office/drawing/2014/main" xmlns="" id="{FA0B9B7A-736A-4289-BAE2-818584FACD8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84711EF-8F20-4164-86E0-9D79154C28CD}"/>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028823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987CD-06B7-45AE-A0DB-484C7AAC869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CA4CF03A-F461-4A5C-9818-605C3F289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E6E61EB-CE51-483F-9561-AC9F7FCAE28E}"/>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5" name="Footer Placeholder 4">
            <a:extLst>
              <a:ext uri="{FF2B5EF4-FFF2-40B4-BE49-F238E27FC236}">
                <a16:creationId xmlns:a16="http://schemas.microsoft.com/office/drawing/2014/main" xmlns="" id="{FD577879-57FB-4804-880F-2C8B237A38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C65C4C7-7A80-4ABF-A19B-1506B0FE7132}"/>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22769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7453969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6D94CB6-8E8C-483A-8D6D-0DF4F1B569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2F98FBA-E23C-4ECD-B82F-FA687CF1F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0B5D7E8-A5A7-4850-B6F2-B4148683F2D1}"/>
              </a:ext>
            </a:extLst>
          </p:cNvPr>
          <p:cNvSpPr>
            <a:spLocks noGrp="1"/>
          </p:cNvSpPr>
          <p:nvPr>
            <p:ph type="dt" sz="half" idx="10"/>
          </p:nvPr>
        </p:nvSpPr>
        <p:spPr/>
        <p:txBody>
          <a:bodyPr/>
          <a:lstStyle/>
          <a:p>
            <a:fld id="{A4E36502-40D9-4DED-AB80-9F49960D7E40}" type="datetimeFigureOut">
              <a:rPr lang="vi-VN" smtClean="0"/>
              <a:t>05/10/2022</a:t>
            </a:fld>
            <a:endParaRPr lang="vi-VN"/>
          </a:p>
        </p:txBody>
      </p:sp>
      <p:sp>
        <p:nvSpPr>
          <p:cNvPr id="5" name="Footer Placeholder 4">
            <a:extLst>
              <a:ext uri="{FF2B5EF4-FFF2-40B4-BE49-F238E27FC236}">
                <a16:creationId xmlns:a16="http://schemas.microsoft.com/office/drawing/2014/main" xmlns="" id="{275498EE-000A-4A53-8C35-104753DF00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4CF59B9-EA01-4AA7-BE39-AB59EE359A23}"/>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184660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21900" tIns="121900" rIns="121900" bIns="121900" anchor="ctr" anchorCtr="0">
            <a:noAutofit/>
          </a:bodyPr>
          <a:lstStyle/>
          <a:p>
            <a:endParaRPr sz="2400"/>
          </a:p>
        </p:txBody>
      </p:sp>
      <p:sp>
        <p:nvSpPr>
          <p:cNvPr id="276" name="Google Shape;276;p11"/>
          <p:cNvSpPr/>
          <p:nvPr/>
        </p:nvSpPr>
        <p:spPr>
          <a:xfrm>
            <a:off x="-666948" y="-735873"/>
            <a:ext cx="1405600" cy="1405600"/>
          </a:xfrm>
          <a:prstGeom prst="ellipse">
            <a:avLst/>
          </a:prstGeom>
          <a:solidFill>
            <a:srgbClr val="02BDC7">
              <a:alpha val="79620"/>
            </a:srgbClr>
          </a:solidFill>
          <a:ln>
            <a:noFill/>
          </a:ln>
        </p:spPr>
        <p:txBody>
          <a:bodyPr spcFirstLastPara="1" wrap="square" lIns="121900" tIns="121900" rIns="121900" bIns="121900" anchor="ctr" anchorCtr="0">
            <a:noAutofit/>
          </a:bodyPr>
          <a:lstStyle/>
          <a:p>
            <a:endParaRPr sz="2400"/>
          </a:p>
        </p:txBody>
      </p:sp>
      <p:sp>
        <p:nvSpPr>
          <p:cNvPr id="277" name="Google Shape;277;p11"/>
          <p:cNvSpPr/>
          <p:nvPr/>
        </p:nvSpPr>
        <p:spPr>
          <a:xfrm>
            <a:off x="563800" y="-150287"/>
            <a:ext cx="531600" cy="531600"/>
          </a:xfrm>
          <a:prstGeom prst="ellipse">
            <a:avLst/>
          </a:prstGeom>
          <a:solidFill>
            <a:srgbClr val="FF9755"/>
          </a:solidFill>
          <a:ln>
            <a:noFill/>
          </a:ln>
        </p:spPr>
        <p:txBody>
          <a:bodyPr spcFirstLastPara="1" wrap="square" lIns="121900" tIns="121900" rIns="121900" bIns="121900" anchor="ctr" anchorCtr="0">
            <a:noAutofit/>
          </a:bodyPr>
          <a:lstStyle/>
          <a:p>
            <a:endParaRPr sz="2400"/>
          </a:p>
        </p:txBody>
      </p:sp>
      <p:sp>
        <p:nvSpPr>
          <p:cNvPr id="278" name="Google Shape;278;p11"/>
          <p:cNvSpPr/>
          <p:nvPr/>
        </p:nvSpPr>
        <p:spPr>
          <a:xfrm>
            <a:off x="701637" y="487327"/>
            <a:ext cx="182400" cy="182400"/>
          </a:xfrm>
          <a:prstGeom prst="ellipse">
            <a:avLst/>
          </a:prstGeom>
          <a:solidFill>
            <a:srgbClr val="02BDC7"/>
          </a:solidFill>
          <a:ln>
            <a:noFill/>
          </a:ln>
        </p:spPr>
        <p:txBody>
          <a:bodyPr spcFirstLastPara="1" wrap="square" lIns="121900" tIns="121900" rIns="121900" bIns="121900" anchor="ctr" anchorCtr="0">
            <a:noAutofit/>
          </a:bodyPr>
          <a:lstStyle/>
          <a:p>
            <a:endParaRPr sz="2400"/>
          </a:p>
        </p:txBody>
      </p:sp>
      <p:sp>
        <p:nvSpPr>
          <p:cNvPr id="279" name="Google Shape;279;p11"/>
          <p:cNvSpPr/>
          <p:nvPr/>
        </p:nvSpPr>
        <p:spPr>
          <a:xfrm>
            <a:off x="279800" y="719876"/>
            <a:ext cx="284000" cy="284000"/>
          </a:xfrm>
          <a:prstGeom prst="ellipse">
            <a:avLst/>
          </a:prstGeom>
          <a:solidFill>
            <a:srgbClr val="FC4067"/>
          </a:solidFill>
          <a:ln>
            <a:noFill/>
          </a:ln>
        </p:spPr>
        <p:txBody>
          <a:bodyPr spcFirstLastPara="1" wrap="square" lIns="121900" tIns="121900" rIns="121900" bIns="121900" anchor="ctr" anchorCtr="0">
            <a:noAutofit/>
          </a:bodyPr>
          <a:lstStyle/>
          <a:p>
            <a:endParaRPr sz="2400"/>
          </a:p>
        </p:txBody>
      </p:sp>
      <p:sp>
        <p:nvSpPr>
          <p:cNvPr id="286" name="Google Shape;286;p11"/>
          <p:cNvSpPr/>
          <p:nvPr/>
        </p:nvSpPr>
        <p:spPr>
          <a:xfrm>
            <a:off x="38593" y="836813"/>
            <a:ext cx="125200" cy="125200"/>
          </a:xfrm>
          <a:prstGeom prst="ellipse">
            <a:avLst/>
          </a:prstGeom>
          <a:solidFill>
            <a:srgbClr val="FFB600"/>
          </a:solidFill>
          <a:ln>
            <a:noFill/>
          </a:ln>
        </p:spPr>
        <p:txBody>
          <a:bodyPr spcFirstLastPara="1" wrap="square" lIns="121900" tIns="121900" rIns="121900" bIns="121900" anchor="ctr" anchorCtr="0">
            <a:noAutofit/>
          </a:bodyPr>
          <a:lstStyle/>
          <a:p>
            <a:endParaRPr sz="2400"/>
          </a:p>
        </p:txBody>
      </p:sp>
      <p:grpSp>
        <p:nvGrpSpPr>
          <p:cNvPr id="288" name="Google Shape;288;p11"/>
          <p:cNvGrpSpPr/>
          <p:nvPr/>
        </p:nvGrpSpPr>
        <p:grpSpPr>
          <a:xfrm>
            <a:off x="10856501" y="5970098"/>
            <a:ext cx="678468" cy="63828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sz="2400"/>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sz="2400"/>
            </a:p>
          </p:txBody>
        </p:sp>
      </p:grpSp>
    </p:spTree>
    <p:extLst>
      <p:ext uri="{BB962C8B-B14F-4D97-AF65-F5344CB8AC3E}">
        <p14:creationId xmlns:p14="http://schemas.microsoft.com/office/powerpoint/2010/main" val="269284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212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4.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50540514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657118329"/>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E70BCB8-C89F-4504-BCEA-B4E5CF3F23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EADC8A3-D474-41D6-A9EF-AC1E06CEE0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84C4CB-9240-45A1-B512-18BD1F52A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D4249-C453-4F56-AEC9-F50FCF71A961}" type="datetimeFigureOut">
              <a:rPr lang="en-US" smtClean="0"/>
              <a:t>5/10/2022</a:t>
            </a:fld>
            <a:endParaRPr lang="en-US"/>
          </a:p>
        </p:txBody>
      </p:sp>
      <p:sp>
        <p:nvSpPr>
          <p:cNvPr id="5" name="Footer Placeholder 4">
            <a:extLst>
              <a:ext uri="{FF2B5EF4-FFF2-40B4-BE49-F238E27FC236}">
                <a16:creationId xmlns:a16="http://schemas.microsoft.com/office/drawing/2014/main" xmlns="" id="{AF363025-8B43-42C3-911C-241D15D65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A77291-3856-4D68-A27B-3E2958DB2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B3551-C8BA-4311-9E53-A4A72E42F9AC}" type="slidenum">
              <a:rPr lang="en-US" smtClean="0"/>
              <a:t>‹#›</a:t>
            </a:fld>
            <a:endParaRPr lang="en-US"/>
          </a:p>
        </p:txBody>
      </p:sp>
    </p:spTree>
    <p:extLst>
      <p:ext uri="{BB962C8B-B14F-4D97-AF65-F5344CB8AC3E}">
        <p14:creationId xmlns:p14="http://schemas.microsoft.com/office/powerpoint/2010/main" val="26489959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28868B-E734-456E-AD8D-F1BCECACC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7C85AA-3D3E-4176-A6B2-33F0FD49D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E0E5F7F-9FA1-4296-A1C5-ED636A723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36502-40D9-4DED-AB80-9F49960D7E40}" type="datetimeFigureOut">
              <a:rPr lang="vi-VN" smtClean="0"/>
              <a:t>05/10/2022</a:t>
            </a:fld>
            <a:endParaRPr lang="vi-VN"/>
          </a:p>
        </p:txBody>
      </p:sp>
      <p:sp>
        <p:nvSpPr>
          <p:cNvPr id="5" name="Footer Placeholder 4">
            <a:extLst>
              <a:ext uri="{FF2B5EF4-FFF2-40B4-BE49-F238E27FC236}">
                <a16:creationId xmlns:a16="http://schemas.microsoft.com/office/drawing/2014/main" xmlns="" id="{15F03613-269D-48C0-A65A-AA6498E0D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E5530C40-F2BD-48DC-A98B-98E3E43C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7E010-47A0-42C4-BFBC-89E69F3CDF43}" type="slidenum">
              <a:rPr lang="vi-VN" smtClean="0"/>
              <a:t>‹#›</a:t>
            </a:fld>
            <a:endParaRPr lang="vi-VN"/>
          </a:p>
        </p:txBody>
      </p:sp>
    </p:spTree>
    <p:extLst>
      <p:ext uri="{BB962C8B-B14F-4D97-AF65-F5344CB8AC3E}">
        <p14:creationId xmlns:p14="http://schemas.microsoft.com/office/powerpoint/2010/main" val="107428229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3.xml"/><Relationship Id="rId7" Type="http://schemas.openxmlformats.org/officeDocument/2006/relationships/image" Target="../media/image3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1.gif"/></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6.xml"/><Relationship Id="rId4" Type="http://schemas.openxmlformats.org/officeDocument/2006/relationships/image" Target="../media/image31.gif"/></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7.jpe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6.xml"/><Relationship Id="rId4" Type="http://schemas.openxmlformats.org/officeDocument/2006/relationships/image" Target="../media/image31.gif"/></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6.xml"/><Relationship Id="rId4" Type="http://schemas.openxmlformats.org/officeDocument/2006/relationships/image" Target="../media/image31.gif"/></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76.jfif"/><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528F2-7491-4075-B84E-8CE34863E71C}"/>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70DC19DC-2CC6-46CA-8597-95E0A741350B}"/>
              </a:ext>
            </a:extLst>
          </p:cNvPr>
          <p:cNvSpPr>
            <a:spLocks noGrp="1"/>
          </p:cNvSpPr>
          <p:nvPr>
            <p:ph type="subTitle" idx="1"/>
          </p:nvPr>
        </p:nvSpPr>
        <p:spPr/>
        <p:txBody>
          <a:bodyPr/>
          <a:lstStyle/>
          <a:p>
            <a:endParaRPr lang="vi-VN"/>
          </a:p>
        </p:txBody>
      </p:sp>
      <p:pic>
        <p:nvPicPr>
          <p:cNvPr id="4" name="Picture 3" descr="A picture containing diagram&#10;&#10;Description automatically generated">
            <a:extLst>
              <a:ext uri="{FF2B5EF4-FFF2-40B4-BE49-F238E27FC236}">
                <a16:creationId xmlns:a16="http://schemas.microsoft.com/office/drawing/2014/main" xmlns="" id="{98C886A6-9253-472A-B0F6-82D9BF0F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a:extLst>
              <a:ext uri="{FF2B5EF4-FFF2-40B4-BE49-F238E27FC236}">
                <a16:creationId xmlns:a16="http://schemas.microsoft.com/office/drawing/2014/main" xmlns="" id="{BF537C56-3B22-4804-A33A-3DAF4B2BFD9B}"/>
              </a:ext>
            </a:extLst>
          </p:cNvPr>
          <p:cNvSpPr/>
          <p:nvPr/>
        </p:nvSpPr>
        <p:spPr>
          <a:xfrm>
            <a:off x="2312880" y="2933008"/>
            <a:ext cx="7788492" cy="1731243"/>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spTree>
    <p:extLst>
      <p:ext uri="{BB962C8B-B14F-4D97-AF65-F5344CB8AC3E}">
        <p14:creationId xmlns:p14="http://schemas.microsoft.com/office/powerpoint/2010/main" val="15386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8000" fill="hold"/>
                                        <p:tgtEl>
                                          <p:spTgt spid="5"/>
                                        </p:tgtEl>
                                      </p:cBhvr>
                                      <p:by x="135000" y="1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433F54D-D917-48D8-97C5-450053B5769A}"/>
              </a:ext>
            </a:extLst>
          </p:cNvPr>
          <p:cNvSpPr/>
          <p:nvPr/>
        </p:nvSpPr>
        <p:spPr>
          <a:xfrm>
            <a:off x="-92969" y="0"/>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658C51A2-DEEA-4B8C-910D-EF4D06681E67}"/>
              </a:ext>
            </a:extLst>
          </p:cNvPr>
          <p:cNvSpPr/>
          <p:nvPr/>
        </p:nvSpPr>
        <p:spPr>
          <a:xfrm>
            <a:off x="0" y="-1930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6" name="TextBox 5">
            <a:extLst>
              <a:ext uri="{FF2B5EF4-FFF2-40B4-BE49-F238E27FC236}">
                <a16:creationId xmlns:a16="http://schemas.microsoft.com/office/drawing/2014/main" xmlns="" id="{E4398E2A-6726-4523-86FE-1B56C9A43099}"/>
              </a:ext>
            </a:extLst>
          </p:cNvPr>
          <p:cNvSpPr txBox="1"/>
          <p:nvPr/>
        </p:nvSpPr>
        <p:spPr>
          <a:xfrm>
            <a:off x="400319" y="755765"/>
            <a:ext cx="11589912" cy="2911435"/>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Trong</a:t>
            </a:r>
            <a:r>
              <a:rPr kumimoji="0" lang="en-US" sz="2200" b="0" i="0" u="none" strike="noStrike" kern="0" cap="none" spc="0" normalizeH="0" baseline="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200" b="0" i="0" u="none" strike="noStrike" kern="0" cap="none" spc="0" normalizeH="0" baseline="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mấ</a:t>
            </a:r>
            <a:r>
              <a:rPr lang="en-US" sz="2200" kern="0" dirty="0">
                <a:solidFill>
                  <a:srgbClr val="0070C0"/>
                </a:solidFill>
                <a:latin typeface="#9Slide03 Arima Madurai Black" panose="00000A00000000000000" pitchFamily="2" charset="0"/>
                <a:cs typeface="#9Slide03 Arima Madurai Black" panose="00000A00000000000000" pitchFamily="2" charset="0"/>
              </a:rPr>
              <a:t>y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thập</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kỉ</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gần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đây</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đã</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có</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rất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nhiều</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phát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kiến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lớn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nhờ</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sử</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dụng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kính</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viễn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vọng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đặt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trên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mặt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đất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hoặc</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trong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không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gian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Chúng</a:t>
            </a:r>
            <a:r>
              <a:rPr lang="en-US" sz="2200" kern="0" dirty="0">
                <a:solidFill>
                  <a:srgbClr val="0070C0"/>
                </a:solidFill>
                <a:latin typeface="#9Slide03 Arima Madurai Black" panose="00000A00000000000000" pitchFamily="2" charset="0"/>
                <a:cs typeface="#9Slide03 Arima Madurai Black" panose="00000A00000000000000" pitchFamily="2" charset="0"/>
              </a:rPr>
              <a:t> ta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có</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thể</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quan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sát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được</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khoảng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cách</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xa</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từ</a:t>
            </a:r>
            <a:r>
              <a:rPr lang="en-US" sz="2200" kern="0" dirty="0">
                <a:solidFill>
                  <a:srgbClr val="0070C0"/>
                </a:solidFill>
                <a:latin typeface="#9Slide03 Arima Madurai Black" panose="00000A00000000000000" pitchFamily="2" charset="0"/>
                <a:cs typeface="#9Slide03 Arima Madurai Black" panose="00000A00000000000000" pitchFamily="2" charset="0"/>
              </a:rPr>
              <a:t> 12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tỉ</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đến</a:t>
            </a:r>
            <a:r>
              <a:rPr lang="en-US" sz="2200" kern="0" dirty="0">
                <a:solidFill>
                  <a:srgbClr val="0070C0"/>
                </a:solidFill>
                <a:latin typeface="#9Slide03 Arima Madurai Black" panose="00000A00000000000000" pitchFamily="2" charset="0"/>
                <a:cs typeface="#9Slide03 Arima Madurai Black" panose="00000A00000000000000" pitchFamily="2" charset="0"/>
              </a:rPr>
              <a:t> 13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tỉ</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năm</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ánh</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sáng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bao</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quát</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đến</a:t>
            </a:r>
            <a:r>
              <a:rPr lang="en-US" sz="2200" kern="0" dirty="0">
                <a:solidFill>
                  <a:srgbClr val="0070C0"/>
                </a:solidFill>
                <a:latin typeface="#9Slide03 Arima Madurai Black" panose="00000A00000000000000" pitchFamily="2" charset="0"/>
                <a:cs typeface="#9Slide03 Arima Madurai Black" panose="00000A00000000000000" pitchFamily="2" charset="0"/>
              </a:rPr>
              <a:t> 90%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vũ</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trụ</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để</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nghiên</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cứu</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được</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thời</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kì</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sao</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bốc</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cháy</a:t>
            </a:r>
            <a:r>
              <a:rPr lang="en-US" sz="2200" kern="0" dirty="0">
                <a:solidFill>
                  <a:srgbClr val="0070C0"/>
                </a:solidFill>
                <a:latin typeface="#9Slide03 Arima Madurai Black" panose="00000A00000000000000" pitchFamily="2" charset="0"/>
                <a:cs typeface="#9Slide03 Arima Madurai Black" panose="00000A00000000000000" pitchFamily="2" charset="0"/>
              </a:rPr>
              <a:t>, hay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sự</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hình</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thành</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của</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những</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vì</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sao</a:t>
            </a:r>
            <a:r>
              <a:rPr lang="en-US" sz="2200" kern="0" dirty="0">
                <a:solidFill>
                  <a:srgbClr val="0070C0"/>
                </a:solidFill>
                <a:latin typeface="#9Slide03 Arima Madurai Black" panose="00000A00000000000000" pitchFamily="2" charset="0"/>
                <a:cs typeface="#9Slide03 Arima Madurai Black" panose="00000A00000000000000" pitchFamily="2" charset="0"/>
              </a:rPr>
              <a:t> </a:t>
            </a:r>
            <a:r>
              <a:rPr lang="en-US" sz="2200" kern="0" dirty="0" err="1">
                <a:solidFill>
                  <a:srgbClr val="0070C0"/>
                </a:solidFill>
                <a:latin typeface="#9Slide03 Arima Madurai Black" panose="00000A00000000000000" pitchFamily="2" charset="0"/>
                <a:cs typeface="#9Slide03 Arima Madurai Black" panose="00000A00000000000000" pitchFamily="2" charset="0"/>
              </a:rPr>
              <a:t>mới</a:t>
            </a:r>
            <a:r>
              <a:rPr lang="en-US" sz="2200" kern="0" dirty="0">
                <a:solidFill>
                  <a:srgbClr val="0070C0"/>
                </a:solidFill>
                <a:latin typeface="#9Slide03 Arima Madurai Black" panose="00000A00000000000000" pitchFamily="2" charset="0"/>
                <a:cs typeface="#9Slide03 Arima Madurai Black" panose="00000A00000000000000" pitchFamily="2" charset="0"/>
              </a:rPr>
              <a:t>.</a:t>
            </a:r>
            <a:endParaRPr kumimoji="0" lang="en-US" sz="2200" b="0" i="0" u="none" strike="noStrike" kern="0" cap="none" spc="0" normalizeH="0" baseline="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endParaRPr>
          </a:p>
        </p:txBody>
      </p:sp>
      <p:pic>
        <p:nvPicPr>
          <p:cNvPr id="7" name="Picture 6">
            <a:extLst>
              <a:ext uri="{FF2B5EF4-FFF2-40B4-BE49-F238E27FC236}">
                <a16:creationId xmlns:a16="http://schemas.microsoft.com/office/drawing/2014/main" xmlns="" id="{C9D08269-1999-43D1-9403-4D5CADC488F1}"/>
              </a:ext>
            </a:extLst>
          </p:cNvPr>
          <p:cNvPicPr>
            <a:picLocks noChangeAspect="1"/>
          </p:cNvPicPr>
          <p:nvPr/>
        </p:nvPicPr>
        <p:blipFill>
          <a:blip r:embed="rId2"/>
          <a:stretch>
            <a:fillRect/>
          </a:stretch>
        </p:blipFill>
        <p:spPr>
          <a:xfrm>
            <a:off x="1507466" y="3587064"/>
            <a:ext cx="3905250" cy="2491280"/>
          </a:xfrm>
          <a:prstGeom prst="rect">
            <a:avLst/>
          </a:prstGeom>
        </p:spPr>
      </p:pic>
      <p:pic>
        <p:nvPicPr>
          <p:cNvPr id="8" name="Picture 2" descr="Kính viễn vọng không gian Hubble gặp sự cố - VnExpress">
            <a:extLst>
              <a:ext uri="{FF2B5EF4-FFF2-40B4-BE49-F238E27FC236}">
                <a16:creationId xmlns:a16="http://schemas.microsoft.com/office/drawing/2014/main" xmlns="" id="{4315F81E-76F5-47D0-B0C5-CB4C587C4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576" y="3559282"/>
            <a:ext cx="3621748" cy="21730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929502A-F6DD-4DD8-A997-A9F7919EFA26}"/>
              </a:ext>
            </a:extLst>
          </p:cNvPr>
          <p:cNvSpPr txBox="1"/>
          <p:nvPr/>
        </p:nvSpPr>
        <p:spPr>
          <a:xfrm>
            <a:off x="1681159" y="6125660"/>
            <a:ext cx="3586299" cy="919401"/>
          </a:xfrm>
          <a:prstGeom prst="roundRect">
            <a:avLst/>
          </a:prstGeom>
          <a:solidFill>
            <a:srgbClr val="FFFF00"/>
          </a:solidFill>
          <a:ln>
            <a:solidFill>
              <a:schemeClr val="accent1"/>
            </a:solidFill>
          </a:ln>
        </p:spPr>
        <p:txBody>
          <a:bodyPr wrap="square">
            <a:spAutoFit/>
          </a:bodyPr>
          <a:lstStyle/>
          <a:p>
            <a:r>
              <a:rPr lang="en-US" sz="2400" dirty="0" err="1">
                <a:solidFill>
                  <a:srgbClr val="0070C0"/>
                </a:solidFill>
                <a:latin typeface="#9Slide03 Arima Madurai Black" panose="00000A00000000000000" pitchFamily="2" charset="0"/>
                <a:cs typeface="#9Slide03 Arima Madurai Black" panose="00000A00000000000000" pitchFamily="2" charset="0"/>
              </a:rPr>
              <a:t>Kính</a:t>
            </a:r>
            <a:r>
              <a:rPr lang="en-US" sz="2400" dirty="0">
                <a:solidFill>
                  <a:srgbClr val="0070C0"/>
                </a:solidFill>
                <a:latin typeface="#9Slide03 Arima Madurai Black" panose="00000A00000000000000" pitchFamily="2" charset="0"/>
                <a:cs typeface="#9Slide03 Arima Madurai Black" panose="00000A00000000000000" pitchFamily="2" charset="0"/>
              </a:rPr>
              <a:t> </a:t>
            </a:r>
            <a:r>
              <a:rPr lang="en-US" sz="2400" dirty="0" err="1">
                <a:solidFill>
                  <a:srgbClr val="0070C0"/>
                </a:solidFill>
                <a:latin typeface="#9Slide03 Arima Madurai Black" panose="00000A00000000000000" pitchFamily="2" charset="0"/>
                <a:cs typeface="#9Slide03 Arima Madurai Black" panose="00000A00000000000000" pitchFamily="2" charset="0"/>
              </a:rPr>
              <a:t>thiên</a:t>
            </a:r>
            <a:r>
              <a:rPr lang="en-US" sz="2400" dirty="0">
                <a:solidFill>
                  <a:srgbClr val="0070C0"/>
                </a:solidFill>
                <a:latin typeface="#9Slide03 Arima Madurai Black" panose="00000A00000000000000" pitchFamily="2" charset="0"/>
                <a:cs typeface="#9Slide03 Arima Madurai Black" panose="00000A00000000000000" pitchFamily="2" charset="0"/>
              </a:rPr>
              <a:t> </a:t>
            </a:r>
            <a:r>
              <a:rPr lang="en-US" sz="2400" dirty="0" err="1">
                <a:solidFill>
                  <a:srgbClr val="0070C0"/>
                </a:solidFill>
                <a:latin typeface="#9Slide03 Arima Madurai Black" panose="00000A00000000000000" pitchFamily="2" charset="0"/>
                <a:cs typeface="#9Slide03 Arima Madurai Black" panose="00000A00000000000000" pitchFamily="2" charset="0"/>
              </a:rPr>
              <a:t>văn</a:t>
            </a:r>
            <a:r>
              <a:rPr lang="en-US" sz="2400" dirty="0">
                <a:solidFill>
                  <a:srgbClr val="0070C0"/>
                </a:solidFill>
                <a:latin typeface="#9Slide03 Arima Madurai Black" panose="00000A00000000000000" pitchFamily="2" charset="0"/>
                <a:cs typeface="#9Slide03 Arima Madurai Black" panose="00000A00000000000000" pitchFamily="2" charset="0"/>
              </a:rPr>
              <a:t> </a:t>
            </a:r>
            <a:r>
              <a:rPr lang="en-US" sz="2400" dirty="0" err="1">
                <a:solidFill>
                  <a:srgbClr val="0070C0"/>
                </a:solidFill>
                <a:latin typeface="#9Slide03 Arima Madurai Black" panose="00000A00000000000000" pitchFamily="2" charset="0"/>
                <a:cs typeface="#9Slide03 Arima Madurai Black" panose="00000A00000000000000" pitchFamily="2" charset="0"/>
              </a:rPr>
              <a:t>vô</a:t>
            </a:r>
            <a:r>
              <a:rPr lang="en-US" sz="2400" dirty="0">
                <a:solidFill>
                  <a:srgbClr val="0070C0"/>
                </a:solidFill>
                <a:latin typeface="#9Slide03 Arima Madurai Black" panose="00000A00000000000000" pitchFamily="2" charset="0"/>
                <a:cs typeface="#9Slide03 Arima Madurai Black" panose="00000A00000000000000" pitchFamily="2" charset="0"/>
              </a:rPr>
              <a:t> </a:t>
            </a:r>
            <a:r>
              <a:rPr lang="en-US" sz="2400" dirty="0" err="1">
                <a:solidFill>
                  <a:srgbClr val="0070C0"/>
                </a:solidFill>
                <a:latin typeface="#9Slide03 Arima Madurai Black" panose="00000A00000000000000" pitchFamily="2" charset="0"/>
                <a:cs typeface="#9Slide03 Arima Madurai Black" panose="00000A00000000000000" pitchFamily="2" charset="0"/>
              </a:rPr>
              <a:t>tuyến</a:t>
            </a:r>
            <a:endParaRPr lang="en-US" sz="2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xmlns="" id="{E45E8584-E6C2-4A76-9CFB-74732DCA9998}"/>
              </a:ext>
            </a:extLst>
          </p:cNvPr>
          <p:cNvSpPr txBox="1"/>
          <p:nvPr/>
        </p:nvSpPr>
        <p:spPr>
          <a:xfrm>
            <a:off x="7077075" y="5853245"/>
            <a:ext cx="4913156" cy="1123712"/>
          </a:xfrm>
          <a:prstGeom prst="roundRect">
            <a:avLst/>
          </a:prstGeom>
          <a:solidFill>
            <a:srgbClr val="FFFF00"/>
          </a:solidFill>
          <a:ln>
            <a:solidFill>
              <a:schemeClr val="accent1"/>
            </a:solidFill>
          </a:ln>
        </p:spPr>
        <p:txBody>
          <a:bodyPr wrap="square">
            <a:spAutoFit/>
          </a:bodyPr>
          <a:lstStyle/>
          <a:p>
            <a:pPr algn="ctr"/>
            <a:r>
              <a:rPr lang="en-US" sz="2000" dirty="0" err="1">
                <a:solidFill>
                  <a:srgbClr val="0070C0"/>
                </a:solidFill>
                <a:latin typeface="#9Slide03 Arima Madurai Black" panose="00000A00000000000000" pitchFamily="2" charset="0"/>
                <a:cs typeface="#9Slide03 Arima Madurai Black" panose="00000A00000000000000" pitchFamily="2" charset="0"/>
              </a:rPr>
              <a:t>Kính</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viễn</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vọng</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không</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gian</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Hbble</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được</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phóng</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lên</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vũ</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trụ</a:t>
            </a:r>
            <a:r>
              <a:rPr lang="en-US" sz="2000" dirty="0">
                <a:solidFill>
                  <a:srgbClr val="0070C0"/>
                </a:solidFill>
                <a:latin typeface="#9Slide03 Arima Madurai Black" panose="00000A00000000000000" pitchFamily="2"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cs typeface="#9Slide03 Arima Madurai Black" panose="00000A00000000000000" pitchFamily="2" charset="0"/>
              </a:rPr>
              <a:t>năm</a:t>
            </a:r>
            <a:r>
              <a:rPr lang="en-US" sz="2000" dirty="0">
                <a:solidFill>
                  <a:srgbClr val="0070C0"/>
                </a:solidFill>
                <a:latin typeface="#9Slide03 Arima Madurai Black" panose="00000A00000000000000" pitchFamily="2" charset="0"/>
                <a:cs typeface="#9Slide03 Arima Madurai Black" panose="00000A00000000000000" pitchFamily="2" charset="0"/>
              </a:rPr>
              <a:t> 1990</a:t>
            </a:r>
          </a:p>
        </p:txBody>
      </p:sp>
    </p:spTree>
    <p:extLst>
      <p:ext uri="{BB962C8B-B14F-4D97-AF65-F5344CB8AC3E}">
        <p14:creationId xmlns:p14="http://schemas.microsoft.com/office/powerpoint/2010/main" val="243531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ED6043A-E00B-46D6-9733-109286285DA3}"/>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C3EABD4E-7C42-491B-9265-D05FC170B97F}"/>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7170" name="Picture 2" descr="Chuyến bay 108 phút ghi dấu lịch sử của Yuri Gagarin">
            <a:extLst>
              <a:ext uri="{FF2B5EF4-FFF2-40B4-BE49-F238E27FC236}">
                <a16:creationId xmlns:a16="http://schemas.microsoft.com/office/drawing/2014/main" xmlns="" id="{8DF685DA-E9A7-4EFC-AC1A-70076DC2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19" y="1957387"/>
            <a:ext cx="6723878" cy="4190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0F3DD61-F0BE-4CEA-8543-6C262F5E2EA5}"/>
              </a:ext>
            </a:extLst>
          </p:cNvPr>
          <p:cNvSpPr txBox="1"/>
          <p:nvPr/>
        </p:nvSpPr>
        <p:spPr>
          <a:xfrm>
            <a:off x="7291262" y="1493747"/>
            <a:ext cx="4724727" cy="4961870"/>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kern="0">
                <a:solidFill>
                  <a:srgbClr val="0070C0"/>
                </a:solidFill>
                <a:latin typeface="#9Slide03 Arima Madurai Black" panose="00000A00000000000000" pitchFamily="2" charset="0"/>
                <a:cs typeface="#9Slide03 Arima Madurai Black" panose="00000A00000000000000" pitchFamily="2" charset="0"/>
              </a:rPr>
              <a:t>Ngày 12/4/1961, tàu vũ trụ Vostok chở theo nhà du hành Gagarin được phóng từ sân bay vũ trụ Baikonuor ở Kazakhstan đã mở đầu kỉ nguyên chinh phục không gian.</a:t>
            </a:r>
            <a:endParaRPr kumimoji="0" lang="en-US" sz="24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31943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9DB9C8F-8AE9-4AC4-9354-C383CB077B4B}"/>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961AE7B7-B8EB-4FC7-A86C-9DBE9F6AD6C9}"/>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6" name="TextBox 5">
            <a:extLst>
              <a:ext uri="{FF2B5EF4-FFF2-40B4-BE49-F238E27FC236}">
                <a16:creationId xmlns:a16="http://schemas.microsoft.com/office/drawing/2014/main" xmlns="" id="{A4265A03-1F4C-4CA3-B761-0426F5E7D418}"/>
              </a:ext>
            </a:extLst>
          </p:cNvPr>
          <p:cNvSpPr txBox="1"/>
          <p:nvPr/>
        </p:nvSpPr>
        <p:spPr>
          <a:xfrm>
            <a:off x="710023" y="1917695"/>
            <a:ext cx="4871628" cy="4341614"/>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lnSpc>
                <a:spcPct val="150000"/>
              </a:lnSpc>
            </a:pPr>
            <a:r>
              <a:rPr lang="vi-VN" sz="2400" dirty="0">
                <a:solidFill>
                  <a:srgbClr val="0070C0"/>
                </a:solidFill>
                <a:latin typeface="#9Slide03 Arima Madurai Black" panose="00000A00000000000000" pitchFamily="2" charset="0"/>
                <a:cs typeface="#9Slide03 Arima Madurai Black" panose="00000A00000000000000" pitchFamily="2" charset="0"/>
              </a:rPr>
              <a:t>Ngày 20/07/1969 (21/07 theo giờ GMT): Apollo 11 đưa Neil Armstrong và Edwin Aldrin lên Mặt Trăng. Armstrong trở thành người đầu tiên đặt chân lên vệ tinh tự nhiên của Trái đất.</a:t>
            </a:r>
            <a:endParaRPr lang="en-US" sz="2400" dirty="0">
              <a:solidFill>
                <a:srgbClr val="0070C0"/>
              </a:solidFill>
              <a:latin typeface="#9Slide03 Arima Madurai Black" panose="00000A00000000000000" pitchFamily="2" charset="0"/>
              <a:cs typeface="#9Slide03 Arima Madurai Black" panose="00000A00000000000000" pitchFamily="2" charset="0"/>
            </a:endParaRPr>
          </a:p>
        </p:txBody>
      </p:sp>
      <p:pic>
        <p:nvPicPr>
          <p:cNvPr id="7" name="Picture 2" descr="Những người hy sinh cho thành công của chương trình Apollo">
            <a:extLst>
              <a:ext uri="{FF2B5EF4-FFF2-40B4-BE49-F238E27FC236}">
                <a16:creationId xmlns:a16="http://schemas.microsoft.com/office/drawing/2014/main" xmlns="" id="{74F1FCCC-401A-43E2-8702-DCED4D96A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618" y="1917695"/>
            <a:ext cx="5767075" cy="34602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DF44F2D-88B6-4533-B354-86B675959E09}"/>
              </a:ext>
            </a:extLst>
          </p:cNvPr>
          <p:cNvSpPr txBox="1"/>
          <p:nvPr/>
        </p:nvSpPr>
        <p:spPr>
          <a:xfrm>
            <a:off x="6907507" y="5585191"/>
            <a:ext cx="4502810" cy="783193"/>
          </a:xfrm>
          <a:prstGeom prst="roundRect">
            <a:avLst/>
          </a:prstGeom>
          <a:solidFill>
            <a:srgbClr val="FFFF00"/>
          </a:solidFill>
          <a:ln>
            <a:solidFill>
              <a:schemeClr val="accent1"/>
            </a:solidFill>
          </a:ln>
        </p:spPr>
        <p:txBody>
          <a:bodyPr wrap="square">
            <a:spAutoFit/>
          </a:bodyPr>
          <a:lstStyle/>
          <a:p>
            <a:pPr algn="ctr"/>
            <a:r>
              <a:rPr lang="vi-VN" sz="2000" b="1">
                <a:solidFill>
                  <a:srgbClr val="0070C0"/>
                </a:solidFill>
                <a:latin typeface="#9Slide03 Arima Madurai Black" panose="00000A00000000000000" pitchFamily="2" charset="0"/>
                <a:cs typeface="#9Slide03 Arima Madurai Black" panose="00000A00000000000000" pitchFamily="2" charset="0"/>
              </a:rPr>
              <a:t>Lá cờ Mỹ được cắm trên Mặt Trăng đánh dấu sự chinh phục.</a:t>
            </a:r>
            <a:endParaRPr lang="en-US" sz="2000" b="1" dirty="0">
              <a:solidFill>
                <a:srgbClr val="0070C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8613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618FB51-17D6-4F1A-A2FA-9C808B1A2807}"/>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xmlns="" id="{AF81E98B-ABDE-4246-80FB-676DB7E43791}"/>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7" name="TextBox 6">
            <a:extLst>
              <a:ext uri="{FF2B5EF4-FFF2-40B4-BE49-F238E27FC236}">
                <a16:creationId xmlns:a16="http://schemas.microsoft.com/office/drawing/2014/main" xmlns="" id="{87699C0C-E51E-4EFC-AD9D-10CBD007869A}"/>
              </a:ext>
            </a:extLst>
          </p:cNvPr>
          <p:cNvSpPr txBox="1"/>
          <p:nvPr/>
        </p:nvSpPr>
        <p:spPr>
          <a:xfrm>
            <a:off x="532938" y="975865"/>
            <a:ext cx="10942138" cy="1736646"/>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r>
              <a:rPr lang="en-US" sz="2400">
                <a:solidFill>
                  <a:srgbClr val="0070C0"/>
                </a:solidFill>
                <a:latin typeface="#9Slide03 Arima Madurai Black" panose="00000A00000000000000" pitchFamily="2" charset="-93"/>
                <a:cs typeface="#9Slide03 Arima Madurai Black" panose="00000A00000000000000" pitchFamily="2" charset="-93"/>
              </a:rPr>
              <a:t>Từ năm </a:t>
            </a:r>
            <a:r>
              <a:rPr lang="en-US" sz="2400" b="1">
                <a:solidFill>
                  <a:srgbClr val="0070C0"/>
                </a:solidFill>
                <a:latin typeface="#9Slide03 Arima Madurai Black" panose="00000A00000000000000" pitchFamily="2" charset="-93"/>
                <a:cs typeface="#9Slide03 Arima Madurai Black" panose="00000A00000000000000" pitchFamily="2" charset="-93"/>
              </a:rPr>
              <a:t>1975 - 1976</a:t>
            </a:r>
            <a:r>
              <a:rPr lang="en-US" sz="2400">
                <a:solidFill>
                  <a:srgbClr val="0070C0"/>
                </a:solidFill>
                <a:latin typeface="#9Slide03 Arima Madurai Black" panose="00000A00000000000000" pitchFamily="2" charset="-93"/>
                <a:cs typeface="#9Slide03 Arima Madurai Black" panose="00000A00000000000000" pitchFamily="2" charset="-93"/>
              </a:rPr>
              <a:t>, NASA khởi động dự án Viking để chụp ảnh và tìm kiếm sự sống trên sao Hỏa. Hai tàu vũ trụ Viking 1 và 2 đã hạ cánh thành công xuống bề mặt sao Hỏa. Hầu hết dữ liệu về sao Hỏa đều do Viking cung cấp.</a:t>
            </a:r>
            <a:endParaRPr lang="en-US" sz="2400" dirty="0">
              <a:solidFill>
                <a:srgbClr val="0070C0"/>
              </a:solidFill>
              <a:latin typeface="#9Slide03 Arima Madurai Black" panose="00000A00000000000000" pitchFamily="2" charset="-93"/>
              <a:cs typeface="#9Slide03 Arima Madurai Black" panose="00000A00000000000000" pitchFamily="2" charset="-93"/>
            </a:endParaRPr>
          </a:p>
        </p:txBody>
      </p:sp>
      <p:pic>
        <p:nvPicPr>
          <p:cNvPr id="8" name="Picture 2" descr="Viking spacecraft.jpg">
            <a:extLst>
              <a:ext uri="{FF2B5EF4-FFF2-40B4-BE49-F238E27FC236}">
                <a16:creationId xmlns:a16="http://schemas.microsoft.com/office/drawing/2014/main" xmlns="" id="{5BA9CE71-BDEF-4EAA-8E1B-8B7B8BBC5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94" y="2873717"/>
            <a:ext cx="3319145" cy="2602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upload.wikimedia.org/wikipedia/commons/thumb/b/b9/22i103-104-105-109_FROST.jpg/1500px-22i103-104-105-109_FROST.jpg">
            <a:extLst>
              <a:ext uri="{FF2B5EF4-FFF2-40B4-BE49-F238E27FC236}">
                <a16:creationId xmlns:a16="http://schemas.microsoft.com/office/drawing/2014/main" xmlns="" id="{B96FB881-F1D4-40AB-AE94-E1B8A9E22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160" y="2873716"/>
            <a:ext cx="7425690" cy="26022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4D234DCA-5241-4AB2-AD22-CA213C973915}"/>
              </a:ext>
            </a:extLst>
          </p:cNvPr>
          <p:cNvSpPr txBox="1"/>
          <p:nvPr/>
        </p:nvSpPr>
        <p:spPr>
          <a:xfrm>
            <a:off x="1031337" y="5742102"/>
            <a:ext cx="3102702" cy="783193"/>
          </a:xfrm>
          <a:prstGeom prst="roundRect">
            <a:avLst/>
          </a:prstGeom>
          <a:solidFill>
            <a:srgbClr val="FFFF00"/>
          </a:solidFill>
          <a:ln>
            <a:solidFill>
              <a:schemeClr val="accent1"/>
            </a:solidFill>
          </a:ln>
        </p:spPr>
        <p:txBody>
          <a:bodyPr wrap="square">
            <a:spAutoFit/>
          </a:bodyPr>
          <a:lstStyle/>
          <a:p>
            <a:pPr algn="ctr"/>
            <a:r>
              <a:rPr lang="en-US" sz="2000">
                <a:solidFill>
                  <a:srgbClr val="0070C0"/>
                </a:solidFill>
                <a:latin typeface="#9Slide03 Arima Madurai Black" panose="00000A00000000000000" pitchFamily="2" charset="-93"/>
                <a:cs typeface="#9Slide03 Arima Madurai Black" panose="00000A00000000000000" pitchFamily="2" charset="-93"/>
              </a:rPr>
              <a:t>Tàu quỹ đạo và đổ bộ Viking 1</a:t>
            </a:r>
            <a:endParaRPr lang="en-US" sz="2000" dirty="0">
              <a:solidFill>
                <a:srgbClr val="0070C0"/>
              </a:solidFill>
              <a:latin typeface="#9Slide03 Arima Madurai Black" panose="00000A00000000000000" pitchFamily="2" charset="-93"/>
              <a:cs typeface="#9Slide03 Arima Madurai Black" panose="00000A00000000000000" pitchFamily="2" charset="-93"/>
            </a:endParaRPr>
          </a:p>
        </p:txBody>
      </p:sp>
      <p:sp>
        <p:nvSpPr>
          <p:cNvPr id="11" name="TextBox 10">
            <a:extLst>
              <a:ext uri="{FF2B5EF4-FFF2-40B4-BE49-F238E27FC236}">
                <a16:creationId xmlns:a16="http://schemas.microsoft.com/office/drawing/2014/main" xmlns="" id="{68216255-58F3-4195-8E1D-4CC0D5605EFF}"/>
              </a:ext>
            </a:extLst>
          </p:cNvPr>
          <p:cNvSpPr txBox="1"/>
          <p:nvPr/>
        </p:nvSpPr>
        <p:spPr>
          <a:xfrm>
            <a:off x="6645499" y="5637132"/>
            <a:ext cx="3308125" cy="783193"/>
          </a:xfrm>
          <a:prstGeom prst="roundRect">
            <a:avLst/>
          </a:prstGeom>
          <a:solidFill>
            <a:srgbClr val="FFFF00"/>
          </a:solidFill>
          <a:ln>
            <a:solidFill>
              <a:schemeClr val="accent1"/>
            </a:solidFill>
          </a:ln>
        </p:spPr>
        <p:txBody>
          <a:bodyPr wrap="square">
            <a:spAutoFit/>
          </a:bodyPr>
          <a:lstStyle/>
          <a:p>
            <a:r>
              <a:rPr lang="en-US" sz="2000" dirty="0" err="1">
                <a:solidFill>
                  <a:srgbClr val="0070C0"/>
                </a:solidFill>
                <a:latin typeface="#9Slide03 Arima Madurai Black" panose="00000A00000000000000" pitchFamily="2" charset="-93"/>
                <a:cs typeface="#9Slide03 Arima Madurai Black" panose="00000A00000000000000" pitchFamily="2" charset="-93"/>
              </a:rPr>
              <a:t>Ảnh</a:t>
            </a:r>
            <a:r>
              <a:rPr lang="en-US" sz="2000" dirty="0">
                <a:solidFill>
                  <a:srgbClr val="0070C0"/>
                </a:solidFill>
                <a:latin typeface="#9Slide03 Arima Madurai Black" panose="00000A00000000000000" pitchFamily="2" charset="-93"/>
                <a:cs typeface="#9Slide03 Arima Madurai Black" panose="00000A00000000000000" pitchFamily="2" charset="-93"/>
              </a:rPr>
              <a:t> </a:t>
            </a:r>
            <a:r>
              <a:rPr lang="en-US" sz="2000" dirty="0" err="1">
                <a:solidFill>
                  <a:srgbClr val="0070C0"/>
                </a:solidFill>
                <a:latin typeface="#9Slide03 Arima Madurai Black" panose="00000A00000000000000" pitchFamily="2" charset="-93"/>
                <a:cs typeface="#9Slide03 Arima Madurai Black" panose="00000A00000000000000" pitchFamily="2" charset="-93"/>
              </a:rPr>
              <a:t>chụp</a:t>
            </a:r>
            <a:r>
              <a:rPr lang="en-US" sz="2000" dirty="0">
                <a:solidFill>
                  <a:srgbClr val="0070C0"/>
                </a:solidFill>
                <a:latin typeface="#9Slide03 Arima Madurai Black" panose="00000A00000000000000" pitchFamily="2" charset="-93"/>
                <a:cs typeface="#9Slide03 Arima Madurai Black" panose="00000A00000000000000" pitchFamily="2" charset="-93"/>
              </a:rPr>
              <a:t> </a:t>
            </a:r>
            <a:r>
              <a:rPr lang="en-US" sz="2000" dirty="0" err="1">
                <a:solidFill>
                  <a:srgbClr val="0070C0"/>
                </a:solidFill>
                <a:latin typeface="#9Slide03 Arima Madurai Black" panose="00000A00000000000000" pitchFamily="2" charset="-93"/>
                <a:cs typeface="#9Slide03 Arima Madurai Black" panose="00000A00000000000000" pitchFamily="2" charset="-93"/>
              </a:rPr>
              <a:t>bề</a:t>
            </a:r>
            <a:r>
              <a:rPr lang="en-US" sz="2000" dirty="0">
                <a:solidFill>
                  <a:srgbClr val="0070C0"/>
                </a:solidFill>
                <a:latin typeface="#9Slide03 Arima Madurai Black" panose="00000A00000000000000" pitchFamily="2" charset="-93"/>
                <a:cs typeface="#9Slide03 Arima Madurai Black" panose="00000A00000000000000" pitchFamily="2" charset="-93"/>
              </a:rPr>
              <a:t> </a:t>
            </a:r>
            <a:r>
              <a:rPr lang="en-US" sz="2000" dirty="0" err="1">
                <a:solidFill>
                  <a:srgbClr val="0070C0"/>
                </a:solidFill>
                <a:latin typeface="#9Slide03 Arima Madurai Black" panose="00000A00000000000000" pitchFamily="2" charset="-93"/>
                <a:cs typeface="#9Slide03 Arima Madurai Black" panose="00000A00000000000000" pitchFamily="2" charset="-93"/>
              </a:rPr>
              <a:t>mặt</a:t>
            </a:r>
            <a:r>
              <a:rPr lang="en-US" sz="2000" dirty="0">
                <a:solidFill>
                  <a:srgbClr val="0070C0"/>
                </a:solidFill>
                <a:latin typeface="#9Slide03 Arima Madurai Black" panose="00000A00000000000000" pitchFamily="2" charset="-93"/>
                <a:cs typeface="#9Slide03 Arima Madurai Black" panose="00000A00000000000000" pitchFamily="2" charset="-93"/>
              </a:rPr>
              <a:t> </a:t>
            </a:r>
            <a:r>
              <a:rPr lang="en-US" sz="2000" dirty="0" err="1">
                <a:solidFill>
                  <a:srgbClr val="0070C0"/>
                </a:solidFill>
                <a:latin typeface="#9Slide03 Arima Madurai Black" panose="00000A00000000000000" pitchFamily="2" charset="-93"/>
                <a:cs typeface="#9Slide03 Arima Madurai Black" panose="00000A00000000000000" pitchFamily="2" charset="-93"/>
              </a:rPr>
              <a:t>sao</a:t>
            </a:r>
            <a:r>
              <a:rPr lang="en-US" sz="2000" dirty="0">
                <a:solidFill>
                  <a:srgbClr val="0070C0"/>
                </a:solidFill>
                <a:latin typeface="#9Slide03 Arima Madurai Black" panose="00000A00000000000000" pitchFamily="2" charset="-93"/>
                <a:cs typeface="#9Slide03 Arima Madurai Black" panose="00000A00000000000000" pitchFamily="2" charset="-93"/>
              </a:rPr>
              <a:t> </a:t>
            </a:r>
            <a:r>
              <a:rPr lang="en-US" sz="2000" dirty="0" err="1">
                <a:solidFill>
                  <a:srgbClr val="0070C0"/>
                </a:solidFill>
                <a:latin typeface="#9Slide03 Arima Madurai Black" panose="00000A00000000000000" pitchFamily="2" charset="-93"/>
                <a:cs typeface="#9Slide03 Arima Madurai Black" panose="00000A00000000000000" pitchFamily="2" charset="-93"/>
              </a:rPr>
              <a:t>Hỏa</a:t>
            </a:r>
            <a:endParaRPr lang="en-US" sz="2000" dirty="0">
              <a:solidFill>
                <a:srgbClr val="0070C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40947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27C8A8-F433-47DF-98B8-E314906C308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41C138AB-CBBB-407E-BD90-316E46D9AD9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6" name="Picture 2" descr="undefined">
            <a:extLst>
              <a:ext uri="{FF2B5EF4-FFF2-40B4-BE49-F238E27FC236}">
                <a16:creationId xmlns:a16="http://schemas.microsoft.com/office/drawing/2014/main" xmlns="" id="{E0944F2A-D9A8-475B-A11D-0090DF8CBB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7453" y="1691174"/>
            <a:ext cx="6260219" cy="4157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A738059-E5B4-4A88-B0C4-68F33A0F1FD6}"/>
              </a:ext>
            </a:extLst>
          </p:cNvPr>
          <p:cNvSpPr txBox="1"/>
          <p:nvPr/>
        </p:nvSpPr>
        <p:spPr>
          <a:xfrm>
            <a:off x="286019" y="1462847"/>
            <a:ext cx="4749620" cy="5015226"/>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lnSpc>
                <a:spcPct val="150000"/>
              </a:lnSpc>
            </a:pPr>
            <a:r>
              <a:rPr lang="en-US" sz="2400">
                <a:solidFill>
                  <a:srgbClr val="0070C0"/>
                </a:solidFill>
                <a:latin typeface="#9Slide03 Arima Madurai Black" panose="00000A00000000000000" pitchFamily="2" charset="-93"/>
                <a:cs typeface="#9Slide03 Arima Madurai Black" panose="00000A00000000000000" pitchFamily="2" charset="-93"/>
              </a:rPr>
              <a:t>Trạm vũ trụ quốc tế là sự h</a:t>
            </a:r>
            <a:r>
              <a:rPr lang="vi-VN" sz="2400">
                <a:solidFill>
                  <a:srgbClr val="0070C0"/>
                </a:solidFill>
                <a:latin typeface="#9Slide03 Arima Madurai Black" panose="00000A00000000000000" pitchFamily="2" charset="-93"/>
                <a:cs typeface="#9Slide03 Arima Madurai Black" panose="00000A00000000000000" pitchFamily="2" charset="-93"/>
              </a:rPr>
              <a:t>ợp tác của năm cơ quan không gian: NASA</a:t>
            </a:r>
            <a:r>
              <a:rPr lang="en-US" sz="2400">
                <a:solidFill>
                  <a:srgbClr val="0070C0"/>
                </a:solidFill>
                <a:latin typeface="#9Slide03 Arima Madurai Black" panose="00000A00000000000000" pitchFamily="2" charset="-93"/>
                <a:cs typeface="#9Slide03 Arima Madurai Black" panose="00000A00000000000000" pitchFamily="2" charset="-93"/>
              </a:rPr>
              <a:t> </a:t>
            </a:r>
            <a:r>
              <a:rPr lang="vi-VN" sz="2400">
                <a:solidFill>
                  <a:srgbClr val="0070C0"/>
                </a:solidFill>
                <a:latin typeface="#9Slide03 Arima Madurai Black" panose="00000A00000000000000" pitchFamily="2" charset="-93"/>
                <a:cs typeface="#9Slide03 Arima Madurai Black" panose="00000A00000000000000" pitchFamily="2" charset="-93"/>
              </a:rPr>
              <a:t>(Hoa Kỳ</a:t>
            </a:r>
            <a:r>
              <a:rPr lang="en-US" sz="2400">
                <a:solidFill>
                  <a:srgbClr val="0070C0"/>
                </a:solidFill>
                <a:latin typeface="#9Slide03 Arima Madurai Black" panose="00000A00000000000000" pitchFamily="2" charset="-93"/>
                <a:cs typeface="#9Slide03 Arima Madurai Black" panose="00000A00000000000000" pitchFamily="2" charset="-93"/>
              </a:rPr>
              <a:t>)</a:t>
            </a:r>
            <a:r>
              <a:rPr lang="vi-VN" sz="2400">
                <a:solidFill>
                  <a:srgbClr val="0070C0"/>
                </a:solidFill>
                <a:latin typeface="#9Slide03 Arima Madurai Black" panose="00000A00000000000000" pitchFamily="2" charset="-93"/>
                <a:cs typeface="#9Slide03 Arima Madurai Black" panose="00000A00000000000000" pitchFamily="2" charset="-93"/>
              </a:rPr>
              <a:t>, RKA</a:t>
            </a:r>
            <a:r>
              <a:rPr lang="en-US" sz="2400">
                <a:solidFill>
                  <a:srgbClr val="0070C0"/>
                </a:solidFill>
                <a:latin typeface="#9Slide03 Arima Madurai Black" panose="00000A00000000000000" pitchFamily="2" charset="-93"/>
                <a:cs typeface="#9Slide03 Arima Madurai Black" panose="00000A00000000000000" pitchFamily="2" charset="-93"/>
              </a:rPr>
              <a:t> </a:t>
            </a:r>
            <a:r>
              <a:rPr lang="vi-VN" sz="2400">
                <a:solidFill>
                  <a:srgbClr val="0070C0"/>
                </a:solidFill>
                <a:latin typeface="#9Slide03 Arima Madurai Black" panose="00000A00000000000000" pitchFamily="2" charset="-93"/>
                <a:cs typeface="#9Slide03 Arima Madurai Black" panose="00000A00000000000000" pitchFamily="2" charset="-93"/>
              </a:rPr>
              <a:t>(Nga</a:t>
            </a:r>
            <a:r>
              <a:rPr lang="en-US" sz="2400">
                <a:solidFill>
                  <a:srgbClr val="0070C0"/>
                </a:solidFill>
                <a:latin typeface="#9Slide03 Arima Madurai Black" panose="00000A00000000000000" pitchFamily="2" charset="-93"/>
                <a:cs typeface="#9Slide03 Arima Madurai Black" panose="00000A00000000000000" pitchFamily="2" charset="-93"/>
              </a:rPr>
              <a:t>) </a:t>
            </a:r>
            <a:r>
              <a:rPr lang="vi-VN" sz="2400">
                <a:solidFill>
                  <a:srgbClr val="0070C0"/>
                </a:solidFill>
                <a:latin typeface="#9Slide03 Arima Madurai Black" panose="00000A00000000000000" pitchFamily="2" charset="-93"/>
                <a:cs typeface="#9Slide03 Arima Madurai Black" panose="00000A00000000000000" pitchFamily="2" charset="-93"/>
              </a:rPr>
              <a:t>, JAXA</a:t>
            </a:r>
            <a:r>
              <a:rPr lang="en-US" sz="2400">
                <a:solidFill>
                  <a:srgbClr val="0070C0"/>
                </a:solidFill>
                <a:latin typeface="#9Slide03 Arima Madurai Black" panose="00000A00000000000000" pitchFamily="2" charset="-93"/>
                <a:cs typeface="#9Slide03 Arima Madurai Black" panose="00000A00000000000000" pitchFamily="2" charset="-93"/>
              </a:rPr>
              <a:t> </a:t>
            </a:r>
            <a:r>
              <a:rPr lang="vi-VN" sz="2400">
                <a:solidFill>
                  <a:srgbClr val="0070C0"/>
                </a:solidFill>
                <a:latin typeface="#9Slide03 Arima Madurai Black" panose="00000A00000000000000" pitchFamily="2" charset="-93"/>
                <a:cs typeface="#9Slide03 Arima Madurai Black" panose="00000A00000000000000" pitchFamily="2" charset="-93"/>
              </a:rPr>
              <a:t>(Nhật Bản), CSA</a:t>
            </a:r>
            <a:r>
              <a:rPr lang="en-US" sz="2400">
                <a:solidFill>
                  <a:srgbClr val="0070C0"/>
                </a:solidFill>
                <a:latin typeface="#9Slide03 Arima Madurai Black" panose="00000A00000000000000" pitchFamily="2" charset="-93"/>
                <a:cs typeface="#9Slide03 Arima Madurai Black" panose="00000A00000000000000" pitchFamily="2" charset="-93"/>
              </a:rPr>
              <a:t> </a:t>
            </a:r>
            <a:r>
              <a:rPr lang="vi-VN" sz="2400">
                <a:solidFill>
                  <a:srgbClr val="0070C0"/>
                </a:solidFill>
                <a:latin typeface="#9Slide03 Arima Madurai Black" panose="00000A00000000000000" pitchFamily="2" charset="-93"/>
                <a:cs typeface="#9Slide03 Arima Madurai Black" panose="00000A00000000000000" pitchFamily="2" charset="-93"/>
              </a:rPr>
              <a:t>(Canada) và 10 trong 17 nước thành viên của ESA (châu Âu</a:t>
            </a:r>
            <a:r>
              <a:rPr lang="en-US" sz="2400">
                <a:solidFill>
                  <a:srgbClr val="0070C0"/>
                </a:solidFill>
                <a:latin typeface="#9Slide03 Arima Madurai Black" panose="00000A00000000000000" pitchFamily="2" charset="-93"/>
                <a:cs typeface="#9Slide03 Arima Madurai Black" panose="00000A00000000000000" pitchFamily="2" charset="-93"/>
              </a:rPr>
              <a:t>)</a:t>
            </a:r>
            <a:endParaRPr lang="en-US" sz="2400" dirty="0">
              <a:solidFill>
                <a:srgbClr val="0070C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12339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27C8A8-F433-47DF-98B8-E314906C308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41C138AB-CBBB-407E-BD90-316E46D9AD9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6" name="TextBox 5">
            <a:extLst>
              <a:ext uri="{FF2B5EF4-FFF2-40B4-BE49-F238E27FC236}">
                <a16:creationId xmlns:a16="http://schemas.microsoft.com/office/drawing/2014/main" xmlns="" id="{7680E7BC-4DAF-4437-BB79-FB587C6EAEFE}"/>
              </a:ext>
            </a:extLst>
          </p:cNvPr>
          <p:cNvSpPr txBox="1"/>
          <p:nvPr/>
        </p:nvSpPr>
        <p:spPr>
          <a:xfrm>
            <a:off x="190366" y="1079093"/>
            <a:ext cx="11374862" cy="1736646"/>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r>
              <a:rPr lang="vi-VN" sz="2400">
                <a:solidFill>
                  <a:srgbClr val="0070C0"/>
                </a:solidFill>
                <a:latin typeface="#9Slide03 Arima Madurai Black" panose="00000A00000000000000" pitchFamily="2" charset="-93"/>
                <a:cs typeface="#9Slide03 Arima Madurai Black" panose="00000A00000000000000" pitchFamily="2" charset="-93"/>
              </a:rPr>
              <a:t>Ngày </a:t>
            </a:r>
            <a:r>
              <a:rPr lang="vi-VN" sz="2400" b="1">
                <a:solidFill>
                  <a:srgbClr val="0070C0"/>
                </a:solidFill>
                <a:latin typeface="#9Slide03 Arima Madurai Black" panose="00000A00000000000000" pitchFamily="2" charset="-93"/>
                <a:cs typeface="#9Slide03 Arima Madurai Black" panose="00000A00000000000000" pitchFamily="2" charset="-93"/>
              </a:rPr>
              <a:t>14/7/2015</a:t>
            </a:r>
            <a:r>
              <a:rPr lang="vi-VN" sz="2400">
                <a:solidFill>
                  <a:srgbClr val="0070C0"/>
                </a:solidFill>
                <a:latin typeface="#9Slide03 Arima Madurai Black" panose="00000A00000000000000" pitchFamily="2" charset="-93"/>
                <a:cs typeface="#9Slide03 Arima Madurai Black" panose="00000A00000000000000" pitchFamily="2" charset="-93"/>
              </a:rPr>
              <a:t>, New Horizons trở thành phi thuyền đầu tiên bay ngang và gửi về Trái đất hình ảnh rõ nhất về sao Diêm Vương. Sự kiện này đưa Mỹ trở thành nước đầu tiên đưa tàu vũ trụ tới mọi hành tinh.</a:t>
            </a:r>
            <a:endParaRPr lang="en-US" sz="2400" dirty="0">
              <a:solidFill>
                <a:srgbClr val="0070C0"/>
              </a:solidFill>
              <a:latin typeface="#9Slide03 Arima Madurai Black" panose="00000A00000000000000" pitchFamily="2" charset="-93"/>
              <a:cs typeface="#9Slide03 Arima Madurai Black" panose="00000A00000000000000" pitchFamily="2" charset="-93"/>
            </a:endParaRPr>
          </a:p>
        </p:txBody>
      </p:sp>
      <p:pic>
        <p:nvPicPr>
          <p:cNvPr id="7" name="Picture 2" descr=" Sao Diêm Vương trong một ảnh do tàu New Horizons chụp. Ảnh: NASA">
            <a:extLst>
              <a:ext uri="{FF2B5EF4-FFF2-40B4-BE49-F238E27FC236}">
                <a16:creationId xmlns:a16="http://schemas.microsoft.com/office/drawing/2014/main" xmlns="" id="{BC3C0773-C2C9-4824-AD31-250BC59BE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079" y="2987373"/>
            <a:ext cx="3658374" cy="3658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w Horizons – Wikipedia tiếng Việt">
            <a:extLst>
              <a:ext uri="{FF2B5EF4-FFF2-40B4-BE49-F238E27FC236}">
                <a16:creationId xmlns:a16="http://schemas.microsoft.com/office/drawing/2014/main" xmlns="" id="{E5E1D9CA-969A-4F22-B362-26DB1D21F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2750029"/>
            <a:ext cx="3464805" cy="32309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4752F153-487D-4B1C-89FE-EF0E40991DC7}"/>
              </a:ext>
            </a:extLst>
          </p:cNvPr>
          <p:cNvSpPr txBox="1"/>
          <p:nvPr/>
        </p:nvSpPr>
        <p:spPr>
          <a:xfrm>
            <a:off x="9598437" y="4135607"/>
            <a:ext cx="2524125" cy="1464231"/>
          </a:xfrm>
          <a:prstGeom prst="roundRect">
            <a:avLst/>
          </a:prstGeom>
          <a:solidFill>
            <a:srgbClr val="FFFF00"/>
          </a:solidFill>
          <a:ln>
            <a:solidFill>
              <a:schemeClr val="accent1"/>
            </a:solidFill>
          </a:ln>
        </p:spPr>
        <p:txBody>
          <a:bodyPr wrap="square">
            <a:spAutoFit/>
          </a:bodyPr>
          <a:lstStyle/>
          <a:p>
            <a:pPr algn="ctr"/>
            <a:r>
              <a:rPr lang="vi-VN" sz="2000">
                <a:latin typeface="#9Slide03 Arima Madurai Black" panose="00000A00000000000000" pitchFamily="2" charset="-93"/>
                <a:cs typeface="#9Slide03 Arima Madurai Black" panose="00000A00000000000000" pitchFamily="2" charset="-93"/>
              </a:rPr>
              <a:t>Sao Diêm Vương trong một ảnh do tàu New Horizons chụp. </a:t>
            </a:r>
            <a:endParaRPr lang="en-US" sz="2000" dirty="0">
              <a:latin typeface="#9Slide03 Arima Madurai Black" panose="00000A00000000000000" pitchFamily="2" charset="-93"/>
              <a:cs typeface="#9Slide03 Arima Madurai Black" panose="00000A00000000000000" pitchFamily="2" charset="-93"/>
            </a:endParaRPr>
          </a:p>
        </p:txBody>
      </p:sp>
      <p:sp>
        <p:nvSpPr>
          <p:cNvPr id="12" name="TextBox 11">
            <a:extLst>
              <a:ext uri="{FF2B5EF4-FFF2-40B4-BE49-F238E27FC236}">
                <a16:creationId xmlns:a16="http://schemas.microsoft.com/office/drawing/2014/main" xmlns="" id="{D1939F51-74C9-4A1A-9E8E-36B205C8BF7A}"/>
              </a:ext>
            </a:extLst>
          </p:cNvPr>
          <p:cNvSpPr txBox="1"/>
          <p:nvPr/>
        </p:nvSpPr>
        <p:spPr>
          <a:xfrm>
            <a:off x="1192195" y="5980960"/>
            <a:ext cx="3122227" cy="783193"/>
          </a:xfrm>
          <a:prstGeom prst="roundRect">
            <a:avLst/>
          </a:prstGeom>
          <a:solidFill>
            <a:srgbClr val="FFFF00"/>
          </a:solidFill>
          <a:ln>
            <a:solidFill>
              <a:schemeClr val="accent1"/>
            </a:solidFill>
          </a:ln>
        </p:spPr>
        <p:txBody>
          <a:bodyPr wrap="square">
            <a:spAutoFit/>
          </a:bodyPr>
          <a:lstStyle/>
          <a:p>
            <a:r>
              <a:rPr lang="en-US" sz="2000" dirty="0" err="1">
                <a:latin typeface="#9Slide03 Arima Madurai Black" panose="00000A00000000000000" pitchFamily="2" charset="-93"/>
                <a:cs typeface="#9Slide03 Arima Madurai Black" panose="00000A00000000000000" pitchFamily="2" charset="-93"/>
              </a:rPr>
              <a:t>Tàu</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vũ</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trụ</a:t>
            </a:r>
            <a:r>
              <a:rPr lang="en-US" sz="2000" dirty="0">
                <a:latin typeface="#9Slide03 Arima Madurai Black" panose="00000A00000000000000" pitchFamily="2" charset="-93"/>
                <a:cs typeface="#9Slide03 Arima Madurai Black" panose="00000A00000000000000" pitchFamily="2" charset="-93"/>
              </a:rPr>
              <a:t> </a:t>
            </a:r>
            <a:r>
              <a:rPr lang="vi-VN" sz="2000" dirty="0">
                <a:latin typeface="#9Slide03 Arima Madurai Black" panose="00000A00000000000000" pitchFamily="2" charset="-93"/>
                <a:cs typeface="#9Slide03 Arima Madurai Black" panose="00000A00000000000000" pitchFamily="2" charset="-93"/>
              </a:rPr>
              <a:t>New Horizons </a:t>
            </a:r>
            <a:endParaRPr lang="en-US" sz="2000" dirty="0">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10305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127C8A8-F433-47DF-98B8-E314906C308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41C138AB-CBBB-407E-BD90-316E46D9AD9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6" name="TextBox 5">
            <a:extLst>
              <a:ext uri="{FF2B5EF4-FFF2-40B4-BE49-F238E27FC236}">
                <a16:creationId xmlns:a16="http://schemas.microsoft.com/office/drawing/2014/main" xmlns="" id="{A873B6C7-C2B5-455C-B714-DE52CE2DC0B4}"/>
              </a:ext>
            </a:extLst>
          </p:cNvPr>
          <p:cNvSpPr txBox="1"/>
          <p:nvPr/>
        </p:nvSpPr>
        <p:spPr>
          <a:xfrm>
            <a:off x="400319" y="1018817"/>
            <a:ext cx="4854261" cy="6068080"/>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lnSpc>
                <a:spcPct val="150000"/>
              </a:lnSpc>
            </a:pPr>
            <a:r>
              <a:rPr lang="vi-VN" sz="2400">
                <a:solidFill>
                  <a:srgbClr val="0070C0"/>
                </a:solidFill>
                <a:latin typeface="#9Slide03 Arima Madurai Black" panose="00000A00000000000000" pitchFamily="2" charset="-93"/>
                <a:cs typeface="#9Slide03 Arima Madurai Black" panose="00000A00000000000000" pitchFamily="2" charset="-93"/>
              </a:rPr>
              <a:t>Ngày </a:t>
            </a:r>
            <a:r>
              <a:rPr lang="vi-VN" sz="2400" b="1">
                <a:solidFill>
                  <a:srgbClr val="0070C0"/>
                </a:solidFill>
                <a:latin typeface="#9Slide03 Arima Madurai Black" panose="00000A00000000000000" pitchFamily="2" charset="-93"/>
                <a:cs typeface="#9Slide03 Arima Madurai Black" panose="00000A00000000000000" pitchFamily="2" charset="-93"/>
              </a:rPr>
              <a:t>3/1/2019</a:t>
            </a:r>
            <a:r>
              <a:rPr lang="vi-VN" sz="2400">
                <a:solidFill>
                  <a:srgbClr val="0070C0"/>
                </a:solidFill>
                <a:latin typeface="#9Slide03 Arima Madurai Black" panose="00000A00000000000000" pitchFamily="2" charset="-93"/>
                <a:cs typeface="#9Slide03 Arima Madurai Black" panose="00000A00000000000000" pitchFamily="2" charset="-93"/>
              </a:rPr>
              <a:t>, tàu Hằng Nga 4 của Trung Quốc đã trở thành tàu vũ trụ đầu tiên hạ cánh thành công xuống vùng tối của Mặt trăng, đánh dấu bước tiến lớn của Trung Quốc trên con đường chinh phục vũ trụ.</a:t>
            </a:r>
            <a:endParaRPr lang="en-US" sz="2400" dirty="0">
              <a:solidFill>
                <a:srgbClr val="0070C0"/>
              </a:solidFill>
              <a:latin typeface="#9Slide03 Arima Madurai Black" panose="00000A00000000000000" pitchFamily="2" charset="-93"/>
              <a:cs typeface="#9Slide03 Arima Madurai Black" panose="00000A00000000000000" pitchFamily="2" charset="-93"/>
            </a:endParaRPr>
          </a:p>
        </p:txBody>
      </p:sp>
      <p:pic>
        <p:nvPicPr>
          <p:cNvPr id="7" name="Picture 2" descr="Tàu Hằng Nga 5 hạ cánh thành công xuống Mặt Trăng">
            <a:extLst>
              <a:ext uri="{FF2B5EF4-FFF2-40B4-BE49-F238E27FC236}">
                <a16:creationId xmlns:a16="http://schemas.microsoft.com/office/drawing/2014/main" xmlns="" id="{F5D7483F-BBCD-4850-B6E6-B980AB2B1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2" y="2066925"/>
            <a:ext cx="6579960" cy="39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xmlns="" id="{B5C3FACF-BC78-4CA8-BCB0-D88A2FAE7500}"/>
              </a:ext>
            </a:extLst>
          </p:cNvPr>
          <p:cNvSpPr>
            <a:spLocks noChangeArrowheads="1"/>
          </p:cNvSpPr>
          <p:nvPr/>
        </p:nvSpPr>
        <p:spPr bwMode="gray">
          <a:xfrm>
            <a:off x="46898" y="771695"/>
            <a:ext cx="7442238" cy="6421389"/>
          </a:xfrm>
          <a:prstGeom prst="chevron">
            <a:avLst>
              <a:gd name="adj" fmla="val 16468"/>
            </a:avLst>
          </a:prstGeom>
          <a:solidFill>
            <a:srgbClr val="FFFFFF"/>
          </a:solidFill>
          <a:ln w="38100">
            <a:solidFill>
              <a:srgbClr val="00B050"/>
            </a:solidFill>
            <a:miter lim="800000"/>
            <a:headEnd/>
            <a:tailEnd/>
          </a:ln>
          <a:effectLst>
            <a:outerShdw dist="109250" dir="3267739" algn="ctr" rotWithShape="0">
              <a:srgbClr val="333333">
                <a:alpha val="50000"/>
              </a:srgbClr>
            </a:outerShdw>
          </a:effectLst>
        </p:spPr>
        <p:txBody>
          <a:bodyPr wrap="square" anchor="ctr">
            <a:spAutoFit/>
          </a:bodyPr>
          <a:lstStyle/>
          <a:p>
            <a:pPr>
              <a:defRPr/>
            </a:pPr>
            <a:endParaRPr lang="en-US" kern="0">
              <a:solidFill>
                <a:prstClr val="black"/>
              </a:solidFill>
              <a:latin typeface="Calibri" panose="020F0502020204030204"/>
            </a:endParaRPr>
          </a:p>
        </p:txBody>
      </p:sp>
      <p:sp>
        <p:nvSpPr>
          <p:cNvPr id="9" name="TextBox 8">
            <a:extLst>
              <a:ext uri="{FF2B5EF4-FFF2-40B4-BE49-F238E27FC236}">
                <a16:creationId xmlns:a16="http://schemas.microsoft.com/office/drawing/2014/main" xmlns="" id="{75076B74-41CD-4A93-83B9-F92990CDAF90}"/>
              </a:ext>
            </a:extLst>
          </p:cNvPr>
          <p:cNvSpPr txBox="1"/>
          <p:nvPr/>
        </p:nvSpPr>
        <p:spPr>
          <a:xfrm>
            <a:off x="1172818" y="852512"/>
            <a:ext cx="5377070" cy="4764381"/>
          </a:xfrm>
          <a:prstGeom prst="rect">
            <a:avLst/>
          </a:prstGeom>
          <a:noFill/>
        </p:spPr>
        <p:txBody>
          <a:bodyPr wrap="square">
            <a:spAutoFit/>
          </a:bodyPr>
          <a:lstStyle/>
          <a:p>
            <a:pPr algn="just">
              <a:lnSpc>
                <a:spcPct val="115000"/>
              </a:lnSpc>
              <a:defRPr/>
            </a:pPr>
            <a:r>
              <a:rPr lang="en-US" sz="2400" kern="0" dirty="0" err="1">
                <a:solidFill>
                  <a:srgbClr val="FF0000"/>
                </a:solidFill>
                <a:latin typeface="#9Slide03 Arima Madurai Black" panose="00000A00000000000000" pitchFamily="2" charset="0"/>
                <a:cs typeface="#9Slide03 Arima Madurai Black" panose="00000A00000000000000" pitchFamily="2" charset="0"/>
              </a:rPr>
              <a:t>Thiên</a:t>
            </a:r>
            <a:r>
              <a:rPr lang="en-US" sz="2400" kern="0" dirty="0">
                <a:solidFill>
                  <a:srgbClr val="FF0000"/>
                </a:solidFill>
                <a:latin typeface="#9Slide03 Arima Madurai Black" panose="00000A00000000000000" pitchFamily="2" charset="0"/>
                <a:cs typeface="#9Slide03 Arima Madurai Black" panose="00000A00000000000000" pitchFamily="2" charset="0"/>
              </a:rPr>
              <a:t> </a:t>
            </a:r>
            <a:r>
              <a:rPr lang="en-US" sz="2400" kern="0" dirty="0" err="1">
                <a:solidFill>
                  <a:srgbClr val="FF0000"/>
                </a:solidFill>
                <a:latin typeface="#9Slide03 Arima Madurai Black" panose="00000A00000000000000" pitchFamily="2" charset="0"/>
                <a:cs typeface="#9Slide03 Arima Madurai Black" panose="00000A00000000000000" pitchFamily="2" charset="0"/>
              </a:rPr>
              <a:t>văn</a:t>
            </a:r>
            <a:r>
              <a:rPr lang="en-US" sz="2400" kern="0" dirty="0">
                <a:solidFill>
                  <a:srgbClr val="FF000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Nghiên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cứu</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thể</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hiện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tượng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tự</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có</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nguồn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gốc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ngoài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Trái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Đất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Thông</a:t>
            </a:r>
            <a:r>
              <a:rPr lang="en-US" sz="2400" kern="0" dirty="0">
                <a:solidFill>
                  <a:srgbClr val="0070C0"/>
                </a:solidFill>
                <a:latin typeface="#9Slide03 Arima Madurai Black" panose="00000A00000000000000" pitchFamily="2" charset="0"/>
                <a:cs typeface="#9Slide03 Arima Madurai Black" panose="00000A00000000000000" pitchFamily="2" charset="0"/>
              </a:rPr>
              <a:t> qua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bức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xạ</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phát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ra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từ</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thể</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trong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dải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phổ</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điện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từ</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tính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chất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của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chúng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sẽ</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được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xác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định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như</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độ</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sáng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khối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lượng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riêng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nhiệt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độ</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thành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phần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hóa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học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từ</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đó</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có</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thể</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xây</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dựng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mô</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hình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lí</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thuyết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về</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sự</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hình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thành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vòng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đời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của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thể</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trong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vũ</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trụ</a:t>
            </a:r>
            <a:r>
              <a:rPr lang="en-US" sz="2400" kern="0" dirty="0">
                <a:solidFill>
                  <a:srgbClr val="0070C0"/>
                </a:solidFill>
                <a:latin typeface="#9Slide03 Arima Madurai Black" panose="00000A00000000000000" pitchFamily="2" charset="0"/>
                <a:cs typeface="#9Slide03 Arima Madurai Black" panose="00000A00000000000000" pitchFamily="2" charset="0"/>
              </a:rPr>
              <a:t>.</a:t>
            </a:r>
            <a:endParaRPr lang="vi-VN" sz="2400" b="1" dirty="0">
              <a:solidFill>
                <a:srgbClr val="002060"/>
              </a:solidFill>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83B82E3E-7FA4-4C9E-BB9E-013D0286256F}"/>
              </a:ext>
            </a:extLst>
          </p:cNvPr>
          <p:cNvSpPr/>
          <p:nvPr/>
        </p:nvSpPr>
        <p:spPr>
          <a:xfrm>
            <a:off x="-120950" y="-53384"/>
            <a:ext cx="3756991" cy="770391"/>
          </a:xfrm>
          <a:custGeom>
            <a:avLst/>
            <a:gdLst>
              <a:gd name="connsiteX0" fmla="*/ 0 w 3756991"/>
              <a:gd name="connsiteY0" fmla="*/ 128401 h 770391"/>
              <a:gd name="connsiteX1" fmla="*/ 128401 w 3756991"/>
              <a:gd name="connsiteY1" fmla="*/ 0 h 770391"/>
              <a:gd name="connsiteX2" fmla="*/ 606760 w 3756991"/>
              <a:gd name="connsiteY2" fmla="*/ 0 h 770391"/>
              <a:gd name="connsiteX3" fmla="*/ 1260129 w 3756991"/>
              <a:gd name="connsiteY3" fmla="*/ 0 h 770391"/>
              <a:gd name="connsiteX4" fmla="*/ 1773490 w 3756991"/>
              <a:gd name="connsiteY4" fmla="*/ 0 h 770391"/>
              <a:gd name="connsiteX5" fmla="*/ 2391857 w 3756991"/>
              <a:gd name="connsiteY5" fmla="*/ 0 h 770391"/>
              <a:gd name="connsiteX6" fmla="*/ 2870216 w 3756991"/>
              <a:gd name="connsiteY6" fmla="*/ 0 h 770391"/>
              <a:gd name="connsiteX7" fmla="*/ 3628590 w 3756991"/>
              <a:gd name="connsiteY7" fmla="*/ 0 h 770391"/>
              <a:gd name="connsiteX8" fmla="*/ 3756991 w 3756991"/>
              <a:gd name="connsiteY8" fmla="*/ 128401 h 770391"/>
              <a:gd name="connsiteX9" fmla="*/ 3756991 w 3756991"/>
              <a:gd name="connsiteY9" fmla="*/ 641990 h 770391"/>
              <a:gd name="connsiteX10" fmla="*/ 3628590 w 3756991"/>
              <a:gd name="connsiteY10" fmla="*/ 770391 h 770391"/>
              <a:gd name="connsiteX11" fmla="*/ 3080227 w 3756991"/>
              <a:gd name="connsiteY11" fmla="*/ 770391 h 770391"/>
              <a:gd name="connsiteX12" fmla="*/ 2601868 w 3756991"/>
              <a:gd name="connsiteY12" fmla="*/ 770391 h 770391"/>
              <a:gd name="connsiteX13" fmla="*/ 1948499 w 3756991"/>
              <a:gd name="connsiteY13" fmla="*/ 770391 h 770391"/>
              <a:gd name="connsiteX14" fmla="*/ 1365134 w 3756991"/>
              <a:gd name="connsiteY14" fmla="*/ 770391 h 770391"/>
              <a:gd name="connsiteX15" fmla="*/ 851773 w 3756991"/>
              <a:gd name="connsiteY15" fmla="*/ 770391 h 770391"/>
              <a:gd name="connsiteX16" fmla="*/ 128401 w 3756991"/>
              <a:gd name="connsiteY16" fmla="*/ 770391 h 770391"/>
              <a:gd name="connsiteX17" fmla="*/ 0 w 3756991"/>
              <a:gd name="connsiteY17" fmla="*/ 641990 h 770391"/>
              <a:gd name="connsiteX18" fmla="*/ 0 w 3756991"/>
              <a:gd name="connsiteY18" fmla="*/ 128401 h 7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6991" h="770391" fill="none" extrusionOk="0">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w="3756991" h="770391" stroke="0" extrusionOk="0">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xmlns="" sd="4073095976">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9Slide03 Arima Madurai Black" panose="00000A00000000000000" pitchFamily="2" charset="-93"/>
                <a:cs typeface="#9Slide03 Arima Madurai Black" panose="00000A00000000000000" pitchFamily="2" charset="-93"/>
              </a:rPr>
              <a:t>HƯỚNG</a:t>
            </a:r>
            <a:r>
              <a:rPr kumimoji="0" lang="en-US" sz="2800" b="0" i="0" u="none" strike="noStrike" kern="0" cap="none" spc="0" normalizeH="0" noProof="0">
                <a:ln>
                  <a:noFill/>
                </a:ln>
                <a:effectLst/>
                <a:uLnTx/>
                <a:uFillTx/>
                <a:latin typeface="#9Slide03 Arima Madurai Black" panose="00000A00000000000000" pitchFamily="2" charset="-93"/>
                <a:cs typeface="#9Slide03 Arima Madurai Black" panose="00000A00000000000000" pitchFamily="2" charset="-93"/>
              </a:rPr>
              <a:t> NGHIÊN CỨU</a:t>
            </a:r>
            <a:endParaRPr kumimoji="0" lang="en-US" sz="2800" b="0" i="0" u="none" strike="noStrike" kern="0" cap="none" spc="0" normalizeH="0" baseline="0" noProof="0">
              <a:ln>
                <a:noFill/>
              </a:ln>
              <a:effectLst/>
              <a:uLnTx/>
              <a:uFillTx/>
              <a:latin typeface="#9Slide03 Arima Madurai Black" panose="00000A00000000000000" pitchFamily="2" charset="-93"/>
              <a:cs typeface="#9Slide03 Arima Madurai Black" panose="00000A00000000000000" pitchFamily="2" charset="-93"/>
            </a:endParaRPr>
          </a:p>
        </p:txBody>
      </p:sp>
      <p:pic>
        <p:nvPicPr>
          <p:cNvPr id="10242" name="Picture 2" descr="NASA dự báo hiện tượng thiên văn kỳ thú ngày 1/9">
            <a:extLst>
              <a:ext uri="{FF2B5EF4-FFF2-40B4-BE49-F238E27FC236}">
                <a16:creationId xmlns:a16="http://schemas.microsoft.com/office/drawing/2014/main" xmlns="" id="{157582A0-8BF6-48C5-B20C-C4CA41F97C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6943" y="2233715"/>
            <a:ext cx="4249899" cy="23905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43910AE7-AF05-4731-8F10-A1C46DEB9744}"/>
              </a:ext>
            </a:extLst>
          </p:cNvPr>
          <p:cNvSpPr txBox="1"/>
          <p:nvPr/>
        </p:nvSpPr>
        <p:spPr>
          <a:xfrm>
            <a:off x="8428383" y="5055037"/>
            <a:ext cx="3445938" cy="1123712"/>
          </a:xfrm>
          <a:prstGeom prst="roundRect">
            <a:avLst/>
          </a:prstGeom>
          <a:solidFill>
            <a:srgbClr val="FFFF00"/>
          </a:solidFill>
          <a:ln>
            <a:solidFill>
              <a:schemeClr val="accent1"/>
            </a:solidFill>
          </a:ln>
        </p:spPr>
        <p:txBody>
          <a:bodyPr wrap="square">
            <a:spAutoFit/>
          </a:bodyPr>
          <a:lstStyle/>
          <a:p>
            <a:r>
              <a:rPr lang="en-US" sz="2000" dirty="0" err="1">
                <a:latin typeface="#9Slide03 Arima Madurai Black" panose="00000A00000000000000" pitchFamily="2" charset="-93"/>
                <a:cs typeface="#9Slide03 Arima Madurai Black" panose="00000A00000000000000" pitchFamily="2" charset="-93"/>
              </a:rPr>
              <a:t>Tiểu</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hành</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tinh</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tiếp</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cận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trái</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đất</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ngày</a:t>
            </a:r>
            <a:r>
              <a:rPr lang="en-US" sz="2000" dirty="0">
                <a:latin typeface="#9Slide03 Arima Madurai Black" panose="00000A00000000000000" pitchFamily="2" charset="-93"/>
                <a:cs typeface="#9Slide03 Arima Madurai Black" panose="00000A00000000000000" pitchFamily="2" charset="-93"/>
              </a:rPr>
              <a:t> 1/9/2020</a:t>
            </a:r>
          </a:p>
        </p:txBody>
      </p:sp>
    </p:spTree>
    <p:extLst>
      <p:ext uri="{BB962C8B-B14F-4D97-AF65-F5344CB8AC3E}">
        <p14:creationId xmlns:p14="http://schemas.microsoft.com/office/powerpoint/2010/main" val="77841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barn(inVertical)">
                                      <p:cBhvr>
                                        <p:cTn id="20" dur="500"/>
                                        <p:tgtEl>
                                          <p:spTgt spid="1024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xmlns="" id="{B5C3FACF-BC78-4CA8-BCB0-D88A2FAE7500}"/>
              </a:ext>
            </a:extLst>
          </p:cNvPr>
          <p:cNvSpPr>
            <a:spLocks noChangeArrowheads="1"/>
          </p:cNvSpPr>
          <p:nvPr/>
        </p:nvSpPr>
        <p:spPr bwMode="gray">
          <a:xfrm>
            <a:off x="361947" y="948827"/>
            <a:ext cx="11357828" cy="2023800"/>
          </a:xfrm>
          <a:prstGeom prst="chevron">
            <a:avLst>
              <a:gd name="adj" fmla="val 16468"/>
            </a:avLst>
          </a:prstGeom>
          <a:solidFill>
            <a:srgbClr val="FFFFFF"/>
          </a:solidFill>
          <a:ln w="38100">
            <a:solidFill>
              <a:srgbClr val="00B050"/>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75076B74-41CD-4A93-83B9-F92990CDAF90}"/>
              </a:ext>
            </a:extLst>
          </p:cNvPr>
          <p:cNvSpPr txBox="1"/>
          <p:nvPr/>
        </p:nvSpPr>
        <p:spPr>
          <a:xfrm>
            <a:off x="767382" y="1238250"/>
            <a:ext cx="10400057" cy="1154162"/>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2400" kern="0">
                <a:solidFill>
                  <a:srgbClr val="FF0000"/>
                </a:solidFill>
                <a:latin typeface="#9Slide03 Arima Madurai Black" panose="00000A00000000000000" pitchFamily="2" charset="0"/>
                <a:cs typeface="#9Slide03 Arima Madurai Black" panose="00000A00000000000000" pitchFamily="2" charset="0"/>
              </a:rPr>
              <a:t>Công nghệ vệ tinh: </a:t>
            </a:r>
            <a:r>
              <a:rPr lang="en-US" sz="2400" kern="0">
                <a:solidFill>
                  <a:srgbClr val="0070C0"/>
                </a:solidFill>
                <a:latin typeface="#9Slide03 Arima Madurai Black" panose="00000A00000000000000" pitchFamily="2" charset="0"/>
                <a:cs typeface="#9Slide03 Arima Madurai Black" panose="00000A00000000000000" pitchFamily="2" charset="0"/>
              </a:rPr>
              <a:t>Nghiên cứu, thiết kế, chế tạo, vận hành vệ tinh đưa vào không gian để phục vụ truyền hình, thông tin liên lạc,...</a:t>
            </a:r>
            <a:endParaRPr lang="en-US" sz="2400" kern="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xmlns="" id="{83B82E3E-7FA4-4C9E-BB9E-013D0286256F}"/>
              </a:ext>
            </a:extLst>
          </p:cNvPr>
          <p:cNvSpPr/>
          <p:nvPr/>
        </p:nvSpPr>
        <p:spPr>
          <a:xfrm>
            <a:off x="278296" y="178436"/>
            <a:ext cx="3756991" cy="770391"/>
          </a:xfrm>
          <a:custGeom>
            <a:avLst/>
            <a:gdLst>
              <a:gd name="connsiteX0" fmla="*/ 0 w 3756991"/>
              <a:gd name="connsiteY0" fmla="*/ 128401 h 770391"/>
              <a:gd name="connsiteX1" fmla="*/ 128401 w 3756991"/>
              <a:gd name="connsiteY1" fmla="*/ 0 h 770391"/>
              <a:gd name="connsiteX2" fmla="*/ 606760 w 3756991"/>
              <a:gd name="connsiteY2" fmla="*/ 0 h 770391"/>
              <a:gd name="connsiteX3" fmla="*/ 1260129 w 3756991"/>
              <a:gd name="connsiteY3" fmla="*/ 0 h 770391"/>
              <a:gd name="connsiteX4" fmla="*/ 1773490 w 3756991"/>
              <a:gd name="connsiteY4" fmla="*/ 0 h 770391"/>
              <a:gd name="connsiteX5" fmla="*/ 2391857 w 3756991"/>
              <a:gd name="connsiteY5" fmla="*/ 0 h 770391"/>
              <a:gd name="connsiteX6" fmla="*/ 2870216 w 3756991"/>
              <a:gd name="connsiteY6" fmla="*/ 0 h 770391"/>
              <a:gd name="connsiteX7" fmla="*/ 3628590 w 3756991"/>
              <a:gd name="connsiteY7" fmla="*/ 0 h 770391"/>
              <a:gd name="connsiteX8" fmla="*/ 3756991 w 3756991"/>
              <a:gd name="connsiteY8" fmla="*/ 128401 h 770391"/>
              <a:gd name="connsiteX9" fmla="*/ 3756991 w 3756991"/>
              <a:gd name="connsiteY9" fmla="*/ 641990 h 770391"/>
              <a:gd name="connsiteX10" fmla="*/ 3628590 w 3756991"/>
              <a:gd name="connsiteY10" fmla="*/ 770391 h 770391"/>
              <a:gd name="connsiteX11" fmla="*/ 3080227 w 3756991"/>
              <a:gd name="connsiteY11" fmla="*/ 770391 h 770391"/>
              <a:gd name="connsiteX12" fmla="*/ 2601868 w 3756991"/>
              <a:gd name="connsiteY12" fmla="*/ 770391 h 770391"/>
              <a:gd name="connsiteX13" fmla="*/ 1948499 w 3756991"/>
              <a:gd name="connsiteY13" fmla="*/ 770391 h 770391"/>
              <a:gd name="connsiteX14" fmla="*/ 1365134 w 3756991"/>
              <a:gd name="connsiteY14" fmla="*/ 770391 h 770391"/>
              <a:gd name="connsiteX15" fmla="*/ 851773 w 3756991"/>
              <a:gd name="connsiteY15" fmla="*/ 770391 h 770391"/>
              <a:gd name="connsiteX16" fmla="*/ 128401 w 3756991"/>
              <a:gd name="connsiteY16" fmla="*/ 770391 h 770391"/>
              <a:gd name="connsiteX17" fmla="*/ 0 w 3756991"/>
              <a:gd name="connsiteY17" fmla="*/ 641990 h 770391"/>
              <a:gd name="connsiteX18" fmla="*/ 0 w 3756991"/>
              <a:gd name="connsiteY18" fmla="*/ 128401 h 7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6991" h="770391" fill="none" extrusionOk="0">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w="3756991" h="770391" stroke="0" extrusionOk="0">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xmlns="" sd="4073095976">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9Slide03 Arima Madurai Black" panose="00000A00000000000000" pitchFamily="2" charset="-93"/>
                <a:ea typeface="+mn-ea"/>
                <a:cs typeface="#9Slide03 Arima Madurai Black" panose="00000A00000000000000" pitchFamily="2" charset="-93"/>
              </a:rPr>
              <a:t>HƯỚNG NGHIÊN CỨU</a:t>
            </a:r>
          </a:p>
        </p:txBody>
      </p:sp>
      <p:pic>
        <p:nvPicPr>
          <p:cNvPr id="16386" name="Picture 2" descr="Vệ tinh “Made by Vietnam” và giấc mơ không gian của người Việt">
            <a:extLst>
              <a:ext uri="{FF2B5EF4-FFF2-40B4-BE49-F238E27FC236}">
                <a16:creationId xmlns:a16="http://schemas.microsoft.com/office/drawing/2014/main" xmlns="" id="{8EF61DCC-1C42-4F16-A77D-ECC8DE850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08" y="3038475"/>
            <a:ext cx="3411592" cy="342030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nternet vệ tinh là gì? Ưu nhược điểm của Internet vệ tinh - QuanTriMang.com">
            <a:extLst>
              <a:ext uri="{FF2B5EF4-FFF2-40B4-BE49-F238E27FC236}">
                <a16:creationId xmlns:a16="http://schemas.microsoft.com/office/drawing/2014/main" xmlns="" id="{A72011AB-9421-423E-B676-9B62A073B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0" y="2972627"/>
            <a:ext cx="44577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2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par>
                                <p:cTn id="11" presetID="16" presetClass="entr" presetSubtype="21" fill="hold" nodeType="with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barn(inVertical)">
                                      <p:cBhvr>
                                        <p:cTn id="13"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xmlns="" id="{B5C3FACF-BC78-4CA8-BCB0-D88A2FAE7500}"/>
              </a:ext>
            </a:extLst>
          </p:cNvPr>
          <p:cNvSpPr>
            <a:spLocks noChangeArrowheads="1"/>
          </p:cNvSpPr>
          <p:nvPr/>
        </p:nvSpPr>
        <p:spPr bwMode="gray">
          <a:xfrm>
            <a:off x="-31258" y="809221"/>
            <a:ext cx="8279606" cy="6287038"/>
          </a:xfrm>
          <a:prstGeom prst="chevron">
            <a:avLst>
              <a:gd name="adj" fmla="val 16468"/>
            </a:avLst>
          </a:prstGeom>
          <a:solidFill>
            <a:srgbClr val="FFFFFF"/>
          </a:solidFill>
          <a:ln w="38100">
            <a:solidFill>
              <a:srgbClr val="00B050"/>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75076B74-41CD-4A93-83B9-F92990CDAF90}"/>
              </a:ext>
            </a:extLst>
          </p:cNvPr>
          <p:cNvSpPr txBox="1"/>
          <p:nvPr/>
        </p:nvSpPr>
        <p:spPr>
          <a:xfrm>
            <a:off x="884855" y="736311"/>
            <a:ext cx="6636405" cy="6740307"/>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2400" kern="0" dirty="0" err="1">
                <a:solidFill>
                  <a:srgbClr val="FF0000"/>
                </a:solidFill>
                <a:latin typeface="#9Slide03 Arima Madurai Black" panose="00000A00000000000000" pitchFamily="2" charset="0"/>
                <a:cs typeface="#9Slide03 Arima Madurai Black" panose="00000A00000000000000" pitchFamily="2" charset="0"/>
              </a:rPr>
              <a:t>Viễn</a:t>
            </a:r>
            <a:r>
              <a:rPr lang="en-US" sz="2400" kern="0" dirty="0">
                <a:solidFill>
                  <a:srgbClr val="FF0000"/>
                </a:solidFill>
                <a:latin typeface="#9Slide03 Arima Madurai Black" panose="00000A00000000000000" pitchFamily="2" charset="0"/>
                <a:cs typeface="#9Slide03 Arima Madurai Black" panose="00000A00000000000000" pitchFamily="2" charset="0"/>
              </a:rPr>
              <a:t> </a:t>
            </a:r>
            <a:r>
              <a:rPr lang="en-US" sz="2400" kern="0" dirty="0" err="1">
                <a:solidFill>
                  <a:srgbClr val="FF0000"/>
                </a:solidFill>
                <a:latin typeface="#9Slide03 Arima Madurai Black" panose="00000A00000000000000" pitchFamily="2" charset="0"/>
                <a:cs typeface="#9Slide03 Arima Madurai Black" panose="00000A00000000000000" pitchFamily="2" charset="0"/>
              </a:rPr>
              <a:t>thám</a:t>
            </a:r>
            <a:r>
              <a:rPr lang="en-US" sz="2400" kern="0" dirty="0">
                <a:solidFill>
                  <a:srgbClr val="FF000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Đo</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thu</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thập</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nghiên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cứu</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xử</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lí</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thông</a:t>
            </a:r>
            <a:r>
              <a:rPr lang="en-US" sz="2400" kern="0" dirty="0">
                <a:solidFill>
                  <a:srgbClr val="0070C0"/>
                </a:solidFill>
                <a:latin typeface="#9Slide03 Arima Madurai Black" panose="00000A00000000000000" pitchFamily="2" charset="0"/>
                <a:cs typeface="#9Slide03 Arima Madurai Black" panose="00000A00000000000000" pitchFamily="2" charset="0"/>
              </a:rPr>
              <a:t> tin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đối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tượng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trên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bề</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mặt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Trái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Đất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khí</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quyển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thông</a:t>
            </a:r>
            <a:r>
              <a:rPr lang="en-US" sz="2400" kern="0" dirty="0">
                <a:solidFill>
                  <a:srgbClr val="0070C0"/>
                </a:solidFill>
                <a:latin typeface="#9Slide03 Arima Madurai Black" panose="00000A00000000000000" pitchFamily="2" charset="0"/>
                <a:cs typeface="#9Slide03 Arima Madurai Black" panose="00000A00000000000000" pitchFamily="2" charset="0"/>
              </a:rPr>
              <a:t> qua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ảnh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chụp</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từ</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vệ</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tinh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trong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phạm</a:t>
            </a:r>
            <a:r>
              <a:rPr lang="en-US" sz="2400" kern="0" dirty="0">
                <a:solidFill>
                  <a:srgbClr val="0070C0"/>
                </a:solidFill>
                <a:latin typeface="#9Slide03 Arima Madurai Black" panose="00000A00000000000000" pitchFamily="2" charset="0"/>
                <a:cs typeface="#9Slide03 Arima Madurai Black" panose="00000A00000000000000" pitchFamily="2" charset="0"/>
              </a:rPr>
              <a:t> vu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rộng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lớn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như</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tác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động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của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biến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đổi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khí</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hậu</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nước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biển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dâng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quản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lí</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đất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đai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theo</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dõi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mùa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vụ</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đánh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giá</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biến</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động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của</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rừng</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dự</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báo</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thời</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tiết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giám</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sát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đánh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giá</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thiên</a:t>
            </a:r>
            <a:r>
              <a:rPr lang="en-US" sz="2400" kern="0" dirty="0">
                <a:solidFill>
                  <a:srgbClr val="0070C0"/>
                </a:solidFill>
                <a:latin typeface="#9Slide03 Arima Madurai Black" panose="00000A00000000000000" pitchFamily="2" charset="0"/>
                <a:cs typeface="#9Slide03 Arima Madurai Black" panose="00000A00000000000000" pitchFamily="2" charset="0"/>
              </a:rPr>
              <a:t> tai,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bão</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lũ</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sạt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lở</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đất</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đá</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và</a:t>
            </a:r>
            <a:r>
              <a:rPr lang="en-US" sz="2400" kern="0" dirty="0">
                <a:solidFill>
                  <a:srgbClr val="0070C0"/>
                </a:solidFill>
                <a:latin typeface="#9Slide03 Arima Madurai Black" panose="00000A00000000000000" pitchFamily="2" charset="0"/>
                <a:cs typeface="#9Slide03 Arima Madurai Black" panose="00000A00000000000000" pitchFamily="2" charset="0"/>
              </a:rPr>
              <a:t> an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ninh</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quốc</a:t>
            </a:r>
            <a:r>
              <a:rPr lang="en-US" sz="2400" kern="0" dirty="0">
                <a:solidFill>
                  <a:srgbClr val="0070C0"/>
                </a:solidFill>
                <a:latin typeface="#9Slide03 Arima Madurai Black" panose="00000A00000000000000" pitchFamily="2" charset="0"/>
                <a:cs typeface="#9Slide03 Arima Madurai Black" panose="00000A00000000000000" pitchFamily="2" charset="0"/>
              </a:rPr>
              <a:t> </a:t>
            </a:r>
            <a:r>
              <a:rPr lang="en-US" sz="2400" kern="0" dirty="0" err="1">
                <a:solidFill>
                  <a:srgbClr val="0070C0"/>
                </a:solidFill>
                <a:latin typeface="#9Slide03 Arima Madurai Black" panose="00000A00000000000000" pitchFamily="2" charset="0"/>
                <a:cs typeface="#9Slide03 Arima Madurai Black" panose="00000A00000000000000" pitchFamily="2" charset="0"/>
              </a:rPr>
              <a:t>phòng</a:t>
            </a:r>
            <a:r>
              <a:rPr lang="en-US" sz="2400" kern="0" dirty="0">
                <a:solidFill>
                  <a:srgbClr val="0070C0"/>
                </a:solidFill>
                <a:latin typeface="#9Slide03 Arima Madurai Black" panose="00000A00000000000000" pitchFamily="2" charset="0"/>
                <a:cs typeface="#9Slide03 Arima Madurai Black" panose="00000A00000000000000" pitchFamily="2" charset="0"/>
              </a:rPr>
              <a:t>.</a:t>
            </a:r>
          </a:p>
        </p:txBody>
      </p:sp>
      <p:sp>
        <p:nvSpPr>
          <p:cNvPr id="13" name="Rectangle: Rounded Corners 12">
            <a:extLst>
              <a:ext uri="{FF2B5EF4-FFF2-40B4-BE49-F238E27FC236}">
                <a16:creationId xmlns:a16="http://schemas.microsoft.com/office/drawing/2014/main" xmlns="" id="{83B82E3E-7FA4-4C9E-BB9E-013D0286256F}"/>
              </a:ext>
            </a:extLst>
          </p:cNvPr>
          <p:cNvSpPr/>
          <p:nvPr/>
        </p:nvSpPr>
        <p:spPr>
          <a:xfrm>
            <a:off x="190500" y="38830"/>
            <a:ext cx="3756991" cy="770391"/>
          </a:xfrm>
          <a:custGeom>
            <a:avLst/>
            <a:gdLst>
              <a:gd name="connsiteX0" fmla="*/ 0 w 3756991"/>
              <a:gd name="connsiteY0" fmla="*/ 128401 h 770391"/>
              <a:gd name="connsiteX1" fmla="*/ 128401 w 3756991"/>
              <a:gd name="connsiteY1" fmla="*/ 0 h 770391"/>
              <a:gd name="connsiteX2" fmla="*/ 606760 w 3756991"/>
              <a:gd name="connsiteY2" fmla="*/ 0 h 770391"/>
              <a:gd name="connsiteX3" fmla="*/ 1260129 w 3756991"/>
              <a:gd name="connsiteY3" fmla="*/ 0 h 770391"/>
              <a:gd name="connsiteX4" fmla="*/ 1773490 w 3756991"/>
              <a:gd name="connsiteY4" fmla="*/ 0 h 770391"/>
              <a:gd name="connsiteX5" fmla="*/ 2391857 w 3756991"/>
              <a:gd name="connsiteY5" fmla="*/ 0 h 770391"/>
              <a:gd name="connsiteX6" fmla="*/ 2870216 w 3756991"/>
              <a:gd name="connsiteY6" fmla="*/ 0 h 770391"/>
              <a:gd name="connsiteX7" fmla="*/ 3628590 w 3756991"/>
              <a:gd name="connsiteY7" fmla="*/ 0 h 770391"/>
              <a:gd name="connsiteX8" fmla="*/ 3756991 w 3756991"/>
              <a:gd name="connsiteY8" fmla="*/ 128401 h 770391"/>
              <a:gd name="connsiteX9" fmla="*/ 3756991 w 3756991"/>
              <a:gd name="connsiteY9" fmla="*/ 641990 h 770391"/>
              <a:gd name="connsiteX10" fmla="*/ 3628590 w 3756991"/>
              <a:gd name="connsiteY10" fmla="*/ 770391 h 770391"/>
              <a:gd name="connsiteX11" fmla="*/ 3080227 w 3756991"/>
              <a:gd name="connsiteY11" fmla="*/ 770391 h 770391"/>
              <a:gd name="connsiteX12" fmla="*/ 2601868 w 3756991"/>
              <a:gd name="connsiteY12" fmla="*/ 770391 h 770391"/>
              <a:gd name="connsiteX13" fmla="*/ 1948499 w 3756991"/>
              <a:gd name="connsiteY13" fmla="*/ 770391 h 770391"/>
              <a:gd name="connsiteX14" fmla="*/ 1365134 w 3756991"/>
              <a:gd name="connsiteY14" fmla="*/ 770391 h 770391"/>
              <a:gd name="connsiteX15" fmla="*/ 851773 w 3756991"/>
              <a:gd name="connsiteY15" fmla="*/ 770391 h 770391"/>
              <a:gd name="connsiteX16" fmla="*/ 128401 w 3756991"/>
              <a:gd name="connsiteY16" fmla="*/ 770391 h 770391"/>
              <a:gd name="connsiteX17" fmla="*/ 0 w 3756991"/>
              <a:gd name="connsiteY17" fmla="*/ 641990 h 770391"/>
              <a:gd name="connsiteX18" fmla="*/ 0 w 3756991"/>
              <a:gd name="connsiteY18" fmla="*/ 128401 h 7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6991" h="770391" fill="none" extrusionOk="0">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w="3756991" h="770391" stroke="0" extrusionOk="0">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xmlns="" sd="4073095976">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9Slide03 Arima Madurai Black" panose="00000A00000000000000" pitchFamily="2" charset="-93"/>
                <a:ea typeface="+mn-ea"/>
                <a:cs typeface="#9Slide03 Arima Madurai Black" panose="00000A00000000000000" pitchFamily="2" charset="-93"/>
              </a:rPr>
              <a:t>HƯỚNG NGHIÊN CỨU</a:t>
            </a:r>
          </a:p>
        </p:txBody>
      </p:sp>
      <p:pic>
        <p:nvPicPr>
          <p:cNvPr id="17410" name="Picture 2" descr="Hình ảnh vệ tinh 9 con bão mạnh cùng lúc xuất hiện bủa vây thế giới |  baotintuc.vn">
            <a:extLst>
              <a:ext uri="{FF2B5EF4-FFF2-40B4-BE49-F238E27FC236}">
                <a16:creationId xmlns:a16="http://schemas.microsoft.com/office/drawing/2014/main" xmlns="" id="{FE7B5131-0EB6-4E6E-9DC7-9DCFF8137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3623" y="1150583"/>
            <a:ext cx="3480485" cy="257369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in tức, hình ảnh, video clip mới nhất về nước biển dâng">
            <a:extLst>
              <a:ext uri="{FF2B5EF4-FFF2-40B4-BE49-F238E27FC236}">
                <a16:creationId xmlns:a16="http://schemas.microsoft.com/office/drawing/2014/main" xmlns="" id="{66234786-5E38-40B2-8D9A-51BC20600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530" y="4158485"/>
            <a:ext cx="3472578" cy="204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barn(inVertical)">
                                      <p:cBhvr>
                                        <p:cTn id="1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B4FE8C31-AC91-4C41-98E3-B16EF82A8C7D}"/>
              </a:ext>
            </a:extLst>
          </p:cNvPr>
          <p:cNvPicPr>
            <a:picLocks noChangeAspect="1"/>
          </p:cNvPicPr>
          <p:nvPr/>
        </p:nvPicPr>
        <p:blipFill rotWithShape="1">
          <a:blip r:embed="rId2">
            <a:extLst>
              <a:ext uri="{28A0092B-C50C-407E-A947-70E740481C1C}">
                <a14:useLocalDpi xmlns:a14="http://schemas.microsoft.com/office/drawing/2010/main" val="0"/>
              </a:ext>
            </a:extLst>
          </a:blip>
          <a:srcRect t="23726" b="20024"/>
          <a:stretch/>
        </p:blipFill>
        <p:spPr>
          <a:xfrm>
            <a:off x="20" y="10"/>
            <a:ext cx="12191980" cy="6857990"/>
          </a:xfrm>
          <a:prstGeom prst="rect">
            <a:avLst/>
          </a:prstGeom>
          <a:noFill/>
        </p:spPr>
      </p:pic>
      <p:sp>
        <p:nvSpPr>
          <p:cNvPr id="6" name="TextBox 5">
            <a:extLst>
              <a:ext uri="{FF2B5EF4-FFF2-40B4-BE49-F238E27FC236}">
                <a16:creationId xmlns:a16="http://schemas.microsoft.com/office/drawing/2014/main" xmlns="" id="{AA16887E-3023-47BB-A3E9-43200C28CF17}"/>
              </a:ext>
            </a:extLst>
          </p:cNvPr>
          <p:cNvSpPr txBox="1"/>
          <p:nvPr/>
        </p:nvSpPr>
        <p:spPr>
          <a:xfrm>
            <a:off x="4982999" y="319076"/>
            <a:ext cx="274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9Slide03 AmpleSoft Bold" panose="02000000000000000000" pitchFamily="2" charset="-93"/>
                <a:ea typeface="+mn-ea"/>
                <a:cs typeface="+mn-cs"/>
              </a:rPr>
              <a:t>BÀI 2</a:t>
            </a:r>
            <a:endParaRPr kumimoji="0" lang="vi-VN" sz="5400" b="0" i="0" u="none" strike="noStrike" kern="1200" cap="none" spc="0" normalizeH="0" baseline="0" noProof="0" dirty="0">
              <a:ln>
                <a:noFill/>
              </a:ln>
              <a:solidFill>
                <a:srgbClr val="0070C0"/>
              </a:solidFill>
              <a:effectLst/>
              <a:uLnTx/>
              <a:uFillTx/>
              <a:latin typeface="#9Slide03 AmpleSoft Bold" panose="02000000000000000000" pitchFamily="2" charset="-93"/>
              <a:ea typeface="+mn-ea"/>
              <a:cs typeface="+mn-cs"/>
            </a:endParaRPr>
          </a:p>
        </p:txBody>
      </p:sp>
      <p:sp>
        <p:nvSpPr>
          <p:cNvPr id="7" name="TextBox 6">
            <a:extLst>
              <a:ext uri="{FF2B5EF4-FFF2-40B4-BE49-F238E27FC236}">
                <a16:creationId xmlns:a16="http://schemas.microsoft.com/office/drawing/2014/main" xmlns="" id="{62BD9197-C3D8-4EF2-AEEB-189C7B27C75B}"/>
              </a:ext>
            </a:extLst>
          </p:cNvPr>
          <p:cNvSpPr txBox="1"/>
          <p:nvPr/>
        </p:nvSpPr>
        <p:spPr>
          <a:xfrm>
            <a:off x="1143000" y="1242406"/>
            <a:ext cx="9906000"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Times New Roman" panose="02020603050405020304" pitchFamily="18" charset="0"/>
              </a:rPr>
              <a:t>GIỚI </a:t>
            </a:r>
            <a:r>
              <a:rPr kumimoji="0" lang="en-US" sz="5400" b="1" i="0" u="none" strike="noStrike" kern="1200" cap="none" spc="0" normalizeH="0" baseline="0" noProof="0">
                <a:ln>
                  <a:noFill/>
                </a:ln>
                <a:solidFill>
                  <a:srgbClr val="FF0000"/>
                </a:solidFill>
                <a:effectLst/>
                <a:uLnTx/>
                <a:uFillTx/>
                <a:latin typeface="#9Slide03 AmpleSoft Bold" panose="02000000000000000000" pitchFamily="2" charset="0"/>
                <a:ea typeface="+mn-ea"/>
                <a:cs typeface="Times New Roman" panose="02020603050405020304" pitchFamily="18" charset="0"/>
              </a:rPr>
              <a:t>THIỆU CÁC LĨNH </a:t>
            </a:r>
            <a:r>
              <a:rPr kumimoji="0" lang="en-US" sz="5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Times New Roman" panose="02020603050405020304" pitchFamily="18" charset="0"/>
              </a:rPr>
              <a:t>VỰC NGHIÊN CỨU TRONG </a:t>
            </a:r>
            <a:r>
              <a:rPr kumimoji="0" lang="en-US" sz="5400" b="1" i="0" u="none" strike="noStrike" kern="1200" cap="none" spc="0" normalizeH="0" baseline="0" noProof="0">
                <a:ln>
                  <a:noFill/>
                </a:ln>
                <a:solidFill>
                  <a:srgbClr val="FF0000"/>
                </a:solidFill>
                <a:effectLst/>
                <a:uLnTx/>
                <a:uFillTx/>
                <a:latin typeface="#9Slide03 AmpleSoft Bold" panose="02000000000000000000" pitchFamily="2" charset="0"/>
                <a:ea typeface="+mn-ea"/>
                <a:cs typeface="Times New Roman" panose="02020603050405020304" pitchFamily="18" charset="0"/>
              </a:rPr>
              <a:t>VẬT LÍ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9Slide03 AmpleSoft Bold" panose="02000000000000000000" pitchFamily="2" charset="0"/>
                <a:ea typeface="+mn-ea"/>
                <a:cs typeface="Times New Roman" panose="02020603050405020304" pitchFamily="18" charset="0"/>
              </a:rPr>
              <a:t>(CHUYÊN ĐỀ VẬT LÝ 10 KNTT)</a:t>
            </a:r>
            <a:endParaRPr kumimoji="0" lang="en-US" sz="4000" b="1" i="0" u="none" strike="noStrike" kern="1200" cap="none" spc="0" normalizeH="0" baseline="0" noProof="0" dirty="0">
              <a:ln>
                <a:noFill/>
              </a:ln>
              <a:solidFill>
                <a:srgbClr val="00B050"/>
              </a:solidFill>
              <a:effectLst/>
              <a:uLnTx/>
              <a:uFillTx/>
              <a:latin typeface="#9Slide03 AmpleSoft Bold" panose="02000000000000000000" pitchFamily="2" charset="0"/>
              <a:ea typeface="+mn-ea"/>
              <a:cs typeface="Times New Roman" panose="02020603050405020304" pitchFamily="18" charset="0"/>
            </a:endParaRPr>
          </a:p>
        </p:txBody>
      </p:sp>
      <p:pic>
        <p:nvPicPr>
          <p:cNvPr id="8" name="Picture 2" descr="Lò phản ứng hạt nhân cấu tạo ra sao">
            <a:extLst>
              <a:ext uri="{FF2B5EF4-FFF2-40B4-BE49-F238E27FC236}">
                <a16:creationId xmlns:a16="http://schemas.microsoft.com/office/drawing/2014/main" xmlns="" id="{7826D15E-043C-477E-9E96-47EB5B23A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454" y="4385504"/>
            <a:ext cx="3733601" cy="219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63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xmlns="" id="{257D54C5-8749-44DA-946C-CB3E4F56D532}"/>
              </a:ext>
            </a:extLst>
          </p:cNvPr>
          <p:cNvSpPr/>
          <p:nvPr/>
        </p:nvSpPr>
        <p:spPr>
          <a:xfrm>
            <a:off x="708974" y="409575"/>
            <a:ext cx="11097264" cy="2028825"/>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rPr>
              <a:t>  </a:t>
            </a:r>
            <a:r>
              <a:rPr lang="en-US" sz="5400" b="1" kern="0" dirty="0">
                <a:solidFill>
                  <a:srgbClr val="C00000"/>
                </a:solidFill>
                <a:latin typeface="#9Slide03 AmpleSoft Bold" panose="02000000000000000000" pitchFamily="2" charset="-93"/>
              </a:rPr>
              <a:t>VẬT LÍ HẠT CƠ BẢN VÀ NĂNG LƯỢNG CAO</a:t>
            </a:r>
            <a:endParaRPr lang="en-US" sz="5400" b="1" kern="0" dirty="0">
              <a:solidFill>
                <a:srgbClr val="C0000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xmlns="" id="{52A41C9E-B586-4B61-99F3-009F30BB5C11}"/>
              </a:ext>
            </a:extLst>
          </p:cNvPr>
          <p:cNvSpPr/>
          <p:nvPr/>
        </p:nvSpPr>
        <p:spPr>
          <a:xfrm>
            <a:off x="232455" y="1085528"/>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white"/>
                </a:solidFill>
                <a:latin typeface="+mj-lt"/>
              </a:rPr>
              <a:t>II</a:t>
            </a:r>
            <a:endParaRPr kumimoji="0" lang="en-US" sz="2800" b="1" i="0" u="none" strike="noStrike" kern="0" cap="none" spc="0" normalizeH="0" baseline="0" noProof="0" dirty="0">
              <a:ln>
                <a:noFill/>
              </a:ln>
              <a:solidFill>
                <a:prstClr val="white"/>
              </a:solidFill>
              <a:effectLst/>
              <a:uLnTx/>
              <a:uFillTx/>
              <a:latin typeface="+mj-lt"/>
            </a:endParaRPr>
          </a:p>
        </p:txBody>
      </p:sp>
      <p:pic>
        <p:nvPicPr>
          <p:cNvPr id="4" name="Picture 2" descr="Ngành Vật lý nguyên tử và hạt nhân - Trang Tuyển Sinh | Thông tin tuyển  sinh Đại học Cao đẳng">
            <a:extLst>
              <a:ext uri="{FF2B5EF4-FFF2-40B4-BE49-F238E27FC236}">
                <a16:creationId xmlns:a16="http://schemas.microsoft.com/office/drawing/2014/main" xmlns="" id="{A581ECB4-31CE-4A6C-8390-FCEF99535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60" y="2724150"/>
            <a:ext cx="5538098"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Ứng dụng bức xạ cho công tác khảo cổ | Tin tức | Cục An toàn bức xạ và hạt  nhân">
            <a:extLst>
              <a:ext uri="{FF2B5EF4-FFF2-40B4-BE49-F238E27FC236}">
                <a16:creationId xmlns:a16="http://schemas.microsoft.com/office/drawing/2014/main" xmlns="" id="{83CF2037-4FFF-4145-9EEA-020FF1DEE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724150"/>
            <a:ext cx="55911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38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xmlns=""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xmlns=""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xmlns=""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xmlns=""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1" name="Picture 10">
            <a:extLst>
              <a:ext uri="{FF2B5EF4-FFF2-40B4-BE49-F238E27FC236}">
                <a16:creationId xmlns:a16="http://schemas.microsoft.com/office/drawing/2014/main" xmlns=""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xmlns="" id="{BC6F3706-89E7-431C-8062-728854809EF9}"/>
              </a:ext>
            </a:extLst>
          </p:cNvPr>
          <p:cNvSpPr/>
          <p:nvPr/>
        </p:nvSpPr>
        <p:spPr>
          <a:xfrm rot="5268462">
            <a:off x="6460594" y="-763714"/>
            <a:ext cx="3228449"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0A18022E-B9F5-4A5F-B2B8-696AFE1D0BAA}"/>
              </a:ext>
            </a:extLst>
          </p:cNvPr>
          <p:cNvSpPr txBox="1"/>
          <p:nvPr/>
        </p:nvSpPr>
        <p:spPr>
          <a:xfrm>
            <a:off x="5140838" y="2170963"/>
            <a:ext cx="6031987" cy="251607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effectLst/>
                <a:uLnTx/>
                <a:uFillTx/>
                <a:latin typeface="#9Slide03 Arima Madurai Black" panose="00000A00000000000000" pitchFamily="2" charset="-93"/>
                <a:cs typeface="#9Slide03 Arima Madurai Black" panose="00000A00000000000000" pitchFamily="2" charset="-93"/>
              </a:rPr>
              <a:t>Hãy</a:t>
            </a:r>
            <a:r>
              <a:rPr kumimoji="0" lang="en-US" sz="3600" b="1" i="0" u="none" strike="noStrike" kern="1200" cap="none" spc="0" normalizeH="0" noProof="0">
                <a:ln>
                  <a:noFill/>
                </a:ln>
                <a:effectLst/>
                <a:uLnTx/>
                <a:uFillTx/>
                <a:latin typeface="#9Slide03 Arima Madurai Black" panose="00000A00000000000000" pitchFamily="2" charset="-93"/>
                <a:cs typeface="#9Slide03 Arima Madurai Black" panose="00000A00000000000000" pitchFamily="2" charset="-93"/>
              </a:rPr>
              <a:t> nêu đối tượng nghiên cứu của vật lí hạt cơ bản và năng lượng cao?</a:t>
            </a:r>
            <a:endParaRPr kumimoji="0" lang="en-US" sz="3600" b="1" i="0" u="none" strike="noStrike" kern="1200" cap="none" spc="0" normalizeH="0" baseline="0" noProof="0">
              <a:ln>
                <a:noFill/>
              </a:ln>
              <a:effectLst/>
              <a:uLnTx/>
              <a:uFillTx/>
              <a:latin typeface="#9Slide03 Arima Madurai Black" panose="00000A00000000000000" pitchFamily="2" charset="-93"/>
              <a:cs typeface="#9Slide03 Arima Madurai Black" panose="00000A00000000000000" pitchFamily="2" charset="-93"/>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600" b="1" i="0" u="none" strike="noStrike" kern="1200" cap="none" spc="0" normalizeH="0" baseline="0" noProof="0" dirty="0">
              <a:ln>
                <a:noFill/>
              </a:ln>
              <a:effectLst/>
              <a:uLnTx/>
              <a:uFillTx/>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23825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209AB5DA-45A5-41A8-B4F6-3E4665CB25A3}"/>
              </a:ext>
            </a:extLst>
          </p:cNvPr>
          <p:cNvSpPr/>
          <p:nvPr/>
        </p:nvSpPr>
        <p:spPr>
          <a:xfrm>
            <a:off x="3436654" y="1181417"/>
            <a:ext cx="4518514" cy="624988"/>
          </a:xfrm>
          <a:prstGeom prst="roundRect">
            <a:avLst>
              <a:gd name="adj" fmla="val 50000"/>
            </a:avLst>
          </a:prstGeom>
          <a:solidFill>
            <a:srgbClr val="FE4A49"/>
          </a:solidFill>
          <a:ln w="28575">
            <a:noFill/>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9Slide03 AmpleSoft Bold" panose="02000000000000000000" pitchFamily="2" charset="0"/>
              </a:rPr>
              <a:t>Đối</a:t>
            </a:r>
            <a:r>
              <a:rPr lang="en-US" sz="3200" b="1" kern="0" dirty="0">
                <a:solidFill>
                  <a:prstClr val="white"/>
                </a:solidFill>
                <a:latin typeface="#9Slide03 AmpleSoft Bold" panose="02000000000000000000" pitchFamily="2" charset="0"/>
              </a:rPr>
              <a:t> </a:t>
            </a:r>
            <a:r>
              <a:rPr lang="en-US" sz="3200" b="1" kern="0" dirty="0" err="1">
                <a:solidFill>
                  <a:prstClr val="white"/>
                </a:solidFill>
                <a:latin typeface="#9Slide03 AmpleSoft Bold" panose="02000000000000000000" pitchFamily="2" charset="0"/>
              </a:rPr>
              <a:t>tượng</a:t>
            </a:r>
            <a:r>
              <a:rPr lang="en-US" sz="3200" b="1" kern="0" dirty="0">
                <a:solidFill>
                  <a:prstClr val="white"/>
                </a:solidFill>
                <a:latin typeface="#9Slide03 AmpleSoft Bold" panose="02000000000000000000" pitchFamily="2" charset="0"/>
              </a:rPr>
              <a:t> </a:t>
            </a:r>
            <a:r>
              <a:rPr lang="en-US" sz="3200" b="1" kern="0" err="1">
                <a:solidFill>
                  <a:prstClr val="white"/>
                </a:solidFill>
                <a:latin typeface="#9Slide03 AmpleSoft Bold" panose="02000000000000000000" pitchFamily="2" charset="0"/>
              </a:rPr>
              <a:t>nghiên</a:t>
            </a:r>
            <a:r>
              <a:rPr lang="en-US" sz="3200" b="1" kern="0">
                <a:solidFill>
                  <a:prstClr val="white"/>
                </a:solidFill>
                <a:latin typeface="#9Slide03 AmpleSoft Bold" panose="02000000000000000000" pitchFamily="2" charset="0"/>
              </a:rPr>
              <a:t> cứu</a:t>
            </a:r>
            <a:endPar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Tahoma" panose="020B0604030504040204" pitchFamily="34" charset="0"/>
              <a:cs typeface="Tahoma" panose="020B0604030504040204" pitchFamily="34" charset="0"/>
            </a:endParaRPr>
          </a:p>
        </p:txBody>
      </p:sp>
      <p:pic>
        <p:nvPicPr>
          <p:cNvPr id="4100" name="Picture 4" descr="http://khcn.cinet.vn/userfiles/image/2015/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806" y="3358825"/>
            <a:ext cx="3102702" cy="2539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áy gia tốc hạt lớn nhất thế giới tạm dừng hoạt động trong hai nă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905" y="3228975"/>
            <a:ext cx="3713260" cy="24858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994A15B2-7E40-414A-97DF-04C4A3DCDEF8}"/>
              </a:ext>
            </a:extLst>
          </p:cNvPr>
          <p:cNvSpPr/>
          <p:nvPr/>
        </p:nvSpPr>
        <p:spPr>
          <a:xfrm>
            <a:off x="190365" y="286629"/>
            <a:ext cx="99918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200" b="1" kern="0">
                <a:solidFill>
                  <a:srgbClr val="FFFF00"/>
                </a:solidFill>
                <a:latin typeface="#9Slide03 AmpleSoft Bold" panose="02000000000000000000" pitchFamily="2" charset="-93"/>
              </a:rPr>
              <a:t>VẬT LÍ HẠT CƠ BẢN VÀ NĂNG LƯỢNG CAO</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15" name="Hình chữ nhật: Góc Tròn 5">
            <a:extLst>
              <a:ext uri="{FF2B5EF4-FFF2-40B4-BE49-F238E27FC236}">
                <a16:creationId xmlns:a16="http://schemas.microsoft.com/office/drawing/2014/main" xmlns="" id="{AD6B63E3-DB36-4BE1-9879-3B63F52085CC}"/>
              </a:ext>
            </a:extLst>
          </p:cNvPr>
          <p:cNvSpPr/>
          <p:nvPr/>
        </p:nvSpPr>
        <p:spPr>
          <a:xfrm>
            <a:off x="349573" y="237271"/>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16" name="TextBox 15">
            <a:extLst>
              <a:ext uri="{FF2B5EF4-FFF2-40B4-BE49-F238E27FC236}">
                <a16:creationId xmlns:a16="http://schemas.microsoft.com/office/drawing/2014/main" xmlns="" id="{7BE95BF8-7739-402B-A498-63F1509603E3}"/>
              </a:ext>
            </a:extLst>
          </p:cNvPr>
          <p:cNvSpPr txBox="1"/>
          <p:nvPr/>
        </p:nvSpPr>
        <p:spPr>
          <a:xfrm>
            <a:off x="819764" y="2066540"/>
            <a:ext cx="10676911" cy="1055608"/>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ctr" eaLnBrk="1" hangingPunct="1">
              <a:spcBef>
                <a:spcPct val="50000"/>
              </a:spcBef>
              <a:buFontTx/>
              <a:buNone/>
            </a:pPr>
            <a:r>
              <a:rPr lang="en-US" altLang="en-US" sz="2800" b="1">
                <a:solidFill>
                  <a:srgbClr val="0070C0"/>
                </a:solidFill>
                <a:latin typeface="#9Slide03 Arima Madurai Black" panose="00000A00000000000000" pitchFamily="2" charset="0"/>
                <a:cs typeface="#9Slide03 Arima Madurai Black" panose="00000A00000000000000" pitchFamily="2" charset="0"/>
              </a:rPr>
              <a:t>Vật lí hạt nghiên cứu về các hạt sơ cấp chứa trong vật chất và những tương tác giữa chúng.</a:t>
            </a:r>
            <a:endParaRPr lang="en-US" altLang="en-US" sz="28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xmlns="" id="{CA5801D0-D20B-43A8-BDFE-B50C5363D96F}"/>
              </a:ext>
            </a:extLst>
          </p:cNvPr>
          <p:cNvSpPr txBox="1"/>
          <p:nvPr/>
        </p:nvSpPr>
        <p:spPr>
          <a:xfrm>
            <a:off x="1268806" y="6068797"/>
            <a:ext cx="3102702" cy="442674"/>
          </a:xfrm>
          <a:prstGeom prst="roundRect">
            <a:avLst/>
          </a:prstGeom>
          <a:solidFill>
            <a:srgbClr val="FFFF00"/>
          </a:solidFill>
          <a:ln>
            <a:solidFill>
              <a:schemeClr val="accent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a:latin typeface="#9Slide03 Arima Madurai Black" panose="00000A00000000000000" pitchFamily="2" charset="-93"/>
                <a:cs typeface="#9Slide03 Arima Madurai Black" panose="00000A00000000000000" pitchFamily="2" charset="-93"/>
              </a:rPr>
              <a:t>Ảnh minh họa hạt Quark</a:t>
            </a:r>
            <a:endParaRPr kumimoji="0" lang="en-US" sz="2000" b="1" i="0" u="none" strike="noStrike" kern="1200" cap="none" spc="0" normalizeH="0" baseline="0" noProof="0" dirty="0">
              <a:ln>
                <a:noFill/>
              </a:ln>
              <a:effectLst/>
              <a:uLnTx/>
              <a:uFillTx/>
              <a:latin typeface="#9Slide03 Arima Madurai Black" panose="00000A00000000000000" pitchFamily="2" charset="-93"/>
              <a:ea typeface="+mn-ea"/>
              <a:cs typeface="#9Slide03 Arima Madurai Black" panose="00000A00000000000000" pitchFamily="2" charset="-93"/>
            </a:endParaRPr>
          </a:p>
        </p:txBody>
      </p:sp>
      <p:sp>
        <p:nvSpPr>
          <p:cNvPr id="18" name="TextBox 17">
            <a:extLst>
              <a:ext uri="{FF2B5EF4-FFF2-40B4-BE49-F238E27FC236}">
                <a16:creationId xmlns:a16="http://schemas.microsoft.com/office/drawing/2014/main" xmlns="" id="{B203B731-51A5-4BB1-BCD6-30AF5F15CF14}"/>
              </a:ext>
            </a:extLst>
          </p:cNvPr>
          <p:cNvSpPr txBox="1"/>
          <p:nvPr/>
        </p:nvSpPr>
        <p:spPr>
          <a:xfrm>
            <a:off x="5460751" y="5898538"/>
            <a:ext cx="4899651" cy="783193"/>
          </a:xfrm>
          <a:prstGeom prst="roundRect">
            <a:avLst/>
          </a:prstGeom>
          <a:solidFill>
            <a:srgbClr val="FFFF00"/>
          </a:solidFill>
          <a:ln>
            <a:solidFill>
              <a:schemeClr val="accent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a:latin typeface="#9Slide03 Arima Madurai Black" panose="00000A00000000000000" pitchFamily="2" charset="-93"/>
                <a:cs typeface="#9Slide03 Arima Madurai Black" panose="00000A00000000000000" pitchFamily="2" charset="-93"/>
              </a:rPr>
              <a:t>Máy gia tốc hạt của Trung tâm Nghiên cứu Hạt nhân Châu Âu (CERN)</a:t>
            </a:r>
            <a:endParaRPr kumimoji="0" lang="en-US" sz="2000" b="1" i="0" u="none" strike="noStrike" kern="1200" cap="none" spc="0" normalizeH="0" baseline="0" noProof="0" dirty="0">
              <a:ln>
                <a:noFill/>
              </a:ln>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30498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barn(inVertical)">
                                      <p:cBhvr>
                                        <p:cTn id="25" dur="500"/>
                                        <p:tgtEl>
                                          <p:spTgt spid="410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xmlns="" id="{EF146839-5427-450D-B81A-29BDD4E9AC6E}"/>
              </a:ext>
            </a:extLst>
          </p:cNvPr>
          <p:cNvSpPr>
            <a:spLocks noChangeArrowheads="1"/>
          </p:cNvSpPr>
          <p:nvPr>
            <p:custDataLst>
              <p:tags r:id="rId1"/>
            </p:custDataLst>
          </p:nvPr>
        </p:nvSpPr>
        <p:spPr bwMode="gray">
          <a:xfrm flipV="1">
            <a:off x="4813136" y="2280166"/>
            <a:ext cx="2121064" cy="644024"/>
          </a:xfrm>
          <a:prstGeom prst="upArrow">
            <a:avLst>
              <a:gd name="adj1" fmla="val 66602"/>
              <a:gd name="adj2" fmla="val 48259"/>
            </a:avLst>
          </a:prstGeom>
          <a:gradFill rotWithShape="1">
            <a:gsLst>
              <a:gs pos="0">
                <a:srgbClr val="336699"/>
              </a:gs>
              <a:gs pos="100000">
                <a:srgbClr val="FFFF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vi-VN" sz="2800" b="1" i="0" u="none" strike="noStrike" kern="0" cap="none" spc="0" normalizeH="0" baseline="0" noProof="0">
              <a:ln>
                <a:noFill/>
              </a:ln>
              <a:solidFill>
                <a:srgbClr val="253D75"/>
              </a:solidFill>
              <a:effectLst/>
              <a:uLnTx/>
              <a:uFillTx/>
              <a:latin typeface="Arial" panose="020B0604020202020204" pitchFamily="34" charset="0"/>
            </a:endParaRPr>
          </a:p>
        </p:txBody>
      </p:sp>
      <p:sp>
        <p:nvSpPr>
          <p:cNvPr id="5" name="Oval 6">
            <a:extLst>
              <a:ext uri="{FF2B5EF4-FFF2-40B4-BE49-F238E27FC236}">
                <a16:creationId xmlns:a16="http://schemas.microsoft.com/office/drawing/2014/main" xmlns="" id="{C3E070A6-1B44-4486-87EF-8964D6DB5B59}"/>
              </a:ext>
            </a:extLst>
          </p:cNvPr>
          <p:cNvSpPr>
            <a:spLocks noChangeArrowheads="1"/>
          </p:cNvSpPr>
          <p:nvPr>
            <p:custDataLst>
              <p:tags r:id="rId2"/>
            </p:custDataLst>
          </p:nvPr>
        </p:nvSpPr>
        <p:spPr bwMode="gray">
          <a:xfrm>
            <a:off x="2221885" y="1131532"/>
            <a:ext cx="7013396" cy="1175023"/>
          </a:xfrm>
          <a:prstGeom prst="ellipse">
            <a:avLst/>
          </a:prstGeom>
          <a:noFill/>
          <a:ln w="38100" algn="ctr">
            <a:solidFill>
              <a:srgbClr val="00B050"/>
            </a:solidFill>
            <a:prstDash val="dash"/>
            <a:round/>
            <a:headEnd/>
            <a:tailEnd/>
          </a:ln>
          <a:effectLst/>
        </p:spPr>
        <p:txBody>
          <a:bodyPr wrap="none" anchor="ct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vi-VN" sz="2800" b="1" i="0" u="none" strike="noStrike" kern="0" cap="none" spc="0" normalizeH="0" baseline="0" noProof="0">
              <a:ln>
                <a:noFill/>
              </a:ln>
              <a:solidFill>
                <a:srgbClr val="253D75"/>
              </a:solidFill>
              <a:effectLst/>
              <a:uLnTx/>
              <a:uFillTx/>
              <a:latin typeface="Arial" panose="020B0604020202020204" pitchFamily="34" charset="0"/>
            </a:endParaRPr>
          </a:p>
        </p:txBody>
      </p:sp>
      <p:sp>
        <p:nvSpPr>
          <p:cNvPr id="6" name="Rectangle 19">
            <a:extLst>
              <a:ext uri="{FF2B5EF4-FFF2-40B4-BE49-F238E27FC236}">
                <a16:creationId xmlns:a16="http://schemas.microsoft.com/office/drawing/2014/main" xmlns="" id="{6633731B-4768-4226-BBAA-A8B8C63A834F}"/>
              </a:ext>
            </a:extLst>
          </p:cNvPr>
          <p:cNvSpPr>
            <a:spLocks noChangeArrowheads="1"/>
          </p:cNvSpPr>
          <p:nvPr>
            <p:custDataLst>
              <p:tags r:id="rId3"/>
            </p:custDataLst>
          </p:nvPr>
        </p:nvSpPr>
        <p:spPr bwMode="auto">
          <a:xfrm>
            <a:off x="2349280" y="1534647"/>
            <a:ext cx="68062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lvl="0" algn="ctr" eaLnBrk="0" fontAlgn="base" hangingPunct="0">
              <a:spcBef>
                <a:spcPct val="0"/>
              </a:spcBef>
              <a:spcAft>
                <a:spcPct val="0"/>
              </a:spcAft>
              <a:buNone/>
              <a:defRPr/>
            </a:pPr>
            <a:r>
              <a:rPr lang="en-US" sz="2800" b="1" kern="0">
                <a:solidFill>
                  <a:srgbClr val="FF0000"/>
                </a:solidFill>
                <a:latin typeface="#9Slide03 Arima Madurai Black" panose="00000A00000000000000" pitchFamily="2" charset="-93"/>
                <a:cs typeface="#9Slide03 Arima Madurai Black" panose="00000A00000000000000" pitchFamily="2" charset="-93"/>
              </a:rPr>
              <a:t>Ngành vật lí hạt nhân phát triển</a:t>
            </a:r>
            <a:endParaRPr lang="en-US" altLang="vi-VN" sz="2800" b="1" kern="0">
              <a:solidFill>
                <a:prstClr val="black"/>
              </a:solidFill>
            </a:endParaRPr>
          </a:p>
        </p:txBody>
      </p:sp>
      <p:sp>
        <p:nvSpPr>
          <p:cNvPr id="7" name="AutoShape 5">
            <a:extLst>
              <a:ext uri="{FF2B5EF4-FFF2-40B4-BE49-F238E27FC236}">
                <a16:creationId xmlns:a16="http://schemas.microsoft.com/office/drawing/2014/main" xmlns="" id="{86D60E1D-CDC8-4DEA-8CBD-546CC1F19B2F}"/>
              </a:ext>
            </a:extLst>
          </p:cNvPr>
          <p:cNvSpPr>
            <a:spLocks noChangeArrowheads="1"/>
          </p:cNvSpPr>
          <p:nvPr>
            <p:custDataLst>
              <p:tags r:id="rId4"/>
            </p:custDataLst>
          </p:nvPr>
        </p:nvSpPr>
        <p:spPr bwMode="gray">
          <a:xfrm>
            <a:off x="349573" y="2978734"/>
            <a:ext cx="11394752" cy="1449017"/>
          </a:xfrm>
          <a:prstGeom prst="roundRect">
            <a:avLst>
              <a:gd name="adj" fmla="val 16667"/>
            </a:avLst>
          </a:prstGeom>
          <a:solidFill>
            <a:srgbClr val="FFFFFF"/>
          </a:solidFill>
          <a:ln w="12700" algn="ctr">
            <a:solidFill>
              <a:srgbClr val="808080"/>
            </a:solidFill>
            <a:round/>
            <a:headEnd/>
            <a:tailEnd/>
          </a:ln>
          <a:effectLst/>
        </p:spPr>
        <p:txBody>
          <a:bodyPr wrap="none" anchor="ct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vi-VN" sz="2800" b="1" i="0" u="none" strike="noStrike" kern="0" cap="none" spc="0" normalizeH="0" baseline="0" noProof="0">
              <a:ln>
                <a:noFill/>
              </a:ln>
              <a:solidFill>
                <a:srgbClr val="253D75"/>
              </a:solidFill>
              <a:effectLst/>
              <a:uLnTx/>
              <a:uFillTx/>
              <a:latin typeface="Arial" panose="020B0604020202020204" pitchFamily="34" charset="0"/>
            </a:endParaRPr>
          </a:p>
        </p:txBody>
      </p:sp>
      <p:sp>
        <p:nvSpPr>
          <p:cNvPr id="8" name="TextBox 20">
            <a:extLst>
              <a:ext uri="{FF2B5EF4-FFF2-40B4-BE49-F238E27FC236}">
                <a16:creationId xmlns:a16="http://schemas.microsoft.com/office/drawing/2014/main" xmlns="" id="{3DA04988-0FA1-45FC-8EE1-6EFB46C90975}"/>
              </a:ext>
            </a:extLst>
          </p:cNvPr>
          <p:cNvSpPr txBox="1">
            <a:spLocks noChangeArrowheads="1"/>
          </p:cNvSpPr>
          <p:nvPr>
            <p:custDataLst>
              <p:tags r:id="rId5"/>
            </p:custDataLst>
          </p:nvPr>
        </p:nvSpPr>
        <p:spPr bwMode="auto">
          <a:xfrm>
            <a:off x="447675" y="3227422"/>
            <a:ext cx="11296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2"/>
                </a:solidFill>
                <a:latin typeface="Arial" panose="020B0604020202020204" pitchFamily="34" charset="0"/>
              </a:defRPr>
            </a:lvl1pPr>
            <a:lvl2pPr marL="742950" indent="-285750">
              <a:defRPr sz="3200">
                <a:solidFill>
                  <a:schemeClr val="tx2"/>
                </a:solidFill>
                <a:latin typeface="Arial" panose="020B0604020202020204" pitchFamily="34" charset="0"/>
              </a:defRPr>
            </a:lvl2pPr>
            <a:lvl3pPr marL="1143000" indent="-228600">
              <a:defRPr sz="3200">
                <a:solidFill>
                  <a:schemeClr val="tx2"/>
                </a:solidFill>
                <a:latin typeface="Arial" panose="020B0604020202020204" pitchFamily="34" charset="0"/>
              </a:defRPr>
            </a:lvl3pPr>
            <a:lvl4pPr marL="1600200" indent="-228600">
              <a:defRPr sz="3200">
                <a:solidFill>
                  <a:schemeClr val="tx2"/>
                </a:solidFill>
                <a:latin typeface="Arial" panose="020B0604020202020204" pitchFamily="34" charset="0"/>
              </a:defRPr>
            </a:lvl4pPr>
            <a:lvl5pPr marL="2057400" indent="-228600">
              <a:defRPr sz="3200">
                <a:solidFill>
                  <a:schemeClr val="tx2"/>
                </a:solidFill>
                <a:latin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Arial" panose="020B0604020202020204" pitchFamily="34" charset="0"/>
              </a:defRPr>
            </a:lvl9pPr>
          </a:lstStyle>
          <a:p>
            <a:pPr lvl="0" algn="ctr" eaLnBrk="0" fontAlgn="base" hangingPunct="0">
              <a:spcBef>
                <a:spcPct val="0"/>
              </a:spcBef>
              <a:spcAft>
                <a:spcPct val="0"/>
              </a:spcAft>
              <a:defRPr/>
            </a:pPr>
            <a:r>
              <a:rPr lang="en-US" sz="2400" kern="0">
                <a:solidFill>
                  <a:srgbClr val="0070C0"/>
                </a:solidFill>
                <a:latin typeface="#9Slide03 Arima Madurai Black" panose="00000A00000000000000" pitchFamily="2" charset="0"/>
                <a:cs typeface="#9Slide03 Arima Madurai Black" panose="00000A00000000000000" pitchFamily="2" charset="0"/>
              </a:rPr>
              <a:t>Tạo ra năng lượng hạt nhân áp dụng trong nhiều lĩnh vực: sản xuất điện, chụp hình cộng hưởng từ, cấy ion trong kĩ thuật vật liệu, bức xạ carbon để xác định tuổi địa chất học và khảo cổ học</a:t>
            </a:r>
            <a:endParaRPr kumimoji="0" lang="en-US" altLang="vi-VN" sz="2400" b="1" i="0" u="none" strike="noStrike" kern="0" cap="none" spc="0" normalizeH="0" baseline="0" noProof="0">
              <a:ln>
                <a:noFill/>
              </a:ln>
              <a:solidFill>
                <a:prstClr val="black"/>
              </a:solidFill>
              <a:effectLst/>
              <a:uLnTx/>
              <a:uFillTx/>
            </a:endParaRPr>
          </a:p>
        </p:txBody>
      </p:sp>
      <p:sp>
        <p:nvSpPr>
          <p:cNvPr id="9" name="Rectangle: Rounded Corners 8">
            <a:extLst>
              <a:ext uri="{FF2B5EF4-FFF2-40B4-BE49-F238E27FC236}">
                <a16:creationId xmlns:a16="http://schemas.microsoft.com/office/drawing/2014/main" xmlns="" id="{0A3C2784-0060-4BFA-BED0-A3A61DC90EEB}"/>
              </a:ext>
            </a:extLst>
          </p:cNvPr>
          <p:cNvSpPr/>
          <p:nvPr/>
        </p:nvSpPr>
        <p:spPr>
          <a:xfrm>
            <a:off x="190365" y="286629"/>
            <a:ext cx="99918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200" b="1" kern="0">
                <a:solidFill>
                  <a:srgbClr val="FFFF00"/>
                </a:solidFill>
                <a:latin typeface="#9Slide03 AmpleSoft Bold" panose="02000000000000000000" pitchFamily="2" charset="-93"/>
              </a:rPr>
              <a:t>VẬT LÍ HẠT CƠ BẢN VÀ NĂNG LƯỢNG CAO</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10" name="Hình chữ nhật: Góc Tròn 5">
            <a:extLst>
              <a:ext uri="{FF2B5EF4-FFF2-40B4-BE49-F238E27FC236}">
                <a16:creationId xmlns:a16="http://schemas.microsoft.com/office/drawing/2014/main" xmlns="" id="{9A3F21E1-2698-4D34-B12E-C3DE8D5584E8}"/>
              </a:ext>
            </a:extLst>
          </p:cNvPr>
          <p:cNvSpPr/>
          <p:nvPr/>
        </p:nvSpPr>
        <p:spPr>
          <a:xfrm>
            <a:off x="349573" y="237271"/>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11" name="Picture 6" descr="Công nghệ Lò phản ứng hạt nhân - KhoaHoc.tv">
            <a:extLst>
              <a:ext uri="{FF2B5EF4-FFF2-40B4-BE49-F238E27FC236}">
                <a16:creationId xmlns:a16="http://schemas.microsoft.com/office/drawing/2014/main" xmlns="" id="{63F5A611-8FEE-4B8F-848D-263CF55B8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776" y="4821424"/>
            <a:ext cx="2777902" cy="1911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ơ bản về máy PET - Máy chụp cắt lớp bằng Positron (Positron Emision  Tomography) - Thiết bị y tế An Sinh">
            <a:extLst>
              <a:ext uri="{FF2B5EF4-FFF2-40B4-BE49-F238E27FC236}">
                <a16:creationId xmlns:a16="http://schemas.microsoft.com/office/drawing/2014/main" xmlns="" id="{AD29940D-9330-4595-AB16-B51C80FDB0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9958" y="4757728"/>
            <a:ext cx="4108544" cy="20943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Ứng dụng bức xạ cho công tác khảo cổ | Tin tức | Cục An toàn bức xạ và hạt  nhân">
            <a:extLst>
              <a:ext uri="{FF2B5EF4-FFF2-40B4-BE49-F238E27FC236}">
                <a16:creationId xmlns:a16="http://schemas.microsoft.com/office/drawing/2014/main" xmlns="" id="{AD40C03A-D8E1-4E72-A796-D017F8F270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5325" y="4775213"/>
            <a:ext cx="3279698" cy="184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55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xmlns=""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xmlns=""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xmlns=""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xmlns=""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1" name="Picture 10">
            <a:extLst>
              <a:ext uri="{FF2B5EF4-FFF2-40B4-BE49-F238E27FC236}">
                <a16:creationId xmlns:a16="http://schemas.microsoft.com/office/drawing/2014/main" xmlns=""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xmlns="" id="{BC6F3706-89E7-431C-8062-728854809EF9}"/>
              </a:ext>
            </a:extLst>
          </p:cNvPr>
          <p:cNvSpPr/>
          <p:nvPr/>
        </p:nvSpPr>
        <p:spPr>
          <a:xfrm rot="5268462">
            <a:off x="6460594" y="-763714"/>
            <a:ext cx="3228449"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0A18022E-B9F5-4A5F-B2B8-696AFE1D0BAA}"/>
              </a:ext>
            </a:extLst>
          </p:cNvPr>
          <p:cNvSpPr txBox="1"/>
          <p:nvPr/>
        </p:nvSpPr>
        <p:spPr>
          <a:xfrm>
            <a:off x="5140838" y="2170963"/>
            <a:ext cx="5704389" cy="25160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600" b="0" i="0" u="none" strike="noStrike" kern="1200" cap="none" spc="0" normalizeH="0" baseline="0" noProof="0">
                <a:ln>
                  <a:noFill/>
                </a:ln>
                <a:solidFill>
                  <a:srgbClr val="00000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rPr>
              <a:t>Mô tả một số ví dụ về ứng dụng của vật lí hạt nhân.</a:t>
            </a:r>
            <a:endParaRPr kumimoji="0" lang="vi-VN" sz="3600" b="0" i="0" u="none" strike="noStrike" kern="1200" cap="none" spc="0" normalizeH="0" baseline="0" noProof="0">
              <a:ln>
                <a:noFill/>
              </a:ln>
              <a:solidFill>
                <a:srgbClr val="00000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8555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68520" y="1277166"/>
            <a:ext cx="11788347" cy="1139463"/>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Khai</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thác</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năng</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lượng</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của</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quá</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trình</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phân</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rã</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hạt</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nhân</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các</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lò</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phản</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ứng</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hạt</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nhân</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để</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sản</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xuất</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điện</a:t>
            </a:r>
            <a:endParaRPr kumimoji="0" lang="vi-VN" sz="32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2054" name="Picture 6" descr="Công nghệ Lò phản ứng hạt nhân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2754976"/>
            <a:ext cx="5234687" cy="36014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ò VVER và xu hướng phát triển điện hạt nhân công nghệ Nga">
            <a:extLst>
              <a:ext uri="{FF2B5EF4-FFF2-40B4-BE49-F238E27FC236}">
                <a16:creationId xmlns:a16="http://schemas.microsoft.com/office/drawing/2014/main" xmlns="" id="{C358F539-51DE-4627-A176-96973C23F9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34270" y="2955897"/>
            <a:ext cx="5965963" cy="319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1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3" name="Rounded Rectangle 8">
            <a:extLst>
              <a:ext uri="{FF2B5EF4-FFF2-40B4-BE49-F238E27FC236}">
                <a16:creationId xmlns:a16="http://schemas.microsoft.com/office/drawing/2014/main" xmlns="" id="{6155A109-239B-4868-940E-DBA5E0A2F9B6}"/>
              </a:ext>
            </a:extLst>
          </p:cNvPr>
          <p:cNvSpPr/>
          <p:nvPr/>
        </p:nvSpPr>
        <p:spPr>
          <a:xfrm>
            <a:off x="201826" y="1247776"/>
            <a:ext cx="11788347" cy="1257300"/>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Những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kiến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về</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lí</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nhân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ứng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rộng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rãi</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cộng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nghệ</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chuẩn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đoán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và</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điều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trị</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đặc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biệt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là</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ung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thư</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1026" name="Picture 2" descr="Cơ bản về máy PET - Máy chụp cắt lớp bằng Positron (Positron Emision  Tomography) - Thiết bị y tế An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039927"/>
            <a:ext cx="5229225" cy="2665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V Đưa Vào Sử Dụng Máy Xạ Hình Spect/CT Thế Hệ Mới - Bệnh Viện F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061" y="3039927"/>
            <a:ext cx="3998414" cy="2665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829525" y="5897947"/>
            <a:ext cx="35928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chụp</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cắt</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lớp</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phát</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positron (PET)</a:t>
            </a:r>
          </a:p>
        </p:txBody>
      </p:sp>
      <p:sp>
        <p:nvSpPr>
          <p:cNvPr id="7" name="TextBox 10"/>
          <p:cNvSpPr txBox="1">
            <a:spLocks noChangeArrowheads="1"/>
          </p:cNvSpPr>
          <p:nvPr/>
        </p:nvSpPr>
        <p:spPr bwMode="auto">
          <a:xfrm>
            <a:off x="6693863" y="5897946"/>
            <a:ext cx="41744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chụp</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cắt</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lớp</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bức</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photon(SPECT)</a:t>
            </a:r>
          </a:p>
        </p:txBody>
      </p:sp>
    </p:spTree>
    <p:extLst>
      <p:ext uri="{BB962C8B-B14F-4D97-AF65-F5344CB8AC3E}">
        <p14:creationId xmlns:p14="http://schemas.microsoft.com/office/powerpoint/2010/main" val="29845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pic>
        <p:nvPicPr>
          <p:cNvPr id="2050" name="Picture 2" descr="Phương pháp xạ trị bằng máy gia tốc tuyến tính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96" y="2769328"/>
            <a:ext cx="3915379" cy="2664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ana-med.com/pic/Service/images/Proton%20Radiation%20Therapy%2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250" y="2769328"/>
            <a:ext cx="4220482" cy="26641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1066196" y="5616390"/>
            <a:ext cx="35928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gia</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tốc</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tuyến</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tính</a:t>
            </a:r>
            <a:endPar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7" name="TextBox 10"/>
          <p:cNvSpPr txBox="1">
            <a:spLocks noChangeArrowheads="1"/>
          </p:cNvSpPr>
          <p:nvPr/>
        </p:nvSpPr>
        <p:spPr bwMode="auto">
          <a:xfrm>
            <a:off x="7009796" y="5570763"/>
            <a:ext cx="35928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trị</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proton</a:t>
            </a:r>
          </a:p>
        </p:txBody>
      </p:sp>
      <p:sp>
        <p:nvSpPr>
          <p:cNvPr id="8" name="Rounded Rectangle 8">
            <a:extLst>
              <a:ext uri="{FF2B5EF4-FFF2-40B4-BE49-F238E27FC236}">
                <a16:creationId xmlns:a16="http://schemas.microsoft.com/office/drawing/2014/main" xmlns="" id="{49C0738C-FAC4-456B-B590-791BD70F6415}"/>
              </a:ext>
            </a:extLst>
          </p:cNvPr>
          <p:cNvSpPr/>
          <p:nvPr/>
        </p:nvSpPr>
        <p:spPr>
          <a:xfrm>
            <a:off x="201826" y="1247776"/>
            <a:ext cx="11788347" cy="1257300"/>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Những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kiến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về</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lí</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nhân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ứng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rộng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rãi</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cộng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nghệ</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chuẩn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đoán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và</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điều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trị</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đặc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biệt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là</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ung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thư</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9" name="TextBox 8">
            <a:extLst>
              <a:ext uri="{FF2B5EF4-FFF2-40B4-BE49-F238E27FC236}">
                <a16:creationId xmlns:a16="http://schemas.microsoft.com/office/drawing/2014/main" xmlns="" id="{C63DE777-22EA-4C72-A18C-B9CD391B42CD}"/>
              </a:ext>
            </a:extLst>
          </p:cNvPr>
          <p:cNvSpPr txBox="1"/>
          <p:nvPr/>
        </p:nvSpPr>
        <p:spPr>
          <a:xfrm>
            <a:off x="4333875" y="6001650"/>
            <a:ext cx="2752725" cy="664012"/>
          </a:xfrm>
          <a:prstGeom prst="round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lang="vi-VN" sz="2400">
                <a:solidFill>
                  <a:srgbClr val="0070C0"/>
                </a:solidFill>
                <a:latin typeface="#9Slide03 Arima Madurai Black" panose="00000A00000000000000" pitchFamily="2" charset="-93"/>
                <a:cs typeface="#9Slide03 Arima Madurai Black" panose="00000A00000000000000" pitchFamily="2" charset="-93"/>
              </a:rPr>
              <a:t>Điều trị ung thư</a:t>
            </a:r>
            <a:endParaRPr kumimoji="0" lang="en-US" sz="2400" b="0" i="0" u="none" strike="noStrike" kern="1200" cap="none" spc="0" normalizeH="0" baseline="0" noProof="0" dirty="0">
              <a:ln>
                <a:noFill/>
              </a:ln>
              <a:solidFill>
                <a:srgbClr val="0070C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20948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3 AmpleSoft Bold" panose="02000000000000000000" pitchFamily="2" charset="-93"/>
                <a:ea typeface="+mn-ea"/>
                <a:cs typeface="+mn-cs"/>
              </a:rPr>
              <a:t>Ứng dụng</a:t>
            </a:r>
            <a:endParaRPr kumimoji="0" sz="4000" b="0" i="0" u="none" strike="noStrike" kern="1200" cap="none" spc="0" normalizeH="0" baseline="0" noProof="0">
              <a:ln>
                <a:noFill/>
              </a:ln>
              <a:solidFill>
                <a:srgbClr val="002060"/>
              </a:solidFill>
              <a:effectLst/>
              <a:uLnTx/>
              <a:uFillTx/>
              <a:latin typeface="#9Slide03 AmpleSoft Bold" panose="02000000000000000000" pitchFamily="2" charset="-93"/>
              <a:ea typeface="+mn-ea"/>
              <a:cs typeface="+mn-cs"/>
            </a:endParaRPr>
          </a:p>
        </p:txBody>
      </p:sp>
      <p:sp>
        <p:nvSpPr>
          <p:cNvPr id="11" name="Rounded Rectangle 8">
            <a:extLst>
              <a:ext uri="{FF2B5EF4-FFF2-40B4-BE49-F238E27FC236}">
                <a16:creationId xmlns:a16="http://schemas.microsoft.com/office/drawing/2014/main" xmlns="" id="{6155A109-239B-4868-940E-DBA5E0A2F9B6}"/>
              </a:ext>
            </a:extLst>
          </p:cNvPr>
          <p:cNvSpPr/>
          <p:nvPr/>
        </p:nvSpPr>
        <p:spPr>
          <a:xfrm>
            <a:off x="327962" y="1350553"/>
            <a:ext cx="11738838" cy="843266"/>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nông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nghiệp</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Chiếu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giống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để</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cải</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tạo</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giống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cây</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trồng</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12" name="TextBox 11">
            <a:extLst>
              <a:ext uri="{FF2B5EF4-FFF2-40B4-BE49-F238E27FC236}">
                <a16:creationId xmlns:a16="http://schemas.microsoft.com/office/drawing/2014/main" xmlns="" id="{01A9ACDA-8086-49E6-8786-B6C14AE32851}"/>
              </a:ext>
            </a:extLst>
          </p:cNvPr>
          <p:cNvSpPr txBox="1"/>
          <p:nvPr/>
        </p:nvSpPr>
        <p:spPr>
          <a:xfrm>
            <a:off x="3314700" y="5894830"/>
            <a:ext cx="5762625" cy="664012"/>
          </a:xfrm>
          <a:prstGeom prst="round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kumimoji="0" lang="vi-VN" sz="2400" b="0" i="0" u="none" strike="noStrike" kern="1200" cap="none" spc="0" normalizeH="0" baseline="0" noProof="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Tạo đột biến cải thiện giống cây trồng</a:t>
            </a:r>
            <a:endParaRPr kumimoji="0" lang="en-US" sz="2400" b="0" i="0" u="none" strike="noStrike" kern="1200" cap="none" spc="0" normalizeH="0" baseline="0" noProof="0" dirty="0">
              <a:ln>
                <a:noFill/>
              </a:ln>
              <a:solidFill>
                <a:srgbClr val="0070C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pic>
        <p:nvPicPr>
          <p:cNvPr id="5" name="Picture 4" descr="A picture containing tool, several&#10;&#10;Description automatically generated">
            <a:extLst>
              <a:ext uri="{FF2B5EF4-FFF2-40B4-BE49-F238E27FC236}">
                <a16:creationId xmlns:a16="http://schemas.microsoft.com/office/drawing/2014/main" xmlns="" id="{FD7BFE03-FDCD-480C-A056-4EFF2F9EB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874" y="2710549"/>
            <a:ext cx="4075950" cy="2787949"/>
          </a:xfrm>
          <a:prstGeom prst="rect">
            <a:avLst/>
          </a:prstGeom>
        </p:spPr>
      </p:pic>
      <p:pic>
        <p:nvPicPr>
          <p:cNvPr id="7" name="Picture 6" descr="A picture containing grass, sky, green, lush&#10;&#10;Description automatically generated">
            <a:extLst>
              <a:ext uri="{FF2B5EF4-FFF2-40B4-BE49-F238E27FC236}">
                <a16:creationId xmlns:a16="http://schemas.microsoft.com/office/drawing/2014/main" xmlns="" id="{228D4C61-6821-47B7-B593-DD0BFBC22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27" y="2738047"/>
            <a:ext cx="4148220" cy="2760451"/>
          </a:xfrm>
          <a:prstGeom prst="rect">
            <a:avLst/>
          </a:prstGeom>
        </p:spPr>
      </p:pic>
    </p:spTree>
    <p:extLst>
      <p:ext uri="{BB962C8B-B14F-4D97-AF65-F5344CB8AC3E}">
        <p14:creationId xmlns:p14="http://schemas.microsoft.com/office/powerpoint/2010/main" val="40139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3 AmpleSoft Bold" panose="02000000000000000000" pitchFamily="2" charset="-93"/>
                <a:ea typeface="+mn-ea"/>
                <a:cs typeface="+mn-cs"/>
              </a:rPr>
              <a:t>Ứng dụng</a:t>
            </a:r>
            <a:endParaRPr kumimoji="0" sz="4000" b="0" i="0" u="none" strike="noStrike" kern="1200" cap="none" spc="0" normalizeH="0" baseline="0" noProof="0">
              <a:ln>
                <a:noFill/>
              </a:ln>
              <a:solidFill>
                <a:srgbClr val="002060"/>
              </a:solidFill>
              <a:effectLst/>
              <a:uLnTx/>
              <a:uFillTx/>
              <a:latin typeface="#9Slide03 AmpleSoft Bold" panose="02000000000000000000" pitchFamily="2" charset="-93"/>
              <a:ea typeface="+mn-ea"/>
              <a:cs typeface="+mn-cs"/>
            </a:endParaRPr>
          </a:p>
        </p:txBody>
      </p:sp>
      <p:sp>
        <p:nvSpPr>
          <p:cNvPr id="11" name="Rounded Rectangle 8">
            <a:extLst>
              <a:ext uri="{FF2B5EF4-FFF2-40B4-BE49-F238E27FC236}">
                <a16:creationId xmlns:a16="http://schemas.microsoft.com/office/drawing/2014/main" xmlns="" id="{6155A109-239B-4868-940E-DBA5E0A2F9B6}"/>
              </a:ext>
            </a:extLst>
          </p:cNvPr>
          <p:cNvSpPr/>
          <p:nvPr/>
        </p:nvSpPr>
        <p:spPr>
          <a:xfrm>
            <a:off x="371475" y="1263981"/>
            <a:ext cx="11668125" cy="1133474"/>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công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nghiệp</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sử</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chiếu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nhân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để</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kiểm</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định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chất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lượng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sản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phẩm</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kiểm</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tra</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mối</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hàn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đo</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mật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độ</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mà</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không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phá</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hủy</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mẫu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12" name="TextBox 11">
            <a:extLst>
              <a:ext uri="{FF2B5EF4-FFF2-40B4-BE49-F238E27FC236}">
                <a16:creationId xmlns:a16="http://schemas.microsoft.com/office/drawing/2014/main" xmlns="" id="{01A9ACDA-8086-49E6-8786-B6C14AE32851}"/>
              </a:ext>
            </a:extLst>
          </p:cNvPr>
          <p:cNvSpPr txBox="1"/>
          <p:nvPr/>
        </p:nvSpPr>
        <p:spPr>
          <a:xfrm>
            <a:off x="3703385" y="6080267"/>
            <a:ext cx="5204330" cy="664012"/>
          </a:xfrm>
          <a:prstGeom prst="round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kumimoji="0" lang="vi-VN" sz="2400" b="0" i="0" u="none" strike="noStrike" kern="1200" cap="none" spc="0" normalizeH="0" baseline="0" noProof="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Phát hiện khiếm khuyết vật liệu</a:t>
            </a:r>
            <a:endParaRPr kumimoji="0" lang="en-US" sz="2400" b="0" i="0" u="none" strike="noStrike" kern="1200" cap="none" spc="0" normalizeH="0" baseline="0" noProof="0" dirty="0">
              <a:ln>
                <a:noFill/>
              </a:ln>
              <a:solidFill>
                <a:srgbClr val="0070C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pic>
        <p:nvPicPr>
          <p:cNvPr id="3" name="Picture 2" descr="A picture containing outdoor, sky, road, ground&#10;&#10;Description automatically generated">
            <a:extLst>
              <a:ext uri="{FF2B5EF4-FFF2-40B4-BE49-F238E27FC236}">
                <a16:creationId xmlns:a16="http://schemas.microsoft.com/office/drawing/2014/main" xmlns="" id="{2A9B1896-770A-43D1-9228-0F700CE59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328" y="2544642"/>
            <a:ext cx="3774251" cy="2807013"/>
          </a:xfrm>
          <a:prstGeom prst="rect">
            <a:avLst/>
          </a:prstGeom>
        </p:spPr>
      </p:pic>
      <p:pic>
        <p:nvPicPr>
          <p:cNvPr id="2" name="Picture 1">
            <a:extLst>
              <a:ext uri="{FF2B5EF4-FFF2-40B4-BE49-F238E27FC236}">
                <a16:creationId xmlns:a16="http://schemas.microsoft.com/office/drawing/2014/main" xmlns="" id="{88D9EC97-8A00-4FFD-B848-A0EA27E56713}"/>
              </a:ext>
            </a:extLst>
          </p:cNvPr>
          <p:cNvPicPr>
            <a:picLocks noChangeAspect="1"/>
          </p:cNvPicPr>
          <p:nvPr/>
        </p:nvPicPr>
        <p:blipFill>
          <a:blip r:embed="rId3"/>
          <a:stretch>
            <a:fillRect/>
          </a:stretch>
        </p:blipFill>
        <p:spPr>
          <a:xfrm>
            <a:off x="6765346" y="2460686"/>
            <a:ext cx="3998082" cy="2901332"/>
          </a:xfrm>
          <a:prstGeom prst="rect">
            <a:avLst/>
          </a:prstGeom>
        </p:spPr>
      </p:pic>
      <p:sp>
        <p:nvSpPr>
          <p:cNvPr id="8" name="TextBox 7">
            <a:extLst>
              <a:ext uri="{FF2B5EF4-FFF2-40B4-BE49-F238E27FC236}">
                <a16:creationId xmlns:a16="http://schemas.microsoft.com/office/drawing/2014/main" xmlns="" id="{77BA1D06-D400-4718-B293-B1F04D4ADF9B}"/>
              </a:ext>
            </a:extLst>
          </p:cNvPr>
          <p:cNvSpPr txBox="1"/>
          <p:nvPr/>
        </p:nvSpPr>
        <p:spPr>
          <a:xfrm>
            <a:off x="371476" y="5425249"/>
            <a:ext cx="47720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Chụp X-quang công nghiệ</a:t>
            </a:r>
            <a:r>
              <a:rPr kumimoji="0" lang="en-US"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p </a:t>
            </a:r>
            <a:r>
              <a:rPr kumimoji="0" lang="en-US" sz="1800" b="0" i="0" u="none" strike="noStrike" kern="1200" cap="none" spc="0" normalizeH="0" baseline="0" noProof="0" dirty="0" err="1">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kiểm</a:t>
            </a:r>
            <a:r>
              <a:rPr kumimoji="0" lang="en-US"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tra</a:t>
            </a:r>
            <a:r>
              <a:rPr kumimoji="0" lang="en-US"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kết</a:t>
            </a:r>
            <a:r>
              <a:rPr kumimoji="0" lang="en-US"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cấu</a:t>
            </a:r>
            <a:r>
              <a:rPr kumimoji="0" lang="en-US"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mặt</a:t>
            </a:r>
            <a:r>
              <a:rPr kumimoji="0" lang="en-US"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đường</a:t>
            </a:r>
            <a:endParaRPr kumimoji="0" lang="vi-VN" sz="1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64DE3C4C-5662-4088-8F8F-CF3FB753D897}"/>
              </a:ext>
            </a:extLst>
          </p:cNvPr>
          <p:cNvSpPr txBox="1"/>
          <p:nvPr/>
        </p:nvSpPr>
        <p:spPr>
          <a:xfrm>
            <a:off x="6162222" y="5563748"/>
            <a:ext cx="520433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9Slide03 Arima Madurai Black" panose="00000A00000000000000" pitchFamily="2" charset="-93"/>
                <a:ea typeface="+mn-ea"/>
                <a:cs typeface="#9Slide03 Arima Madurai Black" panose="00000A00000000000000" pitchFamily="2" charset="-93"/>
              </a:rPr>
              <a:t>Phân tích thành phần nguyên tố trong xi măng</a:t>
            </a:r>
            <a:endParaRPr kumimoji="0" lang="vi-VN" sz="1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80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B66C3C90-BCEC-4EB6-A82E-9925D11D1EAA}"/>
              </a:ext>
            </a:extLst>
          </p:cNvPr>
          <p:cNvSpPr txBox="1"/>
          <p:nvPr/>
        </p:nvSpPr>
        <p:spPr>
          <a:xfrm>
            <a:off x="709704" y="166591"/>
            <a:ext cx="1057742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noProof="0" dirty="0" err="1">
                <a:solidFill>
                  <a:srgbClr val="C00000"/>
                </a:solidFill>
                <a:latin typeface="#9Slide03 AmpleSoft Bold" panose="02000000000000000000" pitchFamily="2" charset="0"/>
                <a:cs typeface="#9Slide03 Arima Madurai Black" panose="00000A00000000000000" pitchFamily="2" charset="-93"/>
              </a:rPr>
              <a:t>Các</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lĩnh</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vực</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nghiên</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cứu</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trong</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vật</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lí</a:t>
            </a:r>
            <a:r>
              <a:rPr kumimoji="0" lang="en-US" sz="3600" b="1" i="0" u="none" strike="noStrike" kern="1200" cap="none" spc="0" normalizeH="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9Slide03 AmpleSoft Bold" panose="02000000000000000000" pitchFamily="2" charset="0"/>
                <a:cs typeface="#9Slide03 Arima Madurai Black" panose="00000A00000000000000" pitchFamily="2" charset="-93"/>
              </a:rPr>
              <a:t>học</a:t>
            </a:r>
            <a:endParaRPr kumimoji="0" lang="en-US" sz="3600" b="1" i="0" u="none" strike="noStrike" kern="1200" cap="none" spc="0" normalizeH="0" baseline="0" noProof="0" dirty="0">
              <a:ln>
                <a:noFill/>
              </a:ln>
              <a:solidFill>
                <a:srgbClr val="C00000"/>
              </a:solidFill>
              <a:effectLst/>
              <a:uLnTx/>
              <a:uFillTx/>
              <a:latin typeface="#9Slide03 AmpleSoft Bold" panose="02000000000000000000" pitchFamily="2" charset="0"/>
              <a:cs typeface="#9Slide03 Arima Madurai Black" panose="00000A00000000000000" pitchFamily="2" charset="-93"/>
            </a:endParaRPr>
          </a:p>
        </p:txBody>
      </p:sp>
      <p:grpSp>
        <p:nvGrpSpPr>
          <p:cNvPr id="9" name="Group 8">
            <a:extLst>
              <a:ext uri="{FF2B5EF4-FFF2-40B4-BE49-F238E27FC236}">
                <a16:creationId xmlns:a16="http://schemas.microsoft.com/office/drawing/2014/main" xmlns="" id="{003E5E21-8EA8-4131-ACA3-16BB8BEE6FA2}"/>
              </a:ext>
            </a:extLst>
          </p:cNvPr>
          <p:cNvGrpSpPr>
            <a:grpSpLocks/>
          </p:cNvGrpSpPr>
          <p:nvPr/>
        </p:nvGrpSpPr>
        <p:grpSpPr bwMode="auto">
          <a:xfrm>
            <a:off x="782672" y="1012626"/>
            <a:ext cx="9296444" cy="678360"/>
            <a:chOff x="912" y="1008"/>
            <a:chExt cx="3984" cy="945"/>
          </a:xfrm>
        </p:grpSpPr>
        <p:sp>
          <p:nvSpPr>
            <p:cNvPr id="42" name="AutoShape 4">
              <a:extLst>
                <a:ext uri="{FF2B5EF4-FFF2-40B4-BE49-F238E27FC236}">
                  <a16:creationId xmlns:a16="http://schemas.microsoft.com/office/drawing/2014/main" xmlns="" id="{ECD0F794-2D18-476E-8D50-991910386793}"/>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43" name="Group 42">
              <a:extLst>
                <a:ext uri="{FF2B5EF4-FFF2-40B4-BE49-F238E27FC236}">
                  <a16:creationId xmlns:a16="http://schemas.microsoft.com/office/drawing/2014/main" xmlns="" id="{4C7D94F5-A1E0-49E2-9D5B-F82CCE3CBEFE}"/>
                </a:ext>
              </a:extLst>
            </p:cNvPr>
            <p:cNvGrpSpPr>
              <a:grpSpLocks/>
            </p:cNvGrpSpPr>
            <p:nvPr/>
          </p:nvGrpSpPr>
          <p:grpSpPr bwMode="auto">
            <a:xfrm>
              <a:off x="999" y="1094"/>
              <a:ext cx="766" cy="859"/>
              <a:chOff x="999" y="1094"/>
              <a:chExt cx="766" cy="859"/>
            </a:xfrm>
          </p:grpSpPr>
          <p:sp>
            <p:nvSpPr>
              <p:cNvPr id="44" name="AutoShape 6">
                <a:extLst>
                  <a:ext uri="{FF2B5EF4-FFF2-40B4-BE49-F238E27FC236}">
                    <a16:creationId xmlns:a16="http://schemas.microsoft.com/office/drawing/2014/main" xmlns="" id="{5B6E5FBC-1828-49CE-8D0A-763260C31C8A}"/>
                  </a:ext>
                </a:extLst>
              </p:cNvPr>
              <p:cNvSpPr>
                <a:spLocks noChangeArrowheads="1"/>
              </p:cNvSpPr>
              <p:nvPr/>
            </p:nvSpPr>
            <p:spPr bwMode="gray">
              <a:xfrm>
                <a:off x="999" y="1094"/>
                <a:ext cx="766" cy="744"/>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5" name="Freeform 44">
                <a:extLst>
                  <a:ext uri="{FF2B5EF4-FFF2-40B4-BE49-F238E27FC236}">
                    <a16:creationId xmlns:a16="http://schemas.microsoft.com/office/drawing/2014/main" xmlns="" id="{E381646F-D81C-448E-8B55-3FF04D3F56C7}"/>
                  </a:ext>
                </a:extLst>
              </p:cNvPr>
              <p:cNvSpPr>
                <a:spLocks/>
              </p:cNvSpPr>
              <p:nvPr/>
            </p:nvSpPr>
            <p:spPr bwMode="gray">
              <a:xfrm>
                <a:off x="1048" y="1140"/>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6" name="Text Box 8">
                <a:extLst>
                  <a:ext uri="{FF2B5EF4-FFF2-40B4-BE49-F238E27FC236}">
                    <a16:creationId xmlns:a16="http://schemas.microsoft.com/office/drawing/2014/main" xmlns="" id="{CDFF45DC-1292-4CAA-9E48-65CD834BD8A3}"/>
                  </a:ext>
                </a:extLst>
              </p:cNvPr>
              <p:cNvSpPr txBox="1">
                <a:spLocks noChangeArrowheads="1"/>
              </p:cNvSpPr>
              <p:nvPr/>
            </p:nvSpPr>
            <p:spPr bwMode="gray">
              <a:xfrm>
                <a:off x="1306" y="1224"/>
                <a:ext cx="125"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a:t>
                </a:r>
              </a:p>
            </p:txBody>
          </p:sp>
        </p:grpSp>
      </p:grpSp>
      <p:grpSp>
        <p:nvGrpSpPr>
          <p:cNvPr id="10" name="Group 9">
            <a:extLst>
              <a:ext uri="{FF2B5EF4-FFF2-40B4-BE49-F238E27FC236}">
                <a16:creationId xmlns:a16="http://schemas.microsoft.com/office/drawing/2014/main" xmlns="" id="{9587F6F3-9C67-4DB4-B72B-309ECC22103B}"/>
              </a:ext>
            </a:extLst>
          </p:cNvPr>
          <p:cNvGrpSpPr>
            <a:grpSpLocks/>
          </p:cNvGrpSpPr>
          <p:nvPr/>
        </p:nvGrpSpPr>
        <p:grpSpPr bwMode="auto">
          <a:xfrm>
            <a:off x="782672" y="1954341"/>
            <a:ext cx="9296444" cy="653015"/>
            <a:chOff x="912" y="2016"/>
            <a:chExt cx="3984" cy="997"/>
          </a:xfrm>
        </p:grpSpPr>
        <p:sp>
          <p:nvSpPr>
            <p:cNvPr id="36" name="AutoShape 11">
              <a:extLst>
                <a:ext uri="{FF2B5EF4-FFF2-40B4-BE49-F238E27FC236}">
                  <a16:creationId xmlns:a16="http://schemas.microsoft.com/office/drawing/2014/main" xmlns="" id="{7C7CC01D-1268-42E7-B62B-A7ED4540AB43}"/>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37" name="Group 36">
              <a:extLst>
                <a:ext uri="{FF2B5EF4-FFF2-40B4-BE49-F238E27FC236}">
                  <a16:creationId xmlns:a16="http://schemas.microsoft.com/office/drawing/2014/main" xmlns="" id="{4DC34168-8CCB-4F19-B9E5-DC1CDEB462E2}"/>
                </a:ext>
              </a:extLst>
            </p:cNvPr>
            <p:cNvGrpSpPr>
              <a:grpSpLocks/>
            </p:cNvGrpSpPr>
            <p:nvPr/>
          </p:nvGrpSpPr>
          <p:grpSpPr bwMode="auto">
            <a:xfrm>
              <a:off x="999" y="2102"/>
              <a:ext cx="766" cy="911"/>
              <a:chOff x="999" y="2102"/>
              <a:chExt cx="766" cy="911"/>
            </a:xfrm>
          </p:grpSpPr>
          <p:sp>
            <p:nvSpPr>
              <p:cNvPr id="39" name="AutoShape 13">
                <a:extLst>
                  <a:ext uri="{FF2B5EF4-FFF2-40B4-BE49-F238E27FC236}">
                    <a16:creationId xmlns:a16="http://schemas.microsoft.com/office/drawing/2014/main" xmlns="" id="{DA6E75A1-E015-4702-9D89-7615A49836F8}"/>
                  </a:ext>
                </a:extLst>
              </p:cNvPr>
              <p:cNvSpPr>
                <a:spLocks noChangeArrowheads="1"/>
              </p:cNvSpPr>
              <p:nvPr/>
            </p:nvSpPr>
            <p:spPr bwMode="gray">
              <a:xfrm>
                <a:off x="999" y="2102"/>
                <a:ext cx="766" cy="744"/>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0" name="Freeform 39">
                <a:extLst>
                  <a:ext uri="{FF2B5EF4-FFF2-40B4-BE49-F238E27FC236}">
                    <a16:creationId xmlns:a16="http://schemas.microsoft.com/office/drawing/2014/main" xmlns="" id="{1680B8A3-6313-487F-9B40-BD664FD49E1E}"/>
                  </a:ext>
                </a:extLst>
              </p:cNvPr>
              <p:cNvSpPr>
                <a:spLocks/>
              </p:cNvSpPr>
              <p:nvPr/>
            </p:nvSpPr>
            <p:spPr bwMode="gray">
              <a:xfrm>
                <a:off x="1048" y="214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1" name="Text Box 15">
                <a:extLst>
                  <a:ext uri="{FF2B5EF4-FFF2-40B4-BE49-F238E27FC236}">
                    <a16:creationId xmlns:a16="http://schemas.microsoft.com/office/drawing/2014/main" xmlns="" id="{636C4445-A8D0-4B1F-8C31-FB39D6FB7F5A}"/>
                  </a:ext>
                </a:extLst>
              </p:cNvPr>
              <p:cNvSpPr txBox="1">
                <a:spLocks noChangeArrowheads="1"/>
              </p:cNvSpPr>
              <p:nvPr/>
            </p:nvSpPr>
            <p:spPr bwMode="gray">
              <a:xfrm>
                <a:off x="1285" y="2214"/>
                <a:ext cx="171"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II</a:t>
                </a:r>
              </a:p>
            </p:txBody>
          </p:sp>
        </p:grpSp>
        <p:sp>
          <p:nvSpPr>
            <p:cNvPr id="38" name="Text Box 16">
              <a:extLst>
                <a:ext uri="{FF2B5EF4-FFF2-40B4-BE49-F238E27FC236}">
                  <a16:creationId xmlns:a16="http://schemas.microsoft.com/office/drawing/2014/main" xmlns="" id="{005E211F-28FC-4D24-9AE1-5DFCACA63464}"/>
                </a:ext>
              </a:extLst>
            </p:cNvPr>
            <p:cNvSpPr txBox="1">
              <a:spLocks noChangeArrowheads="1"/>
            </p:cNvSpPr>
            <p:nvPr/>
          </p:nvSpPr>
          <p:spPr bwMode="gray">
            <a:xfrm>
              <a:off x="1940" y="2204"/>
              <a:ext cx="2928"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hạt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cơ</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bản</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và</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năng</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lượng</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cao</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p>
          </p:txBody>
        </p:sp>
      </p:grpSp>
      <p:sp>
        <p:nvSpPr>
          <p:cNvPr id="12" name="Text Box 9">
            <a:extLst>
              <a:ext uri="{FF2B5EF4-FFF2-40B4-BE49-F238E27FC236}">
                <a16:creationId xmlns:a16="http://schemas.microsoft.com/office/drawing/2014/main" xmlns="" id="{51B36E36-2EE8-4276-B89F-1F4E34361F5E}"/>
              </a:ext>
            </a:extLst>
          </p:cNvPr>
          <p:cNvSpPr txBox="1">
            <a:spLocks noChangeArrowheads="1"/>
          </p:cNvSpPr>
          <p:nvPr/>
        </p:nvSpPr>
        <p:spPr bwMode="gray">
          <a:xfrm>
            <a:off x="3181453" y="1212461"/>
            <a:ext cx="60236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buClrTx/>
              <a:buNone/>
              <a:defRPr/>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thiên</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văn</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và</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vũ</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trụ</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học</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nvGrpSpPr>
          <p:cNvPr id="14" name="Group 13">
            <a:extLst>
              <a:ext uri="{FF2B5EF4-FFF2-40B4-BE49-F238E27FC236}">
                <a16:creationId xmlns:a16="http://schemas.microsoft.com/office/drawing/2014/main" xmlns="" id="{76262E1D-8316-421D-B938-DD00DAE68FD8}"/>
              </a:ext>
            </a:extLst>
          </p:cNvPr>
          <p:cNvGrpSpPr/>
          <p:nvPr/>
        </p:nvGrpSpPr>
        <p:grpSpPr>
          <a:xfrm>
            <a:off x="782672" y="2843677"/>
            <a:ext cx="9296444" cy="698451"/>
            <a:chOff x="542924" y="4524631"/>
            <a:chExt cx="10382250" cy="1115606"/>
          </a:xfrm>
        </p:grpSpPr>
        <p:grpSp>
          <p:nvGrpSpPr>
            <p:cNvPr id="28" name="Group 27">
              <a:extLst>
                <a:ext uri="{FF2B5EF4-FFF2-40B4-BE49-F238E27FC236}">
                  <a16:creationId xmlns:a16="http://schemas.microsoft.com/office/drawing/2014/main" xmlns="" id="{D06CBBD2-B1F6-482F-8650-6A6DAA195885}"/>
                </a:ext>
              </a:extLst>
            </p:cNvPr>
            <p:cNvGrpSpPr>
              <a:grpSpLocks/>
            </p:cNvGrpSpPr>
            <p:nvPr/>
          </p:nvGrpSpPr>
          <p:grpSpPr bwMode="auto">
            <a:xfrm>
              <a:off x="542924" y="4524631"/>
              <a:ext cx="10382250" cy="1009554"/>
              <a:chOff x="912" y="3036"/>
              <a:chExt cx="3984" cy="965"/>
            </a:xfrm>
          </p:grpSpPr>
          <p:sp>
            <p:nvSpPr>
              <p:cNvPr id="30" name="AutoShape 18">
                <a:extLst>
                  <a:ext uri="{FF2B5EF4-FFF2-40B4-BE49-F238E27FC236}">
                    <a16:creationId xmlns:a16="http://schemas.microsoft.com/office/drawing/2014/main" xmlns="" id="{83432B68-9ECF-4667-B94C-31A8781DAEA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31" name="Group 30">
                <a:extLst>
                  <a:ext uri="{FF2B5EF4-FFF2-40B4-BE49-F238E27FC236}">
                    <a16:creationId xmlns:a16="http://schemas.microsoft.com/office/drawing/2014/main" xmlns="" id="{AED97C9E-0548-491F-8742-67C514651095}"/>
                  </a:ext>
                </a:extLst>
              </p:cNvPr>
              <p:cNvGrpSpPr>
                <a:grpSpLocks/>
              </p:cNvGrpSpPr>
              <p:nvPr/>
            </p:nvGrpSpPr>
            <p:grpSpPr bwMode="auto">
              <a:xfrm>
                <a:off x="999" y="3122"/>
                <a:ext cx="766" cy="879"/>
                <a:chOff x="999" y="3122"/>
                <a:chExt cx="766" cy="879"/>
              </a:xfrm>
            </p:grpSpPr>
            <p:sp>
              <p:nvSpPr>
                <p:cNvPr id="33" name="AutoShape 20">
                  <a:extLst>
                    <a:ext uri="{FF2B5EF4-FFF2-40B4-BE49-F238E27FC236}">
                      <a16:creationId xmlns:a16="http://schemas.microsoft.com/office/drawing/2014/main" xmlns="" id="{01745A37-4E12-4336-8518-9B04E2CE0DF2}"/>
                    </a:ext>
                  </a:extLst>
                </p:cNvPr>
                <p:cNvSpPr>
                  <a:spLocks noChangeArrowheads="1"/>
                </p:cNvSpPr>
                <p:nvPr/>
              </p:nvSpPr>
              <p:spPr bwMode="gray">
                <a:xfrm>
                  <a:off x="999" y="3122"/>
                  <a:ext cx="766" cy="744"/>
                </a:xfrm>
                <a:prstGeom prst="roundRect">
                  <a:avLst>
                    <a:gd name="adj" fmla="val 11921"/>
                  </a:avLst>
                </a:prstGeom>
                <a:gradFill rotWithShape="1">
                  <a:gsLst>
                    <a:gs pos="0">
                      <a:schemeClr val="folHlink">
                        <a:gamma/>
                        <a:tint val="63529"/>
                        <a:invGamma/>
                      </a:schemeClr>
                    </a:gs>
                    <a:gs pos="100000">
                      <a:schemeClr val="fo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34" name="Freeform 33">
                  <a:extLst>
                    <a:ext uri="{FF2B5EF4-FFF2-40B4-BE49-F238E27FC236}">
                      <a16:creationId xmlns:a16="http://schemas.microsoft.com/office/drawing/2014/main" xmlns="" id="{1BF60FF8-89BC-466C-B165-20A4F41862BE}"/>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35" name="Text Box 22">
                  <a:extLst>
                    <a:ext uri="{FF2B5EF4-FFF2-40B4-BE49-F238E27FC236}">
                      <a16:creationId xmlns:a16="http://schemas.microsoft.com/office/drawing/2014/main" xmlns="" id="{758C6E99-E72B-46CD-A564-4E9009A74E52}"/>
                    </a:ext>
                  </a:extLst>
                </p:cNvPr>
                <p:cNvSpPr txBox="1">
                  <a:spLocks noChangeArrowheads="1"/>
                </p:cNvSpPr>
                <p:nvPr/>
              </p:nvSpPr>
              <p:spPr bwMode="gray">
                <a:xfrm>
                  <a:off x="1286" y="3202"/>
                  <a:ext cx="217"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III</a:t>
                  </a:r>
                </a:p>
              </p:txBody>
            </p:sp>
          </p:grpSp>
          <p:sp>
            <p:nvSpPr>
              <p:cNvPr id="32" name="Text Box 23">
                <a:extLst>
                  <a:ext uri="{FF2B5EF4-FFF2-40B4-BE49-F238E27FC236}">
                    <a16:creationId xmlns:a16="http://schemas.microsoft.com/office/drawing/2014/main" xmlns="" id="{333F8284-42BE-4AF5-9EF6-31FFDB08D105}"/>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29" name="Text Box 16">
              <a:extLst>
                <a:ext uri="{FF2B5EF4-FFF2-40B4-BE49-F238E27FC236}">
                  <a16:creationId xmlns:a16="http://schemas.microsoft.com/office/drawing/2014/main" xmlns="" id="{ADE4C1E9-AD5C-43D1-8331-DD3697372082}"/>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nano</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grpSp>
        <p:nvGrpSpPr>
          <p:cNvPr id="16" name="Group 15">
            <a:extLst>
              <a:ext uri="{FF2B5EF4-FFF2-40B4-BE49-F238E27FC236}">
                <a16:creationId xmlns:a16="http://schemas.microsoft.com/office/drawing/2014/main" xmlns="" id="{98E6E550-001D-42BD-B725-F6090B17379F}"/>
              </a:ext>
            </a:extLst>
          </p:cNvPr>
          <p:cNvGrpSpPr/>
          <p:nvPr/>
        </p:nvGrpSpPr>
        <p:grpSpPr>
          <a:xfrm>
            <a:off x="782672" y="3775996"/>
            <a:ext cx="9296444" cy="698451"/>
            <a:chOff x="542924" y="4524631"/>
            <a:chExt cx="10382250" cy="1115606"/>
          </a:xfrm>
        </p:grpSpPr>
        <p:grpSp>
          <p:nvGrpSpPr>
            <p:cNvPr id="20" name="Group 19">
              <a:extLst>
                <a:ext uri="{FF2B5EF4-FFF2-40B4-BE49-F238E27FC236}">
                  <a16:creationId xmlns:a16="http://schemas.microsoft.com/office/drawing/2014/main" xmlns="" id="{861427A4-6323-4601-BB5A-0993F0859B4A}"/>
                </a:ext>
              </a:extLst>
            </p:cNvPr>
            <p:cNvGrpSpPr>
              <a:grpSpLocks/>
            </p:cNvGrpSpPr>
            <p:nvPr/>
          </p:nvGrpSpPr>
          <p:grpSpPr bwMode="auto">
            <a:xfrm>
              <a:off x="542924" y="4524631"/>
              <a:ext cx="10382250" cy="1003277"/>
              <a:chOff x="912" y="3036"/>
              <a:chExt cx="3984" cy="959"/>
            </a:xfrm>
          </p:grpSpPr>
          <p:sp>
            <p:nvSpPr>
              <p:cNvPr id="22" name="AutoShape 18">
                <a:extLst>
                  <a:ext uri="{FF2B5EF4-FFF2-40B4-BE49-F238E27FC236}">
                    <a16:creationId xmlns:a16="http://schemas.microsoft.com/office/drawing/2014/main" xmlns="" id="{3243F66F-9F95-4364-BAD5-8A66C844B7F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23" name="Group 22">
                <a:extLst>
                  <a:ext uri="{FF2B5EF4-FFF2-40B4-BE49-F238E27FC236}">
                    <a16:creationId xmlns:a16="http://schemas.microsoft.com/office/drawing/2014/main" xmlns="" id="{4B042C0A-1D53-4DCD-8B9C-98D306182B8C}"/>
                  </a:ext>
                </a:extLst>
              </p:cNvPr>
              <p:cNvGrpSpPr>
                <a:grpSpLocks/>
              </p:cNvGrpSpPr>
              <p:nvPr/>
            </p:nvGrpSpPr>
            <p:grpSpPr bwMode="auto">
              <a:xfrm>
                <a:off x="999" y="3122"/>
                <a:ext cx="766" cy="873"/>
                <a:chOff x="999" y="3122"/>
                <a:chExt cx="766" cy="873"/>
              </a:xfrm>
            </p:grpSpPr>
            <p:sp>
              <p:nvSpPr>
                <p:cNvPr id="25" name="AutoShape 20">
                  <a:extLst>
                    <a:ext uri="{FF2B5EF4-FFF2-40B4-BE49-F238E27FC236}">
                      <a16:creationId xmlns:a16="http://schemas.microsoft.com/office/drawing/2014/main" xmlns="" id="{7F72EB4B-6C44-4A36-92D1-30C14F321790}"/>
                    </a:ext>
                  </a:extLst>
                </p:cNvPr>
                <p:cNvSpPr>
                  <a:spLocks noChangeArrowheads="1"/>
                </p:cNvSpPr>
                <p:nvPr/>
              </p:nvSpPr>
              <p:spPr bwMode="gray">
                <a:xfrm>
                  <a:off x="999" y="3122"/>
                  <a:ext cx="766" cy="744"/>
                </a:xfrm>
                <a:prstGeom prst="roundRect">
                  <a:avLst>
                    <a:gd name="adj" fmla="val 11921"/>
                  </a:avLst>
                </a:prstGeom>
                <a:gradFill rotWithShape="1">
                  <a:gsLst>
                    <a:gs pos="100000">
                      <a:srgbClr val="FFC000"/>
                    </a:gs>
                    <a:gs pos="100000">
                      <a:schemeClr val="fo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26" name="Freeform 25">
                  <a:extLst>
                    <a:ext uri="{FF2B5EF4-FFF2-40B4-BE49-F238E27FC236}">
                      <a16:creationId xmlns:a16="http://schemas.microsoft.com/office/drawing/2014/main" xmlns="" id="{CBF2DFDB-22F1-4806-89DF-70070E09BEB8}"/>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27" name="Text Box 22">
                  <a:extLst>
                    <a:ext uri="{FF2B5EF4-FFF2-40B4-BE49-F238E27FC236}">
                      <a16:creationId xmlns:a16="http://schemas.microsoft.com/office/drawing/2014/main" xmlns="" id="{5B30AEB2-7D99-4ED2-B71B-9C57147A39E6}"/>
                    </a:ext>
                  </a:extLst>
                </p:cNvPr>
                <p:cNvSpPr txBox="1">
                  <a:spLocks noChangeArrowheads="1"/>
                </p:cNvSpPr>
                <p:nvPr/>
              </p:nvSpPr>
              <p:spPr bwMode="gray">
                <a:xfrm>
                  <a:off x="1287" y="3196"/>
                  <a:ext cx="219"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IV</a:t>
                  </a:r>
                </a:p>
              </p:txBody>
            </p:sp>
          </p:grpSp>
          <p:sp>
            <p:nvSpPr>
              <p:cNvPr id="24" name="Text Box 23">
                <a:extLst>
                  <a:ext uri="{FF2B5EF4-FFF2-40B4-BE49-F238E27FC236}">
                    <a16:creationId xmlns:a16="http://schemas.microsoft.com/office/drawing/2014/main" xmlns="" id="{C4AE9148-7CA2-46CC-84F5-C40F92D30114}"/>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21" name="Text Box 16">
              <a:extLst>
                <a:ext uri="{FF2B5EF4-FFF2-40B4-BE49-F238E27FC236}">
                  <a16:creationId xmlns:a16="http://schemas.microsoft.com/office/drawing/2014/main" xmlns="" id="{40A14309-4080-435E-8B68-B6A724AC9B5C}"/>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laser</a:t>
              </a:r>
            </a:p>
          </p:txBody>
        </p:sp>
      </p:grpSp>
      <p:grpSp>
        <p:nvGrpSpPr>
          <p:cNvPr id="47" name="Group 46">
            <a:extLst>
              <a:ext uri="{FF2B5EF4-FFF2-40B4-BE49-F238E27FC236}">
                <a16:creationId xmlns:a16="http://schemas.microsoft.com/office/drawing/2014/main" xmlns="" id="{98E6E550-001D-42BD-B725-F6090B17379F}"/>
              </a:ext>
            </a:extLst>
          </p:cNvPr>
          <p:cNvGrpSpPr/>
          <p:nvPr/>
        </p:nvGrpSpPr>
        <p:grpSpPr>
          <a:xfrm>
            <a:off x="788082" y="4693107"/>
            <a:ext cx="9296444" cy="698451"/>
            <a:chOff x="542924" y="4524631"/>
            <a:chExt cx="10382250" cy="1115606"/>
          </a:xfrm>
        </p:grpSpPr>
        <p:grpSp>
          <p:nvGrpSpPr>
            <p:cNvPr id="48" name="Group 47">
              <a:extLst>
                <a:ext uri="{FF2B5EF4-FFF2-40B4-BE49-F238E27FC236}">
                  <a16:creationId xmlns:a16="http://schemas.microsoft.com/office/drawing/2014/main" xmlns="" id="{861427A4-6323-4601-BB5A-0993F0859B4A}"/>
                </a:ext>
              </a:extLst>
            </p:cNvPr>
            <p:cNvGrpSpPr>
              <a:grpSpLocks/>
            </p:cNvGrpSpPr>
            <p:nvPr/>
          </p:nvGrpSpPr>
          <p:grpSpPr bwMode="auto">
            <a:xfrm>
              <a:off x="542924" y="4524631"/>
              <a:ext cx="10382250" cy="1003277"/>
              <a:chOff x="912" y="3036"/>
              <a:chExt cx="3984" cy="959"/>
            </a:xfrm>
          </p:grpSpPr>
          <p:sp>
            <p:nvSpPr>
              <p:cNvPr id="50" name="AutoShape 18">
                <a:extLst>
                  <a:ext uri="{FF2B5EF4-FFF2-40B4-BE49-F238E27FC236}">
                    <a16:creationId xmlns:a16="http://schemas.microsoft.com/office/drawing/2014/main" xmlns="" id="{3243F66F-9F95-4364-BAD5-8A66C844B7F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51" name="Group 50">
                <a:extLst>
                  <a:ext uri="{FF2B5EF4-FFF2-40B4-BE49-F238E27FC236}">
                    <a16:creationId xmlns:a16="http://schemas.microsoft.com/office/drawing/2014/main" xmlns="" id="{4B042C0A-1D53-4DCD-8B9C-98D306182B8C}"/>
                  </a:ext>
                </a:extLst>
              </p:cNvPr>
              <p:cNvGrpSpPr>
                <a:grpSpLocks/>
              </p:cNvGrpSpPr>
              <p:nvPr/>
            </p:nvGrpSpPr>
            <p:grpSpPr bwMode="auto">
              <a:xfrm>
                <a:off x="978" y="3120"/>
                <a:ext cx="766" cy="875"/>
                <a:chOff x="978" y="3120"/>
                <a:chExt cx="766" cy="875"/>
              </a:xfrm>
            </p:grpSpPr>
            <p:sp>
              <p:nvSpPr>
                <p:cNvPr id="53" name="AutoShape 20">
                  <a:extLst>
                    <a:ext uri="{FF2B5EF4-FFF2-40B4-BE49-F238E27FC236}">
                      <a16:creationId xmlns:a16="http://schemas.microsoft.com/office/drawing/2014/main" xmlns="" id="{7F72EB4B-6C44-4A36-92D1-30C14F321790}"/>
                    </a:ext>
                  </a:extLst>
                </p:cNvPr>
                <p:cNvSpPr>
                  <a:spLocks noChangeArrowheads="1"/>
                </p:cNvSpPr>
                <p:nvPr/>
              </p:nvSpPr>
              <p:spPr bwMode="gray">
                <a:xfrm>
                  <a:off x="978" y="3120"/>
                  <a:ext cx="766" cy="744"/>
                </a:xfrm>
                <a:prstGeom prst="roundRect">
                  <a:avLst>
                    <a:gd name="adj" fmla="val 11921"/>
                  </a:avLst>
                </a:prstGeom>
                <a:solidFill>
                  <a:schemeClr val="bg1">
                    <a:lumMod val="75000"/>
                  </a:schemeClr>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800" b="1" dirty="0">
                      <a:latin typeface="#9Slide03 Arima Madurai Black" panose="00000A00000000000000" pitchFamily="2" charset="0"/>
                      <a:cs typeface="#9Slide03 Arima Madurai Black" panose="00000A00000000000000" pitchFamily="2" charset="0"/>
                    </a:rPr>
                    <a:t>    </a:t>
                  </a:r>
                  <a:r>
                    <a:rPr lang="en-US" sz="2800" b="1" dirty="0">
                      <a:solidFill>
                        <a:schemeClr val="bg2"/>
                      </a:solidFill>
                      <a:latin typeface="#9Slide03 Arima Madurai Black" panose="00000A00000000000000" pitchFamily="2" charset="0"/>
                      <a:cs typeface="#9Slide03 Arima Madurai Black" panose="00000A00000000000000" pitchFamily="2" charset="0"/>
                    </a:rPr>
                    <a:t>V</a:t>
                  </a:r>
                </a:p>
              </p:txBody>
            </p:sp>
            <p:sp>
              <p:nvSpPr>
                <p:cNvPr id="54" name="Freeform 53">
                  <a:extLst>
                    <a:ext uri="{FF2B5EF4-FFF2-40B4-BE49-F238E27FC236}">
                      <a16:creationId xmlns:a16="http://schemas.microsoft.com/office/drawing/2014/main" xmlns="" id="{CBF2DFDB-22F1-4806-89DF-70070E09BEB8}"/>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chemeClr val="accent1">
                    <a:lumMod val="60000"/>
                    <a:lumOff val="40000"/>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55" name="Text Box 22">
                  <a:extLst>
                    <a:ext uri="{FF2B5EF4-FFF2-40B4-BE49-F238E27FC236}">
                      <a16:creationId xmlns:a16="http://schemas.microsoft.com/office/drawing/2014/main" xmlns="" id="{5B30AEB2-7D99-4ED2-B71B-9C57147A39E6}"/>
                    </a:ext>
                  </a:extLst>
                </p:cNvPr>
                <p:cNvSpPr txBox="1">
                  <a:spLocks noChangeArrowheads="1"/>
                </p:cNvSpPr>
                <p:nvPr/>
              </p:nvSpPr>
              <p:spPr bwMode="gray">
                <a:xfrm>
                  <a:off x="1357" y="3196"/>
                  <a:ext cx="79"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b="1" dirty="0">
                    <a:solidFill>
                      <a:srgbClr val="FFFFFF"/>
                    </a:solidFill>
                    <a:latin typeface="#9Slide03 Arima Madurai Black" panose="00000A00000000000000" pitchFamily="2" charset="0"/>
                    <a:cs typeface="#9Slide03 Arima Madurai Black" panose="00000A00000000000000" pitchFamily="2" charset="0"/>
                  </a:endParaRPr>
                </a:p>
              </p:txBody>
            </p:sp>
          </p:grpSp>
          <p:sp>
            <p:nvSpPr>
              <p:cNvPr id="52" name="Text Box 23">
                <a:extLst>
                  <a:ext uri="{FF2B5EF4-FFF2-40B4-BE49-F238E27FC236}">
                    <a16:creationId xmlns:a16="http://schemas.microsoft.com/office/drawing/2014/main" xmlns="" id="{C4AE9148-7CA2-46CC-84F5-C40F92D30114}"/>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49" name="Text Box 16">
              <a:extLst>
                <a:ext uri="{FF2B5EF4-FFF2-40B4-BE49-F238E27FC236}">
                  <a16:creationId xmlns:a16="http://schemas.microsoft.com/office/drawing/2014/main" xmlns="" id="{40A14309-4080-435E-8B68-B6A724AC9B5C}"/>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bán</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dẫn</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grpSp>
        <p:nvGrpSpPr>
          <p:cNvPr id="56" name="Group 55">
            <a:extLst>
              <a:ext uri="{FF2B5EF4-FFF2-40B4-BE49-F238E27FC236}">
                <a16:creationId xmlns:a16="http://schemas.microsoft.com/office/drawing/2014/main" xmlns="" id="{98E6E550-001D-42BD-B725-F6090B17379F}"/>
              </a:ext>
            </a:extLst>
          </p:cNvPr>
          <p:cNvGrpSpPr/>
          <p:nvPr/>
        </p:nvGrpSpPr>
        <p:grpSpPr>
          <a:xfrm>
            <a:off x="782672" y="5594445"/>
            <a:ext cx="9296444" cy="698451"/>
            <a:chOff x="542924" y="4524631"/>
            <a:chExt cx="10382250" cy="1115606"/>
          </a:xfrm>
        </p:grpSpPr>
        <p:grpSp>
          <p:nvGrpSpPr>
            <p:cNvPr id="57" name="Group 56">
              <a:extLst>
                <a:ext uri="{FF2B5EF4-FFF2-40B4-BE49-F238E27FC236}">
                  <a16:creationId xmlns:a16="http://schemas.microsoft.com/office/drawing/2014/main" xmlns="" id="{861427A4-6323-4601-BB5A-0993F0859B4A}"/>
                </a:ext>
              </a:extLst>
            </p:cNvPr>
            <p:cNvGrpSpPr>
              <a:grpSpLocks/>
            </p:cNvGrpSpPr>
            <p:nvPr/>
          </p:nvGrpSpPr>
          <p:grpSpPr bwMode="auto">
            <a:xfrm>
              <a:off x="542924" y="4524631"/>
              <a:ext cx="10382250" cy="1003277"/>
              <a:chOff x="912" y="3036"/>
              <a:chExt cx="3984" cy="959"/>
            </a:xfrm>
          </p:grpSpPr>
          <p:sp>
            <p:nvSpPr>
              <p:cNvPr id="59" name="AutoShape 18">
                <a:extLst>
                  <a:ext uri="{FF2B5EF4-FFF2-40B4-BE49-F238E27FC236}">
                    <a16:creationId xmlns:a16="http://schemas.microsoft.com/office/drawing/2014/main" xmlns="" id="{3243F66F-9F95-4364-BAD5-8A66C844B7F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60" name="Group 59">
                <a:extLst>
                  <a:ext uri="{FF2B5EF4-FFF2-40B4-BE49-F238E27FC236}">
                    <a16:creationId xmlns:a16="http://schemas.microsoft.com/office/drawing/2014/main" xmlns="" id="{4B042C0A-1D53-4DCD-8B9C-98D306182B8C}"/>
                  </a:ext>
                </a:extLst>
              </p:cNvPr>
              <p:cNvGrpSpPr>
                <a:grpSpLocks/>
              </p:cNvGrpSpPr>
              <p:nvPr/>
            </p:nvGrpSpPr>
            <p:grpSpPr bwMode="auto">
              <a:xfrm>
                <a:off x="978" y="3120"/>
                <a:ext cx="766" cy="875"/>
                <a:chOff x="978" y="3120"/>
                <a:chExt cx="766" cy="875"/>
              </a:xfrm>
            </p:grpSpPr>
            <p:sp>
              <p:nvSpPr>
                <p:cNvPr id="62" name="AutoShape 20">
                  <a:extLst>
                    <a:ext uri="{FF2B5EF4-FFF2-40B4-BE49-F238E27FC236}">
                      <a16:creationId xmlns:a16="http://schemas.microsoft.com/office/drawing/2014/main" xmlns="" id="{7F72EB4B-6C44-4A36-92D1-30C14F321790}"/>
                    </a:ext>
                  </a:extLst>
                </p:cNvPr>
                <p:cNvSpPr>
                  <a:spLocks noChangeArrowheads="1"/>
                </p:cNvSpPr>
                <p:nvPr/>
              </p:nvSpPr>
              <p:spPr bwMode="gray">
                <a:xfrm>
                  <a:off x="978" y="3120"/>
                  <a:ext cx="766" cy="744"/>
                </a:xfrm>
                <a:prstGeom prst="roundRect">
                  <a:avLst>
                    <a:gd name="adj" fmla="val 11921"/>
                  </a:avLst>
                </a:prstGeom>
                <a:solidFill>
                  <a:schemeClr val="bg2">
                    <a:lumMod val="50000"/>
                  </a:schemeClr>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800" b="1" dirty="0">
                      <a:latin typeface="#9Slide03 Arima Madurai Black" panose="00000A00000000000000" pitchFamily="2" charset="0"/>
                      <a:cs typeface="#9Slide03 Arima Madurai Black" panose="00000A00000000000000" pitchFamily="2" charset="0"/>
                    </a:rPr>
                    <a:t>    </a:t>
                  </a:r>
                  <a:r>
                    <a:rPr lang="en-US" sz="2800" b="1" dirty="0">
                      <a:solidFill>
                        <a:schemeClr val="bg2"/>
                      </a:solidFill>
                      <a:latin typeface="#9Slide03 Arima Madurai Black" panose="00000A00000000000000" pitchFamily="2" charset="0"/>
                      <a:cs typeface="#9Slide03 Arima Madurai Black" panose="00000A00000000000000" pitchFamily="2" charset="0"/>
                    </a:rPr>
                    <a:t>VI</a:t>
                  </a:r>
                </a:p>
              </p:txBody>
            </p:sp>
            <p:sp>
              <p:nvSpPr>
                <p:cNvPr id="63" name="Freeform 62">
                  <a:extLst>
                    <a:ext uri="{FF2B5EF4-FFF2-40B4-BE49-F238E27FC236}">
                      <a16:creationId xmlns:a16="http://schemas.microsoft.com/office/drawing/2014/main" xmlns="" id="{CBF2DFDB-22F1-4806-89DF-70070E09BEB8}"/>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chemeClr val="accent1">
                    <a:lumMod val="60000"/>
                    <a:lumOff val="40000"/>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64" name="Text Box 22">
                  <a:extLst>
                    <a:ext uri="{FF2B5EF4-FFF2-40B4-BE49-F238E27FC236}">
                      <a16:creationId xmlns:a16="http://schemas.microsoft.com/office/drawing/2014/main" xmlns="" id="{5B30AEB2-7D99-4ED2-B71B-9C57147A39E6}"/>
                    </a:ext>
                  </a:extLst>
                </p:cNvPr>
                <p:cNvSpPr txBox="1">
                  <a:spLocks noChangeArrowheads="1"/>
                </p:cNvSpPr>
                <p:nvPr/>
              </p:nvSpPr>
              <p:spPr bwMode="gray">
                <a:xfrm>
                  <a:off x="1357" y="3196"/>
                  <a:ext cx="79"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b="1" dirty="0">
                    <a:solidFill>
                      <a:srgbClr val="FFFFFF"/>
                    </a:solidFill>
                    <a:latin typeface="#9Slide03 Arima Madurai Black" panose="00000A00000000000000" pitchFamily="2" charset="0"/>
                    <a:cs typeface="#9Slide03 Arima Madurai Black" panose="00000A00000000000000" pitchFamily="2" charset="0"/>
                  </a:endParaRPr>
                </a:p>
              </p:txBody>
            </p:sp>
          </p:grpSp>
          <p:sp>
            <p:nvSpPr>
              <p:cNvPr id="61" name="Text Box 23">
                <a:extLst>
                  <a:ext uri="{FF2B5EF4-FFF2-40B4-BE49-F238E27FC236}">
                    <a16:creationId xmlns:a16="http://schemas.microsoft.com/office/drawing/2014/main" xmlns="" id="{C4AE9148-7CA2-46CC-84F5-C40F92D30114}"/>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58" name="Text Box 16">
              <a:extLst>
                <a:ext uri="{FF2B5EF4-FFF2-40B4-BE49-F238E27FC236}">
                  <a16:creationId xmlns:a16="http://schemas.microsoft.com/office/drawing/2014/main" xmlns="" id="{40A14309-4080-435E-8B68-B6A724AC9B5C}"/>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y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sinh</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4750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3 AmpleSoft Bold" panose="02000000000000000000" pitchFamily="2" charset="-93"/>
                <a:ea typeface="+mn-ea"/>
                <a:cs typeface="+mn-cs"/>
              </a:rPr>
              <a:t>Ứng dụng</a:t>
            </a:r>
            <a:endParaRPr kumimoji="0" sz="4000" b="0" i="0" u="none" strike="noStrike" kern="1200" cap="none" spc="0" normalizeH="0" baseline="0" noProof="0">
              <a:ln>
                <a:noFill/>
              </a:ln>
              <a:solidFill>
                <a:srgbClr val="002060"/>
              </a:solidFill>
              <a:effectLst/>
              <a:uLnTx/>
              <a:uFillTx/>
              <a:latin typeface="#9Slide03 AmpleSoft Bold" panose="02000000000000000000" pitchFamily="2" charset="-93"/>
              <a:ea typeface="+mn-ea"/>
              <a:cs typeface="+mn-cs"/>
            </a:endParaRPr>
          </a:p>
        </p:txBody>
      </p:sp>
      <p:sp>
        <p:nvSpPr>
          <p:cNvPr id="11" name="Rounded Rectangle 8">
            <a:extLst>
              <a:ext uri="{FF2B5EF4-FFF2-40B4-BE49-F238E27FC236}">
                <a16:creationId xmlns:a16="http://schemas.microsoft.com/office/drawing/2014/main" xmlns="" id="{6155A109-239B-4868-940E-DBA5E0A2F9B6}"/>
              </a:ext>
            </a:extLst>
          </p:cNvPr>
          <p:cNvSpPr/>
          <p:nvPr/>
        </p:nvSpPr>
        <p:spPr>
          <a:xfrm>
            <a:off x="520943" y="1300502"/>
            <a:ext cx="11304479" cy="963184"/>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thực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phẩm</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Chiếu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để</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diệt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vi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sinh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phá</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hủy</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cấu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trúc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DNA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giúp</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trái</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cây</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bảo</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quản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lâu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hơn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ở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điều</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kiện</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bình</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thường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3074" name="Picture 2" descr="Tin hoạt động quý IV/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96" y="2514600"/>
            <a:ext cx="5438878" cy="30428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0"/>
          <p:cNvSpPr txBox="1">
            <a:spLocks noChangeArrowheads="1"/>
          </p:cNvSpPr>
          <p:nvPr/>
        </p:nvSpPr>
        <p:spPr bwMode="auto">
          <a:xfrm>
            <a:off x="2495006" y="5806507"/>
            <a:ext cx="6348548" cy="430887"/>
          </a:xfrm>
          <a:prstGeom prst="rect">
            <a:avLst/>
          </a:prstGeom>
          <a:solidFill>
            <a:srgbClr val="FFFF00"/>
          </a:solid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Chiếu</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giúp</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trái</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cây</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bảo</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quản</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lâu</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hơn</a:t>
            </a:r>
            <a:endPar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23024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11" name="Rounded Rectangle 8">
            <a:extLst>
              <a:ext uri="{FF2B5EF4-FFF2-40B4-BE49-F238E27FC236}">
                <a16:creationId xmlns:a16="http://schemas.microsoft.com/office/drawing/2014/main" xmlns="" id="{6155A109-239B-4868-940E-DBA5E0A2F9B6}"/>
              </a:ext>
            </a:extLst>
          </p:cNvPr>
          <p:cNvSpPr/>
          <p:nvPr/>
        </p:nvSpPr>
        <p:spPr>
          <a:xfrm>
            <a:off x="5574460" y="248245"/>
            <a:ext cx="6239375" cy="923330"/>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Trong</a:t>
            </a:r>
            <a:r>
              <a:rPr kumimoji="0" lang="en-US" sz="32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địa</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chất</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và</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khảo</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cổ</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học</a:t>
            </a:r>
            <a:endParaRPr kumimoji="0" lang="vi-VN" sz="32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5122" name="Picture 2" descr="hạt nhân đo địa c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2013841"/>
            <a:ext cx="5202985" cy="28211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Ứng dụng bức xạ cho công tác khảo cổ | Tin tức | Cục An toàn bức xạ và hạt  n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446" y="2013842"/>
            <a:ext cx="5018258" cy="28211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B0B1026-E9A8-4F1C-B670-54617CB4E479}"/>
              </a:ext>
            </a:extLst>
          </p:cNvPr>
          <p:cNvSpPr txBox="1"/>
          <p:nvPr/>
        </p:nvSpPr>
        <p:spPr>
          <a:xfrm>
            <a:off x="371475" y="4945158"/>
            <a:ext cx="5304177" cy="1464231"/>
          </a:xfrm>
          <a:prstGeom prst="roundRect">
            <a:avLst/>
          </a:prstGeom>
          <a:solidFill>
            <a:srgbClr val="FFFF00"/>
          </a:solidFill>
          <a:ln>
            <a:solidFill>
              <a:schemeClr val="accent1"/>
            </a:solidFill>
          </a:ln>
        </p:spPr>
        <p:txBody>
          <a:bodyPr wrap="square">
            <a:spAutoFit/>
          </a:bodyPr>
          <a:lstStyle/>
          <a:p>
            <a:pPr algn="just"/>
            <a:r>
              <a:rPr lang="vi-VN" sz="2000">
                <a:latin typeface="#9Slide03 Arima Madurai Black" panose="00000A00000000000000" pitchFamily="2" charset="-93"/>
                <a:cs typeface="#9Slide03 Arima Madurai Black" panose="00000A00000000000000" pitchFamily="2" charset="-93"/>
              </a:rPr>
              <a:t>Sử dụng phóng xạ môi trường kết hợp với kỹ thuật đánh dấu phóng xạ để nghiên cứu diễn biến các quá trình sa bồi, bồi lấp, xói mòn và rò rỉ</a:t>
            </a:r>
            <a:endParaRPr lang="en-US" sz="2000" dirty="0">
              <a:latin typeface="#9Slide03 Arima Madurai Black" panose="00000A00000000000000" pitchFamily="2" charset="-93"/>
              <a:cs typeface="#9Slide03 Arima Madurai Black" panose="00000A00000000000000" pitchFamily="2" charset="-93"/>
            </a:endParaRPr>
          </a:p>
        </p:txBody>
      </p:sp>
      <p:sp>
        <p:nvSpPr>
          <p:cNvPr id="9" name="TextBox 8">
            <a:extLst>
              <a:ext uri="{FF2B5EF4-FFF2-40B4-BE49-F238E27FC236}">
                <a16:creationId xmlns:a16="http://schemas.microsoft.com/office/drawing/2014/main" xmlns="" id="{45080701-6A67-4408-9E09-9443A8E019C9}"/>
              </a:ext>
            </a:extLst>
          </p:cNvPr>
          <p:cNvSpPr txBox="1"/>
          <p:nvPr/>
        </p:nvSpPr>
        <p:spPr>
          <a:xfrm>
            <a:off x="7658100" y="5231730"/>
            <a:ext cx="2752725" cy="664012"/>
          </a:xfrm>
          <a:prstGeom prst="roundRect">
            <a:avLst/>
          </a:prstGeom>
          <a:solidFill>
            <a:srgbClr val="FFFF00"/>
          </a:solidFill>
          <a:ln>
            <a:solidFill>
              <a:schemeClr val="accent1"/>
            </a:solidFill>
          </a:ln>
        </p:spPr>
        <p:txBody>
          <a:bodyPr wrap="square">
            <a:spAutoFit/>
          </a:bodyPr>
          <a:lstStyle/>
          <a:p>
            <a:pPr lvl="0" algn="just">
              <a:lnSpc>
                <a:spcPct val="150000"/>
              </a:lnSpc>
              <a:tabLst>
                <a:tab pos="270510" algn="l"/>
                <a:tab pos="3420110" algn="l"/>
                <a:tab pos="5039995" algn="l"/>
              </a:tabLst>
              <a:defRPr/>
            </a:pPr>
            <a:r>
              <a:rPr lang="en-US" sz="2400">
                <a:solidFill>
                  <a:srgbClr val="0070C0"/>
                </a:solidFill>
                <a:latin typeface="#9Slide03 Arima Madurai Black" panose="00000A00000000000000" pitchFamily="2" charset="-93"/>
                <a:cs typeface="#9Slide03 Arima Madurai Black" panose="00000A00000000000000" pitchFamily="2" charset="-93"/>
              </a:rPr>
              <a:t>Nghiên cứu cổ vật</a:t>
            </a:r>
            <a:endParaRPr lang="en-US" sz="2400" dirty="0">
              <a:solidFill>
                <a:srgbClr val="0070C0"/>
              </a:solidFill>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4176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xmlns="" id="{257D54C5-8749-44DA-946C-CB3E4F56D532}"/>
              </a:ext>
            </a:extLst>
          </p:cNvPr>
          <p:cNvSpPr/>
          <p:nvPr/>
        </p:nvSpPr>
        <p:spPr>
          <a:xfrm>
            <a:off x="1670954" y="1253764"/>
            <a:ext cx="9132029" cy="1565636"/>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rPr>
              <a:t>  </a:t>
            </a:r>
            <a:r>
              <a:rPr lang="en-US" sz="5400" b="1" kern="0" dirty="0">
                <a:solidFill>
                  <a:srgbClr val="C00000"/>
                </a:solidFill>
                <a:latin typeface="#9Slide03 AmpleSoft Bold" panose="02000000000000000000" pitchFamily="2" charset="-93"/>
              </a:rPr>
              <a:t>VẬT LÍ NANO</a:t>
            </a:r>
            <a:endParaRPr lang="en-US" sz="5400" b="1" kern="0" dirty="0">
              <a:solidFill>
                <a:srgbClr val="C0000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xmlns="" id="{52A41C9E-B586-4B61-99F3-009F30BB5C11}"/>
              </a:ext>
            </a:extLst>
          </p:cNvPr>
          <p:cNvSpPr/>
          <p:nvPr/>
        </p:nvSpPr>
        <p:spPr>
          <a:xfrm>
            <a:off x="1165860" y="1698123"/>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prstClr val="white"/>
                </a:solidFill>
                <a:latin typeface="+mj-lt"/>
              </a:rPr>
              <a:t>III</a:t>
            </a:r>
            <a:endParaRPr kumimoji="0" lang="en-US" sz="2400" b="1" i="0" u="none" strike="noStrike" kern="0" cap="none" spc="0" normalizeH="0" baseline="0" noProof="0" dirty="0">
              <a:ln>
                <a:noFill/>
              </a:ln>
              <a:solidFill>
                <a:prstClr val="white"/>
              </a:solidFill>
              <a:effectLst/>
              <a:uLnTx/>
              <a:uFillTx/>
              <a:latin typeface="+mj-lt"/>
            </a:endParaRPr>
          </a:p>
        </p:txBody>
      </p:sp>
      <p:pic>
        <p:nvPicPr>
          <p:cNvPr id="4" name="Picture 2" descr="Nano là gì? Công nghệ nano được ứng dụng như thế nào trong đời sống">
            <a:extLst>
              <a:ext uri="{FF2B5EF4-FFF2-40B4-BE49-F238E27FC236}">
                <a16:creationId xmlns:a16="http://schemas.microsoft.com/office/drawing/2014/main" xmlns="" id="{37D12FCB-ABCD-4D47-A2F0-E7C331C08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486" y="3002757"/>
            <a:ext cx="6144964" cy="339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5430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9285AB7-C0A8-42CC-ABF1-744BE91FB188}"/>
              </a:ext>
            </a:extLst>
          </p:cNvPr>
          <p:cNvSpPr txBox="1"/>
          <p:nvPr/>
        </p:nvSpPr>
        <p:spPr>
          <a:xfrm>
            <a:off x="895349" y="1143000"/>
            <a:ext cx="10947077" cy="250281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Vật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liệu</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nano</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có</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cấu</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trúc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hạt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sợi</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ống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hay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tấm</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mỏng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có</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kích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thước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rất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nhỏ</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từ</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1 – 100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nanomét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(nm). Ở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kích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thước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nano</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vật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liệu</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có</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tính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điện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tính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từ</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tính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quang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và</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tính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hóa</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học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khác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hẳn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với</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tính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của</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chúng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tại</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kích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cỡ</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lớn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hơn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a:t>
            </a:r>
            <a:endParaRPr kumimoji="0" lang="en-US" sz="2400" b="1" i="0" u="none" strike="noStrike" kern="0" cap="none" spc="0" normalizeH="0" baseline="0" noProof="0" dirty="0">
              <a:ln>
                <a:noFill/>
              </a:ln>
              <a:solidFill>
                <a:srgbClr val="002060"/>
              </a:solidFill>
              <a:effectLst/>
              <a:uLnTx/>
              <a:uFillTx/>
              <a:latin typeface="#9Slide03 Arima Madurai Black" panose="00000A00000000000000" pitchFamily="2" charset="-93"/>
              <a:cs typeface="#9Slide03 Arima Madurai Black" panose="00000A00000000000000" pitchFamily="2" charset="-93"/>
            </a:endParaRPr>
          </a:p>
        </p:txBody>
      </p:sp>
      <p:pic>
        <p:nvPicPr>
          <p:cNvPr id="1026" name="Picture 2" descr="Hình ảnh minh họa về công nghệ N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3826073"/>
            <a:ext cx="4880530" cy="27452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D66F69D9-76E6-434C-9B4A-C3599BEF0905}"/>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200" b="1" kern="0">
                <a:solidFill>
                  <a:srgbClr val="FFFF00"/>
                </a:solidFill>
                <a:latin typeface="#9Slide03 AmpleSoft Bold" panose="02000000000000000000" pitchFamily="2" charset="-93"/>
              </a:rPr>
              <a:t>VẬT LÍ NANO</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DCDED9AD-9179-461D-BA4D-17B531801123}"/>
              </a:ext>
            </a:extLst>
          </p:cNvPr>
          <p:cNvSpPr/>
          <p:nvPr/>
        </p:nvSpPr>
        <p:spPr>
          <a:xfrm>
            <a:off x="349573" y="237271"/>
            <a:ext cx="917252"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Tree>
    <p:extLst>
      <p:ext uri="{BB962C8B-B14F-4D97-AF65-F5344CB8AC3E}">
        <p14:creationId xmlns:p14="http://schemas.microsoft.com/office/powerpoint/2010/main" val="835738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xmlns=""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xmlns=""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xmlns=""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xmlns=""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1" name="Picture 10">
            <a:extLst>
              <a:ext uri="{FF2B5EF4-FFF2-40B4-BE49-F238E27FC236}">
                <a16:creationId xmlns:a16="http://schemas.microsoft.com/office/drawing/2014/main" xmlns=""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xmlns=""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Hãy</a:t>
            </a:r>
            <a:r>
              <a:rPr kumimoji="0" lang="en-US" sz="3200" b="1" i="0" u="none" strike="noStrike" kern="1200" cap="none" spc="0" normalizeH="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 nêu đối tượng nghiên cứu của vật lí </a:t>
            </a:r>
            <a:r>
              <a:rPr lang="en-US" sz="3200" b="1">
                <a:solidFill>
                  <a:srgbClr val="002060"/>
                </a:solidFill>
                <a:latin typeface="#9Slide03 Arima Madurai Black" panose="00000A00000000000000" pitchFamily="2" charset="-93"/>
                <a:cs typeface="#9Slide03 Arima Madurai Black" panose="00000A00000000000000" pitchFamily="2" charset="-93"/>
              </a:rPr>
              <a:t>n</a:t>
            </a:r>
            <a:r>
              <a:rPr kumimoji="0" lang="en-US" sz="3200" b="1" i="0" u="none" strike="noStrike" kern="1200" cap="none" spc="0" normalizeH="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ano?</a:t>
            </a:r>
            <a:endParaRPr kumimoji="0" lang="en-US" sz="3200" b="1" i="0" u="none" strike="noStrike" kern="1200" cap="none" spc="0" normalizeH="0" baseline="0" noProof="0" dirty="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39649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209AB5DA-45A5-41A8-B4F6-3E4665CB25A3}"/>
              </a:ext>
            </a:extLst>
          </p:cNvPr>
          <p:cNvSpPr/>
          <p:nvPr/>
        </p:nvSpPr>
        <p:spPr>
          <a:xfrm>
            <a:off x="510707" y="667703"/>
            <a:ext cx="9491212" cy="624988"/>
          </a:xfrm>
          <a:prstGeom prst="roundRect">
            <a:avLst>
              <a:gd name="adj" fmla="val 50000"/>
            </a:avLst>
          </a:prstGeom>
          <a:solidFill>
            <a:srgbClr val="FE4A49"/>
          </a:solidFill>
          <a:ln w="28575">
            <a:noFill/>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Đối</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tượng</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nghiên</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cứu</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của</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Vật</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lí</a:t>
            </a:r>
            <a:r>
              <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nano</a:t>
            </a:r>
            <a:endParaRPr kumimoji="0" lang="en-US" sz="3600" b="1" i="0" u="none" strike="noStrike" kern="1200" cap="none" spc="0" normalizeH="0" baseline="0" noProof="0" dirty="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pic>
        <p:nvPicPr>
          <p:cNvPr id="5" name="Picture 4" descr="Ống nano carbon – vật liệu mới cho pin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137" y="3853090"/>
            <a:ext cx="4108109" cy="2770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5422663" y="5420856"/>
            <a:ext cx="6411030" cy="769441"/>
          </a:xfrm>
          <a:prstGeom prst="rect">
            <a:avLst/>
          </a:prstGeom>
          <a:solidFill>
            <a:srgbClr val="FFFF00"/>
          </a:solid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Ống</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nano</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carbon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tạo</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thành</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việc</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uốn</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cong</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một</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vật</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liệu</a:t>
            </a:r>
            <a:r>
              <a:rPr kumimoji="0" lang="en-US" sz="2200" b="1" i="0" u="none" strike="noStrike" kern="1200" cap="none" spc="0" normalizeH="0" baseline="0" noProof="0" dirty="0">
                <a:ln>
                  <a:noFill/>
                </a:ln>
                <a:solidFill>
                  <a:srgbClr val="0070C0"/>
                </a:solidFill>
                <a:effectLst/>
                <a:uLnTx/>
                <a:uFillTx/>
                <a:latin typeface="#9Slide03 Arima Madurai Black" panose="00000A00000000000000" pitchFamily="2" charset="-93"/>
                <a:ea typeface="+mn-ea"/>
                <a:cs typeface="#9Slide03 Arima Madurai Black" panose="00000A00000000000000" pitchFamily="2" charset="-93"/>
              </a:rPr>
              <a:t> graphene</a:t>
            </a:r>
          </a:p>
        </p:txBody>
      </p:sp>
      <p:sp>
        <p:nvSpPr>
          <p:cNvPr id="7" name="TextBox 6">
            <a:extLst>
              <a:ext uri="{FF2B5EF4-FFF2-40B4-BE49-F238E27FC236}">
                <a16:creationId xmlns:a16="http://schemas.microsoft.com/office/drawing/2014/main" xmlns="" id="{5976D678-2363-497D-BE54-6BECD8D6C29F}"/>
              </a:ext>
            </a:extLst>
          </p:cNvPr>
          <p:cNvSpPr txBox="1"/>
          <p:nvPr/>
        </p:nvSpPr>
        <p:spPr>
          <a:xfrm>
            <a:off x="510707" y="1540395"/>
            <a:ext cx="11156636" cy="2187833"/>
          </a:xfrm>
          <a:prstGeom prst="roundRect">
            <a:avLst/>
          </a:prstGeom>
          <a:solidFill>
            <a:srgbClr val="FFFFFF"/>
          </a:solidFill>
          <a:ln>
            <a:solidFill>
              <a:schemeClr val="accent1"/>
            </a:solidFill>
          </a:ln>
        </p:spPr>
        <p:txBody>
          <a:bodyPr wrap="square">
            <a:spAutoFit/>
          </a:bodyPr>
          <a:lstStyle/>
          <a:p>
            <a:pPr lvl="0" algn="just">
              <a:lnSpc>
                <a:spcPct val="150000"/>
              </a:lnSpc>
              <a:tabLst>
                <a:tab pos="270510" algn="l"/>
                <a:tab pos="3420110" algn="l"/>
                <a:tab pos="5039995" algn="l"/>
              </a:tabLst>
              <a:defRPr/>
            </a:pPr>
            <a:r>
              <a:rPr lang="en-US" altLang="en-US" sz="2800" b="1">
                <a:solidFill>
                  <a:srgbClr val="0070C0"/>
                </a:solidFill>
                <a:latin typeface="#9Slide03 Arima Madurai Black" panose="00000A00000000000000" pitchFamily="2" charset="0"/>
                <a:cs typeface="#9Slide03 Arima Madurai Black" panose="00000A00000000000000" pitchFamily="2" charset="0"/>
              </a:rPr>
              <a:t>Nghiên cứu về các hiện tượng và tác động vào vật liệu ở các quy mô nguyên tử, phân tử, xác định các đặc tính vật lí của vật liệu trong phạm vi kích thước nano.</a:t>
            </a:r>
            <a:r>
              <a:rPr kumimoji="0" lang="en-US" altLang="en-US" sz="2800" b="1" i="0" u="none" strike="noStrike" kern="1200" cap="none" spc="0" normalizeH="0" baseline="0" noProof="0">
                <a:ln>
                  <a:noFill/>
                </a:ln>
                <a:solidFill>
                  <a:srgbClr val="0070C0"/>
                </a:solidFill>
                <a:effectLst/>
                <a:uLnTx/>
                <a:uFillTx/>
                <a:latin typeface="#9Slide03 Arima Madurai Black" panose="00000A00000000000000" pitchFamily="2" charset="0"/>
                <a:cs typeface="#9Slide03 Arima Madurai Black" panose="00000A00000000000000" pitchFamily="2" charset="0"/>
              </a:rPr>
              <a:t>.</a:t>
            </a:r>
            <a:endPar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10771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xmlns=""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xmlns=""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xmlns=""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xmlns=""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1" name="Picture 10">
            <a:extLst>
              <a:ext uri="{FF2B5EF4-FFF2-40B4-BE49-F238E27FC236}">
                <a16:creationId xmlns:a16="http://schemas.microsoft.com/office/drawing/2014/main" xmlns=""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xmlns=""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0A18022E-B9F5-4A5F-B2B8-696AFE1D0BAA}"/>
              </a:ext>
            </a:extLst>
          </p:cNvPr>
          <p:cNvSpPr txBox="1"/>
          <p:nvPr/>
        </p:nvSpPr>
        <p:spPr>
          <a:xfrm>
            <a:off x="4911296" y="2257022"/>
            <a:ext cx="62701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srgbClr val="00330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rPr>
              <a:t>Nêu một số ví dụ về ứng dụng của công nghệ nano trong đời sống.</a:t>
            </a:r>
            <a:endParaRPr kumimoji="0" lang="vi-VN" sz="3200" b="0" i="0" u="none" strike="noStrike" kern="1200" cap="none" spc="0" normalizeH="0" baseline="0" noProof="0">
              <a:ln>
                <a:noFill/>
              </a:ln>
              <a:solidFill>
                <a:srgbClr val="003300"/>
              </a:solidFill>
              <a:effectLst/>
              <a:uLnTx/>
              <a:uFillTx/>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927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68520" y="1277166"/>
            <a:ext cx="11788347" cy="188205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FF"/>
                </a:solidFill>
                <a:latin typeface="#9Slide03 Arima Madurai Black" panose="00000A00000000000000" pitchFamily="2" charset="-93"/>
                <a:cs typeface="#9Slide03 Arima Madurai Black" panose="00000A00000000000000" pitchFamily="2" charset="-93"/>
              </a:rPr>
              <a:t>Trong</a:t>
            </a:r>
            <a:r>
              <a:rPr lang="en-US" sz="2800" b="1" dirty="0">
                <a:solidFill>
                  <a:srgbClr val="FFFFFF"/>
                </a:solidFill>
                <a:latin typeface="#9Slide03 Arima Madurai Black" panose="00000A00000000000000" pitchFamily="2" charset="-93"/>
                <a:cs typeface="#9Slide03 Arima Madurai Black" panose="00000A00000000000000" pitchFamily="2" charset="-93"/>
              </a:rPr>
              <a:t> y –</a:t>
            </a:r>
            <a:r>
              <a:rPr lang="en-US" sz="2800" b="1" dirty="0" err="1">
                <a:solidFill>
                  <a:srgbClr val="FFFFFF"/>
                </a:solidFill>
                <a:latin typeface="#9Slide03 Arima Madurai Black" panose="00000A00000000000000" pitchFamily="2" charset="-93"/>
                <a:cs typeface="#9Slide03 Arima Madurai Black" panose="00000A00000000000000" pitchFamily="2" charset="-93"/>
              </a:rPr>
              <a:t>sinh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học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hóa</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chất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và</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dược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phẩm</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kích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thước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cỡ</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nano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khi</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đưa</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vào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cơ</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thể</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giúp</a:t>
            </a:r>
            <a:r>
              <a:rPr lang="en-US" sz="2800" b="1" dirty="0">
                <a:solidFill>
                  <a:srgbClr val="FFFFFF"/>
                </a:solidFill>
                <a:latin typeface="#9Slide03 Arima Madurai Black" panose="00000A00000000000000" pitchFamily="2" charset="-93"/>
                <a:cs typeface="#9Slide03 Arima Madurai Black" panose="00000A00000000000000" pitchFamily="2" charset="-93"/>
              </a:rPr>
              <a:t> can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thiệp</a:t>
            </a:r>
            <a:r>
              <a:rPr lang="en-US" sz="2800" b="1" dirty="0">
                <a:solidFill>
                  <a:srgbClr val="FFFFFF"/>
                </a:solidFill>
                <a:latin typeface="#9Slide03 Arima Madurai Black" panose="00000A00000000000000" pitchFamily="2" charset="-93"/>
                <a:cs typeface="#9Slide03 Arima Madurai Black" panose="00000A00000000000000" pitchFamily="2" charset="-93"/>
              </a:rPr>
              <a:t> ở </a:t>
            </a:r>
            <a:r>
              <a:rPr lang="en-US" sz="2800" b="1" dirty="0" err="1">
                <a:solidFill>
                  <a:srgbClr val="FFFFFF"/>
                </a:solidFill>
                <a:latin typeface="#9Slide03 Arima Madurai Black" panose="00000A00000000000000" pitchFamily="2" charset="-93"/>
                <a:cs typeface="#9Slide03 Arima Madurai Black" panose="00000A00000000000000" pitchFamily="2" charset="-93"/>
              </a:rPr>
              <a:t>quy</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mô</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phân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tử</a:t>
            </a:r>
            <a:r>
              <a:rPr lang="en-US" sz="2800" b="1" dirty="0">
                <a:solidFill>
                  <a:srgbClr val="FFFFFF"/>
                </a:solidFill>
                <a:latin typeface="#9Slide03 Arima Madurai Black" panose="00000A00000000000000" pitchFamily="2" charset="-93"/>
                <a:cs typeface="#9Slide03 Arima Madurai Black" panose="00000A00000000000000" pitchFamily="2" charset="-93"/>
              </a:rPr>
              <a:t> hay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tế</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bào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dùng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để</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hỗ</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trợ</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chuẩn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đoán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bệnh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dẫn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truyền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thuốc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tiêu</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diệt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tế</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bào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ung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thư</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8" name="Picture 7"/>
          <p:cNvPicPr>
            <a:picLocks noChangeAspect="1"/>
          </p:cNvPicPr>
          <p:nvPr/>
        </p:nvPicPr>
        <p:blipFill>
          <a:blip r:embed="rId2"/>
          <a:stretch>
            <a:fillRect/>
          </a:stretch>
        </p:blipFill>
        <p:spPr>
          <a:xfrm>
            <a:off x="3807007" y="3302912"/>
            <a:ext cx="4603567" cy="3432000"/>
          </a:xfrm>
          <a:prstGeom prst="rect">
            <a:avLst/>
          </a:prstGeom>
        </p:spPr>
      </p:pic>
    </p:spTree>
    <p:extLst>
      <p:ext uri="{BB962C8B-B14F-4D97-AF65-F5344CB8AC3E}">
        <p14:creationId xmlns:p14="http://schemas.microsoft.com/office/powerpoint/2010/main" val="1500716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68520" y="1277166"/>
            <a:ext cx="11788347" cy="1505223"/>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FF"/>
                </a:solidFill>
                <a:latin typeface="#9Slide03 Arima Madurai Black" panose="00000A00000000000000" pitchFamily="2" charset="-93"/>
                <a:cs typeface="#9Slide03 Arima Madurai Black" panose="00000A00000000000000" pitchFamily="2" charset="-93"/>
              </a:rPr>
              <a:t>Trong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sản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xuất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năng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lượng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sử</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dụng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vật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liệu</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nano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chế</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tạo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loại</a:t>
            </a:r>
            <a:r>
              <a:rPr lang="en-US" sz="2800" b="1" dirty="0">
                <a:solidFill>
                  <a:srgbClr val="FFFFFF"/>
                </a:solidFill>
                <a:latin typeface="#9Slide03 Arima Madurai Black" panose="00000A00000000000000" pitchFamily="2" charset="-93"/>
                <a:cs typeface="#9Slide03 Arima Madurai Black" panose="00000A00000000000000" pitchFamily="2" charset="-93"/>
              </a:rPr>
              <a:t> pin,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tụ</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điện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làm</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tăng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tính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hiệu</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quả</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dữ</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trữ</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điện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năng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hoặc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tạo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ra</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vật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liệu</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siêu</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dẫn</a:t>
            </a:r>
            <a:r>
              <a:rPr lang="en-US" sz="2800" b="1" dirty="0">
                <a:solidFill>
                  <a:srgbClr val="FFFFFF"/>
                </a:solidFill>
                <a:latin typeface="#9Slide03 Arima Madurai Black" panose="00000A00000000000000" pitchFamily="2" charset="-93"/>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3" name="Picture 2" descr="ứng dụng nam châm siêu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980" y="3108067"/>
            <a:ext cx="4504501" cy="2627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92980" y="5904344"/>
            <a:ext cx="4583306" cy="461665"/>
          </a:xfrm>
          <a:prstGeom prst="rect">
            <a:avLst/>
          </a:prstGeom>
        </p:spPr>
        <p:txBody>
          <a:bodyPr wrap="none">
            <a:spAutoFit/>
          </a:bodyPr>
          <a:lstStyle/>
          <a:p>
            <a:r>
              <a:rPr lang="en-US" sz="2400" b="1" i="1" dirty="0" err="1">
                <a:solidFill>
                  <a:srgbClr val="00B050"/>
                </a:solidFill>
                <a:latin typeface="Arial" panose="020B0604020202020204" pitchFamily="34" charset="0"/>
              </a:rPr>
              <a:t>Ứng</a:t>
            </a:r>
            <a:r>
              <a:rPr lang="en-US" sz="2400" b="1" i="1" dirty="0">
                <a:solidFill>
                  <a:srgbClr val="00B050"/>
                </a:solidFill>
                <a:latin typeface="Arial" panose="020B0604020202020204" pitchFamily="34" charset="0"/>
              </a:rPr>
              <a:t> </a:t>
            </a:r>
            <a:r>
              <a:rPr lang="en-US" sz="2400" b="1" i="1" dirty="0" err="1">
                <a:solidFill>
                  <a:srgbClr val="00B050"/>
                </a:solidFill>
                <a:latin typeface="Arial" panose="020B0604020202020204" pitchFamily="34" charset="0"/>
              </a:rPr>
              <a:t>dụng</a:t>
            </a:r>
            <a:r>
              <a:rPr lang="en-US" sz="2400" b="1" i="1" dirty="0">
                <a:solidFill>
                  <a:srgbClr val="00B050"/>
                </a:solidFill>
                <a:latin typeface="Arial" panose="020B0604020202020204" pitchFamily="34" charset="0"/>
              </a:rPr>
              <a:t> </a:t>
            </a:r>
            <a:r>
              <a:rPr lang="en-US" sz="2400" b="1" i="1" dirty="0" err="1">
                <a:solidFill>
                  <a:srgbClr val="00B050"/>
                </a:solidFill>
                <a:latin typeface="Arial" panose="020B0604020202020204" pitchFamily="34" charset="0"/>
              </a:rPr>
              <a:t>nam</a:t>
            </a:r>
            <a:r>
              <a:rPr lang="en-US" sz="2400" b="1" i="1" dirty="0">
                <a:solidFill>
                  <a:srgbClr val="00B050"/>
                </a:solidFill>
                <a:latin typeface="Arial" panose="020B0604020202020204" pitchFamily="34" charset="0"/>
              </a:rPr>
              <a:t> </a:t>
            </a:r>
            <a:r>
              <a:rPr lang="en-US" sz="2400" b="1" i="1" dirty="0" err="1">
                <a:solidFill>
                  <a:srgbClr val="00B050"/>
                </a:solidFill>
                <a:latin typeface="Arial" panose="020B0604020202020204" pitchFamily="34" charset="0"/>
              </a:rPr>
              <a:t>châm</a:t>
            </a:r>
            <a:r>
              <a:rPr lang="en-US" sz="2400" b="1" i="1" dirty="0">
                <a:solidFill>
                  <a:srgbClr val="00B050"/>
                </a:solidFill>
                <a:latin typeface="Arial" panose="020B0604020202020204" pitchFamily="34" charset="0"/>
              </a:rPr>
              <a:t> </a:t>
            </a:r>
            <a:r>
              <a:rPr lang="en-US" sz="2400" b="1" i="1" dirty="0" err="1">
                <a:solidFill>
                  <a:srgbClr val="00B050"/>
                </a:solidFill>
                <a:latin typeface="Arial" panose="020B0604020202020204" pitchFamily="34" charset="0"/>
              </a:rPr>
              <a:t>siêu</a:t>
            </a:r>
            <a:r>
              <a:rPr lang="en-US" sz="2400" b="1" i="1" dirty="0">
                <a:solidFill>
                  <a:srgbClr val="00B050"/>
                </a:solidFill>
                <a:latin typeface="Arial" panose="020B0604020202020204" pitchFamily="34" charset="0"/>
              </a:rPr>
              <a:t> </a:t>
            </a:r>
            <a:r>
              <a:rPr lang="en-US" sz="2400" b="1" i="1" dirty="0" err="1">
                <a:solidFill>
                  <a:srgbClr val="00B050"/>
                </a:solidFill>
                <a:latin typeface="Arial" panose="020B0604020202020204" pitchFamily="34" charset="0"/>
              </a:rPr>
              <a:t>dẫn</a:t>
            </a:r>
            <a:endParaRPr lang="en-US" sz="2400" b="1" i="1" dirty="0">
              <a:solidFill>
                <a:srgbClr val="00B050"/>
              </a:solidFill>
            </a:endParaRPr>
          </a:p>
        </p:txBody>
      </p:sp>
      <p:pic>
        <p:nvPicPr>
          <p:cNvPr id="10" name="Picture 2" descr="ứng dụng công nghệ Nano trong cuộc s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105" y="3108067"/>
            <a:ext cx="4354299" cy="29010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52642A4C-36E4-4440-89F1-09E8E5A6B646}"/>
              </a:ext>
            </a:extLst>
          </p:cNvPr>
          <p:cNvSpPr/>
          <p:nvPr/>
        </p:nvSpPr>
        <p:spPr>
          <a:xfrm>
            <a:off x="2617718" y="6009119"/>
            <a:ext cx="1895071" cy="461665"/>
          </a:xfrm>
          <a:prstGeom prst="rect">
            <a:avLst/>
          </a:prstGeom>
        </p:spPr>
        <p:txBody>
          <a:bodyPr wrap="square">
            <a:spAutoFit/>
          </a:bodyPr>
          <a:lstStyle/>
          <a:p>
            <a:r>
              <a:rPr lang="en-US" sz="2400" b="1" i="1">
                <a:solidFill>
                  <a:srgbClr val="00B050"/>
                </a:solidFill>
                <a:latin typeface="Arial" panose="020B0604020202020204" pitchFamily="34" charset="0"/>
              </a:rPr>
              <a:t>Pin mặt trời</a:t>
            </a:r>
            <a:endParaRPr lang="en-US" sz="2400" b="1" i="1" dirty="0">
              <a:solidFill>
                <a:srgbClr val="00B050"/>
              </a:solidFill>
            </a:endParaRPr>
          </a:p>
        </p:txBody>
      </p:sp>
    </p:spTree>
    <p:extLst>
      <p:ext uri="{BB962C8B-B14F-4D97-AF65-F5344CB8AC3E}">
        <p14:creationId xmlns:p14="http://schemas.microsoft.com/office/powerpoint/2010/main" val="1650177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68520" y="1277166"/>
            <a:ext cx="11788347" cy="188205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FF"/>
                </a:solidFill>
                <a:latin typeface="#9Slide03 Arima Madurai Black" panose="00000A00000000000000" pitchFamily="2" charset="-93"/>
                <a:cs typeface="#9Slide03 Arima Madurai Black" panose="00000A00000000000000" pitchFamily="2" charset="-93"/>
              </a:rPr>
              <a:t>Chế</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tạo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linh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kiện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điện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tử</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với</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tốc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độ</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xử</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lí</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rất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nhanh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thiết</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bị</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lưu</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trữ</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thông</a:t>
            </a:r>
            <a:r>
              <a:rPr lang="en-US" sz="2800" b="1" dirty="0">
                <a:solidFill>
                  <a:srgbClr val="FFFFFF"/>
                </a:solidFill>
                <a:latin typeface="#9Slide03 Arima Madurai Black" panose="00000A00000000000000" pitchFamily="2" charset="-93"/>
                <a:cs typeface="#9Slide03 Arima Madurai Black" panose="00000A00000000000000" pitchFamily="2" charset="-93"/>
              </a:rPr>
              <a:t> tin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cực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nhỏ</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sử</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dụng</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để</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chế</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tạo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ra</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các</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thế</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hệ</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máy</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tính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nano</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màn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hình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máy</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tính</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điện</a:t>
            </a:r>
            <a:r>
              <a:rPr lang="en-US" sz="2800" b="1" dirty="0">
                <a:solidFill>
                  <a:srgbClr val="FFFFFF"/>
                </a:solidFill>
                <a:latin typeface="#9Slide03 Arima Madurai Black" panose="00000A00000000000000" pitchFamily="2" charset="-93"/>
                <a:cs typeface="#9Slide03 Arima Madurai Black" panose="00000A00000000000000" pitchFamily="2" charset="-93"/>
              </a:rPr>
              <a:t> </a:t>
            </a:r>
            <a:r>
              <a:rPr lang="en-US" sz="2800" b="1" dirty="0" err="1">
                <a:solidFill>
                  <a:srgbClr val="FFFFFF"/>
                </a:solidFill>
                <a:latin typeface="#9Slide03 Arima Madurai Black" panose="00000A00000000000000" pitchFamily="2" charset="-93"/>
                <a:cs typeface="#9Slide03 Arima Madurai Black" panose="00000A00000000000000" pitchFamily="2" charset="-93"/>
              </a:rPr>
              <a:t>thoại</a:t>
            </a:r>
            <a:r>
              <a:rPr lang="en-US" sz="2800" b="1" dirty="0">
                <a:solidFill>
                  <a:srgbClr val="FFFFFF"/>
                </a:solidFill>
                <a:latin typeface="#9Slide03 Arima Madurai Black" panose="00000A00000000000000" pitchFamily="2" charset="-93"/>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4098" name="Picture 2" descr="Các linh kiện điện tử nano với tốc độ xử lý cực nh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66" y="3382024"/>
            <a:ext cx="3606646" cy="24081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67687" y="6092070"/>
            <a:ext cx="8790788" cy="523220"/>
          </a:xfrm>
          <a:prstGeom prst="rect">
            <a:avLst/>
          </a:prstGeom>
        </p:spPr>
        <p:txBody>
          <a:bodyPr wrap="square">
            <a:spAutoFit/>
          </a:bodyPr>
          <a:lstStyle/>
          <a:p>
            <a:pPr algn="ctr"/>
            <a:r>
              <a:rPr lang="en-US" sz="2800" b="1" i="1" dirty="0" err="1">
                <a:solidFill>
                  <a:srgbClr val="00B050"/>
                </a:solidFill>
                <a:latin typeface="#9Slide03 Arima Madurai Black" panose="00000A00000000000000" pitchFamily="2" charset="0"/>
                <a:cs typeface="#9Slide03 Arima Madurai Black" panose="00000A00000000000000" pitchFamily="2" charset="0"/>
              </a:rPr>
              <a:t>Các</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linh</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kiện</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điện</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tử</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nano</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với</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tốc</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độ</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xử</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lý</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cực</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nhanh</a:t>
            </a:r>
            <a:endParaRPr lang="en-US" sz="2800" b="1" i="1" dirty="0">
              <a:solidFill>
                <a:srgbClr val="00B050"/>
              </a:solidFill>
              <a:latin typeface="#9Slide03 Arima Madurai Black" panose="00000A00000000000000" pitchFamily="2" charset="0"/>
              <a:cs typeface="#9Slide03 Arima Madurai Black" panose="00000A00000000000000" pitchFamily="2" charset="0"/>
            </a:endParaRPr>
          </a:p>
        </p:txBody>
      </p:sp>
      <p:pic>
        <p:nvPicPr>
          <p:cNvPr id="4100" name="Picture 4" descr="Mạch Nano CH340 (Arduino Nano Compatible) – Hshop.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203" y="3302912"/>
            <a:ext cx="3515451" cy="256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31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xmlns="" id="{257D54C5-8749-44DA-946C-CB3E4F56D532}"/>
              </a:ext>
            </a:extLst>
          </p:cNvPr>
          <p:cNvSpPr/>
          <p:nvPr/>
        </p:nvSpPr>
        <p:spPr>
          <a:xfrm>
            <a:off x="847994" y="1266825"/>
            <a:ext cx="10905856" cy="1704975"/>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rPr>
              <a:t>  </a:t>
            </a:r>
            <a:r>
              <a:rPr lang="en-US" sz="5400" b="1" kern="0" dirty="0">
                <a:solidFill>
                  <a:srgbClr val="C00000"/>
                </a:solidFill>
                <a:latin typeface="#9Slide03 AmpleSoft Bold" panose="02000000000000000000" pitchFamily="2" charset="-93"/>
              </a:rPr>
              <a:t>VẬT LÍ THIÊN VĂN VÀ VŨ TRỤ HỌC</a:t>
            </a:r>
            <a:endParaRPr lang="en-US" sz="5400" b="1" kern="0" dirty="0">
              <a:solidFill>
                <a:srgbClr val="C0000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xmlns="" id="{52A41C9E-B586-4B61-99F3-009F30BB5C11}"/>
              </a:ext>
            </a:extLst>
          </p:cNvPr>
          <p:cNvSpPr/>
          <p:nvPr/>
        </p:nvSpPr>
        <p:spPr>
          <a:xfrm>
            <a:off x="361950" y="1780853"/>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a:solidFill>
                  <a:prstClr val="white"/>
                </a:solidFill>
                <a:latin typeface="#9Slide03 IcielSmoothy Sans" panose="00000500000000000000" pitchFamily="2" charset="0"/>
              </a:rPr>
              <a:t>I</a:t>
            </a:r>
            <a:endParaRPr kumimoji="0" lang="en-US" sz="44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pic>
        <p:nvPicPr>
          <p:cNvPr id="1030" name="Picture 6" descr="Mô phỏng các chuyển động - Thiên Văn Nghiệp Dư Quảng Ngãi">
            <a:extLst>
              <a:ext uri="{FF2B5EF4-FFF2-40B4-BE49-F238E27FC236}">
                <a16:creationId xmlns:a16="http://schemas.microsoft.com/office/drawing/2014/main" xmlns="" id="{ADEEA8B7-8258-468A-BDCD-C65086E3267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98843" y="3343275"/>
            <a:ext cx="4194313" cy="314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510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68520" y="1277166"/>
            <a:ext cx="11788347" cy="1452971"/>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Các</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vật</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liệu</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nano</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giúp</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tạo</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ra</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các</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vật</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liệu</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siêu</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nhẹ</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siêu</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bền</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được</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sử</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dụng</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để</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sản</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xuất</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các</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thiết</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bị</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xe</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hơi</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máy</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bay,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tàu</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vũ</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trụ</a:t>
            </a:r>
            <a:r>
              <a:rPr kumimoji="0" lang="en-US" sz="32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endParaRPr kumimoji="0" lang="vi-VN" sz="32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sp>
        <p:nvSpPr>
          <p:cNvPr id="2" name="Rectangle 1"/>
          <p:cNvSpPr/>
          <p:nvPr/>
        </p:nvSpPr>
        <p:spPr>
          <a:xfrm>
            <a:off x="613954" y="6194103"/>
            <a:ext cx="11578046" cy="523220"/>
          </a:xfrm>
          <a:prstGeom prst="rect">
            <a:avLst/>
          </a:prstGeom>
        </p:spPr>
        <p:txBody>
          <a:bodyPr wrap="square">
            <a:spAutoFit/>
          </a:bodyPr>
          <a:lstStyle/>
          <a:p>
            <a:pPr algn="ctr"/>
            <a:r>
              <a:rPr lang="en-US" sz="2800" b="1" i="1" dirty="0" err="1">
                <a:solidFill>
                  <a:srgbClr val="00B050"/>
                </a:solidFill>
                <a:latin typeface="#9Slide03 Arima Madurai Black" panose="00000A00000000000000" pitchFamily="2" charset="0"/>
                <a:cs typeface="#9Slide03 Arima Madurai Black" panose="00000A00000000000000" pitchFamily="2" charset="0"/>
              </a:rPr>
              <a:t>Ứng</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dụng</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các</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tấm</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vật</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liệu</a:t>
            </a:r>
            <a:r>
              <a:rPr lang="en-US" sz="2800" b="1" i="1" dirty="0">
                <a:solidFill>
                  <a:srgbClr val="00B050"/>
                </a:solidFill>
                <a:latin typeface="#9Slide03 Arima Madurai Black" panose="00000A00000000000000" pitchFamily="2" charset="0"/>
                <a:cs typeface="#9Slide03 Arima Madurai Black" panose="00000A00000000000000" pitchFamily="2" charset="0"/>
              </a:rPr>
              <a:t> graphene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trong</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sản</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xuất</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vành</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bánh</a:t>
            </a:r>
            <a:r>
              <a:rPr lang="en-US" sz="2800" b="1" i="1" dirty="0">
                <a:solidFill>
                  <a:srgbClr val="00B050"/>
                </a:solidFill>
                <a:latin typeface="#9Slide03 Arima Madurai Black" panose="00000A00000000000000" pitchFamily="2" charset="0"/>
                <a:cs typeface="#9Slide03 Arima Madurai Black" panose="00000A00000000000000" pitchFamily="2" charset="0"/>
              </a:rPr>
              <a:t> </a:t>
            </a:r>
            <a:r>
              <a:rPr lang="en-US" sz="2800" b="1" i="1" dirty="0" err="1">
                <a:solidFill>
                  <a:srgbClr val="00B050"/>
                </a:solidFill>
                <a:latin typeface="#9Slide03 Arima Madurai Black" panose="00000A00000000000000" pitchFamily="2" charset="0"/>
                <a:cs typeface="#9Slide03 Arima Madurai Black" panose="00000A00000000000000" pitchFamily="2" charset="0"/>
              </a:rPr>
              <a:t>xe</a:t>
            </a:r>
            <a:endParaRPr lang="en-US" sz="2800" b="1" i="1" dirty="0">
              <a:solidFill>
                <a:srgbClr val="00B050"/>
              </a:solidFill>
              <a:latin typeface="#9Slide03 Arima Madurai Black" panose="00000A00000000000000" pitchFamily="2" charset="0"/>
              <a:cs typeface="#9Slide03 Arima Madurai Black" panose="00000A00000000000000" pitchFamily="2" charset="0"/>
            </a:endParaRPr>
          </a:p>
        </p:txBody>
      </p:sp>
      <p:pic>
        <p:nvPicPr>
          <p:cNvPr id="5124" name="Picture 4" descr="https://xehay.vn/uploads/images/2016/08/01/xehay-bac-praphene-02081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791" y="2919003"/>
            <a:ext cx="4716871" cy="308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58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68520" y="1277166"/>
            <a:ext cx="11788347" cy="2079988"/>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FFFFFF"/>
              </a:solidFill>
              <a:latin typeface="#9Slide03 Arima Madurai Black" panose="00000A00000000000000" pitchFamily="2" charset="-93"/>
              <a:cs typeface="#9Slide03 Arima Madurai Black" panose="00000A00000000000000" pitchFamily="2" charset="-93"/>
            </a:endParaRPr>
          </a:p>
          <a:p>
            <a:pPr algn="just"/>
            <a:endParaRPr lang="en-US" sz="3200" dirty="0">
              <a:solidFill>
                <a:srgbClr val="FFFFFF"/>
              </a:solidFill>
              <a:latin typeface="#9Slide03 Arima Madurai Black" panose="00000A00000000000000" pitchFamily="2" charset="-93"/>
              <a:cs typeface="#9Slide03 Arima Madurai Black" panose="00000A00000000000000" pitchFamily="2" charset="-93"/>
            </a:endParaRPr>
          </a:p>
          <a:p>
            <a:pPr algn="just"/>
            <a:r>
              <a:rPr lang="en-US" sz="3200" dirty="0" err="1">
                <a:solidFill>
                  <a:srgbClr val="FFFFFF"/>
                </a:solidFill>
                <a:latin typeface="#9Slide03 Arima Madurai Black" panose="00000A00000000000000" pitchFamily="2" charset="-93"/>
                <a:cs typeface="#9Slide03 Arima Madurai Black" panose="00000A00000000000000" pitchFamily="2" charset="-93"/>
              </a:rPr>
              <a:t>Các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hạt</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nano</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bạc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trong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sản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xuất</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vải</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có</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khả</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năng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tiêu</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diệt</a:t>
            </a:r>
            <a:r>
              <a:rPr lang="en-US" sz="3200" dirty="0">
                <a:solidFill>
                  <a:srgbClr val="FFFFFF"/>
                </a:solidFill>
                <a:latin typeface="#9Slide03 Arima Madurai Black" panose="00000A00000000000000" pitchFamily="2" charset="-93"/>
                <a:cs typeface="#9Slide03 Arima Madurai Black" panose="00000A00000000000000" pitchFamily="2" charset="-93"/>
              </a:rPr>
              <a:t> vi </a:t>
            </a:r>
            <a:r>
              <a:rPr lang="en-US" sz="3200" dirty="0" err="1">
                <a:solidFill>
                  <a:srgbClr val="FFFFFF"/>
                </a:solidFill>
                <a:latin typeface="#9Slide03 Arima Madurai Black" panose="00000A00000000000000" pitchFamily="2" charset="-93"/>
                <a:cs typeface="#9Slide03 Arima Madurai Black" panose="00000A00000000000000" pitchFamily="2" charset="-93"/>
              </a:rPr>
              <a:t>khuẩn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gây</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mùi</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hôi</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khó</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chịu</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trong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quần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áo</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chế</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tạo</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các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màng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lọc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có</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cấu</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tạo</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lỗ</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rỗng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và</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kích</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thước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siêu</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nhỏ</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dùng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lọc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nước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nhằm</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loại</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bỏ</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tạp</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chất</a:t>
            </a:r>
            <a:r>
              <a:rPr lang="en-US" sz="3200" dirty="0">
                <a:solidFill>
                  <a:srgbClr val="FFFFFF"/>
                </a:solidFill>
                <a:latin typeface="#9Slide03 Arima Madurai Black" panose="00000A00000000000000" pitchFamily="2" charset="-93"/>
                <a:cs typeface="#9Slide03 Arima Madurai Black" panose="00000A00000000000000" pitchFamily="2" charset="-93"/>
              </a:rPr>
              <a:t>, vi </a:t>
            </a:r>
            <a:r>
              <a:rPr lang="en-US" sz="3200" dirty="0" err="1">
                <a:solidFill>
                  <a:srgbClr val="FFFFFF"/>
                </a:solidFill>
                <a:latin typeface="#9Slide03 Arima Madurai Black" panose="00000A00000000000000" pitchFamily="2" charset="-93"/>
                <a:cs typeface="#9Slide03 Arima Madurai Black" panose="00000A00000000000000" pitchFamily="2" charset="-93"/>
              </a:rPr>
              <a:t>khuẩn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và</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bụi</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bẩn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trong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nước</a:t>
            </a:r>
            <a:r>
              <a:rPr lang="en-US" sz="3200" dirty="0">
                <a:solidFill>
                  <a:srgbClr val="FFFFFF"/>
                </a:solidFill>
                <a:latin typeface="#9Slide03 Arima Madurai Black" panose="00000A00000000000000" pitchFamily="2" charset="-93"/>
                <a:cs typeface="#9Slide03 Arima Madurai Black" panose="00000A00000000000000" pitchFamily="2" charset="-93"/>
              </a:rPr>
              <a:t>,...</a:t>
            </a:r>
            <a:endParaRPr lang="vi-VN" sz="3200" dirty="0">
              <a:solidFill>
                <a:srgbClr val="FFFFFF"/>
              </a:solidFill>
              <a:latin typeface="#9Slide03 Arima Madurai Black" panose="00000A00000000000000" pitchFamily="2" charset="-93"/>
              <a:cs typeface="#9Slide03 Arima Madurai Black" panose="00000A00000000000000" pitchFamily="2" charset="-93"/>
            </a:endParaRPr>
          </a:p>
          <a:p>
            <a:r>
              <a:rPr lang="vi-VN" sz="3200" dirty="0">
                <a:solidFill>
                  <a:srgbClr val="FFFFFF"/>
                </a:solidFill>
                <a:latin typeface="#9Slide03 Arima Madurai Black" panose="00000A00000000000000" pitchFamily="2" charset="-93"/>
                <a:cs typeface="#9Slide03 Arima Madurai Black" panose="00000A00000000000000" pitchFamily="2" charset="-93"/>
              </a:rPr>
              <a:t/>
            </a:r>
            <a:br>
              <a:rPr lang="vi-VN" sz="3200" dirty="0">
                <a:solidFill>
                  <a:srgbClr val="FFFFFF"/>
                </a:solidFill>
                <a:latin typeface="#9Slide03 Arima Madurai Black" panose="00000A00000000000000" pitchFamily="2" charset="-93"/>
                <a:cs typeface="#9Slide03 Arima Madurai Black" panose="00000A00000000000000" pitchFamily="2" charset="-93"/>
              </a:rPr>
            </a:br>
            <a:endParaRPr kumimoji="0" lang="vi-VN" sz="32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6146" name="Picture 2" descr="ứng dụng công nghệ Nano trong cuộc sốn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352" y="3577318"/>
            <a:ext cx="3033032" cy="30330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áy lọc nước Nano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504" y="3577318"/>
            <a:ext cx="4920250" cy="303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74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xmlns="" id="{257D54C5-8749-44DA-946C-CB3E4F56D532}"/>
              </a:ext>
            </a:extLst>
          </p:cNvPr>
          <p:cNvSpPr/>
          <p:nvPr/>
        </p:nvSpPr>
        <p:spPr>
          <a:xfrm>
            <a:off x="847994" y="1266826"/>
            <a:ext cx="11097264" cy="1295400"/>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rPr>
              <a:t>  </a:t>
            </a:r>
            <a:r>
              <a:rPr lang="en-US" sz="5400" b="1" kern="0" dirty="0">
                <a:solidFill>
                  <a:srgbClr val="C00000"/>
                </a:solidFill>
                <a:latin typeface="#9Slide03 AmpleSoft Bold" panose="02000000000000000000" pitchFamily="2" charset="-93"/>
              </a:rPr>
              <a:t>VẬT LÍ LASER</a:t>
            </a:r>
            <a:endParaRPr lang="en-US" sz="5400" b="1" kern="0" dirty="0">
              <a:solidFill>
                <a:srgbClr val="C0000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xmlns="" id="{52A41C9E-B586-4B61-99F3-009F30BB5C11}"/>
              </a:ext>
            </a:extLst>
          </p:cNvPr>
          <p:cNvSpPr/>
          <p:nvPr/>
        </p:nvSpPr>
        <p:spPr>
          <a:xfrm>
            <a:off x="400049" y="1576067"/>
            <a:ext cx="952501"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prstClr val="white"/>
                </a:solidFill>
                <a:latin typeface="#9Slide03 IcielSmoothy Sans" panose="00000500000000000000" pitchFamily="2" charset="0"/>
              </a:rPr>
              <a:t>IV</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pic>
        <p:nvPicPr>
          <p:cNvPr id="4" name="Picture 2" descr="Truyền tải dữ liệu bằng laser hoạt động như thế nào? Facebook sẽ sử dụng  công nghệ này ra sao?">
            <a:extLst>
              <a:ext uri="{FF2B5EF4-FFF2-40B4-BE49-F238E27FC236}">
                <a16:creationId xmlns:a16="http://schemas.microsoft.com/office/drawing/2014/main" xmlns="" id="{5B8D40E7-BB91-41C0-8789-A053C250F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420" y="2874977"/>
            <a:ext cx="5144980" cy="364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4048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45696" y="1472837"/>
            <a:ext cx="10019211" cy="4798921"/>
          </a:xfrm>
          <a:prstGeom prst="rect">
            <a:avLst/>
          </a:prstGeom>
        </p:spPr>
      </p:pic>
      <p:sp>
        <p:nvSpPr>
          <p:cNvPr id="3" name="Rectangle: Rounded Corners 2">
            <a:extLst>
              <a:ext uri="{FF2B5EF4-FFF2-40B4-BE49-F238E27FC236}">
                <a16:creationId xmlns:a16="http://schemas.microsoft.com/office/drawing/2014/main" xmlns="" id="{4BF2E44B-E747-4EF2-A427-5744F8B1FC8B}"/>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200" b="1" kern="0">
                <a:solidFill>
                  <a:srgbClr val="FFFF00"/>
                </a:solidFill>
                <a:latin typeface="#9Slide03 AmpleSoft Bold" panose="02000000000000000000" pitchFamily="2" charset="-93"/>
              </a:rPr>
              <a:t>VẬT LÍ LAZE</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4" name="Hình chữ nhật: Góc Tròn 5">
            <a:extLst>
              <a:ext uri="{FF2B5EF4-FFF2-40B4-BE49-F238E27FC236}">
                <a16:creationId xmlns:a16="http://schemas.microsoft.com/office/drawing/2014/main" xmlns="" id="{E77093EA-8A6F-4EE0-A5DE-3FAD0F7083F3}"/>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Tree>
    <p:extLst>
      <p:ext uri="{BB962C8B-B14F-4D97-AF65-F5344CB8AC3E}">
        <p14:creationId xmlns:p14="http://schemas.microsoft.com/office/powerpoint/2010/main" val="823461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285AB7-C0A8-42CC-ABF1-744BE91FB188}"/>
              </a:ext>
            </a:extLst>
          </p:cNvPr>
          <p:cNvSpPr txBox="1"/>
          <p:nvPr/>
        </p:nvSpPr>
        <p:spPr>
          <a:xfrm>
            <a:off x="809625" y="1336215"/>
            <a:ext cx="10572751" cy="2247424"/>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b="1" kern="0" dirty="0">
                <a:solidFill>
                  <a:srgbClr val="002060"/>
                </a:solidFill>
                <a:latin typeface="#9Slide03 Arima Madurai Black" panose="00000A00000000000000" pitchFamily="2" charset="-93"/>
                <a:cs typeface="#9Slide03 Arima Madurai Black" panose="00000A00000000000000" pitchFamily="2" charset="-93"/>
              </a:rPr>
              <a:t>Laser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là</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nguồn</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sáng</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thu</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được</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nhờ</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sự</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khuếch</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đại</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ánh</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sáng</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bằng</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bức</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xạ</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phát</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ra</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khi</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kích</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hoạt</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phần</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tử</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của</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một</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môi</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trường</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vật</a:t>
            </a:r>
            <a:r>
              <a:rPr lang="en-US" sz="2800" b="1" kern="0" dirty="0">
                <a:solidFill>
                  <a:srgbClr val="002060"/>
                </a:solidFill>
                <a:latin typeface="#9Slide03 Arima Madurai Black" panose="00000A00000000000000" pitchFamily="2" charset="-93"/>
                <a:cs typeface="#9Slide03 Arima Madurai Black" panose="00000A00000000000000" pitchFamily="2" charset="-93"/>
              </a:rPr>
              <a:t> </a:t>
            </a:r>
            <a:r>
              <a:rPr lang="en-US" sz="28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800" b="1" kern="0" dirty="0">
                <a:solidFill>
                  <a:srgbClr val="002060"/>
                </a:solidFill>
                <a:latin typeface="#9Slide03 Arima Madurai Black" panose="00000A00000000000000" pitchFamily="2" charset="-93"/>
                <a:cs typeface="#9Slide03 Arima Madurai Black" panose="00000A00000000000000" pitchFamily="2" charset="-93"/>
              </a:rPr>
              <a:t>.</a:t>
            </a:r>
            <a:endParaRPr kumimoji="0" lang="en-US" sz="2800" b="1" i="0" u="none" strike="noStrike" kern="0" cap="none" spc="0" normalizeH="0" baseline="0" noProof="0" dirty="0">
              <a:ln>
                <a:noFill/>
              </a:ln>
              <a:solidFill>
                <a:srgbClr val="002060"/>
              </a:solidFill>
              <a:effectLst/>
              <a:uLnTx/>
              <a:uFillTx/>
              <a:latin typeface="#9Slide03 Arima Madurai Black" panose="00000A00000000000000" pitchFamily="2" charset="-93"/>
              <a:cs typeface="#9Slide03 Arima Madurai Black" panose="00000A00000000000000" pitchFamily="2" charset="-93"/>
            </a:endParaRPr>
          </a:p>
        </p:txBody>
      </p:sp>
      <p:sp>
        <p:nvSpPr>
          <p:cNvPr id="5" name="Rectangle: Rounded Corners 4">
            <a:extLst>
              <a:ext uri="{FF2B5EF4-FFF2-40B4-BE49-F238E27FC236}">
                <a16:creationId xmlns:a16="http://schemas.microsoft.com/office/drawing/2014/main" xmlns="" id="{A394A702-9396-4209-B32E-5E7FD16412D0}"/>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200" b="1" kern="0">
                <a:solidFill>
                  <a:srgbClr val="FFFF00"/>
                </a:solidFill>
                <a:latin typeface="#9Slide03 AmpleSoft Bold" panose="02000000000000000000" pitchFamily="2" charset="-93"/>
              </a:rPr>
              <a:t>VẬT LÍ LAZE</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xmlns="" id="{FD1C7CEF-5692-410E-BE2F-518736F7488B}"/>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1026" name="Picture 2" descr="Laser – Wikipedia tiếng Việt">
            <a:extLst>
              <a:ext uri="{FF2B5EF4-FFF2-40B4-BE49-F238E27FC236}">
                <a16:creationId xmlns:a16="http://schemas.microsoft.com/office/drawing/2014/main" xmlns="" id="{32D3535B-E3D6-4854-9FEB-D3F476168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328" y="4023869"/>
            <a:ext cx="3401046" cy="2547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a Online đèn laser Chất Lượng, Giá Tốt | Lazada.vn">
            <a:extLst>
              <a:ext uri="{FF2B5EF4-FFF2-40B4-BE49-F238E27FC236}">
                <a16:creationId xmlns:a16="http://schemas.microsoft.com/office/drawing/2014/main" xmlns="" id="{4E1FE5A1-9B8A-4E03-A68F-99D8537DD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344" y="4091768"/>
            <a:ext cx="3185282" cy="247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2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B97AA49-9EC3-4A1D-A7DB-A15BA0813076}"/>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200" b="1" kern="0">
                <a:solidFill>
                  <a:srgbClr val="FFFF00"/>
                </a:solidFill>
                <a:latin typeface="#9Slide03 AmpleSoft Bold" panose="02000000000000000000" pitchFamily="2" charset="-93"/>
              </a:rPr>
              <a:t>VẬT LÍ LAZE</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4AA53B02-DEA7-4837-A100-BEA972E67936}"/>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6" name="TextBox 5">
            <a:extLst>
              <a:ext uri="{FF2B5EF4-FFF2-40B4-BE49-F238E27FC236}">
                <a16:creationId xmlns:a16="http://schemas.microsoft.com/office/drawing/2014/main" xmlns="" id="{F9EBA3BD-1054-479A-98B5-1DC59FA7F253}"/>
              </a:ext>
            </a:extLst>
          </p:cNvPr>
          <p:cNvSpPr txBox="1"/>
          <p:nvPr/>
        </p:nvSpPr>
        <p:spPr>
          <a:xfrm>
            <a:off x="685800" y="1362490"/>
            <a:ext cx="11062252" cy="1889879"/>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b="1" kern="0" dirty="0">
                <a:solidFill>
                  <a:srgbClr val="002060"/>
                </a:solidFill>
                <a:latin typeface="#9Slide03 Arima Madurai Black" panose="00000A00000000000000" pitchFamily="2" charset="-93"/>
                <a:cs typeface="#9Slide03 Arima Madurai Black" panose="00000A00000000000000" pitchFamily="2" charset="-93"/>
              </a:rPr>
              <a:t>Laser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cho</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phép</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tập</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trung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năng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lượng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rất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lớn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đồng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thời</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nó</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có</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tính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chất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đơn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sắc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và</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định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hướng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cao</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nên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có</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thể</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chiếu</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xạ</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mà</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không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bị</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phân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tán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hay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tán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xạ</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khi</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truyền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qua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mặt</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phân</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cách</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giữa</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các</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môi</a:t>
            </a:r>
            <a:r>
              <a:rPr lang="en-US" sz="2400" b="1" kern="0" dirty="0">
                <a:solidFill>
                  <a:srgbClr val="002060"/>
                </a:solidFill>
                <a:latin typeface="#9Slide03 Arima Madurai Black" panose="00000A00000000000000" pitchFamily="2" charset="-93"/>
                <a:cs typeface="#9Slide03 Arima Madurai Black" panose="00000A00000000000000" pitchFamily="2" charset="-93"/>
              </a:rPr>
              <a:t> </a:t>
            </a:r>
            <a:r>
              <a:rPr lang="en-US" sz="2400" b="1" kern="0" dirty="0" err="1">
                <a:solidFill>
                  <a:srgbClr val="002060"/>
                </a:solidFill>
                <a:latin typeface="#9Slide03 Arima Madurai Black" panose="00000A00000000000000" pitchFamily="2" charset="-93"/>
                <a:cs typeface="#9Slide03 Arima Madurai Black" panose="00000A00000000000000" pitchFamily="2" charset="-93"/>
              </a:rPr>
              <a:t>trường</a:t>
            </a:r>
            <a:r>
              <a:rPr lang="en-US" sz="2400" b="1" kern="0" dirty="0">
                <a:solidFill>
                  <a:srgbClr val="002060"/>
                </a:solidFill>
                <a:latin typeface="#9Slide03 Arima Madurai Black" panose="00000A00000000000000" pitchFamily="2" charset="-93"/>
                <a:cs typeface="#9Slide03 Arima Madurai Black" panose="00000A00000000000000" pitchFamily="2" charset="-93"/>
              </a:rPr>
              <a:t>.</a:t>
            </a:r>
            <a:endParaRPr kumimoji="0" lang="en-US" sz="2400" b="1" i="0" u="none" strike="noStrike" kern="0" cap="none" spc="0" normalizeH="0" baseline="0" noProof="0" dirty="0">
              <a:ln>
                <a:noFill/>
              </a:ln>
              <a:solidFill>
                <a:srgbClr val="002060"/>
              </a:solidFill>
              <a:effectLst/>
              <a:uLnTx/>
              <a:uFillTx/>
              <a:latin typeface="#9Slide03 Arima Madurai Black" panose="00000A00000000000000" pitchFamily="2" charset="-93"/>
              <a:cs typeface="#9Slide03 Arima Madurai Black" panose="00000A00000000000000" pitchFamily="2" charset="-93"/>
            </a:endParaRPr>
          </a:p>
        </p:txBody>
      </p:sp>
      <p:pic>
        <p:nvPicPr>
          <p:cNvPr id="2050" name="Picture 2" descr="Sơ lược về Laze ? Định nghĩa, đặc điểm, cấu tạo, ứng dụng của Laze ? Vật Lý  12">
            <a:extLst>
              <a:ext uri="{FF2B5EF4-FFF2-40B4-BE49-F238E27FC236}">
                <a16:creationId xmlns:a16="http://schemas.microsoft.com/office/drawing/2014/main" xmlns="" id="{B2805929-489C-4CB3-A728-5FB493778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8" y="3717481"/>
            <a:ext cx="4171643" cy="25999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ơ lược về laze">
            <a:extLst>
              <a:ext uri="{FF2B5EF4-FFF2-40B4-BE49-F238E27FC236}">
                <a16:creationId xmlns:a16="http://schemas.microsoft.com/office/drawing/2014/main" xmlns="" id="{D57D6746-2787-441C-B410-B53717234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782" y="3717481"/>
            <a:ext cx="3713922" cy="259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của</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laser</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521777" y="1409701"/>
            <a:ext cx="10987160" cy="1425756"/>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FFFF"/>
                </a:solidFill>
                <a:latin typeface="#9Slide03 Arima Madurai Black" panose="00000A00000000000000" pitchFamily="2" charset="0"/>
                <a:cs typeface="#9Slide03 Arima Madurai Black" panose="00000A00000000000000" pitchFamily="2" charset="0"/>
              </a:rPr>
              <a:t>Trong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lĩnh</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vực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công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nghiệp</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chế</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tạo</a:t>
            </a:r>
            <a:r>
              <a:rPr lang="en-US" sz="3200" dirty="0">
                <a:solidFill>
                  <a:srgbClr val="FFFFFF"/>
                </a:solidFill>
                <a:latin typeface="#9Slide03 Arima Madurai Black" panose="00000A00000000000000" pitchFamily="2" charset="0"/>
                <a:cs typeface="#9Slide03 Arima Madurai Black" panose="00000A00000000000000" pitchFamily="2" charset="0"/>
              </a:rPr>
              <a:t>, laser </a:t>
            </a:r>
            <a:r>
              <a:rPr lang="en-US" sz="3200" dirty="0" err="1">
                <a:solidFill>
                  <a:srgbClr val="FFFFFF"/>
                </a:solidFill>
                <a:latin typeface="#9Slide03 Arima Madurai Black" panose="00000A00000000000000" pitchFamily="2" charset="0"/>
                <a:cs typeface="#9Slide03 Arima Madurai Black" panose="00000A00000000000000" pitchFamily="2" charset="0"/>
              </a:rPr>
              <a:t>được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sử</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dụng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để</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cắt</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kim</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loại</a:t>
            </a:r>
            <a:r>
              <a:rPr lang="en-US" sz="3200" dirty="0">
                <a:solidFill>
                  <a:srgbClr val="FFFFFF"/>
                </a:solidFill>
                <a:latin typeface="#9Slide03 Arima Madurai Black" panose="00000A00000000000000" pitchFamily="2" charset="0"/>
                <a:cs typeface="#9Slide03 Arima Madurai Black" panose="00000A00000000000000" pitchFamily="2" charset="0"/>
              </a:rPr>
              <a:t>.</a:t>
            </a:r>
          </a:p>
        </p:txBody>
      </p:sp>
      <p:pic>
        <p:nvPicPr>
          <p:cNvPr id="3078" name="Picture 6" descr="Cắt laser gia công ứng dụng vào những ngành nghề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44" y="3265714"/>
            <a:ext cx="5505113" cy="33695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áy khắc gỗ laser mini 3020 bán ở đâu giá rẻ ? BABYLON CNC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112" y="3265714"/>
            <a:ext cx="4492700" cy="336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55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của</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laser</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204398" y="1233486"/>
            <a:ext cx="11717319" cy="206692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FFFF"/>
                </a:solidFill>
                <a:latin typeface="#9Slide03 Arima Madurai Black" panose="00000A00000000000000" pitchFamily="2" charset="-93"/>
                <a:cs typeface="#9Slide03 Arima Madurai Black" panose="00000A00000000000000" pitchFamily="2" charset="-93"/>
              </a:rPr>
              <a:t>Trong</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lĩnh</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vực</a:t>
            </a:r>
            <a:r>
              <a:rPr lang="en-US" sz="2800" dirty="0">
                <a:solidFill>
                  <a:srgbClr val="FFFFFF"/>
                </a:solidFill>
                <a:latin typeface="#9Slide03 Arima Madurai Black" panose="00000A00000000000000" pitchFamily="2" charset="-93"/>
                <a:cs typeface="#9Slide03 Arima Madurai Black" panose="00000A00000000000000" pitchFamily="2" charset="-93"/>
              </a:rPr>
              <a:t> y </a:t>
            </a:r>
            <a:r>
              <a:rPr lang="en-US" sz="2800" dirty="0" err="1">
                <a:solidFill>
                  <a:srgbClr val="FFFFFF"/>
                </a:solidFill>
                <a:latin typeface="#9Slide03 Arima Madurai Black" panose="00000A00000000000000" pitchFamily="2" charset="-93"/>
                <a:cs typeface="#9Slide03 Arima Madurai Black" panose="00000A00000000000000" pitchFamily="2" charset="-93"/>
              </a:rPr>
              <a:t>học</a:t>
            </a:r>
            <a:r>
              <a:rPr lang="en-US" sz="2800" dirty="0">
                <a:solidFill>
                  <a:srgbClr val="FFFFFF"/>
                </a:solidFill>
                <a:latin typeface="#9Slide03 Arima Madurai Black" panose="00000A00000000000000" pitchFamily="2" charset="-93"/>
                <a:cs typeface="#9Slide03 Arima Madurai Black" panose="00000A00000000000000" pitchFamily="2" charset="-93"/>
              </a:rPr>
              <a:t> laser </a:t>
            </a:r>
            <a:r>
              <a:rPr lang="en-US" sz="2800" dirty="0" err="1">
                <a:solidFill>
                  <a:srgbClr val="FFFFFF"/>
                </a:solidFill>
                <a:latin typeface="#9Slide03 Arima Madurai Black" panose="00000A00000000000000" pitchFamily="2" charset="-93"/>
                <a:cs typeface="#9Slide03 Arima Madurai Black" panose="00000A00000000000000" pitchFamily="2" charset="-93"/>
              </a:rPr>
              <a:t>được</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sử</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dụng</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như</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một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dao</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mổ</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để</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phẫu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thuật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Kĩ</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thuật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phẫu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thuật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này</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giảm</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thời</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gian</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hồi</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phục</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và</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biến</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chứng</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sau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phẫu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thuật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Bệnh</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nhân</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sẽ</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ít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phải</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chịu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đau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đớn</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hơn</a:t>
            </a:r>
            <a:r>
              <a:rPr lang="en-US" sz="2800" dirty="0">
                <a:solidFill>
                  <a:srgbClr val="FFFFFF"/>
                </a:solidFill>
                <a:latin typeface="#9Slide03 Arima Madurai Black" panose="00000A00000000000000" pitchFamily="2" charset="-93"/>
                <a:cs typeface="#9Slide03 Arima Madurai Black" panose="00000A00000000000000" pitchFamily="2" charset="-93"/>
              </a:rPr>
              <a:t> so </a:t>
            </a:r>
            <a:r>
              <a:rPr lang="en-US" sz="2800" dirty="0" err="1">
                <a:solidFill>
                  <a:srgbClr val="FFFFFF"/>
                </a:solidFill>
                <a:latin typeface="#9Slide03 Arima Madurai Black" panose="00000A00000000000000" pitchFamily="2" charset="-93"/>
                <a:cs typeface="#9Slide03 Arima Madurai Black" panose="00000A00000000000000" pitchFamily="2" charset="-93"/>
              </a:rPr>
              <a:t>với</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phẫu</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thuật</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bằng</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dao</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mổ</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truyền</a:t>
            </a:r>
            <a:r>
              <a:rPr lang="en-US" sz="2800" dirty="0">
                <a:solidFill>
                  <a:srgbClr val="FFFFFF"/>
                </a:solidFill>
                <a:latin typeface="#9Slide03 Arima Madurai Black" panose="00000A00000000000000" pitchFamily="2" charset="-93"/>
                <a:cs typeface="#9Slide03 Arima Madurai Black" panose="00000A00000000000000" pitchFamily="2" charset="-93"/>
              </a:rPr>
              <a:t> </a:t>
            </a:r>
            <a:r>
              <a:rPr lang="en-US" sz="2800" dirty="0" err="1">
                <a:solidFill>
                  <a:srgbClr val="FFFFFF"/>
                </a:solidFill>
                <a:latin typeface="#9Slide03 Arima Madurai Black" panose="00000A00000000000000" pitchFamily="2" charset="-93"/>
                <a:cs typeface="#9Slide03 Arima Madurai Black" panose="00000A00000000000000" pitchFamily="2" charset="-93"/>
              </a:rPr>
              <a:t>thống</a:t>
            </a:r>
            <a:r>
              <a:rPr lang="en-US" sz="2800" dirty="0">
                <a:solidFill>
                  <a:srgbClr val="FFFFFF"/>
                </a:solidFill>
                <a:latin typeface="#9Slide03 Arima Madurai Black" panose="00000A00000000000000" pitchFamily="2" charset="-93"/>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3074" name="Picture 2" descr="Mổ lasik chữa cận thị có an toàn không?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928925"/>
            <a:ext cx="5118844" cy="24000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ứng dụng của laser trong y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847" y="3946005"/>
            <a:ext cx="5889814" cy="236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30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của</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laser</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417531" y="1562099"/>
            <a:ext cx="6230359" cy="4419601"/>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FFFF"/>
                </a:solidFill>
                <a:latin typeface="#9Slide03 Arima Madurai Black" panose="00000A00000000000000" pitchFamily="2" charset="0"/>
                <a:cs typeface="#9Slide03 Arima Madurai Black" panose="00000A00000000000000" pitchFamily="2" charset="0"/>
              </a:rPr>
              <a:t>Trong</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lĩnh</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vực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viễn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thông</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để</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truyền</a:t>
            </a:r>
            <a:r>
              <a:rPr lang="en-US" sz="2800" dirty="0">
                <a:solidFill>
                  <a:srgbClr val="FFFFFF"/>
                </a:solidFill>
                <a:latin typeface="#9Slide03 Arima Madurai Black" panose="00000A00000000000000" pitchFamily="2" charset="0"/>
                <a:cs typeface="#9Slide03 Arima Madurai Black" panose="00000A00000000000000" pitchFamily="2" charset="0"/>
              </a:rPr>
              <a:t> tin </a:t>
            </a:r>
            <a:r>
              <a:rPr lang="en-US" sz="2800" dirty="0" err="1">
                <a:solidFill>
                  <a:srgbClr val="FFFFFF"/>
                </a:solidFill>
                <a:latin typeface="#9Slide03 Arima Madurai Black" panose="00000A00000000000000" pitchFamily="2" charset="0"/>
                <a:cs typeface="#9Slide03 Arima Madurai Black" panose="00000A00000000000000" pitchFamily="2" charset="0"/>
              </a:rPr>
              <a:t>tức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Các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thiết</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bị</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viễn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thông</a:t>
            </a:r>
            <a:r>
              <a:rPr lang="en-US" sz="2800" dirty="0">
                <a:solidFill>
                  <a:srgbClr val="FFFFFF"/>
                </a:solidFill>
                <a:latin typeface="#9Slide03 Arima Madurai Black" panose="00000A00000000000000" pitchFamily="2" charset="0"/>
                <a:cs typeface="#9Slide03 Arima Madurai Black" panose="00000A00000000000000" pitchFamily="2" charset="0"/>
              </a:rPr>
              <a:t> laser </a:t>
            </a:r>
            <a:r>
              <a:rPr lang="en-US" sz="2800" dirty="0" err="1">
                <a:solidFill>
                  <a:srgbClr val="FFFFFF"/>
                </a:solidFill>
                <a:latin typeface="#9Slide03 Arima Madurai Black" panose="00000A00000000000000" pitchFamily="2" charset="0"/>
                <a:cs typeface="#9Slide03 Arima Madurai Black" panose="00000A00000000000000" pitchFamily="2" charset="0"/>
              </a:rPr>
              <a:t>có</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kích</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thước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nhỏ</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gọn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nhẹ</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và</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tiêu</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thụ</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ít</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năng</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lượng</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dải</a:t>
            </a:r>
            <a:r>
              <a:rPr lang="en-US" sz="2800" dirty="0">
                <a:solidFill>
                  <a:srgbClr val="FFFFFF"/>
                </a:solidFill>
                <a:latin typeface="#9Slide03 Arima Madurai Black" panose="00000A00000000000000" pitchFamily="2" charset="0"/>
                <a:cs typeface="#9Slide03 Arima Madurai Black" panose="00000A00000000000000" pitchFamily="2" charset="0"/>
              </a:rPr>
              <a:t> song </a:t>
            </a:r>
            <a:r>
              <a:rPr lang="en-US" sz="2800" dirty="0" err="1">
                <a:solidFill>
                  <a:srgbClr val="FFFFFF"/>
                </a:solidFill>
                <a:latin typeface="#9Slide03 Arima Madurai Black" panose="00000A00000000000000" pitchFamily="2" charset="0"/>
                <a:cs typeface="#9Slide03 Arima Madurai Black" panose="00000A00000000000000" pitchFamily="2" charset="0"/>
              </a:rPr>
              <a:t>truyền</a:t>
            </a:r>
            <a:r>
              <a:rPr lang="en-US" sz="2800" dirty="0">
                <a:solidFill>
                  <a:srgbClr val="FFFFFF"/>
                </a:solidFill>
                <a:latin typeface="#9Slide03 Arima Madurai Black" panose="00000A00000000000000" pitchFamily="2" charset="0"/>
                <a:cs typeface="#9Slide03 Arima Madurai Black" panose="00000A00000000000000" pitchFamily="2" charset="0"/>
              </a:rPr>
              <a:t> tin </a:t>
            </a:r>
            <a:r>
              <a:rPr lang="en-US" sz="2800" dirty="0" err="1">
                <a:solidFill>
                  <a:srgbClr val="FFFFFF"/>
                </a:solidFill>
                <a:latin typeface="#9Slide03 Arima Madurai Black" panose="00000A00000000000000" pitchFamily="2" charset="0"/>
                <a:cs typeface="#9Slide03 Arima Madurai Black" panose="00000A00000000000000" pitchFamily="2" charset="0"/>
              </a:rPr>
              <a:t>của</a:t>
            </a:r>
            <a:r>
              <a:rPr lang="en-US" sz="2800" dirty="0">
                <a:solidFill>
                  <a:srgbClr val="FFFFFF"/>
                </a:solidFill>
                <a:latin typeface="#9Slide03 Arima Madurai Black" panose="00000A00000000000000" pitchFamily="2" charset="0"/>
                <a:cs typeface="#9Slide03 Arima Madurai Black" panose="00000A00000000000000" pitchFamily="2" charset="0"/>
              </a:rPr>
              <a:t> laser </a:t>
            </a:r>
            <a:r>
              <a:rPr lang="en-US" sz="2800" dirty="0" err="1">
                <a:solidFill>
                  <a:srgbClr val="FFFFFF"/>
                </a:solidFill>
                <a:latin typeface="#9Slide03 Arima Madurai Black" panose="00000A00000000000000" pitchFamily="2" charset="0"/>
                <a:cs typeface="#9Slide03 Arima Madurai Black" panose="00000A00000000000000" pitchFamily="2" charset="0"/>
              </a:rPr>
              <a:t>lớn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hơn</a:t>
            </a:r>
            <a:r>
              <a:rPr lang="en-US" sz="2800" dirty="0">
                <a:solidFill>
                  <a:srgbClr val="FFFFFF"/>
                </a:solidFill>
                <a:latin typeface="#9Slide03 Arima Madurai Black" panose="00000A00000000000000" pitchFamily="2" charset="0"/>
                <a:cs typeface="#9Slide03 Arima Madurai Black" panose="00000A00000000000000" pitchFamily="2" charset="0"/>
              </a:rPr>
              <a:t> so </a:t>
            </a:r>
            <a:r>
              <a:rPr lang="en-US" sz="2800" dirty="0" err="1">
                <a:solidFill>
                  <a:srgbClr val="FFFFFF"/>
                </a:solidFill>
                <a:latin typeface="#9Slide03 Arima Madurai Black" panose="00000A00000000000000" pitchFamily="2" charset="0"/>
                <a:cs typeface="#9Slide03 Arima Madurai Black" panose="00000A00000000000000" pitchFamily="2" charset="0"/>
              </a:rPr>
              <a:t>với</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truyền</a:t>
            </a:r>
            <a:r>
              <a:rPr lang="en-US" sz="2800" dirty="0">
                <a:solidFill>
                  <a:srgbClr val="FFFFFF"/>
                </a:solidFill>
                <a:latin typeface="#9Slide03 Arima Madurai Black" panose="00000A00000000000000" pitchFamily="2" charset="0"/>
                <a:cs typeface="#9Slide03 Arima Madurai Black" panose="00000A00000000000000" pitchFamily="2" charset="0"/>
              </a:rPr>
              <a:t> tin </a:t>
            </a:r>
            <a:r>
              <a:rPr lang="en-US" sz="2800" dirty="0" err="1">
                <a:solidFill>
                  <a:srgbClr val="FFFFFF"/>
                </a:solidFill>
                <a:latin typeface="#9Slide03 Arima Madurai Black" panose="00000A00000000000000" pitchFamily="2" charset="0"/>
                <a:cs typeface="#9Slide03 Arima Madurai Black" panose="00000A00000000000000" pitchFamily="2" charset="0"/>
              </a:rPr>
              <a:t>bằng</a:t>
            </a:r>
            <a:r>
              <a:rPr lang="en-US" sz="2800" dirty="0">
                <a:solidFill>
                  <a:srgbClr val="FFFFFF"/>
                </a:solidFill>
                <a:latin typeface="#9Slide03 Arima Madurai Black" panose="00000A00000000000000" pitchFamily="2" charset="0"/>
                <a:cs typeface="#9Slide03 Arima Madurai Black" panose="00000A00000000000000" pitchFamily="2" charset="0"/>
              </a:rPr>
              <a:t> song </a:t>
            </a:r>
            <a:r>
              <a:rPr lang="en-US" sz="2800" dirty="0" err="1">
                <a:solidFill>
                  <a:srgbClr val="FFFFFF"/>
                </a:solidFill>
                <a:latin typeface="#9Slide03 Arima Madurai Black" panose="00000A00000000000000" pitchFamily="2" charset="0"/>
                <a:cs typeface="#9Slide03 Arima Madurai Black" panose="00000A00000000000000" pitchFamily="2" charset="0"/>
              </a:rPr>
              <a:t>điện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từ</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nên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truyền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được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nhiều</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kênh</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thông</a:t>
            </a:r>
            <a:r>
              <a:rPr lang="en-US" sz="2800" dirty="0">
                <a:solidFill>
                  <a:srgbClr val="FFFFFF"/>
                </a:solidFill>
                <a:latin typeface="#9Slide03 Arima Madurai Black" panose="00000A00000000000000" pitchFamily="2" charset="0"/>
                <a:cs typeface="#9Slide03 Arima Madurai Black" panose="00000A00000000000000" pitchFamily="2" charset="0"/>
              </a:rPr>
              <a:t> tin </a:t>
            </a:r>
            <a:r>
              <a:rPr lang="en-US" sz="2800" dirty="0" err="1">
                <a:solidFill>
                  <a:srgbClr val="FFFFFF"/>
                </a:solidFill>
                <a:latin typeface="#9Slide03 Arima Madurai Black" panose="00000A00000000000000" pitchFamily="2" charset="0"/>
                <a:cs typeface="#9Slide03 Arima Madurai Black" panose="00000A00000000000000" pitchFamily="2" charset="0"/>
              </a:rPr>
              <a:t>hơn</a:t>
            </a:r>
            <a:r>
              <a:rPr lang="en-US" sz="2800" dirty="0">
                <a:solidFill>
                  <a:srgbClr val="FFFFFF"/>
                </a:solidFill>
                <a:latin typeface="#9Slide03 Arima Madurai Black" panose="00000A00000000000000" pitchFamily="2" charset="0"/>
                <a:cs typeface="#9Slide03 Arima Madurai Black" panose="00000A00000000000000" pitchFamily="2" charset="0"/>
              </a:rPr>
              <a:t> so </a:t>
            </a:r>
            <a:r>
              <a:rPr lang="en-US" sz="2800" dirty="0" err="1">
                <a:solidFill>
                  <a:srgbClr val="FFFFFF"/>
                </a:solidFill>
                <a:latin typeface="#9Slide03 Arima Madurai Black" panose="00000A00000000000000" pitchFamily="2" charset="0"/>
                <a:cs typeface="#9Slide03 Arima Madurai Black" panose="00000A00000000000000" pitchFamily="2" charset="0"/>
              </a:rPr>
              <a:t>với</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các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hệ</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thống</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vô</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tuyến</a:t>
            </a:r>
            <a:r>
              <a:rPr lang="en-US" sz="2800" dirty="0">
                <a:solidFill>
                  <a:srgbClr val="FFFFFF"/>
                </a:solidFill>
                <a:latin typeface="#9Slide03 Arima Madurai Black" panose="00000A00000000000000" pitchFamily="2" charset="0"/>
                <a:cs typeface="#9Slide03 Arima Madurai Black" panose="00000A00000000000000" pitchFamily="2" charset="0"/>
              </a:rPr>
              <a:t>.</a:t>
            </a:r>
            <a:endParaRPr kumimoji="0" lang="vi-VN" sz="2800" b="1" i="0" u="none" strike="noStrike" kern="1200" cap="none" spc="0" normalizeH="0" baseline="0" noProof="0" dirty="0">
              <a:ln>
                <a:noFill/>
              </a:ln>
              <a:solidFill>
                <a:srgbClr val="FFFFFF"/>
              </a:solidFill>
              <a:effectLst/>
              <a:uLnTx/>
              <a:uFillTx/>
              <a:latin typeface="#9Slide03 AmpleSoft Bold" panose="02000000000000000000" pitchFamily="2" charset="-93"/>
              <a:cs typeface="Arial" panose="020B0604020202020204" pitchFamily="34" charset="0"/>
            </a:endParaRPr>
          </a:p>
        </p:txBody>
      </p:sp>
      <p:pic>
        <p:nvPicPr>
          <p:cNvPr id="6" name="Picture 10" descr="Khái niệm về cáp quang và các thiết bị q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044" y="784966"/>
            <a:ext cx="3959225" cy="23246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uyền tải dữ liệu bằng laser hoạt động như thế nào? Facebook sẽ sử dụng  công nghệ này ra s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044" y="3390415"/>
            <a:ext cx="3959225" cy="280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97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của</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laser</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408006" y="1948815"/>
            <a:ext cx="6230359" cy="3712846"/>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FFFF"/>
                </a:solidFill>
                <a:latin typeface="#9Slide03 Arima Madurai Black" panose="00000A00000000000000" pitchFamily="2" charset="0"/>
                <a:cs typeface="#9Slide03 Arima Madurai Black" panose="00000A00000000000000" pitchFamily="2" charset="0"/>
              </a:rPr>
              <a:t>Sử</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dụng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tia</a:t>
            </a:r>
            <a:r>
              <a:rPr lang="en-US" sz="3200" dirty="0">
                <a:solidFill>
                  <a:srgbClr val="FFFFFF"/>
                </a:solidFill>
                <a:latin typeface="#9Slide03 Arima Madurai Black" panose="00000A00000000000000" pitchFamily="2" charset="0"/>
                <a:cs typeface="#9Slide03 Arima Madurai Black" panose="00000A00000000000000" pitchFamily="2" charset="0"/>
              </a:rPr>
              <a:t> laser </a:t>
            </a:r>
            <a:r>
              <a:rPr lang="en-US" sz="3200" dirty="0" err="1">
                <a:solidFill>
                  <a:srgbClr val="FFFFFF"/>
                </a:solidFill>
                <a:latin typeface="#9Slide03 Arima Madurai Black" panose="00000A00000000000000" pitchFamily="2" charset="0"/>
                <a:cs typeface="#9Slide03 Arima Madurai Black" panose="00000A00000000000000" pitchFamily="2" charset="0"/>
              </a:rPr>
              <a:t>trong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nghiên</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cứu</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vũ</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trụ</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như</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đo</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những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khoảng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cách</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cực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lớn</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xác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định</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vị</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trí</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của</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các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vật</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thể</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trong</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vũ</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trụ</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theo</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dõi</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điều</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khiển</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và</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liên</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lạc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với</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các</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tàu</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vũ</a:t>
            </a:r>
            <a:r>
              <a:rPr lang="en-US" sz="3200" dirty="0">
                <a:solidFill>
                  <a:srgbClr val="FFFFFF"/>
                </a:solidFill>
                <a:latin typeface="#9Slide03 Arima Madurai Black" panose="00000A00000000000000" pitchFamily="2" charset="0"/>
                <a:cs typeface="#9Slide03 Arima Madurai Black" panose="00000A00000000000000" pitchFamily="2" charset="0"/>
              </a:rPr>
              <a:t> </a:t>
            </a:r>
            <a:r>
              <a:rPr lang="en-US" sz="3200" dirty="0" err="1">
                <a:solidFill>
                  <a:srgbClr val="FFFFFF"/>
                </a:solidFill>
                <a:latin typeface="#9Slide03 Arima Madurai Black" panose="00000A00000000000000" pitchFamily="2" charset="0"/>
                <a:cs typeface="#9Slide03 Arima Madurai Black" panose="00000A00000000000000" pitchFamily="2" charset="0"/>
              </a:rPr>
              <a:t>trụ</a:t>
            </a:r>
            <a:r>
              <a:rPr lang="en-US" sz="3200" dirty="0">
                <a:solidFill>
                  <a:srgbClr val="FFFFFF"/>
                </a:solidFill>
                <a:latin typeface="#9Slide03 Arima Madurai Black" panose="00000A00000000000000" pitchFamily="2" charset="0"/>
                <a:cs typeface="#9Slide03 Arima Madurai Black" panose="00000A00000000000000" pitchFamily="2" charset="0"/>
              </a:rPr>
              <a:t>.</a:t>
            </a:r>
            <a:endParaRPr kumimoji="0" lang="vi-VN" sz="3200" b="1" i="0" u="none" strike="noStrike" kern="1200" cap="none" spc="0" normalizeH="0" baseline="0" noProof="0" dirty="0">
              <a:ln>
                <a:noFill/>
              </a:ln>
              <a:solidFill>
                <a:srgbClr val="FFFFFF"/>
              </a:solidFill>
              <a:effectLst/>
              <a:uLnTx/>
              <a:uFillTx/>
              <a:latin typeface="#9Slide03 AmpleSoft Bold" panose="02000000000000000000" pitchFamily="2" charset="-93"/>
              <a:cs typeface="Arial" panose="020B0604020202020204" pitchFamily="34" charset="0"/>
            </a:endParaRPr>
          </a:p>
        </p:txBody>
      </p:sp>
      <p:pic>
        <p:nvPicPr>
          <p:cNvPr id="7" name="Picture 2" descr="Chùm laser hướng về phía tinh vân Carina. Ảnh: ESO/G. Hüdepoh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566" y="1133475"/>
            <a:ext cx="4142468" cy="509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9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S. PHAN TRƯỜNG THỊ - THUYẾT VŨ TRỤ HỌC “NHẬT TÂM” VÀ HOA VĂN TRỐNG ĐỒNG  ĐÔNG NAM Á">
            <a:extLst>
              <a:ext uri="{FF2B5EF4-FFF2-40B4-BE49-F238E27FC236}">
                <a16:creationId xmlns:a16="http://schemas.microsoft.com/office/drawing/2014/main" xmlns="" id="{CF20B46E-B832-4193-8D2D-59EF113F0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2" y="3524250"/>
            <a:ext cx="10731496" cy="3219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1E182F2-638D-42BB-B802-03B7FA9B0475}"/>
              </a:ext>
            </a:extLst>
          </p:cNvPr>
          <p:cNvSpPr txBox="1"/>
          <p:nvPr/>
        </p:nvSpPr>
        <p:spPr>
          <a:xfrm>
            <a:off x="333375" y="1145917"/>
            <a:ext cx="11487149" cy="218783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Thiên</a:t>
            </a:r>
            <a:r>
              <a:rPr kumimoji="0" lang="en-US" sz="2800" b="0" i="0" u="none" strike="noStrike" kern="0" cap="none" spc="0" normalizeH="0" noProof="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văn học đã có lịch sử  hàng ngàn năm. </a:t>
            </a:r>
            <a:r>
              <a:rPr kumimoji="0" lang="en-US" sz="2800" b="0" i="0" u="none" strike="noStrike" kern="0" cap="none" spc="0" normalizeH="0" baseline="0" noProof="0">
                <a:ln>
                  <a:noFill/>
                </a:ln>
                <a:solidFill>
                  <a:srgbClr val="0070C0"/>
                </a:solidFill>
                <a:effectLst/>
                <a:uLnTx/>
                <a:uFillTx/>
                <a:latin typeface="#9Slide03 Arima Madurai Black" panose="00000A00000000000000" pitchFamily="2" charset="0"/>
                <a:cs typeface="#9Slide03 Arima Madurai Black" panose="00000A00000000000000" pitchFamily="2" charset="0"/>
              </a:rPr>
              <a:t>Từ</a:t>
            </a:r>
            <a:r>
              <a:rPr kumimoji="0" lang="en-US" sz="2800" b="0" i="0" u="none" strike="noStrike" kern="0" cap="none" spc="0" normalizeH="0" noProof="0">
                <a:ln>
                  <a:noFill/>
                </a:ln>
                <a:solidFill>
                  <a:srgbClr val="0070C0"/>
                </a:solidFill>
                <a:effectLst/>
                <a:uLnTx/>
                <a:uFillTx/>
                <a:latin typeface="#9Slide03 Arima Madurai Black" panose="00000A00000000000000" pitchFamily="2" charset="0"/>
                <a:cs typeface="#9Slide03 Arima Madurai Black" panose="00000A00000000000000" pitchFamily="2" charset="0"/>
              </a:rPr>
              <a:t> thời cổ đại, con người đã quan sá</a:t>
            </a:r>
            <a:r>
              <a:rPr lang="en-US" sz="2800" kern="0">
                <a:solidFill>
                  <a:srgbClr val="0070C0"/>
                </a:solidFill>
                <a:latin typeface="#9Slide03 Arima Madurai Black" panose="00000A00000000000000" pitchFamily="2" charset="0"/>
                <a:cs typeface="#9Slide03 Arima Madurai Black" panose="00000A00000000000000" pitchFamily="2" charset="0"/>
              </a:rPr>
              <a:t>t bầu trời và xây dựng lên những mô hình đầu tiên của vũ trụ.</a:t>
            </a:r>
            <a:endPar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xmlns="" id="{2CA71C63-3500-4D63-9980-F947D9EBC988}"/>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FFFF00"/>
                </a:solidFill>
                <a:latin typeface="#9Slide03 AmpleSoft Bold" panose="02000000000000000000" pitchFamily="2" charset="-93"/>
              </a:rPr>
              <a:t>        </a:t>
            </a:r>
            <a:r>
              <a:rPr lang="en-US" sz="3600" b="1" kern="0">
                <a:solidFill>
                  <a:srgbClr val="FFFF00"/>
                </a:solidFill>
                <a:latin typeface="#9Slide03 AmpleSoft Bold" panose="02000000000000000000" pitchFamily="2" charset="-93"/>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7" name="Hình chữ nhật: Góc Tròn 5">
            <a:extLst>
              <a:ext uri="{FF2B5EF4-FFF2-40B4-BE49-F238E27FC236}">
                <a16:creationId xmlns:a16="http://schemas.microsoft.com/office/drawing/2014/main" xmlns="" id="{9C12799B-C1E2-4C89-8E02-1F31BBF145DA}"/>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endParaRPr>
          </a:p>
        </p:txBody>
      </p:sp>
    </p:spTree>
    <p:extLst>
      <p:ext uri="{BB962C8B-B14F-4D97-AF65-F5344CB8AC3E}">
        <p14:creationId xmlns:p14="http://schemas.microsoft.com/office/powerpoint/2010/main" val="151505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xmlns="" id="{257D54C5-8749-44DA-946C-CB3E4F56D532}"/>
              </a:ext>
            </a:extLst>
          </p:cNvPr>
          <p:cNvSpPr/>
          <p:nvPr/>
        </p:nvSpPr>
        <p:spPr>
          <a:xfrm>
            <a:off x="847994" y="1266826"/>
            <a:ext cx="11097264" cy="1409700"/>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rPr>
              <a:t>  </a:t>
            </a:r>
            <a:r>
              <a:rPr lang="en-US" sz="5400" b="1" kern="0" dirty="0">
                <a:solidFill>
                  <a:srgbClr val="C00000"/>
                </a:solidFill>
                <a:latin typeface="#9Slide03 AmpleSoft Bold" panose="02000000000000000000" pitchFamily="2" charset="-93"/>
              </a:rPr>
              <a:t>VẬT LÍ BÁN DẪN</a:t>
            </a:r>
            <a:endParaRPr lang="en-US" sz="5400" b="1" kern="0" dirty="0">
              <a:solidFill>
                <a:srgbClr val="C0000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xmlns="" id="{52A41C9E-B586-4B61-99F3-009F30BB5C11}"/>
              </a:ext>
            </a:extLst>
          </p:cNvPr>
          <p:cNvSpPr/>
          <p:nvPr/>
        </p:nvSpPr>
        <p:spPr>
          <a:xfrm>
            <a:off x="361950" y="1633217"/>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noProof="0" dirty="0">
                <a:solidFill>
                  <a:prstClr val="white"/>
                </a:solidFill>
                <a:latin typeface="#9Slide03 IcielSmoothy Sans" panose="00000500000000000000" pitchFamily="2" charset="0"/>
              </a:rPr>
              <a:t>v</a:t>
            </a:r>
            <a:endParaRPr kumimoji="0" lang="en-US" sz="44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pic>
        <p:nvPicPr>
          <p:cNvPr id="3074" name="Picture 2" descr="Chất bán dẫn là gì? | Chất bán dẫn tinh khiết là gì?">
            <a:extLst>
              <a:ext uri="{FF2B5EF4-FFF2-40B4-BE49-F238E27FC236}">
                <a16:creationId xmlns:a16="http://schemas.microsoft.com/office/drawing/2014/main" xmlns="" id="{D62DF5FB-9743-4B3B-990F-64B3BB300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2783690"/>
            <a:ext cx="4910138" cy="379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590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xmlns=""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xmlns=""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xmlns=""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xmlns=""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1" name="Picture 10">
            <a:extLst>
              <a:ext uri="{FF2B5EF4-FFF2-40B4-BE49-F238E27FC236}">
                <a16:creationId xmlns:a16="http://schemas.microsoft.com/office/drawing/2014/main" xmlns=""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xmlns=""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effectLst/>
                <a:uLnTx/>
                <a:uFillTx/>
                <a:latin typeface="#9Slide03 Arima Madurai Black" panose="00000A00000000000000" pitchFamily="2" charset="-93"/>
                <a:cs typeface="#9Slide03 Arima Madurai Black" panose="00000A00000000000000" pitchFamily="2" charset="-93"/>
              </a:rPr>
              <a:t>Hãy</a:t>
            </a:r>
            <a:r>
              <a:rPr kumimoji="0" lang="en-US" sz="3200" b="1" i="0" u="none" strike="noStrike" kern="1200" cap="none" spc="0" normalizeH="0" noProof="0">
                <a:ln>
                  <a:noFill/>
                </a:ln>
                <a:effectLst/>
                <a:uLnTx/>
                <a:uFillTx/>
                <a:latin typeface="#9Slide03 Arima Madurai Black" panose="00000A00000000000000" pitchFamily="2" charset="-93"/>
                <a:cs typeface="#9Slide03 Arima Madurai Black" panose="00000A00000000000000" pitchFamily="2" charset="-93"/>
              </a:rPr>
              <a:t> nêu đối tượng nghiên cứu của vật lí </a:t>
            </a:r>
            <a:r>
              <a:rPr lang="en-US" sz="3200" b="1" noProof="0">
                <a:latin typeface="#9Slide03 Arima Madurai Black" panose="00000A00000000000000" pitchFamily="2" charset="-93"/>
                <a:cs typeface="#9Slide03 Arima Madurai Black" panose="00000A00000000000000" pitchFamily="2" charset="-93"/>
              </a:rPr>
              <a:t>bán dẫn?</a:t>
            </a:r>
            <a:endParaRPr kumimoji="0" lang="en-US" sz="3200" b="1" i="0" u="none" strike="noStrike" kern="1200" cap="none" spc="0" normalizeH="0" baseline="0" noProof="0" dirty="0">
              <a:ln>
                <a:noFill/>
              </a:ln>
              <a:effectLst/>
              <a:uLnTx/>
              <a:uFillTx/>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262396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209AB5DA-45A5-41A8-B4F6-3E4665CB25A3}"/>
              </a:ext>
            </a:extLst>
          </p:cNvPr>
          <p:cNvSpPr/>
          <p:nvPr/>
        </p:nvSpPr>
        <p:spPr>
          <a:xfrm>
            <a:off x="3195585" y="1178711"/>
            <a:ext cx="5248380" cy="624988"/>
          </a:xfrm>
          <a:prstGeom prst="roundRect">
            <a:avLst>
              <a:gd name="adj" fmla="val 50000"/>
            </a:avLst>
          </a:prstGeom>
          <a:solidFill>
            <a:srgbClr val="FE4A49"/>
          </a:solidFill>
          <a:ln w="28575">
            <a:noFill/>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white"/>
                </a:solidFill>
                <a:latin typeface="#9Slide03 AmpleSoft Bold" panose="02000000000000000000" pitchFamily="2" charset="0"/>
              </a:rPr>
              <a:t>Đối</a:t>
            </a:r>
            <a:r>
              <a:rPr lang="en-US" sz="3600" b="1" kern="0" dirty="0">
                <a:solidFill>
                  <a:prstClr val="white"/>
                </a:solidFill>
                <a:latin typeface="#9Slide03 AmpleSoft Bold" panose="02000000000000000000" pitchFamily="2" charset="0"/>
              </a:rPr>
              <a:t> </a:t>
            </a:r>
            <a:r>
              <a:rPr lang="en-US" sz="3600" b="1" kern="0" dirty="0" err="1">
                <a:solidFill>
                  <a:prstClr val="white"/>
                </a:solidFill>
                <a:latin typeface="#9Slide03 AmpleSoft Bold" panose="02000000000000000000" pitchFamily="2" charset="0"/>
              </a:rPr>
              <a:t>tượng</a:t>
            </a:r>
            <a:r>
              <a:rPr lang="en-US" sz="3600" b="1" kern="0" dirty="0">
                <a:solidFill>
                  <a:prstClr val="white"/>
                </a:solidFill>
                <a:latin typeface="#9Slide03 AmpleSoft Bold" panose="02000000000000000000" pitchFamily="2" charset="0"/>
              </a:rPr>
              <a:t> </a:t>
            </a:r>
            <a:r>
              <a:rPr lang="en-US" sz="3600" b="1" kern="0" err="1">
                <a:solidFill>
                  <a:prstClr val="white"/>
                </a:solidFill>
                <a:latin typeface="#9Slide03 AmpleSoft Bold" panose="02000000000000000000" pitchFamily="2" charset="0"/>
              </a:rPr>
              <a:t>nghiên</a:t>
            </a:r>
            <a:r>
              <a:rPr lang="en-US" sz="3600" b="1" kern="0">
                <a:solidFill>
                  <a:prstClr val="white"/>
                </a:solidFill>
                <a:latin typeface="#9Slide03 AmpleSoft Bold" panose="02000000000000000000" pitchFamily="2" charset="0"/>
              </a:rPr>
              <a:t> cứu</a:t>
            </a:r>
            <a:endParaRPr kumimoji="0" lang="en-US" sz="3600" b="1" i="0" u="none" strike="noStrike" kern="1200" cap="none" spc="0" normalizeH="0" baseline="0" noProof="0" dirty="0">
              <a:ln>
                <a:noFill/>
              </a:ln>
              <a:solidFill>
                <a:prstClr val="white"/>
              </a:solidFill>
              <a:effectLst/>
              <a:uLnTx/>
              <a:uFillTx/>
              <a:latin typeface="#9Slide03 AmpleSoft Bold" panose="02000000000000000000" pitchFamily="2"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B4349530-AB37-4975-88F0-52AD0CDDBA0C}"/>
              </a:ext>
            </a:extLst>
          </p:cNvPr>
          <p:cNvSpPr/>
          <p:nvPr/>
        </p:nvSpPr>
        <p:spPr>
          <a:xfrm>
            <a:off x="190365" y="286629"/>
            <a:ext cx="5629410"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600" b="1" kern="0">
                <a:solidFill>
                  <a:srgbClr val="FFFF00"/>
                </a:solidFill>
                <a:latin typeface="#9Slide03 AmpleSoft Bold" panose="02000000000000000000" pitchFamily="2" charset="-93"/>
              </a:rPr>
              <a:t>VẬT LÍ BÁN  DẪN</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xmlns="" id="{7BE5E7E2-F065-40E1-8C78-A2059EBC9CBF}"/>
              </a:ext>
            </a:extLst>
          </p:cNvPr>
          <p:cNvSpPr/>
          <p:nvPr/>
        </p:nvSpPr>
        <p:spPr>
          <a:xfrm>
            <a:off x="387672" y="235517"/>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7" name="TextBox 6">
            <a:extLst>
              <a:ext uri="{FF2B5EF4-FFF2-40B4-BE49-F238E27FC236}">
                <a16:creationId xmlns:a16="http://schemas.microsoft.com/office/drawing/2014/main" xmlns="" id="{21439E47-AA9E-428C-90B3-F7FAE14B4008}"/>
              </a:ext>
            </a:extLst>
          </p:cNvPr>
          <p:cNvSpPr txBox="1"/>
          <p:nvPr/>
        </p:nvSpPr>
        <p:spPr>
          <a:xfrm>
            <a:off x="564874" y="2083229"/>
            <a:ext cx="11062252" cy="1191816"/>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spcBef>
                <a:spcPct val="50000"/>
              </a:spcBef>
            </a:pPr>
            <a:r>
              <a:rPr lang="en-US" altLang="en-US" sz="3200" b="1">
                <a:solidFill>
                  <a:srgbClr val="0070C0"/>
                </a:solidFill>
                <a:latin typeface="#9Slide03 Arima Madurai Black" panose="00000A00000000000000" pitchFamily="2" charset="0"/>
                <a:cs typeface="#9Slide03 Arima Madurai Black" panose="00000A00000000000000" pitchFamily="2" charset="0"/>
              </a:rPr>
              <a:t>Nghiên cứu những tính chất và cơ chế vật lí xảy ra trong các chất bán dẫn.</a:t>
            </a:r>
            <a:endParaRPr lang="en-US" altLang="en-US" sz="3200" b="1" dirty="0">
              <a:solidFill>
                <a:srgbClr val="0070C0"/>
              </a:solidFill>
              <a:latin typeface="#9Slide03 Arima Madurai Black" panose="00000A00000000000000" pitchFamily="2" charset="0"/>
              <a:cs typeface="#9Slide03 Arima Madurai Black" panose="00000A00000000000000" pitchFamily="2" charset="0"/>
            </a:endParaRPr>
          </a:p>
        </p:txBody>
      </p:sp>
      <p:pic>
        <p:nvPicPr>
          <p:cNvPr id="4098" name="Picture 2" descr="Chất bán dẫn là gì ? Phân loại ? Các thuộc tính ? Các ứng dụng thực tế">
            <a:extLst>
              <a:ext uri="{FF2B5EF4-FFF2-40B4-BE49-F238E27FC236}">
                <a16:creationId xmlns:a16="http://schemas.microsoft.com/office/drawing/2014/main" xmlns="" id="{5B8D659D-869C-46A7-81BA-D65E70CE7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84" y="3814763"/>
            <a:ext cx="4022002" cy="22240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ất bán dẫn là gì? | Chất bán dẫn tinh khiết là gì?">
            <a:extLst>
              <a:ext uri="{FF2B5EF4-FFF2-40B4-BE49-F238E27FC236}">
                <a16:creationId xmlns:a16="http://schemas.microsoft.com/office/drawing/2014/main" xmlns="" id="{3155B229-E456-405D-BEDB-16415B71F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328" y="3582956"/>
            <a:ext cx="3319462" cy="256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8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xmlns=""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xmlns=""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xmlns=""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xmlns=""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32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32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1" name="Picture 10">
            <a:extLst>
              <a:ext uri="{FF2B5EF4-FFF2-40B4-BE49-F238E27FC236}">
                <a16:creationId xmlns:a16="http://schemas.microsoft.com/office/drawing/2014/main" xmlns=""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xmlns=""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9Slide03 Arima Madurai Black" panose="00000A00000000000000" pitchFamily="2" charset="-93"/>
                <a:ea typeface="+mn-ea"/>
                <a:cs typeface="#9Slide03 Arima Madurai Black" panose="00000A00000000000000" pitchFamily="2" charset="-93"/>
              </a:rPr>
              <a:t>Hãy nêu một số  ứng dụng của vật lí bán dẫn?</a:t>
            </a:r>
            <a:endParaRPr kumimoji="0" lang="en-US" sz="3200" b="1" i="0" u="none" strike="noStrike" kern="1200" cap="none" spc="0" normalizeH="0" baseline="0" noProof="0" dirty="0">
              <a:ln>
                <a:noFill/>
              </a:ln>
              <a:solidFill>
                <a:srgbClr val="000000"/>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4737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6705283"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mj-lt"/>
                <a:ea typeface="+mn-ea"/>
                <a:cs typeface="+mn-cs"/>
              </a:rPr>
              <a:t>Ứng</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dụng</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Vật</a:t>
            </a:r>
            <a:r>
              <a:rPr kumimoji="0" lang="en-US" sz="4000" b="1" i="0" u="none" strike="noStrike" kern="1200" cap="none" spc="0" normalizeH="0" noProof="0" dirty="0">
                <a:ln>
                  <a:noFill/>
                </a:ln>
                <a:solidFill>
                  <a:srgbClr val="002060"/>
                </a:solidFill>
                <a:effectLst/>
                <a:uLnTx/>
                <a:uFillTx/>
                <a:latin typeface="+mj-lt"/>
                <a:ea typeface="+mn-ea"/>
                <a:cs typeface="+mn-cs"/>
              </a:rPr>
              <a:t> </a:t>
            </a:r>
            <a:r>
              <a:rPr kumimoji="0" lang="en-US" sz="4000" b="1" i="0" u="none" strike="noStrike" kern="1200" cap="none" spc="0" normalizeH="0" noProof="0" dirty="0" err="1">
                <a:ln>
                  <a:noFill/>
                </a:ln>
                <a:solidFill>
                  <a:srgbClr val="002060"/>
                </a:solidFill>
                <a:effectLst/>
                <a:uLnTx/>
                <a:uFillTx/>
                <a:latin typeface="+mj-lt"/>
                <a:ea typeface="+mn-ea"/>
                <a:cs typeface="+mn-cs"/>
              </a:rPr>
              <a:t>lí</a:t>
            </a:r>
            <a:r>
              <a:rPr kumimoji="0" lang="en-US" sz="4000" b="1" i="0" u="none" strike="noStrike" kern="1200" cap="none" spc="0" normalizeH="0" noProof="0" dirty="0">
                <a:ln>
                  <a:noFill/>
                </a:ln>
                <a:solidFill>
                  <a:srgbClr val="002060"/>
                </a:solidFill>
                <a:effectLst/>
                <a:uLnTx/>
                <a:uFillTx/>
                <a:latin typeface="+mj-lt"/>
                <a:ea typeface="+mn-ea"/>
                <a:cs typeface="+mn-cs"/>
              </a:rPr>
              <a:t> </a:t>
            </a:r>
            <a:r>
              <a:rPr kumimoji="0" lang="en-US" sz="4000" b="1" i="0" u="none" strike="noStrike" kern="1200" cap="none" spc="0" normalizeH="0" noProof="0" dirty="0" err="1">
                <a:ln>
                  <a:noFill/>
                </a:ln>
                <a:solidFill>
                  <a:srgbClr val="002060"/>
                </a:solidFill>
                <a:effectLst/>
                <a:uLnTx/>
                <a:uFillTx/>
                <a:latin typeface="+mj-lt"/>
                <a:ea typeface="+mn-ea"/>
                <a:cs typeface="+mn-cs"/>
              </a:rPr>
              <a:t>bán</a:t>
            </a:r>
            <a:r>
              <a:rPr kumimoji="0" lang="en-US" sz="4000" b="1" i="0" u="none" strike="noStrike" kern="1200" cap="none" spc="0" normalizeH="0" noProof="0" dirty="0">
                <a:ln>
                  <a:noFill/>
                </a:ln>
                <a:solidFill>
                  <a:srgbClr val="002060"/>
                </a:solidFill>
                <a:effectLst/>
                <a:uLnTx/>
                <a:uFillTx/>
                <a:latin typeface="+mj-lt"/>
                <a:ea typeface="+mn-ea"/>
                <a:cs typeface="+mn-cs"/>
              </a:rPr>
              <a:t> </a:t>
            </a:r>
            <a:r>
              <a:rPr kumimoji="0" lang="en-US" sz="4000" b="1" i="0" u="none" strike="noStrike" kern="1200" cap="none" spc="0" normalizeH="0" noProof="0" dirty="0" err="1">
                <a:ln>
                  <a:noFill/>
                </a:ln>
                <a:solidFill>
                  <a:srgbClr val="002060"/>
                </a:solidFill>
                <a:effectLst/>
                <a:uLnTx/>
                <a:uFillTx/>
                <a:latin typeface="+mj-lt"/>
                <a:ea typeface="+mn-ea"/>
                <a:cs typeface="+mn-cs"/>
              </a:rPr>
              <a:t>dẫn</a:t>
            </a:r>
            <a:endParaRPr kumimoji="0" sz="4000" b="0" i="0" u="none" strike="noStrike" kern="1200" cap="none" spc="0" normalizeH="0" baseline="0" noProof="0" dirty="0">
              <a:ln>
                <a:noFill/>
              </a:ln>
              <a:solidFill>
                <a:srgbClr val="002060"/>
              </a:solidFill>
              <a:effectLst/>
              <a:uLnTx/>
              <a:uFillTx/>
              <a:latin typeface="+mj-lt"/>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427467" y="1422212"/>
            <a:ext cx="6705283" cy="456247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FFFFFF"/>
                </a:solidFill>
                <a:latin typeface="#9Slide03 Arima Madurai Black" panose="00000A00000000000000" pitchFamily="2" charset="0"/>
                <a:cs typeface="#9Slide03 Arima Madurai Black" panose="00000A00000000000000" pitchFamily="2" charset="0"/>
              </a:rPr>
              <a:t>Vật </a:t>
            </a:r>
            <a:r>
              <a:rPr lang="en-US" sz="2800" dirty="0" err="1">
                <a:solidFill>
                  <a:srgbClr val="FFFFFF"/>
                </a:solidFill>
                <a:latin typeface="#9Slide03 Arima Madurai Black" panose="00000A00000000000000" pitchFamily="2" charset="0"/>
                <a:cs typeface="#9Slide03 Arima Madurai Black" panose="00000A00000000000000" pitchFamily="2" charset="0"/>
              </a:rPr>
              <a:t>liệu</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bán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dẫn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có</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thể</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chế</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tạo</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được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các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linh</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kiện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rất</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nhỏ</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vì</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vậy</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người</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a:solidFill>
                  <a:srgbClr val="FFFFFF"/>
                </a:solidFill>
                <a:latin typeface="#9Slide03 Arima Madurai Black" panose="00000A00000000000000" pitchFamily="2" charset="0"/>
                <a:cs typeface="#9Slide03 Arima Madurai Black" panose="00000A00000000000000" pitchFamily="2" charset="0"/>
              </a:rPr>
              <a:t>ta dùng để </a:t>
            </a:r>
            <a:r>
              <a:rPr lang="en-US" sz="2800" dirty="0" err="1">
                <a:solidFill>
                  <a:srgbClr val="FFFFFF"/>
                </a:solidFill>
                <a:latin typeface="#9Slide03 Arima Madurai Black" panose="00000A00000000000000" pitchFamily="2" charset="0"/>
                <a:cs typeface="#9Slide03 Arima Madurai Black" panose="00000A00000000000000" pitchFamily="2" charset="0"/>
              </a:rPr>
              <a:t>chế</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err="1">
                <a:solidFill>
                  <a:srgbClr val="FFFFFF"/>
                </a:solidFill>
                <a:latin typeface="#9Slide03 Arima Madurai Black" panose="00000A00000000000000" pitchFamily="2" charset="0"/>
                <a:cs typeface="#9Slide03 Arima Madurai Black" panose="00000A00000000000000" pitchFamily="2" charset="0"/>
              </a:rPr>
              <a:t>tạo</a:t>
            </a:r>
            <a:r>
              <a:rPr lang="en-US" sz="2800">
                <a:solidFill>
                  <a:srgbClr val="FFFFFF"/>
                </a:solidFill>
                <a:latin typeface="#9Slide03 Arima Madurai Black" panose="00000A00000000000000" pitchFamily="2" charset="0"/>
                <a:cs typeface="#9Slide03 Arima Madurai Black" panose="00000A00000000000000" pitchFamily="2" charset="0"/>
              </a:rPr>
              <a:t> các </a:t>
            </a:r>
            <a:r>
              <a:rPr lang="en-US" sz="2800" dirty="0" err="1">
                <a:solidFill>
                  <a:srgbClr val="FFFFFF"/>
                </a:solidFill>
                <a:latin typeface="#9Slide03 Arima Madurai Black" panose="00000A00000000000000" pitchFamily="2" charset="0"/>
                <a:cs typeface="#9Slide03 Arima Madurai Black" panose="00000A00000000000000" pitchFamily="2" charset="0"/>
              </a:rPr>
              <a:t>mạch</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tổ</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hợp</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mạch</a:t>
            </a:r>
            <a:r>
              <a:rPr lang="en-US" sz="2800" dirty="0">
                <a:solidFill>
                  <a:srgbClr val="FFFFFF"/>
                </a:solidFill>
                <a:latin typeface="#9Slide03 Arima Madurai Black" panose="00000A00000000000000" pitchFamily="2" charset="0"/>
                <a:cs typeface="#9Slide03 Arima Madurai Black" panose="00000A00000000000000" pitchFamily="2" charset="0"/>
              </a:rPr>
              <a:t> IC) </a:t>
            </a:r>
            <a:r>
              <a:rPr lang="en-US" sz="2800" dirty="0" err="1">
                <a:solidFill>
                  <a:srgbClr val="FFFFFF"/>
                </a:solidFill>
                <a:latin typeface="#9Slide03 Arima Madurai Black" panose="00000A00000000000000" pitchFamily="2" charset="0"/>
                <a:cs typeface="#9Slide03 Arima Madurai Black" panose="00000A00000000000000" pitchFamily="2" charset="0"/>
              </a:rPr>
              <a:t>hoặc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các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mạch</a:t>
            </a:r>
            <a:r>
              <a:rPr lang="en-US" sz="2800" dirty="0">
                <a:solidFill>
                  <a:srgbClr val="FFFFFF"/>
                </a:solidFill>
                <a:latin typeface="#9Slide03 Arima Madurai Black" panose="00000A00000000000000" pitchFamily="2" charset="0"/>
                <a:cs typeface="#9Slide03 Arima Madurai Black" panose="00000A00000000000000" pitchFamily="2" charset="0"/>
              </a:rPr>
              <a:t> IC </a:t>
            </a:r>
            <a:r>
              <a:rPr lang="en-US" sz="2800" dirty="0" err="1">
                <a:solidFill>
                  <a:srgbClr val="FFFFFF"/>
                </a:solidFill>
                <a:latin typeface="#9Slide03 Arima Madurai Black" panose="00000A00000000000000" pitchFamily="2" charset="0"/>
                <a:cs typeface="#9Slide03 Arima Madurai Black" panose="00000A00000000000000" pitchFamily="2" charset="0"/>
              </a:rPr>
              <a:t>siêu</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lớn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Trên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các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mạch</a:t>
            </a:r>
            <a:r>
              <a:rPr lang="en-US" sz="2800" dirty="0">
                <a:solidFill>
                  <a:srgbClr val="FFFFFF"/>
                </a:solidFill>
                <a:latin typeface="#9Slide03 Arima Madurai Black" panose="00000A00000000000000" pitchFamily="2" charset="0"/>
                <a:cs typeface="#9Slide03 Arima Madurai Black" panose="00000A00000000000000" pitchFamily="2" charset="0"/>
              </a:rPr>
              <a:t> IC </a:t>
            </a:r>
            <a:r>
              <a:rPr lang="en-US" sz="2800" dirty="0" err="1">
                <a:solidFill>
                  <a:srgbClr val="FFFFFF"/>
                </a:solidFill>
                <a:latin typeface="#9Slide03 Arima Madurai Black" panose="00000A00000000000000" pitchFamily="2" charset="0"/>
                <a:cs typeface="#9Slide03 Arima Madurai Black" panose="00000A00000000000000" pitchFamily="2" charset="0"/>
              </a:rPr>
              <a:t>siêu</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lớn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có</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hàng</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err="1">
                <a:solidFill>
                  <a:srgbClr val="FFFFFF"/>
                </a:solidFill>
                <a:latin typeface="#9Slide03 Arima Madurai Black" panose="00000A00000000000000" pitchFamily="2" charset="0"/>
                <a:cs typeface="#9Slide03 Arima Madurai Black" panose="00000A00000000000000" pitchFamily="2" charset="0"/>
              </a:rPr>
              <a:t>vạn</a:t>
            </a:r>
            <a:r>
              <a:rPr lang="en-US" sz="2800">
                <a:solidFill>
                  <a:srgbClr val="FFFFFF"/>
                </a:solidFill>
                <a:latin typeface="#9Slide03 Arima Madurai Black" panose="00000A00000000000000" pitchFamily="2" charset="0"/>
                <a:cs typeface="#9Slide03 Arima Madurai Black" panose="00000A00000000000000" pitchFamily="2" charset="0"/>
              </a:rPr>
              <a:t> linh </a:t>
            </a:r>
            <a:r>
              <a:rPr lang="en-US" sz="2800" dirty="0" err="1">
                <a:solidFill>
                  <a:srgbClr val="FFFFFF"/>
                </a:solidFill>
                <a:latin typeface="#9Slide03 Arima Madurai Black" panose="00000A00000000000000" pitchFamily="2" charset="0"/>
                <a:cs typeface="#9Slide03 Arima Madurai Black" panose="00000A00000000000000" pitchFamily="2" charset="0"/>
              </a:rPr>
              <a:t>kiện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bán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dẫn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nhỏ</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giúp</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cho</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thiết</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kế</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các</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máy</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tính</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điện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thoại</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nhỏ</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gọn</a:t>
            </a:r>
            <a:r>
              <a:rPr lang="en-US" sz="2800" dirty="0">
                <a:solidFill>
                  <a:srgbClr val="FFFFFF"/>
                </a:solidFill>
                <a:latin typeface="#9Slide03 Arima Madurai Black" panose="00000A00000000000000" pitchFamily="2" charset="0"/>
                <a:cs typeface="#9Slide03 Arima Madurai Black" panose="00000A00000000000000" pitchFamily="2" charset="0"/>
              </a:rPr>
              <a:t> </a:t>
            </a:r>
            <a:r>
              <a:rPr lang="en-US" sz="2800" dirty="0" err="1">
                <a:solidFill>
                  <a:srgbClr val="FFFFFF"/>
                </a:solidFill>
                <a:latin typeface="#9Slide03 Arima Madurai Black" panose="00000A00000000000000" pitchFamily="2" charset="0"/>
                <a:cs typeface="#9Slide03 Arima Madurai Black" panose="00000A00000000000000" pitchFamily="2" charset="0"/>
              </a:rPr>
              <a:t>hơn</a:t>
            </a:r>
            <a:r>
              <a:rPr lang="en-US" sz="2800" dirty="0">
                <a:solidFill>
                  <a:srgbClr val="FFFFFF"/>
                </a:solidFill>
                <a:latin typeface="#9Slide03 Arima Madurai Black" panose="00000A00000000000000" pitchFamily="2" charset="0"/>
                <a:cs typeface="#9Slide03 Arima Madurai Black" panose="00000A00000000000000" pitchFamily="2" charset="0"/>
              </a:rPr>
              <a:t>.</a:t>
            </a:r>
          </a:p>
        </p:txBody>
      </p:sp>
      <p:pic>
        <p:nvPicPr>
          <p:cNvPr id="2050" name="Picture 2" descr="IC VÀ CÔNG DỤNG CỦA 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928" y="2224645"/>
            <a:ext cx="3644538" cy="2957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89284" y="5182255"/>
            <a:ext cx="1854926" cy="523220"/>
          </a:xfrm>
          <a:prstGeom prst="rect">
            <a:avLst/>
          </a:prstGeom>
          <a:noFill/>
        </p:spPr>
        <p:txBody>
          <a:bodyPr wrap="square" rtlCol="0">
            <a:spAutoFit/>
          </a:bodyPr>
          <a:lstStyle/>
          <a:p>
            <a:r>
              <a:rPr lang="en-US" sz="2800" b="1" i="1" dirty="0" err="1">
                <a:solidFill>
                  <a:srgbClr val="00B050"/>
                </a:solidFill>
              </a:rPr>
              <a:t>Mạch</a:t>
            </a:r>
            <a:r>
              <a:rPr lang="en-US" sz="2800" b="1" i="1" dirty="0">
                <a:solidFill>
                  <a:srgbClr val="00B050"/>
                </a:solidFill>
              </a:rPr>
              <a:t> IC</a:t>
            </a:r>
          </a:p>
        </p:txBody>
      </p:sp>
    </p:spTree>
    <p:extLst>
      <p:ext uri="{BB962C8B-B14F-4D97-AF65-F5344CB8AC3E}">
        <p14:creationId xmlns:p14="http://schemas.microsoft.com/office/powerpoint/2010/main" val="285321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xmlns="" id="{F16DF5B6-A304-49FD-8906-DDE30EC0BD0D}"/>
              </a:ext>
            </a:extLst>
          </p:cNvPr>
          <p:cNvSpPr/>
          <p:nvPr/>
        </p:nvSpPr>
        <p:spPr>
          <a:xfrm>
            <a:off x="270283" y="1"/>
            <a:ext cx="8177374"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Ứng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dụng</a:t>
            </a:r>
            <a:r>
              <a:rPr kumimoji="0" lang="en-US" sz="4000" b="1"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baseline="0" noProof="0" dirty="0" err="1">
                <a:ln>
                  <a:noFill/>
                </a:ln>
                <a:solidFill>
                  <a:srgbClr val="002060"/>
                </a:solidFill>
                <a:effectLst/>
                <a:uLnTx/>
                <a:uFillTx/>
                <a:latin typeface="#9Slide03 AmpleSoft Bold" panose="02000000000000000000" pitchFamily="2" charset="-93"/>
                <a:ea typeface="+mn-ea"/>
                <a:cs typeface="+mn-cs"/>
              </a:rPr>
              <a:t>Vật</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noProof="0" dirty="0" err="1">
                <a:ln>
                  <a:noFill/>
                </a:ln>
                <a:solidFill>
                  <a:srgbClr val="002060"/>
                </a:solidFill>
                <a:effectLst/>
                <a:uLnTx/>
                <a:uFillTx/>
                <a:latin typeface="#9Slide03 AmpleSoft Bold" panose="02000000000000000000" pitchFamily="2" charset="-93"/>
                <a:ea typeface="+mn-ea"/>
                <a:cs typeface="+mn-cs"/>
              </a:rPr>
              <a:t>lí</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noProof="0" dirty="0" err="1">
                <a:ln>
                  <a:noFill/>
                </a:ln>
                <a:solidFill>
                  <a:srgbClr val="002060"/>
                </a:solidFill>
                <a:effectLst/>
                <a:uLnTx/>
                <a:uFillTx/>
                <a:latin typeface="#9Slide03 AmpleSoft Bold" panose="02000000000000000000" pitchFamily="2" charset="-93"/>
                <a:ea typeface="+mn-ea"/>
                <a:cs typeface="+mn-cs"/>
              </a:rPr>
              <a:t>bán</a:t>
            </a:r>
            <a:r>
              <a:rPr kumimoji="0" lang="en-US" sz="4000" b="1" i="0" u="none" strike="noStrike" kern="1200" cap="none" spc="0" normalizeH="0" noProof="0" dirty="0">
                <a:ln>
                  <a:noFill/>
                </a:ln>
                <a:solidFill>
                  <a:srgbClr val="002060"/>
                </a:solidFill>
                <a:effectLst/>
                <a:uLnTx/>
                <a:uFillTx/>
                <a:latin typeface="#9Slide03 AmpleSoft Bold" panose="02000000000000000000" pitchFamily="2" charset="-93"/>
                <a:ea typeface="+mn-ea"/>
                <a:cs typeface="+mn-cs"/>
              </a:rPr>
              <a:t> </a:t>
            </a:r>
            <a:r>
              <a:rPr kumimoji="0" lang="en-US" sz="4000" b="1" i="0" u="none" strike="noStrike" kern="1200" cap="none" spc="0" normalizeH="0" noProof="0" dirty="0" err="1">
                <a:ln>
                  <a:noFill/>
                </a:ln>
                <a:solidFill>
                  <a:srgbClr val="002060"/>
                </a:solidFill>
                <a:effectLst/>
                <a:uLnTx/>
                <a:uFillTx/>
                <a:latin typeface="#9Slide03 AmpleSoft Bold" panose="02000000000000000000" pitchFamily="2" charset="-93"/>
                <a:ea typeface="+mn-ea"/>
                <a:cs typeface="+mn-cs"/>
              </a:rPr>
              <a:t>dẫn</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5" name="Rounded Rectangle 8">
            <a:extLst>
              <a:ext uri="{FF2B5EF4-FFF2-40B4-BE49-F238E27FC236}">
                <a16:creationId xmlns:a16="http://schemas.microsoft.com/office/drawing/2014/main" xmlns="" id="{6155A109-239B-4868-940E-DBA5E0A2F9B6}"/>
              </a:ext>
            </a:extLst>
          </p:cNvPr>
          <p:cNvSpPr/>
          <p:nvPr/>
        </p:nvSpPr>
        <p:spPr>
          <a:xfrm>
            <a:off x="188931" y="1191572"/>
            <a:ext cx="11261480" cy="192323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FFFF"/>
                </a:solidFill>
                <a:latin typeface="#9Slide03 Arima Madurai Black" panose="00000A00000000000000" pitchFamily="2" charset="-93"/>
                <a:cs typeface="#9Slide03 Arima Madurai Black" panose="00000A00000000000000" pitchFamily="2" charset="-93"/>
              </a:rPr>
              <a:t>Nhờ</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đặc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tính</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nhạy</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sáng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và</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nhiệt</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độ</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của</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vật</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liệu</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bán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dẫn</a:t>
            </a:r>
            <a:r>
              <a:rPr lang="en-US" sz="3200">
                <a:solidFill>
                  <a:srgbClr val="FFFFFF"/>
                </a:solidFill>
                <a:latin typeface="#9Slide03 Arima Madurai Black" panose="00000A00000000000000" pitchFamily="2" charset="-93"/>
                <a:cs typeface="#9Slide03 Arima Madurai Black" panose="00000A00000000000000" pitchFamily="2" charset="-93"/>
              </a:rPr>
              <a:t>, để chế </a:t>
            </a:r>
            <a:r>
              <a:rPr lang="en-US" sz="3200" dirty="0" err="1">
                <a:solidFill>
                  <a:srgbClr val="FFFFFF"/>
                </a:solidFill>
                <a:latin typeface="#9Slide03 Arima Madurai Black" panose="00000A00000000000000" pitchFamily="2" charset="-93"/>
                <a:cs typeface="#9Slide03 Arima Madurai Black" panose="00000A00000000000000" pitchFamily="2" charset="-93"/>
              </a:rPr>
              <a:t>tạo</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các</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thiết</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bị</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cảm</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biến</a:t>
            </a:r>
            <a:r>
              <a:rPr lang="en-US" sz="3200" dirty="0">
                <a:solidFill>
                  <a:srgbClr val="FFFFFF"/>
                </a:solidFill>
                <a:latin typeface="#9Slide03 Arima Madurai Black" panose="00000A00000000000000" pitchFamily="2" charset="-93"/>
                <a:cs typeface="#9Slide03 Arima Madurai Black" panose="00000A00000000000000" pitchFamily="2" charset="-93"/>
              </a:rPr>
              <a:t> dung </a:t>
            </a:r>
            <a:r>
              <a:rPr lang="en-US" sz="3200" dirty="0" err="1">
                <a:solidFill>
                  <a:srgbClr val="FFFFFF"/>
                </a:solidFill>
                <a:latin typeface="#9Slide03 Arima Madurai Black" panose="00000A00000000000000" pitchFamily="2" charset="-93"/>
                <a:cs typeface="#9Slide03 Arima Madurai Black" panose="00000A00000000000000" pitchFamily="2" charset="-93"/>
              </a:rPr>
              <a:t>trong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hệ</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thống</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điều</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khiển</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tự</a:t>
            </a:r>
            <a:r>
              <a:rPr lang="en-US" sz="3200" dirty="0">
                <a:solidFill>
                  <a:srgbClr val="FFFFFF"/>
                </a:solidFill>
                <a:latin typeface="#9Slide03 Arima Madurai Black" panose="00000A00000000000000" pitchFamily="2" charset="-93"/>
                <a:cs typeface="#9Slide03 Arima Madurai Black" panose="00000A00000000000000" pitchFamily="2" charset="-93"/>
              </a:rPr>
              <a:t> </a:t>
            </a:r>
            <a:r>
              <a:rPr lang="en-US" sz="3200" dirty="0" err="1">
                <a:solidFill>
                  <a:srgbClr val="FFFFFF"/>
                </a:solidFill>
                <a:latin typeface="#9Slide03 Arima Madurai Black" panose="00000A00000000000000" pitchFamily="2" charset="-93"/>
                <a:cs typeface="#9Slide03 Arima Madurai Black" panose="00000A00000000000000" pitchFamily="2" charset="-93"/>
              </a:rPr>
              <a:t>động</a:t>
            </a:r>
            <a:r>
              <a:rPr lang="en-US" sz="3200" dirty="0">
                <a:solidFill>
                  <a:srgbClr val="FFFFFF"/>
                </a:solidFill>
                <a:latin typeface="#9Slide03 Arima Madurai Black" panose="00000A00000000000000" pitchFamily="2" charset="-93"/>
                <a:cs typeface="#9Slide03 Arima Madurai Black" panose="00000A00000000000000" pitchFamily="2" charset="-93"/>
              </a:rPr>
              <a:t>.</a:t>
            </a:r>
          </a:p>
        </p:txBody>
      </p:sp>
      <p:pic>
        <p:nvPicPr>
          <p:cNvPr id="4100" name="Picture 4" descr="Cảm Biến Khói Dễ Cháy Bán Dẫn Mq-2 Mq2 - Buy Cảm Biến Khí Dễ Cháy,Bán Dẫn  Khói Cảm Biến Khí Dễ Cháy,Mq-2 Mq2 Bán Dẫn Khói Cảm Biến Khí Dễ Chá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44" y="3295716"/>
            <a:ext cx="2512166" cy="2514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3610" y="5960836"/>
            <a:ext cx="3767137" cy="523220"/>
          </a:xfrm>
          <a:prstGeom prst="rect">
            <a:avLst/>
          </a:prstGeom>
          <a:noFill/>
        </p:spPr>
        <p:txBody>
          <a:bodyPr wrap="square" rtlCol="0">
            <a:spAutoFit/>
          </a:bodyPr>
          <a:lstStyle/>
          <a:p>
            <a:r>
              <a:rPr lang="en-US" sz="2800" b="1" i="1" dirty="0" err="1">
                <a:solidFill>
                  <a:srgbClr val="00B050"/>
                </a:solidFill>
              </a:rPr>
              <a:t>Cảm</a:t>
            </a:r>
            <a:r>
              <a:rPr lang="en-US" sz="2800" b="1" i="1" dirty="0">
                <a:solidFill>
                  <a:srgbClr val="00B050"/>
                </a:solidFill>
              </a:rPr>
              <a:t> </a:t>
            </a:r>
            <a:r>
              <a:rPr lang="en-US" sz="2800" b="1" i="1" dirty="0" err="1">
                <a:solidFill>
                  <a:srgbClr val="00B050"/>
                </a:solidFill>
              </a:rPr>
              <a:t>biến</a:t>
            </a:r>
            <a:r>
              <a:rPr lang="en-US" sz="2800" b="1" i="1" dirty="0">
                <a:solidFill>
                  <a:srgbClr val="00B050"/>
                </a:solidFill>
              </a:rPr>
              <a:t> </a:t>
            </a:r>
            <a:r>
              <a:rPr lang="en-US" sz="2800" b="1" i="1" dirty="0" err="1">
                <a:solidFill>
                  <a:srgbClr val="00B050"/>
                </a:solidFill>
              </a:rPr>
              <a:t>ánh</a:t>
            </a:r>
            <a:r>
              <a:rPr lang="en-US" sz="2800" b="1" i="1" dirty="0">
                <a:solidFill>
                  <a:srgbClr val="00B050"/>
                </a:solidFill>
              </a:rPr>
              <a:t> </a:t>
            </a:r>
            <a:r>
              <a:rPr lang="en-US" sz="2800" b="1" i="1" dirty="0" err="1">
                <a:solidFill>
                  <a:srgbClr val="00B050"/>
                </a:solidFill>
              </a:rPr>
              <a:t>sáng</a:t>
            </a:r>
            <a:endParaRPr lang="en-US" sz="2800" b="1" i="1" dirty="0">
              <a:solidFill>
                <a:srgbClr val="00B050"/>
              </a:solidFill>
            </a:endParaRPr>
          </a:p>
        </p:txBody>
      </p:sp>
      <p:sp>
        <p:nvSpPr>
          <p:cNvPr id="9" name="TextBox 8"/>
          <p:cNvSpPr txBox="1"/>
          <p:nvPr/>
        </p:nvSpPr>
        <p:spPr>
          <a:xfrm>
            <a:off x="7014165" y="5991614"/>
            <a:ext cx="2599509" cy="461665"/>
          </a:xfrm>
          <a:prstGeom prst="rect">
            <a:avLst/>
          </a:prstGeom>
          <a:noFill/>
        </p:spPr>
        <p:txBody>
          <a:bodyPr wrap="square" rtlCol="0">
            <a:spAutoFit/>
          </a:bodyPr>
          <a:lstStyle/>
          <a:p>
            <a:r>
              <a:rPr lang="en-US" sz="2400" b="1" i="1" dirty="0" err="1">
                <a:solidFill>
                  <a:srgbClr val="00B050"/>
                </a:solidFill>
              </a:rPr>
              <a:t>Cảm</a:t>
            </a:r>
            <a:r>
              <a:rPr lang="en-US" sz="2400" b="1" i="1" dirty="0">
                <a:solidFill>
                  <a:srgbClr val="00B050"/>
                </a:solidFill>
              </a:rPr>
              <a:t> </a:t>
            </a:r>
            <a:r>
              <a:rPr lang="en-US" sz="2400" b="1" i="1" dirty="0" err="1">
                <a:solidFill>
                  <a:srgbClr val="00B050"/>
                </a:solidFill>
              </a:rPr>
              <a:t>biến</a:t>
            </a:r>
            <a:r>
              <a:rPr lang="en-US" sz="2400" b="1" i="1" dirty="0">
                <a:solidFill>
                  <a:srgbClr val="00B050"/>
                </a:solidFill>
              </a:rPr>
              <a:t> </a:t>
            </a:r>
            <a:r>
              <a:rPr lang="en-US" sz="2400" b="1" i="1" dirty="0" err="1">
                <a:solidFill>
                  <a:srgbClr val="00B050"/>
                </a:solidFill>
              </a:rPr>
              <a:t>khói</a:t>
            </a:r>
            <a:endParaRPr lang="en-US" sz="2400" b="1" i="1" dirty="0">
              <a:solidFill>
                <a:srgbClr val="00B050"/>
              </a:solidFill>
            </a:endParaRPr>
          </a:p>
        </p:txBody>
      </p:sp>
      <p:pic>
        <p:nvPicPr>
          <p:cNvPr id="6146" name="Picture 2" descr="Cảm biến cường độ ánh sáng quang trở - Nshop">
            <a:extLst>
              <a:ext uri="{FF2B5EF4-FFF2-40B4-BE49-F238E27FC236}">
                <a16:creationId xmlns:a16="http://schemas.microsoft.com/office/drawing/2014/main" xmlns="" id="{5EDF0F24-B61C-4594-9BD5-76D3507AA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298539"/>
            <a:ext cx="2512166" cy="251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85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xmlns="" id="{257D54C5-8749-44DA-946C-CB3E4F56D532}"/>
              </a:ext>
            </a:extLst>
          </p:cNvPr>
          <p:cNvSpPr/>
          <p:nvPr/>
        </p:nvSpPr>
        <p:spPr>
          <a:xfrm>
            <a:off x="847994" y="1266826"/>
            <a:ext cx="11097264" cy="1238250"/>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rPr>
              <a:t>  </a:t>
            </a:r>
            <a:r>
              <a:rPr lang="en-US" sz="5400" b="1" kern="0" dirty="0">
                <a:solidFill>
                  <a:srgbClr val="C00000"/>
                </a:solidFill>
                <a:latin typeface="#9Slide03 AmpleSoft Bold" panose="02000000000000000000" pitchFamily="2" charset="-93"/>
              </a:rPr>
              <a:t>VẬT LÍ Y SINH</a:t>
            </a:r>
            <a:endParaRPr lang="en-US" sz="5400" b="1" kern="0" dirty="0">
              <a:solidFill>
                <a:srgbClr val="C00000"/>
              </a:solidFill>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xmlns="" id="{52A41C9E-B586-4B61-99F3-009F30BB5C11}"/>
              </a:ext>
            </a:extLst>
          </p:cNvPr>
          <p:cNvSpPr/>
          <p:nvPr/>
        </p:nvSpPr>
        <p:spPr>
          <a:xfrm>
            <a:off x="371475" y="1547492"/>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mj-lt"/>
              </a:rPr>
              <a:t>VI</a:t>
            </a:r>
            <a:endParaRPr kumimoji="0" lang="en-US" sz="2000" b="1" i="0" u="none" strike="noStrike" kern="0" cap="none" spc="0" normalizeH="0" baseline="0" noProof="0" dirty="0">
              <a:ln>
                <a:noFill/>
              </a:ln>
              <a:solidFill>
                <a:prstClr val="white"/>
              </a:solidFill>
              <a:effectLst/>
              <a:uLnTx/>
              <a:uFillTx/>
              <a:latin typeface="+mj-lt"/>
            </a:endParaRPr>
          </a:p>
        </p:txBody>
      </p:sp>
      <p:pic>
        <p:nvPicPr>
          <p:cNvPr id="4" name="Picture 2" descr="Cơ bản về máy PET - Máy chụp cắt lớp bằng Positron (Positron Emision  Tomography) - Thiết bị y tế An Sinh">
            <a:extLst>
              <a:ext uri="{FF2B5EF4-FFF2-40B4-BE49-F238E27FC236}">
                <a16:creationId xmlns:a16="http://schemas.microsoft.com/office/drawing/2014/main" xmlns="" id="{71674209-788A-4B2D-AF74-D556C9A31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039927"/>
            <a:ext cx="5229225" cy="2665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ool, several&#10;&#10;Description automatically generated">
            <a:extLst>
              <a:ext uri="{FF2B5EF4-FFF2-40B4-BE49-F238E27FC236}">
                <a16:creationId xmlns:a16="http://schemas.microsoft.com/office/drawing/2014/main" xmlns="" id="{3A125961-AB7C-4BF9-8C57-989537726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174" y="2978756"/>
            <a:ext cx="4075950" cy="2787949"/>
          </a:xfrm>
          <a:prstGeom prst="rect">
            <a:avLst/>
          </a:prstGeom>
        </p:spPr>
      </p:pic>
    </p:spTree>
    <p:extLst>
      <p:ext uri="{BB962C8B-B14F-4D97-AF65-F5344CB8AC3E}">
        <p14:creationId xmlns:p14="http://schemas.microsoft.com/office/powerpoint/2010/main" val="16683903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B007405-4782-42D8-B1C2-BE4E7145EED2}"/>
              </a:ext>
            </a:extLst>
          </p:cNvPr>
          <p:cNvSpPr txBox="1"/>
          <p:nvPr/>
        </p:nvSpPr>
        <p:spPr>
          <a:xfrm>
            <a:off x="372466" y="1752600"/>
            <a:ext cx="5392065" cy="3915966"/>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spcBef>
                <a:spcPct val="50000"/>
              </a:spcBef>
            </a:pPr>
            <a:r>
              <a:rPr lang="en-US" altLang="en-US" sz="2800" b="1">
                <a:solidFill>
                  <a:srgbClr val="002060"/>
                </a:solidFill>
                <a:latin typeface="#9Slide03 Arima Madurai Black" panose="00000A00000000000000" pitchFamily="2" charset="0"/>
                <a:cs typeface="#9Slide03 Arima Madurai Black" panose="00000A00000000000000" pitchFamily="2" charset="0"/>
              </a:rPr>
              <a:t>Vật lí y sinh là môn khoa học liên nghành, ứng dụng lí thuyết và phương pháp của khoa học vật lí vào sinh học, y học. Nghiên cứu các hiện tượng xảy ra trong các tổ chức và cơ thể sống dựa trên những thành tựu của Vật lí.</a:t>
            </a:r>
            <a:endParaRPr lang="en-US" altLang="en-US" sz="28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xmlns="" id="{A5DB93BA-1DEB-4F7B-BC6F-459499A68325}"/>
              </a:ext>
            </a:extLst>
          </p:cNvPr>
          <p:cNvSpPr/>
          <p:nvPr/>
        </p:nvSpPr>
        <p:spPr>
          <a:xfrm>
            <a:off x="241024" y="286629"/>
            <a:ext cx="5654951"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lang="en-US" sz="3600" b="1" kern="0">
                <a:solidFill>
                  <a:srgbClr val="FFFF00"/>
                </a:solidFill>
                <a:latin typeface="#9Slide03 AmpleSoft Bold" panose="02000000000000000000" pitchFamily="2" charset="-93"/>
              </a:rPr>
              <a:t>VẬT LÍ VI SINH</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xmlns="" id="{D38414F0-14D2-4F2D-9B85-FACF6054E986}"/>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VI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8194" name="Picture 2" descr="Chuyên ngành Vật lý Y khoa – Đại Học Khoa Học Tự Nhiên – Đại Học Quốc Gia  TPHCM – huongnghiep.hocmai.vn">
            <a:extLst>
              <a:ext uri="{FF2B5EF4-FFF2-40B4-BE49-F238E27FC236}">
                <a16:creationId xmlns:a16="http://schemas.microsoft.com/office/drawing/2014/main" xmlns="" id="{23A01252-5BF3-498C-BA27-4AF5DFF8C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468" y="1987153"/>
            <a:ext cx="5525055" cy="368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0"/>
          <p:cNvSpPr>
            <a:spLocks noChangeArrowheads="1"/>
          </p:cNvSpPr>
          <p:nvPr/>
        </p:nvSpPr>
        <p:spPr bwMode="auto">
          <a:xfrm rot="16200000">
            <a:off x="5217108" y="-2233007"/>
            <a:ext cx="1864866" cy="12084918"/>
          </a:xfrm>
          <a:prstGeom prst="downArrow">
            <a:avLst>
              <a:gd name="adj1" fmla="val 49065"/>
              <a:gd name="adj2" fmla="val 44821"/>
            </a:avLst>
          </a:prstGeom>
          <a:solidFill>
            <a:srgbClr val="008000"/>
          </a:solidFill>
          <a:ln>
            <a:noFill/>
          </a:ln>
        </p:spPr>
        <p:txBody>
          <a:bodyPr rot="10800000" lIns="121905" tIns="60952" rIns="121905" bIns="60952"/>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666" b="0" i="0" u="none" strike="noStrike" kern="1200" cap="none" spc="0" normalizeH="0" baseline="0" noProof="0">
              <a:ln>
                <a:noFill/>
              </a:ln>
              <a:solidFill>
                <a:prstClr val="black"/>
              </a:solidFill>
              <a:effectLst/>
              <a:uLnTx/>
              <a:uFillTx/>
              <a:latin typeface="微软雅黑" pitchFamily="34" charset="-122"/>
              <a:ea typeface="微软雅黑" pitchFamily="34" charset="-122"/>
              <a:cs typeface="+mn-cs"/>
            </a:endParaRPr>
          </a:p>
        </p:txBody>
      </p:sp>
      <p:grpSp>
        <p:nvGrpSpPr>
          <p:cNvPr id="9" name="组合 46"/>
          <p:cNvGrpSpPr>
            <a:grpSpLocks/>
          </p:cNvGrpSpPr>
          <p:nvPr/>
        </p:nvGrpSpPr>
        <p:grpSpPr bwMode="auto">
          <a:xfrm>
            <a:off x="4810695" y="2720274"/>
            <a:ext cx="2269105" cy="2051352"/>
            <a:chOff x="1213332" y="2786058"/>
            <a:chExt cx="1935848" cy="1751017"/>
          </a:xfrm>
        </p:grpSpPr>
        <p:grpSp>
          <p:nvGrpSpPr>
            <p:cNvPr id="10" name="Group 6"/>
            <p:cNvGrpSpPr>
              <a:grpSpLocks/>
            </p:cNvGrpSpPr>
            <p:nvPr/>
          </p:nvGrpSpPr>
          <p:grpSpPr bwMode="auto">
            <a:xfrm>
              <a:off x="1295400" y="2786058"/>
              <a:ext cx="1753450" cy="1751017"/>
              <a:chOff x="1823" y="2371"/>
              <a:chExt cx="1801" cy="1801"/>
            </a:xfrm>
          </p:grpSpPr>
          <p:sp>
            <p:nvSpPr>
              <p:cNvPr id="12"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sp>
            <p:nvSpPr>
              <p:cNvPr id="13" name="Oval 8"/>
              <p:cNvSpPr>
                <a:spLocks noChangeArrowheads="1"/>
              </p:cNvSpPr>
              <p:nvPr/>
            </p:nvSpPr>
            <p:spPr bwMode="auto">
              <a:xfrm>
                <a:off x="1945" y="2493"/>
                <a:ext cx="1556" cy="1556"/>
              </a:xfrm>
              <a:prstGeom prst="ellipse">
                <a:avLst/>
              </a:prstGeom>
              <a:solidFill>
                <a:srgbClr val="BFBFBF"/>
              </a:solidFill>
              <a:ln w="38100">
                <a:solidFill>
                  <a:srgbClr val="FFFFFF"/>
                </a:solidFill>
                <a:round/>
                <a:headEnd/>
                <a:tailEnd/>
              </a:ln>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grpSp>
        <p:sp>
          <p:nvSpPr>
            <p:cNvPr id="11" name="Text Box 9"/>
            <p:cNvSpPr txBox="1">
              <a:spLocks noChangeArrowheads="1"/>
            </p:cNvSpPr>
            <p:nvPr/>
          </p:nvSpPr>
          <p:spPr bwMode="auto">
            <a:xfrm>
              <a:off x="1213332" y="3279344"/>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3571" tIns="76786" rIns="153571" bIns="76786"/>
            <a:lstStyle>
              <a:lvl1pPr algn="l" defTabSz="1152525" eaLnBrk="0" hangingPunct="0">
                <a:defRPr>
                  <a:solidFill>
                    <a:schemeClr val="tx1"/>
                  </a:solidFill>
                  <a:latin typeface="Arial" pitchFamily="34" charset="0"/>
                </a:defRPr>
              </a:lvl1pPr>
              <a:lvl2pPr marL="936625" indent="-360363" algn="l" defTabSz="1152525" eaLnBrk="0" hangingPunct="0">
                <a:defRPr>
                  <a:solidFill>
                    <a:schemeClr val="tx1"/>
                  </a:solidFill>
                  <a:latin typeface="Arial" pitchFamily="34" charset="0"/>
                </a:defRPr>
              </a:lvl2pPr>
              <a:lvl3pPr marL="1439863" indent="-287338" algn="l" defTabSz="1152525" eaLnBrk="0" hangingPunct="0">
                <a:defRPr>
                  <a:solidFill>
                    <a:schemeClr val="tx1"/>
                  </a:solidFill>
                  <a:latin typeface="Arial" pitchFamily="34" charset="0"/>
                </a:defRPr>
              </a:lvl3pPr>
              <a:lvl4pPr marL="2016125" indent="-287338" algn="l" defTabSz="1152525" eaLnBrk="0" hangingPunct="0">
                <a:defRPr>
                  <a:solidFill>
                    <a:schemeClr val="tx1"/>
                  </a:solidFill>
                  <a:latin typeface="Arial" pitchFamily="34" charset="0"/>
                </a:defRPr>
              </a:lvl4pPr>
              <a:lvl5pPr marL="2592388" indent="-287338" algn="l" defTabSz="1152525" eaLnBrk="0" hangingPunct="0">
                <a:defRPr>
                  <a:solidFill>
                    <a:schemeClr val="tx1"/>
                  </a:solidFill>
                  <a:latin typeface="Arial" pitchFamily="34" charset="0"/>
                </a:defRPr>
              </a:lvl5pPr>
              <a:lvl6pPr marL="3049588" indent="-287338" defTabSz="1152525" eaLnBrk="0" fontAlgn="base" hangingPunct="0">
                <a:spcBef>
                  <a:spcPct val="0"/>
                </a:spcBef>
                <a:spcAft>
                  <a:spcPct val="0"/>
                </a:spcAft>
                <a:defRPr>
                  <a:solidFill>
                    <a:schemeClr val="tx1"/>
                  </a:solidFill>
                  <a:latin typeface="Arial" pitchFamily="34" charset="0"/>
                </a:defRPr>
              </a:lvl6pPr>
              <a:lvl7pPr marL="3506788" indent="-287338" defTabSz="1152525" eaLnBrk="0" fontAlgn="base" hangingPunct="0">
                <a:spcBef>
                  <a:spcPct val="0"/>
                </a:spcBef>
                <a:spcAft>
                  <a:spcPct val="0"/>
                </a:spcAft>
                <a:defRPr>
                  <a:solidFill>
                    <a:schemeClr val="tx1"/>
                  </a:solidFill>
                  <a:latin typeface="Arial" pitchFamily="34" charset="0"/>
                </a:defRPr>
              </a:lvl7pPr>
              <a:lvl8pPr marL="3963988" indent="-287338" defTabSz="1152525" eaLnBrk="0" fontAlgn="base" hangingPunct="0">
                <a:spcBef>
                  <a:spcPct val="0"/>
                </a:spcBef>
                <a:spcAft>
                  <a:spcPct val="0"/>
                </a:spcAft>
                <a:defRPr>
                  <a:solidFill>
                    <a:schemeClr val="tx1"/>
                  </a:solidFill>
                  <a:latin typeface="Arial" pitchFamily="34" charset="0"/>
                </a:defRPr>
              </a:lvl8pPr>
              <a:lvl9pPr marL="4421188" indent="-287338" defTabSz="1152525" eaLnBrk="0" fontAlgn="base" hangingPunct="0">
                <a:spcBef>
                  <a:spcPct val="0"/>
                </a:spcBef>
                <a:spcAft>
                  <a:spcPct val="0"/>
                </a:spcAft>
                <a:defRPr>
                  <a:solidFill>
                    <a:schemeClr val="tx1"/>
                  </a:solidFill>
                  <a:latin typeface="Arial" pitchFamily="34" charset="0"/>
                </a:defRPr>
              </a:lvl9pPr>
            </a:lstStyle>
            <a:p>
              <a:pPr marL="0" marR="0" lvl="0" indent="0" algn="ctr" defTabSz="115252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rPr>
                <a:t>2</a:t>
              </a:r>
              <a:endParaRPr kumimoji="0" lang="zh-CN" altLang="en-US" sz="6000" b="1" i="0" u="none" strike="noStrike" kern="1200" cap="none" spc="0" normalizeH="0" baseline="0" noProof="0" dirty="0">
                <a:ln>
                  <a:noFill/>
                </a:ln>
                <a:solidFill>
                  <a:srgbClr val="004800"/>
                </a:solidFill>
                <a:effectLst/>
                <a:uLnTx/>
                <a:uFillTx/>
                <a:latin typeface="微软雅黑" pitchFamily="34" charset="-122"/>
                <a:ea typeface="微软雅黑" pitchFamily="34" charset="-122"/>
                <a:cs typeface="+mn-cs"/>
              </a:endParaRPr>
            </a:p>
          </p:txBody>
        </p:sp>
      </p:grpSp>
      <p:grpSp>
        <p:nvGrpSpPr>
          <p:cNvPr id="19" name="组合 40"/>
          <p:cNvGrpSpPr>
            <a:grpSpLocks/>
          </p:cNvGrpSpPr>
          <p:nvPr/>
        </p:nvGrpSpPr>
        <p:grpSpPr bwMode="auto">
          <a:xfrm>
            <a:off x="832325" y="2896077"/>
            <a:ext cx="2267426" cy="2051352"/>
            <a:chOff x="1185639" y="2786058"/>
            <a:chExt cx="1935848" cy="1751017"/>
          </a:xfrm>
        </p:grpSpPr>
        <p:grpSp>
          <p:nvGrpSpPr>
            <p:cNvPr id="20" name="Group 6"/>
            <p:cNvGrpSpPr>
              <a:grpSpLocks/>
            </p:cNvGrpSpPr>
            <p:nvPr/>
          </p:nvGrpSpPr>
          <p:grpSpPr bwMode="auto">
            <a:xfrm>
              <a:off x="1295400" y="2786058"/>
              <a:ext cx="1753450" cy="1751017"/>
              <a:chOff x="1823" y="2371"/>
              <a:chExt cx="1801" cy="1801"/>
            </a:xfrm>
          </p:grpSpPr>
          <p:sp>
            <p:nvSpPr>
              <p:cNvPr id="22"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prstClr val="black"/>
                  </a:solidFill>
                  <a:effectLst/>
                  <a:uLnTx/>
                  <a:uFillTx/>
                  <a:latin typeface="微软雅黑" pitchFamily="34" charset="-122"/>
                  <a:ea typeface="微软雅黑" pitchFamily="34" charset="-122"/>
                  <a:cs typeface="+mn-cs"/>
                </a:endParaRPr>
              </a:p>
            </p:txBody>
          </p:sp>
          <p:sp>
            <p:nvSpPr>
              <p:cNvPr id="23" name="Oval 8"/>
              <p:cNvSpPr>
                <a:spLocks noChangeArrowheads="1"/>
              </p:cNvSpPr>
              <p:nvPr/>
            </p:nvSpPr>
            <p:spPr bwMode="auto">
              <a:xfrm>
                <a:off x="1946" y="2493"/>
                <a:ext cx="1556" cy="1556"/>
              </a:xfrm>
              <a:prstGeom prst="ellipse">
                <a:avLst/>
              </a:prstGeom>
              <a:solidFill>
                <a:srgbClr val="FFC000"/>
              </a:solidFill>
              <a:ln w="38100">
                <a:solidFill>
                  <a:srgbClr val="FFFFFF"/>
                </a:solidFill>
                <a:round/>
                <a:headEnd/>
                <a:tailEnd/>
              </a:ln>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prstClr val="black"/>
                  </a:solidFill>
                  <a:effectLst/>
                  <a:uLnTx/>
                  <a:uFillTx/>
                  <a:latin typeface="微软雅黑" pitchFamily="34" charset="-122"/>
                  <a:ea typeface="微软雅黑" pitchFamily="34" charset="-122"/>
                  <a:cs typeface="+mn-cs"/>
                </a:endParaRPr>
              </a:p>
            </p:txBody>
          </p:sp>
        </p:grpSp>
        <p:sp>
          <p:nvSpPr>
            <p:cNvPr id="21" name="Text Box 9"/>
            <p:cNvSpPr txBox="1">
              <a:spLocks noChangeArrowheads="1"/>
            </p:cNvSpPr>
            <p:nvPr/>
          </p:nvSpPr>
          <p:spPr bwMode="auto">
            <a:xfrm>
              <a:off x="1185639" y="3168307"/>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3571" tIns="76786" rIns="153571" bIns="76786"/>
            <a:lstStyle>
              <a:lvl1pPr algn="l" defTabSz="1152525" eaLnBrk="0" hangingPunct="0">
                <a:defRPr>
                  <a:solidFill>
                    <a:schemeClr val="tx1"/>
                  </a:solidFill>
                  <a:latin typeface="Arial" pitchFamily="34" charset="0"/>
                </a:defRPr>
              </a:lvl1pPr>
              <a:lvl2pPr marL="936625" indent="-360363" algn="l" defTabSz="1152525" eaLnBrk="0" hangingPunct="0">
                <a:defRPr>
                  <a:solidFill>
                    <a:schemeClr val="tx1"/>
                  </a:solidFill>
                  <a:latin typeface="Arial" pitchFamily="34" charset="0"/>
                </a:defRPr>
              </a:lvl2pPr>
              <a:lvl3pPr marL="1439863" indent="-287338" algn="l" defTabSz="1152525" eaLnBrk="0" hangingPunct="0">
                <a:defRPr>
                  <a:solidFill>
                    <a:schemeClr val="tx1"/>
                  </a:solidFill>
                  <a:latin typeface="Arial" pitchFamily="34" charset="0"/>
                </a:defRPr>
              </a:lvl3pPr>
              <a:lvl4pPr marL="2016125" indent="-287338" algn="l" defTabSz="1152525" eaLnBrk="0" hangingPunct="0">
                <a:defRPr>
                  <a:solidFill>
                    <a:schemeClr val="tx1"/>
                  </a:solidFill>
                  <a:latin typeface="Arial" pitchFamily="34" charset="0"/>
                </a:defRPr>
              </a:lvl4pPr>
              <a:lvl5pPr marL="2592388" indent="-287338" algn="l" defTabSz="1152525" eaLnBrk="0" hangingPunct="0">
                <a:defRPr>
                  <a:solidFill>
                    <a:schemeClr val="tx1"/>
                  </a:solidFill>
                  <a:latin typeface="Arial" pitchFamily="34" charset="0"/>
                </a:defRPr>
              </a:lvl5pPr>
              <a:lvl6pPr marL="3049588" indent="-287338" defTabSz="1152525" eaLnBrk="0" fontAlgn="base" hangingPunct="0">
                <a:spcBef>
                  <a:spcPct val="0"/>
                </a:spcBef>
                <a:spcAft>
                  <a:spcPct val="0"/>
                </a:spcAft>
                <a:defRPr>
                  <a:solidFill>
                    <a:schemeClr val="tx1"/>
                  </a:solidFill>
                  <a:latin typeface="Arial" pitchFamily="34" charset="0"/>
                </a:defRPr>
              </a:lvl6pPr>
              <a:lvl7pPr marL="3506788" indent="-287338" defTabSz="1152525" eaLnBrk="0" fontAlgn="base" hangingPunct="0">
                <a:spcBef>
                  <a:spcPct val="0"/>
                </a:spcBef>
                <a:spcAft>
                  <a:spcPct val="0"/>
                </a:spcAft>
                <a:defRPr>
                  <a:solidFill>
                    <a:schemeClr val="tx1"/>
                  </a:solidFill>
                  <a:latin typeface="Arial" pitchFamily="34" charset="0"/>
                </a:defRPr>
              </a:lvl7pPr>
              <a:lvl8pPr marL="3963988" indent="-287338" defTabSz="1152525" eaLnBrk="0" fontAlgn="base" hangingPunct="0">
                <a:spcBef>
                  <a:spcPct val="0"/>
                </a:spcBef>
                <a:spcAft>
                  <a:spcPct val="0"/>
                </a:spcAft>
                <a:defRPr>
                  <a:solidFill>
                    <a:schemeClr val="tx1"/>
                  </a:solidFill>
                  <a:latin typeface="Arial" pitchFamily="34" charset="0"/>
                </a:defRPr>
              </a:lvl8pPr>
              <a:lvl9pPr marL="4421188" indent="-287338" defTabSz="1152525" eaLnBrk="0" fontAlgn="base" hangingPunct="0">
                <a:spcBef>
                  <a:spcPct val="0"/>
                </a:spcBef>
                <a:spcAft>
                  <a:spcPct val="0"/>
                </a:spcAft>
                <a:defRPr>
                  <a:solidFill>
                    <a:schemeClr val="tx1"/>
                  </a:solidFill>
                  <a:latin typeface="Arial" pitchFamily="34" charset="0"/>
                </a:defRPr>
              </a:lvl9pPr>
            </a:lstStyle>
            <a:p>
              <a:pPr marL="0" marR="0" lvl="0" indent="0" algn="ctr" defTabSz="115252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6600"/>
                  </a:solidFill>
                  <a:effectLst/>
                  <a:uLnTx/>
                  <a:uFillTx/>
                  <a:latin typeface="微软雅黑" pitchFamily="34" charset="-122"/>
                  <a:ea typeface="微软雅黑" pitchFamily="34" charset="-122"/>
                  <a:cs typeface="+mn-cs"/>
                </a:rPr>
                <a:t>1</a:t>
              </a:r>
              <a:endParaRPr kumimoji="0" lang="zh-CN" altLang="en-US" sz="6000" b="1" i="0" u="none" strike="noStrike" kern="1200" cap="none" spc="0" normalizeH="0" baseline="0" noProof="0" dirty="0">
                <a:ln>
                  <a:noFill/>
                </a:ln>
                <a:solidFill>
                  <a:srgbClr val="006600"/>
                </a:solidFill>
                <a:effectLst/>
                <a:uLnTx/>
                <a:uFillTx/>
                <a:latin typeface="微软雅黑" pitchFamily="34" charset="-122"/>
                <a:ea typeface="微软雅黑" pitchFamily="34" charset="-122"/>
                <a:cs typeface="+mn-cs"/>
              </a:endParaRPr>
            </a:p>
          </p:txBody>
        </p:sp>
      </p:grpSp>
      <p:sp>
        <p:nvSpPr>
          <p:cNvPr id="24" name="矩形标注 23"/>
          <p:cNvSpPr>
            <a:spLocks noChangeArrowheads="1"/>
          </p:cNvSpPr>
          <p:nvPr/>
        </p:nvSpPr>
        <p:spPr bwMode="auto">
          <a:xfrm>
            <a:off x="5370009" y="4886946"/>
            <a:ext cx="1970141" cy="60483"/>
          </a:xfrm>
          <a:prstGeom prst="wedgeRectCallout">
            <a:avLst>
              <a:gd name="adj1" fmla="val -17528"/>
              <a:gd name="adj2" fmla="val -509463"/>
            </a:avLst>
          </a:prstGeom>
          <a:solidFill>
            <a:srgbClr val="008000"/>
          </a:solidFill>
          <a:ln>
            <a:noFill/>
          </a:ln>
        </p:spPr>
        <p:txBody>
          <a:bodyPr lIns="121905" tIns="60952" rIns="121905" bIns="60952" anchor="ctr"/>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pitchFamily="34" charset="0"/>
              <a:ea typeface="宋体" pitchFamily="2" charset="-122"/>
              <a:cs typeface="+mn-cs"/>
            </a:endParaRPr>
          </a:p>
        </p:txBody>
      </p:sp>
      <p:sp>
        <p:nvSpPr>
          <p:cNvPr id="25" name="矩形标注 24"/>
          <p:cNvSpPr>
            <a:spLocks noChangeArrowheads="1"/>
          </p:cNvSpPr>
          <p:nvPr/>
        </p:nvSpPr>
        <p:spPr bwMode="auto">
          <a:xfrm>
            <a:off x="1022229" y="2529685"/>
            <a:ext cx="2111226" cy="85683"/>
          </a:xfrm>
          <a:prstGeom prst="wedgeRectCallout">
            <a:avLst>
              <a:gd name="adj1" fmla="val -23398"/>
              <a:gd name="adj2" fmla="val 403292"/>
            </a:avLst>
          </a:prstGeom>
          <a:solidFill>
            <a:srgbClr val="008000"/>
          </a:solidFill>
          <a:ln>
            <a:noFill/>
          </a:ln>
        </p:spPr>
        <p:txBody>
          <a:bodyPr lIns="121905" tIns="60952" rIns="121905" bIns="60952" anchor="ctr"/>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pitchFamily="34" charset="0"/>
              <a:ea typeface="宋体" pitchFamily="2" charset="-122"/>
              <a:cs typeface="+mn-cs"/>
            </a:endParaRPr>
          </a:p>
        </p:txBody>
      </p:sp>
      <p:sp>
        <p:nvSpPr>
          <p:cNvPr id="28" name="Rectangle 28"/>
          <p:cNvSpPr>
            <a:spLocks noChangeArrowheads="1"/>
          </p:cNvSpPr>
          <p:nvPr/>
        </p:nvSpPr>
        <p:spPr bwMode="auto">
          <a:xfrm>
            <a:off x="181295" y="893311"/>
            <a:ext cx="5112514" cy="160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2" rIns="121905" bIns="60952">
            <a:spAutoFit/>
          </a:bodyPr>
          <a:lstStyle/>
          <a:p>
            <a:pPr algn="just">
              <a:spcBef>
                <a:spcPct val="50000"/>
              </a:spcBef>
            </a:pPr>
            <a:r>
              <a:rPr lang="en-US" altLang="en-US" sz="2400" b="1">
                <a:solidFill>
                  <a:srgbClr val="0070C0"/>
                </a:solidFill>
                <a:latin typeface="Arial" panose="020B0604020202020204" pitchFamily="34" charset="0"/>
                <a:cs typeface="Arial" panose="020B0604020202020204" pitchFamily="34" charset="0"/>
              </a:rPr>
              <a:t>Cơ chế sinh bệnh và tác dụng của các yếu tố môi trường và các yếu tố vật lí, các kĩ thuật chuẩn đoán và điều trị bệnh hiện đại.</a:t>
            </a:r>
            <a:endParaRPr lang="en-US" altLang="en-US" sz="2400" b="1" dirty="0">
              <a:solidFill>
                <a:srgbClr val="0070C0"/>
              </a:solidFill>
              <a:latin typeface="Arial" panose="020B0604020202020204" pitchFamily="34" charset="0"/>
              <a:cs typeface="Arial" panose="020B0604020202020204" pitchFamily="34" charset="0"/>
            </a:endParaRPr>
          </a:p>
        </p:txBody>
      </p:sp>
      <p:grpSp>
        <p:nvGrpSpPr>
          <p:cNvPr id="33" name="组合 51">
            <a:extLst>
              <a:ext uri="{FF2B5EF4-FFF2-40B4-BE49-F238E27FC236}">
                <a16:creationId xmlns:a16="http://schemas.microsoft.com/office/drawing/2014/main" xmlns="" id="{29F71438-9A72-46A7-9165-63894E3246C5}"/>
              </a:ext>
            </a:extLst>
          </p:cNvPr>
          <p:cNvGrpSpPr>
            <a:grpSpLocks/>
          </p:cNvGrpSpPr>
          <p:nvPr/>
        </p:nvGrpSpPr>
        <p:grpSpPr bwMode="auto">
          <a:xfrm>
            <a:off x="8522786" y="2805114"/>
            <a:ext cx="2053786" cy="2051352"/>
            <a:chOff x="1295400" y="2786058"/>
            <a:chExt cx="1753450" cy="1751017"/>
          </a:xfrm>
          <a:solidFill>
            <a:srgbClr val="00B0F0"/>
          </a:solidFill>
        </p:grpSpPr>
        <p:grpSp>
          <p:nvGrpSpPr>
            <p:cNvPr id="34" name="Group 6">
              <a:extLst>
                <a:ext uri="{FF2B5EF4-FFF2-40B4-BE49-F238E27FC236}">
                  <a16:creationId xmlns:a16="http://schemas.microsoft.com/office/drawing/2014/main" xmlns="" id="{EED0B9B0-F20F-4A53-89CC-9341CD81701E}"/>
                </a:ext>
              </a:extLst>
            </p:cNvPr>
            <p:cNvGrpSpPr>
              <a:grpSpLocks/>
            </p:cNvGrpSpPr>
            <p:nvPr/>
          </p:nvGrpSpPr>
          <p:grpSpPr bwMode="auto">
            <a:xfrm>
              <a:off x="1295400" y="2786058"/>
              <a:ext cx="1753450" cy="1751017"/>
              <a:chOff x="1823" y="2371"/>
              <a:chExt cx="1801" cy="1801"/>
            </a:xfrm>
            <a:grpFill/>
          </p:grpSpPr>
          <p:sp>
            <p:nvSpPr>
              <p:cNvPr id="36" name="Oval 7">
                <a:extLst>
                  <a:ext uri="{FF2B5EF4-FFF2-40B4-BE49-F238E27FC236}">
                    <a16:creationId xmlns:a16="http://schemas.microsoft.com/office/drawing/2014/main" xmlns="" id="{3211A707-5A61-4115-8BBC-5EAFC107AA22}"/>
                  </a:ext>
                </a:extLst>
              </p:cNvPr>
              <p:cNvSpPr>
                <a:spLocks noChangeArrowheads="1"/>
              </p:cNvSpPr>
              <p:nvPr/>
            </p:nvSpPr>
            <p:spPr bwMode="auto">
              <a:xfrm>
                <a:off x="1823" y="2371"/>
                <a:ext cx="1801" cy="1801"/>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sp>
            <p:nvSpPr>
              <p:cNvPr id="37" name="Oval 8">
                <a:extLst>
                  <a:ext uri="{FF2B5EF4-FFF2-40B4-BE49-F238E27FC236}">
                    <a16:creationId xmlns:a16="http://schemas.microsoft.com/office/drawing/2014/main" xmlns="" id="{179507EC-0589-4B7F-ADDA-6FB0EB925F94}"/>
                  </a:ext>
                </a:extLst>
              </p:cNvPr>
              <p:cNvSpPr>
                <a:spLocks noChangeArrowheads="1"/>
              </p:cNvSpPr>
              <p:nvPr/>
            </p:nvSpPr>
            <p:spPr bwMode="auto">
              <a:xfrm>
                <a:off x="1945" y="2493"/>
                <a:ext cx="1556" cy="1556"/>
              </a:xfrm>
              <a:prstGeom prst="ellipse">
                <a:avLst/>
              </a:prstGeom>
              <a:solidFill>
                <a:schemeClr val="accent2">
                  <a:lumMod val="40000"/>
                  <a:lumOff val="60000"/>
                </a:schemeClr>
              </a:solidFill>
              <a:ln w="38100">
                <a:solidFill>
                  <a:srgbClr val="FFFFFF"/>
                </a:solidFill>
                <a:round/>
                <a:headEnd/>
                <a:tailEnd/>
              </a:ln>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grpSp>
        <p:sp>
          <p:nvSpPr>
            <p:cNvPr id="35" name="Text Box 9">
              <a:extLst>
                <a:ext uri="{FF2B5EF4-FFF2-40B4-BE49-F238E27FC236}">
                  <a16:creationId xmlns:a16="http://schemas.microsoft.com/office/drawing/2014/main" xmlns="" id="{8C9BB783-E711-4EC9-8459-6547DCF2D6FC}"/>
                </a:ext>
              </a:extLst>
            </p:cNvPr>
            <p:cNvSpPr txBox="1">
              <a:spLocks noChangeArrowheads="1"/>
            </p:cNvSpPr>
            <p:nvPr/>
          </p:nvSpPr>
          <p:spPr bwMode="auto">
            <a:xfrm>
              <a:off x="1617262" y="3245952"/>
              <a:ext cx="1133462" cy="6201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53571" tIns="76786" rIns="153571" bIns="76786"/>
            <a:lstStyle>
              <a:lvl1pPr algn="l" defTabSz="1152525" eaLnBrk="0" hangingPunct="0">
                <a:defRPr>
                  <a:solidFill>
                    <a:schemeClr val="tx1"/>
                  </a:solidFill>
                  <a:latin typeface="Arial" pitchFamily="34" charset="0"/>
                </a:defRPr>
              </a:lvl1pPr>
              <a:lvl2pPr marL="936625" indent="-360363" algn="l" defTabSz="1152525" eaLnBrk="0" hangingPunct="0">
                <a:defRPr>
                  <a:solidFill>
                    <a:schemeClr val="tx1"/>
                  </a:solidFill>
                  <a:latin typeface="Arial" pitchFamily="34" charset="0"/>
                </a:defRPr>
              </a:lvl2pPr>
              <a:lvl3pPr marL="1439863" indent="-287338" algn="l" defTabSz="1152525" eaLnBrk="0" hangingPunct="0">
                <a:defRPr>
                  <a:solidFill>
                    <a:schemeClr val="tx1"/>
                  </a:solidFill>
                  <a:latin typeface="Arial" pitchFamily="34" charset="0"/>
                </a:defRPr>
              </a:lvl3pPr>
              <a:lvl4pPr marL="2016125" indent="-287338" algn="l" defTabSz="1152525" eaLnBrk="0" hangingPunct="0">
                <a:defRPr>
                  <a:solidFill>
                    <a:schemeClr val="tx1"/>
                  </a:solidFill>
                  <a:latin typeface="Arial" pitchFamily="34" charset="0"/>
                </a:defRPr>
              </a:lvl4pPr>
              <a:lvl5pPr marL="2592388" indent="-287338" algn="l" defTabSz="1152525" eaLnBrk="0" hangingPunct="0">
                <a:defRPr>
                  <a:solidFill>
                    <a:schemeClr val="tx1"/>
                  </a:solidFill>
                  <a:latin typeface="Arial" pitchFamily="34" charset="0"/>
                </a:defRPr>
              </a:lvl5pPr>
              <a:lvl6pPr marL="3049588" indent="-287338" defTabSz="1152525" eaLnBrk="0" fontAlgn="base" hangingPunct="0">
                <a:spcBef>
                  <a:spcPct val="0"/>
                </a:spcBef>
                <a:spcAft>
                  <a:spcPct val="0"/>
                </a:spcAft>
                <a:defRPr>
                  <a:solidFill>
                    <a:schemeClr val="tx1"/>
                  </a:solidFill>
                  <a:latin typeface="Arial" pitchFamily="34" charset="0"/>
                </a:defRPr>
              </a:lvl6pPr>
              <a:lvl7pPr marL="3506788" indent="-287338" defTabSz="1152525" eaLnBrk="0" fontAlgn="base" hangingPunct="0">
                <a:spcBef>
                  <a:spcPct val="0"/>
                </a:spcBef>
                <a:spcAft>
                  <a:spcPct val="0"/>
                </a:spcAft>
                <a:defRPr>
                  <a:solidFill>
                    <a:schemeClr val="tx1"/>
                  </a:solidFill>
                  <a:latin typeface="Arial" pitchFamily="34" charset="0"/>
                </a:defRPr>
              </a:lvl7pPr>
              <a:lvl8pPr marL="3963988" indent="-287338" defTabSz="1152525" eaLnBrk="0" fontAlgn="base" hangingPunct="0">
                <a:spcBef>
                  <a:spcPct val="0"/>
                </a:spcBef>
                <a:spcAft>
                  <a:spcPct val="0"/>
                </a:spcAft>
                <a:defRPr>
                  <a:solidFill>
                    <a:schemeClr val="tx1"/>
                  </a:solidFill>
                  <a:latin typeface="Arial" pitchFamily="34" charset="0"/>
                </a:defRPr>
              </a:lvl8pPr>
              <a:lvl9pPr marL="4421188" indent="-287338" defTabSz="1152525" eaLnBrk="0" fontAlgn="base" hangingPunct="0">
                <a:spcBef>
                  <a:spcPct val="0"/>
                </a:spcBef>
                <a:spcAft>
                  <a:spcPct val="0"/>
                </a:spcAft>
                <a:defRPr>
                  <a:solidFill>
                    <a:schemeClr val="tx1"/>
                  </a:solidFill>
                  <a:latin typeface="Arial" pitchFamily="34" charset="0"/>
                </a:defRPr>
              </a:lvl9pPr>
            </a:lstStyle>
            <a:p>
              <a:pPr marL="0" marR="0" lvl="0" indent="0" algn="ctr" defTabSz="115252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rPr>
                <a:t>3</a:t>
              </a:r>
              <a:endParaRPr kumimoji="0" lang="zh-CN" altLang="en-US" sz="6000" b="1" i="0" u="none" strike="noStrike" kern="1200" cap="none" spc="0" normalizeH="0" baseline="0" noProof="0" dirty="0">
                <a:ln>
                  <a:noFill/>
                </a:ln>
                <a:solidFill>
                  <a:srgbClr val="004800"/>
                </a:solidFill>
                <a:effectLst/>
                <a:uLnTx/>
                <a:uFillTx/>
                <a:latin typeface="微软雅黑" pitchFamily="34" charset="-122"/>
                <a:ea typeface="微软雅黑" pitchFamily="34" charset="-122"/>
                <a:cs typeface="+mn-cs"/>
              </a:endParaRPr>
            </a:p>
          </p:txBody>
        </p:sp>
      </p:grpSp>
      <p:sp>
        <p:nvSpPr>
          <p:cNvPr id="38" name="矩形标注 28">
            <a:extLst>
              <a:ext uri="{FF2B5EF4-FFF2-40B4-BE49-F238E27FC236}">
                <a16:creationId xmlns:a16="http://schemas.microsoft.com/office/drawing/2014/main" xmlns="" id="{73E6384E-9E9F-40F4-91DC-7DE09FEFCD79}"/>
              </a:ext>
            </a:extLst>
          </p:cNvPr>
          <p:cNvSpPr>
            <a:spLocks noChangeArrowheads="1"/>
          </p:cNvSpPr>
          <p:nvPr/>
        </p:nvSpPr>
        <p:spPr bwMode="auto">
          <a:xfrm>
            <a:off x="8870779" y="2482083"/>
            <a:ext cx="2112905" cy="85683"/>
          </a:xfrm>
          <a:prstGeom prst="wedgeRectCallout">
            <a:avLst>
              <a:gd name="adj1" fmla="val -23398"/>
              <a:gd name="adj2" fmla="val 403292"/>
            </a:avLst>
          </a:prstGeom>
          <a:solidFill>
            <a:srgbClr val="008000"/>
          </a:solidFill>
          <a:ln>
            <a:noFill/>
          </a:ln>
        </p:spPr>
        <p:txBody>
          <a:bodyPr lIns="121905" tIns="60952" rIns="121905" bIns="60952" anchor="ctr"/>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pitchFamily="34" charset="0"/>
              <a:ea typeface="宋体" pitchFamily="2" charset="-122"/>
              <a:cs typeface="+mn-cs"/>
            </a:endParaRPr>
          </a:p>
        </p:txBody>
      </p:sp>
      <p:sp>
        <p:nvSpPr>
          <p:cNvPr id="2" name="TextBox 1">
            <a:extLst>
              <a:ext uri="{FF2B5EF4-FFF2-40B4-BE49-F238E27FC236}">
                <a16:creationId xmlns:a16="http://schemas.microsoft.com/office/drawing/2014/main" xmlns="" id="{FF3C2B43-4EDC-403E-90D2-8AB69ADC2D4D}"/>
              </a:ext>
            </a:extLst>
          </p:cNvPr>
          <p:cNvSpPr txBox="1"/>
          <p:nvPr/>
        </p:nvSpPr>
        <p:spPr>
          <a:xfrm>
            <a:off x="4295775" y="103280"/>
            <a:ext cx="4308116" cy="646331"/>
          </a:xfrm>
          <a:prstGeom prst="rect">
            <a:avLst/>
          </a:prstGeom>
          <a:solidFill>
            <a:srgbClr val="008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Calibri" panose="020F0502020204030204"/>
              </a:rPr>
              <a:t>ĐỐI TƯỢNG </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28">
            <a:extLst>
              <a:ext uri="{FF2B5EF4-FFF2-40B4-BE49-F238E27FC236}">
                <a16:creationId xmlns:a16="http://schemas.microsoft.com/office/drawing/2014/main" xmlns="" id="{ABCDC4D3-EB3E-498F-A20F-38EA61C34569}"/>
              </a:ext>
            </a:extLst>
          </p:cNvPr>
          <p:cNvSpPr>
            <a:spLocks noChangeArrowheads="1"/>
          </p:cNvSpPr>
          <p:nvPr/>
        </p:nvSpPr>
        <p:spPr bwMode="auto">
          <a:xfrm>
            <a:off x="2381250" y="5138005"/>
            <a:ext cx="7429500" cy="14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2" rIns="121905" bIns="60952">
            <a:spAutoFit/>
          </a:bodyPr>
          <a:lstStyle/>
          <a:p>
            <a:pPr algn="just">
              <a:spcBef>
                <a:spcPct val="50000"/>
              </a:spcBef>
            </a:pPr>
            <a:r>
              <a:rPr lang="en-US" altLang="en-US" sz="2800" b="1">
                <a:solidFill>
                  <a:schemeClr val="accent2">
                    <a:lumMod val="50000"/>
                  </a:schemeClr>
                </a:solidFill>
                <a:latin typeface="Arial" panose="020B0604020202020204" pitchFamily="34" charset="0"/>
                <a:cs typeface="Arial" panose="020B0604020202020204" pitchFamily="34" charset="0"/>
              </a:rPr>
              <a:t>Nghiên cứu chế tạo thiết bị hỗ trợ, phục hồi chức năng vận động và thiết bị nano để điều hòa chức năng sinh học.</a:t>
            </a:r>
            <a:endParaRPr lang="en-US" altLang="en-US" sz="2800" b="1" dirty="0">
              <a:solidFill>
                <a:schemeClr val="accent2">
                  <a:lumMod val="50000"/>
                </a:schemeClr>
              </a:solidFill>
              <a:latin typeface="Arial" panose="020B0604020202020204" pitchFamily="34" charset="0"/>
              <a:cs typeface="Arial" panose="020B0604020202020204" pitchFamily="34" charset="0"/>
            </a:endParaRPr>
          </a:p>
        </p:txBody>
      </p:sp>
      <p:sp>
        <p:nvSpPr>
          <p:cNvPr id="41" name="Rectangle 28">
            <a:extLst>
              <a:ext uri="{FF2B5EF4-FFF2-40B4-BE49-F238E27FC236}">
                <a16:creationId xmlns:a16="http://schemas.microsoft.com/office/drawing/2014/main" xmlns="" id="{0F7EA272-D30A-4B3F-9D32-F8537EF1C5CB}"/>
              </a:ext>
            </a:extLst>
          </p:cNvPr>
          <p:cNvSpPr>
            <a:spLocks noChangeArrowheads="1"/>
          </p:cNvSpPr>
          <p:nvPr/>
        </p:nvSpPr>
        <p:spPr bwMode="auto">
          <a:xfrm>
            <a:off x="6149540" y="973256"/>
            <a:ext cx="5946454" cy="13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2" rIns="121905" bIns="60952">
            <a:spAutoFit/>
          </a:bodyPr>
          <a:lstStyle/>
          <a:p>
            <a:pPr algn="just">
              <a:spcBef>
                <a:spcPct val="50000"/>
              </a:spcBef>
            </a:pPr>
            <a:r>
              <a:rPr lang="en-US" altLang="en-US" sz="2000" b="1">
                <a:solidFill>
                  <a:srgbClr val="C00000"/>
                </a:solidFill>
                <a:latin typeface="Arial" panose="020B0604020202020204" pitchFamily="34" charset="0"/>
                <a:cs typeface="Arial" panose="020B0604020202020204" pitchFamily="34" charset="0"/>
              </a:rPr>
              <a:t>Nghiên cứu các kĩ thuật thí nghiệm và chuẩn đoán bằng hình ảnh, quan sát gián tiếp hoặc mô hình hóa cấu trúc và tương tác của từng phân tử hay nhiều phân tử.</a:t>
            </a:r>
            <a:endParaRPr lang="en-US" alt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46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 calcmode="lin" valueType="num">
                                      <p:cBhvr>
                                        <p:cTn id="1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9"/>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50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3000"/>
                            </p:stCondLst>
                            <p:childTnLst>
                              <p:par>
                                <p:cTn id="29" presetID="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par>
                          <p:cTn id="33" fill="hold">
                            <p:stCondLst>
                              <p:cond delay="3500"/>
                            </p:stCondLst>
                            <p:childTnLst>
                              <p:par>
                                <p:cTn id="34" presetID="32" presetClass="emph" presetSubtype="0" fill="hold" grpId="1" nodeType="afterEffect">
                                  <p:stCondLst>
                                    <p:cond delay="0"/>
                                  </p:stCondLst>
                                  <p:childTnLst>
                                    <p:animRot by="120000">
                                      <p:cBhvr>
                                        <p:cTn id="35" dur="50" fill="hold">
                                          <p:stCondLst>
                                            <p:cond delay="0"/>
                                          </p:stCondLst>
                                        </p:cTn>
                                        <p:tgtEl>
                                          <p:spTgt spid="25"/>
                                        </p:tgtEl>
                                        <p:attrNameLst>
                                          <p:attrName>r</p:attrName>
                                        </p:attrNameLst>
                                      </p:cBhvr>
                                    </p:animRot>
                                    <p:animRot by="-240000">
                                      <p:cBhvr>
                                        <p:cTn id="36" dur="100" fill="hold">
                                          <p:stCondLst>
                                            <p:cond delay="100"/>
                                          </p:stCondLst>
                                        </p:cTn>
                                        <p:tgtEl>
                                          <p:spTgt spid="25"/>
                                        </p:tgtEl>
                                        <p:attrNameLst>
                                          <p:attrName>r</p:attrName>
                                        </p:attrNameLst>
                                      </p:cBhvr>
                                    </p:animRot>
                                    <p:animRot by="240000">
                                      <p:cBhvr>
                                        <p:cTn id="37" dur="100" fill="hold">
                                          <p:stCondLst>
                                            <p:cond delay="200"/>
                                          </p:stCondLst>
                                        </p:cTn>
                                        <p:tgtEl>
                                          <p:spTgt spid="25"/>
                                        </p:tgtEl>
                                        <p:attrNameLst>
                                          <p:attrName>r</p:attrName>
                                        </p:attrNameLst>
                                      </p:cBhvr>
                                    </p:animRot>
                                    <p:animRot by="-240000">
                                      <p:cBhvr>
                                        <p:cTn id="38" dur="100" fill="hold">
                                          <p:stCondLst>
                                            <p:cond delay="300"/>
                                          </p:stCondLst>
                                        </p:cTn>
                                        <p:tgtEl>
                                          <p:spTgt spid="25"/>
                                        </p:tgtEl>
                                        <p:attrNameLst>
                                          <p:attrName>r</p:attrName>
                                        </p:attrNameLst>
                                      </p:cBhvr>
                                    </p:animRot>
                                    <p:animRot by="120000">
                                      <p:cBhvr>
                                        <p:cTn id="39" dur="100" fill="hold">
                                          <p:stCondLst>
                                            <p:cond delay="400"/>
                                          </p:stCondLst>
                                        </p:cTn>
                                        <p:tgtEl>
                                          <p:spTgt spid="25"/>
                                        </p:tgtEl>
                                        <p:attrNameLst>
                                          <p:attrName>r</p:attrName>
                                        </p:attrNameLst>
                                      </p:cBhvr>
                                    </p:animRot>
                                  </p:childTnLst>
                                </p:cTn>
                              </p:par>
                            </p:childTnLst>
                          </p:cTn>
                        </p:par>
                        <p:par>
                          <p:cTn id="40" fill="hold">
                            <p:stCondLst>
                              <p:cond delay="4000"/>
                            </p:stCondLst>
                            <p:childTnLst>
                              <p:par>
                                <p:cTn id="41" presetID="18" presetClass="entr" presetSubtype="9"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strips(upLeft)">
                                      <p:cBhvr>
                                        <p:cTn id="43" dur="500"/>
                                        <p:tgtEl>
                                          <p:spTgt spid="28"/>
                                        </p:tgtEl>
                                      </p:cBhvr>
                                    </p:animEffect>
                                  </p:childTnLst>
                                </p:cTn>
                              </p:par>
                            </p:childTnLst>
                          </p:cTn>
                        </p:par>
                        <p:par>
                          <p:cTn id="44" fill="hold">
                            <p:stCondLst>
                              <p:cond delay="4500"/>
                            </p:stCondLst>
                            <p:childTnLst>
                              <p:par>
                                <p:cTn id="45" presetID="2" presetClass="entr" presetSubtype="4"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32" presetClass="emph" presetSubtype="0" fill="hold" grpId="1" nodeType="afterEffect">
                                  <p:stCondLst>
                                    <p:cond delay="0"/>
                                  </p:stCondLst>
                                  <p:childTnLst>
                                    <p:animRot by="120000">
                                      <p:cBhvr>
                                        <p:cTn id="51" dur="50" fill="hold">
                                          <p:stCondLst>
                                            <p:cond delay="0"/>
                                          </p:stCondLst>
                                        </p:cTn>
                                        <p:tgtEl>
                                          <p:spTgt spid="24"/>
                                        </p:tgtEl>
                                        <p:attrNameLst>
                                          <p:attrName>r</p:attrName>
                                        </p:attrNameLst>
                                      </p:cBhvr>
                                    </p:animRot>
                                    <p:animRot by="-240000">
                                      <p:cBhvr>
                                        <p:cTn id="52" dur="100" fill="hold">
                                          <p:stCondLst>
                                            <p:cond delay="100"/>
                                          </p:stCondLst>
                                        </p:cTn>
                                        <p:tgtEl>
                                          <p:spTgt spid="24"/>
                                        </p:tgtEl>
                                        <p:attrNameLst>
                                          <p:attrName>r</p:attrName>
                                        </p:attrNameLst>
                                      </p:cBhvr>
                                    </p:animRot>
                                    <p:animRot by="240000">
                                      <p:cBhvr>
                                        <p:cTn id="53" dur="100" fill="hold">
                                          <p:stCondLst>
                                            <p:cond delay="200"/>
                                          </p:stCondLst>
                                        </p:cTn>
                                        <p:tgtEl>
                                          <p:spTgt spid="24"/>
                                        </p:tgtEl>
                                        <p:attrNameLst>
                                          <p:attrName>r</p:attrName>
                                        </p:attrNameLst>
                                      </p:cBhvr>
                                    </p:animRot>
                                    <p:animRot by="-240000">
                                      <p:cBhvr>
                                        <p:cTn id="54" dur="100" fill="hold">
                                          <p:stCondLst>
                                            <p:cond delay="300"/>
                                          </p:stCondLst>
                                        </p:cTn>
                                        <p:tgtEl>
                                          <p:spTgt spid="24"/>
                                        </p:tgtEl>
                                        <p:attrNameLst>
                                          <p:attrName>r</p:attrName>
                                        </p:attrNameLst>
                                      </p:cBhvr>
                                    </p:animRot>
                                    <p:animRot by="120000">
                                      <p:cBhvr>
                                        <p:cTn id="55" dur="100" fill="hold">
                                          <p:stCondLst>
                                            <p:cond delay="400"/>
                                          </p:stCondLst>
                                        </p:cTn>
                                        <p:tgtEl>
                                          <p:spTgt spid="24"/>
                                        </p:tgtEl>
                                        <p:attrNameLst>
                                          <p:attrName>r</p:attrName>
                                        </p:attrNameLst>
                                      </p:cBhvr>
                                    </p:animRot>
                                  </p:childTnLst>
                                </p:cTn>
                              </p:par>
                            </p:childTnLst>
                          </p:cTn>
                        </p:par>
                        <p:par>
                          <p:cTn id="56" fill="hold">
                            <p:stCondLst>
                              <p:cond delay="5500"/>
                            </p:stCondLst>
                            <p:childTnLst>
                              <p:par>
                                <p:cTn id="57" presetID="18" presetClass="entr" presetSubtype="9"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strips(upLeft)">
                                      <p:cBhvr>
                                        <p:cTn id="59" dur="500"/>
                                        <p:tgtEl>
                                          <p:spTgt spid="40"/>
                                        </p:tgtEl>
                                      </p:cBhvr>
                                    </p:animEffect>
                                  </p:childTnLst>
                                </p:cTn>
                              </p:par>
                            </p:childTnLst>
                          </p:cTn>
                        </p:par>
                        <p:par>
                          <p:cTn id="60" fill="hold">
                            <p:stCondLst>
                              <p:cond delay="6000"/>
                            </p:stCondLst>
                            <p:childTnLst>
                              <p:par>
                                <p:cTn id="61" presetID="2" presetClass="entr" presetSubtype="1"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0-#ppt_h/2"/>
                                          </p:val>
                                        </p:tav>
                                        <p:tav tm="100000">
                                          <p:val>
                                            <p:strVal val="#ppt_y"/>
                                          </p:val>
                                        </p:tav>
                                      </p:tavLst>
                                    </p:anim>
                                  </p:childTnLst>
                                </p:cTn>
                              </p:par>
                            </p:childTnLst>
                          </p:cTn>
                        </p:par>
                        <p:par>
                          <p:cTn id="65" fill="hold">
                            <p:stCondLst>
                              <p:cond delay="6500"/>
                            </p:stCondLst>
                            <p:childTnLst>
                              <p:par>
                                <p:cTn id="66" presetID="32" presetClass="emph" presetSubtype="0" fill="hold" grpId="1" nodeType="afterEffect">
                                  <p:stCondLst>
                                    <p:cond delay="0"/>
                                  </p:stCondLst>
                                  <p:childTnLst>
                                    <p:animRot by="120000">
                                      <p:cBhvr>
                                        <p:cTn id="67" dur="50" fill="hold">
                                          <p:stCondLst>
                                            <p:cond delay="0"/>
                                          </p:stCondLst>
                                        </p:cTn>
                                        <p:tgtEl>
                                          <p:spTgt spid="38"/>
                                        </p:tgtEl>
                                        <p:attrNameLst>
                                          <p:attrName>r</p:attrName>
                                        </p:attrNameLst>
                                      </p:cBhvr>
                                    </p:animRot>
                                    <p:animRot by="-240000">
                                      <p:cBhvr>
                                        <p:cTn id="68" dur="100" fill="hold">
                                          <p:stCondLst>
                                            <p:cond delay="100"/>
                                          </p:stCondLst>
                                        </p:cTn>
                                        <p:tgtEl>
                                          <p:spTgt spid="38"/>
                                        </p:tgtEl>
                                        <p:attrNameLst>
                                          <p:attrName>r</p:attrName>
                                        </p:attrNameLst>
                                      </p:cBhvr>
                                    </p:animRot>
                                    <p:animRot by="240000">
                                      <p:cBhvr>
                                        <p:cTn id="69" dur="100" fill="hold">
                                          <p:stCondLst>
                                            <p:cond delay="200"/>
                                          </p:stCondLst>
                                        </p:cTn>
                                        <p:tgtEl>
                                          <p:spTgt spid="38"/>
                                        </p:tgtEl>
                                        <p:attrNameLst>
                                          <p:attrName>r</p:attrName>
                                        </p:attrNameLst>
                                      </p:cBhvr>
                                    </p:animRot>
                                    <p:animRot by="-240000">
                                      <p:cBhvr>
                                        <p:cTn id="70" dur="100" fill="hold">
                                          <p:stCondLst>
                                            <p:cond delay="300"/>
                                          </p:stCondLst>
                                        </p:cTn>
                                        <p:tgtEl>
                                          <p:spTgt spid="38"/>
                                        </p:tgtEl>
                                        <p:attrNameLst>
                                          <p:attrName>r</p:attrName>
                                        </p:attrNameLst>
                                      </p:cBhvr>
                                    </p:animRot>
                                    <p:animRot by="120000">
                                      <p:cBhvr>
                                        <p:cTn id="71" dur="100" fill="hold">
                                          <p:stCondLst>
                                            <p:cond delay="400"/>
                                          </p:stCondLst>
                                        </p:cTn>
                                        <p:tgtEl>
                                          <p:spTgt spid="38"/>
                                        </p:tgtEl>
                                        <p:attrNameLst>
                                          <p:attrName>r</p:attrName>
                                        </p:attrNameLst>
                                      </p:cBhvr>
                                    </p:animRot>
                                  </p:childTnLst>
                                </p:cTn>
                              </p:par>
                            </p:childTnLst>
                          </p:cTn>
                        </p:par>
                        <p:par>
                          <p:cTn id="72" fill="hold">
                            <p:stCondLst>
                              <p:cond delay="7000"/>
                            </p:stCondLst>
                            <p:childTnLst>
                              <p:par>
                                <p:cTn id="73" presetID="18" presetClass="entr" presetSubtype="9"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strips(upLeft)">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4" grpId="1" animBg="1"/>
      <p:bldP spid="25" grpId="0" animBg="1"/>
      <p:bldP spid="25" grpId="1" animBg="1"/>
      <p:bldP spid="28" grpId="0"/>
      <p:bldP spid="38" grpId="0" animBg="1"/>
      <p:bldP spid="38" grpId="1" animBg="1"/>
      <p:bldP spid="40" grpId="0"/>
      <p:bldP spid="4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8">
            <a:extLst>
              <a:ext uri="{FF2B5EF4-FFF2-40B4-BE49-F238E27FC236}">
                <a16:creationId xmlns:a16="http://schemas.microsoft.com/office/drawing/2014/main" xmlns="" id="{6155A109-239B-4868-940E-DBA5E0A2F9B6}"/>
              </a:ext>
            </a:extLst>
          </p:cNvPr>
          <p:cNvSpPr/>
          <p:nvPr/>
        </p:nvSpPr>
        <p:spPr>
          <a:xfrm>
            <a:off x="201826" y="1408840"/>
            <a:ext cx="11788347" cy="1275534"/>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Những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kiến</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thức</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về</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Vật</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lí</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hạt</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nhân</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được</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ứng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dụng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rộng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rãi</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trong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cộng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nghệ</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chuẩn</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đoán</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và</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điều</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trị</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bệnh</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đặc</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biệt</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là</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bệnh</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ung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thư</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13" name="Picture 2" descr="Cơ bản về máy PET - Máy chụp cắt lớp bằng Positron (Positron Emision  Tomography) - Thiết bị y tế An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039927"/>
            <a:ext cx="5229225" cy="2665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V Đưa Vào Sử Dụng Máy Xạ Hình Spect/CT Thế Hệ Mới - Bệnh Viện F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786" y="3039926"/>
            <a:ext cx="3998414" cy="26656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0"/>
          <p:cNvSpPr txBox="1">
            <a:spLocks noChangeArrowheads="1"/>
          </p:cNvSpPr>
          <p:nvPr/>
        </p:nvSpPr>
        <p:spPr bwMode="auto">
          <a:xfrm>
            <a:off x="829524" y="5897947"/>
            <a:ext cx="44473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err="1">
                <a:ln>
                  <a:noFill/>
                </a:ln>
                <a:solidFill>
                  <a:srgbClr val="00B050"/>
                </a:solidFill>
                <a:effectLst/>
                <a:uLnTx/>
                <a:uFillTx/>
                <a:latin typeface="+mn-lt"/>
                <a:ea typeface="+mn-ea"/>
                <a:cs typeface="#9Slide03 Arima Madurai Black" panose="00000A00000000000000" pitchFamily="2" charset="-93"/>
              </a:rPr>
              <a:t>Máy</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chụp</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cắt</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lớp</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bằng</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phát</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xạ</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positron (PET)</a:t>
            </a:r>
          </a:p>
        </p:txBody>
      </p:sp>
      <p:sp>
        <p:nvSpPr>
          <p:cNvPr id="16" name="TextBox 10"/>
          <p:cNvSpPr txBox="1">
            <a:spLocks noChangeArrowheads="1"/>
          </p:cNvSpPr>
          <p:nvPr/>
        </p:nvSpPr>
        <p:spPr bwMode="auto">
          <a:xfrm>
            <a:off x="6693863" y="5897946"/>
            <a:ext cx="41744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err="1">
                <a:ln>
                  <a:noFill/>
                </a:ln>
                <a:solidFill>
                  <a:srgbClr val="00B050"/>
                </a:solidFill>
                <a:effectLst/>
                <a:uLnTx/>
                <a:uFillTx/>
                <a:latin typeface="+mn-lt"/>
                <a:ea typeface="+mn-ea"/>
                <a:cs typeface="#9Slide03 Arima Madurai Black" panose="00000A00000000000000" pitchFamily="2" charset="-93"/>
              </a:rPr>
              <a:t>Máy</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chụp</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cắt</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lớp</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bằng</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bằng</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bức</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xạ</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mn-lt"/>
                <a:ea typeface="+mn-ea"/>
                <a:cs typeface="#9Slide03 Arima Madurai Black" panose="00000A00000000000000" pitchFamily="2" charset="-93"/>
              </a:rPr>
              <a:t>đơn</a:t>
            </a:r>
            <a:r>
              <a:rPr kumimoji="0" lang="en-US" sz="2200" b="1" i="1" u="none" strike="noStrike" kern="1200" cap="none" spc="0" normalizeH="0" noProof="0" dirty="0">
                <a:ln>
                  <a:noFill/>
                </a:ln>
                <a:solidFill>
                  <a:srgbClr val="00B050"/>
                </a:solidFill>
                <a:effectLst/>
                <a:uLnTx/>
                <a:uFillTx/>
                <a:latin typeface="+mn-lt"/>
                <a:ea typeface="+mn-ea"/>
                <a:cs typeface="#9Slide03 Arima Madurai Black" panose="00000A00000000000000" pitchFamily="2" charset="-93"/>
              </a:rPr>
              <a:t> photon(SPECT)</a:t>
            </a:r>
          </a:p>
        </p:txBody>
      </p:sp>
      <p:sp>
        <p:nvSpPr>
          <p:cNvPr id="7" name="Google Shape;751;p36">
            <a:extLst>
              <a:ext uri="{FF2B5EF4-FFF2-40B4-BE49-F238E27FC236}">
                <a16:creationId xmlns:a16="http://schemas.microsoft.com/office/drawing/2014/main" xmlns="" id="{F73E0657-A747-41D2-81D4-1E0CD422D623}"/>
              </a:ext>
            </a:extLst>
          </p:cNvPr>
          <p:cNvSpPr/>
          <p:nvPr/>
        </p:nvSpPr>
        <p:spPr>
          <a:xfrm>
            <a:off x="270283" y="1"/>
            <a:ext cx="3958817"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9Slide03 AmpleSoft Bold" panose="02000000000000000000" pitchFamily="2" charset="-93"/>
              </a:rPr>
              <a:t>Ví dụ</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Tree>
    <p:extLst>
      <p:ext uri="{BB962C8B-B14F-4D97-AF65-F5344CB8AC3E}">
        <p14:creationId xmlns:p14="http://schemas.microsoft.com/office/powerpoint/2010/main" val="286783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1E182F2-638D-42BB-B802-03B7FA9B0475}"/>
              </a:ext>
            </a:extLst>
          </p:cNvPr>
          <p:cNvSpPr txBox="1"/>
          <p:nvPr/>
        </p:nvSpPr>
        <p:spPr>
          <a:xfrm>
            <a:off x="190365" y="1301202"/>
            <a:ext cx="4896789" cy="5721072"/>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Thiên</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văn</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học</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đã</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có</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lịch</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sử</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hàng</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ngàn</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năm</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thời</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cổ</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đại</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con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người</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đã</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quan</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sát</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bầu</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trời</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xây</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dựng</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lên</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những</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mô</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hình</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tiên</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vũ</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trụ</a:t>
            </a:r>
            <a:r>
              <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6" name="Rectangle: Rounded Corners 5">
            <a:extLst>
              <a:ext uri="{FF2B5EF4-FFF2-40B4-BE49-F238E27FC236}">
                <a16:creationId xmlns:a16="http://schemas.microsoft.com/office/drawing/2014/main" xmlns="" id="{2CA71C63-3500-4D63-9980-F947D9EBC988}"/>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7" name="Hình chữ nhật: Góc Tròn 5">
            <a:extLst>
              <a:ext uri="{FF2B5EF4-FFF2-40B4-BE49-F238E27FC236}">
                <a16:creationId xmlns:a16="http://schemas.microsoft.com/office/drawing/2014/main" xmlns="" id="{9C12799B-C1E2-4C89-8E02-1F31BBF145DA}"/>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8" name="Picture 4" descr="Thuyết địa tâm liệu có sai?">
            <a:extLst>
              <a:ext uri="{FF2B5EF4-FFF2-40B4-BE49-F238E27FC236}">
                <a16:creationId xmlns:a16="http://schemas.microsoft.com/office/drawing/2014/main" xmlns="" id="{B798E3C3-7D8D-4A37-BE41-F25903018A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9724" y="2167475"/>
            <a:ext cx="6141461" cy="384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5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8">
            <a:extLst>
              <a:ext uri="{FF2B5EF4-FFF2-40B4-BE49-F238E27FC236}">
                <a16:creationId xmlns:a16="http://schemas.microsoft.com/office/drawing/2014/main" xmlns="" id="{6155A109-239B-4868-940E-DBA5E0A2F9B6}"/>
              </a:ext>
            </a:extLst>
          </p:cNvPr>
          <p:cNvSpPr/>
          <p:nvPr/>
        </p:nvSpPr>
        <p:spPr>
          <a:xfrm>
            <a:off x="226581" y="1438473"/>
            <a:ext cx="11738838" cy="664012"/>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nông</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nghiệp</a:t>
            </a:r>
            <a:r>
              <a:rPr kumimoji="0" lang="en-US"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Chiếu</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xạ</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hạt</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giống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để</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cải</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tạo</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giống</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cây</a:t>
            </a:r>
            <a:r>
              <a:rPr kumimoji="0" lang="en-US" sz="2800" b="1" i="0" u="none" strike="noStrike" kern="1200" cap="none" spc="0" normalizeH="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9Slide03 Arima Madurai Black" panose="00000A00000000000000" pitchFamily="2" charset="-93"/>
                <a:cs typeface="#9Slide03 Arima Madurai Black" panose="00000A00000000000000" pitchFamily="2" charset="-93"/>
              </a:rPr>
              <a:t>trồng</a:t>
            </a:r>
            <a:endParaRPr kumimoji="0" lang="vi-VN" sz="2800" b="1" i="0" u="none" strike="noStrike" kern="120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endParaRPr>
          </a:p>
        </p:txBody>
      </p:sp>
      <p:pic>
        <p:nvPicPr>
          <p:cNvPr id="6" name="Picture 5" descr="A picture containing tool, several&#10;&#10;Description automatically generated">
            <a:extLst>
              <a:ext uri="{FF2B5EF4-FFF2-40B4-BE49-F238E27FC236}">
                <a16:creationId xmlns:a16="http://schemas.microsoft.com/office/drawing/2014/main" xmlns="" id="{FD7BFE03-FDCD-480C-A056-4EFF2F9EB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639" y="2564013"/>
            <a:ext cx="4290185" cy="2934486"/>
          </a:xfrm>
          <a:prstGeom prst="rect">
            <a:avLst/>
          </a:prstGeom>
        </p:spPr>
      </p:pic>
      <p:pic>
        <p:nvPicPr>
          <p:cNvPr id="7" name="Picture 6" descr="A picture containing grass, sky, green, lush&#10;&#10;Description automatically generated">
            <a:extLst>
              <a:ext uri="{FF2B5EF4-FFF2-40B4-BE49-F238E27FC236}">
                <a16:creationId xmlns:a16="http://schemas.microsoft.com/office/drawing/2014/main" xmlns="" id="{228D4C61-6821-47B7-B593-DD0BFBC22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52" y="2550263"/>
            <a:ext cx="4409748" cy="2934486"/>
          </a:xfrm>
          <a:prstGeom prst="rect">
            <a:avLst/>
          </a:prstGeom>
        </p:spPr>
      </p:pic>
      <p:sp>
        <p:nvSpPr>
          <p:cNvPr id="9" name="Google Shape;751;p36">
            <a:extLst>
              <a:ext uri="{FF2B5EF4-FFF2-40B4-BE49-F238E27FC236}">
                <a16:creationId xmlns:a16="http://schemas.microsoft.com/office/drawing/2014/main" xmlns="" id="{ADA0E2F8-7EC3-4B35-B261-98B2EC579136}"/>
              </a:ext>
            </a:extLst>
          </p:cNvPr>
          <p:cNvSpPr/>
          <p:nvPr/>
        </p:nvSpPr>
        <p:spPr>
          <a:xfrm>
            <a:off x="270283" y="1"/>
            <a:ext cx="3958817"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9Slide03 AmpleSoft Bold" panose="02000000000000000000" pitchFamily="2" charset="-93"/>
              </a:rPr>
              <a:t>Ví dụ</a:t>
            </a:r>
            <a:endParaRPr kumimoji="0" sz="4000" b="0" i="0" u="none" strike="noStrike" kern="1200" cap="none" spc="0" normalizeH="0" baseline="0" noProof="0" dirty="0">
              <a:ln>
                <a:noFill/>
              </a:ln>
              <a:solidFill>
                <a:srgbClr val="002060"/>
              </a:solidFill>
              <a:effectLst/>
              <a:uLnTx/>
              <a:uFillTx/>
              <a:latin typeface="#9Slide03 AmpleSoft Bold" panose="02000000000000000000" pitchFamily="2" charset="-93"/>
              <a:ea typeface="+mn-ea"/>
              <a:cs typeface="+mn-cs"/>
            </a:endParaRPr>
          </a:p>
        </p:txBody>
      </p:sp>
      <p:sp>
        <p:nvSpPr>
          <p:cNvPr id="10" name="TextBox 9">
            <a:extLst>
              <a:ext uri="{FF2B5EF4-FFF2-40B4-BE49-F238E27FC236}">
                <a16:creationId xmlns:a16="http://schemas.microsoft.com/office/drawing/2014/main" xmlns="" id="{F4341B35-4D9C-41B9-B472-474EE8474B21}"/>
              </a:ext>
            </a:extLst>
          </p:cNvPr>
          <p:cNvSpPr txBox="1"/>
          <p:nvPr/>
        </p:nvSpPr>
        <p:spPr>
          <a:xfrm>
            <a:off x="2552700" y="5630609"/>
            <a:ext cx="7086600" cy="65883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kumimoji="0" lang="vi-VN" sz="2800" b="1" i="1" u="none" strike="noStrike" kern="1200" cap="none" spc="0" normalizeH="0" baseline="0" noProof="0">
                <a:ln>
                  <a:noFill/>
                </a:ln>
                <a:solidFill>
                  <a:srgbClr val="00B050"/>
                </a:solidFill>
                <a:effectLst/>
                <a:uLnTx/>
                <a:uFillTx/>
                <a:latin typeface="Arial" panose="020B0604020202020204" pitchFamily="34" charset="0"/>
                <a:cs typeface="Arial" panose="020B0604020202020204" pitchFamily="34" charset="0"/>
              </a:rPr>
              <a:t>Tạo đột biến cải thiện giống cây trồng</a:t>
            </a:r>
            <a:endParaRPr kumimoji="0" lang="en-US" sz="28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842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ll, toy, vector graphics&#10;&#10;Description automatically generated">
            <a:extLst>
              <a:ext uri="{FF2B5EF4-FFF2-40B4-BE49-F238E27FC236}">
                <a16:creationId xmlns:a16="http://schemas.microsoft.com/office/drawing/2014/main" xmlns="" id="{24F7A9B0-2DE4-426A-913B-811CC4899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89" y="2752726"/>
            <a:ext cx="3490641" cy="2614612"/>
          </a:xfrm>
          <a:prstGeom prst="rect">
            <a:avLst/>
          </a:prstGeom>
        </p:spPr>
      </p:pic>
      <p:sp>
        <p:nvSpPr>
          <p:cNvPr id="4" name="Rectangle: Rounded Corners 3">
            <a:extLst>
              <a:ext uri="{FF2B5EF4-FFF2-40B4-BE49-F238E27FC236}">
                <a16:creationId xmlns:a16="http://schemas.microsoft.com/office/drawing/2014/main" xmlns="" id="{8D06DC5B-DF24-4823-8134-2AFD61EC00DF}"/>
              </a:ext>
            </a:extLst>
          </p:cNvPr>
          <p:cNvSpPr/>
          <p:nvPr/>
        </p:nvSpPr>
        <p:spPr>
          <a:xfrm>
            <a:off x="4857750" y="895993"/>
            <a:ext cx="5067300" cy="996041"/>
          </a:xfrm>
          <a:custGeom>
            <a:avLst/>
            <a:gdLst>
              <a:gd name="connsiteX0" fmla="*/ 0 w 5067300"/>
              <a:gd name="connsiteY0" fmla="*/ 166010 h 996041"/>
              <a:gd name="connsiteX1" fmla="*/ 166010 w 5067300"/>
              <a:gd name="connsiteY1" fmla="*/ 0 h 996041"/>
              <a:gd name="connsiteX2" fmla="*/ 615862 w 5067300"/>
              <a:gd name="connsiteY2" fmla="*/ 0 h 996041"/>
              <a:gd name="connsiteX3" fmla="*/ 1160419 w 5067300"/>
              <a:gd name="connsiteY3" fmla="*/ 0 h 996041"/>
              <a:gd name="connsiteX4" fmla="*/ 1752329 w 5067300"/>
              <a:gd name="connsiteY4" fmla="*/ 0 h 996041"/>
              <a:gd name="connsiteX5" fmla="*/ 2344239 w 5067300"/>
              <a:gd name="connsiteY5" fmla="*/ 0 h 996041"/>
              <a:gd name="connsiteX6" fmla="*/ 2841443 w 5067300"/>
              <a:gd name="connsiteY6" fmla="*/ 0 h 996041"/>
              <a:gd name="connsiteX7" fmla="*/ 3480706 w 5067300"/>
              <a:gd name="connsiteY7" fmla="*/ 0 h 996041"/>
              <a:gd name="connsiteX8" fmla="*/ 3930558 w 5067300"/>
              <a:gd name="connsiteY8" fmla="*/ 0 h 996041"/>
              <a:gd name="connsiteX9" fmla="*/ 4901290 w 5067300"/>
              <a:gd name="connsiteY9" fmla="*/ 0 h 996041"/>
              <a:gd name="connsiteX10" fmla="*/ 5067300 w 5067300"/>
              <a:gd name="connsiteY10" fmla="*/ 166010 h 996041"/>
              <a:gd name="connsiteX11" fmla="*/ 5067300 w 5067300"/>
              <a:gd name="connsiteY11" fmla="*/ 504661 h 996041"/>
              <a:gd name="connsiteX12" fmla="*/ 5067300 w 5067300"/>
              <a:gd name="connsiteY12" fmla="*/ 830031 h 996041"/>
              <a:gd name="connsiteX13" fmla="*/ 4901290 w 5067300"/>
              <a:gd name="connsiteY13" fmla="*/ 996041 h 996041"/>
              <a:gd name="connsiteX14" fmla="*/ 4214674 w 5067300"/>
              <a:gd name="connsiteY14" fmla="*/ 996041 h 996041"/>
              <a:gd name="connsiteX15" fmla="*/ 3764823 w 5067300"/>
              <a:gd name="connsiteY15" fmla="*/ 996041 h 996041"/>
              <a:gd name="connsiteX16" fmla="*/ 3314971 w 5067300"/>
              <a:gd name="connsiteY16" fmla="*/ 996041 h 996041"/>
              <a:gd name="connsiteX17" fmla="*/ 2675708 w 5067300"/>
              <a:gd name="connsiteY17" fmla="*/ 996041 h 996041"/>
              <a:gd name="connsiteX18" fmla="*/ 2225857 w 5067300"/>
              <a:gd name="connsiteY18" fmla="*/ 996041 h 996041"/>
              <a:gd name="connsiteX19" fmla="*/ 1539241 w 5067300"/>
              <a:gd name="connsiteY19" fmla="*/ 996041 h 996041"/>
              <a:gd name="connsiteX20" fmla="*/ 994684 w 5067300"/>
              <a:gd name="connsiteY20" fmla="*/ 996041 h 996041"/>
              <a:gd name="connsiteX21" fmla="*/ 166010 w 5067300"/>
              <a:gd name="connsiteY21" fmla="*/ 996041 h 996041"/>
              <a:gd name="connsiteX22" fmla="*/ 0 w 5067300"/>
              <a:gd name="connsiteY22" fmla="*/ 830031 h 996041"/>
              <a:gd name="connsiteX23" fmla="*/ 0 w 5067300"/>
              <a:gd name="connsiteY23" fmla="*/ 504661 h 996041"/>
              <a:gd name="connsiteX24" fmla="*/ 0 w 5067300"/>
              <a:gd name="connsiteY24" fmla="*/ 166010 h 99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67300" h="996041" fill="none" extrusionOk="0">
                <a:moveTo>
                  <a:pt x="0" y="166010"/>
                </a:moveTo>
                <a:cubicBezTo>
                  <a:pt x="-22033" y="89924"/>
                  <a:pt x="61744" y="3336"/>
                  <a:pt x="166010" y="0"/>
                </a:cubicBezTo>
                <a:cubicBezTo>
                  <a:pt x="366540" y="-19204"/>
                  <a:pt x="524442" y="34926"/>
                  <a:pt x="615862" y="0"/>
                </a:cubicBezTo>
                <a:cubicBezTo>
                  <a:pt x="707282" y="-34926"/>
                  <a:pt x="1029651" y="57772"/>
                  <a:pt x="1160419" y="0"/>
                </a:cubicBezTo>
                <a:cubicBezTo>
                  <a:pt x="1291187" y="-57772"/>
                  <a:pt x="1518241" y="59456"/>
                  <a:pt x="1752329" y="0"/>
                </a:cubicBezTo>
                <a:cubicBezTo>
                  <a:pt x="1986417" y="-59456"/>
                  <a:pt x="2134457" y="5882"/>
                  <a:pt x="2344239" y="0"/>
                </a:cubicBezTo>
                <a:cubicBezTo>
                  <a:pt x="2554021" y="-5882"/>
                  <a:pt x="2705362" y="55510"/>
                  <a:pt x="2841443" y="0"/>
                </a:cubicBezTo>
                <a:cubicBezTo>
                  <a:pt x="2977524" y="-55510"/>
                  <a:pt x="3248861" y="39528"/>
                  <a:pt x="3480706" y="0"/>
                </a:cubicBezTo>
                <a:cubicBezTo>
                  <a:pt x="3712551" y="-39528"/>
                  <a:pt x="3742202" y="13838"/>
                  <a:pt x="3930558" y="0"/>
                </a:cubicBezTo>
                <a:cubicBezTo>
                  <a:pt x="4118914" y="-13838"/>
                  <a:pt x="4536845" y="65799"/>
                  <a:pt x="4901290" y="0"/>
                </a:cubicBezTo>
                <a:cubicBezTo>
                  <a:pt x="5002226" y="141"/>
                  <a:pt x="5046442" y="83653"/>
                  <a:pt x="5067300" y="166010"/>
                </a:cubicBezTo>
                <a:cubicBezTo>
                  <a:pt x="5081584" y="332910"/>
                  <a:pt x="5035238" y="376025"/>
                  <a:pt x="5067300" y="504661"/>
                </a:cubicBezTo>
                <a:cubicBezTo>
                  <a:pt x="5099362" y="633297"/>
                  <a:pt x="5042706" y="671280"/>
                  <a:pt x="5067300" y="830031"/>
                </a:cubicBezTo>
                <a:cubicBezTo>
                  <a:pt x="5062701" y="930817"/>
                  <a:pt x="5009300" y="986892"/>
                  <a:pt x="4901290" y="996041"/>
                </a:cubicBezTo>
                <a:cubicBezTo>
                  <a:pt x="4746410" y="1070594"/>
                  <a:pt x="4428818" y="961007"/>
                  <a:pt x="4214674" y="996041"/>
                </a:cubicBezTo>
                <a:cubicBezTo>
                  <a:pt x="4000530" y="1031075"/>
                  <a:pt x="3933233" y="942925"/>
                  <a:pt x="3764823" y="996041"/>
                </a:cubicBezTo>
                <a:cubicBezTo>
                  <a:pt x="3596413" y="1049157"/>
                  <a:pt x="3515603" y="961879"/>
                  <a:pt x="3314971" y="996041"/>
                </a:cubicBezTo>
                <a:cubicBezTo>
                  <a:pt x="3114339" y="1030203"/>
                  <a:pt x="2821772" y="967341"/>
                  <a:pt x="2675708" y="996041"/>
                </a:cubicBezTo>
                <a:cubicBezTo>
                  <a:pt x="2529644" y="1024741"/>
                  <a:pt x="2396003" y="981284"/>
                  <a:pt x="2225857" y="996041"/>
                </a:cubicBezTo>
                <a:cubicBezTo>
                  <a:pt x="2055711" y="1010798"/>
                  <a:pt x="1841092" y="937479"/>
                  <a:pt x="1539241" y="996041"/>
                </a:cubicBezTo>
                <a:cubicBezTo>
                  <a:pt x="1237390" y="1054603"/>
                  <a:pt x="1133761" y="985743"/>
                  <a:pt x="994684" y="996041"/>
                </a:cubicBezTo>
                <a:cubicBezTo>
                  <a:pt x="855607" y="1006339"/>
                  <a:pt x="491250" y="983632"/>
                  <a:pt x="166010" y="996041"/>
                </a:cubicBezTo>
                <a:cubicBezTo>
                  <a:pt x="75208" y="978351"/>
                  <a:pt x="-6360" y="899113"/>
                  <a:pt x="0" y="830031"/>
                </a:cubicBezTo>
                <a:cubicBezTo>
                  <a:pt x="-14962" y="714532"/>
                  <a:pt x="3477" y="599592"/>
                  <a:pt x="0" y="504661"/>
                </a:cubicBezTo>
                <a:cubicBezTo>
                  <a:pt x="-3477" y="409730"/>
                  <a:pt x="15299" y="334794"/>
                  <a:pt x="0" y="166010"/>
                </a:cubicBezTo>
                <a:close/>
              </a:path>
              <a:path w="5067300" h="996041" stroke="0" extrusionOk="0">
                <a:moveTo>
                  <a:pt x="0" y="166010"/>
                </a:moveTo>
                <a:cubicBezTo>
                  <a:pt x="-1646" y="82325"/>
                  <a:pt x="92038" y="-3832"/>
                  <a:pt x="166010" y="0"/>
                </a:cubicBezTo>
                <a:cubicBezTo>
                  <a:pt x="318905" y="-12700"/>
                  <a:pt x="633201" y="15400"/>
                  <a:pt x="757920" y="0"/>
                </a:cubicBezTo>
                <a:cubicBezTo>
                  <a:pt x="882639" y="-15400"/>
                  <a:pt x="1128328" y="3439"/>
                  <a:pt x="1444536" y="0"/>
                </a:cubicBezTo>
                <a:cubicBezTo>
                  <a:pt x="1760744" y="-3439"/>
                  <a:pt x="1915172" y="49050"/>
                  <a:pt x="2131151" y="0"/>
                </a:cubicBezTo>
                <a:cubicBezTo>
                  <a:pt x="2347131" y="-49050"/>
                  <a:pt x="2585928" y="55674"/>
                  <a:pt x="2723061" y="0"/>
                </a:cubicBezTo>
                <a:cubicBezTo>
                  <a:pt x="2860194" y="-55674"/>
                  <a:pt x="3028555" y="54906"/>
                  <a:pt x="3220266" y="0"/>
                </a:cubicBezTo>
                <a:cubicBezTo>
                  <a:pt x="3411977" y="-54906"/>
                  <a:pt x="3652842" y="44203"/>
                  <a:pt x="3906881" y="0"/>
                </a:cubicBezTo>
                <a:cubicBezTo>
                  <a:pt x="4160920" y="-44203"/>
                  <a:pt x="4580240" y="94886"/>
                  <a:pt x="4901290" y="0"/>
                </a:cubicBezTo>
                <a:cubicBezTo>
                  <a:pt x="5008311" y="-12126"/>
                  <a:pt x="5058770" y="90568"/>
                  <a:pt x="5067300" y="166010"/>
                </a:cubicBezTo>
                <a:cubicBezTo>
                  <a:pt x="5100653" y="264527"/>
                  <a:pt x="5032781" y="409816"/>
                  <a:pt x="5067300" y="511301"/>
                </a:cubicBezTo>
                <a:cubicBezTo>
                  <a:pt x="5101819" y="612786"/>
                  <a:pt x="5065780" y="720613"/>
                  <a:pt x="5067300" y="830031"/>
                </a:cubicBezTo>
                <a:cubicBezTo>
                  <a:pt x="5075021" y="921654"/>
                  <a:pt x="4996316" y="994056"/>
                  <a:pt x="4901290" y="996041"/>
                </a:cubicBezTo>
                <a:cubicBezTo>
                  <a:pt x="4756490" y="999936"/>
                  <a:pt x="4539432" y="981201"/>
                  <a:pt x="4404086" y="996041"/>
                </a:cubicBezTo>
                <a:cubicBezTo>
                  <a:pt x="4268740" y="1010881"/>
                  <a:pt x="3944355" y="986880"/>
                  <a:pt x="3717470" y="996041"/>
                </a:cubicBezTo>
                <a:cubicBezTo>
                  <a:pt x="3490585" y="1005202"/>
                  <a:pt x="3354507" y="957541"/>
                  <a:pt x="3030854" y="996041"/>
                </a:cubicBezTo>
                <a:cubicBezTo>
                  <a:pt x="2707201" y="1034541"/>
                  <a:pt x="2617876" y="935683"/>
                  <a:pt x="2438944" y="996041"/>
                </a:cubicBezTo>
                <a:cubicBezTo>
                  <a:pt x="2260012" y="1056399"/>
                  <a:pt x="1984533" y="968842"/>
                  <a:pt x="1799682" y="996041"/>
                </a:cubicBezTo>
                <a:cubicBezTo>
                  <a:pt x="1614831" y="1023240"/>
                  <a:pt x="1458711" y="973836"/>
                  <a:pt x="1207772" y="996041"/>
                </a:cubicBezTo>
                <a:cubicBezTo>
                  <a:pt x="956833" y="1018246"/>
                  <a:pt x="539443" y="910822"/>
                  <a:pt x="166010" y="996041"/>
                </a:cubicBezTo>
                <a:cubicBezTo>
                  <a:pt x="73803" y="973412"/>
                  <a:pt x="-2273" y="922784"/>
                  <a:pt x="0" y="830031"/>
                </a:cubicBezTo>
                <a:cubicBezTo>
                  <a:pt x="-30012" y="742312"/>
                  <a:pt x="16299" y="586660"/>
                  <a:pt x="0" y="517941"/>
                </a:cubicBezTo>
                <a:cubicBezTo>
                  <a:pt x="-16299" y="449222"/>
                  <a:pt x="32066" y="302374"/>
                  <a:pt x="0" y="166010"/>
                </a:cubicBezTo>
                <a:close/>
              </a:path>
            </a:pathLst>
          </a:custGeom>
          <a:solidFill>
            <a:srgbClr val="00B050"/>
          </a:solidFill>
          <a:ln w="28575">
            <a:extLst>
              <a:ext uri="{C807C97D-BFC1-408E-A445-0C87EB9F89A2}">
                <ask:lineSketchStyleProps xmlns:ask="http://schemas.microsoft.com/office/drawing/2018/sketchyshapes" xmlns="" sd="40730959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8C6D">
                    <a:lumMod val="20000"/>
                    <a:lumOff val="80000"/>
                  </a:srgbClr>
                </a:solidFill>
                <a:effectLst/>
                <a:uLnTx/>
                <a:uFillTx/>
                <a:latin typeface="#9Slide03 Arima Madurai Black" panose="00000A00000000000000" pitchFamily="2" charset="-93"/>
                <a:ea typeface="+mn-ea"/>
                <a:cs typeface="#9Slide03 Arima Madurai Black" panose="00000A00000000000000" pitchFamily="2" charset="-93"/>
              </a:rPr>
              <a:t>NHIỆM VỤ VỀ NHÀ</a:t>
            </a:r>
          </a:p>
        </p:txBody>
      </p:sp>
      <p:sp>
        <p:nvSpPr>
          <p:cNvPr id="5" name="!!111">
            <a:extLst>
              <a:ext uri="{FF2B5EF4-FFF2-40B4-BE49-F238E27FC236}">
                <a16:creationId xmlns:a16="http://schemas.microsoft.com/office/drawing/2014/main" xmlns="" id="{E4CFC9DC-FE92-4794-A1CC-1443BDF0B97B}"/>
              </a:ext>
            </a:extLst>
          </p:cNvPr>
          <p:cNvSpPr/>
          <p:nvPr/>
        </p:nvSpPr>
        <p:spPr>
          <a:xfrm>
            <a:off x="4010439" y="2586037"/>
            <a:ext cx="7530742" cy="2909888"/>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Em hãy: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 </a:t>
            </a:r>
            <a:r>
              <a:rPr kumimoji="0" lang="vi-VN" sz="2400" b="1"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Tìm</a:t>
            </a:r>
            <a:r>
              <a:rPr kumimoji="0" lang="vi-VN" sz="2400" b="1" i="0" u="none" strike="noStrike" kern="1200" cap="none" spc="0" normalizeH="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 hiểu trên internet về các công nghệ mới trong vật lý bán dẫn</a:t>
            </a:r>
            <a:endParaRPr kumimoji="0" lang="pt-BR" sz="2400" b="1"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a:p>
            <a:pPr lvl="0">
              <a:defRPr/>
            </a:pPr>
            <a:r>
              <a:rPr kumimoji="0" lang="pt-BR" sz="2400" b="1"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rPr>
              <a:t>- </a:t>
            </a:r>
            <a:r>
              <a:rPr lang="vi-VN" sz="2400" b="1">
                <a:solidFill>
                  <a:srgbClr val="002060"/>
                </a:solidFill>
                <a:latin typeface="#9Slide03 Arima Madurai Black" panose="00000A00000000000000" pitchFamily="2" charset="-93"/>
                <a:cs typeface="#9Slide03 Arima Madurai Black" panose="00000A00000000000000" pitchFamily="2" charset="-93"/>
              </a:rPr>
              <a:t>Tìm hiểu trên internet về các công nghệ mới trong vật lý y sinh</a:t>
            </a:r>
            <a:endParaRPr lang="pt-BR" sz="2400" b="1">
              <a:solidFill>
                <a:srgbClr val="002060"/>
              </a:solidFill>
              <a:latin typeface="#9Slide03 Arima Madurai Black" panose="00000A00000000000000" pitchFamily="2" charset="-93"/>
              <a:cs typeface="#9Slide03 Arima Madurai Black" panose="00000A00000000000000" pitchFamily="2" charset="-9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4571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37026">
            <a:extLst>
              <a:ext uri="{FF2B5EF4-FFF2-40B4-BE49-F238E27FC236}">
                <a16:creationId xmlns:a16="http://schemas.microsoft.com/office/drawing/2014/main" xmlns="" id="{6F92969D-27F9-4D52-BAD6-7C87640F4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21076"/>
            <a:ext cx="12009120" cy="67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a:extLst>
              <a:ext uri="{FF2B5EF4-FFF2-40B4-BE49-F238E27FC236}">
                <a16:creationId xmlns:a16="http://schemas.microsoft.com/office/drawing/2014/main" xmlns="" id="{FC743C29-5B31-4A88-8D74-CF4747B708CE}"/>
              </a:ext>
            </a:extLst>
          </p:cNvPr>
          <p:cNvSpPr txBox="1">
            <a:spLocks noChangeArrowheads="1"/>
          </p:cNvSpPr>
          <p:nvPr/>
        </p:nvSpPr>
        <p:spPr bwMode="auto">
          <a:xfrm rot="219488">
            <a:off x="3011806" y="2406029"/>
            <a:ext cx="68707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Cảm </a:t>
            </a:r>
            <a:r>
              <a:rPr kumimoji="0" lang="vi-VN"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ơ</a:t>
            </a: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n quý thầy cô và các em! </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vi-VN" sz="32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aac Newton 84 năm trai tân và những phát minh để đời - VnExpress">
            <a:extLst>
              <a:ext uri="{FF2B5EF4-FFF2-40B4-BE49-F238E27FC236}">
                <a16:creationId xmlns:a16="http://schemas.microsoft.com/office/drawing/2014/main" xmlns="" id="{B9479670-8C49-439B-971D-DBA0630C9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19" y="2105024"/>
            <a:ext cx="4097889" cy="38957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7E1ADD6-4DB1-4442-8880-F7DBE373105C}"/>
              </a:ext>
            </a:extLst>
          </p:cNvPr>
          <p:cNvSpPr txBox="1"/>
          <p:nvPr/>
        </p:nvSpPr>
        <p:spPr>
          <a:xfrm>
            <a:off x="4752908" y="1143044"/>
            <a:ext cx="7147171" cy="5822871"/>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9Slide03 Arima Madurai Black" panose="00000A00000000000000" pitchFamily="2" charset="0"/>
                <a:cs typeface="#9Slide03 Arima Madurai Black" panose="00000A00000000000000" pitchFamily="2" charset="0"/>
              </a:rPr>
              <a:t>Từ</a:t>
            </a:r>
            <a:r>
              <a:rPr kumimoji="0" lang="en-US" sz="2800" b="0" i="0" u="none" strike="noStrike" kern="0" cap="none" spc="0" normalizeH="0" noProof="0">
                <a:ln>
                  <a:noFill/>
                </a:ln>
                <a:solidFill>
                  <a:srgbClr val="0070C0"/>
                </a:solidFill>
                <a:effectLst/>
                <a:uLnTx/>
                <a:uFillTx/>
                <a:latin typeface="#9Slide03 Arima Madurai Black" panose="00000A00000000000000" pitchFamily="2" charset="0"/>
                <a:cs typeface="#9Slide03 Arima Madurai Black" panose="00000A00000000000000" pitchFamily="2" charset="0"/>
              </a:rPr>
              <a:t> thế kỉ XVI, </a:t>
            </a:r>
            <a:r>
              <a:rPr lang="en-US" sz="2800" kern="0">
                <a:solidFill>
                  <a:srgbClr val="0070C0"/>
                </a:solidFill>
                <a:latin typeface="#9Slide03 Arima Madurai Black" panose="00000A00000000000000" pitchFamily="2" charset="0"/>
                <a:cs typeface="#9Slide03 Arima Madurai Black" panose="00000A00000000000000" pitchFamily="2" charset="0"/>
              </a:rPr>
              <a:t>sáng chế kính thiên văn phản xạ của Newton, cùng với nghiên cứu phân tích ánh sáng thành một chuỗi các vạch quang phổ của ông đã đặt nền móng cho quang phổ học, một phương pháp quan trọng để nghiên cứu các thiên thể.</a:t>
            </a:r>
            <a:endPar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xmlns="" id="{37EFB8E8-2DD3-4993-B414-DC70DBD7064E}"/>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FFFF00"/>
                </a:solidFill>
                <a:latin typeface="#9Slide03 AmpleSoft Bold" panose="02000000000000000000" pitchFamily="2" charset="-93"/>
              </a:rPr>
              <a:t>        </a:t>
            </a:r>
            <a:r>
              <a:rPr lang="en-US" sz="3600" b="1" kern="0">
                <a:solidFill>
                  <a:srgbClr val="FFFF00"/>
                </a:solidFill>
                <a:latin typeface="#9Slide03 AmpleSoft Bold" panose="02000000000000000000" pitchFamily="2" charset="-93"/>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7" name="Hình chữ nhật: Góc Tròn 5">
            <a:extLst>
              <a:ext uri="{FF2B5EF4-FFF2-40B4-BE49-F238E27FC236}">
                <a16:creationId xmlns:a16="http://schemas.microsoft.com/office/drawing/2014/main" xmlns="" id="{EFD697CC-02AC-4D80-BEC1-14623AEB0ED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endParaRPr>
          </a:p>
        </p:txBody>
      </p:sp>
    </p:spTree>
    <p:extLst>
      <p:ext uri="{BB962C8B-B14F-4D97-AF65-F5344CB8AC3E}">
        <p14:creationId xmlns:p14="http://schemas.microsoft.com/office/powerpoint/2010/main" val="4838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0BD4883-7910-446F-A4CB-AEA9ECBCE910}"/>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D7D5E524-A3C6-4BEC-8567-C7CE11BC9A68}"/>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5122" name="Picture 2" descr="1001 thắc mắc: Tại sao phòng quan trắc thiên văn thường có mái tròn?">
            <a:extLst>
              <a:ext uri="{FF2B5EF4-FFF2-40B4-BE49-F238E27FC236}">
                <a16:creationId xmlns:a16="http://schemas.microsoft.com/office/drawing/2014/main" xmlns="" id="{D373DFA4-6A43-48D7-BDB2-02EDA54B15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2247900"/>
            <a:ext cx="5572125" cy="3343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DFC5BF95-AA01-45C3-8BD2-2A3E9C01AF7F}"/>
              </a:ext>
            </a:extLst>
          </p:cNvPr>
          <p:cNvSpPr txBox="1"/>
          <p:nvPr/>
        </p:nvSpPr>
        <p:spPr>
          <a:xfrm>
            <a:off x="100214" y="1695226"/>
            <a:ext cx="5836947" cy="4392692"/>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Ngày</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nay,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thiên</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văn</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học</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là</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một</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phần</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vật</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lí</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học</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Mục</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tiêu</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nó</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là</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tìm</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hiểu</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quá</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trình</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hình</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thành</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và</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phát</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triển</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vũ</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8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trụ</a:t>
            </a:r>
            <a:r>
              <a:rPr kumimoji="0" lang="en-US" sz="28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a:t>
            </a:r>
            <a:endParaRPr kumimoji="0" lang="en-US" sz="2800" b="0" i="0" u="none" strike="noStrike" kern="0" cap="none" spc="0" normalizeH="0" baseline="0" noProof="0" dirty="0">
              <a:ln>
                <a:noFill/>
              </a:ln>
              <a:solidFill>
                <a:srgbClr val="0070C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6499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285AB7-C0A8-42CC-ABF1-744BE91FB188}"/>
              </a:ext>
            </a:extLst>
          </p:cNvPr>
          <p:cNvSpPr txBox="1"/>
          <p:nvPr/>
        </p:nvSpPr>
        <p:spPr>
          <a:xfrm>
            <a:off x="400319" y="1309685"/>
            <a:ext cx="6708819" cy="5209937"/>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Lí</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thuyết</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vụ</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nổ</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lớn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Vụ</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nổ</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nguyên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thủy</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là</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một</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trong</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các</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lí</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thuyết</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vật</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lí</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hiện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đại</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về</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giai</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đoạn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sơ</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khai</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sự</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hình</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thành</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vũ</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trụ</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Theo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lí</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thuyết</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này</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thì</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vũ</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trụ</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chúng</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ta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khởi</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thủy</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nhỏ</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đặc</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và</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nóng</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Vũ</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nổ</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lớn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xảy</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ra</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vũ</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trụ</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không</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ngừng</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dãn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nở</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Căn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cứ</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vào</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các</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số</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đo</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về</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vận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tốc</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bay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của</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các</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thiên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hà</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và</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các</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chuẩn</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tinh</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có</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thể</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suy</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ra</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vũ</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trụ</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đã</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hình</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thành</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cách</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đây</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14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tỉ</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 </a:t>
            </a:r>
            <a:r>
              <a:rPr kumimoji="0" lang="en-US" sz="2000" b="0" i="0" u="none" strike="noStrike" kern="0" cap="none" spc="0" normalizeH="0" noProof="0" dirty="0" err="1">
                <a:ln>
                  <a:noFill/>
                </a:ln>
                <a:solidFill>
                  <a:srgbClr val="0070C0"/>
                </a:solidFill>
                <a:effectLst/>
                <a:uLnTx/>
                <a:uFillTx/>
                <a:latin typeface="#9Slide03 Arima Madurai Black" panose="00000A00000000000000" pitchFamily="2" charset="0"/>
                <a:cs typeface="#9Slide03 Arima Madurai Black" panose="00000A00000000000000" pitchFamily="2" charset="0"/>
              </a:rPr>
              <a:t>năm</a:t>
            </a:r>
            <a:r>
              <a:rPr kumimoji="0" lang="en-US" sz="2000" b="0" i="0" u="none" strike="noStrike" kern="0" cap="none" spc="0" normalizeH="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rPr>
              <a:t>.</a:t>
            </a:r>
            <a:endParaRPr kumimoji="0" lang="en-US" sz="2000" b="0" i="0" u="none" strike="noStrike" kern="0" cap="none" spc="0" normalizeH="0" baseline="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a:blip r:embed="rId2"/>
          <a:stretch>
            <a:fillRect/>
          </a:stretch>
        </p:blipFill>
        <p:spPr>
          <a:xfrm>
            <a:off x="7392059" y="1598122"/>
            <a:ext cx="4399622" cy="4449808"/>
          </a:xfrm>
          <a:prstGeom prst="rect">
            <a:avLst/>
          </a:prstGeom>
        </p:spPr>
      </p:pic>
      <p:sp>
        <p:nvSpPr>
          <p:cNvPr id="4" name="Rectangle: Rounded Corners 3">
            <a:extLst>
              <a:ext uri="{FF2B5EF4-FFF2-40B4-BE49-F238E27FC236}">
                <a16:creationId xmlns:a16="http://schemas.microsoft.com/office/drawing/2014/main" xmlns="" id="{E26158BE-8BA6-4FB9-96B5-1ECE8854B7B7}"/>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a:ln>
                  <a:noFill/>
                </a:ln>
                <a:solidFill>
                  <a:srgbClr val="FFFF00"/>
                </a:solidFill>
                <a:effectLst/>
                <a:uLnTx/>
                <a:uFillTx/>
                <a:latin typeface="#9Slide03 AmpleSoft Bold" panose="02000000000000000000" pitchFamily="2" charset="-93"/>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xmlns="" id="{8CE6A3A8-141E-41D1-9738-CA8DAC5EBD41}"/>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Tree>
    <p:extLst>
      <p:ext uri="{BB962C8B-B14F-4D97-AF65-F5344CB8AC3E}">
        <p14:creationId xmlns:p14="http://schemas.microsoft.com/office/powerpoint/2010/main" val="281376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A223C4-AC4E-4554-A6F0-9B826AC15E7E}&quot;/&gt;&lt;isInvalidForFieldText val=&quot;0&quot;/&gt;&lt;Image&gt;&lt;filename val=&quot;C:\Users\quachuong\Documents\My Adobe Presentations\bai thi\data\asimages\{39A223C4-AC4E-4554-A6F0-9B826AC15E7E}_11.png&quot;/&gt;&lt;left val=&quot;110&quot;/&gt;&lt;top val=&quot;260&quot;/&gt;&lt;width val=&quot;179&quot;/&gt;&lt;height val=&quot;144&quot;/&gt;&lt;hasText val=&quot;1&quot;/&gt;&lt;/Image&gt;&lt;/ThreeDShapeInfo&gt;"/>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quachuong\Documents\My Adobe Presentations\bai thi\data\asimages\{4055FA4C-94A4-4B96-B004-EBA238832CCF}_11.png&quot;/&gt;&lt;left val=&quot;7&quot;/&gt;&lt;top val=&quot;435&quot;/&gt;&lt;width val=&quot;388&quot;/&gt;&lt;height val=&quot;51&quot;/&gt;&lt;hasText val=&quot;1&quot;/&gt;&lt;/Image&gt;&lt;/ThreeDShapeInfo&gt;"/>
  <p:tag name="PRESENTER_SHAPETEXTINFO" val="&lt;ShapeTextInfo&gt;&lt;TableIndex row=&quot;-1&quot; col=&quot;-1&quot;&gt;&lt;linesCount val=&quot;1&quot;/&gt;&lt;lineCharCount val=&quot;2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quachuong\Documents\My Adobe Presentations\bai thi\data\asimages\{7FEC9EF4-8BEC-4A3D-9F93-A5E809333275}_11.png&quot;/&gt;&lt;left val=&quot;10&quot;/&gt;&lt;top val=&quot;129&quot;/&gt;&lt;width val=&quot;345&quot;/&gt;&lt;height val=&quot;163&quot;/&gt;&lt;hasText val=&quot;1&quot;/&gt;&lt;/Image&gt;&lt;/ThreeDShapeInfo&gt;"/>
  <p:tag name="PRESENTER_SHAPETEXTINFO" val="&lt;ShapeTextInfo&gt;&lt;TableIndex row=&quot;-1&quot; col=&quot;-1&quot;&gt;&lt;linesCount val=&quot;6&quot;/&gt;&lt;lineCharCount val=&quot;29&quot;/&gt;&lt;lineCharCount val=&quot;33&quot;/&gt;&lt;lineCharCount val=&quot;28&quot;/&gt;&lt;lineCharCount val=&quot;30&quot;/&gt;&lt;lineCharCount val=&quot;31&quot;/&gt;&lt;lineCharCount val=&quot;18&quot;/&gt;&lt;/TableIndex&gt;&lt;/ShapeTextInfo&gt;"/>
</p:tagLst>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2809</TotalTime>
  <Words>2644</Words>
  <Application>Microsoft Office PowerPoint</Application>
  <PresentationFormat>Widescreen</PresentationFormat>
  <Paragraphs>200</Paragraphs>
  <Slides>62</Slides>
  <Notes>1</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62</vt:i4>
      </vt:variant>
    </vt:vector>
  </HeadingPairs>
  <TitlesOfParts>
    <vt:vector size="86" baseType="lpstr">
      <vt:lpstr>微软雅黑</vt:lpstr>
      <vt:lpstr>宋体</vt:lpstr>
      <vt:lpstr>#9Slide03 AmpleSoft Bold</vt:lpstr>
      <vt:lpstr>#9Slide03 Arima Madurai Black</vt:lpstr>
      <vt:lpstr>#9Slide03 IcielSmoothy Sans</vt:lpstr>
      <vt:lpstr>#9Slide04 Abraham Lincoln</vt:lpstr>
      <vt:lpstr>Amatic SC</vt:lpstr>
      <vt:lpstr>American Captain</vt:lpstr>
      <vt:lpstr>Arial</vt:lpstr>
      <vt:lpstr>Calibri</vt:lpstr>
      <vt:lpstr>Calibri Light</vt:lpstr>
      <vt:lpstr>Happy Monkey</vt:lpstr>
      <vt:lpstr>Livvic</vt:lpstr>
      <vt:lpstr>Mallanna</vt:lpstr>
      <vt:lpstr>Roboto Condensed Light</vt:lpstr>
      <vt:lpstr>Tahoma</vt:lpstr>
      <vt:lpstr>Times New Roman</vt:lpstr>
      <vt:lpstr>UVF Bebas Neue</vt:lpstr>
      <vt:lpstr>Wingdings</vt:lpstr>
      <vt:lpstr>等线</vt:lpstr>
      <vt:lpstr>1_Estival Flowers by Slidesgo</vt:lpstr>
      <vt:lpstr>2_Estival Flowers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201</cp:revision>
  <dcterms:created xsi:type="dcterms:W3CDTF">2022-03-24T13:10:16Z</dcterms:created>
  <dcterms:modified xsi:type="dcterms:W3CDTF">2022-10-05T05:50:54Z</dcterms:modified>
</cp:coreProperties>
</file>