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4" r:id="rId12"/>
    <p:sldId id="267" r:id="rId13"/>
    <p:sldId id="268" r:id="rId14"/>
    <p:sldId id="271" r:id="rId15"/>
    <p:sldId id="269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nh vân mắt mèo NGC6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TRÁI ĐẤT VÀ MẶT TRĂNG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55637" t="19507" r="13033" b="45516"/>
          <a:stretch>
            <a:fillRect/>
          </a:stretch>
        </p:blipFill>
        <p:spPr bwMode="auto">
          <a:xfrm>
            <a:off x="533400" y="10668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410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/>
                <a:ea typeface="Arial"/>
              </a:rPr>
              <a:t>Khi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Trời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nằm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trên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đường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giao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giữa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hai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này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thì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sẽ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hiện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tượng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nhật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hoặc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trên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3657599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  <a:tabLst>
                <a:tab pos="450215" algn="l"/>
                <a:tab pos="630555" algn="l"/>
              </a:tabLst>
            </a:pP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thành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hai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nửa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mỗi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bên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một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cụm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cùng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3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chủ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: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Nhật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nguyệt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thủy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triều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  <a:tabLst>
                <a:tab pos="450215" algn="l"/>
                <a:tab pos="630555" algn="l"/>
              </a:tabLst>
            </a:pP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Nhóm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1, 2, 3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một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cụm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nhóm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4, 5, 6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một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cụm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Trong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đó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1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4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cùng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chủ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Nhật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;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2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5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cùng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chủ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Nguyệt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;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3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6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cùng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chủ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Thủy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triều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Các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nhóm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hoàn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thành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khi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đã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3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  <a:tabLst>
                <a:tab pos="450215" algn="l"/>
                <a:tab pos="630555" algn="l"/>
              </a:tabLst>
            </a:pPr>
            <a:endParaRPr lang="en-US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  <a:tabLst>
                <a:tab pos="450215" algn="l"/>
                <a:tab pos="630555" algn="l"/>
              </a:tabLst>
            </a:pP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838200" y="3962400"/>
            <a:ext cx="7620000" cy="2514600"/>
            <a:chOff x="1316" y="1907"/>
            <a:chExt cx="7577" cy="2102"/>
          </a:xfrm>
        </p:grpSpPr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1316" y="1907"/>
              <a:ext cx="3670" cy="2102"/>
              <a:chOff x="1316" y="1907"/>
              <a:chExt cx="3670" cy="2102"/>
            </a:xfrm>
          </p:grpSpPr>
          <p:sp>
            <p:nvSpPr>
              <p:cNvPr id="23567" name="Oval 15"/>
              <p:cNvSpPr>
                <a:spLocks noChangeArrowheads="1"/>
              </p:cNvSpPr>
              <p:nvPr/>
            </p:nvSpPr>
            <p:spPr bwMode="auto">
              <a:xfrm>
                <a:off x="3557" y="3513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66" name="AutoShape 14"/>
              <p:cNvSpPr>
                <a:spLocks noChangeShapeType="1"/>
              </p:cNvSpPr>
              <p:nvPr/>
            </p:nvSpPr>
            <p:spPr bwMode="auto">
              <a:xfrm flipH="1">
                <a:off x="2108" y="2403"/>
                <a:ext cx="607" cy="1083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5" name="AutoShape 13"/>
              <p:cNvSpPr>
                <a:spLocks noChangeShapeType="1"/>
              </p:cNvSpPr>
              <p:nvPr/>
            </p:nvSpPr>
            <p:spPr bwMode="auto">
              <a:xfrm>
                <a:off x="2571" y="3767"/>
                <a:ext cx="957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4" name="AutoShape 12"/>
              <p:cNvSpPr>
                <a:spLocks noChangeShapeType="1"/>
              </p:cNvSpPr>
              <p:nvPr/>
            </p:nvSpPr>
            <p:spPr bwMode="auto">
              <a:xfrm flipH="1" flipV="1">
                <a:off x="3557" y="2327"/>
                <a:ext cx="567" cy="1216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3" name="Oval 11"/>
              <p:cNvSpPr>
                <a:spLocks noChangeArrowheads="1"/>
              </p:cNvSpPr>
              <p:nvPr/>
            </p:nvSpPr>
            <p:spPr bwMode="auto">
              <a:xfrm>
                <a:off x="1316" y="3513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auto">
              <a:xfrm>
                <a:off x="2324" y="1907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5223" y="1907"/>
              <a:ext cx="3670" cy="2102"/>
              <a:chOff x="1316" y="1907"/>
              <a:chExt cx="3670" cy="2102"/>
            </a:xfrm>
          </p:grpSpPr>
          <p:sp>
            <p:nvSpPr>
              <p:cNvPr id="23560" name="Oval 8"/>
              <p:cNvSpPr>
                <a:spLocks noChangeArrowheads="1"/>
              </p:cNvSpPr>
              <p:nvPr/>
            </p:nvSpPr>
            <p:spPr bwMode="auto">
              <a:xfrm>
                <a:off x="3557" y="3513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59" name="AutoShape 7"/>
              <p:cNvSpPr>
                <a:spLocks noChangeShapeType="1"/>
              </p:cNvSpPr>
              <p:nvPr/>
            </p:nvSpPr>
            <p:spPr bwMode="auto">
              <a:xfrm flipH="1">
                <a:off x="2108" y="2403"/>
                <a:ext cx="607" cy="1083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8" name="AutoShape 6"/>
              <p:cNvSpPr>
                <a:spLocks noChangeShapeType="1"/>
              </p:cNvSpPr>
              <p:nvPr/>
            </p:nvSpPr>
            <p:spPr bwMode="auto">
              <a:xfrm>
                <a:off x="2571" y="3767"/>
                <a:ext cx="957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7" name="AutoShape 5"/>
              <p:cNvSpPr>
                <a:spLocks noChangeShapeType="1"/>
              </p:cNvSpPr>
              <p:nvPr/>
            </p:nvSpPr>
            <p:spPr bwMode="auto">
              <a:xfrm flipH="1" flipV="1">
                <a:off x="3557" y="2327"/>
                <a:ext cx="567" cy="1216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6" name="Oval 4"/>
              <p:cNvSpPr>
                <a:spLocks noChangeArrowheads="1"/>
              </p:cNvSpPr>
              <p:nvPr/>
            </p:nvSpPr>
            <p:spPr bwMode="auto">
              <a:xfrm>
                <a:off x="1316" y="3513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55" name="Oval 3"/>
              <p:cNvSpPr>
                <a:spLocks noChangeArrowheads="1"/>
              </p:cNvSpPr>
              <p:nvPr/>
            </p:nvSpPr>
            <p:spPr bwMode="auto">
              <a:xfrm>
                <a:off x="2324" y="1907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81000" y="1752600"/>
            <a:ext cx="83820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1: NHẬT THỰC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phỏng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9971" t="22646" r="10779" b="11194"/>
          <a:stretch>
            <a:fillRect/>
          </a:stretch>
        </p:blipFill>
        <p:spPr bwMode="auto">
          <a:xfrm>
            <a:off x="609600" y="12954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" y="5105400"/>
            <a:ext cx="86105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6302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hàng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630238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57150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7841" y="1066801"/>
            <a:ext cx="89799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NHẬT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THỰC TOÀN PHẦN – NHẬT THỰC HÌNH KHUYÊN – NHẬT THỰC MỘT PHẦN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Linh Dan\Desktop\NHẬT THỰC\nhat-thuc TOÀN PHẦ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20264"/>
            <a:ext cx="6400800" cy="359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NHẬT THỰC TOÀN PHẦN – NHẬT THỰC HÌNH KHUYÊN – NHẬT THỰC MỘT PHẦN</a:t>
            </a:r>
            <a:endParaRPr lang="en-US" sz="3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Linh Dan\Desktop\NHẬT THỰC\Nhat-Th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41992"/>
            <a:ext cx="5410200" cy="322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55814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7841" y="1066801"/>
            <a:ext cx="89799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NHẬT THỰC TOÀN PHẦN – NHẬT THỰC HÌNH KHUYÊN – NHẬT THỰC MỘT PHẦN</a:t>
            </a:r>
            <a:endParaRPr lang="en-US" sz="3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Linh Dan\Desktop\NHẬT THỰC\nt_lvx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1" y="2127646"/>
            <a:ext cx="6096000" cy="343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1295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DIỄN BIẾN NHẬT THỰC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0345" t="45740" r="11721" b="20179"/>
          <a:stretch>
            <a:fillRect/>
          </a:stretch>
        </p:blipFill>
        <p:spPr bwMode="auto">
          <a:xfrm>
            <a:off x="838200" y="1905000"/>
            <a:ext cx="7391400" cy="31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5105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14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DIỄN BIẾN NHẬT THỰC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0345" t="45740" r="11721" b="20179"/>
          <a:stretch>
            <a:fillRect/>
          </a:stretch>
        </p:blipFill>
        <p:spPr bwMode="auto">
          <a:xfrm>
            <a:off x="838200" y="1447800"/>
            <a:ext cx="7391400" cy="31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47244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(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)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ở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khuất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)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chừa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khuyên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14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DIỄN BIẾN NHẬT THỰC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0345" t="45740" r="11721" b="20179"/>
          <a:stretch>
            <a:fillRect/>
          </a:stretch>
        </p:blipFill>
        <p:spPr bwMode="auto">
          <a:xfrm>
            <a:off x="838200" y="1447800"/>
            <a:ext cx="7391400" cy="31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4724400"/>
            <a:ext cx="8686800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630555" algn="l"/>
              </a:tabLst>
            </a:pP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Trăng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ra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khỏi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Trời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rìa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phải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sáng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như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lưỡi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liềm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Phần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sáng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lớn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dần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khi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Trăng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ra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khỏi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Trời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thì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nhật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kết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thúc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(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)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ở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khuất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)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chừa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khuyên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66800" y="304800"/>
            <a:ext cx="6553200" cy="5105400"/>
          </a:xfrm>
          <a:prstGeom prst="cloudCallout">
            <a:avLst>
              <a:gd name="adj1" fmla="val -50887"/>
              <a:gd name="adj2" fmla="val 710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98438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NGUYỆT THỰC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630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35052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630238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Nguyệt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đêm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rằm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4196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vào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, </a:t>
            </a:r>
            <a:r>
              <a:rPr lang="en-US" sz="2800" dirty="0" err="1" smtClean="0">
                <a:latin typeface="Times New Roman"/>
                <a:ea typeface="Arial"/>
              </a:rPr>
              <a:t>bị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che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khuất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dần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các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: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NGUYỆT THỰC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9530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một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qua </a:t>
            </a:r>
            <a:r>
              <a:rPr lang="en-US" sz="2800" dirty="0" err="1" smtClean="0">
                <a:latin typeface="Times New Roman"/>
                <a:ea typeface="Arial"/>
              </a:rPr>
              <a:t>vùng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mờ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. </a:t>
            </a:r>
            <a:r>
              <a:rPr lang="en-US" sz="2800" dirty="0" err="1" smtClean="0">
                <a:latin typeface="Times New Roman"/>
                <a:ea typeface="Arial"/>
              </a:rPr>
              <a:t>Lúc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này</a:t>
            </a:r>
            <a:r>
              <a:rPr lang="en-US" sz="2800" dirty="0" smtClean="0">
                <a:latin typeface="Times New Roman"/>
                <a:ea typeface="Arial"/>
              </a:rPr>
              <a:t>,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mờ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không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còn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sáng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rõ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nét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như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thông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thường</a:t>
            </a:r>
            <a:r>
              <a:rPr lang="en-US" sz="2800" dirty="0" smtClean="0">
                <a:latin typeface="Times New Roman"/>
                <a:ea typeface="Arial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 l="50231" t="40359" r="12076" b="24004"/>
          <a:stretch>
            <a:fillRect/>
          </a:stretch>
        </p:blipFill>
        <p:spPr bwMode="auto">
          <a:xfrm>
            <a:off x="533400" y="990600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NGUYỆT THỰC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0920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một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qua </a:t>
            </a:r>
            <a:r>
              <a:rPr lang="en-US" sz="2800" dirty="0" err="1" smtClean="0">
                <a:latin typeface="Times New Roman"/>
                <a:ea typeface="Arial"/>
              </a:rPr>
              <a:t>vùng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mờ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. </a:t>
            </a:r>
            <a:r>
              <a:rPr lang="en-US" sz="2800" dirty="0" err="1" smtClean="0">
                <a:latin typeface="Times New Roman"/>
                <a:ea typeface="Arial"/>
              </a:rPr>
              <a:t>Lúc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này</a:t>
            </a:r>
            <a:r>
              <a:rPr lang="en-US" sz="2800" dirty="0" smtClean="0">
                <a:latin typeface="Times New Roman"/>
                <a:ea typeface="Arial"/>
              </a:rPr>
              <a:t>,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mờ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không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còn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sáng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rõ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nét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như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thông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thường</a:t>
            </a:r>
            <a:r>
              <a:rPr lang="en-US" sz="2800" dirty="0" smtClean="0">
                <a:latin typeface="Times New Roman"/>
                <a:ea typeface="Arial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7528" t="33857" r="13787" b="26199"/>
          <a:stretch>
            <a:fillRect/>
          </a:stretch>
        </p:blipFill>
        <p:spPr bwMode="auto">
          <a:xfrm>
            <a:off x="685800" y="9906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NGUYỆT THỰC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0920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toàn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vào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vùng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. </a:t>
            </a:r>
            <a:r>
              <a:rPr lang="en-US" sz="2800" dirty="0" err="1" smtClean="0">
                <a:latin typeface="Times New Roman"/>
                <a:ea typeface="Arial"/>
              </a:rPr>
              <a:t>Lúc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này</a:t>
            </a:r>
            <a:r>
              <a:rPr lang="en-US" sz="2800" dirty="0" smtClean="0">
                <a:latin typeface="Times New Roman"/>
                <a:ea typeface="Arial"/>
              </a:rPr>
              <a:t>,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sẽ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có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màu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đỏ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đồng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hoặc</a:t>
            </a:r>
            <a:r>
              <a:rPr lang="en-US" sz="2800" dirty="0" smtClean="0">
                <a:latin typeface="Times New Roman"/>
                <a:ea typeface="Arial"/>
              </a:rPr>
              <a:t> cam </a:t>
            </a:r>
            <a:r>
              <a:rPr lang="en-US" sz="2800" dirty="0" err="1" smtClean="0">
                <a:latin typeface="Times New Roman"/>
                <a:ea typeface="Arial"/>
              </a:rPr>
              <a:t>sẫm</a:t>
            </a:r>
            <a:r>
              <a:rPr lang="en-US" sz="2800" dirty="0" smtClean="0">
                <a:latin typeface="Times New Roman"/>
                <a:ea typeface="Arial"/>
              </a:rPr>
              <a:t> (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máu</a:t>
            </a:r>
            <a:r>
              <a:rPr lang="en-US" sz="2800" dirty="0" smtClean="0">
                <a:latin typeface="Times New Roman"/>
                <a:ea typeface="Arial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7528" t="33857" r="13787" b="26199"/>
          <a:stretch>
            <a:fillRect/>
          </a:stretch>
        </p:blipFill>
        <p:spPr bwMode="auto">
          <a:xfrm>
            <a:off x="685800" y="9906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450215" algn="l"/>
                <a:tab pos="630555" algn="l"/>
              </a:tabLst>
            </a:pPr>
            <a:r>
              <a:rPr lang="en-US" dirty="0" err="1" smtClean="0">
                <a:latin typeface="Times New Roman"/>
                <a:ea typeface="Arial"/>
                <a:cs typeface="Times New Roman"/>
              </a:rPr>
              <a:t>Thủy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triều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hiện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tượng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mực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nước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ven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biển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cửa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sông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lên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cao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hoặc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hạ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xuống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thấp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theo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chu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kì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400" dirty="0" smtClean="0"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450215" algn="l"/>
                <a:tab pos="630555" algn="l"/>
              </a:tabLst>
            </a:pPr>
            <a:r>
              <a:rPr lang="en-US" dirty="0" err="1" smtClean="0">
                <a:latin typeface="Times New Roman"/>
                <a:ea typeface="Arial"/>
                <a:cs typeface="Times New Roman"/>
              </a:rPr>
              <a:t>Nguyên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nhân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chính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gây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ra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thủy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triều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do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lực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hấp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dẫn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giữa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Trăng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Trái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Đất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. Ta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thể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quan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sát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hiện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tượng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này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sau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mỗi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12h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thể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thấy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2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lần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như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vậy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trong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một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ngày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4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TRIỀU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TRIỀU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31192" t="40135" r="26340" b="15240"/>
          <a:stretch>
            <a:fillRect/>
          </a:stretch>
        </p:blipFill>
        <p:spPr bwMode="auto">
          <a:xfrm>
            <a:off x="1066800" y="12192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5334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4821" name="Picture 3" descr="nhat-thuc TOÀN PHẦN.png"/>
          <p:cNvPicPr>
            <a:picLocks noChangeAspect="1" noChangeArrowheads="1"/>
          </p:cNvPicPr>
          <p:nvPr/>
        </p:nvPicPr>
        <p:blipFill>
          <a:blip r:embed="rId2"/>
          <a:srcRect l="29420" t="33836" r="28288"/>
          <a:stretch>
            <a:fillRect/>
          </a:stretch>
        </p:blipFill>
        <p:spPr bwMode="auto">
          <a:xfrm>
            <a:off x="672924" y="2590799"/>
            <a:ext cx="3813351" cy="3352801"/>
          </a:xfrm>
          <a:prstGeom prst="rect">
            <a:avLst/>
          </a:prstGeom>
          <a:noFill/>
        </p:spPr>
      </p:pic>
      <p:pic>
        <p:nvPicPr>
          <p:cNvPr id="34820" name="Picture 5" descr="nguyet-thuc-toan-phan-7.jpg"/>
          <p:cNvPicPr>
            <a:picLocks noChangeAspect="1" noChangeArrowheads="1"/>
          </p:cNvPicPr>
          <p:nvPr/>
        </p:nvPicPr>
        <p:blipFill>
          <a:blip r:embed="rId3"/>
          <a:srcRect l="24763" r="25478" b="28453"/>
          <a:stretch>
            <a:fillRect/>
          </a:stretch>
        </p:blipFill>
        <p:spPr bwMode="auto">
          <a:xfrm>
            <a:off x="4876800" y="2608157"/>
            <a:ext cx="3476625" cy="3335443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4800" y="12192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nguyệt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609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Hình1.a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609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Hình1.b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6007544"/>
          <a:ext cx="6316345" cy="621856"/>
        </p:xfrm>
        <a:graphic>
          <a:graphicData uri="http://schemas.openxmlformats.org/drawingml/2006/table">
            <a:tbl>
              <a:tblPr/>
              <a:tblGrid>
                <a:gridCol w="631634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12954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1, 2, 3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28"/>
          <p:cNvPicPr>
            <a:picLocks noChangeAspect="1" noChangeArrowheads="1"/>
          </p:cNvPicPr>
          <p:nvPr/>
        </p:nvPicPr>
        <p:blipFill>
          <a:blip r:embed="rId2"/>
          <a:srcRect l="34087" t="28252" r="31383" b="34305"/>
          <a:stretch>
            <a:fillRect/>
          </a:stretch>
        </p:blipFill>
        <p:spPr bwMode="auto">
          <a:xfrm>
            <a:off x="1600200" y="2590800"/>
            <a:ext cx="6019800" cy="367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/>
          <a:srcRect l="34087" t="28252" r="31383" b="34305"/>
          <a:stretch>
            <a:fillRect/>
          </a:stretch>
        </p:blipFill>
        <p:spPr bwMode="auto">
          <a:xfrm>
            <a:off x="1524000" y="1219200"/>
            <a:ext cx="6019800" cy="36722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5410200"/>
            <a:ext cx="304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/>
                <a:ea typeface="Arial"/>
              </a:rPr>
              <a:t>1 – C; 2 – D; 3 – 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8600" y="1941255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thảo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luận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nhà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So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sánh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giống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nguyệt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Lợi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thủy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tượng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ra</a:t>
            </a:r>
            <a:r>
              <a:rPr lang="en-US" sz="3200" dirty="0" smtClean="0">
                <a:solidFill>
                  <a:srgbClr val="FF0000"/>
                </a:solidFill>
              </a:rPr>
              <a:t>???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nhat-thuc một phần.jpg"/>
          <p:cNvPicPr>
            <a:picLocks noChangeAspect="1"/>
          </p:cNvPicPr>
          <p:nvPr/>
        </p:nvPicPr>
        <p:blipFill>
          <a:blip r:embed="rId2"/>
          <a:srcRect t="12827"/>
          <a:stretch>
            <a:fillRect/>
          </a:stretch>
        </p:blipFill>
        <p:spPr>
          <a:xfrm>
            <a:off x="1600200" y="1143000"/>
            <a:ext cx="6528987" cy="5486400"/>
          </a:xfrm>
          <a:prstGeom prst="rect">
            <a:avLst/>
          </a:prstGeom>
        </p:spPr>
      </p:pic>
      <p:pic>
        <p:nvPicPr>
          <p:cNvPr id="7" name="Picture 6" descr="Nhat-Thuc.jpg"/>
          <p:cNvPicPr>
            <a:picLocks noChangeAspect="1"/>
          </p:cNvPicPr>
          <p:nvPr/>
        </p:nvPicPr>
        <p:blipFill>
          <a:blip r:embed="rId3"/>
          <a:srcRect l="4500"/>
          <a:stretch>
            <a:fillRect/>
          </a:stretch>
        </p:blipFill>
        <p:spPr>
          <a:xfrm>
            <a:off x="304800" y="1066800"/>
            <a:ext cx="8509133" cy="5638800"/>
          </a:xfrm>
          <a:prstGeom prst="rect">
            <a:avLst/>
          </a:prstGeom>
        </p:spPr>
      </p:pic>
      <p:pic>
        <p:nvPicPr>
          <p:cNvPr id="8" name="Picture 7" descr="nhat-thuc TOÀN PHẦN.png"/>
          <p:cNvPicPr>
            <a:picLocks noChangeAspect="1"/>
          </p:cNvPicPr>
          <p:nvPr/>
        </p:nvPicPr>
        <p:blipFill>
          <a:blip r:embed="rId4"/>
          <a:srcRect l="7893"/>
          <a:stretch>
            <a:fillRect/>
          </a:stretch>
        </p:blipFill>
        <p:spPr>
          <a:xfrm>
            <a:off x="213140" y="1066800"/>
            <a:ext cx="8930860" cy="5443728"/>
          </a:xfrm>
          <a:prstGeom prst="rect">
            <a:avLst/>
          </a:prstGeom>
        </p:spPr>
      </p:pic>
      <p:pic>
        <p:nvPicPr>
          <p:cNvPr id="9" name="Picture 8" descr="1563264689-nguyet-thuc 1 PHẦ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876300"/>
            <a:ext cx="8877300" cy="6057900"/>
          </a:xfrm>
          <a:prstGeom prst="rect">
            <a:avLst/>
          </a:prstGeom>
        </p:spPr>
      </p:pic>
      <p:pic>
        <p:nvPicPr>
          <p:cNvPr id="10" name="Picture 9" descr="nguyet-thuc-toan-phan-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2" y="838200"/>
            <a:ext cx="9102208" cy="6072924"/>
          </a:xfrm>
          <a:prstGeom prst="rect">
            <a:avLst/>
          </a:prstGeom>
        </p:spPr>
      </p:pic>
      <p:pic>
        <p:nvPicPr>
          <p:cNvPr id="11" name="Picture 10" descr="THỦY TRIỀ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pic>
        <p:nvPicPr>
          <p:cNvPr id="12" name="Picture 11" descr="trieu-cuong-0511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874" y="914399"/>
            <a:ext cx="9183874" cy="594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" y="152400"/>
            <a:ext cx="8915400" cy="6248400"/>
          </a:xfrm>
          <a:prstGeom prst="cloudCallout">
            <a:avLst>
              <a:gd name="adj1" fmla="val -49867"/>
              <a:gd name="adj2" fmla="val 5529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</a:rPr>
              <a:t>Bản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chất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và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thời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điểm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xảy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ra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các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hiện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tượng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này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như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thế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nào</a:t>
            </a:r>
            <a:r>
              <a:rPr lang="en-US" sz="4400" b="1" i="1" dirty="0">
                <a:solidFill>
                  <a:srgbClr val="C00000"/>
                </a:solidFill>
              </a:rPr>
              <a:t>? </a:t>
            </a:r>
            <a:r>
              <a:rPr lang="en-US" sz="4400" b="1" i="1" dirty="0" err="1">
                <a:solidFill>
                  <a:srgbClr val="C00000"/>
                </a:solidFill>
              </a:rPr>
              <a:t>Chúng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ta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có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dự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đoán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được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không</a:t>
            </a:r>
            <a:r>
              <a:rPr lang="en-US" sz="4400" b="1" i="1" dirty="0">
                <a:solidFill>
                  <a:srgbClr val="C00000"/>
                </a:solidFill>
              </a:rPr>
              <a:t>?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13592" t="34136" r="34878" b="15091"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 l="50231" t="40359" r="12995" b="24192"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Tai Lieu me Nga\ngo\trái đất.jpg"/>
          <p:cNvPicPr>
            <a:picLocks noChangeAspect="1" noChangeArrowheads="1"/>
          </p:cNvPicPr>
          <p:nvPr/>
        </p:nvPicPr>
        <p:blipFill>
          <a:blip r:embed="rId2"/>
          <a:srcRect l="4167" t="14010" r="4167" b="10331"/>
          <a:stretch>
            <a:fillRect/>
          </a:stretch>
        </p:blipFill>
        <p:spPr bwMode="auto">
          <a:xfrm>
            <a:off x="0" y="0"/>
            <a:ext cx="915286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737479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6: NHẬT THỰC  NGUYỆT THỰC THỦY TRIỀU</a:t>
            </a:r>
            <a:endParaRPr lang="en-US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0" y="762000"/>
            <a:ext cx="3733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 ĐẤT VÀ MẶT TRĂNG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600200"/>
            <a:ext cx="2209800" cy="3124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2057400"/>
            <a:ext cx="36576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 THỰC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0" y="3352800"/>
            <a:ext cx="3581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NGUYỆT THỰC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4724400"/>
            <a:ext cx="3505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 TRIỀU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4" idx="1"/>
          </p:cNvCxnSpPr>
          <p:nvPr/>
        </p:nvCxnSpPr>
        <p:spPr>
          <a:xfrm flipV="1">
            <a:off x="2667000" y="1181100"/>
            <a:ext cx="1066800" cy="1981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 flipV="1">
            <a:off x="2667000" y="2476500"/>
            <a:ext cx="1066800" cy="6858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2667000" y="3162300"/>
            <a:ext cx="1143000" cy="6477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8" idx="1"/>
          </p:cNvCxnSpPr>
          <p:nvPr/>
        </p:nvCxnSpPr>
        <p:spPr>
          <a:xfrm>
            <a:off x="2667000" y="3162300"/>
            <a:ext cx="1219200" cy="194310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TRÁI ĐẤT VÀ MẶT TRĂNG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19400"/>
          </a:xfrm>
        </p:spPr>
        <p:txBody>
          <a:bodyPr/>
          <a:lstStyle/>
          <a:p>
            <a:pPr lvl="0" algn="just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TRÁI ĐẤT VÀ MẶT TRĂNG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0215" algn="l"/>
                <a:tab pos="630555" algn="l"/>
              </a:tabLst>
            </a:pP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Trái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Đất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dạng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gần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hình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cầu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dẹt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ở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cực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Bắc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Nam,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tự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quay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quanh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trục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Bắc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– Nam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nó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với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chu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kì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23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giờ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56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phút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4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giây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tạo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ra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hiện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tượng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ngày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đêm</a:t>
            </a:r>
            <a:endParaRPr lang="en-US" sz="41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0215" algn="l"/>
                <a:tab pos="630555" algn="l"/>
              </a:tabLst>
            </a:pP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Trái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Đất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lớp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vỏ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ngoài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cứng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rắn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bao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phủ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bởi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71%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là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đại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dương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en-US" sz="41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TRÁI ĐẤT VÀ MẶT TRĂNG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384000km.</a:t>
            </a:r>
          </a:p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0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1468</Words>
  <Application>Microsoft Office PowerPoint</Application>
  <PresentationFormat>On-screen Show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I. TRÁI ĐẤT VÀ MẶT TRĂNG</vt:lpstr>
      <vt:lpstr>I. TRÁI ĐẤT VÀ MẶT TRĂNG</vt:lpstr>
      <vt:lpstr>I. TRÁI ĐẤT VÀ MẶT TRĂNG</vt:lpstr>
      <vt:lpstr>I. TRÁI ĐẤT VÀ MẶT TRĂNG</vt:lpstr>
      <vt:lpstr>Slide 11</vt:lpstr>
      <vt:lpstr>II. NHẬT THỰC</vt:lpstr>
      <vt:lpstr>II. NHẬT THỰC</vt:lpstr>
      <vt:lpstr>II. NHẬT THỰC</vt:lpstr>
      <vt:lpstr>II. NHẬT THỰC</vt:lpstr>
      <vt:lpstr>II. NHẬT THỰC</vt:lpstr>
      <vt:lpstr>II. NHẬT THỰC</vt:lpstr>
      <vt:lpstr>II. NHẬT THỰC</vt:lpstr>
      <vt:lpstr>II. NHẬT THỰC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 Dan</dc:creator>
  <cp:lastModifiedBy>Linh Dan</cp:lastModifiedBy>
  <cp:revision>88</cp:revision>
  <dcterms:created xsi:type="dcterms:W3CDTF">2022-08-08T01:34:00Z</dcterms:created>
  <dcterms:modified xsi:type="dcterms:W3CDTF">2022-08-17T08:40:42Z</dcterms:modified>
</cp:coreProperties>
</file>