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53"/>
  </p:notesMasterIdLst>
  <p:sldIdLst>
    <p:sldId id="256" r:id="rId2"/>
    <p:sldId id="1386" r:id="rId3"/>
    <p:sldId id="1396" r:id="rId4"/>
    <p:sldId id="1390" r:id="rId5"/>
    <p:sldId id="1391" r:id="rId6"/>
    <p:sldId id="1392" r:id="rId7"/>
    <p:sldId id="1393" r:id="rId8"/>
    <p:sldId id="1394" r:id="rId9"/>
    <p:sldId id="1395" r:id="rId10"/>
    <p:sldId id="266" r:id="rId11"/>
    <p:sldId id="267" r:id="rId12"/>
    <p:sldId id="269" r:id="rId13"/>
    <p:sldId id="1368" r:id="rId14"/>
    <p:sldId id="1369" r:id="rId15"/>
    <p:sldId id="1370" r:id="rId16"/>
    <p:sldId id="1372" r:id="rId17"/>
    <p:sldId id="1371" r:id="rId18"/>
    <p:sldId id="268" r:id="rId19"/>
    <p:sldId id="270" r:id="rId20"/>
    <p:sldId id="271" r:id="rId21"/>
    <p:sldId id="282" r:id="rId22"/>
    <p:sldId id="274" r:id="rId23"/>
    <p:sldId id="277" r:id="rId24"/>
    <p:sldId id="1373" r:id="rId25"/>
    <p:sldId id="287" r:id="rId26"/>
    <p:sldId id="1358" r:id="rId27"/>
    <p:sldId id="278" r:id="rId28"/>
    <p:sldId id="1374" r:id="rId29"/>
    <p:sldId id="285" r:id="rId30"/>
    <p:sldId id="1359" r:id="rId31"/>
    <p:sldId id="1351" r:id="rId32"/>
    <p:sldId id="273" r:id="rId33"/>
    <p:sldId id="280" r:id="rId34"/>
    <p:sldId id="1362" r:id="rId35"/>
    <p:sldId id="1363" r:id="rId36"/>
    <p:sldId id="288" r:id="rId37"/>
    <p:sldId id="1330" r:id="rId38"/>
    <p:sldId id="1353" r:id="rId39"/>
    <p:sldId id="1337" r:id="rId40"/>
    <p:sldId id="1354" r:id="rId41"/>
    <p:sldId id="1355" r:id="rId42"/>
    <p:sldId id="1356" r:id="rId43"/>
    <p:sldId id="1342" r:id="rId44"/>
    <p:sldId id="1344" r:id="rId45"/>
    <p:sldId id="1375" r:id="rId46"/>
    <p:sldId id="1376" r:id="rId47"/>
    <p:sldId id="1377" r:id="rId48"/>
    <p:sldId id="1378" r:id="rId49"/>
    <p:sldId id="1397" r:id="rId50"/>
    <p:sldId id="286" r:id="rId51"/>
    <p:sldId id="134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30A0"/>
    <a:srgbClr val="FF6600"/>
    <a:srgbClr val="008DF6"/>
    <a:srgbClr val="D05400"/>
    <a:srgbClr val="3C1EBA"/>
    <a:srgbClr val="5EC9F4"/>
    <a:srgbClr val="A02B93"/>
    <a:srgbClr val="C67044"/>
    <a:srgbClr val="C7A4D2"/>
    <a:srgbClr val="6A2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96267" autoAdjust="0"/>
  </p:normalViewPr>
  <p:slideViewPr>
    <p:cSldViewPr snapToGrid="0">
      <p:cViewPr varScale="1">
        <p:scale>
          <a:sx n="41" d="100"/>
          <a:sy n="41" d="100"/>
        </p:scale>
        <p:origin x="4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8B255-1C15-46C2-AD39-C5B206F12DE8}" type="doc">
      <dgm:prSet loTypeId="urn:microsoft.com/office/officeart/2009/layout/CircleArrowProcess" loCatId="cycle" qsTypeId="urn:microsoft.com/office/officeart/2005/8/quickstyle/simple1" qsCatId="simple" csTypeId="urn:microsoft.com/office/officeart/2005/8/colors/colorful4" csCatId="colorful" phldr="1"/>
      <dgm:spPr/>
      <dgm:t>
        <a:bodyPr/>
        <a:lstStyle/>
        <a:p>
          <a:endParaRPr lang="en-US"/>
        </a:p>
      </dgm:t>
    </dgm:pt>
    <dgm:pt modelId="{BB555528-1C2B-4C13-8453-099A57D5F847}">
      <dgm:prSet phldrT="[Text]"/>
      <dgm:spPr/>
      <dgm:t>
        <a:bodyPr/>
        <a:lstStyle/>
        <a:p>
          <a:r>
            <a:rPr lang="en-US">
              <a:solidFill>
                <a:srgbClr val="0F9ED5"/>
              </a:solidFill>
              <a:latin typeface="Niagara Engraved" panose="04020502070703030202" pitchFamily="82" charset="0"/>
            </a:rPr>
            <a:t>01</a:t>
          </a:r>
        </a:p>
      </dgm:t>
    </dgm:pt>
    <dgm:pt modelId="{26B7355E-2071-4319-B3F6-DE290AE554E9}" type="parTrans" cxnId="{D0B72B92-5451-4541-8E95-A7D05E7E1461}">
      <dgm:prSet/>
      <dgm:spPr/>
      <dgm:t>
        <a:bodyPr/>
        <a:lstStyle/>
        <a:p>
          <a:endParaRPr lang="en-US">
            <a:latin typeface="Niagara Engraved" panose="04020502070703030202" pitchFamily="82" charset="0"/>
          </a:endParaRPr>
        </a:p>
      </dgm:t>
    </dgm:pt>
    <dgm:pt modelId="{8594F24B-4347-401D-AAC4-36AD70A7D4C7}" type="sibTrans" cxnId="{D0B72B92-5451-4541-8E95-A7D05E7E1461}">
      <dgm:prSet/>
      <dgm:spPr/>
      <dgm:t>
        <a:bodyPr/>
        <a:lstStyle/>
        <a:p>
          <a:endParaRPr lang="en-US">
            <a:latin typeface="Niagara Engraved" panose="04020502070703030202" pitchFamily="82" charset="0"/>
          </a:endParaRPr>
        </a:p>
      </dgm:t>
    </dgm:pt>
    <dgm:pt modelId="{140A1B77-BCCF-459D-80AE-ED395C3E90FB}">
      <dgm:prSet phldrT="[Text]"/>
      <dgm:spPr/>
      <dgm:t>
        <a:bodyPr/>
        <a:lstStyle/>
        <a:p>
          <a:r>
            <a:rPr lang="en-US">
              <a:solidFill>
                <a:srgbClr val="3C1EBA"/>
              </a:solidFill>
              <a:latin typeface="Niagara Engraved" panose="04020502070703030202" pitchFamily="82" charset="0"/>
            </a:rPr>
            <a:t>02</a:t>
          </a:r>
        </a:p>
      </dgm:t>
    </dgm:pt>
    <dgm:pt modelId="{02F37F3E-4D78-4B46-B8E6-5209ED8CFE89}" type="parTrans" cxnId="{E2E19FEF-A6DE-4F08-9165-F590D1F62249}">
      <dgm:prSet/>
      <dgm:spPr/>
      <dgm:t>
        <a:bodyPr/>
        <a:lstStyle/>
        <a:p>
          <a:endParaRPr lang="en-US">
            <a:latin typeface="Niagara Engraved" panose="04020502070703030202" pitchFamily="82" charset="0"/>
          </a:endParaRPr>
        </a:p>
      </dgm:t>
    </dgm:pt>
    <dgm:pt modelId="{0D0866B2-B561-4DA8-A605-AB45AFAEA8D2}" type="sibTrans" cxnId="{E2E19FEF-A6DE-4F08-9165-F590D1F62249}">
      <dgm:prSet/>
      <dgm:spPr/>
      <dgm:t>
        <a:bodyPr/>
        <a:lstStyle/>
        <a:p>
          <a:endParaRPr lang="en-US">
            <a:latin typeface="Niagara Engraved" panose="04020502070703030202" pitchFamily="82" charset="0"/>
          </a:endParaRPr>
        </a:p>
      </dgm:t>
    </dgm:pt>
    <dgm:pt modelId="{FAB49502-BA08-46DA-83AF-856D5FAED667}">
      <dgm:prSet phldrT="[Text]"/>
      <dgm:spPr/>
      <dgm:t>
        <a:bodyPr/>
        <a:lstStyle/>
        <a:p>
          <a:r>
            <a:rPr lang="en-US">
              <a:solidFill>
                <a:srgbClr val="6A22B1"/>
              </a:solidFill>
              <a:latin typeface="Niagara Engraved" panose="04020502070703030202" pitchFamily="82" charset="0"/>
            </a:rPr>
            <a:t>03</a:t>
          </a:r>
        </a:p>
      </dgm:t>
    </dgm:pt>
    <dgm:pt modelId="{45775533-8AFE-4C01-BC94-CAC7C1418C9B}" type="parTrans" cxnId="{43E3DE3E-DAC1-4871-A7C3-455EA429A87F}">
      <dgm:prSet/>
      <dgm:spPr/>
      <dgm:t>
        <a:bodyPr/>
        <a:lstStyle/>
        <a:p>
          <a:endParaRPr lang="en-US">
            <a:latin typeface="Niagara Engraved" panose="04020502070703030202" pitchFamily="82" charset="0"/>
          </a:endParaRPr>
        </a:p>
      </dgm:t>
    </dgm:pt>
    <dgm:pt modelId="{BC5D1D4F-BCD4-4640-8A73-ABF953B67A78}" type="sibTrans" cxnId="{43E3DE3E-DAC1-4871-A7C3-455EA429A87F}">
      <dgm:prSet/>
      <dgm:spPr/>
      <dgm:t>
        <a:bodyPr/>
        <a:lstStyle/>
        <a:p>
          <a:endParaRPr lang="en-US">
            <a:latin typeface="Niagara Engraved" panose="04020502070703030202" pitchFamily="82" charset="0"/>
          </a:endParaRPr>
        </a:p>
      </dgm:t>
    </dgm:pt>
    <dgm:pt modelId="{E79960D4-3787-4A66-AD1F-F96894BB7426}" type="pres">
      <dgm:prSet presAssocID="{12D8B255-1C15-46C2-AD39-C5B206F12DE8}" presName="Name0" presStyleCnt="0">
        <dgm:presLayoutVars>
          <dgm:chMax val="7"/>
          <dgm:chPref val="7"/>
          <dgm:dir/>
          <dgm:animLvl val="lvl"/>
        </dgm:presLayoutVars>
      </dgm:prSet>
      <dgm:spPr/>
    </dgm:pt>
    <dgm:pt modelId="{D505565D-A5AD-40E4-BF0D-44DC203CEBF3}" type="pres">
      <dgm:prSet presAssocID="{BB555528-1C2B-4C13-8453-099A57D5F847}" presName="Accent1" presStyleCnt="0"/>
      <dgm:spPr/>
    </dgm:pt>
    <dgm:pt modelId="{34495C53-A6A6-4F63-AE3D-65368A2DCD78}" type="pres">
      <dgm:prSet presAssocID="{BB555528-1C2B-4C13-8453-099A57D5F847}" presName="Accent" presStyleLbl="node1" presStyleIdx="0" presStyleCnt="3"/>
      <dgm:spPr/>
    </dgm:pt>
    <dgm:pt modelId="{A34967AD-B021-42E7-A78F-EF09FD97AC07}" type="pres">
      <dgm:prSet presAssocID="{BB555528-1C2B-4C13-8453-099A57D5F847}" presName="Parent1" presStyleLbl="revTx" presStyleIdx="0" presStyleCnt="3">
        <dgm:presLayoutVars>
          <dgm:chMax val="1"/>
          <dgm:chPref val="1"/>
          <dgm:bulletEnabled val="1"/>
        </dgm:presLayoutVars>
      </dgm:prSet>
      <dgm:spPr/>
    </dgm:pt>
    <dgm:pt modelId="{8B4C5BFC-50C8-4A0A-B7CB-17A6DAA6E608}" type="pres">
      <dgm:prSet presAssocID="{140A1B77-BCCF-459D-80AE-ED395C3E90FB}" presName="Accent2" presStyleCnt="0"/>
      <dgm:spPr/>
    </dgm:pt>
    <dgm:pt modelId="{645DDB86-29A6-47A3-9085-98A9009C24E6}" type="pres">
      <dgm:prSet presAssocID="{140A1B77-BCCF-459D-80AE-ED395C3E90FB}" presName="Accent" presStyleLbl="node1" presStyleIdx="1" presStyleCnt="3"/>
      <dgm:spPr/>
    </dgm:pt>
    <dgm:pt modelId="{B46971CB-220F-4D61-A72D-8906C1F62EE1}" type="pres">
      <dgm:prSet presAssocID="{140A1B77-BCCF-459D-80AE-ED395C3E90FB}" presName="Parent2" presStyleLbl="revTx" presStyleIdx="1" presStyleCnt="3">
        <dgm:presLayoutVars>
          <dgm:chMax val="1"/>
          <dgm:chPref val="1"/>
          <dgm:bulletEnabled val="1"/>
        </dgm:presLayoutVars>
      </dgm:prSet>
      <dgm:spPr/>
    </dgm:pt>
    <dgm:pt modelId="{17D0C61F-83D4-499F-AB54-432D77F732AC}" type="pres">
      <dgm:prSet presAssocID="{FAB49502-BA08-46DA-83AF-856D5FAED667}" presName="Accent3" presStyleCnt="0"/>
      <dgm:spPr/>
    </dgm:pt>
    <dgm:pt modelId="{D3239A16-290C-46F7-87D2-59ACFC8451E6}" type="pres">
      <dgm:prSet presAssocID="{FAB49502-BA08-46DA-83AF-856D5FAED667}" presName="Accent" presStyleLbl="node1" presStyleIdx="2" presStyleCnt="3"/>
      <dgm:spPr/>
    </dgm:pt>
    <dgm:pt modelId="{D8539828-AEE8-4F9D-A42D-2A73BC63966A}" type="pres">
      <dgm:prSet presAssocID="{FAB49502-BA08-46DA-83AF-856D5FAED667}" presName="Parent3" presStyleLbl="revTx" presStyleIdx="2" presStyleCnt="3">
        <dgm:presLayoutVars>
          <dgm:chMax val="1"/>
          <dgm:chPref val="1"/>
          <dgm:bulletEnabled val="1"/>
        </dgm:presLayoutVars>
      </dgm:prSet>
      <dgm:spPr/>
    </dgm:pt>
  </dgm:ptLst>
  <dgm:cxnLst>
    <dgm:cxn modelId="{95B63902-9AA7-434A-91B4-2EE7B94703B8}" type="presOf" srcId="{FAB49502-BA08-46DA-83AF-856D5FAED667}" destId="{D8539828-AEE8-4F9D-A42D-2A73BC63966A}" srcOrd="0" destOrd="0" presId="urn:microsoft.com/office/officeart/2009/layout/CircleArrowProcess"/>
    <dgm:cxn modelId="{CDADDE2E-37AF-4B99-9C40-BD15710F2E78}" type="presOf" srcId="{12D8B255-1C15-46C2-AD39-C5B206F12DE8}" destId="{E79960D4-3787-4A66-AD1F-F96894BB7426}" srcOrd="0" destOrd="0" presId="urn:microsoft.com/office/officeart/2009/layout/CircleArrowProcess"/>
    <dgm:cxn modelId="{43E3DE3E-DAC1-4871-A7C3-455EA429A87F}" srcId="{12D8B255-1C15-46C2-AD39-C5B206F12DE8}" destId="{FAB49502-BA08-46DA-83AF-856D5FAED667}" srcOrd="2" destOrd="0" parTransId="{45775533-8AFE-4C01-BC94-CAC7C1418C9B}" sibTransId="{BC5D1D4F-BCD4-4640-8A73-ABF953B67A78}"/>
    <dgm:cxn modelId="{A41B6A65-817C-4FF2-B9F2-4D488B77491C}" type="presOf" srcId="{BB555528-1C2B-4C13-8453-099A57D5F847}" destId="{A34967AD-B021-42E7-A78F-EF09FD97AC07}" srcOrd="0" destOrd="0" presId="urn:microsoft.com/office/officeart/2009/layout/CircleArrowProcess"/>
    <dgm:cxn modelId="{D0B72B92-5451-4541-8E95-A7D05E7E1461}" srcId="{12D8B255-1C15-46C2-AD39-C5B206F12DE8}" destId="{BB555528-1C2B-4C13-8453-099A57D5F847}" srcOrd="0" destOrd="0" parTransId="{26B7355E-2071-4319-B3F6-DE290AE554E9}" sibTransId="{8594F24B-4347-401D-AAC4-36AD70A7D4C7}"/>
    <dgm:cxn modelId="{E2E19FEF-A6DE-4F08-9165-F590D1F62249}" srcId="{12D8B255-1C15-46C2-AD39-C5B206F12DE8}" destId="{140A1B77-BCCF-459D-80AE-ED395C3E90FB}" srcOrd="1" destOrd="0" parTransId="{02F37F3E-4D78-4B46-B8E6-5209ED8CFE89}" sibTransId="{0D0866B2-B561-4DA8-A605-AB45AFAEA8D2}"/>
    <dgm:cxn modelId="{B4A38CFE-FA83-41C6-B6C6-DC87C30D55E3}" type="presOf" srcId="{140A1B77-BCCF-459D-80AE-ED395C3E90FB}" destId="{B46971CB-220F-4D61-A72D-8906C1F62EE1}" srcOrd="0" destOrd="0" presId="urn:microsoft.com/office/officeart/2009/layout/CircleArrowProcess"/>
    <dgm:cxn modelId="{4EFA750E-4F3C-4CE3-9B15-CDE4A3F289E5}" type="presParOf" srcId="{E79960D4-3787-4A66-AD1F-F96894BB7426}" destId="{D505565D-A5AD-40E4-BF0D-44DC203CEBF3}" srcOrd="0" destOrd="0" presId="urn:microsoft.com/office/officeart/2009/layout/CircleArrowProcess"/>
    <dgm:cxn modelId="{CBC311B7-BE4F-4287-A4A8-9C4E40F5D4D1}" type="presParOf" srcId="{D505565D-A5AD-40E4-BF0D-44DC203CEBF3}" destId="{34495C53-A6A6-4F63-AE3D-65368A2DCD78}" srcOrd="0" destOrd="0" presId="urn:microsoft.com/office/officeart/2009/layout/CircleArrowProcess"/>
    <dgm:cxn modelId="{FE03BF3A-8836-4BA7-9406-05DEEA809251}" type="presParOf" srcId="{E79960D4-3787-4A66-AD1F-F96894BB7426}" destId="{A34967AD-B021-42E7-A78F-EF09FD97AC07}" srcOrd="1" destOrd="0" presId="urn:microsoft.com/office/officeart/2009/layout/CircleArrowProcess"/>
    <dgm:cxn modelId="{819F57E7-507F-483A-AA3E-8AC0761411E1}" type="presParOf" srcId="{E79960D4-3787-4A66-AD1F-F96894BB7426}" destId="{8B4C5BFC-50C8-4A0A-B7CB-17A6DAA6E608}" srcOrd="2" destOrd="0" presId="urn:microsoft.com/office/officeart/2009/layout/CircleArrowProcess"/>
    <dgm:cxn modelId="{FFE6E577-0F1C-4241-B129-54D8197EFBE4}" type="presParOf" srcId="{8B4C5BFC-50C8-4A0A-B7CB-17A6DAA6E608}" destId="{645DDB86-29A6-47A3-9085-98A9009C24E6}" srcOrd="0" destOrd="0" presId="urn:microsoft.com/office/officeart/2009/layout/CircleArrowProcess"/>
    <dgm:cxn modelId="{40A26721-9C30-4BDC-82AF-52A8C90D22A3}" type="presParOf" srcId="{E79960D4-3787-4A66-AD1F-F96894BB7426}" destId="{B46971CB-220F-4D61-A72D-8906C1F62EE1}" srcOrd="3" destOrd="0" presId="urn:microsoft.com/office/officeart/2009/layout/CircleArrowProcess"/>
    <dgm:cxn modelId="{3349320B-C5B1-4C96-ACD4-9C1E541939C9}" type="presParOf" srcId="{E79960D4-3787-4A66-AD1F-F96894BB7426}" destId="{17D0C61F-83D4-499F-AB54-432D77F732AC}" srcOrd="4" destOrd="0" presId="urn:microsoft.com/office/officeart/2009/layout/CircleArrowProcess"/>
    <dgm:cxn modelId="{C64B7B7F-63CB-4A8F-A18F-8ACADC1CA305}" type="presParOf" srcId="{17D0C61F-83D4-499F-AB54-432D77F732AC}" destId="{D3239A16-290C-46F7-87D2-59ACFC8451E6}" srcOrd="0" destOrd="0" presId="urn:microsoft.com/office/officeart/2009/layout/CircleArrowProcess"/>
    <dgm:cxn modelId="{A0521EAB-F158-4886-9355-A56EFA500715}" type="presParOf" srcId="{E79960D4-3787-4A66-AD1F-F96894BB7426}" destId="{D8539828-AEE8-4F9D-A42D-2A73BC63966A}"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95C53-A6A6-4F63-AE3D-65368A2DCD78}">
      <dsp:nvSpPr>
        <dsp:cNvPr id="0" name=""/>
        <dsp:cNvSpPr/>
      </dsp:nvSpPr>
      <dsp:spPr>
        <a:xfrm>
          <a:off x="2989143" y="0"/>
          <a:ext cx="2497057" cy="2497437"/>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967AD-B021-42E7-A78F-EF09FD97AC07}">
      <dsp:nvSpPr>
        <dsp:cNvPr id="0" name=""/>
        <dsp:cNvSpPr/>
      </dsp:nvSpPr>
      <dsp:spPr>
        <a:xfrm>
          <a:off x="3541075" y="901650"/>
          <a:ext cx="1387566" cy="69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0F9ED5"/>
              </a:solidFill>
              <a:latin typeface="Niagara Engraved" panose="04020502070703030202" pitchFamily="82" charset="0"/>
            </a:rPr>
            <a:t>01</a:t>
          </a:r>
        </a:p>
      </dsp:txBody>
      <dsp:txXfrm>
        <a:off x="3541075" y="901650"/>
        <a:ext cx="1387566" cy="693617"/>
      </dsp:txXfrm>
    </dsp:sp>
    <dsp:sp modelId="{645DDB86-29A6-47A3-9085-98A9009C24E6}">
      <dsp:nvSpPr>
        <dsp:cNvPr id="0" name=""/>
        <dsp:cNvSpPr/>
      </dsp:nvSpPr>
      <dsp:spPr>
        <a:xfrm>
          <a:off x="2295594" y="1434962"/>
          <a:ext cx="2497057" cy="2497437"/>
        </a:xfrm>
        <a:prstGeom prst="leftCircularArrow">
          <a:avLst>
            <a:gd name="adj1" fmla="val 10980"/>
            <a:gd name="adj2" fmla="val 1142322"/>
            <a:gd name="adj3" fmla="val 6300000"/>
            <a:gd name="adj4" fmla="val 18900000"/>
            <a:gd name="adj5" fmla="val 12500"/>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6971CB-220F-4D61-A72D-8906C1F62EE1}">
      <dsp:nvSpPr>
        <dsp:cNvPr id="0" name=""/>
        <dsp:cNvSpPr/>
      </dsp:nvSpPr>
      <dsp:spPr>
        <a:xfrm>
          <a:off x="2850339" y="2344914"/>
          <a:ext cx="1387566" cy="69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3C1EBA"/>
              </a:solidFill>
              <a:latin typeface="Niagara Engraved" panose="04020502070703030202" pitchFamily="82" charset="0"/>
            </a:rPr>
            <a:t>02</a:t>
          </a:r>
        </a:p>
      </dsp:txBody>
      <dsp:txXfrm>
        <a:off x="2850339" y="2344914"/>
        <a:ext cx="1387566" cy="693617"/>
      </dsp:txXfrm>
    </dsp:sp>
    <dsp:sp modelId="{D3239A16-290C-46F7-87D2-59ACFC8451E6}">
      <dsp:nvSpPr>
        <dsp:cNvPr id="0" name=""/>
        <dsp:cNvSpPr/>
      </dsp:nvSpPr>
      <dsp:spPr>
        <a:xfrm>
          <a:off x="3166868" y="3041644"/>
          <a:ext cx="2145359" cy="2146218"/>
        </a:xfrm>
        <a:prstGeom prst="blockArc">
          <a:avLst>
            <a:gd name="adj1" fmla="val 13500000"/>
            <a:gd name="adj2" fmla="val 10800000"/>
            <a:gd name="adj3" fmla="val 1274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39828-AEE8-4F9D-A42D-2A73BC63966A}">
      <dsp:nvSpPr>
        <dsp:cNvPr id="0" name=""/>
        <dsp:cNvSpPr/>
      </dsp:nvSpPr>
      <dsp:spPr>
        <a:xfrm>
          <a:off x="3544357" y="3790252"/>
          <a:ext cx="1387566" cy="69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kern="1200">
              <a:solidFill>
                <a:srgbClr val="6A22B1"/>
              </a:solidFill>
              <a:latin typeface="Niagara Engraved" panose="04020502070703030202" pitchFamily="82" charset="0"/>
            </a:rPr>
            <a:t>03</a:t>
          </a:r>
        </a:p>
      </dsp:txBody>
      <dsp:txXfrm>
        <a:off x="3544357" y="3790252"/>
        <a:ext cx="1387566" cy="69361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0821F-D85B-4922-838F-F18640C0CAF8}" type="datetimeFigureOut">
              <a:rPr lang="en-US" smtClean="0"/>
              <a:t>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14668-3EFC-4962-9DF4-9A5565C63B25}" type="slidenum">
              <a:rPr lang="en-US" smtClean="0"/>
              <a:t>‹#›</a:t>
            </a:fld>
            <a:endParaRPr lang="en-US"/>
          </a:p>
        </p:txBody>
      </p:sp>
    </p:spTree>
    <p:extLst>
      <p:ext uri="{BB962C8B-B14F-4D97-AF65-F5344CB8AC3E}">
        <p14:creationId xmlns:p14="http://schemas.microsoft.com/office/powerpoint/2010/main" val="2701156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14668-3EFC-4962-9DF4-9A5565C63B25}" type="slidenum">
              <a:rPr lang="en-US" smtClean="0"/>
              <a:t>1</a:t>
            </a:fld>
            <a:endParaRPr lang="en-US"/>
          </a:p>
        </p:txBody>
      </p:sp>
    </p:spTree>
    <p:extLst>
      <p:ext uri="{BB962C8B-B14F-4D97-AF65-F5344CB8AC3E}">
        <p14:creationId xmlns:p14="http://schemas.microsoft.com/office/powerpoint/2010/main" val="144307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14668-3EFC-4962-9DF4-9A5565C63B25}" type="slidenum">
              <a:rPr lang="en-US" smtClean="0"/>
              <a:t>30</a:t>
            </a:fld>
            <a:endParaRPr lang="en-US"/>
          </a:p>
        </p:txBody>
      </p:sp>
    </p:spTree>
    <p:extLst>
      <p:ext uri="{BB962C8B-B14F-4D97-AF65-F5344CB8AC3E}">
        <p14:creationId xmlns:p14="http://schemas.microsoft.com/office/powerpoint/2010/main" val="2749061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614668-3EFC-4962-9DF4-9A5565C63B25}" type="slidenum">
              <a:rPr lang="en-US" smtClean="0"/>
              <a:t>48</a:t>
            </a:fld>
            <a:endParaRPr lang="en-US"/>
          </a:p>
        </p:txBody>
      </p:sp>
    </p:spTree>
    <p:extLst>
      <p:ext uri="{BB962C8B-B14F-4D97-AF65-F5344CB8AC3E}">
        <p14:creationId xmlns:p14="http://schemas.microsoft.com/office/powerpoint/2010/main" val="319172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483B-A9C5-2912-434B-B2DEDD75D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A2B701-9030-262B-5AE1-AB4DE5E664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1D03C6-C651-EDB5-E045-E9C7C535508E}"/>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4FABFC3D-FC68-EB27-E8E0-EE5EA9235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DA4EC-D80A-524E-D00C-449721F5247B}"/>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239482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0AE70-E51B-CCAC-C45F-4A4F50C79E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ED435B-0A40-23D1-4C31-42C995173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F6A17-BC53-4529-1098-CA6AC1A3946B}"/>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1AE69D93-FA3D-38C8-BB83-42E2C7506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05C7B-013E-0AAB-3DAA-25ED8A26D840}"/>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4243830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80CF2E-7975-BF36-EC21-7CF94263B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B63152-6A9C-BEEF-B2D3-0558E56362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374E-CC19-EAAF-CBB0-FCF9D0670035}"/>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2576E7BE-BB47-DB8B-2A79-6D35CA92A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0847B-4E97-F672-87EB-1D68B56A0565}"/>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74970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B01A14D-0DD9-A2DA-B469-31EC26093291}"/>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6" name="Slide Number Placeholder 5">
            <a:extLst>
              <a:ext uri="{FF2B5EF4-FFF2-40B4-BE49-F238E27FC236}">
                <a16:creationId xmlns:a16="http://schemas.microsoft.com/office/drawing/2014/main" id="{57CD05CE-AC00-FFD4-AA64-0F33C3D4A468}"/>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3276524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Google Shape;38;p3">
            <a:extLst>
              <a:ext uri="{FF2B5EF4-FFF2-40B4-BE49-F238E27FC236}">
                <a16:creationId xmlns:a16="http://schemas.microsoft.com/office/drawing/2014/main" id="{F6BF61F0-1253-A51D-4D1C-173D94AFA26C}"/>
              </a:ext>
            </a:extLst>
          </p:cNvPr>
          <p:cNvSpPr/>
          <p:nvPr userDrawn="1"/>
        </p:nvSpPr>
        <p:spPr>
          <a:xfrm>
            <a:off x="542867" y="542767"/>
            <a:ext cx="11106400" cy="5772400"/>
          </a:xfrm>
          <a:prstGeom prst="rect">
            <a:avLst/>
          </a:prstGeom>
          <a:solidFill>
            <a:srgbClr val="64BE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39;p3">
            <a:extLst>
              <a:ext uri="{FF2B5EF4-FFF2-40B4-BE49-F238E27FC236}">
                <a16:creationId xmlns:a16="http://schemas.microsoft.com/office/drawing/2014/main" id="{3C9447B5-AF07-BDBF-D027-8740C3404FBA}"/>
              </a:ext>
            </a:extLst>
          </p:cNvPr>
          <p:cNvSpPr/>
          <p:nvPr userDrawn="1"/>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40;p3">
            <a:extLst>
              <a:ext uri="{FF2B5EF4-FFF2-40B4-BE49-F238E27FC236}">
                <a16:creationId xmlns:a16="http://schemas.microsoft.com/office/drawing/2014/main" id="{6A78D606-A5B1-E954-F2C7-9535AE66807B}"/>
              </a:ext>
            </a:extLst>
          </p:cNvPr>
          <p:cNvSpPr/>
          <p:nvPr userDrawn="1"/>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41;p3">
            <a:extLst>
              <a:ext uri="{FF2B5EF4-FFF2-40B4-BE49-F238E27FC236}">
                <a16:creationId xmlns:a16="http://schemas.microsoft.com/office/drawing/2014/main" id="{FDFD1369-2BBD-5DB4-1AD3-9B634BED1DFE}"/>
              </a:ext>
            </a:extLst>
          </p:cNvPr>
          <p:cNvSpPr/>
          <p:nvPr userDrawn="1"/>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42;p3">
            <a:extLst>
              <a:ext uri="{FF2B5EF4-FFF2-40B4-BE49-F238E27FC236}">
                <a16:creationId xmlns:a16="http://schemas.microsoft.com/office/drawing/2014/main" id="{0FD03BF9-0793-9075-DD0D-ED9A77DFF5EE}"/>
              </a:ext>
            </a:extLst>
          </p:cNvPr>
          <p:cNvSpPr/>
          <p:nvPr userDrawn="1"/>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43;p3">
            <a:extLst>
              <a:ext uri="{FF2B5EF4-FFF2-40B4-BE49-F238E27FC236}">
                <a16:creationId xmlns:a16="http://schemas.microsoft.com/office/drawing/2014/main" id="{30D0CCEE-C2CF-33E0-E420-8810384C1711}"/>
              </a:ext>
            </a:extLst>
          </p:cNvPr>
          <p:cNvSpPr/>
          <p:nvPr userDrawn="1"/>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44;p3">
            <a:extLst>
              <a:ext uri="{FF2B5EF4-FFF2-40B4-BE49-F238E27FC236}">
                <a16:creationId xmlns:a16="http://schemas.microsoft.com/office/drawing/2014/main" id="{6C4C46FB-6D96-5D08-634A-5ED61B502A37}"/>
              </a:ext>
            </a:extLst>
          </p:cNvPr>
          <p:cNvSpPr/>
          <p:nvPr userDrawn="1"/>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45;p3">
            <a:extLst>
              <a:ext uri="{FF2B5EF4-FFF2-40B4-BE49-F238E27FC236}">
                <a16:creationId xmlns:a16="http://schemas.microsoft.com/office/drawing/2014/main" id="{1B4A455D-5BC4-86CB-B12C-FE6FEBB93B7B}"/>
              </a:ext>
            </a:extLst>
          </p:cNvPr>
          <p:cNvSpPr/>
          <p:nvPr userDrawn="1"/>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46;p3">
            <a:extLst>
              <a:ext uri="{FF2B5EF4-FFF2-40B4-BE49-F238E27FC236}">
                <a16:creationId xmlns:a16="http://schemas.microsoft.com/office/drawing/2014/main" id="{57CF4400-33C1-B77E-E962-052A154F022D}"/>
              </a:ext>
            </a:extLst>
          </p:cNvPr>
          <p:cNvSpPr/>
          <p:nvPr userDrawn="1"/>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47;p3">
            <a:extLst>
              <a:ext uri="{FF2B5EF4-FFF2-40B4-BE49-F238E27FC236}">
                <a16:creationId xmlns:a16="http://schemas.microsoft.com/office/drawing/2014/main" id="{CBCDA87B-BDE1-EF23-1F41-488E00DF22CA}"/>
              </a:ext>
            </a:extLst>
          </p:cNvPr>
          <p:cNvSpPr/>
          <p:nvPr userDrawn="1"/>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48;p3">
            <a:extLst>
              <a:ext uri="{FF2B5EF4-FFF2-40B4-BE49-F238E27FC236}">
                <a16:creationId xmlns:a16="http://schemas.microsoft.com/office/drawing/2014/main" id="{63BC2A36-F9ED-DD8F-771E-897CF16CD348}"/>
              </a:ext>
            </a:extLst>
          </p:cNvPr>
          <p:cNvSpPr/>
          <p:nvPr userDrawn="1"/>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49;p3">
            <a:extLst>
              <a:ext uri="{FF2B5EF4-FFF2-40B4-BE49-F238E27FC236}">
                <a16:creationId xmlns:a16="http://schemas.microsoft.com/office/drawing/2014/main" id="{33BE143C-D2F5-B194-716C-35D1E91CD59F}"/>
              </a:ext>
            </a:extLst>
          </p:cNvPr>
          <p:cNvSpPr/>
          <p:nvPr userDrawn="1"/>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50;p3">
            <a:extLst>
              <a:ext uri="{FF2B5EF4-FFF2-40B4-BE49-F238E27FC236}">
                <a16:creationId xmlns:a16="http://schemas.microsoft.com/office/drawing/2014/main" id="{A056CE21-FC56-890C-1A2F-0D2B3DF4C19A}"/>
              </a:ext>
            </a:extLst>
          </p:cNvPr>
          <p:cNvGrpSpPr/>
          <p:nvPr userDrawn="1"/>
        </p:nvGrpSpPr>
        <p:grpSpPr>
          <a:xfrm>
            <a:off x="4001434" y="5576165"/>
            <a:ext cx="678468" cy="638281"/>
            <a:chOff x="5972700" y="2330200"/>
            <a:chExt cx="411625" cy="387275"/>
          </a:xfrm>
        </p:grpSpPr>
        <p:sp>
          <p:nvSpPr>
            <p:cNvPr id="21" name="Google Shape;51;p3">
              <a:extLst>
                <a:ext uri="{FF2B5EF4-FFF2-40B4-BE49-F238E27FC236}">
                  <a16:creationId xmlns:a16="http://schemas.microsoft.com/office/drawing/2014/main" id="{FB8DE89E-85E3-7685-E18B-A4271ED7AA34}"/>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52;p3">
              <a:extLst>
                <a:ext uri="{FF2B5EF4-FFF2-40B4-BE49-F238E27FC236}">
                  <a16:creationId xmlns:a16="http://schemas.microsoft.com/office/drawing/2014/main" id="{7352132E-D5DF-4ADE-0ADA-0CE30540167A}"/>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53;p3">
            <a:extLst>
              <a:ext uri="{FF2B5EF4-FFF2-40B4-BE49-F238E27FC236}">
                <a16:creationId xmlns:a16="http://schemas.microsoft.com/office/drawing/2014/main" id="{EF835C72-2BC0-789A-C1B6-D55B562D2120}"/>
              </a:ext>
            </a:extLst>
          </p:cNvPr>
          <p:cNvGrpSpPr/>
          <p:nvPr userDrawn="1"/>
        </p:nvGrpSpPr>
        <p:grpSpPr>
          <a:xfrm>
            <a:off x="7815691" y="675413"/>
            <a:ext cx="699967" cy="1109527"/>
            <a:chOff x="6718575" y="2318625"/>
            <a:chExt cx="256950" cy="407375"/>
          </a:xfrm>
        </p:grpSpPr>
        <p:sp>
          <p:nvSpPr>
            <p:cNvPr id="24" name="Google Shape;54;p3">
              <a:extLst>
                <a:ext uri="{FF2B5EF4-FFF2-40B4-BE49-F238E27FC236}">
                  <a16:creationId xmlns:a16="http://schemas.microsoft.com/office/drawing/2014/main" id="{21DB8A22-BBB2-E6EB-EB0D-9636CB2B283C}"/>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5" name="Google Shape;55;p3">
              <a:extLst>
                <a:ext uri="{FF2B5EF4-FFF2-40B4-BE49-F238E27FC236}">
                  <a16:creationId xmlns:a16="http://schemas.microsoft.com/office/drawing/2014/main" id="{B06A4F59-580F-0561-7260-4D33AB30CB3B}"/>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6" name="Google Shape;56;p3">
              <a:extLst>
                <a:ext uri="{FF2B5EF4-FFF2-40B4-BE49-F238E27FC236}">
                  <a16:creationId xmlns:a16="http://schemas.microsoft.com/office/drawing/2014/main" id="{3AFED8D7-20D8-54B6-553C-D15BDEF4BD35}"/>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7" name="Google Shape;57;p3">
              <a:extLst>
                <a:ext uri="{FF2B5EF4-FFF2-40B4-BE49-F238E27FC236}">
                  <a16:creationId xmlns:a16="http://schemas.microsoft.com/office/drawing/2014/main" id="{C3A81EEF-6FD5-B975-6085-CD4A839D633B}"/>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8" name="Google Shape;58;p3">
              <a:extLst>
                <a:ext uri="{FF2B5EF4-FFF2-40B4-BE49-F238E27FC236}">
                  <a16:creationId xmlns:a16="http://schemas.microsoft.com/office/drawing/2014/main" id="{BEAB1022-373A-30B6-1F16-9ECABB026BA1}"/>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9" name="Google Shape;59;p3">
              <a:extLst>
                <a:ext uri="{FF2B5EF4-FFF2-40B4-BE49-F238E27FC236}">
                  <a16:creationId xmlns:a16="http://schemas.microsoft.com/office/drawing/2014/main" id="{54AAEF62-42ED-E9A0-37D1-E17CB61BE3EB}"/>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0" name="Google Shape;60;p3">
              <a:extLst>
                <a:ext uri="{FF2B5EF4-FFF2-40B4-BE49-F238E27FC236}">
                  <a16:creationId xmlns:a16="http://schemas.microsoft.com/office/drawing/2014/main" id="{A0870331-CF6F-A665-733D-6516EE66E121}"/>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31" name="Google Shape;61;p3">
              <a:extLst>
                <a:ext uri="{FF2B5EF4-FFF2-40B4-BE49-F238E27FC236}">
                  <a16:creationId xmlns:a16="http://schemas.microsoft.com/office/drawing/2014/main" id="{1C78DADA-BA4F-0F88-2E61-C77EC62AD84E}"/>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32" name="Google Shape;62;p3">
            <a:extLst>
              <a:ext uri="{FF2B5EF4-FFF2-40B4-BE49-F238E27FC236}">
                <a16:creationId xmlns:a16="http://schemas.microsoft.com/office/drawing/2014/main" id="{68FC75B5-720F-D6A1-5EFE-3DAFC65F0ED7}"/>
              </a:ext>
            </a:extLst>
          </p:cNvPr>
          <p:cNvSpPr/>
          <p:nvPr userDrawn="1"/>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63;p3">
            <a:extLst>
              <a:ext uri="{FF2B5EF4-FFF2-40B4-BE49-F238E27FC236}">
                <a16:creationId xmlns:a16="http://schemas.microsoft.com/office/drawing/2014/main" id="{773B75E0-E64F-A409-C50A-925135FDCCA0}"/>
              </a:ext>
            </a:extLst>
          </p:cNvPr>
          <p:cNvSpPr/>
          <p:nvPr userDrawn="1"/>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64;p3">
            <a:extLst>
              <a:ext uri="{FF2B5EF4-FFF2-40B4-BE49-F238E27FC236}">
                <a16:creationId xmlns:a16="http://schemas.microsoft.com/office/drawing/2014/main" id="{8AC4D9F6-3E65-0A5F-921F-DC2E4E073DB4}"/>
              </a:ext>
            </a:extLst>
          </p:cNvPr>
          <p:cNvSpPr/>
          <p:nvPr userDrawn="1"/>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65;p3">
            <a:extLst>
              <a:ext uri="{FF2B5EF4-FFF2-40B4-BE49-F238E27FC236}">
                <a16:creationId xmlns:a16="http://schemas.microsoft.com/office/drawing/2014/main" id="{E66C706F-61A0-AB35-BAB8-2196447E3821}"/>
              </a:ext>
            </a:extLst>
          </p:cNvPr>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36" name="Google Shape;66;p3">
            <a:extLst>
              <a:ext uri="{FF2B5EF4-FFF2-40B4-BE49-F238E27FC236}">
                <a16:creationId xmlns:a16="http://schemas.microsoft.com/office/drawing/2014/main" id="{561D0F12-DB40-C66E-19D0-3823F48E60DC}"/>
              </a:ext>
            </a:extLst>
          </p:cNvPr>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641417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95E453-1F93-E43E-A322-D20D4E2AC2AE}"/>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4" name="Footer Placeholder 3">
            <a:extLst>
              <a:ext uri="{FF2B5EF4-FFF2-40B4-BE49-F238E27FC236}">
                <a16:creationId xmlns:a16="http://schemas.microsoft.com/office/drawing/2014/main" id="{7BA9D0D1-D2AB-073E-DDBB-DDBEB0E5BD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12F105-D55E-2190-2E4B-A9CACBF470BE}"/>
              </a:ext>
            </a:extLst>
          </p:cNvPr>
          <p:cNvSpPr>
            <a:spLocks noGrp="1"/>
          </p:cNvSpPr>
          <p:nvPr>
            <p:ph type="sldNum" sz="quarter" idx="12"/>
          </p:nvPr>
        </p:nvSpPr>
        <p:spPr/>
        <p:txBody>
          <a:bodyPr/>
          <a:lstStyle/>
          <a:p>
            <a:fld id="{03C1D540-2F0B-4D72-AC1D-59FA3A0106EB}" type="slidenum">
              <a:rPr lang="en-US" smtClean="0"/>
              <a:t>‹#›</a:t>
            </a:fld>
            <a:endParaRPr lang="en-US"/>
          </a:p>
        </p:txBody>
      </p:sp>
      <p:sp>
        <p:nvSpPr>
          <p:cNvPr id="6" name="Google Shape;10;p2">
            <a:extLst>
              <a:ext uri="{FF2B5EF4-FFF2-40B4-BE49-F238E27FC236}">
                <a16:creationId xmlns:a16="http://schemas.microsoft.com/office/drawing/2014/main" id="{36BE292B-C2CC-CF34-F233-9B8CB6DFE1D9}"/>
              </a:ext>
            </a:extLst>
          </p:cNvPr>
          <p:cNvSpPr/>
          <p:nvPr userDrawn="1"/>
        </p:nvSpPr>
        <p:spPr>
          <a:xfrm>
            <a:off x="3507267" y="840200"/>
            <a:ext cx="5177600" cy="5177600"/>
          </a:xfrm>
          <a:prstGeom prst="ellipse">
            <a:avLst/>
          </a:prstGeom>
          <a:solidFill>
            <a:srgbClr val="64BE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11;p2">
            <a:extLst>
              <a:ext uri="{FF2B5EF4-FFF2-40B4-BE49-F238E27FC236}">
                <a16:creationId xmlns:a16="http://schemas.microsoft.com/office/drawing/2014/main" id="{4673CF70-2F1A-B2EC-A9A6-E0420B37454C}"/>
              </a:ext>
            </a:extLst>
          </p:cNvPr>
          <p:cNvSpPr/>
          <p:nvPr userDrawn="1"/>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12;p2">
            <a:extLst>
              <a:ext uri="{FF2B5EF4-FFF2-40B4-BE49-F238E27FC236}">
                <a16:creationId xmlns:a16="http://schemas.microsoft.com/office/drawing/2014/main" id="{AA8ECB48-7A06-7C0C-672F-253E8B8BD922}"/>
              </a:ext>
            </a:extLst>
          </p:cNvPr>
          <p:cNvSpPr/>
          <p:nvPr userDrawn="1"/>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13;p2">
            <a:extLst>
              <a:ext uri="{FF2B5EF4-FFF2-40B4-BE49-F238E27FC236}">
                <a16:creationId xmlns:a16="http://schemas.microsoft.com/office/drawing/2014/main" id="{90106E05-4678-234B-A94A-B229A24A6865}"/>
              </a:ext>
            </a:extLst>
          </p:cNvPr>
          <p:cNvSpPr/>
          <p:nvPr userDrawn="1"/>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4;p2">
            <a:extLst>
              <a:ext uri="{FF2B5EF4-FFF2-40B4-BE49-F238E27FC236}">
                <a16:creationId xmlns:a16="http://schemas.microsoft.com/office/drawing/2014/main" id="{C08775E9-10F3-8E40-CC97-934B861409D2}"/>
              </a:ext>
            </a:extLst>
          </p:cNvPr>
          <p:cNvSpPr/>
          <p:nvPr userDrawn="1"/>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5;p2">
            <a:extLst>
              <a:ext uri="{FF2B5EF4-FFF2-40B4-BE49-F238E27FC236}">
                <a16:creationId xmlns:a16="http://schemas.microsoft.com/office/drawing/2014/main" id="{E7472484-BD5E-B48F-F24A-6441AC04F3D8}"/>
              </a:ext>
            </a:extLst>
          </p:cNvPr>
          <p:cNvSpPr/>
          <p:nvPr userDrawn="1"/>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6;p2">
            <a:extLst>
              <a:ext uri="{FF2B5EF4-FFF2-40B4-BE49-F238E27FC236}">
                <a16:creationId xmlns:a16="http://schemas.microsoft.com/office/drawing/2014/main" id="{7908580F-4331-ADA1-4CAD-6C463B75BD25}"/>
              </a:ext>
            </a:extLst>
          </p:cNvPr>
          <p:cNvSpPr/>
          <p:nvPr userDrawn="1"/>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7;p2">
            <a:extLst>
              <a:ext uri="{FF2B5EF4-FFF2-40B4-BE49-F238E27FC236}">
                <a16:creationId xmlns:a16="http://schemas.microsoft.com/office/drawing/2014/main" id="{0FB66E50-404D-B0B7-F90B-632FA2E1034F}"/>
              </a:ext>
            </a:extLst>
          </p:cNvPr>
          <p:cNvSpPr/>
          <p:nvPr userDrawn="1"/>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8;p2">
            <a:extLst>
              <a:ext uri="{FF2B5EF4-FFF2-40B4-BE49-F238E27FC236}">
                <a16:creationId xmlns:a16="http://schemas.microsoft.com/office/drawing/2014/main" id="{919F8D6B-3F9B-BD47-AF7E-7AE7CCEAD8A8}"/>
              </a:ext>
            </a:extLst>
          </p:cNvPr>
          <p:cNvSpPr/>
          <p:nvPr userDrawn="1"/>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9;p2">
            <a:extLst>
              <a:ext uri="{FF2B5EF4-FFF2-40B4-BE49-F238E27FC236}">
                <a16:creationId xmlns:a16="http://schemas.microsoft.com/office/drawing/2014/main" id="{6D78B351-178F-7410-5346-C860C8F83911}"/>
              </a:ext>
            </a:extLst>
          </p:cNvPr>
          <p:cNvSpPr/>
          <p:nvPr userDrawn="1"/>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20;p2">
            <a:extLst>
              <a:ext uri="{FF2B5EF4-FFF2-40B4-BE49-F238E27FC236}">
                <a16:creationId xmlns:a16="http://schemas.microsoft.com/office/drawing/2014/main" id="{34789CDD-CAB7-E378-A6D0-BD6CEB771710}"/>
              </a:ext>
            </a:extLst>
          </p:cNvPr>
          <p:cNvSpPr/>
          <p:nvPr userDrawn="1"/>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21;p2">
            <a:extLst>
              <a:ext uri="{FF2B5EF4-FFF2-40B4-BE49-F238E27FC236}">
                <a16:creationId xmlns:a16="http://schemas.microsoft.com/office/drawing/2014/main" id="{A4197629-D1DB-DA08-452E-A83CF907A522}"/>
              </a:ext>
            </a:extLst>
          </p:cNvPr>
          <p:cNvGrpSpPr/>
          <p:nvPr userDrawn="1"/>
        </p:nvGrpSpPr>
        <p:grpSpPr>
          <a:xfrm>
            <a:off x="4001434" y="5576165"/>
            <a:ext cx="678468" cy="638281"/>
            <a:chOff x="5972700" y="2330200"/>
            <a:chExt cx="411625" cy="387275"/>
          </a:xfrm>
        </p:grpSpPr>
        <p:sp>
          <p:nvSpPr>
            <p:cNvPr id="18" name="Google Shape;22;p2">
              <a:extLst>
                <a:ext uri="{FF2B5EF4-FFF2-40B4-BE49-F238E27FC236}">
                  <a16:creationId xmlns:a16="http://schemas.microsoft.com/office/drawing/2014/main" id="{147CB7BB-65E1-EE1A-743C-74CD8419C755}"/>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3;p2">
              <a:extLst>
                <a:ext uri="{FF2B5EF4-FFF2-40B4-BE49-F238E27FC236}">
                  <a16:creationId xmlns:a16="http://schemas.microsoft.com/office/drawing/2014/main" id="{23B92858-39BB-BA95-0ECB-61709A5D5B9A}"/>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4;p2">
            <a:extLst>
              <a:ext uri="{FF2B5EF4-FFF2-40B4-BE49-F238E27FC236}">
                <a16:creationId xmlns:a16="http://schemas.microsoft.com/office/drawing/2014/main" id="{E53F912E-CA41-26F9-9B4C-94941A4BB28D}"/>
              </a:ext>
            </a:extLst>
          </p:cNvPr>
          <p:cNvGrpSpPr/>
          <p:nvPr userDrawn="1"/>
        </p:nvGrpSpPr>
        <p:grpSpPr>
          <a:xfrm>
            <a:off x="7815691" y="675413"/>
            <a:ext cx="699967" cy="1109527"/>
            <a:chOff x="6718575" y="2318625"/>
            <a:chExt cx="256950" cy="407375"/>
          </a:xfrm>
        </p:grpSpPr>
        <p:sp>
          <p:nvSpPr>
            <p:cNvPr id="21" name="Google Shape;25;p2">
              <a:extLst>
                <a:ext uri="{FF2B5EF4-FFF2-40B4-BE49-F238E27FC236}">
                  <a16:creationId xmlns:a16="http://schemas.microsoft.com/office/drawing/2014/main" id="{26ED6420-4514-8853-04E6-B26A82978927}"/>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 name="Google Shape;26;p2">
              <a:extLst>
                <a:ext uri="{FF2B5EF4-FFF2-40B4-BE49-F238E27FC236}">
                  <a16:creationId xmlns:a16="http://schemas.microsoft.com/office/drawing/2014/main" id="{E770B7EA-9601-CCCD-3714-B9A5F3A0135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 name="Google Shape;27;p2">
              <a:extLst>
                <a:ext uri="{FF2B5EF4-FFF2-40B4-BE49-F238E27FC236}">
                  <a16:creationId xmlns:a16="http://schemas.microsoft.com/office/drawing/2014/main" id="{58BD5D49-1DBD-2385-723B-DE007DE22463}"/>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4" name="Google Shape;28;p2">
              <a:extLst>
                <a:ext uri="{FF2B5EF4-FFF2-40B4-BE49-F238E27FC236}">
                  <a16:creationId xmlns:a16="http://schemas.microsoft.com/office/drawing/2014/main" id="{E728C605-82FF-0C5F-8E14-1682B8B27991}"/>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5" name="Google Shape;29;p2">
              <a:extLst>
                <a:ext uri="{FF2B5EF4-FFF2-40B4-BE49-F238E27FC236}">
                  <a16:creationId xmlns:a16="http://schemas.microsoft.com/office/drawing/2014/main" id="{0FD690A7-D858-242F-E126-33648F62D8EF}"/>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6" name="Google Shape;30;p2">
              <a:extLst>
                <a:ext uri="{FF2B5EF4-FFF2-40B4-BE49-F238E27FC236}">
                  <a16:creationId xmlns:a16="http://schemas.microsoft.com/office/drawing/2014/main" id="{8E50A78C-F32D-8B3E-B0A5-D5D6DD6BD02B}"/>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7" name="Google Shape;31;p2">
              <a:extLst>
                <a:ext uri="{FF2B5EF4-FFF2-40B4-BE49-F238E27FC236}">
                  <a16:creationId xmlns:a16="http://schemas.microsoft.com/office/drawing/2014/main" id="{270397F9-567E-1D84-296F-5EA6641968F9}"/>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8" name="Google Shape;32;p2">
              <a:extLst>
                <a:ext uri="{FF2B5EF4-FFF2-40B4-BE49-F238E27FC236}">
                  <a16:creationId xmlns:a16="http://schemas.microsoft.com/office/drawing/2014/main" id="{81549E35-1F40-AAA7-D06D-A2360B33B3EC}"/>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29" name="Google Shape;33;p2">
            <a:extLst>
              <a:ext uri="{FF2B5EF4-FFF2-40B4-BE49-F238E27FC236}">
                <a16:creationId xmlns:a16="http://schemas.microsoft.com/office/drawing/2014/main" id="{3B5F7094-3217-FA57-13CF-B899BE0E7933}"/>
              </a:ext>
            </a:extLst>
          </p:cNvPr>
          <p:cNvSpPr txBox="1">
            <a:spLocks noGrp="1"/>
          </p:cNvSpPr>
          <p:nvPr>
            <p:ph type="ctrTitle"/>
          </p:nvPr>
        </p:nvSpPr>
        <p:spPr>
          <a:xfrm>
            <a:off x="3676333" y="1281800"/>
            <a:ext cx="4839200" cy="429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0" name="Google Shape;34;p2">
            <a:extLst>
              <a:ext uri="{FF2B5EF4-FFF2-40B4-BE49-F238E27FC236}">
                <a16:creationId xmlns:a16="http://schemas.microsoft.com/office/drawing/2014/main" id="{41C0545E-B46F-5C83-C520-F04368A0840D}"/>
              </a:ext>
            </a:extLst>
          </p:cNvPr>
          <p:cNvSpPr/>
          <p:nvPr userDrawn="1"/>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5;p2">
            <a:extLst>
              <a:ext uri="{FF2B5EF4-FFF2-40B4-BE49-F238E27FC236}">
                <a16:creationId xmlns:a16="http://schemas.microsoft.com/office/drawing/2014/main" id="{D1A7A46D-E6C6-4AB4-F5BA-A1D4F3F47DBB}"/>
              </a:ext>
            </a:extLst>
          </p:cNvPr>
          <p:cNvSpPr/>
          <p:nvPr userDrawn="1"/>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6;p2">
            <a:extLst>
              <a:ext uri="{FF2B5EF4-FFF2-40B4-BE49-F238E27FC236}">
                <a16:creationId xmlns:a16="http://schemas.microsoft.com/office/drawing/2014/main" id="{3C2455AC-7A9F-EAEC-6E2B-481948D6EFD7}"/>
              </a:ext>
            </a:extLst>
          </p:cNvPr>
          <p:cNvSpPr/>
          <p:nvPr userDrawn="1"/>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2735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16B57-B368-EFC7-E55E-538EE586D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EB88A6-1AA4-9CCB-EEAF-83F1542919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9B529-E190-1300-C2F9-10189466E460}"/>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CB40CCA7-EF84-5A2E-DB3A-19094A7BC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2C20-D504-2CF4-438D-BE35ACB20424}"/>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190012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6198-D4DC-A97B-2754-76D50F845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FBBEE-CB80-51BB-47A8-E1C93AA7A4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8D200E-8077-425F-18BA-AE9A56AB3DBD}"/>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CFC2A65D-0B8B-45DD-E09B-7DE871011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F06E1-9FF8-C9D6-99E2-2062CC90ED12}"/>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2596296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F9CD-7DF2-4642-A52B-B627CC3EE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4678C-FBEC-D299-1D41-C196647E0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268E0-D629-6131-0F0B-AF39241D7D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8D9FD8-577B-0ECF-2BDF-8DA16A7F3325}"/>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6" name="Footer Placeholder 5">
            <a:extLst>
              <a:ext uri="{FF2B5EF4-FFF2-40B4-BE49-F238E27FC236}">
                <a16:creationId xmlns:a16="http://schemas.microsoft.com/office/drawing/2014/main" id="{5E5DD842-6460-BA48-B7B6-AFEF658155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4766B-D7D9-E77F-1C76-0E032753C3D3}"/>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707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12B59-A8AA-9953-611A-174375B62C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92AD65-7249-AED5-8FF0-F95B45C26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2BB4E6-9ADB-E828-F521-EDD9B1F106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5B695F-3C52-EA73-5D68-BAC27DA701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F39B1-8E19-DF67-61A2-474FCBECD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9D61-190B-E6E4-4410-226F09630477}"/>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8" name="Footer Placeholder 7">
            <a:extLst>
              <a:ext uri="{FF2B5EF4-FFF2-40B4-BE49-F238E27FC236}">
                <a16:creationId xmlns:a16="http://schemas.microsoft.com/office/drawing/2014/main" id="{A015827F-F20B-96EA-2B44-3FEBFE9145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812F53-4F2A-DDEB-DF30-65199FB83E59}"/>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336819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D4648-BD76-7C58-C1C1-E72228459C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CFB76D-2D3C-8649-ECE4-537984DA993E}"/>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4" name="Footer Placeholder 3">
            <a:extLst>
              <a:ext uri="{FF2B5EF4-FFF2-40B4-BE49-F238E27FC236}">
                <a16:creationId xmlns:a16="http://schemas.microsoft.com/office/drawing/2014/main" id="{627491D7-635F-BDFB-EC22-BD91AEC03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8B1DD6-B7E5-FC66-06A6-D0FAAF0F5BEA}"/>
              </a:ext>
            </a:extLst>
          </p:cNvPr>
          <p:cNvSpPr>
            <a:spLocks noGrp="1"/>
          </p:cNvSpPr>
          <p:nvPr>
            <p:ph type="sldNum" sz="quarter" idx="12"/>
          </p:nvPr>
        </p:nvSpPr>
        <p:spPr/>
        <p:txBody>
          <a:bodyPr/>
          <a:lstStyle/>
          <a:p>
            <a:fld id="{03C1D540-2F0B-4D72-AC1D-59FA3A0106EB}" type="slidenum">
              <a:rPr lang="en-US" smtClean="0"/>
              <a:t>‹#›</a:t>
            </a:fld>
            <a:endParaRPr lang="en-US"/>
          </a:p>
        </p:txBody>
      </p:sp>
      <p:sp>
        <p:nvSpPr>
          <p:cNvPr id="6" name="Google Shape;10;p2">
            <a:extLst>
              <a:ext uri="{FF2B5EF4-FFF2-40B4-BE49-F238E27FC236}">
                <a16:creationId xmlns:a16="http://schemas.microsoft.com/office/drawing/2014/main" id="{C6232104-5D1A-5136-0620-5A4FCE922D9F}"/>
              </a:ext>
            </a:extLst>
          </p:cNvPr>
          <p:cNvSpPr/>
          <p:nvPr userDrawn="1"/>
        </p:nvSpPr>
        <p:spPr>
          <a:xfrm>
            <a:off x="3507267" y="840200"/>
            <a:ext cx="5177600" cy="5177600"/>
          </a:xfrm>
          <a:prstGeom prst="ellipse">
            <a:avLst/>
          </a:prstGeom>
          <a:solidFill>
            <a:srgbClr val="64BE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11;p2">
            <a:extLst>
              <a:ext uri="{FF2B5EF4-FFF2-40B4-BE49-F238E27FC236}">
                <a16:creationId xmlns:a16="http://schemas.microsoft.com/office/drawing/2014/main" id="{338E3B6F-2616-E355-4F7F-2FA42BB9A873}"/>
              </a:ext>
            </a:extLst>
          </p:cNvPr>
          <p:cNvSpPr/>
          <p:nvPr userDrawn="1"/>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 name="Google Shape;12;p2">
            <a:extLst>
              <a:ext uri="{FF2B5EF4-FFF2-40B4-BE49-F238E27FC236}">
                <a16:creationId xmlns:a16="http://schemas.microsoft.com/office/drawing/2014/main" id="{E54AC76E-911F-FD5F-0AE3-8CC837AF2F5E}"/>
              </a:ext>
            </a:extLst>
          </p:cNvPr>
          <p:cNvSpPr/>
          <p:nvPr userDrawn="1"/>
        </p:nvSpPr>
        <p:spPr>
          <a:xfrm>
            <a:off x="7877667" y="6214433"/>
            <a:ext cx="807200" cy="807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 name="Google Shape;13;p2">
            <a:extLst>
              <a:ext uri="{FF2B5EF4-FFF2-40B4-BE49-F238E27FC236}">
                <a16:creationId xmlns:a16="http://schemas.microsoft.com/office/drawing/2014/main" id="{8D20D803-B107-4C41-8A77-5E7E883391E9}"/>
              </a:ext>
            </a:extLst>
          </p:cNvPr>
          <p:cNvSpPr/>
          <p:nvPr userDrawn="1"/>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4;p2">
            <a:extLst>
              <a:ext uri="{FF2B5EF4-FFF2-40B4-BE49-F238E27FC236}">
                <a16:creationId xmlns:a16="http://schemas.microsoft.com/office/drawing/2014/main" id="{B4701BDD-090C-49E2-CF2A-F7B29D8507B2}"/>
              </a:ext>
            </a:extLst>
          </p:cNvPr>
          <p:cNvSpPr/>
          <p:nvPr userDrawn="1"/>
        </p:nvSpPr>
        <p:spPr>
          <a:xfrm>
            <a:off x="2775592" y="1028361"/>
            <a:ext cx="1032800" cy="10328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5;p2">
            <a:extLst>
              <a:ext uri="{FF2B5EF4-FFF2-40B4-BE49-F238E27FC236}">
                <a16:creationId xmlns:a16="http://schemas.microsoft.com/office/drawing/2014/main" id="{57155CDA-EBAE-A614-5D79-9372DC74DDB4}"/>
              </a:ext>
            </a:extLst>
          </p:cNvPr>
          <p:cNvSpPr/>
          <p:nvPr userDrawn="1"/>
        </p:nvSpPr>
        <p:spPr>
          <a:xfrm>
            <a:off x="8684868" y="2155587"/>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6;p2">
            <a:extLst>
              <a:ext uri="{FF2B5EF4-FFF2-40B4-BE49-F238E27FC236}">
                <a16:creationId xmlns:a16="http://schemas.microsoft.com/office/drawing/2014/main" id="{2C0EFC04-883B-F977-569E-92831BE1A377}"/>
              </a:ext>
            </a:extLst>
          </p:cNvPr>
          <p:cNvSpPr/>
          <p:nvPr userDrawn="1"/>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7;p2">
            <a:extLst>
              <a:ext uri="{FF2B5EF4-FFF2-40B4-BE49-F238E27FC236}">
                <a16:creationId xmlns:a16="http://schemas.microsoft.com/office/drawing/2014/main" id="{22315EF0-C983-795C-FBDE-A59CC36BE263}"/>
              </a:ext>
            </a:extLst>
          </p:cNvPr>
          <p:cNvSpPr/>
          <p:nvPr userDrawn="1"/>
        </p:nvSpPr>
        <p:spPr>
          <a:xfrm>
            <a:off x="3149979" y="2226844"/>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8;p2">
            <a:extLst>
              <a:ext uri="{FF2B5EF4-FFF2-40B4-BE49-F238E27FC236}">
                <a16:creationId xmlns:a16="http://schemas.microsoft.com/office/drawing/2014/main" id="{33E99059-CFAE-C3F2-23C1-80B2DE3FDCAA}"/>
              </a:ext>
            </a:extLst>
          </p:cNvPr>
          <p:cNvSpPr/>
          <p:nvPr userDrawn="1"/>
        </p:nvSpPr>
        <p:spPr>
          <a:xfrm>
            <a:off x="9091281" y="1784923"/>
            <a:ext cx="125200" cy="1252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9;p2">
            <a:extLst>
              <a:ext uri="{FF2B5EF4-FFF2-40B4-BE49-F238E27FC236}">
                <a16:creationId xmlns:a16="http://schemas.microsoft.com/office/drawing/2014/main" id="{43F21A24-F701-D568-B5CA-A0F0DBEEE336}"/>
              </a:ext>
            </a:extLst>
          </p:cNvPr>
          <p:cNvSpPr/>
          <p:nvPr userDrawn="1"/>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20;p2">
            <a:extLst>
              <a:ext uri="{FF2B5EF4-FFF2-40B4-BE49-F238E27FC236}">
                <a16:creationId xmlns:a16="http://schemas.microsoft.com/office/drawing/2014/main" id="{4F03EFA8-0D4C-FA11-CF22-D52D4613F280}"/>
              </a:ext>
            </a:extLst>
          </p:cNvPr>
          <p:cNvSpPr/>
          <p:nvPr userDrawn="1"/>
        </p:nvSpPr>
        <p:spPr>
          <a:xfrm>
            <a:off x="3067482" y="1320254"/>
            <a:ext cx="449023" cy="449023"/>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02BDC7"/>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21;p2">
            <a:extLst>
              <a:ext uri="{FF2B5EF4-FFF2-40B4-BE49-F238E27FC236}">
                <a16:creationId xmlns:a16="http://schemas.microsoft.com/office/drawing/2014/main" id="{21B4C713-B94F-5745-1517-74788CBB93B5}"/>
              </a:ext>
            </a:extLst>
          </p:cNvPr>
          <p:cNvGrpSpPr/>
          <p:nvPr userDrawn="1"/>
        </p:nvGrpSpPr>
        <p:grpSpPr>
          <a:xfrm>
            <a:off x="4001434" y="5576165"/>
            <a:ext cx="678468" cy="638281"/>
            <a:chOff x="5972700" y="2330200"/>
            <a:chExt cx="411625" cy="387275"/>
          </a:xfrm>
        </p:grpSpPr>
        <p:sp>
          <p:nvSpPr>
            <p:cNvPr id="18" name="Google Shape;22;p2">
              <a:extLst>
                <a:ext uri="{FF2B5EF4-FFF2-40B4-BE49-F238E27FC236}">
                  <a16:creationId xmlns:a16="http://schemas.microsoft.com/office/drawing/2014/main" id="{6712422E-ADBE-6F48-72B8-A72AC2931247}"/>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23;p2">
              <a:extLst>
                <a:ext uri="{FF2B5EF4-FFF2-40B4-BE49-F238E27FC236}">
                  <a16:creationId xmlns:a16="http://schemas.microsoft.com/office/drawing/2014/main" id="{6A3B4420-85FC-2A40-44F8-29E39A5A7094}"/>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4;p2">
            <a:extLst>
              <a:ext uri="{FF2B5EF4-FFF2-40B4-BE49-F238E27FC236}">
                <a16:creationId xmlns:a16="http://schemas.microsoft.com/office/drawing/2014/main" id="{A6325ECC-93B8-93D9-646D-25D4B48C92DD}"/>
              </a:ext>
            </a:extLst>
          </p:cNvPr>
          <p:cNvGrpSpPr/>
          <p:nvPr userDrawn="1"/>
        </p:nvGrpSpPr>
        <p:grpSpPr>
          <a:xfrm>
            <a:off x="7815691" y="675413"/>
            <a:ext cx="699967" cy="1109527"/>
            <a:chOff x="6718575" y="2318625"/>
            <a:chExt cx="256950" cy="407375"/>
          </a:xfrm>
        </p:grpSpPr>
        <p:sp>
          <p:nvSpPr>
            <p:cNvPr id="21" name="Google Shape;25;p2">
              <a:extLst>
                <a:ext uri="{FF2B5EF4-FFF2-40B4-BE49-F238E27FC236}">
                  <a16:creationId xmlns:a16="http://schemas.microsoft.com/office/drawing/2014/main" id="{DCAA52CC-56C4-204A-C8BB-B73A435A1BA0}"/>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2" name="Google Shape;26;p2">
              <a:extLst>
                <a:ext uri="{FF2B5EF4-FFF2-40B4-BE49-F238E27FC236}">
                  <a16:creationId xmlns:a16="http://schemas.microsoft.com/office/drawing/2014/main" id="{4E89010E-1758-DBD6-850F-F59D1B3168B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3" name="Google Shape;27;p2">
              <a:extLst>
                <a:ext uri="{FF2B5EF4-FFF2-40B4-BE49-F238E27FC236}">
                  <a16:creationId xmlns:a16="http://schemas.microsoft.com/office/drawing/2014/main" id="{011A5EF9-63A2-0A22-A538-CC459DAD6EBE}"/>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4" name="Google Shape;28;p2">
              <a:extLst>
                <a:ext uri="{FF2B5EF4-FFF2-40B4-BE49-F238E27FC236}">
                  <a16:creationId xmlns:a16="http://schemas.microsoft.com/office/drawing/2014/main" id="{4CDA66F6-8296-E39C-F69E-44805422922A}"/>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5" name="Google Shape;29;p2">
              <a:extLst>
                <a:ext uri="{FF2B5EF4-FFF2-40B4-BE49-F238E27FC236}">
                  <a16:creationId xmlns:a16="http://schemas.microsoft.com/office/drawing/2014/main" id="{75EC6200-4C8B-0288-5507-BE8B2D27B8DB}"/>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6" name="Google Shape;30;p2">
              <a:extLst>
                <a:ext uri="{FF2B5EF4-FFF2-40B4-BE49-F238E27FC236}">
                  <a16:creationId xmlns:a16="http://schemas.microsoft.com/office/drawing/2014/main" id="{7D46C5BD-2A38-C9B8-AD64-7DF9B8003ACE}"/>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7" name="Google Shape;31;p2">
              <a:extLst>
                <a:ext uri="{FF2B5EF4-FFF2-40B4-BE49-F238E27FC236}">
                  <a16:creationId xmlns:a16="http://schemas.microsoft.com/office/drawing/2014/main" id="{59315AB0-38A0-4D49-A9AB-1B48B94DD46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sp>
          <p:nvSpPr>
            <p:cNvPr id="28" name="Google Shape;32;p2">
              <a:extLst>
                <a:ext uri="{FF2B5EF4-FFF2-40B4-BE49-F238E27FC236}">
                  <a16:creationId xmlns:a16="http://schemas.microsoft.com/office/drawing/2014/main" id="{16735676-6D5A-1281-489E-070C454719F1}"/>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endParaRPr>
            </a:p>
          </p:txBody>
        </p:sp>
      </p:grpSp>
      <p:sp>
        <p:nvSpPr>
          <p:cNvPr id="29" name="Google Shape;34;p2">
            <a:extLst>
              <a:ext uri="{FF2B5EF4-FFF2-40B4-BE49-F238E27FC236}">
                <a16:creationId xmlns:a16="http://schemas.microsoft.com/office/drawing/2014/main" id="{966CAD12-56E3-5F8D-BDE9-DA40158A05C2}"/>
              </a:ext>
            </a:extLst>
          </p:cNvPr>
          <p:cNvSpPr/>
          <p:nvPr userDrawn="1"/>
        </p:nvSpPr>
        <p:spPr>
          <a:xfrm>
            <a:off x="3676329" y="1149293"/>
            <a:ext cx="401200" cy="401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5;p2">
            <a:extLst>
              <a:ext uri="{FF2B5EF4-FFF2-40B4-BE49-F238E27FC236}">
                <a16:creationId xmlns:a16="http://schemas.microsoft.com/office/drawing/2014/main" id="{A583F0BF-54B1-F73A-8E2B-CE7561642A51}"/>
              </a:ext>
            </a:extLst>
          </p:cNvPr>
          <p:cNvSpPr/>
          <p:nvPr userDrawn="1"/>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6;p2">
            <a:extLst>
              <a:ext uri="{FF2B5EF4-FFF2-40B4-BE49-F238E27FC236}">
                <a16:creationId xmlns:a16="http://schemas.microsoft.com/office/drawing/2014/main" id="{F1863EF5-1D33-2A7F-D6E0-68668D6E417D}"/>
              </a:ext>
            </a:extLst>
          </p:cNvPr>
          <p:cNvSpPr/>
          <p:nvPr userDrawn="1"/>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0706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7BC85-5486-BF9F-14EC-2DC7C47DF373}"/>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3" name="Footer Placeholder 2">
            <a:extLst>
              <a:ext uri="{FF2B5EF4-FFF2-40B4-BE49-F238E27FC236}">
                <a16:creationId xmlns:a16="http://schemas.microsoft.com/office/drawing/2014/main" id="{4F025843-5884-626E-2904-40748C1C6D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8CB7AF-9D31-C6C3-5C34-657F1AE6CB17}"/>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333788468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82D8-DFD4-564E-AF41-A57A84FE3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580BE6-9044-3902-2DC6-F4828D150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1D184E-E3BD-AB78-D864-9E787151C3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D58FD-8892-E13B-9E41-4235570DA820}"/>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6" name="Footer Placeholder 5">
            <a:extLst>
              <a:ext uri="{FF2B5EF4-FFF2-40B4-BE49-F238E27FC236}">
                <a16:creationId xmlns:a16="http://schemas.microsoft.com/office/drawing/2014/main" id="{26FA72A7-4114-F4A0-2F4E-AE1335E479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E2975-BB3D-2852-1983-6F66812543FB}"/>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3098728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8830D-A22B-0FC4-DA37-2DF12D9F5D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2CF941-69C4-BE96-5DF0-C1D612B01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39156B-A30B-AF4E-785D-8D34C34DC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2985A-3AF4-67B4-809F-CBED050ABF6A}"/>
              </a:ext>
            </a:extLst>
          </p:cNvPr>
          <p:cNvSpPr>
            <a:spLocks noGrp="1"/>
          </p:cNvSpPr>
          <p:nvPr>
            <p:ph type="dt" sz="half" idx="10"/>
          </p:nvPr>
        </p:nvSpPr>
        <p:spPr/>
        <p:txBody>
          <a:bodyPr/>
          <a:lstStyle/>
          <a:p>
            <a:fld id="{8719FC95-9100-4AA4-ADDE-C2CEFF0F5D34}" type="datetimeFigureOut">
              <a:rPr lang="en-US" smtClean="0"/>
              <a:t>8/3/2024</a:t>
            </a:fld>
            <a:endParaRPr lang="en-US"/>
          </a:p>
        </p:txBody>
      </p:sp>
      <p:sp>
        <p:nvSpPr>
          <p:cNvPr id="6" name="Footer Placeholder 5">
            <a:extLst>
              <a:ext uri="{FF2B5EF4-FFF2-40B4-BE49-F238E27FC236}">
                <a16:creationId xmlns:a16="http://schemas.microsoft.com/office/drawing/2014/main" id="{20BE0DD0-FC5A-A9B4-EABD-B0B3C4150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B2908F-6867-E79A-7384-145A7E36C9D2}"/>
              </a:ext>
            </a:extLst>
          </p:cNvPr>
          <p:cNvSpPr>
            <a:spLocks noGrp="1"/>
          </p:cNvSpPr>
          <p:nvPr>
            <p:ph type="sldNum" sz="quarter" idx="12"/>
          </p:nvPr>
        </p:nvSpPr>
        <p:spPr/>
        <p:txBody>
          <a:bodyPr/>
          <a:lstStyle/>
          <a:p>
            <a:fld id="{03C1D540-2F0B-4D72-AC1D-59FA3A0106EB}" type="slidenum">
              <a:rPr lang="en-US" smtClean="0"/>
              <a:t>‹#›</a:t>
            </a:fld>
            <a:endParaRPr lang="en-US"/>
          </a:p>
        </p:txBody>
      </p:sp>
    </p:spTree>
    <p:extLst>
      <p:ext uri="{BB962C8B-B14F-4D97-AF65-F5344CB8AC3E}">
        <p14:creationId xmlns:p14="http://schemas.microsoft.com/office/powerpoint/2010/main" val="1210688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F3A5A-2874-E3AA-26A3-FC293C7976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04557-49F8-385A-86E6-C84F34C5D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0412E-3C04-A53A-4E68-7EE93EE5AC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19FC95-9100-4AA4-ADDE-C2CEFF0F5D34}" type="datetimeFigureOut">
              <a:rPr lang="en-US" smtClean="0"/>
              <a:t>8/3/2024</a:t>
            </a:fld>
            <a:endParaRPr lang="en-US"/>
          </a:p>
        </p:txBody>
      </p:sp>
      <p:sp>
        <p:nvSpPr>
          <p:cNvPr id="5" name="Footer Placeholder 4">
            <a:extLst>
              <a:ext uri="{FF2B5EF4-FFF2-40B4-BE49-F238E27FC236}">
                <a16:creationId xmlns:a16="http://schemas.microsoft.com/office/drawing/2014/main" id="{AEA3A10F-6F1D-CE36-D72D-89C1A93AC3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A17D24C-973D-2E44-D93A-D3B0976742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C1D540-2F0B-4D72-AC1D-59FA3A0106EB}" type="slidenum">
              <a:rPr lang="en-US" smtClean="0"/>
              <a:t>‹#›</a:t>
            </a:fld>
            <a:endParaRPr lang="en-US"/>
          </a:p>
        </p:txBody>
      </p:sp>
    </p:spTree>
    <p:extLst>
      <p:ext uri="{BB962C8B-B14F-4D97-AF65-F5344CB8AC3E}">
        <p14:creationId xmlns:p14="http://schemas.microsoft.com/office/powerpoint/2010/main" val="28297780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slide" Target="slide6.xml"/><Relationship Id="rId26" Type="http://schemas.openxmlformats.org/officeDocument/2006/relationships/image" Target="../media/image23.gif"/><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audio" Target="../media/media2.wma"/><Relationship Id="rId16" Type="http://schemas.openxmlformats.org/officeDocument/2006/relationships/slide" Target="slide5.xml"/><Relationship Id="rId20" Type="http://schemas.openxmlformats.org/officeDocument/2006/relationships/slide" Target="slide7.xml"/><Relationship Id="rId29" Type="http://schemas.openxmlformats.org/officeDocument/2006/relationships/image" Target="../media/image26.gif"/><Relationship Id="rId1" Type="http://schemas.microsoft.com/office/2007/relationships/media" Target="../media/media2.wma"/><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slide" Target="slide9.xml"/><Relationship Id="rId32" Type="http://schemas.openxmlformats.org/officeDocument/2006/relationships/image" Target="../media/image28.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image" Target="../media/image19.png"/><Relationship Id="rId31" Type="http://schemas.openxmlformats.org/officeDocument/2006/relationships/slide" Target="slide10.xml"/><Relationship Id="rId4" Type="http://schemas.openxmlformats.org/officeDocument/2006/relationships/audio" Target="../media/audio1.wav"/><Relationship Id="rId9" Type="http://schemas.openxmlformats.org/officeDocument/2006/relationships/image" Target="../media/image12.png"/><Relationship Id="rId14" Type="http://schemas.openxmlformats.org/officeDocument/2006/relationships/slide" Target="slide4.xml"/><Relationship Id="rId22" Type="http://schemas.openxmlformats.org/officeDocument/2006/relationships/slide" Target="slide8.xml"/><Relationship Id="rId27" Type="http://schemas.openxmlformats.org/officeDocument/2006/relationships/image" Target="../media/image24.gif"/><Relationship Id="rId30" Type="http://schemas.openxmlformats.org/officeDocument/2006/relationships/image" Target="../media/image27.gif"/></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notesSlide" Target="../notesSlides/notesSlide2.xml"/><Relationship Id="rId7" Type="http://schemas.openxmlformats.org/officeDocument/2006/relationships/image" Target="../media/image61.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8.png"/><Relationship Id="rId5" Type="http://schemas.microsoft.com/office/2007/relationships/hdphoto" Target="../media/hdphoto1.wdp"/><Relationship Id="rId10" Type="http://schemas.openxmlformats.org/officeDocument/2006/relationships/image" Target="../media/image64.jpeg"/><Relationship Id="rId4" Type="http://schemas.openxmlformats.org/officeDocument/2006/relationships/image" Target="../media/image41.png"/><Relationship Id="rId9" Type="http://schemas.openxmlformats.org/officeDocument/2006/relationships/image" Target="../media/image63.jpeg"/></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69.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74.png"/><Relationship Id="rId18" Type="http://schemas.openxmlformats.org/officeDocument/2006/relationships/image" Target="../media/image30.jpeg"/><Relationship Id="rId3" Type="http://schemas.openxmlformats.org/officeDocument/2006/relationships/audio" Target="NULL" TargetMode="External"/><Relationship Id="rId7" Type="http://schemas.microsoft.com/office/2007/relationships/media" Target="../media/media3.mp3"/><Relationship Id="rId12" Type="http://schemas.openxmlformats.org/officeDocument/2006/relationships/image" Target="../media/image73.png"/><Relationship Id="rId17" Type="http://schemas.openxmlformats.org/officeDocument/2006/relationships/image" Target="../media/image77.png"/><Relationship Id="rId2" Type="http://schemas.openxmlformats.org/officeDocument/2006/relationships/audio" Target="../media/media6.mp3"/><Relationship Id="rId16" Type="http://schemas.openxmlformats.org/officeDocument/2006/relationships/image" Target="../media/image76.png"/><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72.png"/><Relationship Id="rId5" Type="http://schemas.microsoft.com/office/2007/relationships/media" Target="../media/media8.mp3"/><Relationship Id="rId15" Type="http://schemas.openxmlformats.org/officeDocument/2006/relationships/image" Target="../media/image10.png"/><Relationship Id="rId10" Type="http://schemas.openxmlformats.org/officeDocument/2006/relationships/image" Target="../media/image71.jpg"/><Relationship Id="rId4" Type="http://schemas.microsoft.com/office/2007/relationships/media" Target="../media/media7.wav"/><Relationship Id="rId9" Type="http://schemas.openxmlformats.org/officeDocument/2006/relationships/slideLayout" Target="../slideLayouts/slideLayout2.xml"/><Relationship Id="rId14" Type="http://schemas.openxmlformats.org/officeDocument/2006/relationships/image" Target="../media/image75.png"/></Relationships>
</file>

<file path=ppt/slides/_rels/slide38.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30.jpe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7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76.png"/><Relationship Id="rId5" Type="http://schemas.microsoft.com/office/2007/relationships/media" Target="../media/media3.mp3"/><Relationship Id="rId10" Type="http://schemas.openxmlformats.org/officeDocument/2006/relationships/image" Target="../media/image10.png"/><Relationship Id="rId4" Type="http://schemas.microsoft.com/office/2007/relationships/media" Target="../media/media7.wav"/><Relationship Id="rId9" Type="http://schemas.openxmlformats.org/officeDocument/2006/relationships/image" Target="../media/image79.png"/></Relationships>
</file>

<file path=ppt/slides/_rels/slide39.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30.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77.png"/><Relationship Id="rId5" Type="http://schemas.microsoft.com/office/2007/relationships/media" Target="../media/media3.mp3"/><Relationship Id="rId10" Type="http://schemas.openxmlformats.org/officeDocument/2006/relationships/image" Target="../media/image76.png"/><Relationship Id="rId4" Type="http://schemas.microsoft.com/office/2007/relationships/media" Target="../media/media7.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3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83.png"/><Relationship Id="rId2" Type="http://schemas.openxmlformats.org/officeDocument/2006/relationships/audio" Target="../media/media6.mp3"/><Relationship Id="rId16" Type="http://schemas.openxmlformats.org/officeDocument/2006/relationships/image" Target="../media/image30.jpeg"/><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82.png"/><Relationship Id="rId5" Type="http://schemas.microsoft.com/office/2007/relationships/media" Target="../media/media3.mp3"/><Relationship Id="rId15" Type="http://schemas.openxmlformats.org/officeDocument/2006/relationships/image" Target="../media/image77.png"/><Relationship Id="rId10" Type="http://schemas.openxmlformats.org/officeDocument/2006/relationships/image" Target="../media/image81.png"/><Relationship Id="rId4" Type="http://schemas.microsoft.com/office/2007/relationships/media" Target="../media/media7.wav"/><Relationship Id="rId9" Type="http://schemas.openxmlformats.org/officeDocument/2006/relationships/image" Target="../media/image80.png"/><Relationship Id="rId1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8.pn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87.png"/><Relationship Id="rId17" Type="http://schemas.openxmlformats.org/officeDocument/2006/relationships/image" Target="../media/image30.jpeg"/><Relationship Id="rId2" Type="http://schemas.openxmlformats.org/officeDocument/2006/relationships/audio" Target="../media/media6.mp3"/><Relationship Id="rId16" Type="http://schemas.openxmlformats.org/officeDocument/2006/relationships/image" Target="../media/image77.png"/><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86.png"/><Relationship Id="rId5" Type="http://schemas.microsoft.com/office/2007/relationships/media" Target="../media/media3.mp3"/><Relationship Id="rId15" Type="http://schemas.openxmlformats.org/officeDocument/2006/relationships/image" Target="../media/image76.png"/><Relationship Id="rId10" Type="http://schemas.openxmlformats.org/officeDocument/2006/relationships/image" Target="../media/image85.png"/><Relationship Id="rId4" Type="http://schemas.microsoft.com/office/2007/relationships/media" Target="../media/media7.wav"/><Relationship Id="rId9" Type="http://schemas.openxmlformats.org/officeDocument/2006/relationships/image" Target="../media/image84.png"/><Relationship Id="rId14"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93.pn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92.png"/><Relationship Id="rId17" Type="http://schemas.openxmlformats.org/officeDocument/2006/relationships/image" Target="../media/image30.jpeg"/><Relationship Id="rId2" Type="http://schemas.openxmlformats.org/officeDocument/2006/relationships/audio" Target="../media/media6.mp3"/><Relationship Id="rId16" Type="http://schemas.openxmlformats.org/officeDocument/2006/relationships/image" Target="../media/image77.png"/><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91.png"/><Relationship Id="rId5" Type="http://schemas.microsoft.com/office/2007/relationships/media" Target="../media/media3.mp3"/><Relationship Id="rId15" Type="http://schemas.openxmlformats.org/officeDocument/2006/relationships/image" Target="../media/image76.png"/><Relationship Id="rId10" Type="http://schemas.openxmlformats.org/officeDocument/2006/relationships/image" Target="../media/image90.png"/><Relationship Id="rId4" Type="http://schemas.microsoft.com/office/2007/relationships/media" Target="../media/media7.wav"/><Relationship Id="rId9" Type="http://schemas.openxmlformats.org/officeDocument/2006/relationships/image" Target="../media/image89.png"/><Relationship Id="rId14"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30.jpe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7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76.png"/><Relationship Id="rId5" Type="http://schemas.microsoft.com/office/2007/relationships/media" Target="../media/media3.mp3"/><Relationship Id="rId10" Type="http://schemas.openxmlformats.org/officeDocument/2006/relationships/image" Target="../media/image10.png"/><Relationship Id="rId4" Type="http://schemas.microsoft.com/office/2007/relationships/media" Target="../media/media7.wav"/><Relationship Id="rId9" Type="http://schemas.openxmlformats.org/officeDocument/2006/relationships/image" Target="../media/image94.png"/></Relationships>
</file>

<file path=ppt/slides/_rels/slide44.xml.rels><?xml version="1.0" encoding="UTF-8" standalone="yes"?>
<Relationships xmlns="http://schemas.openxmlformats.org/package/2006/relationships"><Relationship Id="rId8" Type="http://schemas.openxmlformats.org/officeDocument/2006/relationships/image" Target="../media/image71.jpg"/><Relationship Id="rId13"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slideLayout" Target="../slideLayouts/slideLayout2.xml"/><Relationship Id="rId12" Type="http://schemas.openxmlformats.org/officeDocument/2006/relationships/image" Target="../media/image98.png"/><Relationship Id="rId2" Type="http://schemas.openxmlformats.org/officeDocument/2006/relationships/audio" Target="../media/media6.mp3"/><Relationship Id="rId16" Type="http://schemas.openxmlformats.org/officeDocument/2006/relationships/image" Target="../media/image30.jpeg"/><Relationship Id="rId1" Type="http://schemas.microsoft.com/office/2007/relationships/media" Target="../media/media6.mp3"/><Relationship Id="rId6" Type="http://schemas.openxmlformats.org/officeDocument/2006/relationships/audio" Target="../media/media3.mp3"/><Relationship Id="rId11" Type="http://schemas.openxmlformats.org/officeDocument/2006/relationships/image" Target="../media/image97.png"/><Relationship Id="rId5" Type="http://schemas.microsoft.com/office/2007/relationships/media" Target="../media/media3.mp3"/><Relationship Id="rId15" Type="http://schemas.openxmlformats.org/officeDocument/2006/relationships/image" Target="../media/image77.png"/><Relationship Id="rId10" Type="http://schemas.openxmlformats.org/officeDocument/2006/relationships/image" Target="../media/image96.png"/><Relationship Id="rId4" Type="http://schemas.microsoft.com/office/2007/relationships/media" Target="../media/media7.wav"/><Relationship Id="rId9" Type="http://schemas.openxmlformats.org/officeDocument/2006/relationships/image" Target="../media/image95.png"/><Relationship Id="rId14" Type="http://schemas.openxmlformats.org/officeDocument/2006/relationships/image" Target="../media/image76.png"/></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svg"/><Relationship Id="rId3" Type="http://schemas.openxmlformats.org/officeDocument/2006/relationships/image" Target="../media/image100.jpeg"/><Relationship Id="rId7" Type="http://schemas.openxmlformats.org/officeDocument/2006/relationships/image" Target="../media/image104.svg"/><Relationship Id="rId12" Type="http://schemas.openxmlformats.org/officeDocument/2006/relationships/image" Target="../media/image10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8.svg"/><Relationship Id="rId5" Type="http://schemas.openxmlformats.org/officeDocument/2006/relationships/image" Target="../media/image10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3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291.png"/><Relationship Id="rId3" Type="http://schemas.openxmlformats.org/officeDocument/2006/relationships/slideLayout" Target="../slideLayouts/slideLayout12.xml"/><Relationship Id="rId7" Type="http://schemas.openxmlformats.org/officeDocument/2006/relationships/image" Target="../media/image30.jpeg"/><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slide" Target="slide2.xml"/><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1.png"/><Relationship Id="rId13" Type="http://schemas.openxmlformats.org/officeDocument/2006/relationships/image" Target="../media/image29.png"/><Relationship Id="rId3" Type="http://schemas.openxmlformats.org/officeDocument/2006/relationships/slideLayout" Target="../slideLayouts/slideLayout12.xml"/><Relationship Id="rId7" Type="http://schemas.openxmlformats.org/officeDocument/2006/relationships/image" Target="../media/image30.jpeg"/><Relationship Id="rId12" Type="http://schemas.openxmlformats.org/officeDocument/2006/relationships/slide" Target="slid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32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2.xml"/><Relationship Id="rId7" Type="http://schemas.openxmlformats.org/officeDocument/2006/relationships/image" Target="../media/image3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image" Target="../media/image29.png"/><Relationship Id="rId5" Type="http://schemas.openxmlformats.org/officeDocument/2006/relationships/audio" Target="../media/audio3.wav"/><Relationship Id="rId10"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2.xml"/><Relationship Id="rId7" Type="http://schemas.openxmlformats.org/officeDocument/2006/relationships/image" Target="../media/image30.jpeg"/><Relationship Id="rId12" Type="http://schemas.openxmlformats.org/officeDocument/2006/relationships/image" Target="../media/image2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4.wav"/><Relationship Id="rId11" Type="http://schemas.openxmlformats.org/officeDocument/2006/relationships/slide" Target="slide2.xml"/><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alpha val="85000"/>
          </a:srgbClr>
        </a:solidFill>
        <a:effectLst/>
      </p:bgPr>
    </p:bg>
    <p:spTree>
      <p:nvGrpSpPr>
        <p:cNvPr id="1" name=""/>
        <p:cNvGrpSpPr/>
        <p:nvPr/>
      </p:nvGrpSpPr>
      <p:grpSpPr>
        <a:xfrm>
          <a:off x="0" y="0"/>
          <a:ext cx="0" cy="0"/>
          <a:chOff x="0" y="0"/>
          <a:chExt cx="0" cy="0"/>
        </a:xfrm>
      </p:grpSpPr>
      <p:grpSp>
        <p:nvGrpSpPr>
          <p:cNvPr id="4" name="Group 2" descr="n28 SP Ly k27">
            <a:extLst>
              <a:ext uri="{FF2B5EF4-FFF2-40B4-BE49-F238E27FC236}">
                <a16:creationId xmlns:a16="http://schemas.microsoft.com/office/drawing/2014/main" id="{A8DD4CCB-302D-A9EB-AEF4-E65C2DDBE83C}"/>
              </a:ext>
            </a:extLst>
          </p:cNvPr>
          <p:cNvGrpSpPr/>
          <p:nvPr/>
        </p:nvGrpSpPr>
        <p:grpSpPr>
          <a:xfrm>
            <a:off x="867387" y="777471"/>
            <a:ext cx="10442637" cy="5282472"/>
            <a:chOff x="-3132905" y="-1196816"/>
            <a:chExt cx="5920967" cy="2995158"/>
          </a:xfrm>
        </p:grpSpPr>
        <p:sp>
          <p:nvSpPr>
            <p:cNvPr id="5" name="Freeform 3">
              <a:extLst>
                <a:ext uri="{FF2B5EF4-FFF2-40B4-BE49-F238E27FC236}">
                  <a16:creationId xmlns:a16="http://schemas.microsoft.com/office/drawing/2014/main" id="{1D42256D-12DF-2152-2C64-77B3C7698C9C}"/>
                </a:ext>
              </a:extLst>
            </p:cNvPr>
            <p:cNvSpPr/>
            <p:nvPr/>
          </p:nvSpPr>
          <p:spPr>
            <a:xfrm>
              <a:off x="-3132905" y="-1196816"/>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sp>
        <p:nvSpPr>
          <p:cNvPr id="6" name="Freeform 4" descr="n28 SP Ly k27">
            <a:extLst>
              <a:ext uri="{FF2B5EF4-FFF2-40B4-BE49-F238E27FC236}">
                <a16:creationId xmlns:a16="http://schemas.microsoft.com/office/drawing/2014/main" id="{A4285396-2066-12D5-BB69-53E58410B4A6}"/>
              </a:ext>
            </a:extLst>
          </p:cNvPr>
          <p:cNvSpPr/>
          <p:nvPr/>
        </p:nvSpPr>
        <p:spPr>
          <a:xfrm>
            <a:off x="1" y="5027659"/>
            <a:ext cx="12124944" cy="1809756"/>
          </a:xfrm>
          <a:custGeom>
            <a:avLst/>
            <a:gdLst/>
            <a:ahLst/>
            <a:cxnLst/>
            <a:rect l="l" t="t" r="r" b="b"/>
            <a:pathLst>
              <a:path w="18715925" h="6329386">
                <a:moveTo>
                  <a:pt x="0" y="0"/>
                </a:moveTo>
                <a:lnTo>
                  <a:pt x="18715925" y="0"/>
                </a:lnTo>
                <a:lnTo>
                  <a:pt x="18715925" y="6329386"/>
                </a:lnTo>
                <a:lnTo>
                  <a:pt x="0" y="6329386"/>
                </a:lnTo>
                <a:lnTo>
                  <a:pt x="0" y="0"/>
                </a:lnTo>
                <a:close/>
              </a:path>
            </a:pathLst>
          </a:custGeom>
          <a:blipFill>
            <a:blip r:embed="rId5">
              <a:extLst>
                <a:ext uri="{96DAC541-7B7A-43D3-8B79-37D633B846F1}">
                  <asvg:svgBlip xmlns:asvg="http://schemas.microsoft.com/office/drawing/2016/SVG/main" r:embed="rId6"/>
                </a:ext>
              </a:extLst>
            </a:blip>
            <a:stretch>
              <a:fillRect l="-679" r="-1282" b="-131017"/>
            </a:stretch>
          </a:blipFill>
        </p:spPr>
        <p:txBody>
          <a:bodyPr/>
          <a:lstStyle/>
          <a:p>
            <a:endParaRPr lang="en-US"/>
          </a:p>
        </p:txBody>
      </p:sp>
      <p:sp>
        <p:nvSpPr>
          <p:cNvPr id="7" name="Freeform 5" descr="n28 SP Ly k27">
            <a:extLst>
              <a:ext uri="{FF2B5EF4-FFF2-40B4-BE49-F238E27FC236}">
                <a16:creationId xmlns:a16="http://schemas.microsoft.com/office/drawing/2014/main" id="{ED56310B-D13D-86C5-BBA3-D8A1791E08AA}"/>
              </a:ext>
            </a:extLst>
          </p:cNvPr>
          <p:cNvSpPr/>
          <p:nvPr/>
        </p:nvSpPr>
        <p:spPr>
          <a:xfrm>
            <a:off x="9396887" y="602493"/>
            <a:ext cx="2409697" cy="1912697"/>
          </a:xfrm>
          <a:custGeom>
            <a:avLst/>
            <a:gdLst/>
            <a:ahLst/>
            <a:cxnLst/>
            <a:rect l="l" t="t" r="r" b="b"/>
            <a:pathLst>
              <a:path w="4710323" h="3738819">
                <a:moveTo>
                  <a:pt x="0" y="0"/>
                </a:moveTo>
                <a:lnTo>
                  <a:pt x="4710323" y="0"/>
                </a:lnTo>
                <a:lnTo>
                  <a:pt x="4710323" y="3738819"/>
                </a:lnTo>
                <a:lnTo>
                  <a:pt x="0" y="37388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6" descr="n28 SP Ly k27">
            <a:extLst>
              <a:ext uri="{FF2B5EF4-FFF2-40B4-BE49-F238E27FC236}">
                <a16:creationId xmlns:a16="http://schemas.microsoft.com/office/drawing/2014/main" id="{9FD8E863-3646-5F0B-EFC7-7FC6BD4040B6}"/>
              </a:ext>
            </a:extLst>
          </p:cNvPr>
          <p:cNvSpPr/>
          <p:nvPr/>
        </p:nvSpPr>
        <p:spPr>
          <a:xfrm rot="-3556806">
            <a:off x="760312" y="691373"/>
            <a:ext cx="1680720" cy="1734937"/>
          </a:xfrm>
          <a:custGeom>
            <a:avLst/>
            <a:gdLst/>
            <a:ahLst/>
            <a:cxnLst/>
            <a:rect l="l" t="t" r="r" b="b"/>
            <a:pathLst>
              <a:path w="3347372" h="3455352">
                <a:moveTo>
                  <a:pt x="0" y="0"/>
                </a:moveTo>
                <a:lnTo>
                  <a:pt x="3347372" y="0"/>
                </a:lnTo>
                <a:lnTo>
                  <a:pt x="3347372" y="3455352"/>
                </a:lnTo>
                <a:lnTo>
                  <a:pt x="0" y="34553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TextBox 11" descr="n28 SP Ly k27">
            <a:extLst>
              <a:ext uri="{FF2B5EF4-FFF2-40B4-BE49-F238E27FC236}">
                <a16:creationId xmlns:a16="http://schemas.microsoft.com/office/drawing/2014/main" id="{6AA5E826-7B92-891F-DF12-3C1C9079EC7F}"/>
              </a:ext>
            </a:extLst>
          </p:cNvPr>
          <p:cNvSpPr txBox="1"/>
          <p:nvPr/>
        </p:nvSpPr>
        <p:spPr>
          <a:xfrm>
            <a:off x="2034363" y="2633877"/>
            <a:ext cx="8123274" cy="1569660"/>
          </a:xfrm>
          <a:prstGeom prst="rect">
            <a:avLst/>
          </a:prstGeom>
          <a:noFill/>
        </p:spPr>
        <p:txBody>
          <a:bodyPr wrap="square" rtlCol="0">
            <a:spAutoFit/>
          </a:bodyPr>
          <a:lstStyle/>
          <a:p>
            <a:r>
              <a:rPr lang="en-US" sz="4800" b="1">
                <a:solidFill>
                  <a:srgbClr val="7030A0"/>
                </a:solidFill>
                <a:latin typeface="Bahnschrift SemiBold SemiConden" panose="020B0502040204020203" pitchFamily="34" charset="0"/>
              </a:rPr>
              <a:t>CHÀO MỪNG CÁC EM VÀ THẦY CÔ</a:t>
            </a:r>
          </a:p>
          <a:p>
            <a:r>
              <a:rPr lang="en-US" sz="4800" b="1">
                <a:solidFill>
                  <a:srgbClr val="7030A0"/>
                </a:solidFill>
                <a:latin typeface="Bahnschrift SemiBold SemiConden" panose="020B0502040204020203" pitchFamily="34" charset="0"/>
              </a:rPr>
              <a:t>ĐẾN VỚI BÀI HỌC NGÀY HÔM NAY</a:t>
            </a:r>
          </a:p>
        </p:txBody>
      </p:sp>
      <p:pic>
        <p:nvPicPr>
          <p:cNvPr id="3" name="50833-462033983" descr="n28 SP Ly k27">
            <a:hlinkClick r:id="" action="ppaction://media"/>
            <a:extLst>
              <a:ext uri="{FF2B5EF4-FFF2-40B4-BE49-F238E27FC236}">
                <a16:creationId xmlns:a16="http://schemas.microsoft.com/office/drawing/2014/main" id="{F6AB44B9-69A4-B13F-77DF-3E0C84EFBD2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0293"/>
            <a:ext cx="12192000" cy="6878585"/>
          </a:xfrm>
          <a:prstGeom prst="rect">
            <a:avLst/>
          </a:prstGeom>
        </p:spPr>
      </p:pic>
    </p:spTree>
    <p:extLst>
      <p:ext uri="{BB962C8B-B14F-4D97-AF65-F5344CB8AC3E}">
        <p14:creationId xmlns:p14="http://schemas.microsoft.com/office/powerpoint/2010/main" val="374185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3"/>
                                        </p:tgtEl>
                                      </p:cBhvr>
                                    </p:cmd>
                                  </p:childTnLst>
                                </p:cTn>
                              </p:par>
                            </p:childTnLst>
                          </p:cTn>
                        </p:par>
                        <p:par>
                          <p:cTn id="7" fill="hold">
                            <p:stCondLst>
                              <p:cond delay="6037"/>
                            </p:stCondLst>
                            <p:childTnLst>
                              <p:par>
                                <p:cTn id="8" presetID="14" presetClass="exit" presetSubtype="10" fill="hold" nodeType="afterEffect">
                                  <p:stCondLst>
                                    <p:cond delay="0"/>
                                  </p:stCondLst>
                                  <p:childTnLst>
                                    <p:animEffect transition="out" filter="randombar(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60" objId="13"/>
        <p14:stopEvt time="11072" objId="1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descr="n28 SP Ly k27">
            <a:extLst>
              <a:ext uri="{FF2B5EF4-FFF2-40B4-BE49-F238E27FC236}">
                <a16:creationId xmlns:a16="http://schemas.microsoft.com/office/drawing/2014/main" id="{EBE1F12A-2F1D-2906-343E-85E1BD8D3026}"/>
              </a:ext>
            </a:extLst>
          </p:cNvPr>
          <p:cNvSpPr txBox="1"/>
          <p:nvPr/>
        </p:nvSpPr>
        <p:spPr>
          <a:xfrm>
            <a:off x="7555550" y="1210224"/>
            <a:ext cx="3427001" cy="4437552"/>
          </a:xfrm>
          <a:prstGeom prst="rect">
            <a:avLst/>
          </a:prstGeom>
        </p:spPr>
        <p:txBody>
          <a:bodyPr vert="horz" lIns="91440" tIns="45720" rIns="91440" bIns="45720" rtlCol="0">
            <a:noAutofit/>
          </a:bodyPr>
          <a:lstStyle/>
          <a:p>
            <a:pPr indent="-228600" algn="just">
              <a:lnSpc>
                <a:spcPct val="90000"/>
              </a:lnSpc>
              <a:spcAft>
                <a:spcPts val="600"/>
              </a:spcAft>
              <a:buFont typeface="Arial" panose="020B0604020202020204" pitchFamily="34" charset="0"/>
              <a:buChar char="•"/>
            </a:pPr>
            <a:r>
              <a:rPr lang="vi-VN" sz="2400">
                <a:solidFill>
                  <a:srgbClr val="7030A0"/>
                </a:solidFill>
                <a:latin typeface="Fira Sans Condensed Medium" panose="020B0603050000020004" pitchFamily="34" charset="0"/>
              </a:rPr>
              <a:t>Đoạn mạch điện xoay chiều RLC mắc nối tiếp là đoạn mạch điện có điện trở (R), cuộn dây ( $L$ ) và tu điện (C) mắc nối tiếp. Đoạn mạch này được úng dưng phổ biến trong các thiết bị điện tư. Cuoờng độ dòng điện hiệu dụng qua mạch có mối liên hệ như thế nào so với điện áp hiệu dụng ở hai đầu đoạn mạch đó?</a:t>
            </a:r>
            <a:endParaRPr lang="en-US" sz="2400">
              <a:solidFill>
                <a:srgbClr val="7030A0"/>
              </a:solidFill>
              <a:latin typeface="Fira Sans Condensed Medium" panose="020B0603050000020004" pitchFamily="34" charset="0"/>
            </a:endParaRPr>
          </a:p>
        </p:txBody>
      </p:sp>
      <p:sp>
        <p:nvSpPr>
          <p:cNvPr id="4" name="Rectangle: Rounded Corners 3" descr="n28 SP Ly k27">
            <a:extLst>
              <a:ext uri="{FF2B5EF4-FFF2-40B4-BE49-F238E27FC236}">
                <a16:creationId xmlns:a16="http://schemas.microsoft.com/office/drawing/2014/main" id="{6C2A390A-C2C8-6995-05E2-E7F7C6A05FE2}"/>
              </a:ext>
            </a:extLst>
          </p:cNvPr>
          <p:cNvSpPr/>
          <p:nvPr/>
        </p:nvSpPr>
        <p:spPr>
          <a:xfrm>
            <a:off x="7187875" y="212393"/>
            <a:ext cx="4162349" cy="807195"/>
          </a:xfrm>
          <a:custGeom>
            <a:avLst/>
            <a:gdLst>
              <a:gd name="connsiteX0" fmla="*/ 0 w 4162349"/>
              <a:gd name="connsiteY0" fmla="*/ 403598 h 807195"/>
              <a:gd name="connsiteX1" fmla="*/ 403598 w 4162349"/>
              <a:gd name="connsiteY1" fmla="*/ 0 h 807195"/>
              <a:gd name="connsiteX2" fmla="*/ 996342 w 4162349"/>
              <a:gd name="connsiteY2" fmla="*/ 0 h 807195"/>
              <a:gd name="connsiteX3" fmla="*/ 1488431 w 4162349"/>
              <a:gd name="connsiteY3" fmla="*/ 0 h 807195"/>
              <a:gd name="connsiteX4" fmla="*/ 2114727 w 4162349"/>
              <a:gd name="connsiteY4" fmla="*/ 0 h 807195"/>
              <a:gd name="connsiteX5" fmla="*/ 2673919 w 4162349"/>
              <a:gd name="connsiteY5" fmla="*/ 0 h 807195"/>
              <a:gd name="connsiteX6" fmla="*/ 3199560 w 4162349"/>
              <a:gd name="connsiteY6" fmla="*/ 0 h 807195"/>
              <a:gd name="connsiteX7" fmla="*/ 3758752 w 4162349"/>
              <a:gd name="connsiteY7" fmla="*/ 0 h 807195"/>
              <a:gd name="connsiteX8" fmla="*/ 4162350 w 4162349"/>
              <a:gd name="connsiteY8" fmla="*/ 403598 h 807195"/>
              <a:gd name="connsiteX9" fmla="*/ 4162349 w 4162349"/>
              <a:gd name="connsiteY9" fmla="*/ 403598 h 807195"/>
              <a:gd name="connsiteX10" fmla="*/ 3758751 w 4162349"/>
              <a:gd name="connsiteY10" fmla="*/ 807196 h 807195"/>
              <a:gd name="connsiteX11" fmla="*/ 3166007 w 4162349"/>
              <a:gd name="connsiteY11" fmla="*/ 807196 h 807195"/>
              <a:gd name="connsiteX12" fmla="*/ 2573264 w 4162349"/>
              <a:gd name="connsiteY12" fmla="*/ 807196 h 807195"/>
              <a:gd name="connsiteX13" fmla="*/ 1980520 w 4162349"/>
              <a:gd name="connsiteY13" fmla="*/ 807195 h 807195"/>
              <a:gd name="connsiteX14" fmla="*/ 1521982 w 4162349"/>
              <a:gd name="connsiteY14" fmla="*/ 807195 h 807195"/>
              <a:gd name="connsiteX15" fmla="*/ 895687 w 4162349"/>
              <a:gd name="connsiteY15" fmla="*/ 807195 h 807195"/>
              <a:gd name="connsiteX16" fmla="*/ 403598 w 4162349"/>
              <a:gd name="connsiteY16" fmla="*/ 807195 h 807195"/>
              <a:gd name="connsiteX17" fmla="*/ 0 w 4162349"/>
              <a:gd name="connsiteY17" fmla="*/ 403597 h 807195"/>
              <a:gd name="connsiteX18" fmla="*/ 0 w 4162349"/>
              <a:gd name="connsiteY18" fmla="*/ 403598 h 80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2349" h="807195" fill="none" extrusionOk="0">
                <a:moveTo>
                  <a:pt x="0" y="403598"/>
                </a:moveTo>
                <a:cubicBezTo>
                  <a:pt x="-34035" y="178398"/>
                  <a:pt x="177361" y="-40948"/>
                  <a:pt x="403598" y="0"/>
                </a:cubicBezTo>
                <a:cubicBezTo>
                  <a:pt x="682295" y="-35382"/>
                  <a:pt x="798846" y="58680"/>
                  <a:pt x="996342" y="0"/>
                </a:cubicBezTo>
                <a:cubicBezTo>
                  <a:pt x="1193838" y="-58680"/>
                  <a:pt x="1254408" y="4921"/>
                  <a:pt x="1488431" y="0"/>
                </a:cubicBezTo>
                <a:cubicBezTo>
                  <a:pt x="1722454" y="-4921"/>
                  <a:pt x="1983517" y="65242"/>
                  <a:pt x="2114727" y="0"/>
                </a:cubicBezTo>
                <a:cubicBezTo>
                  <a:pt x="2245937" y="-65242"/>
                  <a:pt x="2522021" y="14253"/>
                  <a:pt x="2673919" y="0"/>
                </a:cubicBezTo>
                <a:cubicBezTo>
                  <a:pt x="2825817" y="-14253"/>
                  <a:pt x="3025837" y="17910"/>
                  <a:pt x="3199560" y="0"/>
                </a:cubicBezTo>
                <a:cubicBezTo>
                  <a:pt x="3373283" y="-17910"/>
                  <a:pt x="3595130" y="40041"/>
                  <a:pt x="3758752" y="0"/>
                </a:cubicBezTo>
                <a:cubicBezTo>
                  <a:pt x="3987975" y="12567"/>
                  <a:pt x="4170248" y="128035"/>
                  <a:pt x="4162350" y="403598"/>
                </a:cubicBezTo>
                <a:lnTo>
                  <a:pt x="4162349" y="403598"/>
                </a:lnTo>
                <a:cubicBezTo>
                  <a:pt x="4184997" y="576241"/>
                  <a:pt x="4006716" y="771158"/>
                  <a:pt x="3758751" y="807196"/>
                </a:cubicBezTo>
                <a:cubicBezTo>
                  <a:pt x="3626581" y="821475"/>
                  <a:pt x="3289862" y="806986"/>
                  <a:pt x="3166007" y="807196"/>
                </a:cubicBezTo>
                <a:cubicBezTo>
                  <a:pt x="3042152" y="807406"/>
                  <a:pt x="2703077" y="759471"/>
                  <a:pt x="2573264" y="807196"/>
                </a:cubicBezTo>
                <a:cubicBezTo>
                  <a:pt x="2443451" y="854921"/>
                  <a:pt x="2258513" y="788568"/>
                  <a:pt x="1980520" y="807195"/>
                </a:cubicBezTo>
                <a:cubicBezTo>
                  <a:pt x="1702527" y="825823"/>
                  <a:pt x="1739140" y="773580"/>
                  <a:pt x="1521982" y="807195"/>
                </a:cubicBezTo>
                <a:cubicBezTo>
                  <a:pt x="1304824" y="840810"/>
                  <a:pt x="1186629" y="771714"/>
                  <a:pt x="895687" y="807195"/>
                </a:cubicBezTo>
                <a:cubicBezTo>
                  <a:pt x="604746" y="842676"/>
                  <a:pt x="623565" y="762437"/>
                  <a:pt x="403598" y="807195"/>
                </a:cubicBezTo>
                <a:cubicBezTo>
                  <a:pt x="242317" y="833012"/>
                  <a:pt x="-2395" y="616523"/>
                  <a:pt x="0" y="403597"/>
                </a:cubicBezTo>
                <a:lnTo>
                  <a:pt x="0" y="403598"/>
                </a:lnTo>
                <a:close/>
              </a:path>
              <a:path w="4162349" h="807195" stroke="0" extrusionOk="0">
                <a:moveTo>
                  <a:pt x="0" y="403598"/>
                </a:moveTo>
                <a:cubicBezTo>
                  <a:pt x="45616" y="226841"/>
                  <a:pt x="175748" y="-1300"/>
                  <a:pt x="403598" y="0"/>
                </a:cubicBezTo>
                <a:cubicBezTo>
                  <a:pt x="535548" y="-59124"/>
                  <a:pt x="901113" y="50537"/>
                  <a:pt x="1029893" y="0"/>
                </a:cubicBezTo>
                <a:cubicBezTo>
                  <a:pt x="1158673" y="-50537"/>
                  <a:pt x="1443166" y="20431"/>
                  <a:pt x="1589086" y="0"/>
                </a:cubicBezTo>
                <a:cubicBezTo>
                  <a:pt x="1735006" y="-20431"/>
                  <a:pt x="1921714" y="4764"/>
                  <a:pt x="2081175" y="0"/>
                </a:cubicBezTo>
                <a:cubicBezTo>
                  <a:pt x="2240636" y="-4764"/>
                  <a:pt x="2427566" y="39569"/>
                  <a:pt x="2573264" y="0"/>
                </a:cubicBezTo>
                <a:cubicBezTo>
                  <a:pt x="2718962" y="-39569"/>
                  <a:pt x="2979676" y="30203"/>
                  <a:pt x="3132457" y="0"/>
                </a:cubicBezTo>
                <a:cubicBezTo>
                  <a:pt x="3285238" y="-30203"/>
                  <a:pt x="3553985" y="26976"/>
                  <a:pt x="3758752" y="0"/>
                </a:cubicBezTo>
                <a:cubicBezTo>
                  <a:pt x="3960856" y="1691"/>
                  <a:pt x="4168917" y="148938"/>
                  <a:pt x="4162350" y="403598"/>
                </a:cubicBezTo>
                <a:lnTo>
                  <a:pt x="4162349" y="403598"/>
                </a:lnTo>
                <a:cubicBezTo>
                  <a:pt x="4202726" y="588354"/>
                  <a:pt x="4021557" y="784139"/>
                  <a:pt x="3758751" y="807196"/>
                </a:cubicBezTo>
                <a:cubicBezTo>
                  <a:pt x="3575391" y="854958"/>
                  <a:pt x="3411877" y="796101"/>
                  <a:pt x="3266662" y="807196"/>
                </a:cubicBezTo>
                <a:cubicBezTo>
                  <a:pt x="3121447" y="818291"/>
                  <a:pt x="3012499" y="754601"/>
                  <a:pt x="2808124" y="807196"/>
                </a:cubicBezTo>
                <a:cubicBezTo>
                  <a:pt x="2603749" y="859791"/>
                  <a:pt x="2574893" y="771125"/>
                  <a:pt x="2349587" y="807196"/>
                </a:cubicBezTo>
                <a:cubicBezTo>
                  <a:pt x="2124281" y="843267"/>
                  <a:pt x="2032551" y="778436"/>
                  <a:pt x="1857498" y="807195"/>
                </a:cubicBezTo>
                <a:cubicBezTo>
                  <a:pt x="1682445" y="835954"/>
                  <a:pt x="1567625" y="761614"/>
                  <a:pt x="1398960" y="807195"/>
                </a:cubicBezTo>
                <a:cubicBezTo>
                  <a:pt x="1230295" y="852776"/>
                  <a:pt x="840069" y="720789"/>
                  <a:pt x="403598" y="807195"/>
                </a:cubicBezTo>
                <a:cubicBezTo>
                  <a:pt x="222530" y="809309"/>
                  <a:pt x="48463" y="607279"/>
                  <a:pt x="0" y="403597"/>
                </a:cubicBezTo>
                <a:lnTo>
                  <a:pt x="0" y="403598"/>
                </a:lnTo>
                <a:close/>
              </a:path>
            </a:pathLst>
          </a:custGeom>
          <a:solidFill>
            <a:schemeClr val="accent2">
              <a:lumMod val="40000"/>
              <a:lumOff val="60000"/>
            </a:schemeClr>
          </a:solidFill>
          <a:ln w="38100">
            <a:extLst>
              <a:ext uri="{C807C97D-BFC1-408E-A445-0C87EB9F89A2}">
                <ask:lineSketchStyleProps xmlns:ask="http://schemas.microsoft.com/office/drawing/2018/sketchyshapes" sd="1605497895">
                  <a:prstGeom prst="roundRect">
                    <a:avLst>
                      <a:gd name="adj" fmla="val 50000"/>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Nunito Sans ExtraBold" panose="00000900000000000000" pitchFamily="2" charset="0"/>
              </a:rPr>
              <a:t>VẤN ĐỀ HÔM NAY?</a:t>
            </a:r>
          </a:p>
        </p:txBody>
      </p:sp>
      <p:pic>
        <p:nvPicPr>
          <p:cNvPr id="1026" name="Picture 2" descr="n28 SP Ly k27">
            <a:extLst>
              <a:ext uri="{FF2B5EF4-FFF2-40B4-BE49-F238E27FC236}">
                <a16:creationId xmlns:a16="http://schemas.microsoft.com/office/drawing/2014/main" id="{7A4D8AFE-42B3-9573-C705-79D31A74E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485" y="724851"/>
            <a:ext cx="5822731" cy="34875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28 SP Ly k27">
            <a:extLst>
              <a:ext uri="{FF2B5EF4-FFF2-40B4-BE49-F238E27FC236}">
                <a16:creationId xmlns:a16="http://schemas.microsoft.com/office/drawing/2014/main" id="{9B8194D6-0132-2F12-B0E6-487A04B291DB}"/>
              </a:ext>
            </a:extLst>
          </p:cNvPr>
          <p:cNvPicPr>
            <a:picLocks noChangeAspect="1"/>
          </p:cNvPicPr>
          <p:nvPr/>
        </p:nvPicPr>
        <p:blipFill>
          <a:blip r:embed="rId4"/>
          <a:stretch>
            <a:fillRect/>
          </a:stretch>
        </p:blipFill>
        <p:spPr>
          <a:xfrm>
            <a:off x="1028864" y="4512034"/>
            <a:ext cx="4242074" cy="1950379"/>
          </a:xfrm>
          <a:prstGeom prst="rect">
            <a:avLst/>
          </a:prstGeom>
        </p:spPr>
      </p:pic>
    </p:spTree>
    <p:custDataLst>
      <p:tags r:id="rId1"/>
    </p:custDataLst>
    <p:extLst>
      <p:ext uri="{BB962C8B-B14F-4D97-AF65-F5344CB8AC3E}">
        <p14:creationId xmlns:p14="http://schemas.microsoft.com/office/powerpoint/2010/main" val="3476786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583" objId="2"/>
        <p14:triggerEvt type="onClick" time="1586" objId="2"/>
        <p14:stopEvt time="13360" objId="2"/>
        <p14:playEvt time="13367" objId="2"/>
        <p14:stopEvt time="23542"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descr="n28 SP Ly k27">
            <a:extLst>
              <a:ext uri="{FF2B5EF4-FFF2-40B4-BE49-F238E27FC236}">
                <a16:creationId xmlns:a16="http://schemas.microsoft.com/office/drawing/2014/main" id="{34180BF2-57E9-CBD0-8D3F-3C8EF4484178}"/>
              </a:ext>
            </a:extLst>
          </p:cNvPr>
          <p:cNvSpPr txBox="1"/>
          <p:nvPr/>
        </p:nvSpPr>
        <p:spPr>
          <a:xfrm>
            <a:off x="5304570" y="1559245"/>
            <a:ext cx="1582858" cy="830997"/>
          </a:xfrm>
          <a:prstGeom prst="rect">
            <a:avLst/>
          </a:prstGeom>
          <a:noFill/>
        </p:spPr>
        <p:txBody>
          <a:bodyPr wrap="square" rtlCol="0">
            <a:spAutoFit/>
          </a:bodyPr>
          <a:lstStyle/>
          <a:p>
            <a:pPr algn="ctr"/>
            <a:r>
              <a:rPr lang="en-US" sz="4800" b="1">
                <a:latin typeface="Agency FB" panose="020B0503020202020204" pitchFamily="34" charset="0"/>
              </a:rPr>
              <a:t>Bài 2</a:t>
            </a:r>
          </a:p>
        </p:txBody>
      </p:sp>
      <p:sp>
        <p:nvSpPr>
          <p:cNvPr id="4" name="TextBox 3" descr="n28 SP Ly k27">
            <a:extLst>
              <a:ext uri="{FF2B5EF4-FFF2-40B4-BE49-F238E27FC236}">
                <a16:creationId xmlns:a16="http://schemas.microsoft.com/office/drawing/2014/main" id="{AB653F43-A9D4-A46C-4414-E8C994E9B4FF}"/>
              </a:ext>
            </a:extLst>
          </p:cNvPr>
          <p:cNvSpPr txBox="1"/>
          <p:nvPr/>
        </p:nvSpPr>
        <p:spPr>
          <a:xfrm>
            <a:off x="3825765" y="2644170"/>
            <a:ext cx="4540469" cy="1569660"/>
          </a:xfrm>
          <a:prstGeom prst="rect">
            <a:avLst/>
          </a:prstGeom>
          <a:noFill/>
        </p:spPr>
        <p:txBody>
          <a:bodyPr wrap="square" rtlCol="0">
            <a:spAutoFit/>
          </a:bodyPr>
          <a:lstStyle/>
          <a:p>
            <a:pPr algn="ctr"/>
            <a:r>
              <a:rPr lang="en-US" sz="3200">
                <a:latin typeface="Alfa Slab One" panose="00000500000000000000" pitchFamily="2" charset="0"/>
              </a:rPr>
              <a:t>ĐOẠN MẠCH XOAY CHIỀU RLC MẮC NỐI TIẾP</a:t>
            </a:r>
          </a:p>
        </p:txBody>
      </p:sp>
    </p:spTree>
    <p:extLst>
      <p:ext uri="{BB962C8B-B14F-4D97-AF65-F5344CB8AC3E}">
        <p14:creationId xmlns:p14="http://schemas.microsoft.com/office/powerpoint/2010/main" val="118016141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descr="n28 SP Ly k27">
            <a:extLst>
              <a:ext uri="{FF2B5EF4-FFF2-40B4-BE49-F238E27FC236}">
                <a16:creationId xmlns:a16="http://schemas.microsoft.com/office/drawing/2014/main" id="{9EB54951-EA02-1ABD-1BBF-1D52D3C5B69A}"/>
              </a:ext>
            </a:extLst>
          </p:cNvPr>
          <p:cNvSpPr/>
          <p:nvPr/>
        </p:nvSpPr>
        <p:spPr>
          <a:xfrm>
            <a:off x="0" y="0"/>
            <a:ext cx="12192000" cy="6858000"/>
          </a:xfrm>
          <a:custGeom>
            <a:avLst/>
            <a:gdLst>
              <a:gd name="connsiteX0" fmla="*/ 1651196 w 12192000"/>
              <a:gd name="connsiteY0" fmla="*/ 523417 h 6858000"/>
              <a:gd name="connsiteX1" fmla="*/ 681072 w 12192000"/>
              <a:gd name="connsiteY1" fmla="*/ 1493541 h 6858000"/>
              <a:gd name="connsiteX2" fmla="*/ 681072 w 12192000"/>
              <a:gd name="connsiteY2" fmla="*/ 5373922 h 6858000"/>
              <a:gd name="connsiteX3" fmla="*/ 1651196 w 12192000"/>
              <a:gd name="connsiteY3" fmla="*/ 6344046 h 6858000"/>
              <a:gd name="connsiteX4" fmla="*/ 10551318 w 12192000"/>
              <a:gd name="connsiteY4" fmla="*/ 6344046 h 6858000"/>
              <a:gd name="connsiteX5" fmla="*/ 11521442 w 12192000"/>
              <a:gd name="connsiteY5" fmla="*/ 5373922 h 6858000"/>
              <a:gd name="connsiteX6" fmla="*/ 11521442 w 12192000"/>
              <a:gd name="connsiteY6" fmla="*/ 1493541 h 6858000"/>
              <a:gd name="connsiteX7" fmla="*/ 10551318 w 12192000"/>
              <a:gd name="connsiteY7" fmla="*/ 523417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651196" y="523417"/>
                </a:moveTo>
                <a:cubicBezTo>
                  <a:pt x="1115411" y="523417"/>
                  <a:pt x="681072" y="957756"/>
                  <a:pt x="681072" y="1493541"/>
                </a:cubicBezTo>
                <a:lnTo>
                  <a:pt x="681072" y="5373922"/>
                </a:lnTo>
                <a:cubicBezTo>
                  <a:pt x="681072" y="5909707"/>
                  <a:pt x="1115411" y="6344046"/>
                  <a:pt x="1651196" y="6344046"/>
                </a:cubicBezTo>
                <a:lnTo>
                  <a:pt x="10551318" y="6344046"/>
                </a:lnTo>
                <a:cubicBezTo>
                  <a:pt x="11087103" y="6344046"/>
                  <a:pt x="11521442" y="5909707"/>
                  <a:pt x="11521442" y="5373922"/>
                </a:cubicBezTo>
                <a:lnTo>
                  <a:pt x="11521442" y="1493541"/>
                </a:lnTo>
                <a:cubicBezTo>
                  <a:pt x="11521442" y="957756"/>
                  <a:pt x="11087103" y="523417"/>
                  <a:pt x="10551318" y="523417"/>
                </a:cubicBezTo>
                <a:close/>
                <a:moveTo>
                  <a:pt x="0" y="0"/>
                </a:moveTo>
                <a:lnTo>
                  <a:pt x="12192000" y="0"/>
                </a:lnTo>
                <a:lnTo>
                  <a:pt x="12192000" y="6858000"/>
                </a:lnTo>
                <a:lnTo>
                  <a:pt x="0" y="6858000"/>
                </a:lnTo>
                <a:close/>
              </a:path>
            </a:pathLst>
          </a:custGeom>
          <a:solidFill>
            <a:srgbClr val="008DF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descr="n28 SP Ly k27">
            <a:extLst>
              <a:ext uri="{FF2B5EF4-FFF2-40B4-BE49-F238E27FC236}">
                <a16:creationId xmlns:a16="http://schemas.microsoft.com/office/drawing/2014/main" id="{C8B76022-BC17-7C90-C208-209601E790AF}"/>
              </a:ext>
            </a:extLst>
          </p:cNvPr>
          <p:cNvGrpSpPr/>
          <p:nvPr/>
        </p:nvGrpSpPr>
        <p:grpSpPr>
          <a:xfrm>
            <a:off x="1787876" y="1012178"/>
            <a:ext cx="8527613" cy="5187863"/>
            <a:chOff x="1253001" y="719666"/>
            <a:chExt cx="8906999" cy="5418667"/>
          </a:xfrm>
        </p:grpSpPr>
        <p:graphicFrame>
          <p:nvGraphicFramePr>
            <p:cNvPr id="6" name="Diagram 5">
              <a:extLst>
                <a:ext uri="{FF2B5EF4-FFF2-40B4-BE49-F238E27FC236}">
                  <a16:creationId xmlns:a16="http://schemas.microsoft.com/office/drawing/2014/main" id="{F5EE09F9-2C47-1782-6398-8ACE9345B003}"/>
                </a:ext>
              </a:extLst>
            </p:cNvPr>
            <p:cNvGraphicFramePr/>
            <p:nvPr>
              <p:extLst>
                <p:ext uri="{D42A27DB-BD31-4B8C-83A1-F6EECF244321}">
                  <p14:modId xmlns:p14="http://schemas.microsoft.com/office/powerpoint/2010/main" val="1200527466"/>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5C892B90-C958-A860-D7A2-7D1D6103FD88}"/>
                </a:ext>
              </a:extLst>
            </p:cNvPr>
            <p:cNvSpPr txBox="1"/>
            <p:nvPr/>
          </p:nvSpPr>
          <p:spPr>
            <a:xfrm>
              <a:off x="1253001" y="2000614"/>
              <a:ext cx="5300548" cy="450057"/>
            </a:xfrm>
            <a:prstGeom prst="rect">
              <a:avLst/>
            </a:prstGeom>
            <a:noFill/>
          </p:spPr>
          <p:txBody>
            <a:bodyPr wrap="square" rtlCol="0">
              <a:spAutoFit/>
            </a:bodyPr>
            <a:lstStyle/>
            <a:p>
              <a:pPr algn="just"/>
              <a:r>
                <a:rPr lang="en-US" sz="2200">
                  <a:solidFill>
                    <a:srgbClr val="0F9ED5"/>
                  </a:solidFill>
                  <a:latin typeface="Fira Sans Extra Condensed" panose="020B0503050000020004" pitchFamily="34" charset="0"/>
                  <a:ea typeface="Cascadia Mono SemiBold" panose="020B0609020000020004" pitchFamily="49" charset="0"/>
                  <a:cs typeface="Cascadia Mono SemiBold" panose="020B0609020000020004" pitchFamily="49" charset="0"/>
                </a:rPr>
                <a:t>Đoạn mạch điện xoay chiều RLC mắc nối tiếp</a:t>
              </a:r>
            </a:p>
          </p:txBody>
        </p:sp>
        <p:sp>
          <p:nvSpPr>
            <p:cNvPr id="8" name="TextBox 7">
              <a:extLst>
                <a:ext uri="{FF2B5EF4-FFF2-40B4-BE49-F238E27FC236}">
                  <a16:creationId xmlns:a16="http://schemas.microsoft.com/office/drawing/2014/main" id="{6D847A1E-770D-EDCC-314B-DA5910F1E769}"/>
                </a:ext>
              </a:extLst>
            </p:cNvPr>
            <p:cNvSpPr txBox="1"/>
            <p:nvPr/>
          </p:nvSpPr>
          <p:spPr>
            <a:xfrm>
              <a:off x="6095999" y="3304806"/>
              <a:ext cx="3377582" cy="450057"/>
            </a:xfrm>
            <a:prstGeom prst="rect">
              <a:avLst/>
            </a:prstGeom>
            <a:noFill/>
          </p:spPr>
          <p:txBody>
            <a:bodyPr wrap="square" rtlCol="0">
              <a:spAutoFit/>
            </a:bodyPr>
            <a:lstStyle/>
            <a:p>
              <a:pPr algn="just"/>
              <a:r>
                <a:rPr lang="en-US" sz="2200">
                  <a:solidFill>
                    <a:srgbClr val="3C1EBA"/>
                  </a:solidFill>
                  <a:latin typeface="Fira Sans Extra Condensed" panose="020B0503050000020004" pitchFamily="34" charset="0"/>
                  <a:ea typeface="Cascadia Mono SemiBold" panose="020B0609020000020004" pitchFamily="49" charset="0"/>
                  <a:cs typeface="Cascadia Mono SemiBold" panose="020B0609020000020004" pitchFamily="49" charset="0"/>
                </a:rPr>
                <a:t>Đường đặc trưng vôn - ampe</a:t>
              </a:r>
            </a:p>
          </p:txBody>
        </p:sp>
        <p:sp>
          <p:nvSpPr>
            <p:cNvPr id="9" name="TextBox 8">
              <a:extLst>
                <a:ext uri="{FF2B5EF4-FFF2-40B4-BE49-F238E27FC236}">
                  <a16:creationId xmlns:a16="http://schemas.microsoft.com/office/drawing/2014/main" id="{1C2BD31E-59FD-81D0-489B-C49E99005F8D}"/>
                </a:ext>
              </a:extLst>
            </p:cNvPr>
            <p:cNvSpPr txBox="1"/>
            <p:nvPr/>
          </p:nvSpPr>
          <p:spPr>
            <a:xfrm>
              <a:off x="3185878" y="4612846"/>
              <a:ext cx="2566911" cy="450057"/>
            </a:xfrm>
            <a:prstGeom prst="rect">
              <a:avLst/>
            </a:prstGeom>
            <a:noFill/>
          </p:spPr>
          <p:txBody>
            <a:bodyPr wrap="square" rtlCol="0">
              <a:spAutoFit/>
            </a:bodyPr>
            <a:lstStyle/>
            <a:p>
              <a:pPr algn="just"/>
              <a:r>
                <a:rPr lang="en-US" sz="2200">
                  <a:solidFill>
                    <a:srgbClr val="A02B93"/>
                  </a:solidFill>
                  <a:latin typeface="Fira Sans Extra Condensed" panose="020B0503050000020004" pitchFamily="34" charset="0"/>
                  <a:ea typeface="Cascadia Mono SemiBold" panose="020B0609020000020004" pitchFamily="49" charset="0"/>
                  <a:cs typeface="Cascadia Mono SemiBold" panose="020B0609020000020004" pitchFamily="49" charset="0"/>
                </a:rPr>
                <a:t>Luyện tập, vận dụng</a:t>
              </a:r>
            </a:p>
          </p:txBody>
        </p:sp>
      </p:grpSp>
      <p:sp>
        <p:nvSpPr>
          <p:cNvPr id="11" name="Rectangle: Rounded Corners 10" descr="n28 SP Ly k27">
            <a:extLst>
              <a:ext uri="{FF2B5EF4-FFF2-40B4-BE49-F238E27FC236}">
                <a16:creationId xmlns:a16="http://schemas.microsoft.com/office/drawing/2014/main" id="{E3BBBBF4-4813-5BF6-BF39-4B0393F4EC98}"/>
              </a:ext>
            </a:extLst>
          </p:cNvPr>
          <p:cNvSpPr/>
          <p:nvPr/>
        </p:nvSpPr>
        <p:spPr>
          <a:xfrm>
            <a:off x="4397298" y="194424"/>
            <a:ext cx="3397404" cy="817754"/>
          </a:xfrm>
          <a:prstGeom prst="roundRect">
            <a:avLst>
              <a:gd name="adj" fmla="val 50000"/>
            </a:avLst>
          </a:prstGeom>
          <a:solidFill>
            <a:srgbClr val="D058AE"/>
          </a:solidFill>
          <a:ln w="381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Oswald SemiBold" panose="00000700000000000000" pitchFamily="2" charset="0"/>
              </a:rPr>
              <a:t>NỘI DUNG BÀI HỌC</a:t>
            </a:r>
          </a:p>
        </p:txBody>
      </p:sp>
    </p:spTree>
    <p:custDataLst>
      <p:tags r:id="rId1"/>
    </p:custDataLst>
    <p:extLst>
      <p:ext uri="{BB962C8B-B14F-4D97-AF65-F5344CB8AC3E}">
        <p14:creationId xmlns:p14="http://schemas.microsoft.com/office/powerpoint/2010/main" val="1895280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a:extLst>
              <a:ext uri="{FF2B5EF4-FFF2-40B4-BE49-F238E27FC236}">
                <a16:creationId xmlns:a16="http://schemas.microsoft.com/office/drawing/2014/main" id="{3BCAC41B-D622-8DB5-4D1A-C43F6C5D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342" y="3129456"/>
            <a:ext cx="2287315" cy="228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07504DCC-FD02-E792-CFD7-E3AE4D899C81}"/>
              </a:ext>
            </a:extLst>
          </p:cNvPr>
          <p:cNvSpPr txBox="1"/>
          <p:nvPr/>
        </p:nvSpPr>
        <p:spPr>
          <a:xfrm>
            <a:off x="4249888" y="2046157"/>
            <a:ext cx="3692224" cy="4247540"/>
          </a:xfrm>
          <a:prstGeom prst="rect">
            <a:avLst/>
          </a:prstGeom>
          <a:noFill/>
        </p:spPr>
        <p:txBody>
          <a:bodyPr wrap="square" rtlCol="0">
            <a:prstTxWarp prst="textArchUp">
              <a:avLst/>
            </a:prstTxWarp>
            <a:spAutoFit/>
          </a:bodyPr>
          <a:lstStyle/>
          <a:p>
            <a:pPr algn="ctr"/>
            <a:r>
              <a:rPr lang="en-US" sz="4800">
                <a:solidFill>
                  <a:schemeClr val="accent5">
                    <a:lumMod val="75000"/>
                  </a:schemeClr>
                </a:solidFill>
                <a:effectLst>
                  <a:outerShdw blurRad="50800" dist="38100" dir="16200000" rotWithShape="0">
                    <a:prstClr val="black">
                      <a:alpha val="40000"/>
                    </a:prstClr>
                  </a:outerShdw>
                </a:effectLst>
                <a:latin typeface="Oswald SemiBold" panose="00000700000000000000" pitchFamily="2" charset="0"/>
              </a:rPr>
              <a:t>HOẠT ĐỘNG NHÓM</a:t>
            </a:r>
          </a:p>
        </p:txBody>
      </p:sp>
    </p:spTree>
    <p:extLst>
      <p:ext uri="{BB962C8B-B14F-4D97-AF65-F5344CB8AC3E}">
        <p14:creationId xmlns:p14="http://schemas.microsoft.com/office/powerpoint/2010/main" val="3397299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1432433"/>
            <a:ext cx="10972800" cy="4259683"/>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40711" y="1779014"/>
            <a:ext cx="101906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000" b="1">
                <a:solidFill>
                  <a:schemeClr val="accent5">
                    <a:lumMod val="75000"/>
                  </a:schemeClr>
                </a:solidFill>
                <a:latin typeface="Fira Sans Extra Condensed" panose="020B0503050000020004" pitchFamily="34" charset="0"/>
                <a:ea typeface="Arial" panose="020B0604020202020204" pitchFamily="34" charset="0"/>
              </a:rPr>
              <a:t>Câu 1:</a:t>
            </a:r>
            <a:r>
              <a:rPr lang="vi-VN" sz="2000">
                <a:solidFill>
                  <a:prstClr val="black"/>
                </a:solidFill>
                <a:latin typeface="Fira Sans Extra Condensed" panose="020B0503050000020004" pitchFamily="34" charset="0"/>
                <a:ea typeface="Arial" panose="020B0604020202020204" pitchFamily="34" charset="0"/>
              </a:rPr>
              <a:t> Cấu tạo của đoạn mạch RLC nối tiếp gồm những phần tử nào? Nêu tên đơn vị đo trong hệ SI của các đại lượng đặc trưng cho các phần tử trong mạch RLC nối tiếp?</a:t>
            </a:r>
            <a:endParaRPr lang="en-US" sz="2000">
              <a:solidFill>
                <a:prstClr val="black"/>
              </a:solidFill>
              <a:latin typeface="Fira Sans Extra Condensed" panose="020B0503050000020004" pitchFamily="34" charset="0"/>
              <a:ea typeface="Arial" panose="020B0604020202020204" pitchFamily="34" charset="0"/>
            </a:endParaRP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637230" y="1156019"/>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mc:AlternateContent xmlns:mc="http://schemas.openxmlformats.org/markup-compatibility/2006">
        <mc:Choice xmlns:a14="http://schemas.microsoft.com/office/drawing/2010/main" Requires="a14">
          <p:sp>
            <p:nvSpPr>
              <p:cNvPr id="3" name="Text Box 29" descr="n28 SP Ly k27">
                <a:extLst>
                  <a:ext uri="{FF2B5EF4-FFF2-40B4-BE49-F238E27FC236}">
                    <a16:creationId xmlns:a16="http://schemas.microsoft.com/office/drawing/2014/main" id="{13D65AE4-5583-CD36-4481-5DFA654C370F}"/>
                  </a:ext>
                </a:extLst>
              </p:cNvPr>
              <p:cNvSpPr txBox="1">
                <a:spLocks noChangeArrowheads="1"/>
              </p:cNvSpPr>
              <p:nvPr/>
            </p:nvSpPr>
            <p:spPr bwMode="auto">
              <a:xfrm>
                <a:off x="1040711" y="2464518"/>
                <a:ext cx="10190642" cy="132343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vi-VN" sz="2000" b="1">
                    <a:solidFill>
                      <a:srgbClr val="C00000"/>
                    </a:solidFill>
                    <a:latin typeface="Fira Sans Condensed" panose="020B0503050000020004" pitchFamily="34" charset="0"/>
                    <a:ea typeface="Arial" panose="020B0604020202020204" pitchFamily="34" charset="0"/>
                  </a:rPr>
                  <a:t>Câu 2:</a:t>
                </a:r>
                <a:r>
                  <a:rPr lang="vi-VN" sz="2000">
                    <a:solidFill>
                      <a:prstClr val="black"/>
                    </a:solidFill>
                    <a:latin typeface="Fira Sans Condensed" panose="020B0503050000020004" pitchFamily="34" charset="0"/>
                    <a:ea typeface="Arial" panose="020B0604020202020204" pitchFamily="34" charset="0"/>
                  </a:rPr>
                  <a:t> </a:t>
                </a:r>
                <a:r>
                  <a:rPr lang="en-US" sz="2000">
                    <a:latin typeface="Fira Sans Condensed" panose="020B0503050000020004" pitchFamily="34" charset="0"/>
                  </a:rPr>
                  <a:t>Khi cho dòng điện xoay chiều có cường độ </a:t>
                </a:r>
                <a14:m>
                  <m:oMath xmlns:m="http://schemas.openxmlformats.org/officeDocument/2006/math">
                    <m:r>
                      <a:rPr lang="en-US" sz="2000" i="1">
                        <a:latin typeface="Cambria Math" panose="02040503050406030204" pitchFamily="18" charset="0"/>
                      </a:rPr>
                      <m:t>𝑖</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𝐼</m:t>
                        </m:r>
                      </m:e>
                      <m:sub>
                        <m:r>
                          <a:rPr lang="en-US" sz="2000" i="1">
                            <a:latin typeface="Cambria Math" panose="02040503050406030204" pitchFamily="18" charset="0"/>
                          </a:rPr>
                          <m:t>0</m:t>
                        </m:r>
                      </m:sub>
                    </m:sSub>
                    <m:func>
                      <m:funcPr>
                        <m:ctrlPr>
                          <a:rPr lang="en-US" sz="2000" i="1">
                            <a:latin typeface="Cambria Math" panose="02040503050406030204" pitchFamily="18" charset="0"/>
                          </a:rPr>
                        </m:ctrlPr>
                      </m:funcPr>
                      <m:fName>
                        <m:r>
                          <a:rPr lang="en-US" sz="2000" i="1">
                            <a:latin typeface="Cambria Math" panose="02040503050406030204" pitchFamily="18" charset="0"/>
                          </a:rPr>
                          <m:t>𝑐𝑜𝑠</m:t>
                        </m:r>
                      </m:fName>
                      <m:e>
                        <m:d>
                          <m:dPr>
                            <m:ctrlPr>
                              <a:rPr lang="en-US" sz="2000" i="1">
                                <a:latin typeface="Cambria Math" panose="02040503050406030204" pitchFamily="18" charset="0"/>
                              </a:rPr>
                            </m:ctrlPr>
                          </m:dPr>
                          <m:e>
                            <m:r>
                              <a:rPr lang="en-US" sz="2000" i="1">
                                <a:latin typeface="Cambria Math" panose="02040503050406030204" pitchFamily="18" charset="0"/>
                              </a:rPr>
                              <m:t>𝜔</m:t>
                            </m:r>
                            <m:r>
                              <a:rPr lang="en-US" sz="2000" i="1">
                                <a:latin typeface="Cambria Math" panose="02040503050406030204" pitchFamily="18" charset="0"/>
                              </a:rPr>
                              <m:t>𝑡</m:t>
                            </m:r>
                          </m:e>
                        </m:d>
                      </m:e>
                    </m:func>
                  </m:oMath>
                </a14:m>
                <a:r>
                  <a:rPr lang="en-US" sz="2000">
                    <a:latin typeface="Fira Sans Condensed" panose="020B0503050000020004" pitchFamily="34" charset="0"/>
                  </a:rPr>
                  <a:t> chạy qua đoạn mạch có RLC mắc nối tiếp thì pha của điện áp tức thời giữa hai đầu các phần tử như thế nào so với pha của dòng điện, từ đó suy ra biểu thức điện áp tứ thời hai đầu mỗi phần tử. Cảm kháng của cuộn dây và dung kháng của tụ điện là hai đại lượng cản trở dòng điện được xác định theo công thức nào?</a:t>
                </a:r>
                <a:endParaRPr lang="vi-VN" sz="2000">
                  <a:solidFill>
                    <a:prstClr val="black"/>
                  </a:solidFill>
                  <a:latin typeface="Fira Sans Condensed" panose="020B0503050000020004" pitchFamily="34" charset="0"/>
                  <a:ea typeface="Arial" panose="020B0604020202020204" pitchFamily="34" charset="0"/>
                </a:endParaRPr>
              </a:p>
            </p:txBody>
          </p:sp>
        </mc:Choice>
        <mc:Fallback>
          <p:sp>
            <p:nvSpPr>
              <p:cNvPr id="3" name="Text Box 29" descr="n28 SP Ly k27">
                <a:extLst>
                  <a:ext uri="{FF2B5EF4-FFF2-40B4-BE49-F238E27FC236}">
                    <a16:creationId xmlns:a16="http://schemas.microsoft.com/office/drawing/2014/main" id="{13D65AE4-5583-CD36-4481-5DFA654C370F}"/>
                  </a:ext>
                </a:extLst>
              </p:cNvPr>
              <p:cNvSpPr txBox="1">
                <a:spLocks noRot="1" noChangeAspect="1" noMove="1" noResize="1" noEditPoints="1" noAdjustHandles="1" noChangeArrowheads="1" noChangeShapeType="1" noTextEdit="1"/>
              </p:cNvSpPr>
              <p:nvPr/>
            </p:nvSpPr>
            <p:spPr bwMode="auto">
              <a:xfrm>
                <a:off x="1040711" y="2464518"/>
                <a:ext cx="10190642" cy="1323439"/>
              </a:xfrm>
              <a:prstGeom prst="rect">
                <a:avLst/>
              </a:prstGeom>
              <a:blipFill>
                <a:blip r:embed="rId5"/>
                <a:stretch>
                  <a:fillRect l="-658" t="-2304" r="-658" b="-73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5" name="TextBox 4" descr="n28 SP Ly k27">
            <a:extLst>
              <a:ext uri="{FF2B5EF4-FFF2-40B4-BE49-F238E27FC236}">
                <a16:creationId xmlns:a16="http://schemas.microsoft.com/office/drawing/2014/main" id="{0DB28BE6-8846-3352-5AC4-8CD445F3249D}"/>
              </a:ext>
            </a:extLst>
          </p:cNvPr>
          <p:cNvSpPr txBox="1"/>
          <p:nvPr/>
        </p:nvSpPr>
        <p:spPr>
          <a:xfrm>
            <a:off x="1040711" y="3750118"/>
            <a:ext cx="10110578" cy="1015663"/>
          </a:xfrm>
          <a:prstGeom prst="rect">
            <a:avLst/>
          </a:prstGeom>
          <a:noFill/>
        </p:spPr>
        <p:txBody>
          <a:bodyPr wrap="square">
            <a:spAutoFit/>
          </a:bodyPr>
          <a:lstStyle/>
          <a:p>
            <a:pPr algn="just"/>
            <a:r>
              <a:rPr lang="en-US" sz="2000" b="1" kern="100">
                <a:solidFill>
                  <a:srgbClr val="008DF6"/>
                </a:solidFill>
                <a:effectLst/>
                <a:latin typeface="Fira Sans Condensed" panose="020B0503050000020004" pitchFamily="34" charset="0"/>
                <a:ea typeface="Aptos" panose="020B0004020202020204" pitchFamily="34" charset="0"/>
                <a:cs typeface="Times New Roman" panose="02020603050405020304" pitchFamily="18" charset="0"/>
              </a:rPr>
              <a:t>Câu 3:</a:t>
            </a:r>
            <a:r>
              <a:rPr lang="en-US" sz="2000" b="1" kern="100">
                <a:effectLst/>
                <a:latin typeface="Fira Sans Condensed" panose="020B0503050000020004" pitchFamily="34" charset="0"/>
                <a:ea typeface="Aptos" panose="020B0004020202020204" pitchFamily="34" charset="0"/>
                <a:cs typeface="Times New Roman" panose="02020603050405020304" pitchFamily="18" charset="0"/>
              </a:rPr>
              <a:t> </a:t>
            </a:r>
            <a:r>
              <a:rPr lang="en-US" sz="2000" kern="100">
                <a:effectLst/>
                <a:latin typeface="Fira Sans Condensed" panose="020B0503050000020004" pitchFamily="34" charset="0"/>
                <a:ea typeface="Aptos" panose="020B0004020202020204" pitchFamily="34" charset="0"/>
                <a:cs typeface="Times New Roman" panose="02020603050405020304" pitchFamily="18" charset="0"/>
              </a:rPr>
              <a:t>Điện áp tức thời giữa hai đầu đoạn mạch có mối liên hệ như thế nào với điện áp tức thời hai đầu mỗi phần tử, từ đó suy ra biểu thức điện áp tức thời hai đầu mạch. Tổng trở của mạch được xác định bằng biểu thức nào?</a:t>
            </a:r>
          </a:p>
        </p:txBody>
      </p:sp>
      <p:sp>
        <p:nvSpPr>
          <p:cNvPr id="7" name="TextBox 6" descr="n28 SP Ly k27">
            <a:extLst>
              <a:ext uri="{FF2B5EF4-FFF2-40B4-BE49-F238E27FC236}">
                <a16:creationId xmlns:a16="http://schemas.microsoft.com/office/drawing/2014/main" id="{C3C0B9BD-6C75-2C64-E0FB-30C03F6F336F}"/>
              </a:ext>
            </a:extLst>
          </p:cNvPr>
          <p:cNvSpPr txBox="1"/>
          <p:nvPr/>
        </p:nvSpPr>
        <p:spPr>
          <a:xfrm>
            <a:off x="1040711" y="4709164"/>
            <a:ext cx="10190640" cy="707886"/>
          </a:xfrm>
          <a:prstGeom prst="rect">
            <a:avLst/>
          </a:prstGeom>
          <a:noFill/>
        </p:spPr>
        <p:txBody>
          <a:bodyPr wrap="square">
            <a:spAutoFit/>
          </a:bodyPr>
          <a:lstStyle/>
          <a:p>
            <a:r>
              <a:rPr lang="en-US" sz="2000" b="1">
                <a:solidFill>
                  <a:srgbClr val="E97132"/>
                </a:solidFill>
                <a:effectLst/>
                <a:latin typeface="Fira Sans Condensed" panose="020B0503050000020004" pitchFamily="34" charset="0"/>
                <a:ea typeface="Aptos" panose="020B0004020202020204" pitchFamily="34" charset="0"/>
              </a:rPr>
              <a:t>Câu 4:</a:t>
            </a:r>
            <a:r>
              <a:rPr lang="en-US" sz="2000" b="1">
                <a:effectLst/>
                <a:latin typeface="Fira Sans Condensed" panose="020B0503050000020004" pitchFamily="34" charset="0"/>
                <a:ea typeface="Aptos" panose="020B0004020202020204" pitchFamily="34" charset="0"/>
              </a:rPr>
              <a:t> </a:t>
            </a:r>
            <a:r>
              <a:rPr lang="en-US" sz="2000">
                <a:effectLst/>
                <a:latin typeface="Fira Sans Condensed" panose="020B0503050000020004" pitchFamily="34" charset="0"/>
                <a:ea typeface="Aptos" panose="020B0004020202020204" pitchFamily="34" charset="0"/>
              </a:rPr>
              <a:t>Trong đoạn mạch có RLC thì điện áp hệu dụng và cường độ hiệu dụng có tuân theo định luật Ohm không?</a:t>
            </a:r>
            <a:endParaRPr lang="en-US" sz="2000">
              <a:latin typeface="Fira Sans Condensed" panose="020B0503050000020004" pitchFamily="34" charset="0"/>
            </a:endParaRPr>
          </a:p>
        </p:txBody>
      </p:sp>
      <p:grpSp>
        <p:nvGrpSpPr>
          <p:cNvPr id="8" name="Group 56" descr="n28 SP Ly k27">
            <a:extLst>
              <a:ext uri="{FF2B5EF4-FFF2-40B4-BE49-F238E27FC236}">
                <a16:creationId xmlns:a16="http://schemas.microsoft.com/office/drawing/2014/main" id="{8560F680-FE76-ACEC-6241-CAF376DE4A10}"/>
              </a:ext>
            </a:extLst>
          </p:cNvPr>
          <p:cNvGrpSpPr/>
          <p:nvPr/>
        </p:nvGrpSpPr>
        <p:grpSpPr>
          <a:xfrm>
            <a:off x="4389050" y="25259"/>
            <a:ext cx="3413900" cy="664922"/>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296B3884-648B-ECB9-6D30-03B0F7B8E65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0" name="Rounded Rectangle 4">
              <a:extLst>
                <a:ext uri="{FF2B5EF4-FFF2-40B4-BE49-F238E27FC236}">
                  <a16:creationId xmlns:a16="http://schemas.microsoft.com/office/drawing/2014/main" id="{197883C5-F170-EE5A-D07B-6C90ED5987CD}"/>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rPr>
                <a:t>PHIẾU HỌC TẬP SỐ 1</a:t>
              </a:r>
            </a:p>
          </p:txBody>
        </p:sp>
      </p:grpSp>
    </p:spTree>
    <p:custDataLst>
      <p:tags r:id="rId1"/>
    </p:custDataLst>
    <p:extLst>
      <p:ext uri="{BB962C8B-B14F-4D97-AF65-F5344CB8AC3E}">
        <p14:creationId xmlns:p14="http://schemas.microsoft.com/office/powerpoint/2010/main" val="1404878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141195"/>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20687"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74421" y="1087297"/>
            <a:ext cx="1006533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200" b="1">
                <a:solidFill>
                  <a:srgbClr val="A02B93"/>
                </a:solidFill>
                <a:latin typeface="Fira Sans Extra Condensed" panose="020B0503050000020004" pitchFamily="34" charset="0"/>
                <a:ea typeface="Arial" panose="020B0604020202020204" pitchFamily="34" charset="0"/>
              </a:rPr>
              <a:t>Câu 1:</a:t>
            </a:r>
            <a:r>
              <a:rPr lang="vi-VN" sz="2200" b="1">
                <a:solidFill>
                  <a:srgbClr val="A02B93"/>
                </a:solidFill>
                <a:highlight>
                  <a:srgbClr val="64BEE6"/>
                </a:highlight>
                <a:latin typeface="Fira Sans Extra Condensed" panose="020B0503050000020004" pitchFamily="34" charset="0"/>
                <a:ea typeface="Arial" panose="020B0604020202020204" pitchFamily="34" charset="0"/>
              </a:rPr>
              <a:t> </a:t>
            </a:r>
          </a:p>
          <a:p>
            <a:pPr indent="628650" algn="just"/>
            <a:r>
              <a:rPr lang="vi-VN" sz="2200">
                <a:solidFill>
                  <a:srgbClr val="0070C0"/>
                </a:solidFill>
                <a:latin typeface="Fira Sans Extra Condensed" panose="020B0503050000020004" pitchFamily="34" charset="0"/>
                <a:ea typeface="Arial" panose="020B0604020202020204" pitchFamily="34" charset="0"/>
              </a:rPr>
              <a:t>Đoạn mạch RLC nối tiếp gồm điện trở thuần R, cuộn dây thuần cảm L và tụ điện có điện dung C mắc nối tiếp.</a:t>
            </a:r>
            <a:endParaRPr lang="en-US" sz="2200">
              <a:solidFill>
                <a:srgbClr val="0070C0"/>
              </a:solidFill>
              <a:latin typeface="Fira Sans Extra Condensed" panose="020B0503050000020004" pitchFamily="34" charset="0"/>
              <a:ea typeface="Arial" panose="020B0604020202020204" pitchFamily="34" charset="0"/>
            </a:endParaRPr>
          </a:p>
        </p:txBody>
      </p:sp>
      <mc:AlternateContent xmlns:mc="http://schemas.openxmlformats.org/markup-compatibility/2006">
        <mc:Choice xmlns:a14="http://schemas.microsoft.com/office/drawing/2010/main" Requires="a14">
          <p:sp>
            <p:nvSpPr>
              <p:cNvPr id="3" name="TextBox 2" descr="n28 SP Ly k27">
                <a:extLst>
                  <a:ext uri="{FF2B5EF4-FFF2-40B4-BE49-F238E27FC236}">
                    <a16:creationId xmlns:a16="http://schemas.microsoft.com/office/drawing/2014/main" id="{6A19C0C1-1A25-7D83-3ED0-611D69C431F4}"/>
                  </a:ext>
                </a:extLst>
              </p:cNvPr>
              <p:cNvSpPr txBox="1"/>
              <p:nvPr/>
            </p:nvSpPr>
            <p:spPr>
              <a:xfrm>
                <a:off x="1074421" y="2195293"/>
                <a:ext cx="10147096" cy="3796873"/>
              </a:xfrm>
              <a:prstGeom prst="rect">
                <a:avLst/>
              </a:prstGeom>
              <a:noFill/>
            </p:spPr>
            <p:txBody>
              <a:bodyPr wrap="square">
                <a:spAutoFit/>
              </a:bodyPr>
              <a:lstStyle/>
              <a:p>
                <a:pPr algn="just">
                  <a:lnSpc>
                    <a:spcPct val="130000"/>
                  </a:lnSpc>
                </a:pPr>
                <a:r>
                  <a:rPr lang="en-US" sz="2200" b="1" kern="100">
                    <a:solidFill>
                      <a:srgbClr val="C00000"/>
                    </a:solidFill>
                    <a:effectLst/>
                    <a:latin typeface="Fira Sans Condensed" panose="020B0503050000020004" pitchFamily="34" charset="0"/>
                    <a:ea typeface="Aptos" panose="020B0004020202020204" pitchFamily="34" charset="0"/>
                    <a:cs typeface="Times New Roman" panose="02020603050405020304" pitchFamily="18" charset="0"/>
                  </a:rPr>
                  <a:t>Câu 2: </a:t>
                </a:r>
                <a:endParaRPr lang="en-US" sz="2200" kern="100">
                  <a:solidFill>
                    <a:srgbClr val="C00000"/>
                  </a:solidFill>
                  <a:effectLst/>
                  <a:latin typeface="Fira Sans Condensed" panose="020B0503050000020004" pitchFamily="34" charset="0"/>
                  <a:ea typeface="Aptos" panose="020B0004020202020204" pitchFamily="34" charset="0"/>
                  <a:cs typeface="Times New Roman" panose="02020603050405020304" pitchFamily="18" charset="0"/>
                </a:endParaRPr>
              </a:p>
              <a:p>
                <a:pPr algn="just">
                  <a:lnSpc>
                    <a:spcPct val="130000"/>
                  </a:lnSpc>
                </a:pP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Khi cho dòng điện xoay chiều </a:t>
                </a:r>
                <a14:m>
                  <m:oMath xmlns:m="http://schemas.openxmlformats.org/officeDocument/2006/math">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𝑖</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sub>
                    </m:sSub>
                    <m:func>
                      <m:func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funcPr>
                      <m:fNa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𝑐𝑜𝑠</m:t>
                        </m:r>
                      </m:fName>
                      <m:e>
                        <m:d>
                          <m:d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d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𝑡</m:t>
                            </m:r>
                          </m:e>
                        </m:d>
                      </m:e>
                    </m:func>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chạy qua mạch RLC nối tiếp thì điện áp thức thời:</a:t>
                </a:r>
              </a:p>
              <a:p>
                <a:pPr indent="457200" algn="just">
                  <a:lnSpc>
                    <a:spcPct val="130000"/>
                  </a:lnSpc>
                </a:pP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sym typeface="Wingdings" panose="05000000000000000000" pitchFamily="2" charset="2"/>
                  </a:rPr>
                  <a:t></a:t>
                </a: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Hai đầu điện trở: </a:t>
                </a:r>
                <a14:m>
                  <m:oMath xmlns:m="http://schemas.openxmlformats.org/officeDocument/2006/math">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𝑢</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𝑅</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𝑅</m:t>
                        </m:r>
                      </m:sub>
                    </m:sSub>
                    <m:func>
                      <m:func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funcPr>
                      <m:fNa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𝑐𝑜𝑠</m:t>
                        </m:r>
                      </m:fName>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e>
                    </m:func>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𝑡</m:t>
                    </m:r>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với </a:t>
                </a:r>
                <a14:m>
                  <m:oMath xmlns:m="http://schemas.openxmlformats.org/officeDocument/2006/math">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𝑅</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𝑅</m:t>
                    </m:r>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a:t>
                </a:r>
              </a:p>
              <a:p>
                <a:pPr indent="457200" algn="just">
                  <a:lnSpc>
                    <a:spcPct val="130000"/>
                  </a:lnSpc>
                </a:pP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sym typeface="Wingdings" panose="05000000000000000000" pitchFamily="2" charset="2"/>
                  </a:rPr>
                  <a:t></a:t>
                </a: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Hai đầu cuộn dây: </a:t>
                </a:r>
                <a14:m>
                  <m:oMath xmlns:m="http://schemas.openxmlformats.org/officeDocument/2006/math">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𝑢</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sub>
                    </m:sSub>
                    <m:func>
                      <m:func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funcPr>
                      <m:fNa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𝑐𝑜𝑠</m:t>
                        </m:r>
                      </m:fName>
                      <m:e>
                        <m:d>
                          <m:d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d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𝑡</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fPr>
                              <m:num>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𝜋</m:t>
                                </m:r>
                              </m:num>
                              <m:den>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2</m:t>
                                </m:r>
                              </m:den>
                            </m:f>
                          </m:e>
                        </m:d>
                      </m:e>
                    </m:func>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với </a:t>
                </a:r>
                <a14:m>
                  <m:oMath xmlns:m="http://schemas.openxmlformats.org/officeDocument/2006/math">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sub>
                    </m:sSub>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𝑍</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sub>
                    </m:sSub>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trong đó </a:t>
                </a:r>
                <a14:m>
                  <m:oMath xmlns:m="http://schemas.openxmlformats.org/officeDocument/2006/math">
                    <m:sSub>
                      <m:sSubPr>
                        <m:ctrlP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𝑍</m:t>
                        </m:r>
                      </m:e>
                      <m: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sub>
                    </m:sSub>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r>
                      <a:rPr lang="en-US" sz="2200" i="1" kern="100">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𝐿</m:t>
                    </m:r>
                  </m:oMath>
                </a14:m>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 là cảm kháng của cuộn dây có đơn vị ôm (</a:t>
                </a: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sym typeface="Symbol" panose="05050102010706020507" pitchFamily="18" charset="2"/>
                  </a:rPr>
                  <a:t></a:t>
                </a:r>
                <a:r>
                  <a:rPr lang="en-US" sz="2200" kern="1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rPr>
                  <a:t>).</a:t>
                </a:r>
              </a:p>
              <a:p>
                <a:pPr indent="446088"/>
                <a:r>
                  <a:rPr lang="en-US" sz="22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sym typeface="Wingdings" panose="05000000000000000000" pitchFamily="2" charset="2"/>
                  </a:rPr>
                  <a:t></a:t>
                </a:r>
                <a:r>
                  <a:rPr lang="en-US" sz="2200">
                    <a:solidFill>
                      <a:srgbClr val="0070C0"/>
                    </a:solidFill>
                    <a:effectLst/>
                    <a:latin typeface="Fira Sans Condensed" panose="020B0503050000020004" pitchFamily="34" charset="0"/>
                    <a:ea typeface="Aptos" panose="020B0004020202020204" pitchFamily="34" charset="0"/>
                  </a:rPr>
                  <a:t> Hai đầu tụ điện: </a:t>
                </a:r>
                <a14:m>
                  <m:oMath xmlns:m="http://schemas.openxmlformats.org/officeDocument/2006/math">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𝑢</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sub>
                    </m:s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sub>
                    </m:sSub>
                    <m:func>
                      <m:funcPr>
                        <m:ctrlPr>
                          <a:rPr lang="en-US" sz="2200" i="1">
                            <a:solidFill>
                              <a:srgbClr val="0070C0"/>
                            </a:solidFill>
                            <a:effectLst/>
                            <a:latin typeface="Cambria Math" panose="02040503050406030204" pitchFamily="18" charset="0"/>
                            <a:cs typeface="Times New Roman" panose="02020603050405020304" pitchFamily="18" charset="0"/>
                          </a:rPr>
                        </m:ctrlPr>
                      </m:funcPr>
                      <m:fNa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𝑐𝑜𝑠</m:t>
                        </m:r>
                      </m:fName>
                      <m:e>
                        <m:d>
                          <m:dPr>
                            <m:ctrlPr>
                              <a:rPr lang="en-US" sz="2200" i="1">
                                <a:solidFill>
                                  <a:srgbClr val="0070C0"/>
                                </a:solidFill>
                                <a:effectLst/>
                                <a:latin typeface="Cambria Math" panose="02040503050406030204" pitchFamily="18" charset="0"/>
                                <a:cs typeface="Times New Roman" panose="02020603050405020304" pitchFamily="18" charset="0"/>
                              </a:rPr>
                            </m:ctrlPr>
                          </m:d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𝑡</m:t>
                            </m:r>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200" i="1">
                                    <a:solidFill>
                                      <a:srgbClr val="0070C0"/>
                                    </a:solidFill>
                                    <a:effectLst/>
                                    <a:latin typeface="Cambria Math" panose="02040503050406030204" pitchFamily="18" charset="0"/>
                                    <a:cs typeface="Times New Roman" panose="02020603050405020304" pitchFamily="18" charset="0"/>
                                  </a:rPr>
                                </m:ctrlPr>
                              </m:fPr>
                              <m:num>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𝜋</m:t>
                                </m:r>
                              </m:num>
                              <m:den>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2</m:t>
                                </m:r>
                              </m:den>
                            </m:f>
                          </m:e>
                        </m:d>
                      </m:e>
                    </m:func>
                  </m:oMath>
                </a14:m>
                <a:r>
                  <a:rPr lang="en-US" sz="2200">
                    <a:solidFill>
                      <a:srgbClr val="0070C0"/>
                    </a:solidFill>
                    <a:effectLst/>
                    <a:latin typeface="Fira Sans Condensed" panose="020B0503050000020004" pitchFamily="34" charset="0"/>
                    <a:ea typeface="Aptos" panose="020B0004020202020204" pitchFamily="34" charset="0"/>
                  </a:rPr>
                  <a:t> với </a:t>
                </a:r>
                <a14:m>
                  <m:oMath xmlns:m="http://schemas.openxmlformats.org/officeDocument/2006/math">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sub>
                    </m:s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0</m:t>
                        </m:r>
                      </m:sub>
                    </m:sSub>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𝑍</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sub>
                    </m:sSub>
                  </m:oMath>
                </a14:m>
                <a:r>
                  <a:rPr lang="en-US" sz="2200">
                    <a:solidFill>
                      <a:srgbClr val="0070C0"/>
                    </a:solidFill>
                    <a:effectLst/>
                    <a:latin typeface="Fira Sans Condensed" panose="020B0503050000020004" pitchFamily="34" charset="0"/>
                    <a:ea typeface="Aptos" panose="020B0004020202020204" pitchFamily="34" charset="0"/>
                  </a:rPr>
                  <a:t>, trong đó </a:t>
                </a:r>
                <a14:m>
                  <m:oMath xmlns:m="http://schemas.openxmlformats.org/officeDocument/2006/math">
                    <m:sSub>
                      <m:sSubPr>
                        <m:ctrlPr>
                          <a:rPr lang="en-US" sz="2200" i="1">
                            <a:solidFill>
                              <a:srgbClr val="0070C0"/>
                            </a:solidFill>
                            <a:effectLst/>
                            <a:latin typeface="Cambria Math" panose="02040503050406030204" pitchFamily="18" charset="0"/>
                            <a:cs typeface="Times New Roman" panose="02020603050405020304" pitchFamily="18" charset="0"/>
                          </a:rPr>
                        </m:ctrlPr>
                      </m:sSubPr>
                      <m:e>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𝑍</m:t>
                        </m:r>
                      </m:e>
                      <m: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sub>
                    </m:sSub>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200" i="1">
                            <a:solidFill>
                              <a:srgbClr val="0070C0"/>
                            </a:solidFill>
                            <a:effectLst/>
                            <a:latin typeface="Cambria Math" panose="02040503050406030204" pitchFamily="18" charset="0"/>
                            <a:cs typeface="Times New Roman" panose="02020603050405020304" pitchFamily="18" charset="0"/>
                          </a:rPr>
                        </m:ctrlPr>
                      </m:fPr>
                      <m:num>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1</m:t>
                        </m:r>
                      </m:num>
                      <m:den>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𝜔</m:t>
                        </m:r>
                        <m:r>
                          <a:rPr lang="en-US" sz="2200" i="1">
                            <a:solidFill>
                              <a:srgbClr val="0070C0"/>
                            </a:solidFill>
                            <a:effectLst/>
                            <a:latin typeface="Cambria Math" panose="02040503050406030204" pitchFamily="18" charset="0"/>
                            <a:ea typeface="Aptos" panose="020B0004020202020204" pitchFamily="34" charset="0"/>
                            <a:cs typeface="Times New Roman" panose="02020603050405020304" pitchFamily="18" charset="0"/>
                          </a:rPr>
                          <m:t>𝐶</m:t>
                        </m:r>
                      </m:den>
                    </m:f>
                  </m:oMath>
                </a14:m>
                <a:r>
                  <a:rPr lang="en-US" sz="2200">
                    <a:solidFill>
                      <a:srgbClr val="0070C0"/>
                    </a:solidFill>
                    <a:effectLst/>
                    <a:latin typeface="Fira Sans Condensed" panose="020B0503050000020004" pitchFamily="34" charset="0"/>
                    <a:ea typeface="Aptos" panose="020B0004020202020204" pitchFamily="34" charset="0"/>
                  </a:rPr>
                  <a:t> là dung kháng của tụ điện có đơn vị ôm (</a:t>
                </a:r>
                <a:r>
                  <a:rPr lang="en-US" sz="2200">
                    <a:solidFill>
                      <a:srgbClr val="0070C0"/>
                    </a:solidFill>
                    <a:effectLst/>
                    <a:latin typeface="Fira Sans Condensed" panose="020B0503050000020004" pitchFamily="34" charset="0"/>
                    <a:ea typeface="Aptos" panose="020B0004020202020204" pitchFamily="34" charset="0"/>
                    <a:cs typeface="Times New Roman" panose="02020603050405020304" pitchFamily="18" charset="0"/>
                    <a:sym typeface="Symbol" panose="05050102010706020507" pitchFamily="18" charset="2"/>
                  </a:rPr>
                  <a:t></a:t>
                </a:r>
                <a:r>
                  <a:rPr lang="en-US" sz="2200">
                    <a:solidFill>
                      <a:srgbClr val="0070C0"/>
                    </a:solidFill>
                    <a:effectLst/>
                    <a:latin typeface="Fira Sans Condensed" panose="020B0503050000020004" pitchFamily="34" charset="0"/>
                    <a:ea typeface="Aptos" panose="020B0004020202020204" pitchFamily="34" charset="0"/>
                  </a:rPr>
                  <a:t>).</a:t>
                </a:r>
                <a:endParaRPr lang="en-US" sz="2200">
                  <a:solidFill>
                    <a:srgbClr val="0070C0"/>
                  </a:solidFill>
                  <a:latin typeface="Fira Sans Condensed" panose="020B0503050000020004" pitchFamily="34" charset="0"/>
                </a:endParaRPr>
              </a:p>
            </p:txBody>
          </p:sp>
        </mc:Choice>
        <mc:Fallback>
          <p:sp>
            <p:nvSpPr>
              <p:cNvPr id="3" name="TextBox 2" descr="n28 SP Ly k27">
                <a:extLst>
                  <a:ext uri="{FF2B5EF4-FFF2-40B4-BE49-F238E27FC236}">
                    <a16:creationId xmlns:a16="http://schemas.microsoft.com/office/drawing/2014/main" id="{6A19C0C1-1A25-7D83-3ED0-611D69C431F4}"/>
                  </a:ext>
                </a:extLst>
              </p:cNvPr>
              <p:cNvSpPr txBox="1">
                <a:spLocks noRot="1" noChangeAspect="1" noMove="1" noResize="1" noEditPoints="1" noAdjustHandles="1" noChangeArrowheads="1" noChangeShapeType="1" noTextEdit="1"/>
              </p:cNvSpPr>
              <p:nvPr/>
            </p:nvSpPr>
            <p:spPr>
              <a:xfrm>
                <a:off x="1074421" y="2195293"/>
                <a:ext cx="10147096" cy="3796873"/>
              </a:xfrm>
              <a:prstGeom prst="rect">
                <a:avLst/>
              </a:prstGeom>
              <a:blipFill>
                <a:blip r:embed="rId2"/>
                <a:stretch>
                  <a:fillRect l="-781" r="-721" b="-2408"/>
                </a:stretch>
              </a:blipFill>
            </p:spPr>
            <p:txBody>
              <a:bodyPr/>
              <a:lstStyle/>
              <a:p>
                <a:r>
                  <a:rPr lang="en-US">
                    <a:noFill/>
                  </a:rPr>
                  <a:t> </a:t>
                </a:r>
              </a:p>
            </p:txBody>
          </p:sp>
        </mc:Fallback>
      </mc:AlternateContent>
    </p:spTree>
    <p:extLst>
      <p:ext uri="{BB962C8B-B14F-4D97-AF65-F5344CB8AC3E}">
        <p14:creationId xmlns:p14="http://schemas.microsoft.com/office/powerpoint/2010/main" val="28358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141195"/>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20687"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74421" y="1489633"/>
                <a:ext cx="10065332" cy="217751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sz="2400" b="1">
                    <a:solidFill>
                      <a:srgbClr val="6A22B1"/>
                    </a:solidFill>
                    <a:latin typeface="Fira Sans Condensed" panose="020B0503050000020004" pitchFamily="34" charset="0"/>
                  </a:rPr>
                  <a:t>Câu 3:</a:t>
                </a:r>
                <a:r>
                  <a:rPr lang="en-US" sz="2400">
                    <a:solidFill>
                      <a:srgbClr val="6A22B1"/>
                    </a:solidFill>
                    <a:latin typeface="Fira Sans Condensed" panose="020B0503050000020004" pitchFamily="34" charset="0"/>
                  </a:rPr>
                  <a:t> </a:t>
                </a:r>
              </a:p>
              <a:p>
                <a:pPr algn="just"/>
                <a:r>
                  <a:rPr lang="en-US" sz="2400">
                    <a:solidFill>
                      <a:srgbClr val="008DF6"/>
                    </a:solidFill>
                    <a:latin typeface="Fira Sans Condensed" panose="020B0503050000020004" pitchFamily="34" charset="0"/>
                  </a:rPr>
                  <a:t>Điện áp tức thời hai đầu đoạn mạch: </a:t>
                </a:r>
                <a14:m>
                  <m:oMath xmlns:m="http://schemas.openxmlformats.org/officeDocument/2006/math">
                    <m:r>
                      <a:rPr lang="en-US" sz="2400" i="1">
                        <a:solidFill>
                          <a:srgbClr val="008DF6"/>
                        </a:solidFill>
                        <a:latin typeface="Cambria Math" panose="02040503050406030204" pitchFamily="18" charset="0"/>
                      </a:rPr>
                      <m:t>𝑢</m:t>
                    </m:r>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𝑢</m:t>
                        </m:r>
                      </m:e>
                      <m:sub>
                        <m:r>
                          <a:rPr lang="en-US" sz="2400" i="1">
                            <a:solidFill>
                              <a:srgbClr val="008DF6"/>
                            </a:solidFill>
                            <a:latin typeface="Cambria Math" panose="02040503050406030204" pitchFamily="18" charset="0"/>
                          </a:rPr>
                          <m:t>𝑅</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𝑢</m:t>
                        </m:r>
                      </m:e>
                      <m:sub>
                        <m:r>
                          <a:rPr lang="en-US" sz="2400" i="1">
                            <a:solidFill>
                              <a:srgbClr val="008DF6"/>
                            </a:solidFill>
                            <a:latin typeface="Cambria Math" panose="02040503050406030204" pitchFamily="18" charset="0"/>
                          </a:rPr>
                          <m:t>𝐿</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𝑢</m:t>
                        </m:r>
                      </m:e>
                      <m:sub>
                        <m:r>
                          <a:rPr lang="en-US" sz="2400" i="1">
                            <a:solidFill>
                              <a:srgbClr val="008DF6"/>
                            </a:solidFill>
                            <a:latin typeface="Cambria Math" panose="02040503050406030204" pitchFamily="18" charset="0"/>
                          </a:rPr>
                          <m:t>𝐶</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𝑈</m:t>
                        </m:r>
                      </m:e>
                      <m:sub>
                        <m:r>
                          <a:rPr lang="en-US" sz="2400" i="1">
                            <a:solidFill>
                              <a:srgbClr val="008DF6"/>
                            </a:solidFill>
                            <a:latin typeface="Cambria Math" panose="02040503050406030204" pitchFamily="18" charset="0"/>
                          </a:rPr>
                          <m:t>0</m:t>
                        </m:r>
                      </m:sub>
                    </m:sSub>
                    <m:func>
                      <m:funcPr>
                        <m:ctrlPr>
                          <a:rPr lang="en-US" sz="2400" i="1">
                            <a:solidFill>
                              <a:srgbClr val="008DF6"/>
                            </a:solidFill>
                            <a:latin typeface="Cambria Math" panose="02040503050406030204" pitchFamily="18" charset="0"/>
                          </a:rPr>
                        </m:ctrlPr>
                      </m:funcPr>
                      <m:fName>
                        <m:r>
                          <a:rPr lang="en-US" sz="2400" i="1">
                            <a:solidFill>
                              <a:srgbClr val="008DF6"/>
                            </a:solidFill>
                            <a:latin typeface="Cambria Math" panose="02040503050406030204" pitchFamily="18" charset="0"/>
                          </a:rPr>
                          <m:t>𝑐𝑜𝑠</m:t>
                        </m:r>
                      </m:fName>
                      <m:e>
                        <m:d>
                          <m:dPr>
                            <m:ctrlPr>
                              <a:rPr lang="en-US" sz="2400" i="1">
                                <a:solidFill>
                                  <a:srgbClr val="008DF6"/>
                                </a:solidFill>
                                <a:latin typeface="Cambria Math" panose="02040503050406030204" pitchFamily="18" charset="0"/>
                              </a:rPr>
                            </m:ctrlPr>
                          </m:dPr>
                          <m:e>
                            <m:r>
                              <a:rPr lang="en-US" sz="2400" i="1">
                                <a:solidFill>
                                  <a:srgbClr val="008DF6"/>
                                </a:solidFill>
                                <a:latin typeface="Cambria Math" panose="02040503050406030204" pitchFamily="18" charset="0"/>
                              </a:rPr>
                              <m:t>𝜔</m:t>
                            </m:r>
                            <m:r>
                              <a:rPr lang="en-US" sz="2400" i="1">
                                <a:solidFill>
                                  <a:srgbClr val="008DF6"/>
                                </a:solidFill>
                                <a:latin typeface="Cambria Math" panose="02040503050406030204" pitchFamily="18" charset="0"/>
                              </a:rPr>
                              <m:t>𝑡</m:t>
                            </m:r>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𝜑</m:t>
                                </m:r>
                              </m:e>
                              <m:sub>
                                <m:r>
                                  <a:rPr lang="en-US" sz="2400" i="1">
                                    <a:solidFill>
                                      <a:srgbClr val="008DF6"/>
                                    </a:solidFill>
                                    <a:latin typeface="Cambria Math" panose="02040503050406030204" pitchFamily="18" charset="0"/>
                                  </a:rPr>
                                  <m:t>𝑢𝑖</m:t>
                                </m:r>
                              </m:sub>
                            </m:sSub>
                          </m:e>
                        </m:d>
                      </m:e>
                    </m:func>
                  </m:oMath>
                </a14:m>
                <a:r>
                  <a:rPr lang="en-US" sz="2400">
                    <a:solidFill>
                      <a:srgbClr val="008DF6"/>
                    </a:solidFill>
                    <a:latin typeface="Fira Sans Condensed" panose="020B0503050000020004" pitchFamily="34" charset="0"/>
                  </a:rPr>
                  <a:t> với </a:t>
                </a:r>
                <a14:m>
                  <m:oMath xmlns:m="http://schemas.openxmlformats.org/officeDocument/2006/math">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𝑈</m:t>
                        </m:r>
                      </m:e>
                      <m:sub>
                        <m:r>
                          <a:rPr lang="en-US" sz="2400" i="1">
                            <a:solidFill>
                              <a:srgbClr val="008DF6"/>
                            </a:solidFill>
                            <a:latin typeface="Cambria Math" panose="02040503050406030204" pitchFamily="18" charset="0"/>
                          </a:rPr>
                          <m:t>0</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𝐼</m:t>
                        </m:r>
                      </m:e>
                      <m:sub>
                        <m:r>
                          <a:rPr lang="en-US" sz="2400" i="1">
                            <a:solidFill>
                              <a:srgbClr val="008DF6"/>
                            </a:solidFill>
                            <a:latin typeface="Cambria Math" panose="02040503050406030204" pitchFamily="18" charset="0"/>
                          </a:rPr>
                          <m:t>0</m:t>
                        </m:r>
                      </m:sub>
                    </m:sSub>
                    <m:r>
                      <a:rPr lang="en-US" sz="2400" i="1">
                        <a:solidFill>
                          <a:srgbClr val="008DF6"/>
                        </a:solidFill>
                        <a:latin typeface="Cambria Math" panose="02040503050406030204" pitchFamily="18" charset="0"/>
                      </a:rPr>
                      <m:t>𝑍</m:t>
                    </m:r>
                  </m:oMath>
                </a14:m>
                <a:r>
                  <a:rPr lang="en-US" sz="2400">
                    <a:solidFill>
                      <a:srgbClr val="008DF6"/>
                    </a:solidFill>
                    <a:latin typeface="Fira Sans Condensed" panose="020B0503050000020004" pitchFamily="34" charset="0"/>
                  </a:rPr>
                  <a:t>, trong đó </a:t>
                </a:r>
                <a14:m>
                  <m:oMath xmlns:m="http://schemas.openxmlformats.org/officeDocument/2006/math">
                    <m:r>
                      <a:rPr lang="en-US" sz="2400" i="1">
                        <a:solidFill>
                          <a:srgbClr val="008DF6"/>
                        </a:solidFill>
                        <a:latin typeface="Cambria Math" panose="02040503050406030204" pitchFamily="18" charset="0"/>
                      </a:rPr>
                      <m:t>𝑍</m:t>
                    </m:r>
                    <m:r>
                      <a:rPr lang="en-US" sz="2400" i="1">
                        <a:solidFill>
                          <a:srgbClr val="008DF6"/>
                        </a:solidFill>
                        <a:latin typeface="Cambria Math" panose="02040503050406030204" pitchFamily="18" charset="0"/>
                      </a:rPr>
                      <m:t>=</m:t>
                    </m:r>
                    <m:rad>
                      <m:radPr>
                        <m:degHide m:val="on"/>
                        <m:ctrlPr>
                          <a:rPr lang="en-US" sz="2400" i="1">
                            <a:solidFill>
                              <a:srgbClr val="008DF6"/>
                            </a:solidFill>
                            <a:latin typeface="Cambria Math" panose="02040503050406030204" pitchFamily="18" charset="0"/>
                          </a:rPr>
                        </m:ctrlPr>
                      </m:radPr>
                      <m:deg/>
                      <m:e>
                        <m:sSup>
                          <m:sSupPr>
                            <m:ctrlPr>
                              <a:rPr lang="en-US" sz="2400" i="1">
                                <a:solidFill>
                                  <a:srgbClr val="008DF6"/>
                                </a:solidFill>
                                <a:latin typeface="Cambria Math" panose="02040503050406030204" pitchFamily="18" charset="0"/>
                              </a:rPr>
                            </m:ctrlPr>
                          </m:sSupPr>
                          <m:e>
                            <m:r>
                              <a:rPr lang="en-US" sz="2400" i="1">
                                <a:solidFill>
                                  <a:srgbClr val="008DF6"/>
                                </a:solidFill>
                                <a:latin typeface="Cambria Math" panose="02040503050406030204" pitchFamily="18" charset="0"/>
                              </a:rPr>
                              <m:t>𝑅</m:t>
                            </m:r>
                          </m:e>
                          <m:sup>
                            <m:r>
                              <a:rPr lang="en-US" sz="2400" i="1">
                                <a:solidFill>
                                  <a:srgbClr val="008DF6"/>
                                </a:solidFill>
                                <a:latin typeface="Cambria Math" panose="02040503050406030204" pitchFamily="18" charset="0"/>
                              </a:rPr>
                              <m:t>2</m:t>
                            </m:r>
                          </m:sup>
                        </m:sSup>
                        <m:r>
                          <a:rPr lang="en-US" sz="2400" i="1">
                            <a:solidFill>
                              <a:srgbClr val="008DF6"/>
                            </a:solidFill>
                            <a:latin typeface="Cambria Math" panose="02040503050406030204" pitchFamily="18" charset="0"/>
                          </a:rPr>
                          <m:t>+</m:t>
                        </m:r>
                        <m:sSup>
                          <m:sSupPr>
                            <m:ctrlPr>
                              <a:rPr lang="en-US" sz="2400" i="1">
                                <a:solidFill>
                                  <a:srgbClr val="008DF6"/>
                                </a:solidFill>
                                <a:latin typeface="Cambria Math" panose="02040503050406030204" pitchFamily="18" charset="0"/>
                              </a:rPr>
                            </m:ctrlPr>
                          </m:sSupPr>
                          <m:e>
                            <m:d>
                              <m:dPr>
                                <m:ctrlPr>
                                  <a:rPr lang="en-US" sz="2400" i="1">
                                    <a:solidFill>
                                      <a:srgbClr val="008DF6"/>
                                    </a:solidFill>
                                    <a:latin typeface="Cambria Math" panose="02040503050406030204" pitchFamily="18" charset="0"/>
                                  </a:rPr>
                                </m:ctrlPr>
                              </m:dPr>
                              <m:e>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𝑍</m:t>
                                    </m:r>
                                  </m:e>
                                  <m:sub>
                                    <m:r>
                                      <a:rPr lang="en-US" sz="2400" i="1">
                                        <a:solidFill>
                                          <a:srgbClr val="008DF6"/>
                                        </a:solidFill>
                                        <a:latin typeface="Cambria Math" panose="02040503050406030204" pitchFamily="18" charset="0"/>
                                      </a:rPr>
                                      <m:t>𝐿</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𝑍</m:t>
                                    </m:r>
                                  </m:e>
                                  <m:sub>
                                    <m:r>
                                      <a:rPr lang="en-US" sz="2400" i="1">
                                        <a:solidFill>
                                          <a:srgbClr val="008DF6"/>
                                        </a:solidFill>
                                        <a:latin typeface="Cambria Math" panose="02040503050406030204" pitchFamily="18" charset="0"/>
                                      </a:rPr>
                                      <m:t>𝐶</m:t>
                                    </m:r>
                                  </m:sub>
                                </m:sSub>
                              </m:e>
                            </m:d>
                          </m:e>
                          <m:sup>
                            <m:r>
                              <a:rPr lang="en-US" sz="2400" i="1">
                                <a:solidFill>
                                  <a:srgbClr val="008DF6"/>
                                </a:solidFill>
                                <a:latin typeface="Cambria Math" panose="02040503050406030204" pitchFamily="18" charset="0"/>
                              </a:rPr>
                              <m:t>2</m:t>
                            </m:r>
                          </m:sup>
                        </m:sSup>
                      </m:e>
                    </m:rad>
                  </m:oMath>
                </a14:m>
                <a:r>
                  <a:rPr lang="en-US" sz="2400">
                    <a:solidFill>
                      <a:srgbClr val="008DF6"/>
                    </a:solidFill>
                    <a:latin typeface="Fira Sans Condensed" panose="020B0503050000020004" pitchFamily="34" charset="0"/>
                  </a:rPr>
                  <a:t> là tổng trở của đoạn mạch có đơn vị ôm (</a:t>
                </a:r>
                <a:r>
                  <a:rPr lang="en-US" sz="2400">
                    <a:solidFill>
                      <a:srgbClr val="008DF6"/>
                    </a:solidFill>
                    <a:latin typeface="Fira Sans Condensed" panose="020B0503050000020004" pitchFamily="34" charset="0"/>
                    <a:sym typeface="Symbol" panose="05050102010706020507" pitchFamily="18" charset="2"/>
                  </a:rPr>
                  <a:t></a:t>
                </a:r>
                <a:r>
                  <a:rPr lang="en-US" sz="2400">
                    <a:solidFill>
                      <a:srgbClr val="008DF6"/>
                    </a:solidFill>
                    <a:latin typeface="Fira Sans Condensed" panose="020B0503050000020004" pitchFamily="34" charset="0"/>
                  </a:rPr>
                  <a:t>).</a:t>
                </a:r>
              </a:p>
              <a:p>
                <a:pPr algn="just"/>
                <a:r>
                  <a:rPr lang="en-US" sz="2400">
                    <a:solidFill>
                      <a:srgbClr val="008DF6"/>
                    </a:solidFill>
                    <a:latin typeface="Fira Sans Condensed" panose="020B0503050000020004" pitchFamily="34" charset="0"/>
                    <a:sym typeface="Wingdings" panose="05000000000000000000" pitchFamily="2" charset="2"/>
                  </a:rPr>
                  <a:t></a:t>
                </a:r>
                <a:r>
                  <a:rPr lang="en-US" sz="2400">
                    <a:solidFill>
                      <a:srgbClr val="008DF6"/>
                    </a:solidFill>
                    <a:latin typeface="Fira Sans Condensed" panose="020B0503050000020004" pitchFamily="34" charset="0"/>
                  </a:rPr>
                  <a:t> Độ lệch pha giữa u và i: </a:t>
                </a:r>
                <a14:m>
                  <m:oMath xmlns:m="http://schemas.openxmlformats.org/officeDocument/2006/math">
                    <m:func>
                      <m:funcPr>
                        <m:ctrlPr>
                          <a:rPr lang="en-US" sz="2400" i="1">
                            <a:solidFill>
                              <a:srgbClr val="008DF6"/>
                            </a:solidFill>
                            <a:latin typeface="Cambria Math" panose="02040503050406030204" pitchFamily="18" charset="0"/>
                          </a:rPr>
                        </m:ctrlPr>
                      </m:funcPr>
                      <m:fName>
                        <m:r>
                          <a:rPr lang="en-US" sz="2400" i="1">
                            <a:solidFill>
                              <a:srgbClr val="008DF6"/>
                            </a:solidFill>
                            <a:latin typeface="Cambria Math" panose="02040503050406030204" pitchFamily="18" charset="0"/>
                          </a:rPr>
                          <m:t>𝑡𝑎𝑛</m:t>
                        </m:r>
                      </m:fName>
                      <m:e>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𝜑</m:t>
                            </m:r>
                          </m:e>
                          <m:sub>
                            <m:r>
                              <a:rPr lang="en-US" sz="2400" i="1">
                                <a:solidFill>
                                  <a:srgbClr val="008DF6"/>
                                </a:solidFill>
                                <a:latin typeface="Cambria Math" panose="02040503050406030204" pitchFamily="18" charset="0"/>
                              </a:rPr>
                              <m:t>𝑢𝑖</m:t>
                            </m:r>
                          </m:sub>
                        </m:sSub>
                      </m:e>
                    </m:func>
                    <m:r>
                      <a:rPr lang="en-US" sz="2400" i="1">
                        <a:solidFill>
                          <a:srgbClr val="008DF6"/>
                        </a:solidFill>
                        <a:latin typeface="Cambria Math" panose="02040503050406030204" pitchFamily="18" charset="0"/>
                      </a:rPr>
                      <m:t>=</m:t>
                    </m:r>
                    <m:f>
                      <m:fPr>
                        <m:ctrlPr>
                          <a:rPr lang="en-US" sz="2400" i="1">
                            <a:solidFill>
                              <a:srgbClr val="008DF6"/>
                            </a:solidFill>
                            <a:latin typeface="Cambria Math" panose="02040503050406030204" pitchFamily="18" charset="0"/>
                          </a:rPr>
                        </m:ctrlPr>
                      </m:fPr>
                      <m:num>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𝑍</m:t>
                            </m:r>
                          </m:e>
                          <m:sub>
                            <m:r>
                              <a:rPr lang="en-US" sz="2400" i="1">
                                <a:solidFill>
                                  <a:srgbClr val="008DF6"/>
                                </a:solidFill>
                                <a:latin typeface="Cambria Math" panose="02040503050406030204" pitchFamily="18" charset="0"/>
                              </a:rPr>
                              <m:t>𝐿</m:t>
                            </m:r>
                          </m:sub>
                        </m:sSub>
                        <m:r>
                          <a:rPr lang="en-US" sz="2400" i="1">
                            <a:solidFill>
                              <a:srgbClr val="008DF6"/>
                            </a:solidFill>
                            <a:latin typeface="Cambria Math" panose="02040503050406030204" pitchFamily="18" charset="0"/>
                          </a:rPr>
                          <m:t>−</m:t>
                        </m:r>
                        <m:sSub>
                          <m:sSubPr>
                            <m:ctrlPr>
                              <a:rPr lang="en-US" sz="2400" i="1">
                                <a:solidFill>
                                  <a:srgbClr val="008DF6"/>
                                </a:solidFill>
                                <a:latin typeface="Cambria Math" panose="02040503050406030204" pitchFamily="18" charset="0"/>
                              </a:rPr>
                            </m:ctrlPr>
                          </m:sSubPr>
                          <m:e>
                            <m:r>
                              <a:rPr lang="en-US" sz="2400" i="1">
                                <a:solidFill>
                                  <a:srgbClr val="008DF6"/>
                                </a:solidFill>
                                <a:latin typeface="Cambria Math" panose="02040503050406030204" pitchFamily="18" charset="0"/>
                              </a:rPr>
                              <m:t>𝑍</m:t>
                            </m:r>
                          </m:e>
                          <m:sub>
                            <m:r>
                              <a:rPr lang="en-US" sz="2400" i="1">
                                <a:solidFill>
                                  <a:srgbClr val="008DF6"/>
                                </a:solidFill>
                                <a:latin typeface="Cambria Math" panose="02040503050406030204" pitchFamily="18" charset="0"/>
                              </a:rPr>
                              <m:t>𝐶</m:t>
                            </m:r>
                          </m:sub>
                        </m:sSub>
                      </m:num>
                      <m:den>
                        <m:r>
                          <a:rPr lang="en-US" sz="2400" i="1">
                            <a:solidFill>
                              <a:srgbClr val="008DF6"/>
                            </a:solidFill>
                            <a:latin typeface="Cambria Math" panose="02040503050406030204" pitchFamily="18" charset="0"/>
                          </a:rPr>
                          <m:t>𝑅</m:t>
                        </m:r>
                      </m:den>
                    </m:f>
                  </m:oMath>
                </a14:m>
                <a:endParaRPr lang="en-US" sz="2400">
                  <a:latin typeface="Fira Sans Condensed" panose="020B0503050000020004" pitchFamily="34" charset="0"/>
                </a:endParaRPr>
              </a:p>
            </p:txBody>
          </p:sp>
        </mc:Choice>
        <mc:Fallback>
          <p:sp>
            <p:nvSpPr>
              <p:cNvPr id="14" name="Text Box 29" descr="n28 SP Ly k27">
                <a:extLst>
                  <a:ext uri="{FF2B5EF4-FFF2-40B4-BE49-F238E27FC236}">
                    <a16:creationId xmlns:a16="http://schemas.microsoft.com/office/drawing/2014/main" id="{B0232A63-4F8F-60BF-E285-E887CF07C7E7}"/>
                  </a:ext>
                </a:extLst>
              </p:cNvPr>
              <p:cNvSpPr txBox="1">
                <a:spLocks noRot="1" noChangeAspect="1" noMove="1" noResize="1" noEditPoints="1" noAdjustHandles="1" noChangeArrowheads="1" noChangeShapeType="1" noTextEdit="1"/>
              </p:cNvSpPr>
              <p:nvPr/>
            </p:nvSpPr>
            <p:spPr bwMode="auto">
              <a:xfrm>
                <a:off x="1074421" y="1489633"/>
                <a:ext cx="10065332" cy="2177519"/>
              </a:xfrm>
              <a:prstGeom prst="rect">
                <a:avLst/>
              </a:prstGeom>
              <a:blipFill>
                <a:blip r:embed="rId2"/>
                <a:stretch>
                  <a:fillRect l="-909" t="-2235" r="-969" b="-13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descr="n28 SP Ly k27">
                <a:extLst>
                  <a:ext uri="{FF2B5EF4-FFF2-40B4-BE49-F238E27FC236}">
                    <a16:creationId xmlns:a16="http://schemas.microsoft.com/office/drawing/2014/main" id="{6A19C0C1-1A25-7D83-3ED0-611D69C431F4}"/>
                  </a:ext>
                </a:extLst>
              </p:cNvPr>
              <p:cNvSpPr txBox="1"/>
              <p:nvPr/>
            </p:nvSpPr>
            <p:spPr>
              <a:xfrm>
                <a:off x="1074421" y="4046864"/>
                <a:ext cx="10147096" cy="1212576"/>
              </a:xfrm>
              <a:prstGeom prst="rect">
                <a:avLst/>
              </a:prstGeom>
              <a:noFill/>
            </p:spPr>
            <p:txBody>
              <a:bodyPr wrap="square">
                <a:spAutoFit/>
              </a:bodyPr>
              <a:lstStyle/>
              <a:p>
                <a:pPr algn="just">
                  <a:lnSpc>
                    <a:spcPct val="130000"/>
                  </a:lnSpc>
                </a:pPr>
                <a:r>
                  <a:rPr lang="en-US" sz="2400" b="1">
                    <a:solidFill>
                      <a:srgbClr val="E97132"/>
                    </a:solidFill>
                    <a:effectLst/>
                    <a:latin typeface="Fira Sans Condensed" panose="020B0503050000020004" pitchFamily="34" charset="0"/>
                    <a:ea typeface="Aptos" panose="020B0004020202020204" pitchFamily="34" charset="0"/>
                  </a:rPr>
                  <a:t>Câu 4:</a:t>
                </a:r>
                <a:r>
                  <a:rPr lang="en-US" sz="2400">
                    <a:solidFill>
                      <a:srgbClr val="E97132"/>
                    </a:solidFill>
                    <a:effectLst/>
                    <a:latin typeface="Fira Sans Condensed" panose="020B0503050000020004" pitchFamily="34" charset="0"/>
                    <a:ea typeface="Aptos" panose="020B0004020202020204" pitchFamily="34" charset="0"/>
                  </a:rPr>
                  <a:t> </a:t>
                </a:r>
              </a:p>
              <a:p>
                <a:pPr algn="just">
                  <a:lnSpc>
                    <a:spcPct val="130000"/>
                  </a:lnSpc>
                </a:pPr>
                <a:r>
                  <a:rPr lang="en-US" sz="2400">
                    <a:solidFill>
                      <a:srgbClr val="008DF6"/>
                    </a:solidFill>
                    <a:effectLst/>
                    <a:latin typeface="Fira Sans Condensed" panose="020B0503050000020004" pitchFamily="34" charset="0"/>
                    <a:ea typeface="Aptos" panose="020B0004020202020204" pitchFamily="34" charset="0"/>
                  </a:rPr>
                  <a:t>Từ </a:t>
                </a:r>
                <a14:m>
                  <m:oMath xmlns:m="http://schemas.openxmlformats.org/officeDocument/2006/math">
                    <m:sSub>
                      <m:sSubPr>
                        <m:ctrlPr>
                          <a:rPr lang="en-US" sz="2400" i="1">
                            <a:solidFill>
                              <a:srgbClr val="008DF6"/>
                            </a:solidFill>
                            <a:effectLst/>
                            <a:latin typeface="Cambria Math" panose="02040503050406030204" pitchFamily="18" charset="0"/>
                            <a:cs typeface="Times New Roman" panose="02020603050405020304" pitchFamily="18" charset="0"/>
                          </a:rPr>
                        </m:ctrlPr>
                      </m:sSubPr>
                      <m:e>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0</m:t>
                        </m:r>
                      </m:sub>
                    </m:s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400" i="1">
                            <a:solidFill>
                              <a:srgbClr val="008DF6"/>
                            </a:solidFill>
                            <a:effectLst/>
                            <a:latin typeface="Cambria Math" panose="02040503050406030204" pitchFamily="18" charset="0"/>
                            <a:cs typeface="Times New Roman" panose="02020603050405020304" pitchFamily="18" charset="0"/>
                          </a:rPr>
                        </m:ctrlPr>
                      </m:sSubPr>
                      <m:e>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0</m:t>
                        </m:r>
                      </m:sub>
                    </m:s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𝑍</m:t>
                    </m:r>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2400" i="1">
                            <a:solidFill>
                              <a:srgbClr val="008DF6"/>
                            </a:solidFill>
                            <a:effectLst/>
                            <a:latin typeface="Cambria Math" panose="02040503050406030204" pitchFamily="18" charset="0"/>
                            <a:cs typeface="Times New Roman" panose="02020603050405020304" pitchFamily="18" charset="0"/>
                          </a:rPr>
                        </m:ctrlPr>
                      </m:sSubPr>
                      <m:e>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𝐼</m:t>
                        </m:r>
                      </m:e>
                      <m: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0</m:t>
                        </m:r>
                      </m:sub>
                    </m:s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400" i="1">
                            <a:solidFill>
                              <a:srgbClr val="008DF6"/>
                            </a:solidFill>
                            <a:effectLst/>
                            <a:latin typeface="Cambria Math" panose="02040503050406030204" pitchFamily="18" charset="0"/>
                            <a:cs typeface="Times New Roman" panose="02020603050405020304" pitchFamily="18" charset="0"/>
                          </a:rPr>
                        </m:ctrlPr>
                      </m:fPr>
                      <m:num>
                        <m:sSub>
                          <m:sSubPr>
                            <m:ctrlPr>
                              <a:rPr lang="en-US" sz="2400" i="1">
                                <a:solidFill>
                                  <a:srgbClr val="008DF6"/>
                                </a:solidFill>
                                <a:effectLst/>
                                <a:latin typeface="Cambria Math" panose="02040503050406030204" pitchFamily="18" charset="0"/>
                                <a:cs typeface="Times New Roman" panose="02020603050405020304" pitchFamily="18" charset="0"/>
                              </a:rPr>
                            </m:ctrlPr>
                          </m:sSubPr>
                          <m:e>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𝑈</m:t>
                            </m:r>
                          </m:e>
                          <m:sub>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0</m:t>
                            </m:r>
                          </m:sub>
                        </m:sSub>
                      </m:num>
                      <m:den>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𝑍</m:t>
                        </m:r>
                      </m:den>
                    </m:f>
                  </m:oMath>
                </a14:m>
                <a:r>
                  <a:rPr lang="en-US" sz="2400">
                    <a:solidFill>
                      <a:srgbClr val="008DF6"/>
                    </a:solidFill>
                    <a:effectLst/>
                    <a:latin typeface="Fira Sans Condensed" panose="020B0503050000020004" pitchFamily="34" charset="0"/>
                    <a:ea typeface="Aptos" panose="020B0004020202020204" pitchFamily="34" charset="0"/>
                  </a:rPr>
                  <a:t> hay </a:t>
                </a:r>
                <a14:m>
                  <m:oMath xmlns:m="http://schemas.openxmlformats.org/officeDocument/2006/math">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𝐼</m:t>
                    </m:r>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2400" i="1">
                            <a:solidFill>
                              <a:srgbClr val="008DF6"/>
                            </a:solidFill>
                            <a:effectLst/>
                            <a:latin typeface="Cambria Math" panose="02040503050406030204" pitchFamily="18" charset="0"/>
                            <a:cs typeface="Times New Roman" panose="02020603050405020304" pitchFamily="18" charset="0"/>
                          </a:rPr>
                        </m:ctrlPr>
                      </m:fPr>
                      <m:num>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𝑈</m:t>
                        </m:r>
                      </m:num>
                      <m:den>
                        <m:r>
                          <a:rPr lang="en-US" sz="2400" i="1">
                            <a:solidFill>
                              <a:srgbClr val="008DF6"/>
                            </a:solidFill>
                            <a:effectLst/>
                            <a:latin typeface="Cambria Math" panose="02040503050406030204" pitchFamily="18" charset="0"/>
                            <a:ea typeface="Aptos" panose="020B0004020202020204" pitchFamily="34" charset="0"/>
                            <a:cs typeface="Times New Roman" panose="02020603050405020304" pitchFamily="18" charset="0"/>
                          </a:rPr>
                          <m:t>𝑍</m:t>
                        </m:r>
                      </m:den>
                    </m:f>
                  </m:oMath>
                </a14:m>
                <a:r>
                  <a:rPr lang="en-US" sz="2400">
                    <a:solidFill>
                      <a:srgbClr val="008DF6"/>
                    </a:solidFill>
                    <a:effectLst/>
                    <a:latin typeface="Fira Sans Condensed" panose="020B0503050000020004" pitchFamily="34" charset="0"/>
                    <a:ea typeface="Aptos" panose="020B0004020202020204" pitchFamily="34" charset="0"/>
                  </a:rPr>
                  <a:t> tuân theo định luật Ohm.</a:t>
                </a:r>
                <a:endParaRPr lang="en-US" sz="2400">
                  <a:solidFill>
                    <a:srgbClr val="008DF6"/>
                  </a:solidFill>
                  <a:latin typeface="Fira Sans Condensed" panose="020B0503050000020004" pitchFamily="34" charset="0"/>
                </a:endParaRPr>
              </a:p>
            </p:txBody>
          </p:sp>
        </mc:Choice>
        <mc:Fallback>
          <p:sp>
            <p:nvSpPr>
              <p:cNvPr id="3" name="TextBox 2" descr="n28 SP Ly k27">
                <a:extLst>
                  <a:ext uri="{FF2B5EF4-FFF2-40B4-BE49-F238E27FC236}">
                    <a16:creationId xmlns:a16="http://schemas.microsoft.com/office/drawing/2014/main" id="{6A19C0C1-1A25-7D83-3ED0-611D69C431F4}"/>
                  </a:ext>
                </a:extLst>
              </p:cNvPr>
              <p:cNvSpPr txBox="1">
                <a:spLocks noRot="1" noChangeAspect="1" noMove="1" noResize="1" noEditPoints="1" noAdjustHandles="1" noChangeArrowheads="1" noChangeShapeType="1" noTextEdit="1"/>
              </p:cNvSpPr>
              <p:nvPr/>
            </p:nvSpPr>
            <p:spPr>
              <a:xfrm>
                <a:off x="1074421" y="4046864"/>
                <a:ext cx="10147096" cy="1212576"/>
              </a:xfrm>
              <a:prstGeom prst="rect">
                <a:avLst/>
              </a:prstGeom>
              <a:blipFill>
                <a:blip r:embed="rId3"/>
                <a:stretch>
                  <a:fillRect l="-901" b="-4523"/>
                </a:stretch>
              </a:blipFill>
            </p:spPr>
            <p:txBody>
              <a:bodyPr/>
              <a:lstStyle/>
              <a:p>
                <a:r>
                  <a:rPr lang="en-US">
                    <a:noFill/>
                  </a:rPr>
                  <a:t> </a:t>
                </a:r>
              </a:p>
            </p:txBody>
          </p:sp>
        </mc:Fallback>
      </mc:AlternateContent>
    </p:spTree>
    <p:extLst>
      <p:ext uri="{BB962C8B-B14F-4D97-AF65-F5344CB8AC3E}">
        <p14:creationId xmlns:p14="http://schemas.microsoft.com/office/powerpoint/2010/main" val="42255558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descr="n28 SP Ly k27">
            <a:extLst>
              <a:ext uri="{FF2B5EF4-FFF2-40B4-BE49-F238E27FC236}">
                <a16:creationId xmlns:a16="http://schemas.microsoft.com/office/drawing/2014/main" id="{ADEB46AB-D57C-C0F8-CC0B-ACE3B21E9A5D}"/>
              </a:ext>
            </a:extLst>
          </p:cNvPr>
          <p:cNvSpPr/>
          <p:nvPr/>
        </p:nvSpPr>
        <p:spPr>
          <a:xfrm>
            <a:off x="3255264" y="-1"/>
            <a:ext cx="8936737" cy="750439"/>
          </a:xfrm>
          <a:custGeom>
            <a:avLst/>
            <a:gdLst>
              <a:gd name="connsiteX0" fmla="*/ 636 w 6583679"/>
              <a:gd name="connsiteY0" fmla="*/ 0 h 668458"/>
              <a:gd name="connsiteX1" fmla="*/ 6583679 w 6583679"/>
              <a:gd name="connsiteY1" fmla="*/ 0 h 668458"/>
              <a:gd name="connsiteX2" fmla="*/ 6583679 w 6583679"/>
              <a:gd name="connsiteY2" fmla="*/ 668458 h 668458"/>
              <a:gd name="connsiteX3" fmla="*/ 662152 w 6583679"/>
              <a:gd name="connsiteY3" fmla="*/ 668458 h 668458"/>
              <a:gd name="connsiteX4" fmla="*/ 0 w 6583679"/>
              <a:gd name="connsiteY4" fmla="*/ 6306 h 66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679" h="668458">
                <a:moveTo>
                  <a:pt x="636" y="0"/>
                </a:moveTo>
                <a:lnTo>
                  <a:pt x="6583679" y="0"/>
                </a:lnTo>
                <a:lnTo>
                  <a:pt x="6583679" y="668458"/>
                </a:lnTo>
                <a:lnTo>
                  <a:pt x="662152" y="668458"/>
                </a:lnTo>
                <a:cubicBezTo>
                  <a:pt x="296456" y="668458"/>
                  <a:pt x="0" y="372002"/>
                  <a:pt x="0" y="6306"/>
                </a:cubicBez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800" b="1">
                <a:latin typeface="Oswald" panose="00000500000000000000" pitchFamily="2" charset="0"/>
              </a:rPr>
              <a:t>I. ĐOẠN MẠCH ĐIỆN XOAY CHIỀU RLC MẮC NỐI TIẾP</a:t>
            </a:r>
          </a:p>
        </p:txBody>
      </p:sp>
      <p:sp>
        <p:nvSpPr>
          <p:cNvPr id="7" name="Rectangle 6" descr="n28 SP Ly k27">
            <a:extLst>
              <a:ext uri="{FF2B5EF4-FFF2-40B4-BE49-F238E27FC236}">
                <a16:creationId xmlns:a16="http://schemas.microsoft.com/office/drawing/2014/main" id="{5D0072FB-2260-6F9C-3C07-208FFB023209}"/>
              </a:ext>
            </a:extLst>
          </p:cNvPr>
          <p:cNvSpPr/>
          <p:nvPr/>
        </p:nvSpPr>
        <p:spPr>
          <a:xfrm>
            <a:off x="0" y="6331432"/>
            <a:ext cx="12192000" cy="52656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descr="n28 SP Ly k27">
            <a:extLst>
              <a:ext uri="{FF2B5EF4-FFF2-40B4-BE49-F238E27FC236}">
                <a16:creationId xmlns:a16="http://schemas.microsoft.com/office/drawing/2014/main" id="{F3F48A1B-A216-A50A-A3F3-FAA8E6CCA937}"/>
              </a:ext>
            </a:extLst>
          </p:cNvPr>
          <p:cNvSpPr/>
          <p:nvPr/>
        </p:nvSpPr>
        <p:spPr>
          <a:xfrm>
            <a:off x="565456" y="1051741"/>
            <a:ext cx="11061087" cy="4983300"/>
          </a:xfrm>
          <a:custGeom>
            <a:avLst/>
            <a:gdLst>
              <a:gd name="connsiteX0" fmla="*/ 0 w 11061087"/>
              <a:gd name="connsiteY0" fmla="*/ 830567 h 4983300"/>
              <a:gd name="connsiteX1" fmla="*/ 830567 w 11061087"/>
              <a:gd name="connsiteY1" fmla="*/ 0 h 4983300"/>
              <a:gd name="connsiteX2" fmla="*/ 1512064 w 11061087"/>
              <a:gd name="connsiteY2" fmla="*/ 0 h 4983300"/>
              <a:gd name="connsiteX3" fmla="*/ 1911562 w 11061087"/>
              <a:gd name="connsiteY3" fmla="*/ 0 h 4983300"/>
              <a:gd name="connsiteX4" fmla="*/ 2405059 w 11061087"/>
              <a:gd name="connsiteY4" fmla="*/ 0 h 4983300"/>
              <a:gd name="connsiteX5" fmla="*/ 2804557 w 11061087"/>
              <a:gd name="connsiteY5" fmla="*/ 0 h 4983300"/>
              <a:gd name="connsiteX6" fmla="*/ 3392054 w 11061087"/>
              <a:gd name="connsiteY6" fmla="*/ 0 h 4983300"/>
              <a:gd name="connsiteX7" fmla="*/ 3979551 w 11061087"/>
              <a:gd name="connsiteY7" fmla="*/ 0 h 4983300"/>
              <a:gd name="connsiteX8" fmla="*/ 4567048 w 11061087"/>
              <a:gd name="connsiteY8" fmla="*/ 0 h 4983300"/>
              <a:gd name="connsiteX9" fmla="*/ 5342544 w 11061087"/>
              <a:gd name="connsiteY9" fmla="*/ 0 h 4983300"/>
              <a:gd name="connsiteX10" fmla="*/ 6024041 w 11061087"/>
              <a:gd name="connsiteY10" fmla="*/ 0 h 4983300"/>
              <a:gd name="connsiteX11" fmla="*/ 6329540 w 11061087"/>
              <a:gd name="connsiteY11" fmla="*/ 0 h 4983300"/>
              <a:gd name="connsiteX12" fmla="*/ 7011036 w 11061087"/>
              <a:gd name="connsiteY12" fmla="*/ 0 h 4983300"/>
              <a:gd name="connsiteX13" fmla="*/ 7692533 w 11061087"/>
              <a:gd name="connsiteY13" fmla="*/ 0 h 4983300"/>
              <a:gd name="connsiteX14" fmla="*/ 8374029 w 11061087"/>
              <a:gd name="connsiteY14" fmla="*/ 0 h 4983300"/>
              <a:gd name="connsiteX15" fmla="*/ 8773527 w 11061087"/>
              <a:gd name="connsiteY15" fmla="*/ 0 h 4983300"/>
              <a:gd name="connsiteX16" fmla="*/ 9361024 w 11061087"/>
              <a:gd name="connsiteY16" fmla="*/ 0 h 4983300"/>
              <a:gd name="connsiteX17" fmla="*/ 10230520 w 11061087"/>
              <a:gd name="connsiteY17" fmla="*/ 0 h 4983300"/>
              <a:gd name="connsiteX18" fmla="*/ 11061087 w 11061087"/>
              <a:gd name="connsiteY18" fmla="*/ 830567 h 4983300"/>
              <a:gd name="connsiteX19" fmla="*/ 11061087 w 11061087"/>
              <a:gd name="connsiteY19" fmla="*/ 1450705 h 4983300"/>
              <a:gd name="connsiteX20" fmla="*/ 11061087 w 11061087"/>
              <a:gd name="connsiteY20" fmla="*/ 2004399 h 4983300"/>
              <a:gd name="connsiteX21" fmla="*/ 11061087 w 11061087"/>
              <a:gd name="connsiteY21" fmla="*/ 2458428 h 4983300"/>
              <a:gd name="connsiteX22" fmla="*/ 11061087 w 11061087"/>
              <a:gd name="connsiteY22" fmla="*/ 3012123 h 4983300"/>
              <a:gd name="connsiteX23" fmla="*/ 11061087 w 11061087"/>
              <a:gd name="connsiteY23" fmla="*/ 3599039 h 4983300"/>
              <a:gd name="connsiteX24" fmla="*/ 11061087 w 11061087"/>
              <a:gd name="connsiteY24" fmla="*/ 4152733 h 4983300"/>
              <a:gd name="connsiteX25" fmla="*/ 10230520 w 11061087"/>
              <a:gd name="connsiteY25" fmla="*/ 4983300 h 4983300"/>
              <a:gd name="connsiteX26" fmla="*/ 9549023 w 11061087"/>
              <a:gd name="connsiteY26" fmla="*/ 4983300 h 4983300"/>
              <a:gd name="connsiteX27" fmla="*/ 8773527 w 11061087"/>
              <a:gd name="connsiteY27" fmla="*/ 4983300 h 4983300"/>
              <a:gd name="connsiteX28" fmla="*/ 8468029 w 11061087"/>
              <a:gd name="connsiteY28" fmla="*/ 4983300 h 4983300"/>
              <a:gd name="connsiteX29" fmla="*/ 7692533 w 11061087"/>
              <a:gd name="connsiteY29" fmla="*/ 4983300 h 4983300"/>
              <a:gd name="connsiteX30" fmla="*/ 6917037 w 11061087"/>
              <a:gd name="connsiteY30" fmla="*/ 4983300 h 4983300"/>
              <a:gd name="connsiteX31" fmla="*/ 6235540 w 11061087"/>
              <a:gd name="connsiteY31" fmla="*/ 4983300 h 4983300"/>
              <a:gd name="connsiteX32" fmla="*/ 5554043 w 11061087"/>
              <a:gd name="connsiteY32" fmla="*/ 4983300 h 4983300"/>
              <a:gd name="connsiteX33" fmla="*/ 5154545 w 11061087"/>
              <a:gd name="connsiteY33" fmla="*/ 4983300 h 4983300"/>
              <a:gd name="connsiteX34" fmla="*/ 4661048 w 11061087"/>
              <a:gd name="connsiteY34" fmla="*/ 4983300 h 4983300"/>
              <a:gd name="connsiteX35" fmla="*/ 4355549 w 11061087"/>
              <a:gd name="connsiteY35" fmla="*/ 4983300 h 4983300"/>
              <a:gd name="connsiteX36" fmla="*/ 3580053 w 11061087"/>
              <a:gd name="connsiteY36" fmla="*/ 4983300 h 4983300"/>
              <a:gd name="connsiteX37" fmla="*/ 2898557 w 11061087"/>
              <a:gd name="connsiteY37" fmla="*/ 4983300 h 4983300"/>
              <a:gd name="connsiteX38" fmla="*/ 2593058 w 11061087"/>
              <a:gd name="connsiteY38" fmla="*/ 4983300 h 4983300"/>
              <a:gd name="connsiteX39" fmla="*/ 2005561 w 11061087"/>
              <a:gd name="connsiteY39" fmla="*/ 4983300 h 4983300"/>
              <a:gd name="connsiteX40" fmla="*/ 1606063 w 11061087"/>
              <a:gd name="connsiteY40" fmla="*/ 4983300 h 4983300"/>
              <a:gd name="connsiteX41" fmla="*/ 830567 w 11061087"/>
              <a:gd name="connsiteY41" fmla="*/ 4983300 h 4983300"/>
              <a:gd name="connsiteX42" fmla="*/ 0 w 11061087"/>
              <a:gd name="connsiteY42" fmla="*/ 4152733 h 4983300"/>
              <a:gd name="connsiteX43" fmla="*/ 0 w 11061087"/>
              <a:gd name="connsiteY43" fmla="*/ 3698704 h 4983300"/>
              <a:gd name="connsiteX44" fmla="*/ 0 w 11061087"/>
              <a:gd name="connsiteY44" fmla="*/ 3244674 h 4983300"/>
              <a:gd name="connsiteX45" fmla="*/ 0 w 11061087"/>
              <a:gd name="connsiteY45" fmla="*/ 2757423 h 4983300"/>
              <a:gd name="connsiteX46" fmla="*/ 0 w 11061087"/>
              <a:gd name="connsiteY46" fmla="*/ 2170507 h 4983300"/>
              <a:gd name="connsiteX47" fmla="*/ 0 w 11061087"/>
              <a:gd name="connsiteY47" fmla="*/ 1583591 h 4983300"/>
              <a:gd name="connsiteX48" fmla="*/ 0 w 11061087"/>
              <a:gd name="connsiteY48" fmla="*/ 830567 h 498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61087" h="4983300" fill="none" extrusionOk="0">
                <a:moveTo>
                  <a:pt x="0" y="830567"/>
                </a:moveTo>
                <a:cubicBezTo>
                  <a:pt x="10177" y="430900"/>
                  <a:pt x="380562" y="100537"/>
                  <a:pt x="830567" y="0"/>
                </a:cubicBezTo>
                <a:cubicBezTo>
                  <a:pt x="1030751" y="-11359"/>
                  <a:pt x="1375647" y="26119"/>
                  <a:pt x="1512064" y="0"/>
                </a:cubicBezTo>
                <a:cubicBezTo>
                  <a:pt x="1648481" y="-26119"/>
                  <a:pt x="1826652" y="27801"/>
                  <a:pt x="1911562" y="0"/>
                </a:cubicBezTo>
                <a:cubicBezTo>
                  <a:pt x="1996472" y="-27801"/>
                  <a:pt x="2196273" y="24117"/>
                  <a:pt x="2405059" y="0"/>
                </a:cubicBezTo>
                <a:cubicBezTo>
                  <a:pt x="2613845" y="-24117"/>
                  <a:pt x="2627202" y="13087"/>
                  <a:pt x="2804557" y="0"/>
                </a:cubicBezTo>
                <a:cubicBezTo>
                  <a:pt x="2981912" y="-13087"/>
                  <a:pt x="3183540" y="61210"/>
                  <a:pt x="3392054" y="0"/>
                </a:cubicBezTo>
                <a:cubicBezTo>
                  <a:pt x="3600568" y="-61210"/>
                  <a:pt x="3850141" y="35507"/>
                  <a:pt x="3979551" y="0"/>
                </a:cubicBezTo>
                <a:cubicBezTo>
                  <a:pt x="4108961" y="-35507"/>
                  <a:pt x="4281916" y="37253"/>
                  <a:pt x="4567048" y="0"/>
                </a:cubicBezTo>
                <a:cubicBezTo>
                  <a:pt x="4852180" y="-37253"/>
                  <a:pt x="5123871" y="23592"/>
                  <a:pt x="5342544" y="0"/>
                </a:cubicBezTo>
                <a:cubicBezTo>
                  <a:pt x="5561217" y="-23592"/>
                  <a:pt x="5709881" y="21222"/>
                  <a:pt x="6024041" y="0"/>
                </a:cubicBezTo>
                <a:cubicBezTo>
                  <a:pt x="6338201" y="-21222"/>
                  <a:pt x="6227924" y="28014"/>
                  <a:pt x="6329540" y="0"/>
                </a:cubicBezTo>
                <a:cubicBezTo>
                  <a:pt x="6431156" y="-28014"/>
                  <a:pt x="6854919" y="17245"/>
                  <a:pt x="7011036" y="0"/>
                </a:cubicBezTo>
                <a:cubicBezTo>
                  <a:pt x="7167153" y="-17245"/>
                  <a:pt x="7430447" y="78118"/>
                  <a:pt x="7692533" y="0"/>
                </a:cubicBezTo>
                <a:cubicBezTo>
                  <a:pt x="7954619" y="-78118"/>
                  <a:pt x="8124536" y="51058"/>
                  <a:pt x="8374029" y="0"/>
                </a:cubicBezTo>
                <a:cubicBezTo>
                  <a:pt x="8623522" y="-51058"/>
                  <a:pt x="8619094" y="5331"/>
                  <a:pt x="8773527" y="0"/>
                </a:cubicBezTo>
                <a:cubicBezTo>
                  <a:pt x="8927960" y="-5331"/>
                  <a:pt x="9113909" y="33841"/>
                  <a:pt x="9361024" y="0"/>
                </a:cubicBezTo>
                <a:cubicBezTo>
                  <a:pt x="9608139" y="-33841"/>
                  <a:pt x="9915507" y="88311"/>
                  <a:pt x="10230520" y="0"/>
                </a:cubicBezTo>
                <a:cubicBezTo>
                  <a:pt x="10785392" y="-36326"/>
                  <a:pt x="11010801" y="377924"/>
                  <a:pt x="11061087" y="830567"/>
                </a:cubicBezTo>
                <a:cubicBezTo>
                  <a:pt x="11122662" y="1037743"/>
                  <a:pt x="11043913" y="1262641"/>
                  <a:pt x="11061087" y="1450705"/>
                </a:cubicBezTo>
                <a:cubicBezTo>
                  <a:pt x="11078261" y="1638769"/>
                  <a:pt x="11047483" y="1864756"/>
                  <a:pt x="11061087" y="2004399"/>
                </a:cubicBezTo>
                <a:cubicBezTo>
                  <a:pt x="11074691" y="2144042"/>
                  <a:pt x="11020716" y="2278805"/>
                  <a:pt x="11061087" y="2458428"/>
                </a:cubicBezTo>
                <a:cubicBezTo>
                  <a:pt x="11101458" y="2638051"/>
                  <a:pt x="11038868" y="2760211"/>
                  <a:pt x="11061087" y="3012123"/>
                </a:cubicBezTo>
                <a:cubicBezTo>
                  <a:pt x="11083306" y="3264036"/>
                  <a:pt x="11008663" y="3326057"/>
                  <a:pt x="11061087" y="3599039"/>
                </a:cubicBezTo>
                <a:cubicBezTo>
                  <a:pt x="11113511" y="3872021"/>
                  <a:pt x="11027079" y="3957578"/>
                  <a:pt x="11061087" y="4152733"/>
                </a:cubicBezTo>
                <a:cubicBezTo>
                  <a:pt x="11114668" y="4686745"/>
                  <a:pt x="10695252" y="5004248"/>
                  <a:pt x="10230520" y="4983300"/>
                </a:cubicBezTo>
                <a:cubicBezTo>
                  <a:pt x="10034237" y="5059165"/>
                  <a:pt x="9776873" y="4918325"/>
                  <a:pt x="9549023" y="4983300"/>
                </a:cubicBezTo>
                <a:cubicBezTo>
                  <a:pt x="9321173" y="5048275"/>
                  <a:pt x="8936264" y="4936414"/>
                  <a:pt x="8773527" y="4983300"/>
                </a:cubicBezTo>
                <a:cubicBezTo>
                  <a:pt x="8610790" y="5030186"/>
                  <a:pt x="8589808" y="4981180"/>
                  <a:pt x="8468029" y="4983300"/>
                </a:cubicBezTo>
                <a:cubicBezTo>
                  <a:pt x="8346250" y="4985420"/>
                  <a:pt x="7878050" y="4934064"/>
                  <a:pt x="7692533" y="4983300"/>
                </a:cubicBezTo>
                <a:cubicBezTo>
                  <a:pt x="7507016" y="5032536"/>
                  <a:pt x="7188952" y="4981912"/>
                  <a:pt x="6917037" y="4983300"/>
                </a:cubicBezTo>
                <a:cubicBezTo>
                  <a:pt x="6645122" y="4984688"/>
                  <a:pt x="6525544" y="4955090"/>
                  <a:pt x="6235540" y="4983300"/>
                </a:cubicBezTo>
                <a:cubicBezTo>
                  <a:pt x="5945536" y="5011510"/>
                  <a:pt x="5720767" y="4965475"/>
                  <a:pt x="5554043" y="4983300"/>
                </a:cubicBezTo>
                <a:cubicBezTo>
                  <a:pt x="5387319" y="5001125"/>
                  <a:pt x="5294339" y="4962904"/>
                  <a:pt x="5154545" y="4983300"/>
                </a:cubicBezTo>
                <a:cubicBezTo>
                  <a:pt x="5014751" y="5003696"/>
                  <a:pt x="4824041" y="4944270"/>
                  <a:pt x="4661048" y="4983300"/>
                </a:cubicBezTo>
                <a:cubicBezTo>
                  <a:pt x="4498055" y="5022330"/>
                  <a:pt x="4501760" y="4949635"/>
                  <a:pt x="4355549" y="4983300"/>
                </a:cubicBezTo>
                <a:cubicBezTo>
                  <a:pt x="4209338" y="5016965"/>
                  <a:pt x="3740704" y="4951174"/>
                  <a:pt x="3580053" y="4983300"/>
                </a:cubicBezTo>
                <a:cubicBezTo>
                  <a:pt x="3419402" y="5015426"/>
                  <a:pt x="3056231" y="4977819"/>
                  <a:pt x="2898557" y="4983300"/>
                </a:cubicBezTo>
                <a:cubicBezTo>
                  <a:pt x="2740883" y="4988781"/>
                  <a:pt x="2685573" y="4947085"/>
                  <a:pt x="2593058" y="4983300"/>
                </a:cubicBezTo>
                <a:cubicBezTo>
                  <a:pt x="2500543" y="5019515"/>
                  <a:pt x="2179904" y="4953714"/>
                  <a:pt x="2005561" y="4983300"/>
                </a:cubicBezTo>
                <a:cubicBezTo>
                  <a:pt x="1831218" y="5012886"/>
                  <a:pt x="1702608" y="4964889"/>
                  <a:pt x="1606063" y="4983300"/>
                </a:cubicBezTo>
                <a:cubicBezTo>
                  <a:pt x="1509518" y="5001711"/>
                  <a:pt x="1046721" y="4961669"/>
                  <a:pt x="830567" y="4983300"/>
                </a:cubicBezTo>
                <a:cubicBezTo>
                  <a:pt x="418128" y="4921874"/>
                  <a:pt x="8635" y="4678075"/>
                  <a:pt x="0" y="4152733"/>
                </a:cubicBezTo>
                <a:cubicBezTo>
                  <a:pt x="-26057" y="3997558"/>
                  <a:pt x="25140" y="3885696"/>
                  <a:pt x="0" y="3698704"/>
                </a:cubicBezTo>
                <a:cubicBezTo>
                  <a:pt x="-25140" y="3511712"/>
                  <a:pt x="34745" y="3448972"/>
                  <a:pt x="0" y="3244674"/>
                </a:cubicBezTo>
                <a:cubicBezTo>
                  <a:pt x="-34745" y="3040376"/>
                  <a:pt x="9333" y="2960046"/>
                  <a:pt x="0" y="2757423"/>
                </a:cubicBezTo>
                <a:cubicBezTo>
                  <a:pt x="-9333" y="2554800"/>
                  <a:pt x="11528" y="2408018"/>
                  <a:pt x="0" y="2170507"/>
                </a:cubicBezTo>
                <a:cubicBezTo>
                  <a:pt x="-11528" y="1932996"/>
                  <a:pt x="28408" y="1773443"/>
                  <a:pt x="0" y="1583591"/>
                </a:cubicBezTo>
                <a:cubicBezTo>
                  <a:pt x="-28408" y="1393739"/>
                  <a:pt x="58450" y="1092105"/>
                  <a:pt x="0" y="830567"/>
                </a:cubicBezTo>
                <a:close/>
              </a:path>
              <a:path w="11061087" h="4983300" stroke="0" extrusionOk="0">
                <a:moveTo>
                  <a:pt x="0" y="830567"/>
                </a:moveTo>
                <a:cubicBezTo>
                  <a:pt x="-12832" y="349739"/>
                  <a:pt x="340264" y="26044"/>
                  <a:pt x="830567" y="0"/>
                </a:cubicBezTo>
                <a:cubicBezTo>
                  <a:pt x="1056028" y="-40232"/>
                  <a:pt x="1237025" y="28782"/>
                  <a:pt x="1512064" y="0"/>
                </a:cubicBezTo>
                <a:cubicBezTo>
                  <a:pt x="1787103" y="-28782"/>
                  <a:pt x="1827112" y="69978"/>
                  <a:pt x="2099561" y="0"/>
                </a:cubicBezTo>
                <a:cubicBezTo>
                  <a:pt x="2372010" y="-69978"/>
                  <a:pt x="2307665" y="20734"/>
                  <a:pt x="2405059" y="0"/>
                </a:cubicBezTo>
                <a:cubicBezTo>
                  <a:pt x="2502453" y="-20734"/>
                  <a:pt x="2797317" y="4034"/>
                  <a:pt x="2992556" y="0"/>
                </a:cubicBezTo>
                <a:cubicBezTo>
                  <a:pt x="3187795" y="-4034"/>
                  <a:pt x="3487706" y="2022"/>
                  <a:pt x="3674053" y="0"/>
                </a:cubicBezTo>
                <a:cubicBezTo>
                  <a:pt x="3860400" y="-2022"/>
                  <a:pt x="3876218" y="47936"/>
                  <a:pt x="4073551" y="0"/>
                </a:cubicBezTo>
                <a:cubicBezTo>
                  <a:pt x="4270884" y="-47936"/>
                  <a:pt x="4607307" y="66835"/>
                  <a:pt x="4849047" y="0"/>
                </a:cubicBezTo>
                <a:cubicBezTo>
                  <a:pt x="5090787" y="-66835"/>
                  <a:pt x="5398303" y="73061"/>
                  <a:pt x="5624543" y="0"/>
                </a:cubicBezTo>
                <a:cubicBezTo>
                  <a:pt x="5850783" y="-73061"/>
                  <a:pt x="5851105" y="9037"/>
                  <a:pt x="6024041" y="0"/>
                </a:cubicBezTo>
                <a:cubicBezTo>
                  <a:pt x="6196977" y="-9037"/>
                  <a:pt x="6336097" y="899"/>
                  <a:pt x="6517539" y="0"/>
                </a:cubicBezTo>
                <a:cubicBezTo>
                  <a:pt x="6698981" y="-899"/>
                  <a:pt x="6673054" y="13345"/>
                  <a:pt x="6823037" y="0"/>
                </a:cubicBezTo>
                <a:cubicBezTo>
                  <a:pt x="6973020" y="-13345"/>
                  <a:pt x="7169573" y="36370"/>
                  <a:pt x="7410534" y="0"/>
                </a:cubicBezTo>
                <a:cubicBezTo>
                  <a:pt x="7651495" y="-36370"/>
                  <a:pt x="7930423" y="24349"/>
                  <a:pt x="8092031" y="0"/>
                </a:cubicBezTo>
                <a:cubicBezTo>
                  <a:pt x="8253639" y="-24349"/>
                  <a:pt x="8502667" y="59873"/>
                  <a:pt x="8679528" y="0"/>
                </a:cubicBezTo>
                <a:cubicBezTo>
                  <a:pt x="8856389" y="-59873"/>
                  <a:pt x="8903942" y="27491"/>
                  <a:pt x="9079026" y="0"/>
                </a:cubicBezTo>
                <a:cubicBezTo>
                  <a:pt x="9254110" y="-27491"/>
                  <a:pt x="9979348" y="5821"/>
                  <a:pt x="10230520" y="0"/>
                </a:cubicBezTo>
                <a:cubicBezTo>
                  <a:pt x="10567752" y="-13614"/>
                  <a:pt x="11074401" y="378205"/>
                  <a:pt x="11061087" y="830567"/>
                </a:cubicBezTo>
                <a:cubicBezTo>
                  <a:pt x="11104200" y="1012078"/>
                  <a:pt x="11041393" y="1166547"/>
                  <a:pt x="11061087" y="1284596"/>
                </a:cubicBezTo>
                <a:cubicBezTo>
                  <a:pt x="11080781" y="1402645"/>
                  <a:pt x="11058027" y="1577623"/>
                  <a:pt x="11061087" y="1838291"/>
                </a:cubicBezTo>
                <a:cubicBezTo>
                  <a:pt x="11064147" y="2098959"/>
                  <a:pt x="11030198" y="2143122"/>
                  <a:pt x="11061087" y="2358763"/>
                </a:cubicBezTo>
                <a:cubicBezTo>
                  <a:pt x="11091976" y="2574404"/>
                  <a:pt x="11060137" y="2751063"/>
                  <a:pt x="11061087" y="2912458"/>
                </a:cubicBezTo>
                <a:cubicBezTo>
                  <a:pt x="11062037" y="3073853"/>
                  <a:pt x="11041564" y="3177772"/>
                  <a:pt x="11061087" y="3432930"/>
                </a:cubicBezTo>
                <a:cubicBezTo>
                  <a:pt x="11080610" y="3688088"/>
                  <a:pt x="10985406" y="3815047"/>
                  <a:pt x="11061087" y="4152733"/>
                </a:cubicBezTo>
                <a:cubicBezTo>
                  <a:pt x="11161710" y="4625775"/>
                  <a:pt x="10765062" y="4909169"/>
                  <a:pt x="10230520" y="4983300"/>
                </a:cubicBezTo>
                <a:cubicBezTo>
                  <a:pt x="10120801" y="5002845"/>
                  <a:pt x="9846484" y="4940471"/>
                  <a:pt x="9737022" y="4983300"/>
                </a:cubicBezTo>
                <a:cubicBezTo>
                  <a:pt x="9627560" y="5026129"/>
                  <a:pt x="9420688" y="4943526"/>
                  <a:pt x="9337524" y="4983300"/>
                </a:cubicBezTo>
                <a:cubicBezTo>
                  <a:pt x="9254360" y="5023074"/>
                  <a:pt x="9088801" y="4963292"/>
                  <a:pt x="8844027" y="4983300"/>
                </a:cubicBezTo>
                <a:cubicBezTo>
                  <a:pt x="8599253" y="5003308"/>
                  <a:pt x="8673343" y="4970706"/>
                  <a:pt x="8538528" y="4983300"/>
                </a:cubicBezTo>
                <a:cubicBezTo>
                  <a:pt x="8403713" y="4995894"/>
                  <a:pt x="8163429" y="4945392"/>
                  <a:pt x="7951031" y="4983300"/>
                </a:cubicBezTo>
                <a:cubicBezTo>
                  <a:pt x="7738633" y="5021208"/>
                  <a:pt x="7659173" y="4954700"/>
                  <a:pt x="7551533" y="4983300"/>
                </a:cubicBezTo>
                <a:cubicBezTo>
                  <a:pt x="7443893" y="5011900"/>
                  <a:pt x="7128628" y="4968221"/>
                  <a:pt x="6870037" y="4983300"/>
                </a:cubicBezTo>
                <a:cubicBezTo>
                  <a:pt x="6611446" y="4998379"/>
                  <a:pt x="6648378" y="4960260"/>
                  <a:pt x="6564538" y="4983300"/>
                </a:cubicBezTo>
                <a:cubicBezTo>
                  <a:pt x="6480698" y="5006340"/>
                  <a:pt x="6279056" y="4975986"/>
                  <a:pt x="6165040" y="4983300"/>
                </a:cubicBezTo>
                <a:cubicBezTo>
                  <a:pt x="6051024" y="4990614"/>
                  <a:pt x="5877154" y="4945780"/>
                  <a:pt x="5765542" y="4983300"/>
                </a:cubicBezTo>
                <a:cubicBezTo>
                  <a:pt x="5653930" y="5020820"/>
                  <a:pt x="5599234" y="4974131"/>
                  <a:pt x="5460044" y="4983300"/>
                </a:cubicBezTo>
                <a:cubicBezTo>
                  <a:pt x="5320854" y="4992469"/>
                  <a:pt x="5145465" y="4975968"/>
                  <a:pt x="5060546" y="4983300"/>
                </a:cubicBezTo>
                <a:cubicBezTo>
                  <a:pt x="4975627" y="4990632"/>
                  <a:pt x="4781568" y="4973537"/>
                  <a:pt x="4567048" y="4983300"/>
                </a:cubicBezTo>
                <a:cubicBezTo>
                  <a:pt x="4352528" y="4993063"/>
                  <a:pt x="4090870" y="4952356"/>
                  <a:pt x="3885552" y="4983300"/>
                </a:cubicBezTo>
                <a:cubicBezTo>
                  <a:pt x="3680234" y="5014244"/>
                  <a:pt x="3439625" y="4905342"/>
                  <a:pt x="3204055" y="4983300"/>
                </a:cubicBezTo>
                <a:cubicBezTo>
                  <a:pt x="2968485" y="5061258"/>
                  <a:pt x="2696277" y="4922688"/>
                  <a:pt x="2428559" y="4983300"/>
                </a:cubicBezTo>
                <a:cubicBezTo>
                  <a:pt x="2160841" y="5043912"/>
                  <a:pt x="1955705" y="4964030"/>
                  <a:pt x="1747062" y="4983300"/>
                </a:cubicBezTo>
                <a:cubicBezTo>
                  <a:pt x="1538419" y="5002570"/>
                  <a:pt x="1525300" y="4968868"/>
                  <a:pt x="1441564" y="4983300"/>
                </a:cubicBezTo>
                <a:cubicBezTo>
                  <a:pt x="1357828" y="4997732"/>
                  <a:pt x="1024269" y="4962405"/>
                  <a:pt x="830567" y="4983300"/>
                </a:cubicBezTo>
                <a:cubicBezTo>
                  <a:pt x="380536" y="4978380"/>
                  <a:pt x="-47956" y="4584892"/>
                  <a:pt x="0" y="4152733"/>
                </a:cubicBezTo>
                <a:cubicBezTo>
                  <a:pt x="-7550" y="3956576"/>
                  <a:pt x="23987" y="3905037"/>
                  <a:pt x="0" y="3698704"/>
                </a:cubicBezTo>
                <a:cubicBezTo>
                  <a:pt x="-23987" y="3492371"/>
                  <a:pt x="49190" y="3262614"/>
                  <a:pt x="0" y="3078566"/>
                </a:cubicBezTo>
                <a:cubicBezTo>
                  <a:pt x="-49190" y="2894518"/>
                  <a:pt x="27667" y="2718688"/>
                  <a:pt x="0" y="2591315"/>
                </a:cubicBezTo>
                <a:cubicBezTo>
                  <a:pt x="-27667" y="2463942"/>
                  <a:pt x="9634" y="2144787"/>
                  <a:pt x="0" y="2004399"/>
                </a:cubicBezTo>
                <a:cubicBezTo>
                  <a:pt x="-9634" y="1864011"/>
                  <a:pt x="40900" y="1675855"/>
                  <a:pt x="0" y="1483926"/>
                </a:cubicBezTo>
                <a:cubicBezTo>
                  <a:pt x="-40900" y="1291997"/>
                  <a:pt x="8450" y="1034427"/>
                  <a:pt x="0" y="830567"/>
                </a:cubicBezTo>
                <a:close/>
              </a:path>
            </a:pathLst>
          </a:custGeom>
          <a:solidFill>
            <a:schemeClr val="accent2">
              <a:lumMod val="20000"/>
              <a:lumOff val="80000"/>
            </a:schemeClr>
          </a:solidFill>
          <a:ln w="38100">
            <a:extLst>
              <a:ext uri="{C807C97D-BFC1-408E-A445-0C87EB9F89A2}">
                <ask:lineSketchStyleProps xmlns:ask="http://schemas.microsoft.com/office/drawing/2018/sketchyshapes" sd="70881113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descr="n28 SP Ly k27">
                <a:extLst>
                  <a:ext uri="{FF2B5EF4-FFF2-40B4-BE49-F238E27FC236}">
                    <a16:creationId xmlns:a16="http://schemas.microsoft.com/office/drawing/2014/main" id="{20422397-19AB-28FE-3244-0D5BE7791AE3}"/>
                  </a:ext>
                </a:extLst>
              </p:cNvPr>
              <p:cNvSpPr txBox="1"/>
              <p:nvPr/>
            </p:nvSpPr>
            <p:spPr>
              <a:xfrm>
                <a:off x="787602" y="1255912"/>
                <a:ext cx="10838941" cy="4779129"/>
              </a:xfrm>
              <a:prstGeom prst="rect">
                <a:avLst/>
              </a:prstGeom>
              <a:noFill/>
            </p:spPr>
            <p:txBody>
              <a:bodyPr wrap="square" rtlCol="0">
                <a:spAutoFit/>
              </a:bodyPr>
              <a:lstStyle/>
              <a:p>
                <a:r>
                  <a:rPr lang="vi-VN" sz="2800">
                    <a:latin typeface="Fira Sans Condensed" panose="020B0503050000020004" pitchFamily="34" charset="0"/>
                  </a:rPr>
                  <a:t> </a:t>
                </a:r>
                <a:r>
                  <a:rPr lang="en-US" sz="2800">
                    <a:solidFill>
                      <a:srgbClr val="008DF6"/>
                    </a:solidFill>
                    <a:latin typeface="Fira Sans Condensed" panose="020B0503050000020004" pitchFamily="34" charset="0"/>
                  </a:rPr>
                  <a:t>Các công thức trong đoạn mạch điện xoay chiều RLC nối tiếp:</a:t>
                </a:r>
              </a:p>
              <a:p>
                <a:pPr indent="536575"/>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a:t>
                </a:r>
                <a:r>
                  <a:rPr lang="en-US" sz="2800">
                    <a:solidFill>
                      <a:srgbClr val="FF6600"/>
                    </a:solidFill>
                    <a:latin typeface="Fira Sans Condensed" panose="020B0503050000020004" pitchFamily="34" charset="0"/>
                  </a:rPr>
                  <a:t>Biểu thức dòng điện qua mạch: </a:t>
                </a:r>
                <a14:m>
                  <m:oMath xmlns:m="http://schemas.openxmlformats.org/officeDocument/2006/math">
                    <m:r>
                      <a:rPr lang="en-US" sz="2800" b="0" i="1" smtClean="0">
                        <a:solidFill>
                          <a:srgbClr val="3C1EBA"/>
                        </a:solidFill>
                        <a:latin typeface="Cambria Math" panose="02040503050406030204" pitchFamily="18" charset="0"/>
                      </a:rPr>
                      <m:t>𝑖</m:t>
                    </m:r>
                    <m:r>
                      <a:rPr lang="en-US" sz="2800" b="0" i="1" smtClean="0">
                        <a:solidFill>
                          <a:srgbClr val="3C1EBA"/>
                        </a:solidFill>
                        <a:latin typeface="Cambria Math" panose="02040503050406030204" pitchFamily="18" charset="0"/>
                      </a:rPr>
                      <m:t>=</m:t>
                    </m:r>
                    <m:sSub>
                      <m:sSubPr>
                        <m:ctrlPr>
                          <a:rPr lang="en-US" sz="2800" b="0" i="1" smtClean="0">
                            <a:solidFill>
                              <a:srgbClr val="3C1EBA"/>
                            </a:solidFill>
                            <a:latin typeface="Cambria Math" panose="02040503050406030204" pitchFamily="18" charset="0"/>
                          </a:rPr>
                        </m:ctrlPr>
                      </m:sSubPr>
                      <m:e>
                        <m:r>
                          <a:rPr lang="en-US" sz="2800" b="0" i="1" smtClean="0">
                            <a:solidFill>
                              <a:srgbClr val="3C1EBA"/>
                            </a:solidFill>
                            <a:latin typeface="Cambria Math" panose="02040503050406030204" pitchFamily="18" charset="0"/>
                          </a:rPr>
                          <m:t>𝐼</m:t>
                        </m:r>
                      </m:e>
                      <m:sub>
                        <m:r>
                          <a:rPr lang="en-US" sz="2800" b="0" i="1" smtClean="0">
                            <a:solidFill>
                              <a:srgbClr val="3C1EBA"/>
                            </a:solidFill>
                            <a:latin typeface="Cambria Math" panose="02040503050406030204" pitchFamily="18" charset="0"/>
                          </a:rPr>
                          <m:t>0</m:t>
                        </m:r>
                      </m:sub>
                    </m:sSub>
                    <m:r>
                      <a:rPr lang="en-US" sz="2800" b="0" i="1" smtClean="0">
                        <a:solidFill>
                          <a:srgbClr val="3C1EBA"/>
                        </a:solidFill>
                        <a:latin typeface="Cambria Math" panose="02040503050406030204" pitchFamily="18" charset="0"/>
                      </a:rPr>
                      <m:t>𝑐𝑜𝑠</m:t>
                    </m:r>
                    <m:d>
                      <m:dPr>
                        <m:ctrlPr>
                          <a:rPr lang="en-US" sz="2800" b="0" i="1" smtClean="0">
                            <a:solidFill>
                              <a:srgbClr val="3C1EBA"/>
                            </a:solidFill>
                            <a:latin typeface="Cambria Math" panose="02040503050406030204" pitchFamily="18" charset="0"/>
                          </a:rPr>
                        </m:ctrlPr>
                      </m:dPr>
                      <m:e>
                        <m:r>
                          <a:rPr lang="en-US" sz="2800" b="0" i="1" smtClean="0">
                            <a:solidFill>
                              <a:srgbClr val="3C1EBA"/>
                            </a:solidFill>
                            <a:latin typeface="Cambria Math" panose="02040503050406030204" pitchFamily="18" charset="0"/>
                            <a:ea typeface="Cambria Math" panose="02040503050406030204" pitchFamily="18" charset="0"/>
                          </a:rPr>
                          <m:t>𝜔</m:t>
                        </m:r>
                        <m:r>
                          <a:rPr lang="en-US" sz="2800" b="0" i="1" smtClean="0">
                            <a:solidFill>
                              <a:srgbClr val="3C1EBA"/>
                            </a:solidFill>
                            <a:latin typeface="Cambria Math" panose="02040503050406030204" pitchFamily="18" charset="0"/>
                            <a:ea typeface="Cambria Math" panose="02040503050406030204" pitchFamily="18" charset="0"/>
                          </a:rPr>
                          <m:t>𝑡</m:t>
                        </m:r>
                        <m:r>
                          <a:rPr lang="en-US" sz="2800" b="0" i="1" smtClean="0">
                            <a:solidFill>
                              <a:srgbClr val="3C1EBA"/>
                            </a:solidFill>
                            <a:latin typeface="Cambria Math" panose="02040503050406030204" pitchFamily="18" charset="0"/>
                            <a:ea typeface="Cambria Math" panose="02040503050406030204" pitchFamily="18" charset="0"/>
                          </a:rPr>
                          <m:t>+</m:t>
                        </m:r>
                        <m:sSub>
                          <m:sSubPr>
                            <m:ctrlPr>
                              <a:rPr lang="en-US" sz="2800" b="0" i="1" smtClean="0">
                                <a:solidFill>
                                  <a:srgbClr val="3C1EBA"/>
                                </a:solidFill>
                                <a:latin typeface="Cambria Math" panose="02040503050406030204" pitchFamily="18" charset="0"/>
                                <a:ea typeface="Cambria Math" panose="02040503050406030204" pitchFamily="18" charset="0"/>
                              </a:rPr>
                            </m:ctrlPr>
                          </m:sSubPr>
                          <m:e>
                            <m:r>
                              <a:rPr lang="en-US" sz="2800" b="0" i="1" smtClean="0">
                                <a:solidFill>
                                  <a:srgbClr val="3C1EBA"/>
                                </a:solidFill>
                                <a:latin typeface="Cambria Math" panose="02040503050406030204" pitchFamily="18" charset="0"/>
                                <a:ea typeface="Cambria Math" panose="02040503050406030204" pitchFamily="18" charset="0"/>
                              </a:rPr>
                              <m:t>𝜑</m:t>
                            </m:r>
                          </m:e>
                          <m:sub>
                            <m:r>
                              <a:rPr lang="en-US" sz="2800" b="0" i="1" smtClean="0">
                                <a:solidFill>
                                  <a:srgbClr val="3C1EBA"/>
                                </a:solidFill>
                                <a:latin typeface="Cambria Math" panose="02040503050406030204" pitchFamily="18" charset="0"/>
                                <a:ea typeface="Cambria Math" panose="02040503050406030204" pitchFamily="18" charset="0"/>
                              </a:rPr>
                              <m:t>𝑖</m:t>
                            </m:r>
                          </m:sub>
                        </m:sSub>
                      </m:e>
                    </m:d>
                  </m:oMath>
                </a14:m>
                <a:endParaRPr lang="en-US" sz="2800">
                  <a:solidFill>
                    <a:srgbClr val="FF6600"/>
                  </a:solidFill>
                  <a:latin typeface="Fira Sans Condensed" panose="020B0503050000020004" pitchFamily="34" charset="0"/>
                </a:endParaRPr>
              </a:p>
              <a:p>
                <a:pPr indent="536575"/>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a:t>
                </a:r>
                <a:r>
                  <a:rPr lang="en-US" sz="2800">
                    <a:solidFill>
                      <a:srgbClr val="FF6600"/>
                    </a:solidFill>
                    <a:latin typeface="Fira Sans Condensed" panose="020B0503050000020004" pitchFamily="34" charset="0"/>
                  </a:rPr>
                  <a:t>Biểu thức điện áp hai đầu mạch: </a:t>
                </a:r>
                <a14:m>
                  <m:oMath xmlns:m="http://schemas.openxmlformats.org/officeDocument/2006/math">
                    <m:r>
                      <a:rPr lang="en-US" sz="2800" b="0" i="1" smtClean="0">
                        <a:solidFill>
                          <a:srgbClr val="3C1EBA"/>
                        </a:solidFill>
                        <a:latin typeface="Cambria Math" panose="02040503050406030204" pitchFamily="18" charset="0"/>
                      </a:rPr>
                      <m:t>𝑢</m:t>
                    </m:r>
                    <m:r>
                      <a:rPr lang="en-US" sz="2800" i="1">
                        <a:solidFill>
                          <a:srgbClr val="3C1EBA"/>
                        </a:solidFill>
                        <a:latin typeface="Cambria Math" panose="02040503050406030204" pitchFamily="18" charset="0"/>
                      </a:rPr>
                      <m:t>=</m:t>
                    </m:r>
                    <m:sSub>
                      <m:sSubPr>
                        <m:ctrlPr>
                          <a:rPr lang="en-US" sz="2800" i="1">
                            <a:solidFill>
                              <a:srgbClr val="3C1EBA"/>
                            </a:solidFill>
                            <a:latin typeface="Cambria Math" panose="02040503050406030204" pitchFamily="18" charset="0"/>
                          </a:rPr>
                        </m:ctrlPr>
                      </m:sSubPr>
                      <m:e>
                        <m:r>
                          <a:rPr lang="en-US" sz="2800" b="0" i="1" smtClean="0">
                            <a:solidFill>
                              <a:srgbClr val="3C1EBA"/>
                            </a:solidFill>
                            <a:latin typeface="Cambria Math" panose="02040503050406030204" pitchFamily="18" charset="0"/>
                          </a:rPr>
                          <m:t>𝑈</m:t>
                        </m:r>
                      </m:e>
                      <m:sub>
                        <m:r>
                          <a:rPr lang="en-US" sz="2800" i="1">
                            <a:solidFill>
                              <a:srgbClr val="3C1EBA"/>
                            </a:solidFill>
                            <a:latin typeface="Cambria Math" panose="02040503050406030204" pitchFamily="18" charset="0"/>
                          </a:rPr>
                          <m:t>0</m:t>
                        </m:r>
                      </m:sub>
                    </m:sSub>
                    <m:r>
                      <a:rPr lang="en-US" sz="2800" i="1">
                        <a:solidFill>
                          <a:srgbClr val="3C1EBA"/>
                        </a:solidFill>
                        <a:latin typeface="Cambria Math" panose="02040503050406030204" pitchFamily="18" charset="0"/>
                      </a:rPr>
                      <m:t>𝑐𝑜𝑠</m:t>
                    </m:r>
                    <m:d>
                      <m:dPr>
                        <m:ctrlPr>
                          <a:rPr lang="en-US" sz="2800" i="1">
                            <a:solidFill>
                              <a:srgbClr val="3C1EBA"/>
                            </a:solidFill>
                            <a:latin typeface="Cambria Math" panose="02040503050406030204" pitchFamily="18" charset="0"/>
                          </a:rPr>
                        </m:ctrlPr>
                      </m:dPr>
                      <m:e>
                        <m:r>
                          <a:rPr lang="en-US" sz="2800" i="1">
                            <a:solidFill>
                              <a:srgbClr val="3C1EBA"/>
                            </a:solidFill>
                            <a:latin typeface="Cambria Math" panose="02040503050406030204" pitchFamily="18" charset="0"/>
                            <a:ea typeface="Cambria Math" panose="02040503050406030204" pitchFamily="18" charset="0"/>
                          </a:rPr>
                          <m:t>𝜔</m:t>
                        </m:r>
                        <m:r>
                          <a:rPr lang="en-US" sz="2800" i="1">
                            <a:solidFill>
                              <a:srgbClr val="3C1EBA"/>
                            </a:solidFill>
                            <a:latin typeface="Cambria Math" panose="02040503050406030204" pitchFamily="18" charset="0"/>
                            <a:ea typeface="Cambria Math" panose="02040503050406030204" pitchFamily="18" charset="0"/>
                          </a:rPr>
                          <m:t>𝑡</m:t>
                        </m:r>
                        <m:r>
                          <a:rPr lang="en-US" sz="2800" i="1">
                            <a:solidFill>
                              <a:srgbClr val="3C1EBA"/>
                            </a:solidFill>
                            <a:latin typeface="Cambria Math" panose="02040503050406030204" pitchFamily="18" charset="0"/>
                            <a:ea typeface="Cambria Math" panose="02040503050406030204" pitchFamily="18" charset="0"/>
                          </a:rPr>
                          <m:t>+</m:t>
                        </m:r>
                        <m:sSub>
                          <m:sSubPr>
                            <m:ctrlPr>
                              <a:rPr lang="en-US" sz="2800" i="1">
                                <a:solidFill>
                                  <a:srgbClr val="3C1EBA"/>
                                </a:solidFill>
                                <a:latin typeface="Cambria Math" panose="02040503050406030204" pitchFamily="18" charset="0"/>
                                <a:ea typeface="Cambria Math" panose="02040503050406030204" pitchFamily="18" charset="0"/>
                              </a:rPr>
                            </m:ctrlPr>
                          </m:sSubPr>
                          <m:e>
                            <m:r>
                              <a:rPr lang="en-US" sz="2800" i="1">
                                <a:solidFill>
                                  <a:srgbClr val="3C1EBA"/>
                                </a:solidFill>
                                <a:latin typeface="Cambria Math" panose="02040503050406030204" pitchFamily="18" charset="0"/>
                                <a:ea typeface="Cambria Math" panose="02040503050406030204" pitchFamily="18" charset="0"/>
                              </a:rPr>
                              <m:t>𝜑</m:t>
                            </m:r>
                          </m:e>
                          <m:sub>
                            <m:r>
                              <a:rPr lang="en-US" sz="2800" b="0" i="1" smtClean="0">
                                <a:solidFill>
                                  <a:srgbClr val="3C1EBA"/>
                                </a:solidFill>
                                <a:latin typeface="Cambria Math" panose="02040503050406030204" pitchFamily="18" charset="0"/>
                                <a:ea typeface="Cambria Math" panose="02040503050406030204" pitchFamily="18" charset="0"/>
                              </a:rPr>
                              <m:t>𝑢</m:t>
                            </m:r>
                          </m:sub>
                        </m:sSub>
                      </m:e>
                    </m:d>
                  </m:oMath>
                </a14:m>
                <a:endParaRPr lang="en-US" sz="2800">
                  <a:solidFill>
                    <a:srgbClr val="008DF6"/>
                  </a:solidFill>
                  <a:latin typeface="Fira Sans Condensed" panose="020B0503050000020004" pitchFamily="34" charset="0"/>
                </a:endParaRPr>
              </a:p>
              <a:p>
                <a:pPr indent="541338"/>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a:t>
                </a:r>
                <a14:m>
                  <m:oMath xmlns:m="http://schemas.openxmlformats.org/officeDocument/2006/math">
                    <m:sSub>
                      <m:sSubPr>
                        <m:ctrlPr>
                          <a:rPr lang="en-US" sz="2800" i="1" smtClean="0">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𝐿</m:t>
                        </m:r>
                      </m:sub>
                    </m:sSub>
                    <m:r>
                      <a:rPr lang="en-US" sz="2800" i="1">
                        <a:solidFill>
                          <a:srgbClr val="3C1EBA"/>
                        </a:solidFill>
                        <a:latin typeface="Cambria Math" panose="02040503050406030204" pitchFamily="18" charset="0"/>
                      </a:rPr>
                      <m:t>=</m:t>
                    </m:r>
                    <m:r>
                      <a:rPr lang="en-US" sz="2800" i="1">
                        <a:solidFill>
                          <a:srgbClr val="3C1EBA"/>
                        </a:solidFill>
                        <a:latin typeface="Cambria Math" panose="02040503050406030204" pitchFamily="18" charset="0"/>
                      </a:rPr>
                      <m:t>𝜔</m:t>
                    </m:r>
                    <m:r>
                      <a:rPr lang="en-US" sz="2800" i="1">
                        <a:solidFill>
                          <a:srgbClr val="3C1EBA"/>
                        </a:solidFill>
                        <a:latin typeface="Cambria Math" panose="02040503050406030204" pitchFamily="18" charset="0"/>
                      </a:rPr>
                      <m:t>𝐿</m:t>
                    </m:r>
                  </m:oMath>
                </a14:m>
                <a:r>
                  <a:rPr lang="en-US" sz="2800">
                    <a:solidFill>
                      <a:srgbClr val="3C1EBA"/>
                    </a:solidFill>
                    <a:latin typeface="Fira Sans Condensed" panose="020B0503050000020004" pitchFamily="34" charset="0"/>
                  </a:rPr>
                  <a:t> </a:t>
                </a:r>
                <a:r>
                  <a:rPr lang="en-US" sz="2800">
                    <a:solidFill>
                      <a:srgbClr val="E97132"/>
                    </a:solidFill>
                    <a:latin typeface="Fira Sans Condensed" panose="020B0503050000020004" pitchFamily="34" charset="0"/>
                  </a:rPr>
                  <a:t>là cảm kháng của cuộn dây có đơn vị ôm (</a:t>
                </a:r>
                <a:r>
                  <a:rPr lang="en-US" sz="2800">
                    <a:solidFill>
                      <a:srgbClr val="E97132"/>
                    </a:solidFill>
                    <a:latin typeface="Fira Sans Condensed" panose="020B0503050000020004" pitchFamily="34" charset="0"/>
                    <a:sym typeface="Symbol" panose="05050102010706020507" pitchFamily="18" charset="2"/>
                  </a:rPr>
                  <a:t></a:t>
                </a:r>
                <a:r>
                  <a:rPr lang="en-US" sz="2800">
                    <a:solidFill>
                      <a:srgbClr val="E97132"/>
                    </a:solidFill>
                    <a:latin typeface="Fira Sans Condensed" panose="020B0503050000020004" pitchFamily="34" charset="0"/>
                  </a:rPr>
                  <a:t>).</a:t>
                </a:r>
              </a:p>
              <a:p>
                <a:pPr indent="541338"/>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a:t>
                </a:r>
                <a14:m>
                  <m:oMath xmlns:m="http://schemas.openxmlformats.org/officeDocument/2006/math">
                    <m:sSub>
                      <m:sSubPr>
                        <m:ctrlPr>
                          <a:rPr lang="en-US" sz="2800" i="1" smtClean="0">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𝐶</m:t>
                        </m:r>
                      </m:sub>
                    </m:sSub>
                    <m:r>
                      <a:rPr lang="en-US" sz="2800" i="1">
                        <a:solidFill>
                          <a:srgbClr val="3C1EBA"/>
                        </a:solidFill>
                        <a:latin typeface="Cambria Math" panose="02040503050406030204" pitchFamily="18" charset="0"/>
                      </a:rPr>
                      <m:t>=</m:t>
                    </m:r>
                    <m:f>
                      <m:fPr>
                        <m:ctrlPr>
                          <a:rPr lang="en-US" sz="2800" i="1">
                            <a:solidFill>
                              <a:srgbClr val="3C1EBA"/>
                            </a:solidFill>
                            <a:latin typeface="Cambria Math" panose="02040503050406030204" pitchFamily="18" charset="0"/>
                          </a:rPr>
                        </m:ctrlPr>
                      </m:fPr>
                      <m:num>
                        <m:r>
                          <a:rPr lang="en-US" sz="2800" i="1">
                            <a:solidFill>
                              <a:srgbClr val="3C1EBA"/>
                            </a:solidFill>
                            <a:latin typeface="Cambria Math" panose="02040503050406030204" pitchFamily="18" charset="0"/>
                          </a:rPr>
                          <m:t>1</m:t>
                        </m:r>
                      </m:num>
                      <m:den>
                        <m:r>
                          <a:rPr lang="en-US" sz="2800" i="1">
                            <a:solidFill>
                              <a:srgbClr val="3C1EBA"/>
                            </a:solidFill>
                            <a:latin typeface="Cambria Math" panose="02040503050406030204" pitchFamily="18" charset="0"/>
                          </a:rPr>
                          <m:t>𝜔</m:t>
                        </m:r>
                        <m:r>
                          <a:rPr lang="en-US" sz="2800" i="1">
                            <a:solidFill>
                              <a:srgbClr val="3C1EBA"/>
                            </a:solidFill>
                            <a:latin typeface="Cambria Math" panose="02040503050406030204" pitchFamily="18" charset="0"/>
                          </a:rPr>
                          <m:t>𝐶</m:t>
                        </m:r>
                      </m:den>
                    </m:f>
                  </m:oMath>
                </a14:m>
                <a:r>
                  <a:rPr lang="en-US" sz="2800">
                    <a:solidFill>
                      <a:srgbClr val="3C1EBA"/>
                    </a:solidFill>
                    <a:latin typeface="Fira Sans Condensed" panose="020B0503050000020004" pitchFamily="34" charset="0"/>
                  </a:rPr>
                  <a:t> </a:t>
                </a:r>
                <a:r>
                  <a:rPr lang="en-US" sz="2800">
                    <a:solidFill>
                      <a:srgbClr val="E97132"/>
                    </a:solidFill>
                    <a:latin typeface="Fira Sans Condensed" panose="020B0503050000020004" pitchFamily="34" charset="0"/>
                  </a:rPr>
                  <a:t>là dung kháng của tụ điện có đơn vị ôm (</a:t>
                </a:r>
                <a:r>
                  <a:rPr lang="en-US" sz="2800">
                    <a:solidFill>
                      <a:srgbClr val="E97132"/>
                    </a:solidFill>
                    <a:latin typeface="Fira Sans Condensed" panose="020B0503050000020004" pitchFamily="34" charset="0"/>
                    <a:sym typeface="Symbol" panose="05050102010706020507" pitchFamily="18" charset="2"/>
                  </a:rPr>
                  <a:t></a:t>
                </a:r>
                <a:r>
                  <a:rPr lang="en-US" sz="2800">
                    <a:solidFill>
                      <a:srgbClr val="E97132"/>
                    </a:solidFill>
                    <a:latin typeface="Fira Sans Condensed" panose="020B0503050000020004" pitchFamily="34" charset="0"/>
                  </a:rPr>
                  <a:t>).</a:t>
                </a:r>
              </a:p>
              <a:p>
                <a:pPr indent="541338"/>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a:t>
                </a:r>
                <a14:m>
                  <m:oMath xmlns:m="http://schemas.openxmlformats.org/officeDocument/2006/math">
                    <m:r>
                      <a:rPr lang="en-US" sz="2800" i="1" smtClean="0">
                        <a:solidFill>
                          <a:srgbClr val="3C1EBA"/>
                        </a:solidFill>
                        <a:latin typeface="Cambria Math" panose="02040503050406030204" pitchFamily="18" charset="0"/>
                      </a:rPr>
                      <m:t>𝑍</m:t>
                    </m:r>
                    <m:r>
                      <a:rPr lang="en-US" sz="2800" i="1" smtClean="0">
                        <a:solidFill>
                          <a:srgbClr val="3C1EBA"/>
                        </a:solidFill>
                        <a:latin typeface="Cambria Math" panose="02040503050406030204" pitchFamily="18" charset="0"/>
                      </a:rPr>
                      <m:t>=</m:t>
                    </m:r>
                    <m:rad>
                      <m:radPr>
                        <m:degHide m:val="on"/>
                        <m:ctrlPr>
                          <a:rPr lang="en-US" sz="2800" i="1">
                            <a:solidFill>
                              <a:srgbClr val="3C1EBA"/>
                            </a:solidFill>
                            <a:latin typeface="Cambria Math" panose="02040503050406030204" pitchFamily="18" charset="0"/>
                          </a:rPr>
                        </m:ctrlPr>
                      </m:radPr>
                      <m:deg/>
                      <m:e>
                        <m:sSup>
                          <m:sSupPr>
                            <m:ctrlPr>
                              <a:rPr lang="en-US" sz="2800" i="1">
                                <a:solidFill>
                                  <a:srgbClr val="3C1EBA"/>
                                </a:solidFill>
                                <a:latin typeface="Cambria Math" panose="02040503050406030204" pitchFamily="18" charset="0"/>
                              </a:rPr>
                            </m:ctrlPr>
                          </m:sSupPr>
                          <m:e>
                            <m:r>
                              <a:rPr lang="en-US" sz="2800" i="1">
                                <a:solidFill>
                                  <a:srgbClr val="3C1EBA"/>
                                </a:solidFill>
                                <a:latin typeface="Cambria Math" panose="02040503050406030204" pitchFamily="18" charset="0"/>
                              </a:rPr>
                              <m:t>𝑅</m:t>
                            </m:r>
                          </m:e>
                          <m:sup>
                            <m:r>
                              <a:rPr lang="en-US" sz="2800" i="1">
                                <a:solidFill>
                                  <a:srgbClr val="3C1EBA"/>
                                </a:solidFill>
                                <a:latin typeface="Cambria Math" panose="02040503050406030204" pitchFamily="18" charset="0"/>
                              </a:rPr>
                              <m:t>2</m:t>
                            </m:r>
                          </m:sup>
                        </m:sSup>
                        <m:r>
                          <a:rPr lang="en-US" sz="2800" i="1">
                            <a:solidFill>
                              <a:srgbClr val="3C1EBA"/>
                            </a:solidFill>
                            <a:latin typeface="Cambria Math" panose="02040503050406030204" pitchFamily="18" charset="0"/>
                          </a:rPr>
                          <m:t>+</m:t>
                        </m:r>
                        <m:sSup>
                          <m:sSupPr>
                            <m:ctrlPr>
                              <a:rPr lang="en-US" sz="2800" i="1">
                                <a:solidFill>
                                  <a:srgbClr val="3C1EBA"/>
                                </a:solidFill>
                                <a:latin typeface="Cambria Math" panose="02040503050406030204" pitchFamily="18" charset="0"/>
                              </a:rPr>
                            </m:ctrlPr>
                          </m:sSupPr>
                          <m:e>
                            <m:d>
                              <m:dPr>
                                <m:ctrlPr>
                                  <a:rPr lang="en-US" sz="2800" i="1">
                                    <a:solidFill>
                                      <a:srgbClr val="3C1EBA"/>
                                    </a:solidFill>
                                    <a:latin typeface="Cambria Math" panose="02040503050406030204" pitchFamily="18" charset="0"/>
                                  </a:rPr>
                                </m:ctrlPr>
                              </m:dPr>
                              <m:e>
                                <m:sSub>
                                  <m:sSubPr>
                                    <m:ctrlPr>
                                      <a:rPr lang="en-US" sz="2800" i="1">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𝐿</m:t>
                                    </m:r>
                                  </m:sub>
                                </m:sSub>
                                <m:r>
                                  <a:rPr lang="en-US" sz="2800" i="1">
                                    <a:solidFill>
                                      <a:srgbClr val="3C1EBA"/>
                                    </a:solidFill>
                                    <a:latin typeface="Cambria Math" panose="02040503050406030204" pitchFamily="18" charset="0"/>
                                  </a:rPr>
                                  <m:t>−</m:t>
                                </m:r>
                                <m:sSub>
                                  <m:sSubPr>
                                    <m:ctrlPr>
                                      <a:rPr lang="en-US" sz="2800" i="1">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𝐶</m:t>
                                    </m:r>
                                  </m:sub>
                                </m:sSub>
                              </m:e>
                            </m:d>
                          </m:e>
                          <m:sup>
                            <m:r>
                              <a:rPr lang="en-US" sz="2800" i="1">
                                <a:solidFill>
                                  <a:srgbClr val="3C1EBA"/>
                                </a:solidFill>
                                <a:latin typeface="Cambria Math" panose="02040503050406030204" pitchFamily="18" charset="0"/>
                              </a:rPr>
                              <m:t>2</m:t>
                            </m:r>
                          </m:sup>
                        </m:sSup>
                      </m:e>
                    </m:rad>
                  </m:oMath>
                </a14:m>
                <a:r>
                  <a:rPr lang="en-US" sz="2800">
                    <a:solidFill>
                      <a:srgbClr val="E97132"/>
                    </a:solidFill>
                    <a:latin typeface="Fira Sans Condensed" panose="020B0503050000020004" pitchFamily="34" charset="0"/>
                  </a:rPr>
                  <a:t> là tổng trở của đoạn mạch có đơn vị ôm (</a:t>
                </a:r>
                <a:r>
                  <a:rPr lang="en-US" sz="2800">
                    <a:solidFill>
                      <a:srgbClr val="E97132"/>
                    </a:solidFill>
                    <a:latin typeface="Fira Sans Condensed" panose="020B0503050000020004" pitchFamily="34" charset="0"/>
                    <a:sym typeface="Symbol" panose="05050102010706020507" pitchFamily="18" charset="2"/>
                  </a:rPr>
                  <a:t></a:t>
                </a:r>
                <a:r>
                  <a:rPr lang="en-US" sz="2800">
                    <a:solidFill>
                      <a:srgbClr val="E97132"/>
                    </a:solidFill>
                    <a:latin typeface="Fira Sans Condensed" panose="020B0503050000020004" pitchFamily="34" charset="0"/>
                  </a:rPr>
                  <a:t>).</a:t>
                </a:r>
              </a:p>
              <a:p>
                <a:pPr marL="457200" indent="-457200">
                  <a:buFont typeface="Wingdings" panose="05000000000000000000" pitchFamily="2" charset="2"/>
                  <a:buChar char=" "/>
                </a:pPr>
                <a:r>
                  <a:rPr lang="en-US" sz="2800">
                    <a:solidFill>
                      <a:srgbClr val="E97132"/>
                    </a:solidFill>
                    <a:latin typeface="Fira Sans Condensed" panose="020B0503050000020004" pitchFamily="34" charset="0"/>
                  </a:rPr>
                  <a:t>Độ lệch pha giữa u và i: </a:t>
                </a:r>
                <a14:m>
                  <m:oMath xmlns:m="http://schemas.openxmlformats.org/officeDocument/2006/math">
                    <m:func>
                      <m:funcPr>
                        <m:ctrlPr>
                          <a:rPr lang="en-US" sz="2800" i="1" smtClean="0">
                            <a:solidFill>
                              <a:srgbClr val="3C1EBA"/>
                            </a:solidFill>
                            <a:latin typeface="Cambria Math" panose="02040503050406030204" pitchFamily="18" charset="0"/>
                          </a:rPr>
                        </m:ctrlPr>
                      </m:funcPr>
                      <m:fName>
                        <m:sSub>
                          <m:sSubPr>
                            <m:ctrlPr>
                              <a:rPr lang="en-US" sz="2800" i="1" smtClean="0">
                                <a:solidFill>
                                  <a:srgbClr val="3C1EBA"/>
                                </a:solidFill>
                                <a:latin typeface="Cambria Math" panose="02040503050406030204" pitchFamily="18" charset="0"/>
                              </a:rPr>
                            </m:ctrlPr>
                          </m:sSubPr>
                          <m:e>
                            <m:r>
                              <a:rPr lang="en-US" sz="2800" i="1" smtClean="0">
                                <a:solidFill>
                                  <a:srgbClr val="3C1EBA"/>
                                </a:solidFill>
                                <a:latin typeface="Cambria Math" panose="02040503050406030204" pitchFamily="18" charset="0"/>
                                <a:ea typeface="Cambria Math" panose="02040503050406030204" pitchFamily="18" charset="0"/>
                              </a:rPr>
                              <m:t>𝜑</m:t>
                            </m:r>
                          </m:e>
                          <m:sub>
                            <m:r>
                              <a:rPr lang="en-US" sz="2800" b="0" i="1" smtClean="0">
                                <a:solidFill>
                                  <a:srgbClr val="3C1EBA"/>
                                </a:solidFill>
                                <a:latin typeface="Cambria Math" panose="02040503050406030204" pitchFamily="18" charset="0"/>
                              </a:rPr>
                              <m:t>𝑢𝑖</m:t>
                            </m:r>
                          </m:sub>
                        </m:sSub>
                        <m:r>
                          <a:rPr lang="en-US" sz="2800" b="0" i="1" smtClean="0">
                            <a:solidFill>
                              <a:srgbClr val="3C1EBA"/>
                            </a:solidFill>
                            <a:latin typeface="Cambria Math" panose="02040503050406030204" pitchFamily="18" charset="0"/>
                          </a:rPr>
                          <m:t>=</m:t>
                        </m:r>
                        <m:sSub>
                          <m:sSubPr>
                            <m:ctrlPr>
                              <a:rPr lang="en-US" sz="2800" b="0" i="1" smtClean="0">
                                <a:solidFill>
                                  <a:srgbClr val="3C1EBA"/>
                                </a:solidFill>
                                <a:latin typeface="Cambria Math" panose="02040503050406030204" pitchFamily="18" charset="0"/>
                              </a:rPr>
                            </m:ctrlPr>
                          </m:sSubPr>
                          <m:e>
                            <m:r>
                              <a:rPr lang="en-US" sz="2800" b="0" i="1" smtClean="0">
                                <a:solidFill>
                                  <a:srgbClr val="3C1EBA"/>
                                </a:solidFill>
                                <a:latin typeface="Cambria Math" panose="02040503050406030204" pitchFamily="18" charset="0"/>
                                <a:ea typeface="Cambria Math" panose="02040503050406030204" pitchFamily="18" charset="0"/>
                              </a:rPr>
                              <m:t>𝜑</m:t>
                            </m:r>
                          </m:e>
                          <m:sub>
                            <m:r>
                              <a:rPr lang="en-US" sz="2800" b="0" i="1" smtClean="0">
                                <a:solidFill>
                                  <a:srgbClr val="3C1EBA"/>
                                </a:solidFill>
                                <a:latin typeface="Cambria Math" panose="02040503050406030204" pitchFamily="18" charset="0"/>
                              </a:rPr>
                              <m:t>𝑢</m:t>
                            </m:r>
                          </m:sub>
                        </m:sSub>
                        <m:r>
                          <a:rPr lang="en-US" sz="2800" b="0" i="1" smtClean="0">
                            <a:solidFill>
                              <a:srgbClr val="3C1EBA"/>
                            </a:solidFill>
                            <a:latin typeface="Cambria Math" panose="02040503050406030204" pitchFamily="18" charset="0"/>
                          </a:rPr>
                          <m:t>−</m:t>
                        </m:r>
                        <m:sSub>
                          <m:sSubPr>
                            <m:ctrlPr>
                              <a:rPr lang="en-US" sz="2800" b="0" i="1" smtClean="0">
                                <a:solidFill>
                                  <a:srgbClr val="3C1EBA"/>
                                </a:solidFill>
                                <a:latin typeface="Cambria Math" panose="02040503050406030204" pitchFamily="18" charset="0"/>
                              </a:rPr>
                            </m:ctrlPr>
                          </m:sSubPr>
                          <m:e>
                            <m:r>
                              <a:rPr lang="en-US" sz="2800" b="0" i="1" smtClean="0">
                                <a:solidFill>
                                  <a:srgbClr val="3C1EBA"/>
                                </a:solidFill>
                                <a:latin typeface="Cambria Math" panose="02040503050406030204" pitchFamily="18" charset="0"/>
                                <a:ea typeface="Cambria Math" panose="02040503050406030204" pitchFamily="18" charset="0"/>
                              </a:rPr>
                              <m:t>𝜑</m:t>
                            </m:r>
                          </m:e>
                          <m:sub>
                            <m:r>
                              <a:rPr lang="en-US" sz="2800" b="0" i="1" smtClean="0">
                                <a:solidFill>
                                  <a:srgbClr val="3C1EBA"/>
                                </a:solidFill>
                                <a:latin typeface="Cambria Math" panose="02040503050406030204" pitchFamily="18" charset="0"/>
                              </a:rPr>
                              <m:t>𝑖</m:t>
                            </m:r>
                          </m:sub>
                        </m:sSub>
                        <m:r>
                          <a:rPr lang="en-US" sz="2800" b="0" i="1" smtClean="0">
                            <a:solidFill>
                              <a:srgbClr val="3C1EBA"/>
                            </a:solidFill>
                            <a:latin typeface="Cambria Math" panose="02040503050406030204" pitchFamily="18" charset="0"/>
                            <a:ea typeface="Cambria Math" panose="02040503050406030204" pitchFamily="18" charset="0"/>
                          </a:rPr>
                          <m:t>→</m:t>
                        </m:r>
                        <m:r>
                          <a:rPr lang="en-US" sz="2800" i="1">
                            <a:solidFill>
                              <a:srgbClr val="3C1EBA"/>
                            </a:solidFill>
                            <a:latin typeface="Cambria Math" panose="02040503050406030204" pitchFamily="18" charset="0"/>
                          </a:rPr>
                          <m:t>𝑡𝑎𝑛</m:t>
                        </m:r>
                      </m:fName>
                      <m:e>
                        <m:sSub>
                          <m:sSubPr>
                            <m:ctrlPr>
                              <a:rPr lang="en-US" sz="2800" i="1">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𝜑</m:t>
                            </m:r>
                          </m:e>
                          <m:sub>
                            <m:r>
                              <a:rPr lang="en-US" sz="2800" i="1">
                                <a:solidFill>
                                  <a:srgbClr val="3C1EBA"/>
                                </a:solidFill>
                                <a:latin typeface="Cambria Math" panose="02040503050406030204" pitchFamily="18" charset="0"/>
                              </a:rPr>
                              <m:t>𝑢𝑖</m:t>
                            </m:r>
                          </m:sub>
                        </m:sSub>
                      </m:e>
                    </m:func>
                    <m:r>
                      <a:rPr lang="en-US" sz="2800" i="1">
                        <a:solidFill>
                          <a:srgbClr val="3C1EBA"/>
                        </a:solidFill>
                        <a:latin typeface="Cambria Math" panose="02040503050406030204" pitchFamily="18" charset="0"/>
                      </a:rPr>
                      <m:t>=</m:t>
                    </m:r>
                    <m:f>
                      <m:fPr>
                        <m:ctrlPr>
                          <a:rPr lang="en-US" sz="2800" i="1">
                            <a:solidFill>
                              <a:srgbClr val="3C1EBA"/>
                            </a:solidFill>
                            <a:latin typeface="Cambria Math" panose="02040503050406030204" pitchFamily="18" charset="0"/>
                          </a:rPr>
                        </m:ctrlPr>
                      </m:fPr>
                      <m:num>
                        <m:sSub>
                          <m:sSubPr>
                            <m:ctrlPr>
                              <a:rPr lang="en-US" sz="2800" i="1">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𝐿</m:t>
                            </m:r>
                          </m:sub>
                        </m:sSub>
                        <m:r>
                          <a:rPr lang="en-US" sz="2800" i="1">
                            <a:solidFill>
                              <a:srgbClr val="3C1EBA"/>
                            </a:solidFill>
                            <a:latin typeface="Cambria Math" panose="02040503050406030204" pitchFamily="18" charset="0"/>
                          </a:rPr>
                          <m:t>−</m:t>
                        </m:r>
                        <m:sSub>
                          <m:sSubPr>
                            <m:ctrlPr>
                              <a:rPr lang="en-US" sz="2800" i="1">
                                <a:solidFill>
                                  <a:srgbClr val="3C1EBA"/>
                                </a:solidFill>
                                <a:latin typeface="Cambria Math" panose="02040503050406030204" pitchFamily="18" charset="0"/>
                              </a:rPr>
                            </m:ctrlPr>
                          </m:sSubPr>
                          <m:e>
                            <m:r>
                              <a:rPr lang="en-US" sz="2800" i="1">
                                <a:solidFill>
                                  <a:srgbClr val="3C1EBA"/>
                                </a:solidFill>
                                <a:latin typeface="Cambria Math" panose="02040503050406030204" pitchFamily="18" charset="0"/>
                              </a:rPr>
                              <m:t>𝑍</m:t>
                            </m:r>
                          </m:e>
                          <m:sub>
                            <m:r>
                              <a:rPr lang="en-US" sz="2800" i="1">
                                <a:solidFill>
                                  <a:srgbClr val="3C1EBA"/>
                                </a:solidFill>
                                <a:latin typeface="Cambria Math" panose="02040503050406030204" pitchFamily="18" charset="0"/>
                              </a:rPr>
                              <m:t>𝐶</m:t>
                            </m:r>
                          </m:sub>
                        </m:sSub>
                      </m:num>
                      <m:den>
                        <m:r>
                          <a:rPr lang="en-US" sz="2800" i="1">
                            <a:solidFill>
                              <a:srgbClr val="3C1EBA"/>
                            </a:solidFill>
                            <a:latin typeface="Cambria Math" panose="02040503050406030204" pitchFamily="18" charset="0"/>
                          </a:rPr>
                          <m:t>𝑅</m:t>
                        </m:r>
                      </m:den>
                    </m:f>
                  </m:oMath>
                </a14:m>
                <a:r>
                  <a:rPr lang="en-US" sz="2800">
                    <a:solidFill>
                      <a:srgbClr val="3C1EBA"/>
                    </a:solidFill>
                    <a:latin typeface="Fira Sans Condensed" panose="020B0503050000020004" pitchFamily="34" charset="0"/>
                  </a:rPr>
                  <a:t> </a:t>
                </a:r>
              </a:p>
              <a:p>
                <a:r>
                  <a:rPr lang="en-US" sz="2800">
                    <a:solidFill>
                      <a:srgbClr val="3C1EBA"/>
                    </a:solidFill>
                    <a:latin typeface="Fira Sans Condensed" panose="020B0503050000020004" pitchFamily="34" charset="0"/>
                  </a:rPr>
                  <a:t> </a:t>
                </a:r>
                <a:r>
                  <a:rPr lang="en-US" sz="2800">
                    <a:solidFill>
                      <a:srgbClr val="FF6600"/>
                    </a:solidFill>
                    <a:latin typeface="Fira Sans Condensed" panose="020B0503050000020004" pitchFamily="34" charset="0"/>
                  </a:rPr>
                  <a:t>Mạch chỉ có R</a:t>
                </a:r>
                <a:r>
                  <a:rPr lang="en-US" sz="2800">
                    <a:solidFill>
                      <a:srgbClr val="3C1EBA"/>
                    </a:solidFill>
                    <a:latin typeface="Fira Sans Condensed" panose="020B0503050000020004" pitchFamily="34" charset="0"/>
                  </a:rPr>
                  <a:t>: </a:t>
                </a:r>
                <a14:m>
                  <m:oMath xmlns:m="http://schemas.openxmlformats.org/officeDocument/2006/math">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𝜑</m:t>
                        </m:r>
                      </m:e>
                      <m:sub>
                        <m:r>
                          <a:rPr lang="en-US" sz="2800" i="1">
                            <a:solidFill>
                              <a:srgbClr val="7030A0"/>
                            </a:solidFill>
                            <a:latin typeface="Cambria Math" panose="02040503050406030204" pitchFamily="18" charset="0"/>
                          </a:rPr>
                          <m:t>𝑢𝑖</m:t>
                        </m:r>
                      </m:sub>
                    </m:sSub>
                  </m:oMath>
                </a14:m>
                <a:r>
                  <a:rPr lang="en-US" sz="2800">
                    <a:solidFill>
                      <a:srgbClr val="7030A0"/>
                    </a:solidFill>
                    <a:latin typeface="Fira Sans Condensed" panose="020B0503050000020004" pitchFamily="34" charset="0"/>
                  </a:rPr>
                  <a:t>=0</a:t>
                </a:r>
                <a:r>
                  <a:rPr lang="en-US" sz="2800">
                    <a:solidFill>
                      <a:srgbClr val="E97132"/>
                    </a:solidFill>
                    <a:latin typeface="Fira Sans Condensed" panose="020B0503050000020004" pitchFamily="34" charset="0"/>
                  </a:rPr>
                  <a:t>, mạch chỉ có L </a:t>
                </a:r>
                <a14:m>
                  <m:oMath xmlns:m="http://schemas.openxmlformats.org/officeDocument/2006/math">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𝜑</m:t>
                        </m:r>
                      </m:e>
                      <m:sub>
                        <m:r>
                          <a:rPr lang="en-US" sz="2800" i="1">
                            <a:solidFill>
                              <a:srgbClr val="7030A0"/>
                            </a:solidFill>
                            <a:latin typeface="Cambria Math" panose="02040503050406030204" pitchFamily="18" charset="0"/>
                          </a:rPr>
                          <m:t>𝑢𝑖</m:t>
                        </m:r>
                      </m:sub>
                    </m:sSub>
                  </m:oMath>
                </a14:m>
                <a:r>
                  <a:rPr lang="en-US" sz="2800">
                    <a:solidFill>
                      <a:srgbClr val="7030A0"/>
                    </a:solidFill>
                    <a:latin typeface="Fira Sans Condensed" panose="020B0503050000020004" pitchFamily="34" charset="0"/>
                  </a:rPr>
                  <a:t>=</a:t>
                </a:r>
                <a:r>
                  <a:rPr lang="en-US" sz="2800">
                    <a:solidFill>
                      <a:srgbClr val="7030A0"/>
                    </a:solidFill>
                  </a:rPr>
                  <a:t> </a:t>
                </a:r>
                <a14:m>
                  <m:oMath xmlns:m="http://schemas.openxmlformats.org/officeDocument/2006/math">
                    <m:f>
                      <m:fPr>
                        <m:ctrlP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ctrlPr>
                      </m:fPr>
                      <m:num>
                        <m: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t>𝜋</m:t>
                        </m:r>
                      </m:num>
                      <m:den>
                        <m: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t>2</m:t>
                        </m:r>
                      </m:den>
                    </m:f>
                  </m:oMath>
                </a14:m>
                <a:r>
                  <a:rPr lang="en-US" sz="2800">
                    <a:solidFill>
                      <a:srgbClr val="E97132"/>
                    </a:solidFill>
                    <a:latin typeface="Fira Sans Condensed" panose="020B0503050000020004" pitchFamily="34" charset="0"/>
                  </a:rPr>
                  <a:t>, mạch chỉ có C </a:t>
                </a:r>
                <a14:m>
                  <m:oMath xmlns:m="http://schemas.openxmlformats.org/officeDocument/2006/math">
                    <m:sSub>
                      <m:sSubPr>
                        <m:ctrlPr>
                          <a:rPr lang="en-US" sz="2800" i="1" smtClean="0">
                            <a:solidFill>
                              <a:srgbClr val="7030A0"/>
                            </a:solidFill>
                            <a:latin typeface="Cambria Math" panose="02040503050406030204" pitchFamily="18" charset="0"/>
                          </a:rPr>
                        </m:ctrlPr>
                      </m:sSubPr>
                      <m:e>
                        <m:r>
                          <a:rPr lang="en-US" sz="2800" i="1">
                            <a:solidFill>
                              <a:srgbClr val="7030A0"/>
                            </a:solidFill>
                            <a:latin typeface="Cambria Math" panose="02040503050406030204" pitchFamily="18" charset="0"/>
                            <a:ea typeface="Cambria Math" panose="02040503050406030204" pitchFamily="18" charset="0"/>
                          </a:rPr>
                          <m:t>𝜑</m:t>
                        </m:r>
                      </m:e>
                      <m:sub>
                        <m:r>
                          <a:rPr lang="en-US" sz="2800" i="1">
                            <a:solidFill>
                              <a:srgbClr val="7030A0"/>
                            </a:solidFill>
                            <a:latin typeface="Cambria Math" panose="02040503050406030204" pitchFamily="18" charset="0"/>
                          </a:rPr>
                          <m:t>𝑢𝑖</m:t>
                        </m:r>
                      </m:sub>
                    </m:sSub>
                  </m:oMath>
                </a14:m>
                <a:r>
                  <a:rPr lang="en-US" sz="2800">
                    <a:solidFill>
                      <a:srgbClr val="7030A0"/>
                    </a:solidFill>
                    <a:latin typeface="Fira Sans Condensed" panose="020B0503050000020004" pitchFamily="34" charset="0"/>
                  </a:rPr>
                  <a:t>=</a:t>
                </a:r>
                <a:r>
                  <a:rPr lang="en-US" sz="2800">
                    <a:solidFill>
                      <a:srgbClr val="7030A0"/>
                    </a:solidFill>
                  </a:rPr>
                  <a:t> -</a:t>
                </a:r>
                <a14:m>
                  <m:oMath xmlns:m="http://schemas.openxmlformats.org/officeDocument/2006/math">
                    <m:f>
                      <m:fPr>
                        <m:ctrlP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ctrlPr>
                      </m:fPr>
                      <m:num>
                        <m: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t>𝜋</m:t>
                        </m:r>
                      </m:num>
                      <m:den>
                        <m:r>
                          <a:rPr lang="en-US" sz="2800" i="1" kern="100">
                            <a:solidFill>
                              <a:srgbClr val="7030A0"/>
                            </a:solidFill>
                            <a:latin typeface="Cambria Math" panose="02040503050406030204" pitchFamily="18" charset="0"/>
                            <a:ea typeface="Aptos" panose="020B0004020202020204" pitchFamily="34" charset="0"/>
                            <a:cs typeface="Times New Roman" panose="02020603050405020304" pitchFamily="18" charset="0"/>
                          </a:rPr>
                          <m:t>2</m:t>
                        </m:r>
                      </m:den>
                    </m:f>
                  </m:oMath>
                </a14:m>
                <a:endParaRPr lang="en-US" sz="2800">
                  <a:solidFill>
                    <a:srgbClr val="E97132"/>
                  </a:solidFill>
                  <a:latin typeface="Fira Sans Condensed" panose="020B0503050000020004" pitchFamily="34" charset="0"/>
                </a:endParaRPr>
              </a:p>
              <a:p>
                <a:pPr indent="541338"/>
                <a:r>
                  <a:rPr lang="en-US" sz="2800">
                    <a:solidFill>
                      <a:srgbClr val="E97132"/>
                    </a:solidFill>
                    <a:latin typeface="Fira Sans Condensed" panose="020B0503050000020004" pitchFamily="34" charset="0"/>
                    <a:sym typeface="Wingdings" panose="05000000000000000000" pitchFamily="2" charset="2"/>
                  </a:rPr>
                  <a:t></a:t>
                </a:r>
                <a:r>
                  <a:rPr lang="en-US" sz="2800">
                    <a:solidFill>
                      <a:srgbClr val="E97132"/>
                    </a:solidFill>
                    <a:latin typeface="Fira Sans Condensed" panose="020B0503050000020004" pitchFamily="34" charset="0"/>
                  </a:rPr>
                  <a:t> Định luật Ohm cho đoạn mạch RLC nối tiếp: </a:t>
                </a:r>
                <a14:m>
                  <m:oMath xmlns:m="http://schemas.openxmlformats.org/officeDocument/2006/math">
                    <m:r>
                      <a:rPr lang="en-US" sz="2800" i="1" smtClean="0">
                        <a:solidFill>
                          <a:srgbClr val="3C1EBA"/>
                        </a:solidFill>
                        <a:latin typeface="Cambria Math" panose="02040503050406030204" pitchFamily="18" charset="0"/>
                      </a:rPr>
                      <m:t>𝐼</m:t>
                    </m:r>
                    <m:r>
                      <a:rPr lang="en-US" sz="2800" i="1" smtClean="0">
                        <a:solidFill>
                          <a:srgbClr val="3C1EBA"/>
                        </a:solidFill>
                        <a:latin typeface="Cambria Math" panose="02040503050406030204" pitchFamily="18" charset="0"/>
                      </a:rPr>
                      <m:t>=</m:t>
                    </m:r>
                    <m:f>
                      <m:fPr>
                        <m:ctrlPr>
                          <a:rPr lang="en-US" sz="2800" i="1">
                            <a:solidFill>
                              <a:srgbClr val="3C1EBA"/>
                            </a:solidFill>
                            <a:latin typeface="Cambria Math" panose="02040503050406030204" pitchFamily="18" charset="0"/>
                          </a:rPr>
                        </m:ctrlPr>
                      </m:fPr>
                      <m:num>
                        <m:r>
                          <a:rPr lang="en-US" sz="2800" i="1">
                            <a:solidFill>
                              <a:srgbClr val="3C1EBA"/>
                            </a:solidFill>
                            <a:latin typeface="Cambria Math" panose="02040503050406030204" pitchFamily="18" charset="0"/>
                          </a:rPr>
                          <m:t>𝑈</m:t>
                        </m:r>
                      </m:num>
                      <m:den>
                        <m:r>
                          <a:rPr lang="en-US" sz="2800" i="1">
                            <a:solidFill>
                              <a:srgbClr val="3C1EBA"/>
                            </a:solidFill>
                            <a:latin typeface="Cambria Math" panose="02040503050406030204" pitchFamily="18" charset="0"/>
                          </a:rPr>
                          <m:t>𝑍</m:t>
                        </m:r>
                      </m:den>
                    </m:f>
                  </m:oMath>
                </a14:m>
                <a:r>
                  <a:rPr lang="en-US" sz="2800">
                    <a:solidFill>
                      <a:srgbClr val="3C1EBA"/>
                    </a:solidFill>
                    <a:latin typeface="Fira Sans Condensed" panose="020B0503050000020004" pitchFamily="34" charset="0"/>
                  </a:rPr>
                  <a:t> </a:t>
                </a:r>
                <a:endParaRPr lang="vi-VN" sz="2800">
                  <a:solidFill>
                    <a:srgbClr val="E97132"/>
                  </a:solidFill>
                  <a:latin typeface="Fira Sans Condensed" panose="020B0503050000020004" pitchFamily="34" charset="0"/>
                </a:endParaRPr>
              </a:p>
            </p:txBody>
          </p:sp>
        </mc:Choice>
        <mc:Fallback>
          <p:sp>
            <p:nvSpPr>
              <p:cNvPr id="9" name="TextBox 8" descr="n28 SP Ly k27">
                <a:extLst>
                  <a:ext uri="{FF2B5EF4-FFF2-40B4-BE49-F238E27FC236}">
                    <a16:creationId xmlns:a16="http://schemas.microsoft.com/office/drawing/2014/main" id="{20422397-19AB-28FE-3244-0D5BE7791AE3}"/>
                  </a:ext>
                </a:extLst>
              </p:cNvPr>
              <p:cNvSpPr txBox="1">
                <a:spLocks noRot="1" noChangeAspect="1" noMove="1" noResize="1" noEditPoints="1" noAdjustHandles="1" noChangeArrowheads="1" noChangeShapeType="1" noTextEdit="1"/>
              </p:cNvSpPr>
              <p:nvPr/>
            </p:nvSpPr>
            <p:spPr>
              <a:xfrm>
                <a:off x="787602" y="1255912"/>
                <a:ext cx="10838941" cy="4779129"/>
              </a:xfrm>
              <a:prstGeom prst="rect">
                <a:avLst/>
              </a:prstGeom>
              <a:blipFill>
                <a:blip r:embed="rId2"/>
                <a:stretch>
                  <a:fillRect l="-956" t="-1276" r="-1012"/>
                </a:stretch>
              </a:blipFill>
            </p:spPr>
            <p:txBody>
              <a:bodyPr/>
              <a:lstStyle/>
              <a:p>
                <a:r>
                  <a:rPr lang="en-US">
                    <a:noFill/>
                  </a:rPr>
                  <a:t> </a:t>
                </a:r>
              </a:p>
            </p:txBody>
          </p:sp>
        </mc:Fallback>
      </mc:AlternateContent>
    </p:spTree>
    <p:extLst>
      <p:ext uri="{BB962C8B-B14F-4D97-AF65-F5344CB8AC3E}">
        <p14:creationId xmlns:p14="http://schemas.microsoft.com/office/powerpoint/2010/main" val="470490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a:extLst>
              <a:ext uri="{FF2B5EF4-FFF2-40B4-BE49-F238E27FC236}">
                <a16:creationId xmlns:a16="http://schemas.microsoft.com/office/drawing/2014/main" id="{3BCAC41B-D622-8DB5-4D1A-C43F6C5D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342" y="3129456"/>
            <a:ext cx="2287315" cy="228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07504DCC-FD02-E792-CFD7-E3AE4D899C81}"/>
              </a:ext>
            </a:extLst>
          </p:cNvPr>
          <p:cNvSpPr txBox="1"/>
          <p:nvPr/>
        </p:nvSpPr>
        <p:spPr>
          <a:xfrm>
            <a:off x="4249888" y="2046157"/>
            <a:ext cx="3692224" cy="4247540"/>
          </a:xfrm>
          <a:prstGeom prst="rect">
            <a:avLst/>
          </a:prstGeom>
          <a:noFill/>
        </p:spPr>
        <p:txBody>
          <a:bodyPr wrap="square" rtlCol="0">
            <a:prstTxWarp prst="textArchUp">
              <a:avLst/>
            </a:prstTxWarp>
            <a:spAutoFit/>
          </a:bodyPr>
          <a:lstStyle/>
          <a:p>
            <a:pPr algn="ctr"/>
            <a:r>
              <a:rPr lang="en-US" sz="4800">
                <a:solidFill>
                  <a:schemeClr val="accent5">
                    <a:lumMod val="75000"/>
                  </a:schemeClr>
                </a:solidFill>
                <a:effectLst>
                  <a:outerShdw blurRad="50800" dist="38100" dir="16200000" rotWithShape="0">
                    <a:prstClr val="black">
                      <a:alpha val="40000"/>
                    </a:prstClr>
                  </a:outerShdw>
                </a:effectLst>
                <a:latin typeface="Oswald SemiBold" panose="00000700000000000000" pitchFamily="2" charset="0"/>
              </a:rPr>
              <a:t>HOẠT ĐỘNG CẶP ĐÔI</a:t>
            </a:r>
          </a:p>
        </p:txBody>
      </p:sp>
    </p:spTree>
    <p:extLst>
      <p:ext uri="{BB962C8B-B14F-4D97-AF65-F5344CB8AC3E}">
        <p14:creationId xmlns:p14="http://schemas.microsoft.com/office/powerpoint/2010/main" val="3185901885"/>
      </p:ext>
    </p:extLst>
  </p:cSld>
  <p:clrMapOvr>
    <a:masterClrMapping/>
  </p:clrMapOvr>
  <mc:AlternateContent xmlns:mc="http://schemas.openxmlformats.org/markup-compatibility/2006" xmlns:p14="http://schemas.microsoft.com/office/powerpoint/2010/main">
    <mc:Choice Requires="p14">
      <p:transition spd="slow" p14:dur="1200" advTm="2062">
        <p:dissolve/>
      </p:transition>
    </mc:Choice>
    <mc:Fallback xmlns="">
      <p:transition spd="slow" advTm="2062">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1432433"/>
            <a:ext cx="10972800" cy="3993133"/>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40712" y="1779014"/>
                <a:ext cx="10065332" cy="33823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sz="2000">
                    <a:solidFill>
                      <a:srgbClr val="3C1EBA"/>
                    </a:solidFill>
                    <a:latin typeface="Fira Sans Condensed" panose="020B0503050000020004" pitchFamily="34" charset="0"/>
                  </a:rPr>
                  <a:t>Xét đoạn mạch điện xoay chiều gồm điện trở thuần </a:t>
                </a:r>
                <a14:m>
                  <m:oMath xmlns:m="http://schemas.openxmlformats.org/officeDocument/2006/math">
                    <m:r>
                      <a:rPr lang="en-US" sz="2000" i="1">
                        <a:solidFill>
                          <a:srgbClr val="3C1EBA"/>
                        </a:solidFill>
                        <a:latin typeface="Cambria Math" panose="02040503050406030204" pitchFamily="18" charset="0"/>
                      </a:rPr>
                      <m:t>𝑅</m:t>
                    </m:r>
                    <m:r>
                      <a:rPr lang="en-US" sz="2000" i="1">
                        <a:solidFill>
                          <a:srgbClr val="3C1EBA"/>
                        </a:solidFill>
                        <a:latin typeface="Cambria Math" panose="02040503050406030204" pitchFamily="18" charset="0"/>
                      </a:rPr>
                      <m:t>=10</m:t>
                    </m:r>
                    <m:r>
                      <a:rPr lang="en-US" sz="2000" i="1">
                        <a:solidFill>
                          <a:srgbClr val="3C1EBA"/>
                        </a:solidFill>
                        <a:latin typeface="Cambria Math" panose="02040503050406030204" pitchFamily="18" charset="0"/>
                      </a:rPr>
                      <m:t>𝛺</m:t>
                    </m:r>
                  </m:oMath>
                </a14:m>
                <a:r>
                  <a:rPr lang="en-US" sz="2000">
                    <a:solidFill>
                      <a:srgbClr val="3C1EBA"/>
                    </a:solidFill>
                    <a:latin typeface="Fira Sans Condensed" panose="020B0503050000020004" pitchFamily="34" charset="0"/>
                  </a:rPr>
                  <a:t>, cuộn dây thuần cảm có độ tự cảm </a:t>
                </a:r>
                <a14:m>
                  <m:oMath xmlns:m="http://schemas.openxmlformats.org/officeDocument/2006/math">
                    <m:r>
                      <a:rPr lang="en-US" sz="2000" i="1">
                        <a:solidFill>
                          <a:srgbClr val="3C1EBA"/>
                        </a:solidFill>
                        <a:latin typeface="Cambria Math" panose="02040503050406030204" pitchFamily="18" charset="0"/>
                      </a:rPr>
                      <m:t>𝐿</m:t>
                    </m:r>
                    <m:r>
                      <a:rPr lang="en-US" sz="2000" i="1">
                        <a:solidFill>
                          <a:srgbClr val="3C1EBA"/>
                        </a:solidFill>
                        <a:latin typeface="Cambria Math" panose="02040503050406030204" pitchFamily="18" charset="0"/>
                      </a:rPr>
                      <m:t>=</m:t>
                    </m:r>
                    <m:f>
                      <m:fPr>
                        <m:ctrlPr>
                          <a:rPr lang="en-US" sz="2000" i="1">
                            <a:solidFill>
                              <a:srgbClr val="3C1EBA"/>
                            </a:solidFill>
                            <a:latin typeface="Cambria Math" panose="02040503050406030204" pitchFamily="18" charset="0"/>
                          </a:rPr>
                        </m:ctrlPr>
                      </m:fPr>
                      <m:num>
                        <m:r>
                          <a:rPr lang="en-US" sz="2000" i="1">
                            <a:solidFill>
                              <a:srgbClr val="3C1EBA"/>
                            </a:solidFill>
                            <a:latin typeface="Cambria Math" panose="02040503050406030204" pitchFamily="18" charset="0"/>
                          </a:rPr>
                          <m:t>0,3</m:t>
                        </m:r>
                      </m:num>
                      <m:den>
                        <m:r>
                          <a:rPr lang="en-US" sz="2000" i="1">
                            <a:solidFill>
                              <a:srgbClr val="3C1EBA"/>
                            </a:solidFill>
                            <a:latin typeface="Cambria Math" panose="02040503050406030204" pitchFamily="18" charset="0"/>
                          </a:rPr>
                          <m:t>𝜋</m:t>
                        </m:r>
                      </m:den>
                    </m:f>
                    <m:r>
                      <a:rPr lang="en-US" sz="2000" i="1">
                        <a:solidFill>
                          <a:srgbClr val="3C1EBA"/>
                        </a:solidFill>
                        <a:latin typeface="Cambria Math" panose="02040503050406030204" pitchFamily="18" charset="0"/>
                      </a:rPr>
                      <m:t>𝐻</m:t>
                    </m:r>
                  </m:oMath>
                </a14:m>
                <a:r>
                  <a:rPr lang="en-US" sz="2000">
                    <a:solidFill>
                      <a:srgbClr val="3C1EBA"/>
                    </a:solidFill>
                    <a:latin typeface="Fira Sans Condensed" panose="020B0503050000020004" pitchFamily="34" charset="0"/>
                  </a:rPr>
                  <a:t> và tụ điện có điện dung </a:t>
                </a:r>
                <a14:m>
                  <m:oMath xmlns:m="http://schemas.openxmlformats.org/officeDocument/2006/math">
                    <m:f>
                      <m:fPr>
                        <m:ctrlPr>
                          <a:rPr lang="en-US" sz="2000" i="1">
                            <a:solidFill>
                              <a:srgbClr val="3C1EBA"/>
                            </a:solidFill>
                            <a:latin typeface="Cambria Math" panose="02040503050406030204" pitchFamily="18" charset="0"/>
                          </a:rPr>
                        </m:ctrlPr>
                      </m:fPr>
                      <m:num>
                        <m:r>
                          <a:rPr lang="en-US" sz="2000" i="1">
                            <a:solidFill>
                              <a:srgbClr val="3C1EBA"/>
                            </a:solidFill>
                            <a:latin typeface="Cambria Math" panose="02040503050406030204" pitchFamily="18" charset="0"/>
                          </a:rPr>
                          <m:t>5.1</m:t>
                        </m:r>
                        <m:sSup>
                          <m:sSupPr>
                            <m:ctrlPr>
                              <a:rPr lang="en-US" sz="2000" i="1">
                                <a:solidFill>
                                  <a:srgbClr val="3C1EBA"/>
                                </a:solidFill>
                                <a:latin typeface="Cambria Math" panose="02040503050406030204" pitchFamily="18" charset="0"/>
                              </a:rPr>
                            </m:ctrlPr>
                          </m:sSupPr>
                          <m:e>
                            <m:r>
                              <a:rPr lang="en-US" sz="2000" i="1">
                                <a:solidFill>
                                  <a:srgbClr val="3C1EBA"/>
                                </a:solidFill>
                                <a:latin typeface="Cambria Math" panose="02040503050406030204" pitchFamily="18" charset="0"/>
                              </a:rPr>
                              <m:t>0</m:t>
                            </m:r>
                          </m:e>
                          <m:sup>
                            <m:r>
                              <a:rPr lang="en-US" sz="2000" i="1">
                                <a:solidFill>
                                  <a:srgbClr val="3C1EBA"/>
                                </a:solidFill>
                                <a:latin typeface="Cambria Math" panose="02040503050406030204" pitchFamily="18" charset="0"/>
                              </a:rPr>
                              <m:t>−4</m:t>
                            </m:r>
                          </m:sup>
                        </m:sSup>
                      </m:num>
                      <m:den>
                        <m:r>
                          <a:rPr lang="en-US" sz="2000" i="1">
                            <a:solidFill>
                              <a:srgbClr val="3C1EBA"/>
                            </a:solidFill>
                            <a:latin typeface="Cambria Math" panose="02040503050406030204" pitchFamily="18" charset="0"/>
                          </a:rPr>
                          <m:t>𝜋</m:t>
                        </m:r>
                      </m:den>
                    </m:f>
                    <m:r>
                      <a:rPr lang="en-US" sz="2000" i="1">
                        <a:solidFill>
                          <a:srgbClr val="3C1EBA"/>
                        </a:solidFill>
                        <a:latin typeface="Cambria Math" panose="02040503050406030204" pitchFamily="18" charset="0"/>
                      </a:rPr>
                      <m:t>𝐹</m:t>
                    </m:r>
                  </m:oMath>
                </a14:m>
                <a:r>
                  <a:rPr lang="en-US" sz="2000">
                    <a:solidFill>
                      <a:srgbClr val="3C1EBA"/>
                    </a:solidFill>
                    <a:latin typeface="Fira Sans Condensed" panose="020B0503050000020004" pitchFamily="34" charset="0"/>
                  </a:rPr>
                  <a:t> theo thứ tự mắc nối tiếp. Đặt vào hai đầu đoạn mạch một điện áp xoau chiều </a:t>
                </a:r>
                <a14:m>
                  <m:oMath xmlns:m="http://schemas.openxmlformats.org/officeDocument/2006/math">
                    <m:r>
                      <a:rPr lang="en-US" sz="2000" i="1">
                        <a:solidFill>
                          <a:srgbClr val="3C1EBA"/>
                        </a:solidFill>
                        <a:latin typeface="Cambria Math" panose="02040503050406030204" pitchFamily="18" charset="0"/>
                      </a:rPr>
                      <m:t>𝑢</m:t>
                    </m:r>
                    <m:r>
                      <a:rPr lang="en-US" sz="2000" i="1">
                        <a:solidFill>
                          <a:srgbClr val="3C1EBA"/>
                        </a:solidFill>
                        <a:latin typeface="Cambria Math" panose="02040503050406030204" pitchFamily="18" charset="0"/>
                      </a:rPr>
                      <m:t>=</m:t>
                    </m:r>
                    <m:sSub>
                      <m:sSubPr>
                        <m:ctrlPr>
                          <a:rPr lang="en-US" sz="2000" i="1">
                            <a:solidFill>
                              <a:srgbClr val="3C1EBA"/>
                            </a:solidFill>
                            <a:latin typeface="Cambria Math" panose="02040503050406030204" pitchFamily="18" charset="0"/>
                          </a:rPr>
                        </m:ctrlPr>
                      </m:sSubPr>
                      <m:e>
                        <m:r>
                          <a:rPr lang="en-US" sz="2000" i="1">
                            <a:solidFill>
                              <a:srgbClr val="3C1EBA"/>
                            </a:solidFill>
                            <a:latin typeface="Cambria Math" panose="02040503050406030204" pitchFamily="18" charset="0"/>
                          </a:rPr>
                          <m:t>𝑈</m:t>
                        </m:r>
                      </m:e>
                      <m:sub>
                        <m:r>
                          <a:rPr lang="en-US" sz="2000" i="1">
                            <a:solidFill>
                              <a:srgbClr val="3C1EBA"/>
                            </a:solidFill>
                            <a:latin typeface="Cambria Math" panose="02040503050406030204" pitchFamily="18" charset="0"/>
                          </a:rPr>
                          <m:t>0</m:t>
                        </m:r>
                      </m:sub>
                    </m:sSub>
                    <m:func>
                      <m:funcPr>
                        <m:ctrlPr>
                          <a:rPr lang="en-US" sz="2000" i="1">
                            <a:solidFill>
                              <a:srgbClr val="3C1EBA"/>
                            </a:solidFill>
                            <a:latin typeface="Cambria Math" panose="02040503050406030204" pitchFamily="18" charset="0"/>
                          </a:rPr>
                        </m:ctrlPr>
                      </m:funcPr>
                      <m:fName>
                        <m:r>
                          <a:rPr lang="en-US" sz="2000" i="1">
                            <a:solidFill>
                              <a:srgbClr val="3C1EBA"/>
                            </a:solidFill>
                            <a:latin typeface="Cambria Math" panose="02040503050406030204" pitchFamily="18" charset="0"/>
                          </a:rPr>
                          <m:t>𝑐𝑜𝑠</m:t>
                        </m:r>
                      </m:fName>
                      <m:e>
                        <m:d>
                          <m:dPr>
                            <m:ctrlPr>
                              <a:rPr lang="en-US" sz="2000" i="1">
                                <a:solidFill>
                                  <a:srgbClr val="3C1EBA"/>
                                </a:solidFill>
                                <a:latin typeface="Cambria Math" panose="02040503050406030204" pitchFamily="18" charset="0"/>
                              </a:rPr>
                            </m:ctrlPr>
                          </m:dPr>
                          <m:e>
                            <m:r>
                              <a:rPr lang="en-US" sz="2000" i="1">
                                <a:solidFill>
                                  <a:srgbClr val="3C1EBA"/>
                                </a:solidFill>
                                <a:latin typeface="Cambria Math" panose="02040503050406030204" pitchFamily="18" charset="0"/>
                              </a:rPr>
                              <m:t>100</m:t>
                            </m:r>
                            <m:r>
                              <a:rPr lang="en-US" sz="2000" i="1">
                                <a:solidFill>
                                  <a:srgbClr val="3C1EBA"/>
                                </a:solidFill>
                                <a:latin typeface="Cambria Math" panose="02040503050406030204" pitchFamily="18" charset="0"/>
                              </a:rPr>
                              <m:t>𝜋</m:t>
                            </m:r>
                            <m:r>
                              <a:rPr lang="en-US" sz="2000" i="1">
                                <a:solidFill>
                                  <a:srgbClr val="3C1EBA"/>
                                </a:solidFill>
                                <a:latin typeface="Cambria Math" panose="02040503050406030204" pitchFamily="18" charset="0"/>
                              </a:rPr>
                              <m:t>𝑡</m:t>
                            </m:r>
                            <m:r>
                              <a:rPr lang="en-US" sz="2000" i="1">
                                <a:solidFill>
                                  <a:srgbClr val="3C1EBA"/>
                                </a:solidFill>
                                <a:latin typeface="Cambria Math" panose="02040503050406030204" pitchFamily="18" charset="0"/>
                              </a:rPr>
                              <m:t>+</m:t>
                            </m:r>
                            <m:sSub>
                              <m:sSubPr>
                                <m:ctrlPr>
                                  <a:rPr lang="en-US" sz="2000" i="1">
                                    <a:solidFill>
                                      <a:srgbClr val="3C1EBA"/>
                                    </a:solidFill>
                                    <a:latin typeface="Cambria Math" panose="02040503050406030204" pitchFamily="18" charset="0"/>
                                  </a:rPr>
                                </m:ctrlPr>
                              </m:sSubPr>
                              <m:e>
                                <m:r>
                                  <a:rPr lang="en-US" sz="2000" i="1">
                                    <a:solidFill>
                                      <a:srgbClr val="3C1EBA"/>
                                    </a:solidFill>
                                    <a:latin typeface="Cambria Math" panose="02040503050406030204" pitchFamily="18" charset="0"/>
                                  </a:rPr>
                                  <m:t>𝜑</m:t>
                                </m:r>
                              </m:e>
                              <m:sub>
                                <m:r>
                                  <a:rPr lang="en-US" sz="2000" i="1">
                                    <a:solidFill>
                                      <a:srgbClr val="3C1EBA"/>
                                    </a:solidFill>
                                    <a:latin typeface="Cambria Math" panose="02040503050406030204" pitchFamily="18" charset="0"/>
                                  </a:rPr>
                                  <m:t>𝑢</m:t>
                                </m:r>
                              </m:sub>
                            </m:sSub>
                          </m:e>
                        </m:d>
                      </m:e>
                    </m:func>
                  </m:oMath>
                </a14:m>
                <a:r>
                  <a:rPr lang="en-US" sz="2000">
                    <a:solidFill>
                      <a:srgbClr val="3C1EBA"/>
                    </a:solidFill>
                    <a:latin typeface="Fira Sans Condensed" panose="020B0503050000020004" pitchFamily="34" charset="0"/>
                  </a:rPr>
                  <a:t> thì dòng điện chạy trong đoạn mạch có biểu thức </a:t>
                </a:r>
                <a14:m>
                  <m:oMath xmlns:m="http://schemas.openxmlformats.org/officeDocument/2006/math">
                    <m:r>
                      <a:rPr lang="en-US" sz="2000" i="1">
                        <a:solidFill>
                          <a:srgbClr val="3C1EBA"/>
                        </a:solidFill>
                        <a:latin typeface="Cambria Math" panose="02040503050406030204" pitchFamily="18" charset="0"/>
                      </a:rPr>
                      <m:t>𝑖</m:t>
                    </m:r>
                    <m:r>
                      <a:rPr lang="en-US" sz="2000" i="1">
                        <a:solidFill>
                          <a:srgbClr val="3C1EBA"/>
                        </a:solidFill>
                        <a:latin typeface="Cambria Math" panose="02040503050406030204" pitchFamily="18" charset="0"/>
                      </a:rPr>
                      <m:t>=2</m:t>
                    </m:r>
                    <m:rad>
                      <m:radPr>
                        <m:degHide m:val="on"/>
                        <m:ctrlPr>
                          <a:rPr lang="en-US" sz="2000" i="1">
                            <a:solidFill>
                              <a:srgbClr val="3C1EBA"/>
                            </a:solidFill>
                            <a:latin typeface="Cambria Math" panose="02040503050406030204" pitchFamily="18" charset="0"/>
                          </a:rPr>
                        </m:ctrlPr>
                      </m:radPr>
                      <m:deg/>
                      <m:e>
                        <m:r>
                          <a:rPr lang="en-US" sz="2000" i="1">
                            <a:solidFill>
                              <a:srgbClr val="3C1EBA"/>
                            </a:solidFill>
                            <a:latin typeface="Cambria Math" panose="02040503050406030204" pitchFamily="18" charset="0"/>
                          </a:rPr>
                          <m:t>2</m:t>
                        </m:r>
                      </m:e>
                    </m:rad>
                    <m:func>
                      <m:funcPr>
                        <m:ctrlPr>
                          <a:rPr lang="en-US" sz="2000" i="1">
                            <a:solidFill>
                              <a:srgbClr val="3C1EBA"/>
                            </a:solidFill>
                            <a:latin typeface="Cambria Math" panose="02040503050406030204" pitchFamily="18" charset="0"/>
                          </a:rPr>
                        </m:ctrlPr>
                      </m:funcPr>
                      <m:fName>
                        <m:r>
                          <a:rPr lang="en-US" sz="2000" i="1">
                            <a:solidFill>
                              <a:srgbClr val="3C1EBA"/>
                            </a:solidFill>
                            <a:latin typeface="Cambria Math" panose="02040503050406030204" pitchFamily="18" charset="0"/>
                          </a:rPr>
                          <m:t>𝑐𝑜𝑠</m:t>
                        </m:r>
                      </m:fName>
                      <m:e>
                        <m:d>
                          <m:dPr>
                            <m:ctrlPr>
                              <a:rPr lang="en-US" sz="2000" i="1">
                                <a:solidFill>
                                  <a:srgbClr val="3C1EBA"/>
                                </a:solidFill>
                                <a:latin typeface="Cambria Math" panose="02040503050406030204" pitchFamily="18" charset="0"/>
                              </a:rPr>
                            </m:ctrlPr>
                          </m:dPr>
                          <m:e>
                            <m:r>
                              <a:rPr lang="en-US" sz="2000" i="1">
                                <a:solidFill>
                                  <a:srgbClr val="3C1EBA"/>
                                </a:solidFill>
                                <a:latin typeface="Cambria Math" panose="02040503050406030204" pitchFamily="18" charset="0"/>
                              </a:rPr>
                              <m:t>100</m:t>
                            </m:r>
                            <m:r>
                              <a:rPr lang="en-US" sz="2000" i="1">
                                <a:solidFill>
                                  <a:srgbClr val="3C1EBA"/>
                                </a:solidFill>
                                <a:latin typeface="Cambria Math" panose="02040503050406030204" pitchFamily="18" charset="0"/>
                              </a:rPr>
                              <m:t>𝜋</m:t>
                            </m:r>
                            <m:r>
                              <a:rPr lang="en-US" sz="2000" i="1">
                                <a:solidFill>
                                  <a:srgbClr val="3C1EBA"/>
                                </a:solidFill>
                                <a:latin typeface="Cambria Math" panose="02040503050406030204" pitchFamily="18" charset="0"/>
                              </a:rPr>
                              <m:t>𝑡</m:t>
                            </m:r>
                          </m:e>
                        </m:d>
                      </m:e>
                    </m:func>
                    <m:r>
                      <a:rPr lang="en-US" sz="2000" i="1">
                        <a:solidFill>
                          <a:srgbClr val="3C1EBA"/>
                        </a:solidFill>
                        <a:latin typeface="Cambria Math" panose="02040503050406030204" pitchFamily="18" charset="0"/>
                      </a:rPr>
                      <m:t>(</m:t>
                    </m:r>
                    <m:r>
                      <a:rPr lang="en-US" sz="2000" i="1">
                        <a:solidFill>
                          <a:srgbClr val="3C1EBA"/>
                        </a:solidFill>
                        <a:latin typeface="Cambria Math" panose="02040503050406030204" pitchFamily="18" charset="0"/>
                      </a:rPr>
                      <m:t>𝐴</m:t>
                    </m:r>
                    <m:r>
                      <a:rPr lang="en-US" sz="2000" i="1">
                        <a:solidFill>
                          <a:srgbClr val="3C1EBA"/>
                        </a:solidFill>
                        <a:latin typeface="Cambria Math" panose="02040503050406030204" pitchFamily="18" charset="0"/>
                      </a:rPr>
                      <m:t>)</m:t>
                    </m:r>
                  </m:oMath>
                </a14:m>
                <a:r>
                  <a:rPr lang="en-US" sz="2000">
                    <a:solidFill>
                      <a:srgbClr val="3C1EBA"/>
                    </a:solidFill>
                    <a:latin typeface="Fira Sans Condensed" panose="020B0503050000020004" pitchFamily="34" charset="0"/>
                  </a:rPr>
                  <a:t>.</a:t>
                </a:r>
              </a:p>
              <a:p>
                <a:pPr algn="just"/>
                <a:r>
                  <a:rPr lang="en-US" sz="2000" b="1">
                    <a:solidFill>
                      <a:srgbClr val="D05400"/>
                    </a:solidFill>
                    <a:latin typeface="Fira Sans Condensed" panose="020B0503050000020004" pitchFamily="34" charset="0"/>
                  </a:rPr>
                  <a:t>Câu 1:</a:t>
                </a:r>
                <a:r>
                  <a:rPr lang="en-US" sz="2000">
                    <a:solidFill>
                      <a:srgbClr val="D05400"/>
                    </a:solidFill>
                    <a:latin typeface="Fira Sans Condensed" panose="020B0503050000020004" pitchFamily="34" charset="0"/>
                  </a:rPr>
                  <a:t> </a:t>
                </a:r>
                <a:r>
                  <a:rPr lang="en-US" sz="2000">
                    <a:latin typeface="Fira Sans Condensed" panose="020B0503050000020004" pitchFamily="34" charset="0"/>
                  </a:rPr>
                  <a:t>Vẽ sơ đồ mạch điện.</a:t>
                </a:r>
              </a:p>
              <a:p>
                <a:pPr algn="just"/>
                <a:r>
                  <a:rPr lang="en-US" sz="2000" b="1">
                    <a:solidFill>
                      <a:srgbClr val="A02B93"/>
                    </a:solidFill>
                    <a:latin typeface="Fira Sans Condensed" panose="020B0503050000020004" pitchFamily="34" charset="0"/>
                  </a:rPr>
                  <a:t>Câu 2:</a:t>
                </a:r>
                <a:r>
                  <a:rPr lang="en-US" sz="2000">
                    <a:latin typeface="Fira Sans Condensed" panose="020B0503050000020004" pitchFamily="34" charset="0"/>
                  </a:rPr>
                  <a:t> Điền số thích hợp vào chỗ trống trong các câu sau:</a:t>
                </a:r>
              </a:p>
              <a:p>
                <a:pPr indent="628650" algn="just"/>
                <a:r>
                  <a:rPr lang="en-US" sz="2000">
                    <a:latin typeface="Fira Sans Condensed" panose="020B0503050000020004" pitchFamily="34" charset="0"/>
                  </a:rPr>
                  <a:t>a) Cảm kháng của cuộn dây là . . . . </a:t>
                </a:r>
                <a:r>
                  <a:rPr lang="en-US" sz="2000">
                    <a:latin typeface="Fira Sans Condensed" panose="020B0503050000020004" pitchFamily="34" charset="0"/>
                    <a:sym typeface="Symbol" panose="05050102010706020507" pitchFamily="18" charset="2"/>
                  </a:rPr>
                  <a:t></a:t>
                </a:r>
                <a:endParaRPr lang="en-US" sz="2000">
                  <a:latin typeface="Fira Sans Condensed" panose="020B0503050000020004" pitchFamily="34" charset="0"/>
                </a:endParaRPr>
              </a:p>
              <a:p>
                <a:pPr indent="628650" algn="just"/>
                <a:r>
                  <a:rPr lang="en-US" sz="2000">
                    <a:latin typeface="Fira Sans Condensed" panose="020B0503050000020004" pitchFamily="34" charset="0"/>
                  </a:rPr>
                  <a:t>b) Dung kháng của tụ điện là . . . . . </a:t>
                </a:r>
                <a:r>
                  <a:rPr lang="en-US" sz="2000">
                    <a:latin typeface="Fira Sans Condensed" panose="020B0503050000020004" pitchFamily="34" charset="0"/>
                    <a:sym typeface="Symbol" panose="05050102010706020507" pitchFamily="18" charset="2"/>
                  </a:rPr>
                  <a:t></a:t>
                </a:r>
                <a:endParaRPr lang="en-US" sz="2000">
                  <a:latin typeface="Fira Sans Condensed" panose="020B0503050000020004" pitchFamily="34" charset="0"/>
                </a:endParaRPr>
              </a:p>
              <a:p>
                <a:pPr indent="628650" algn="just"/>
                <a:r>
                  <a:rPr lang="en-US" sz="2000">
                    <a:latin typeface="Fira Sans Condensed" panose="020B0503050000020004" pitchFamily="34" charset="0"/>
                  </a:rPr>
                  <a:t>c) Tổng trở của đoạn mạch là . . . . . </a:t>
                </a:r>
                <a:r>
                  <a:rPr lang="en-US" sz="2000">
                    <a:latin typeface="Fira Sans Condensed" panose="020B0503050000020004" pitchFamily="34" charset="0"/>
                    <a:sym typeface="Symbol" panose="05050102010706020507" pitchFamily="18" charset="2"/>
                  </a:rPr>
                  <a:t></a:t>
                </a:r>
                <a:endParaRPr lang="en-US" sz="2000">
                  <a:latin typeface="Fira Sans Condensed" panose="020B0503050000020004" pitchFamily="34" charset="0"/>
                </a:endParaRPr>
              </a:p>
              <a:p>
                <a:pPr indent="628650" algn="just"/>
                <a:r>
                  <a:rPr lang="en-US" sz="2000">
                    <a:latin typeface="Fira Sans Condensed" panose="020B0503050000020004" pitchFamily="34" charset="0"/>
                  </a:rPr>
                  <a:t>d) Điện áp cực đại hai đầu đoạn mạch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𝑈</m:t>
                        </m:r>
                      </m:e>
                      <m:sub>
                        <m:r>
                          <a:rPr lang="en-US" sz="2000" i="1">
                            <a:latin typeface="Cambria Math" panose="02040503050406030204" pitchFamily="18" charset="0"/>
                          </a:rPr>
                          <m:t>0</m:t>
                        </m:r>
                      </m:sub>
                    </m:sSub>
                    <m:r>
                      <a:rPr lang="en-US" sz="2000" i="1">
                        <a:latin typeface="Cambria Math" panose="02040503050406030204" pitchFamily="18" charset="0"/>
                      </a:rPr>
                      <m:t>=......</m:t>
                    </m:r>
                    <m:r>
                      <a:rPr lang="en-US" sz="2000" i="1">
                        <a:latin typeface="Cambria Math" panose="02040503050406030204" pitchFamily="18" charset="0"/>
                      </a:rPr>
                      <m:t>𝑉</m:t>
                    </m:r>
                  </m:oMath>
                </a14:m>
                <a:endParaRPr lang="en-US" sz="2000">
                  <a:solidFill>
                    <a:prstClr val="black"/>
                  </a:solidFill>
                  <a:latin typeface="Fira Sans Condensed" panose="020B0503050000020004" pitchFamily="34" charset="0"/>
                  <a:ea typeface="Arial" panose="020B0604020202020204" pitchFamily="34" charset="0"/>
                </a:endParaRPr>
              </a:p>
            </p:txBody>
          </p:sp>
        </mc:Choice>
        <mc:Fallback>
          <p:sp>
            <p:nvSpPr>
              <p:cNvPr id="14" name="Text Box 29" descr="n28 SP Ly k27">
                <a:extLst>
                  <a:ext uri="{FF2B5EF4-FFF2-40B4-BE49-F238E27FC236}">
                    <a16:creationId xmlns:a16="http://schemas.microsoft.com/office/drawing/2014/main" id="{B0232A63-4F8F-60BF-E285-E887CF07C7E7}"/>
                  </a:ext>
                </a:extLst>
              </p:cNvPr>
              <p:cNvSpPr txBox="1">
                <a:spLocks noRot="1" noChangeAspect="1" noMove="1" noResize="1" noEditPoints="1" noAdjustHandles="1" noChangeArrowheads="1" noChangeShapeType="1" noTextEdit="1"/>
              </p:cNvSpPr>
              <p:nvPr/>
            </p:nvSpPr>
            <p:spPr bwMode="auto">
              <a:xfrm>
                <a:off x="1040712" y="1779014"/>
                <a:ext cx="10065332" cy="3382336"/>
              </a:xfrm>
              <a:prstGeom prst="rect">
                <a:avLst/>
              </a:prstGeom>
              <a:blipFill>
                <a:blip r:embed="rId3"/>
                <a:stretch>
                  <a:fillRect l="-666" t="-1081" r="-606" b="-198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637230" y="1156019"/>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 name="Picture 1" descr="n28 SP Ly k27">
            <a:extLst>
              <a:ext uri="{FF2B5EF4-FFF2-40B4-BE49-F238E27FC236}">
                <a16:creationId xmlns:a16="http://schemas.microsoft.com/office/drawing/2014/main" id="{4AD5ADB5-A47E-9BCB-D219-9D8B7776B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69" b="4212"/>
          <a:stretch>
            <a:fillRect/>
          </a:stretch>
        </p:blipFill>
        <p:spPr bwMode="auto">
          <a:xfrm>
            <a:off x="5496372" y="66230"/>
            <a:ext cx="1199255" cy="1244744"/>
          </a:xfrm>
          <a:custGeom>
            <a:avLst/>
            <a:gdLst>
              <a:gd name="connsiteX0" fmla="*/ 1177708 w 2269338"/>
              <a:gd name="connsiteY0" fmla="*/ 0 h 2355416"/>
              <a:gd name="connsiteX1" fmla="*/ 2269338 w 2269338"/>
              <a:gd name="connsiteY1" fmla="*/ 0 h 2355416"/>
              <a:gd name="connsiteX2" fmla="*/ 2269338 w 2269338"/>
              <a:gd name="connsiteY2" fmla="*/ 1618439 h 2355416"/>
              <a:gd name="connsiteX3" fmla="*/ 2262865 w 2269338"/>
              <a:gd name="connsiteY3" fmla="*/ 1636125 h 2355416"/>
              <a:gd name="connsiteX4" fmla="*/ 1177707 w 2269338"/>
              <a:gd name="connsiteY4" fmla="*/ 2355416 h 2355416"/>
              <a:gd name="connsiteX5" fmla="*/ 6080 w 2269338"/>
              <a:gd name="connsiteY5" fmla="*/ 1298122 h 2355416"/>
              <a:gd name="connsiteX6" fmla="*/ 0 w 2269338"/>
              <a:gd name="connsiteY6" fmla="*/ 1177728 h 2355416"/>
              <a:gd name="connsiteX7" fmla="*/ 0 w 2269338"/>
              <a:gd name="connsiteY7" fmla="*/ 1177708 h 2355416"/>
              <a:gd name="connsiteX8" fmla="*/ 1177708 w 2269338"/>
              <a:gd name="connsiteY8" fmla="*/ 0 h 235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338" h="2355416">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8932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n28 SP Ly k27">
            <a:extLst>
              <a:ext uri="{FF2B5EF4-FFF2-40B4-BE49-F238E27FC236}">
                <a16:creationId xmlns:a16="http://schemas.microsoft.com/office/drawing/2014/main" id="{DB227D0C-B74B-C8DD-DA3F-8981784415CA}"/>
              </a:ext>
            </a:extLst>
          </p:cNvPr>
          <p:cNvPicPr>
            <a:picLocks noChangeAspect="1"/>
          </p:cNvPicPr>
          <p:nvPr/>
        </p:nvPicPr>
        <p:blipFill rotWithShape="1">
          <a:blip r:embed="rId5"/>
          <a:srcRect l="4597" r="2000"/>
          <a:stretch/>
        </p:blipFill>
        <p:spPr>
          <a:xfrm>
            <a:off x="4724399" y="1708558"/>
            <a:ext cx="6788151" cy="3572576"/>
          </a:xfrm>
          <a:prstGeom prst="rect">
            <a:avLst/>
          </a:prstGeom>
        </p:spPr>
      </p:pic>
      <p:pic>
        <p:nvPicPr>
          <p:cNvPr id="18" name="Picture 17" descr="n28 SP Ly k27">
            <a:extLst>
              <a:ext uri="{FF2B5EF4-FFF2-40B4-BE49-F238E27FC236}">
                <a16:creationId xmlns:a16="http://schemas.microsoft.com/office/drawing/2014/main" id="{EBF1BA94-84E1-54CC-2683-42E4AA5E1978}"/>
              </a:ext>
            </a:extLst>
          </p:cNvPr>
          <p:cNvPicPr>
            <a:picLocks noChangeAspect="1"/>
          </p:cNvPicPr>
          <p:nvPr/>
        </p:nvPicPr>
        <p:blipFill>
          <a:blip r:embed="rId6"/>
          <a:stretch>
            <a:fillRect/>
          </a:stretch>
        </p:blipFill>
        <p:spPr>
          <a:xfrm>
            <a:off x="0" y="1"/>
            <a:ext cx="12192000" cy="6857999"/>
          </a:xfrm>
          <a:prstGeom prst="rect">
            <a:avLst/>
          </a:prstGeom>
        </p:spPr>
      </p:pic>
      <p:pic>
        <p:nvPicPr>
          <p:cNvPr id="25" name="vuidehoc" descr="n28 SP Ly k27">
            <a:hlinkClick r:id="" action="ppaction://media"/>
            <a:extLst>
              <a:ext uri="{FF2B5EF4-FFF2-40B4-BE49-F238E27FC236}">
                <a16:creationId xmlns:a16="http://schemas.microsoft.com/office/drawing/2014/main" id="{C400D5F5-1B0B-7613-7E9A-2FC207D5DA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3" y="-671549"/>
            <a:ext cx="609600" cy="609600"/>
          </a:xfrm>
          <a:prstGeom prst="rect">
            <a:avLst/>
          </a:prstGeom>
        </p:spPr>
      </p:pic>
      <p:pic>
        <p:nvPicPr>
          <p:cNvPr id="28" name="Picture 27" descr="n28 SP Ly k27">
            <a:extLst>
              <a:ext uri="{FF2B5EF4-FFF2-40B4-BE49-F238E27FC236}">
                <a16:creationId xmlns:a16="http://schemas.microsoft.com/office/drawing/2014/main" id="{ACA4C0DE-EB74-5DDC-48A6-7B5EA6BF38C5}"/>
              </a:ext>
            </a:extLst>
          </p:cNvPr>
          <p:cNvPicPr>
            <a:picLocks noChangeAspect="1"/>
          </p:cNvPicPr>
          <p:nvPr/>
        </p:nvPicPr>
        <p:blipFill>
          <a:blip r:embed="rId8"/>
          <a:stretch>
            <a:fillRect/>
          </a:stretch>
        </p:blipFill>
        <p:spPr>
          <a:xfrm>
            <a:off x="4345110" y="796946"/>
            <a:ext cx="2615411" cy="2615411"/>
          </a:xfrm>
          <a:prstGeom prst="rect">
            <a:avLst/>
          </a:prstGeom>
        </p:spPr>
      </p:pic>
      <p:pic>
        <p:nvPicPr>
          <p:cNvPr id="29" name="Picture 28" descr="n28 SP Ly k27">
            <a:extLst>
              <a:ext uri="{FF2B5EF4-FFF2-40B4-BE49-F238E27FC236}">
                <a16:creationId xmlns:a16="http://schemas.microsoft.com/office/drawing/2014/main" id="{32E1724E-4457-C702-676D-40804F57C12C}"/>
              </a:ext>
            </a:extLst>
          </p:cNvPr>
          <p:cNvPicPr>
            <a:picLocks noChangeAspect="1"/>
          </p:cNvPicPr>
          <p:nvPr/>
        </p:nvPicPr>
        <p:blipFill>
          <a:blip r:embed="rId9"/>
          <a:stretch>
            <a:fillRect/>
          </a:stretch>
        </p:blipFill>
        <p:spPr>
          <a:xfrm>
            <a:off x="6638072" y="1101966"/>
            <a:ext cx="2615411" cy="2615411"/>
          </a:xfrm>
          <a:prstGeom prst="rect">
            <a:avLst/>
          </a:prstGeom>
        </p:spPr>
      </p:pic>
      <p:pic>
        <p:nvPicPr>
          <p:cNvPr id="30" name="Picture 29" descr="n28 SP Ly k27">
            <a:extLst>
              <a:ext uri="{FF2B5EF4-FFF2-40B4-BE49-F238E27FC236}">
                <a16:creationId xmlns:a16="http://schemas.microsoft.com/office/drawing/2014/main" id="{456E79A5-3A64-013D-2D3D-EF3A1EC44312}"/>
              </a:ext>
            </a:extLst>
          </p:cNvPr>
          <p:cNvPicPr>
            <a:picLocks noChangeAspect="1"/>
          </p:cNvPicPr>
          <p:nvPr/>
        </p:nvPicPr>
        <p:blipFill>
          <a:blip r:embed="rId10"/>
          <a:stretch>
            <a:fillRect/>
          </a:stretch>
        </p:blipFill>
        <p:spPr>
          <a:xfrm>
            <a:off x="8916714" y="796946"/>
            <a:ext cx="2615411" cy="2615411"/>
          </a:xfrm>
          <a:prstGeom prst="rect">
            <a:avLst/>
          </a:prstGeom>
        </p:spPr>
      </p:pic>
      <p:pic>
        <p:nvPicPr>
          <p:cNvPr id="31" name="Picture 30" descr="n28 SP Ly k27">
            <a:extLst>
              <a:ext uri="{FF2B5EF4-FFF2-40B4-BE49-F238E27FC236}">
                <a16:creationId xmlns:a16="http://schemas.microsoft.com/office/drawing/2014/main" id="{28729D35-1CC3-FD0E-C0CD-AA229A00211A}"/>
              </a:ext>
            </a:extLst>
          </p:cNvPr>
          <p:cNvPicPr>
            <a:picLocks noChangeAspect="1"/>
          </p:cNvPicPr>
          <p:nvPr/>
        </p:nvPicPr>
        <p:blipFill>
          <a:blip r:embed="rId11"/>
          <a:stretch>
            <a:fillRect/>
          </a:stretch>
        </p:blipFill>
        <p:spPr>
          <a:xfrm>
            <a:off x="4642413" y="3058031"/>
            <a:ext cx="2615411" cy="2621507"/>
          </a:xfrm>
          <a:prstGeom prst="rect">
            <a:avLst/>
          </a:prstGeom>
        </p:spPr>
      </p:pic>
      <p:pic>
        <p:nvPicPr>
          <p:cNvPr id="32" name="Picture 31" descr="n28 SP Ly k27">
            <a:extLst>
              <a:ext uri="{FF2B5EF4-FFF2-40B4-BE49-F238E27FC236}">
                <a16:creationId xmlns:a16="http://schemas.microsoft.com/office/drawing/2014/main" id="{9D2F30DC-ABA9-84E8-D38F-DC3E0818C251}"/>
              </a:ext>
            </a:extLst>
          </p:cNvPr>
          <p:cNvPicPr>
            <a:picLocks noChangeAspect="1"/>
          </p:cNvPicPr>
          <p:nvPr/>
        </p:nvPicPr>
        <p:blipFill>
          <a:blip r:embed="rId12"/>
          <a:stretch>
            <a:fillRect/>
          </a:stretch>
        </p:blipFill>
        <p:spPr>
          <a:xfrm>
            <a:off x="6946201" y="3374256"/>
            <a:ext cx="2609314" cy="2609314"/>
          </a:xfrm>
          <a:prstGeom prst="rect">
            <a:avLst/>
          </a:prstGeom>
        </p:spPr>
      </p:pic>
      <p:pic>
        <p:nvPicPr>
          <p:cNvPr id="33" name="Picture 32" descr="n28 SP Ly k27">
            <a:extLst>
              <a:ext uri="{FF2B5EF4-FFF2-40B4-BE49-F238E27FC236}">
                <a16:creationId xmlns:a16="http://schemas.microsoft.com/office/drawing/2014/main" id="{C5EA9C53-E459-C20E-8D50-ED046C2582B7}"/>
              </a:ext>
            </a:extLst>
          </p:cNvPr>
          <p:cNvPicPr>
            <a:picLocks noChangeAspect="1"/>
          </p:cNvPicPr>
          <p:nvPr/>
        </p:nvPicPr>
        <p:blipFill>
          <a:blip r:embed="rId13"/>
          <a:stretch>
            <a:fillRect/>
          </a:stretch>
        </p:blipFill>
        <p:spPr>
          <a:xfrm>
            <a:off x="9218496" y="3075589"/>
            <a:ext cx="2609314" cy="2615411"/>
          </a:xfrm>
          <a:prstGeom prst="rect">
            <a:avLst/>
          </a:prstGeom>
        </p:spPr>
      </p:pic>
      <p:pic>
        <p:nvPicPr>
          <p:cNvPr id="34" name="Picture 33" descr="n28 SP Ly k27">
            <a:hlinkClick r:id="rId14" action="ppaction://hlinksldjump"/>
            <a:extLst>
              <a:ext uri="{FF2B5EF4-FFF2-40B4-BE49-F238E27FC236}">
                <a16:creationId xmlns:a16="http://schemas.microsoft.com/office/drawing/2014/main" id="{BE2AA99E-7760-B4F3-F782-C783B92AF55A}"/>
              </a:ext>
            </a:extLst>
          </p:cNvPr>
          <p:cNvPicPr>
            <a:picLocks noChangeAspect="1"/>
          </p:cNvPicPr>
          <p:nvPr/>
        </p:nvPicPr>
        <p:blipFill>
          <a:blip r:embed="rId15"/>
          <a:stretch>
            <a:fillRect/>
          </a:stretch>
        </p:blipFill>
        <p:spPr>
          <a:xfrm>
            <a:off x="4338507" y="796946"/>
            <a:ext cx="2609314" cy="2615411"/>
          </a:xfrm>
          <a:prstGeom prst="rect">
            <a:avLst/>
          </a:prstGeom>
        </p:spPr>
      </p:pic>
      <p:pic>
        <p:nvPicPr>
          <p:cNvPr id="35" name="Picture 34" descr="n28 SP Ly k27">
            <a:hlinkClick r:id="rId16" action="ppaction://hlinksldjump"/>
            <a:extLst>
              <a:ext uri="{FF2B5EF4-FFF2-40B4-BE49-F238E27FC236}">
                <a16:creationId xmlns:a16="http://schemas.microsoft.com/office/drawing/2014/main" id="{7E43B7EE-DCDD-7A10-7C45-B72838800696}"/>
              </a:ext>
            </a:extLst>
          </p:cNvPr>
          <p:cNvPicPr>
            <a:picLocks noChangeAspect="1"/>
          </p:cNvPicPr>
          <p:nvPr/>
        </p:nvPicPr>
        <p:blipFill>
          <a:blip r:embed="rId17"/>
          <a:stretch>
            <a:fillRect/>
          </a:stretch>
        </p:blipFill>
        <p:spPr>
          <a:xfrm>
            <a:off x="6612672" y="1101966"/>
            <a:ext cx="2615411" cy="2615411"/>
          </a:xfrm>
          <a:prstGeom prst="rect">
            <a:avLst/>
          </a:prstGeom>
        </p:spPr>
      </p:pic>
      <p:pic>
        <p:nvPicPr>
          <p:cNvPr id="36" name="Picture 35" descr="n28 SP Ly k27">
            <a:hlinkClick r:id="rId18" action="ppaction://hlinksldjump"/>
            <a:extLst>
              <a:ext uri="{FF2B5EF4-FFF2-40B4-BE49-F238E27FC236}">
                <a16:creationId xmlns:a16="http://schemas.microsoft.com/office/drawing/2014/main" id="{B8D964DF-C930-1623-C51E-80FF28570213}"/>
              </a:ext>
            </a:extLst>
          </p:cNvPr>
          <p:cNvPicPr>
            <a:picLocks noChangeAspect="1"/>
          </p:cNvPicPr>
          <p:nvPr/>
        </p:nvPicPr>
        <p:blipFill>
          <a:blip r:embed="rId19"/>
          <a:stretch>
            <a:fillRect/>
          </a:stretch>
        </p:blipFill>
        <p:spPr>
          <a:xfrm>
            <a:off x="8891314" y="796946"/>
            <a:ext cx="2615411" cy="2615411"/>
          </a:xfrm>
          <a:prstGeom prst="rect">
            <a:avLst/>
          </a:prstGeom>
        </p:spPr>
      </p:pic>
      <p:pic>
        <p:nvPicPr>
          <p:cNvPr id="37" name="Picture 36" descr="n28 SP Ly k27">
            <a:hlinkClick r:id="rId20" action="ppaction://hlinksldjump"/>
            <a:extLst>
              <a:ext uri="{FF2B5EF4-FFF2-40B4-BE49-F238E27FC236}">
                <a16:creationId xmlns:a16="http://schemas.microsoft.com/office/drawing/2014/main" id="{9012E04D-02A9-FF88-BC29-EF7C381005A3}"/>
              </a:ext>
            </a:extLst>
          </p:cNvPr>
          <p:cNvPicPr>
            <a:picLocks noChangeAspect="1"/>
          </p:cNvPicPr>
          <p:nvPr/>
        </p:nvPicPr>
        <p:blipFill>
          <a:blip r:embed="rId21"/>
          <a:stretch>
            <a:fillRect/>
          </a:stretch>
        </p:blipFill>
        <p:spPr>
          <a:xfrm>
            <a:off x="4636063" y="3070731"/>
            <a:ext cx="2615411" cy="2621507"/>
          </a:xfrm>
          <a:prstGeom prst="rect">
            <a:avLst/>
          </a:prstGeom>
        </p:spPr>
      </p:pic>
      <p:pic>
        <p:nvPicPr>
          <p:cNvPr id="38" name="Picture 37" descr="n28 SP Ly k27">
            <a:hlinkClick r:id="rId22" action="ppaction://hlinksldjump"/>
            <a:extLst>
              <a:ext uri="{FF2B5EF4-FFF2-40B4-BE49-F238E27FC236}">
                <a16:creationId xmlns:a16="http://schemas.microsoft.com/office/drawing/2014/main" id="{5010AD60-169F-D83E-14BA-385EBCF981B0}"/>
              </a:ext>
            </a:extLst>
          </p:cNvPr>
          <p:cNvPicPr>
            <a:picLocks noChangeAspect="1"/>
          </p:cNvPicPr>
          <p:nvPr/>
        </p:nvPicPr>
        <p:blipFill>
          <a:blip r:embed="rId23"/>
          <a:stretch>
            <a:fillRect/>
          </a:stretch>
        </p:blipFill>
        <p:spPr>
          <a:xfrm>
            <a:off x="6920801" y="3386956"/>
            <a:ext cx="2609314" cy="2609314"/>
          </a:xfrm>
          <a:prstGeom prst="rect">
            <a:avLst/>
          </a:prstGeom>
        </p:spPr>
      </p:pic>
      <p:pic>
        <p:nvPicPr>
          <p:cNvPr id="39" name="Picture 38" descr="n28 SP Ly k27">
            <a:hlinkClick r:id="rId24" action="ppaction://hlinksldjump"/>
            <a:extLst>
              <a:ext uri="{FF2B5EF4-FFF2-40B4-BE49-F238E27FC236}">
                <a16:creationId xmlns:a16="http://schemas.microsoft.com/office/drawing/2014/main" id="{49F2FEE9-DD8A-6C0D-859F-882319E6A63E}"/>
              </a:ext>
            </a:extLst>
          </p:cNvPr>
          <p:cNvPicPr>
            <a:picLocks noChangeAspect="1"/>
          </p:cNvPicPr>
          <p:nvPr/>
        </p:nvPicPr>
        <p:blipFill>
          <a:blip r:embed="rId25"/>
          <a:stretch>
            <a:fillRect/>
          </a:stretch>
        </p:blipFill>
        <p:spPr>
          <a:xfrm>
            <a:off x="9199446" y="3075620"/>
            <a:ext cx="2609314" cy="2615411"/>
          </a:xfrm>
          <a:prstGeom prst="rect">
            <a:avLst/>
          </a:prstGeom>
        </p:spPr>
      </p:pic>
      <p:pic>
        <p:nvPicPr>
          <p:cNvPr id="40" name="Picture 39" descr="n28 SP Ly k27">
            <a:extLst>
              <a:ext uri="{FF2B5EF4-FFF2-40B4-BE49-F238E27FC236}">
                <a16:creationId xmlns:a16="http://schemas.microsoft.com/office/drawing/2014/main" id="{73A563F9-D39D-164E-8052-48FD918CDA2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41" name="Picture 40" descr="n28 SP Ly k27">
            <a:extLst>
              <a:ext uri="{FF2B5EF4-FFF2-40B4-BE49-F238E27FC236}">
                <a16:creationId xmlns:a16="http://schemas.microsoft.com/office/drawing/2014/main" id="{2E3718F6-C5AC-DD9A-C2FF-0AF5986846F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42" name="Picture 41" descr="n28 SP Ly k27">
            <a:extLst>
              <a:ext uri="{FF2B5EF4-FFF2-40B4-BE49-F238E27FC236}">
                <a16:creationId xmlns:a16="http://schemas.microsoft.com/office/drawing/2014/main" id="{23F0A366-91A7-FC32-3A33-B66FCB9001A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43" name="Picture 42" descr="n28 SP Ly k27">
            <a:extLst>
              <a:ext uri="{FF2B5EF4-FFF2-40B4-BE49-F238E27FC236}">
                <a16:creationId xmlns:a16="http://schemas.microsoft.com/office/drawing/2014/main" id="{58056A23-FBDD-25AA-63F4-0D0183FB967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44" name="Picture 43" descr="n28 SP Ly k27">
            <a:extLst>
              <a:ext uri="{FF2B5EF4-FFF2-40B4-BE49-F238E27FC236}">
                <a16:creationId xmlns:a16="http://schemas.microsoft.com/office/drawing/2014/main" id="{B5C93AF0-B306-DFFB-93BB-988F8454C59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2" name="Picture 1" descr="n28 SP Ly k27">
            <a:hlinkClick r:id="rId31" action="ppaction://hlinksldjump"/>
            <a:extLst>
              <a:ext uri="{FF2B5EF4-FFF2-40B4-BE49-F238E27FC236}">
                <a16:creationId xmlns:a16="http://schemas.microsoft.com/office/drawing/2014/main" id="{1DE2AB20-5D85-89BD-3938-6E20E999CF9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spTree>
    <p:extLst>
      <p:ext uri="{BB962C8B-B14F-4D97-AF65-F5344CB8AC3E}">
        <p14:creationId xmlns:p14="http://schemas.microsoft.com/office/powerpoint/2010/main" val="46483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25"/>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42"/>
                                        </p:tgtEl>
                                        <p:attrNameLst>
                                          <p:attrName>r</p:attrName>
                                        </p:attrNameLst>
                                      </p:cBhvr>
                                    </p:animRot>
                                    <p:animRot by="-240000">
                                      <p:cBhvr>
                                        <p:cTn id="9" dur="550" fill="hold">
                                          <p:stCondLst>
                                            <p:cond delay="550"/>
                                          </p:stCondLst>
                                        </p:cTn>
                                        <p:tgtEl>
                                          <p:spTgt spid="42"/>
                                        </p:tgtEl>
                                        <p:attrNameLst>
                                          <p:attrName>r</p:attrName>
                                        </p:attrNameLst>
                                      </p:cBhvr>
                                    </p:animRot>
                                    <p:animRot by="240000">
                                      <p:cBhvr>
                                        <p:cTn id="10" dur="550" fill="hold">
                                          <p:stCondLst>
                                            <p:cond delay="1100"/>
                                          </p:stCondLst>
                                        </p:cTn>
                                        <p:tgtEl>
                                          <p:spTgt spid="42"/>
                                        </p:tgtEl>
                                        <p:attrNameLst>
                                          <p:attrName>r</p:attrName>
                                        </p:attrNameLst>
                                      </p:cBhvr>
                                    </p:animRot>
                                    <p:animRot by="-240000">
                                      <p:cBhvr>
                                        <p:cTn id="11" dur="550" fill="hold">
                                          <p:stCondLst>
                                            <p:cond delay="1650"/>
                                          </p:stCondLst>
                                        </p:cTn>
                                        <p:tgtEl>
                                          <p:spTgt spid="42"/>
                                        </p:tgtEl>
                                        <p:attrNameLst>
                                          <p:attrName>r</p:attrName>
                                        </p:attrNameLst>
                                      </p:cBhvr>
                                    </p:animRot>
                                    <p:animRot by="120000">
                                      <p:cBhvr>
                                        <p:cTn id="12" dur="550" fill="hold">
                                          <p:stCondLst>
                                            <p:cond delay="22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5"/>
                </p:tgtEl>
              </p:cMediaNode>
            </p:audi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0"/>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3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62" restart="whenNotActive" fill="hold" evtFilter="cancelBubble" nodeType="interactiveSeq">
                <p:stCondLst>
                  <p:cond evt="onClick" delay="0">
                    <p:tgtEl>
                      <p:spTgt spid="3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6"/>
                                        </p:tgtEl>
                                      </p:cBhvr>
                                    </p:animEffect>
                                    <p:set>
                                      <p:cBhvr>
                                        <p:cTn id="6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8" restart="whenNotActive" fill="hold" evtFilter="cancelBubble" nodeType="interactiveSeq">
                <p:stCondLst>
                  <p:cond evt="onClick" delay="0">
                    <p:tgtEl>
                      <p:spTgt spid="3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7"/>
                                        </p:tgtEl>
                                      </p:cBhvr>
                                    </p:animEffect>
                                    <p:set>
                                      <p:cBhvr>
                                        <p:cTn id="7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3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8"/>
                                        </p:tgtEl>
                                      </p:cBhvr>
                                    </p:animEffect>
                                    <p:set>
                                      <p:cBhvr>
                                        <p:cTn id="7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141195"/>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20687"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74421" y="1087297"/>
            <a:ext cx="1006533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600" b="1">
                <a:solidFill>
                  <a:srgbClr val="A02B93"/>
                </a:solidFill>
                <a:latin typeface="Fira Sans Extra Condensed" panose="020B0503050000020004" pitchFamily="34" charset="0"/>
                <a:ea typeface="Arial" panose="020B0604020202020204" pitchFamily="34" charset="0"/>
              </a:rPr>
              <a:t>Câu 1: </a:t>
            </a:r>
            <a:r>
              <a:rPr lang="en-US" sz="2600" b="1">
                <a:solidFill>
                  <a:srgbClr val="A02B93"/>
                </a:solidFill>
                <a:latin typeface="Fira Sans Extra Condensed" panose="020B0503050000020004" pitchFamily="34" charset="0"/>
                <a:ea typeface="Arial" panose="020B0604020202020204" pitchFamily="34" charset="0"/>
              </a:rPr>
              <a:t> </a:t>
            </a:r>
            <a:r>
              <a:rPr lang="vi-VN" sz="2600">
                <a:latin typeface="Fira Sans Extra Condensed" panose="020B0503050000020004" pitchFamily="34" charset="0"/>
                <a:ea typeface="Arial" panose="020B0604020202020204" pitchFamily="34" charset="0"/>
              </a:rPr>
              <a:t>Sơ đồ mạch</a:t>
            </a:r>
          </a:p>
        </p:txBody>
      </p:sp>
      <p:pic>
        <p:nvPicPr>
          <p:cNvPr id="4" name="Picture 3" descr="n28 SP Ly k27">
            <a:extLst>
              <a:ext uri="{FF2B5EF4-FFF2-40B4-BE49-F238E27FC236}">
                <a16:creationId xmlns:a16="http://schemas.microsoft.com/office/drawing/2014/main" id="{17C59CAD-F9DE-32B9-DEF9-62670EDD527D}"/>
              </a:ext>
            </a:extLst>
          </p:cNvPr>
          <p:cNvPicPr>
            <a:picLocks noChangeAspect="1"/>
          </p:cNvPicPr>
          <p:nvPr/>
        </p:nvPicPr>
        <p:blipFill>
          <a:blip r:embed="rId2"/>
          <a:stretch>
            <a:fillRect/>
          </a:stretch>
        </p:blipFill>
        <p:spPr>
          <a:xfrm>
            <a:off x="3181225" y="1712234"/>
            <a:ext cx="5829550" cy="970883"/>
          </a:xfrm>
          <a:prstGeom prst="rect">
            <a:avLst/>
          </a:prstGeom>
        </p:spPr>
      </p:pic>
      <mc:AlternateContent xmlns:mc="http://schemas.openxmlformats.org/markup-compatibility/2006">
        <mc:Choice xmlns:a14="http://schemas.microsoft.com/office/drawing/2010/main" Requires="a14">
          <p:sp>
            <p:nvSpPr>
              <p:cNvPr id="5" name="Text Box 29" descr="n28 SP Ly k27">
                <a:extLst>
                  <a:ext uri="{FF2B5EF4-FFF2-40B4-BE49-F238E27FC236}">
                    <a16:creationId xmlns:a16="http://schemas.microsoft.com/office/drawing/2014/main" id="{16807612-13F8-247A-FE0D-18E7D41C44C1}"/>
                  </a:ext>
                </a:extLst>
              </p:cNvPr>
              <p:cNvSpPr txBox="1">
                <a:spLocks noChangeArrowheads="1"/>
              </p:cNvSpPr>
              <p:nvPr/>
            </p:nvSpPr>
            <p:spPr bwMode="auto">
              <a:xfrm>
                <a:off x="1074421" y="3152488"/>
                <a:ext cx="10065332" cy="19749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vi-VN" sz="2400" b="1">
                    <a:solidFill>
                      <a:srgbClr val="A02B93"/>
                    </a:solidFill>
                    <a:latin typeface="Fira Sans Condensed" panose="020B0503050000020004" pitchFamily="34" charset="0"/>
                    <a:ea typeface="Arial" panose="020B0604020202020204" pitchFamily="34" charset="0"/>
                  </a:rPr>
                  <a:t>Câu </a:t>
                </a:r>
                <a:r>
                  <a:rPr lang="en-US" sz="2400" b="1">
                    <a:solidFill>
                      <a:srgbClr val="A02B93"/>
                    </a:solidFill>
                    <a:latin typeface="Fira Sans Condensed" panose="020B0503050000020004" pitchFamily="34" charset="0"/>
                    <a:ea typeface="Arial" panose="020B0604020202020204" pitchFamily="34" charset="0"/>
                  </a:rPr>
                  <a:t>2</a:t>
                </a:r>
                <a:r>
                  <a:rPr lang="vi-VN" sz="2400" b="1">
                    <a:solidFill>
                      <a:srgbClr val="A02B93"/>
                    </a:solidFill>
                    <a:latin typeface="Fira Sans Condensed" panose="020B0503050000020004" pitchFamily="34" charset="0"/>
                    <a:ea typeface="Arial" panose="020B0604020202020204" pitchFamily="34" charset="0"/>
                  </a:rPr>
                  <a:t>: </a:t>
                </a:r>
                <a:r>
                  <a:rPr lang="en-US" sz="2400" b="1">
                    <a:solidFill>
                      <a:srgbClr val="A02B93"/>
                    </a:solidFill>
                    <a:latin typeface="Fira Sans Condensed" panose="020B0503050000020004" pitchFamily="34" charset="0"/>
                    <a:ea typeface="Arial" panose="020B0604020202020204" pitchFamily="34" charset="0"/>
                  </a:rPr>
                  <a:t> </a:t>
                </a:r>
                <a:r>
                  <a:rPr lang="en-US" sz="2400">
                    <a:latin typeface="Fira Sans Condensed" panose="020B0503050000020004" pitchFamily="34" charset="0"/>
                  </a:rPr>
                  <a:t>Điền số thích hợp vào chỗ trống trong các câu sau:</a:t>
                </a:r>
              </a:p>
              <a:p>
                <a:pPr indent="804863"/>
                <a:r>
                  <a:rPr lang="en-US" sz="2400">
                    <a:latin typeface="Fira Sans Condensed" panose="020B0503050000020004" pitchFamily="34" charset="0"/>
                  </a:rPr>
                  <a:t>a) Cảm kháng của cuộn dây là 30 </a:t>
                </a:r>
                <a:r>
                  <a:rPr lang="en-US" sz="2400">
                    <a:latin typeface="Fira Sans Condensed" panose="020B0503050000020004" pitchFamily="34" charset="0"/>
                    <a:sym typeface="Symbol" panose="05050102010706020507" pitchFamily="18" charset="2"/>
                  </a:rPr>
                  <a:t></a:t>
                </a:r>
                <a:endParaRPr lang="en-US" sz="2400">
                  <a:latin typeface="Fira Sans Condensed" panose="020B0503050000020004" pitchFamily="34" charset="0"/>
                </a:endParaRPr>
              </a:p>
              <a:p>
                <a:pPr indent="804863"/>
                <a:r>
                  <a:rPr lang="en-US" sz="2400">
                    <a:latin typeface="Fira Sans Condensed" panose="020B0503050000020004" pitchFamily="34" charset="0"/>
                  </a:rPr>
                  <a:t>b) Dung kháng của tụ điện là 20 </a:t>
                </a:r>
                <a:r>
                  <a:rPr lang="en-US" sz="2400">
                    <a:latin typeface="Fira Sans Condensed" panose="020B0503050000020004" pitchFamily="34" charset="0"/>
                    <a:sym typeface="Symbol" panose="05050102010706020507" pitchFamily="18" charset="2"/>
                  </a:rPr>
                  <a:t></a:t>
                </a:r>
                <a:endParaRPr lang="en-US" sz="2400">
                  <a:latin typeface="Fira Sans Condensed" panose="020B0503050000020004" pitchFamily="34" charset="0"/>
                </a:endParaRPr>
              </a:p>
              <a:p>
                <a:pPr indent="804863"/>
                <a:r>
                  <a:rPr lang="en-US" sz="2400">
                    <a:latin typeface="Fira Sans Condensed" panose="020B0503050000020004" pitchFamily="34" charset="0"/>
                  </a:rPr>
                  <a:t>c) Tổng trở của đoạn mạch là </a:t>
                </a:r>
                <a14:m>
                  <m:oMath xmlns:m="http://schemas.openxmlformats.org/officeDocument/2006/math">
                    <m:r>
                      <a:rPr lang="en-US" sz="2400" i="1">
                        <a:latin typeface="Cambria Math" panose="02040503050406030204" pitchFamily="18" charset="0"/>
                      </a:rPr>
                      <m:t>10</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2</m:t>
                        </m:r>
                      </m:e>
                    </m:rad>
                    <m:r>
                      <a:rPr lang="en-US" sz="2400" i="1">
                        <a:latin typeface="Cambria Math" panose="02040503050406030204" pitchFamily="18" charset="0"/>
                      </a:rPr>
                      <m:t>𝛺</m:t>
                    </m:r>
                  </m:oMath>
                </a14:m>
                <a:r>
                  <a:rPr lang="en-US" sz="2400">
                    <a:latin typeface="Fira Sans Condensed" panose="020B0503050000020004" pitchFamily="34" charset="0"/>
                  </a:rPr>
                  <a:t> </a:t>
                </a:r>
              </a:p>
              <a:p>
                <a:pPr indent="804863"/>
                <a:r>
                  <a:rPr lang="en-US" sz="2400">
                    <a:latin typeface="Fira Sans Condensed" panose="020B0503050000020004" pitchFamily="34" charset="0"/>
                  </a:rPr>
                  <a:t>d) Điện áp cực đại hai đầu đoạn mạch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𝑈</m:t>
                        </m:r>
                      </m:e>
                      <m:sub>
                        <m:r>
                          <a:rPr lang="en-US" sz="2400" i="1">
                            <a:latin typeface="Cambria Math" panose="02040503050406030204" pitchFamily="18" charset="0"/>
                          </a:rPr>
                          <m:t>0</m:t>
                        </m:r>
                      </m:sub>
                    </m:sSub>
                    <m:r>
                      <a:rPr lang="en-US" sz="2400" i="1">
                        <a:latin typeface="Cambria Math" panose="02040503050406030204" pitchFamily="18" charset="0"/>
                      </a:rPr>
                      <m:t>=40</m:t>
                    </m:r>
                    <m:r>
                      <a:rPr lang="en-US" sz="2400" i="1">
                        <a:latin typeface="Cambria Math" panose="02040503050406030204" pitchFamily="18" charset="0"/>
                      </a:rPr>
                      <m:t>𝑉</m:t>
                    </m:r>
                  </m:oMath>
                </a14:m>
                <a:endParaRPr lang="vi-VN" sz="2400">
                  <a:latin typeface="Fira Sans Condensed" panose="020B0503050000020004" pitchFamily="34" charset="0"/>
                  <a:ea typeface="Arial" panose="020B0604020202020204" pitchFamily="34" charset="0"/>
                </a:endParaRPr>
              </a:p>
            </p:txBody>
          </p:sp>
        </mc:Choice>
        <mc:Fallback>
          <p:sp>
            <p:nvSpPr>
              <p:cNvPr id="5" name="Text Box 29" descr="n28 SP Ly k27">
                <a:extLst>
                  <a:ext uri="{FF2B5EF4-FFF2-40B4-BE49-F238E27FC236}">
                    <a16:creationId xmlns:a16="http://schemas.microsoft.com/office/drawing/2014/main" id="{16807612-13F8-247A-FE0D-18E7D41C44C1}"/>
                  </a:ext>
                </a:extLst>
              </p:cNvPr>
              <p:cNvSpPr txBox="1">
                <a:spLocks noRot="1" noChangeAspect="1" noMove="1" noResize="1" noEditPoints="1" noAdjustHandles="1" noChangeArrowheads="1" noChangeShapeType="1" noTextEdit="1"/>
              </p:cNvSpPr>
              <p:nvPr/>
            </p:nvSpPr>
            <p:spPr bwMode="auto">
              <a:xfrm>
                <a:off x="1074421" y="3152488"/>
                <a:ext cx="10065332" cy="1974964"/>
              </a:xfrm>
              <a:prstGeom prst="rect">
                <a:avLst/>
              </a:prstGeom>
              <a:blipFill>
                <a:blip r:embed="rId3"/>
                <a:stretch>
                  <a:fillRect l="-909" t="-2469" b="-61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413841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a:extLst>
              <a:ext uri="{FF2B5EF4-FFF2-40B4-BE49-F238E27FC236}">
                <a16:creationId xmlns:a16="http://schemas.microsoft.com/office/drawing/2014/main" id="{3BCAC41B-D622-8DB5-4D1A-C43F6C5D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342" y="3129456"/>
            <a:ext cx="2287315" cy="228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07504DCC-FD02-E792-CFD7-E3AE4D899C81}"/>
              </a:ext>
            </a:extLst>
          </p:cNvPr>
          <p:cNvSpPr txBox="1"/>
          <p:nvPr/>
        </p:nvSpPr>
        <p:spPr>
          <a:xfrm>
            <a:off x="4249888" y="2046157"/>
            <a:ext cx="3692224" cy="4247540"/>
          </a:xfrm>
          <a:prstGeom prst="rect">
            <a:avLst/>
          </a:prstGeom>
          <a:noFill/>
        </p:spPr>
        <p:txBody>
          <a:bodyPr wrap="square" rtlCol="0">
            <a:prstTxWarp prst="textArchUp">
              <a:avLst/>
            </a:prstTxWarp>
            <a:spAutoFit/>
          </a:bodyPr>
          <a:lstStyle/>
          <a:p>
            <a:pPr algn="ctr"/>
            <a:r>
              <a:rPr lang="en-US" sz="4800">
                <a:solidFill>
                  <a:schemeClr val="accent5">
                    <a:lumMod val="75000"/>
                  </a:schemeClr>
                </a:solidFill>
                <a:effectLst>
                  <a:outerShdw blurRad="50800" dist="38100" dir="16200000" rotWithShape="0">
                    <a:prstClr val="black">
                      <a:alpha val="40000"/>
                    </a:prstClr>
                  </a:outerShdw>
                </a:effectLst>
                <a:latin typeface="Oswald SemiBold" panose="00000700000000000000" pitchFamily="2" charset="0"/>
              </a:rPr>
              <a:t>HOẠT ĐỘNG NHÓM</a:t>
            </a:r>
          </a:p>
        </p:txBody>
      </p:sp>
    </p:spTree>
    <p:extLst>
      <p:ext uri="{BB962C8B-B14F-4D97-AF65-F5344CB8AC3E}">
        <p14:creationId xmlns:p14="http://schemas.microsoft.com/office/powerpoint/2010/main" val="894910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389050" y="25259"/>
            <a:ext cx="3413900" cy="66492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rPr>
                <a:t>PHIẾU HỌC TẬP SỐ 3</a:t>
              </a: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31875" y="894469"/>
            <a:ext cx="10972800" cy="5756035"/>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503562" y="696507"/>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mc:AlternateContent xmlns:mc="http://schemas.openxmlformats.org/markup-compatibility/2006">
        <mc:Choice xmlns:a14="http://schemas.microsoft.com/office/drawing/2010/main" Requires="a14">
          <p:sp>
            <p:nvSpPr>
              <p:cNvPr id="3" name="Text Box 29" descr="n28 SP Ly k27">
                <a:extLst>
                  <a:ext uri="{FF2B5EF4-FFF2-40B4-BE49-F238E27FC236}">
                    <a16:creationId xmlns:a16="http://schemas.microsoft.com/office/drawing/2014/main" id="{13D65AE4-5583-CD36-4481-5DFA654C370F}"/>
                  </a:ext>
                </a:extLst>
              </p:cNvPr>
              <p:cNvSpPr txBox="1">
                <a:spLocks noChangeArrowheads="1"/>
              </p:cNvSpPr>
              <p:nvPr/>
            </p:nvSpPr>
            <p:spPr bwMode="auto">
              <a:xfrm>
                <a:off x="996355" y="1146629"/>
                <a:ext cx="5045847" cy="22467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Với dụng cụ sau:</a:t>
                </a:r>
              </a:p>
              <a:p>
                <a:pPr indent="198120"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 Điện trở </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𝑅</m:t>
                    </m:r>
                    <m:r>
                      <a:rPr lang="en-US" sz="2000" i="1" kern="100">
                        <a:latin typeface="Cambria Math" panose="02040503050406030204" pitchFamily="18" charset="0"/>
                        <a:ea typeface="Aptos" panose="020B0004020202020204" pitchFamily="34" charset="0"/>
                        <a:cs typeface="Times New Roman" panose="02020603050405020304" pitchFamily="18" charset="0"/>
                      </a:rPr>
                      <m:t>=10</m:t>
                    </m:r>
                    <m:r>
                      <a:rPr lang="en-US" sz="2000" i="1" kern="100">
                        <a:latin typeface="Cambria Math" panose="02040503050406030204" pitchFamily="18" charset="0"/>
                        <a:ea typeface="Aptos" panose="020B0004020202020204" pitchFamily="34" charset="0"/>
                        <a:cs typeface="Times New Roman" panose="02020603050405020304" pitchFamily="18" charset="0"/>
                      </a:rPr>
                      <m:t>𝛺</m:t>
                    </m:r>
                  </m:oMath>
                </a14:m>
                <a:r>
                  <a:rPr lang="en-US" sz="2000" kern="100">
                    <a:latin typeface="Fira Sans Condensed" panose="020B0503050000020004" pitchFamily="34" charset="0"/>
                    <a:ea typeface="Aptos" panose="020B0004020202020204" pitchFamily="34" charset="0"/>
                    <a:cs typeface="Times New Roman" panose="02020603050405020304" pitchFamily="18" charset="0"/>
                  </a:rPr>
                  <a:t> (1) </a:t>
                </a:r>
              </a:p>
              <a:p>
                <a:pPr indent="198120"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 Cuộn dây 400 vòng (2) (không có lõi sắt)</a:t>
                </a:r>
              </a:p>
              <a:p>
                <a:pPr indent="198120"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 Tụ điện có điện dung </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𝐶</m:t>
                    </m:r>
                    <m:r>
                      <a:rPr lang="en-US" sz="2000" i="1" kern="100">
                        <a:latin typeface="Cambria Math" panose="02040503050406030204" pitchFamily="18" charset="0"/>
                        <a:ea typeface="Aptos" panose="020B0004020202020204" pitchFamily="34" charset="0"/>
                        <a:cs typeface="Times New Roman" panose="02020603050405020304" pitchFamily="18" charset="0"/>
                      </a:rPr>
                      <m:t>=2</m:t>
                    </m:r>
                    <m:r>
                      <a:rPr lang="en-US" sz="2000" i="1" kern="100">
                        <a:latin typeface="Cambria Math" panose="02040503050406030204" pitchFamily="18" charset="0"/>
                        <a:ea typeface="Aptos" panose="020B0004020202020204" pitchFamily="34" charset="0"/>
                        <a:cs typeface="Times New Roman" panose="02020603050405020304" pitchFamily="18" charset="0"/>
                      </a:rPr>
                      <m:t>𝜇</m:t>
                    </m:r>
                    <m:r>
                      <a:rPr lang="en-US" sz="2000" i="1" kern="100">
                        <a:latin typeface="Cambria Math" panose="02040503050406030204" pitchFamily="18" charset="0"/>
                        <a:ea typeface="Aptos" panose="020B0004020202020204" pitchFamily="34" charset="0"/>
                        <a:cs typeface="Times New Roman" panose="02020603050405020304" pitchFamily="18" charset="0"/>
                      </a:rPr>
                      <m:t>𝐹</m:t>
                    </m:r>
                  </m:oMath>
                </a14:m>
                <a:r>
                  <a:rPr lang="en-US" sz="2000" kern="100">
                    <a:latin typeface="Fira Sans Condensed" panose="020B0503050000020004" pitchFamily="34" charset="0"/>
                    <a:ea typeface="Aptos" panose="020B0004020202020204" pitchFamily="34" charset="0"/>
                    <a:cs typeface="Times New Roman" panose="02020603050405020304" pitchFamily="18" charset="0"/>
                  </a:rPr>
                  <a:t> (3)</a:t>
                </a:r>
              </a:p>
              <a:p>
                <a:pPr indent="198120"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 Hai đồng hồ đo điện đa năng (4)</a:t>
                </a:r>
              </a:p>
              <a:p>
                <a:pPr indent="198120" algn="just"/>
                <a:r>
                  <a:rPr lang="en-US" sz="2000" kern="100">
                    <a:latin typeface="Fira Sans Condensed" panose="020B0503050000020004" pitchFamily="34" charset="0"/>
                    <a:ea typeface="Aptos" panose="020B0004020202020204" pitchFamily="34" charset="0"/>
                    <a:cs typeface="Times New Roman" panose="02020603050405020304" pitchFamily="18" charset="0"/>
                  </a:rPr>
                  <a:t>- Máy phát âm tần (5)</a:t>
                </a:r>
              </a:p>
              <a:p>
                <a:pPr indent="182563"/>
                <a:r>
                  <a:rPr lang="en-US" sz="2000">
                    <a:latin typeface="Fira Sans Condensed" panose="020B0503050000020004" pitchFamily="34" charset="0"/>
                    <a:ea typeface="Aptos" panose="020B0004020202020204" pitchFamily="34" charset="0"/>
                  </a:rPr>
                  <a:t>- Dây nối, công tắc và bảng lắp mạch điện.</a:t>
                </a:r>
                <a:endParaRPr lang="vi-VN" sz="2000">
                  <a:solidFill>
                    <a:prstClr val="black"/>
                  </a:solidFill>
                  <a:latin typeface="Fira Sans Condensed" panose="020B0503050000020004" pitchFamily="34" charset="0"/>
                  <a:ea typeface="Arial" panose="020B0604020202020204" pitchFamily="34" charset="0"/>
                </a:endParaRPr>
              </a:p>
            </p:txBody>
          </p:sp>
        </mc:Choice>
        <mc:Fallback>
          <p:sp>
            <p:nvSpPr>
              <p:cNvPr id="3" name="Text Box 29" descr="n28 SP Ly k27">
                <a:extLst>
                  <a:ext uri="{FF2B5EF4-FFF2-40B4-BE49-F238E27FC236}">
                    <a16:creationId xmlns:a16="http://schemas.microsoft.com/office/drawing/2014/main" id="{13D65AE4-5583-CD36-4481-5DFA654C370F}"/>
                  </a:ext>
                </a:extLst>
              </p:cNvPr>
              <p:cNvSpPr txBox="1">
                <a:spLocks noRot="1" noChangeAspect="1" noMove="1" noResize="1" noEditPoints="1" noAdjustHandles="1" noChangeArrowheads="1" noChangeShapeType="1" noTextEdit="1"/>
              </p:cNvSpPr>
              <p:nvPr/>
            </p:nvSpPr>
            <p:spPr bwMode="auto">
              <a:xfrm>
                <a:off x="996355" y="1146629"/>
                <a:ext cx="5045847" cy="2246769"/>
              </a:xfrm>
              <a:prstGeom prst="rect">
                <a:avLst/>
              </a:prstGeom>
              <a:blipFill>
                <a:blip r:embed="rId4"/>
                <a:stretch>
                  <a:fillRect l="-1208" t="-1355" b="-37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6" name="Text Box 29" descr="n28 SP Ly k27">
            <a:extLst>
              <a:ext uri="{FF2B5EF4-FFF2-40B4-BE49-F238E27FC236}">
                <a16:creationId xmlns:a16="http://schemas.microsoft.com/office/drawing/2014/main" id="{CE5A638A-89BA-08E8-BE9B-508C5B565ED7}"/>
              </a:ext>
            </a:extLst>
          </p:cNvPr>
          <p:cNvSpPr txBox="1">
            <a:spLocks noChangeArrowheads="1"/>
          </p:cNvSpPr>
          <p:nvPr/>
        </p:nvSpPr>
        <p:spPr bwMode="auto">
          <a:xfrm>
            <a:off x="996355" y="3438842"/>
            <a:ext cx="101992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000" b="1">
                <a:solidFill>
                  <a:srgbClr val="FF0000"/>
                </a:solidFill>
                <a:latin typeface="Fira Sans Condensed" panose="020B0503050000020004" pitchFamily="34" charset="0"/>
                <a:ea typeface="Arial" panose="020B0604020202020204" pitchFamily="34" charset="0"/>
              </a:rPr>
              <a:t>Câu 1:</a:t>
            </a:r>
            <a:r>
              <a:rPr lang="vi-VN" sz="2000">
                <a:latin typeface="Fira Sans Condensed" panose="020B0503050000020004" pitchFamily="34" charset="0"/>
                <a:ea typeface="Arial" panose="020B0604020202020204" pitchFamily="34" charset="0"/>
              </a:rPr>
              <a:t> Thiết kế mạch điện để khảo sát mối quan hệ giữa điện áp hiệu dụng và cường độ dòng điện hiệu dụng trong mạch điện xoay chiều RLC mắc nối tiếp.</a:t>
            </a:r>
          </a:p>
          <a:p>
            <a:pPr algn="just"/>
            <a:r>
              <a:rPr lang="vi-VN" sz="2000">
                <a:solidFill>
                  <a:srgbClr val="6A22B1"/>
                </a:solidFill>
                <a:latin typeface="Fira Sans Condensed" panose="020B0503050000020004" pitchFamily="34" charset="0"/>
                <a:ea typeface="Arial" panose="020B0604020202020204" pitchFamily="34" charset="0"/>
              </a:rPr>
              <a:t>Câu 2:</a:t>
            </a:r>
            <a:r>
              <a:rPr lang="vi-VN" sz="2000">
                <a:latin typeface="Fira Sans Condensed" panose="020B0503050000020004" pitchFamily="34" charset="0"/>
                <a:ea typeface="Arial" panose="020B0604020202020204" pitchFamily="34" charset="0"/>
              </a:rPr>
              <a:t> Nêu các bước tiến hành thí nghiệm khảo sát mối quan hệ giữa điện áp hiệu dụng và cường độ dòng điện hiệu dụng trong mạch điện xoay chiều RLC mắc nối tiếp.</a:t>
            </a:r>
          </a:p>
        </p:txBody>
      </p:sp>
      <p:sp>
        <p:nvSpPr>
          <p:cNvPr id="7" name="Text Box 29" descr="n28 SP Ly k27">
            <a:extLst>
              <a:ext uri="{FF2B5EF4-FFF2-40B4-BE49-F238E27FC236}">
                <a16:creationId xmlns:a16="http://schemas.microsoft.com/office/drawing/2014/main" id="{C62E592A-034B-F8B8-68C8-8A2283BC07BC}"/>
              </a:ext>
            </a:extLst>
          </p:cNvPr>
          <p:cNvSpPr txBox="1">
            <a:spLocks noChangeArrowheads="1"/>
          </p:cNvSpPr>
          <p:nvPr/>
        </p:nvSpPr>
        <p:spPr bwMode="auto">
          <a:xfrm>
            <a:off x="996355" y="4729870"/>
            <a:ext cx="505938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000" b="1">
                <a:solidFill>
                  <a:srgbClr val="FF6600"/>
                </a:solidFill>
                <a:latin typeface="Fira Sans Extra Condensed" panose="020B0503050000020004" pitchFamily="34" charset="0"/>
                <a:ea typeface="Arial" panose="020B0604020202020204" pitchFamily="34" charset="0"/>
              </a:rPr>
              <a:t>Câu 3:</a:t>
            </a:r>
            <a:r>
              <a:rPr lang="vi-VN" sz="2000">
                <a:latin typeface="Fira Sans Extra Condensed" panose="020B0503050000020004" pitchFamily="34" charset="0"/>
                <a:ea typeface="Arial" panose="020B0604020202020204" pitchFamily="34" charset="0"/>
              </a:rPr>
              <a:t> Thực hiện thí nghiệm trên và hoàn thành các nhiệm vụ sau:</a:t>
            </a:r>
          </a:p>
          <a:p>
            <a:pPr algn="just"/>
            <a:r>
              <a:rPr lang="vi-VN" sz="2000">
                <a:latin typeface="Fira Sans Extra Condensed" panose="020B0503050000020004" pitchFamily="34" charset="0"/>
                <a:ea typeface="Arial" panose="020B0604020202020204" pitchFamily="34" charset="0"/>
              </a:rPr>
              <a:t>1. Hoàn thành Bảng kết quả thí nghiệm</a:t>
            </a:r>
          </a:p>
          <a:p>
            <a:pPr algn="just"/>
            <a:r>
              <a:rPr lang="vi-VN" sz="2000">
                <a:latin typeface="Fira Sans Extra Condensed" panose="020B0503050000020004" pitchFamily="34" charset="0"/>
                <a:ea typeface="Arial" panose="020B0604020202020204" pitchFamily="34" charset="0"/>
              </a:rPr>
              <a:t>2. Từ kết quả thí nghiệm, hãy:</a:t>
            </a:r>
          </a:p>
          <a:p>
            <a:pPr indent="541338" algn="just"/>
            <a:r>
              <a:rPr lang="vi-VN" sz="2000">
                <a:latin typeface="Fira Sans Extra Condensed" panose="020B0503050000020004" pitchFamily="34" charset="0"/>
                <a:ea typeface="Arial" panose="020B0604020202020204" pitchFamily="34" charset="0"/>
              </a:rPr>
              <a:t>- Vẽ đường đặc trưng V - A;</a:t>
            </a:r>
          </a:p>
          <a:p>
            <a:pPr indent="541338" algn="just"/>
            <a:r>
              <a:rPr lang="vi-VN" sz="2000">
                <a:latin typeface="Fira Sans Extra Condensed" panose="020B0503050000020004" pitchFamily="34" charset="0"/>
                <a:ea typeface="Arial" panose="020B0604020202020204" pitchFamily="34" charset="0"/>
              </a:rPr>
              <a:t>- Rút ra nhận xét mối quan hệ của U và I.</a:t>
            </a:r>
          </a:p>
        </p:txBody>
      </p:sp>
      <p:pic>
        <p:nvPicPr>
          <p:cNvPr id="4" name="Picture 3" descr="n28 SP Ly k27">
            <a:extLst>
              <a:ext uri="{FF2B5EF4-FFF2-40B4-BE49-F238E27FC236}">
                <a16:creationId xmlns:a16="http://schemas.microsoft.com/office/drawing/2014/main" id="{B34933B6-9736-D203-CA0D-BF33E6539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696" y="999226"/>
            <a:ext cx="3742920" cy="2429774"/>
          </a:xfrm>
          <a:prstGeom prst="rect">
            <a:avLst/>
          </a:prstGeom>
        </p:spPr>
      </p:pic>
      <p:graphicFrame>
        <p:nvGraphicFramePr>
          <p:cNvPr id="8" name="Table 7" descr="n28 SP Ly k27">
            <a:extLst>
              <a:ext uri="{FF2B5EF4-FFF2-40B4-BE49-F238E27FC236}">
                <a16:creationId xmlns:a16="http://schemas.microsoft.com/office/drawing/2014/main" id="{C0C1D2C8-8899-00F8-9D4F-DB9A0B5384C4}"/>
              </a:ext>
            </a:extLst>
          </p:cNvPr>
          <p:cNvGraphicFramePr>
            <a:graphicFrameLocks noGrp="1"/>
          </p:cNvGraphicFramePr>
          <p:nvPr>
            <p:extLst>
              <p:ext uri="{D42A27DB-BD31-4B8C-83A1-F6EECF244321}">
                <p14:modId xmlns:p14="http://schemas.microsoft.com/office/powerpoint/2010/main" val="3681332793"/>
              </p:ext>
            </p:extLst>
          </p:nvPr>
        </p:nvGraphicFramePr>
        <p:xfrm>
          <a:off x="6758805" y="5249880"/>
          <a:ext cx="4026701" cy="1093470"/>
        </p:xfrm>
        <a:graphic>
          <a:graphicData uri="http://schemas.openxmlformats.org/drawingml/2006/table">
            <a:tbl>
              <a:tblPr firstRow="1" firstCol="1" bandRow="1">
                <a:tableStyleId>{5C22544A-7EE6-4342-B048-85BDC9FD1C3A}</a:tableStyleId>
              </a:tblPr>
              <a:tblGrid>
                <a:gridCol w="1093306">
                  <a:extLst>
                    <a:ext uri="{9D8B030D-6E8A-4147-A177-3AD203B41FA5}">
                      <a16:colId xmlns:a16="http://schemas.microsoft.com/office/drawing/2014/main" val="3727963648"/>
                    </a:ext>
                  </a:extLst>
                </a:gridCol>
                <a:gridCol w="353859">
                  <a:extLst>
                    <a:ext uri="{9D8B030D-6E8A-4147-A177-3AD203B41FA5}">
                      <a16:colId xmlns:a16="http://schemas.microsoft.com/office/drawing/2014/main" val="2386477770"/>
                    </a:ext>
                  </a:extLst>
                </a:gridCol>
                <a:gridCol w="377661">
                  <a:extLst>
                    <a:ext uri="{9D8B030D-6E8A-4147-A177-3AD203B41FA5}">
                      <a16:colId xmlns:a16="http://schemas.microsoft.com/office/drawing/2014/main" val="3952621940"/>
                    </a:ext>
                  </a:extLst>
                </a:gridCol>
                <a:gridCol w="387706">
                  <a:extLst>
                    <a:ext uri="{9D8B030D-6E8A-4147-A177-3AD203B41FA5}">
                      <a16:colId xmlns:a16="http://schemas.microsoft.com/office/drawing/2014/main" val="3084150772"/>
                    </a:ext>
                  </a:extLst>
                </a:gridCol>
                <a:gridCol w="438912">
                  <a:extLst>
                    <a:ext uri="{9D8B030D-6E8A-4147-A177-3AD203B41FA5}">
                      <a16:colId xmlns:a16="http://schemas.microsoft.com/office/drawing/2014/main" val="2861276124"/>
                    </a:ext>
                  </a:extLst>
                </a:gridCol>
                <a:gridCol w="424281">
                  <a:extLst>
                    <a:ext uri="{9D8B030D-6E8A-4147-A177-3AD203B41FA5}">
                      <a16:colId xmlns:a16="http://schemas.microsoft.com/office/drawing/2014/main" val="3931172075"/>
                    </a:ext>
                  </a:extLst>
                </a:gridCol>
                <a:gridCol w="468173">
                  <a:extLst>
                    <a:ext uri="{9D8B030D-6E8A-4147-A177-3AD203B41FA5}">
                      <a16:colId xmlns:a16="http://schemas.microsoft.com/office/drawing/2014/main" val="1076043953"/>
                    </a:ext>
                  </a:extLst>
                </a:gridCol>
                <a:gridCol w="482803">
                  <a:extLst>
                    <a:ext uri="{9D8B030D-6E8A-4147-A177-3AD203B41FA5}">
                      <a16:colId xmlns:a16="http://schemas.microsoft.com/office/drawing/2014/main" val="635159362"/>
                    </a:ext>
                  </a:extLst>
                </a:gridCol>
              </a:tblGrid>
              <a:tr h="0">
                <a:tc>
                  <a:txBody>
                    <a:bodyPr/>
                    <a:lstStyle/>
                    <a:p>
                      <a:pPr algn="ctr">
                        <a:lnSpc>
                          <a:spcPct val="130000"/>
                        </a:lnSpc>
                      </a:pPr>
                      <a:r>
                        <a:rPr lang="en-US" sz="2000" kern="100">
                          <a:effectLst/>
                          <a:latin typeface="Fira Sans Condensed" panose="020B0503050000020004" pitchFamily="34" charset="0"/>
                        </a:rPr>
                        <a:t>Lần đo</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1</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2</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3</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4</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5</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6</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7</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9723483"/>
                  </a:ext>
                </a:extLst>
              </a:tr>
              <a:tr h="0">
                <a:tc>
                  <a:txBody>
                    <a:bodyPr/>
                    <a:lstStyle/>
                    <a:p>
                      <a:pPr algn="ctr">
                        <a:lnSpc>
                          <a:spcPct val="130000"/>
                        </a:lnSpc>
                      </a:pPr>
                      <a:r>
                        <a:rPr lang="en-US" sz="2000" kern="100">
                          <a:effectLst/>
                          <a:latin typeface="Fira Sans Condensed" panose="020B0503050000020004" pitchFamily="34" charset="0"/>
                        </a:rPr>
                        <a:t>U (V)</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4192078"/>
                  </a:ext>
                </a:extLst>
              </a:tr>
              <a:tr h="0">
                <a:tc>
                  <a:txBody>
                    <a:bodyPr/>
                    <a:lstStyle/>
                    <a:p>
                      <a:pPr algn="ctr">
                        <a:lnSpc>
                          <a:spcPct val="130000"/>
                        </a:lnSpc>
                      </a:pPr>
                      <a:r>
                        <a:rPr lang="en-US" sz="2000" kern="100">
                          <a:effectLst/>
                          <a:latin typeface="Fira Sans Condensed" panose="020B0503050000020004" pitchFamily="34" charset="0"/>
                        </a:rPr>
                        <a:t>I (mA)</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 </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8831634"/>
                  </a:ext>
                </a:extLst>
              </a:tr>
            </a:tbl>
          </a:graphicData>
        </a:graphic>
      </p:graphicFrame>
    </p:spTree>
    <p:extLst>
      <p:ext uri="{BB962C8B-B14F-4D97-AF65-F5344CB8AC3E}">
        <p14:creationId xmlns:p14="http://schemas.microsoft.com/office/powerpoint/2010/main" val="95523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1000"/>
                            </p:stCondLst>
                            <p:childTnLst>
                              <p:par>
                                <p:cTn id="22" presetID="21"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49213"/>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599" y="1064828"/>
            <a:ext cx="10970363" cy="5021418"/>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63333" y="1234983"/>
            <a:ext cx="423990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b="1">
                <a:solidFill>
                  <a:srgbClr val="D058AE"/>
                </a:solidFill>
                <a:latin typeface="Fira Sans Extra Condensed" panose="020B0503050000020004" pitchFamily="34" charset="0"/>
                <a:ea typeface="Arial" panose="020B0604020202020204" pitchFamily="34" charset="0"/>
              </a:rPr>
              <a:t>Câu </a:t>
            </a:r>
            <a:r>
              <a:rPr lang="en-US" sz="2400" b="1">
                <a:solidFill>
                  <a:srgbClr val="D058AE"/>
                </a:solidFill>
                <a:latin typeface="Fira Sans Extra Condensed" panose="020B0503050000020004" pitchFamily="34" charset="0"/>
                <a:ea typeface="Arial" panose="020B0604020202020204" pitchFamily="34" charset="0"/>
              </a:rPr>
              <a:t>1</a:t>
            </a:r>
            <a:r>
              <a:rPr lang="vi-VN" sz="2400" b="1">
                <a:solidFill>
                  <a:srgbClr val="D058AE"/>
                </a:solidFill>
                <a:latin typeface="Fira Sans Extra Condensed" panose="020B0503050000020004" pitchFamily="34" charset="0"/>
                <a:ea typeface="Arial" panose="020B0604020202020204" pitchFamily="34" charset="0"/>
              </a:rPr>
              <a:t>:</a:t>
            </a:r>
            <a:r>
              <a:rPr lang="vi-VN" sz="2400">
                <a:latin typeface="Fira Sans Extra Condensed" panose="020B0503050000020004" pitchFamily="34" charset="0"/>
                <a:ea typeface="Arial" panose="020B0604020202020204" pitchFamily="34" charset="0"/>
              </a:rPr>
              <a:t> </a:t>
            </a:r>
          </a:p>
          <a:p>
            <a:pPr algn="just"/>
            <a:r>
              <a:rPr lang="vi-VN" sz="2400">
                <a:latin typeface="Fira Sans Extra Condensed" panose="020B0503050000020004" pitchFamily="34" charset="0"/>
                <a:ea typeface="Arial" panose="020B0604020202020204" pitchFamily="34" charset="0"/>
              </a:rPr>
              <a:t>Sơ đồ mạch điện</a:t>
            </a:r>
          </a:p>
        </p:txBody>
      </p:sp>
      <p:pic>
        <p:nvPicPr>
          <p:cNvPr id="3" name="Picture 2" descr="n28 SP Ly k27">
            <a:extLst>
              <a:ext uri="{FF2B5EF4-FFF2-40B4-BE49-F238E27FC236}">
                <a16:creationId xmlns:a16="http://schemas.microsoft.com/office/drawing/2014/main" id="{A5DC29AB-274B-0DAB-F172-BAD5EF23B2B3}"/>
              </a:ext>
            </a:extLst>
          </p:cNvPr>
          <p:cNvPicPr>
            <a:picLocks noChangeAspect="1"/>
          </p:cNvPicPr>
          <p:nvPr/>
        </p:nvPicPr>
        <p:blipFill>
          <a:blip r:embed="rId2"/>
          <a:stretch>
            <a:fillRect/>
          </a:stretch>
        </p:blipFill>
        <p:spPr>
          <a:xfrm>
            <a:off x="1420355" y="2400787"/>
            <a:ext cx="4271414" cy="2675962"/>
          </a:xfrm>
          <a:prstGeom prst="rect">
            <a:avLst/>
          </a:prstGeom>
        </p:spPr>
      </p:pic>
      <p:pic>
        <p:nvPicPr>
          <p:cNvPr id="4" name="Picture 3" descr="n28 SP Ly k27">
            <a:extLst>
              <a:ext uri="{FF2B5EF4-FFF2-40B4-BE49-F238E27FC236}">
                <a16:creationId xmlns:a16="http://schemas.microsoft.com/office/drawing/2014/main" id="{B33A02F0-E3F1-55CE-F9A9-9C251B7C77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1653" y="2400786"/>
            <a:ext cx="4124556" cy="2675961"/>
          </a:xfrm>
          <a:prstGeom prst="rect">
            <a:avLst/>
          </a:prstGeom>
        </p:spPr>
      </p:pic>
    </p:spTree>
    <p:extLst>
      <p:ext uri="{BB962C8B-B14F-4D97-AF65-F5344CB8AC3E}">
        <p14:creationId xmlns:p14="http://schemas.microsoft.com/office/powerpoint/2010/main" val="4172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49213"/>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599" y="1064828"/>
            <a:ext cx="10970363" cy="5021418"/>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132731" y="1498330"/>
            <a:ext cx="9924097" cy="3968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30000"/>
              </a:lnSpc>
            </a:pPr>
            <a:r>
              <a:rPr lang="vi-VN" sz="2800" b="1">
                <a:solidFill>
                  <a:srgbClr val="D058AE"/>
                </a:solidFill>
                <a:latin typeface="Fira Sans Extra Condensed" panose="020B0503050000020004" pitchFamily="34" charset="0"/>
                <a:ea typeface="Arial" panose="020B0604020202020204" pitchFamily="34" charset="0"/>
              </a:rPr>
              <a:t>Câu </a:t>
            </a:r>
            <a:r>
              <a:rPr lang="en-US" sz="2800" b="1">
                <a:solidFill>
                  <a:srgbClr val="D058AE"/>
                </a:solidFill>
                <a:latin typeface="Fira Sans Extra Condensed" panose="020B0503050000020004" pitchFamily="34" charset="0"/>
                <a:ea typeface="Arial" panose="020B0604020202020204" pitchFamily="34" charset="0"/>
              </a:rPr>
              <a:t>2</a:t>
            </a:r>
            <a:r>
              <a:rPr lang="vi-VN" sz="2800" b="1">
                <a:solidFill>
                  <a:srgbClr val="D058AE"/>
                </a:solidFill>
                <a:latin typeface="Fira Sans Extra Condensed" panose="020B0503050000020004" pitchFamily="34" charset="0"/>
                <a:ea typeface="Arial" panose="020B0604020202020204" pitchFamily="34" charset="0"/>
              </a:rPr>
              <a:t>:</a:t>
            </a:r>
            <a:r>
              <a:rPr lang="vi-VN" sz="2800">
                <a:latin typeface="Fira Sans Extra Condensed" panose="020B0503050000020004" pitchFamily="34" charset="0"/>
                <a:ea typeface="Arial" panose="020B0604020202020204" pitchFamily="34" charset="0"/>
              </a:rPr>
              <a:t> </a:t>
            </a:r>
          </a:p>
          <a:p>
            <a:pPr algn="just">
              <a:lnSpc>
                <a:spcPct val="130000"/>
              </a:lnSpc>
            </a:pPr>
            <a:r>
              <a:rPr lang="vi-VN" sz="2800" b="1">
                <a:solidFill>
                  <a:srgbClr val="3C1EBA"/>
                </a:solidFill>
                <a:latin typeface="Fira Sans Extra Condensed" panose="020B0503050000020004" pitchFamily="34" charset="0"/>
                <a:ea typeface="Arial" panose="020B0604020202020204" pitchFamily="34" charset="0"/>
                <a:sym typeface="Wingdings" panose="05000000000000000000" pitchFamily="2" charset="2"/>
              </a:rPr>
              <a:t></a:t>
            </a:r>
            <a:r>
              <a:rPr lang="en-US" sz="2800" b="1">
                <a:solidFill>
                  <a:srgbClr val="3C1EBA"/>
                </a:solidFill>
                <a:latin typeface="Fira Sans Extra Condensed" panose="020B0503050000020004" pitchFamily="34" charset="0"/>
                <a:ea typeface="Arial" panose="020B0604020202020204" pitchFamily="34" charset="0"/>
                <a:sym typeface="Wingdings" panose="05000000000000000000" pitchFamily="2" charset="2"/>
              </a:rPr>
              <a:t> </a:t>
            </a:r>
            <a:r>
              <a:rPr lang="vi-VN" sz="2800" b="1">
                <a:solidFill>
                  <a:srgbClr val="3C1EBA"/>
                </a:solidFill>
                <a:latin typeface="Fira Sans Extra Condensed" panose="020B0503050000020004" pitchFamily="34" charset="0"/>
                <a:ea typeface="Arial" panose="020B0604020202020204" pitchFamily="34" charset="0"/>
              </a:rPr>
              <a:t>Bước 1: </a:t>
            </a:r>
            <a:r>
              <a:rPr lang="vi-VN" sz="2800">
                <a:latin typeface="Fira Sans Extra Condensed" panose="020B0503050000020004" pitchFamily="34" charset="0"/>
                <a:ea typeface="Arial" panose="020B0604020202020204" pitchFamily="34" charset="0"/>
              </a:rPr>
              <a:t>Lắp ráp thiết bị thí nghiệm theo sơ đồ.</a:t>
            </a:r>
          </a:p>
          <a:p>
            <a:pPr algn="just">
              <a:lnSpc>
                <a:spcPct val="130000"/>
              </a:lnSpc>
            </a:pPr>
            <a:r>
              <a:rPr lang="vi-VN" sz="2800" b="1">
                <a:solidFill>
                  <a:srgbClr val="FF6600"/>
                </a:solidFill>
                <a:latin typeface="Fira Sans Extra Condensed" panose="020B0503050000020004" pitchFamily="34" charset="0"/>
                <a:ea typeface="Arial" panose="020B0604020202020204" pitchFamily="34" charset="0"/>
                <a:sym typeface="Wingdings" panose="05000000000000000000" pitchFamily="2" charset="2"/>
              </a:rPr>
              <a:t></a:t>
            </a:r>
            <a:r>
              <a:rPr lang="en-US" sz="2800" b="1">
                <a:solidFill>
                  <a:srgbClr val="FF6600"/>
                </a:solidFill>
                <a:latin typeface="Fira Sans Extra Condensed" panose="020B0503050000020004" pitchFamily="34" charset="0"/>
                <a:ea typeface="Arial" panose="020B0604020202020204" pitchFamily="34" charset="0"/>
                <a:sym typeface="Wingdings" panose="05000000000000000000" pitchFamily="2" charset="2"/>
              </a:rPr>
              <a:t> </a:t>
            </a:r>
            <a:r>
              <a:rPr lang="vi-VN" sz="2800" b="1">
                <a:solidFill>
                  <a:srgbClr val="FF6600"/>
                </a:solidFill>
                <a:latin typeface="Fira Sans Extra Condensed" panose="020B0503050000020004" pitchFamily="34" charset="0"/>
                <a:ea typeface="Arial" panose="020B0604020202020204" pitchFamily="34" charset="0"/>
              </a:rPr>
              <a:t>Bước 2: </a:t>
            </a:r>
            <a:r>
              <a:rPr lang="vi-VN" sz="2800">
                <a:latin typeface="Fira Sans Extra Condensed" panose="020B0503050000020004" pitchFamily="34" charset="0"/>
                <a:ea typeface="Arial" panose="020B0604020202020204" pitchFamily="34" charset="0"/>
              </a:rPr>
              <a:t>Điều chỉnh tần số máy phát âm tần đến một giá trị xác định.</a:t>
            </a:r>
          </a:p>
          <a:p>
            <a:pPr algn="just">
              <a:lnSpc>
                <a:spcPct val="130000"/>
              </a:lnSpc>
            </a:pPr>
            <a:r>
              <a:rPr lang="vi-VN" sz="2800" b="1">
                <a:solidFill>
                  <a:schemeClr val="accent1">
                    <a:lumMod val="60000"/>
                    <a:lumOff val="40000"/>
                  </a:schemeClr>
                </a:solidFill>
                <a:latin typeface="Fira Sans Extra Condensed" panose="020B0503050000020004" pitchFamily="34" charset="0"/>
                <a:ea typeface="Arial" panose="020B0604020202020204" pitchFamily="34" charset="0"/>
                <a:sym typeface="Wingdings" panose="05000000000000000000" pitchFamily="2" charset="2"/>
              </a:rPr>
              <a:t></a:t>
            </a:r>
            <a:r>
              <a:rPr lang="en-US" sz="2800" b="1">
                <a:solidFill>
                  <a:schemeClr val="accent1">
                    <a:lumMod val="60000"/>
                    <a:lumOff val="40000"/>
                  </a:schemeClr>
                </a:solidFill>
                <a:latin typeface="Fira Sans Extra Condensed" panose="020B0503050000020004" pitchFamily="34" charset="0"/>
                <a:ea typeface="Arial" panose="020B0604020202020204" pitchFamily="34" charset="0"/>
                <a:sym typeface="Wingdings" panose="05000000000000000000" pitchFamily="2" charset="2"/>
              </a:rPr>
              <a:t> </a:t>
            </a:r>
            <a:r>
              <a:rPr lang="vi-VN" sz="2800" b="1">
                <a:solidFill>
                  <a:schemeClr val="accent1">
                    <a:lumMod val="60000"/>
                    <a:lumOff val="40000"/>
                  </a:schemeClr>
                </a:solidFill>
                <a:latin typeface="Fira Sans Extra Condensed" panose="020B0503050000020004" pitchFamily="34" charset="0"/>
                <a:ea typeface="Arial" panose="020B0604020202020204" pitchFamily="34" charset="0"/>
              </a:rPr>
              <a:t>Bước 3: </a:t>
            </a:r>
            <a:r>
              <a:rPr lang="vi-VN" sz="2800">
                <a:latin typeface="Fira Sans Extra Condensed" panose="020B0503050000020004" pitchFamily="34" charset="0"/>
                <a:ea typeface="Arial" panose="020B0604020202020204" pitchFamily="34" charset="0"/>
              </a:rPr>
              <a:t>Điều chỉnh máy phát âm tần để điện áp hiệu dụng ở hai đầu mạch tăng dần từ 0 V đến 6V.</a:t>
            </a:r>
          </a:p>
          <a:p>
            <a:pPr algn="just">
              <a:lnSpc>
                <a:spcPct val="130000"/>
              </a:lnSpc>
            </a:pPr>
            <a:r>
              <a:rPr lang="vi-VN" sz="2800" b="1">
                <a:solidFill>
                  <a:srgbClr val="FF0000"/>
                </a:solidFill>
                <a:latin typeface="Fira Sans Extra Condensed" panose="020B0503050000020004" pitchFamily="34" charset="0"/>
                <a:ea typeface="Arial" panose="020B0604020202020204" pitchFamily="34" charset="0"/>
                <a:sym typeface="Wingdings" panose="05000000000000000000" pitchFamily="2" charset="2"/>
              </a:rPr>
              <a:t></a:t>
            </a:r>
            <a:r>
              <a:rPr lang="en-US" sz="2800" b="1">
                <a:solidFill>
                  <a:srgbClr val="FF0000"/>
                </a:solidFill>
                <a:latin typeface="Fira Sans Extra Condensed" panose="020B0503050000020004" pitchFamily="34" charset="0"/>
                <a:ea typeface="Arial" panose="020B0604020202020204" pitchFamily="34" charset="0"/>
                <a:sym typeface="Wingdings" panose="05000000000000000000" pitchFamily="2" charset="2"/>
              </a:rPr>
              <a:t> </a:t>
            </a:r>
            <a:r>
              <a:rPr lang="vi-VN" sz="2800" b="1">
                <a:solidFill>
                  <a:srgbClr val="FF0000"/>
                </a:solidFill>
                <a:latin typeface="Fira Sans Extra Condensed" panose="020B0503050000020004" pitchFamily="34" charset="0"/>
                <a:ea typeface="Arial" panose="020B0604020202020204" pitchFamily="34" charset="0"/>
              </a:rPr>
              <a:t>Bước 4: </a:t>
            </a:r>
            <a:r>
              <a:rPr lang="vi-VN" sz="2800">
                <a:latin typeface="Fira Sans Extra Condensed" panose="020B0503050000020004" pitchFamily="34" charset="0"/>
                <a:ea typeface="Arial" panose="020B0604020202020204" pitchFamily="34" charset="0"/>
              </a:rPr>
              <a:t>ghi lại giá trị điện áp hiệu dụng và giá trị của cường độ dòng điện chạy qua đoạn mạch tương ứng.</a:t>
            </a:r>
          </a:p>
        </p:txBody>
      </p:sp>
    </p:spTree>
    <p:extLst>
      <p:ext uri="{BB962C8B-B14F-4D97-AF65-F5344CB8AC3E}">
        <p14:creationId xmlns:p14="http://schemas.microsoft.com/office/powerpoint/2010/main" val="2510422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descr="n28 SP Ly k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descr="n28 SP Ly k2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descr="n28 SP Ly k2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descr="n28 SP Ly k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Vật lí 12 Thực hành Khảo sat đoạn mạch điện xoay chiều có R, L, C mắc nối tiếp" descr="n28 SP Ly k27">
            <a:hlinkClick r:id="" action="ppaction://media"/>
            <a:extLst>
              <a:ext uri="{FF2B5EF4-FFF2-40B4-BE49-F238E27FC236}">
                <a16:creationId xmlns:a16="http://schemas.microsoft.com/office/drawing/2014/main" id="{5076A76D-6E6F-01D6-3F93-7A3DC8B445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33273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107733"/>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599" y="1064828"/>
            <a:ext cx="10972800" cy="4143594"/>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63333" y="1234983"/>
            <a:ext cx="100653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b="1">
                <a:solidFill>
                  <a:srgbClr val="A02B93"/>
                </a:solidFill>
                <a:latin typeface="Fira Sans Extra Condensed" panose="020B0503050000020004" pitchFamily="34" charset="0"/>
                <a:ea typeface="Arial" panose="020B0604020202020204" pitchFamily="34" charset="0"/>
              </a:rPr>
              <a:t>Câu </a:t>
            </a:r>
            <a:r>
              <a:rPr lang="en-US" sz="2400" b="1">
                <a:solidFill>
                  <a:srgbClr val="A02B93"/>
                </a:solidFill>
                <a:latin typeface="Fira Sans Extra Condensed" panose="020B0503050000020004" pitchFamily="34" charset="0"/>
                <a:ea typeface="Arial" panose="020B0604020202020204" pitchFamily="34" charset="0"/>
              </a:rPr>
              <a:t>3</a:t>
            </a:r>
            <a:r>
              <a:rPr lang="vi-VN" sz="2400" b="1">
                <a:solidFill>
                  <a:srgbClr val="A02B93"/>
                </a:solidFill>
                <a:latin typeface="Fira Sans Extra Condensed" panose="020B0503050000020004" pitchFamily="34" charset="0"/>
                <a:ea typeface="Arial" panose="020B0604020202020204" pitchFamily="34" charset="0"/>
              </a:rPr>
              <a:t>:</a:t>
            </a:r>
            <a:r>
              <a:rPr lang="vi-VN" sz="2400">
                <a:latin typeface="Fira Sans Extra Condensed" panose="020B0503050000020004" pitchFamily="34" charset="0"/>
                <a:ea typeface="Arial" panose="020B0604020202020204" pitchFamily="34" charset="0"/>
              </a:rPr>
              <a:t> </a:t>
            </a:r>
            <a:endParaRPr lang="en-US" sz="2400">
              <a:latin typeface="Fira Sans Extra Condensed" panose="020B0503050000020004" pitchFamily="34" charset="0"/>
              <a:ea typeface="Arial" panose="020B0604020202020204" pitchFamily="34" charset="0"/>
            </a:endParaRPr>
          </a:p>
          <a:p>
            <a:pPr indent="717550" algn="just"/>
            <a:r>
              <a:rPr lang="en-US" sz="2400">
                <a:latin typeface="Fira Sans Extra Condensed" panose="020B0503050000020004" pitchFamily="34" charset="0"/>
                <a:ea typeface="Arial" panose="020B0604020202020204" pitchFamily="34" charset="0"/>
              </a:rPr>
              <a:t>1. Bảng số liệu</a:t>
            </a:r>
            <a:endParaRPr lang="vi-VN" sz="2400">
              <a:latin typeface="Fira Sans Extra Condensed" panose="020B0503050000020004" pitchFamily="34" charset="0"/>
              <a:ea typeface="Arial" panose="020B0604020202020204" pitchFamily="34" charset="0"/>
            </a:endParaRPr>
          </a:p>
        </p:txBody>
      </p:sp>
      <p:graphicFrame>
        <p:nvGraphicFramePr>
          <p:cNvPr id="2" name="Table 1" descr="n28 SP Ly k27">
            <a:extLst>
              <a:ext uri="{FF2B5EF4-FFF2-40B4-BE49-F238E27FC236}">
                <a16:creationId xmlns:a16="http://schemas.microsoft.com/office/drawing/2014/main" id="{812A7BEC-18D0-F2EC-1396-D4971ECFB1CB}"/>
              </a:ext>
            </a:extLst>
          </p:cNvPr>
          <p:cNvGraphicFramePr>
            <a:graphicFrameLocks noGrp="1"/>
          </p:cNvGraphicFramePr>
          <p:nvPr>
            <p:extLst>
              <p:ext uri="{D42A27DB-BD31-4B8C-83A1-F6EECF244321}">
                <p14:modId xmlns:p14="http://schemas.microsoft.com/office/powerpoint/2010/main" val="3153959302"/>
              </p:ext>
            </p:extLst>
          </p:nvPr>
        </p:nvGraphicFramePr>
        <p:xfrm>
          <a:off x="1829452" y="2444317"/>
          <a:ext cx="8555269" cy="1093470"/>
        </p:xfrm>
        <a:graphic>
          <a:graphicData uri="http://schemas.openxmlformats.org/drawingml/2006/table">
            <a:tbl>
              <a:tblPr firstRow="1" firstCol="1" bandRow="1">
                <a:tableStyleId>{5C22544A-7EE6-4342-B048-85BDC9FD1C3A}</a:tableStyleId>
              </a:tblPr>
              <a:tblGrid>
                <a:gridCol w="1068959">
                  <a:extLst>
                    <a:ext uri="{9D8B030D-6E8A-4147-A177-3AD203B41FA5}">
                      <a16:colId xmlns:a16="http://schemas.microsoft.com/office/drawing/2014/main" val="4173892867"/>
                    </a:ext>
                  </a:extLst>
                </a:gridCol>
                <a:gridCol w="1068959">
                  <a:extLst>
                    <a:ext uri="{9D8B030D-6E8A-4147-A177-3AD203B41FA5}">
                      <a16:colId xmlns:a16="http://schemas.microsoft.com/office/drawing/2014/main" val="4128079119"/>
                    </a:ext>
                  </a:extLst>
                </a:gridCol>
                <a:gridCol w="1068959">
                  <a:extLst>
                    <a:ext uri="{9D8B030D-6E8A-4147-A177-3AD203B41FA5}">
                      <a16:colId xmlns:a16="http://schemas.microsoft.com/office/drawing/2014/main" val="3250034018"/>
                    </a:ext>
                  </a:extLst>
                </a:gridCol>
                <a:gridCol w="1068959">
                  <a:extLst>
                    <a:ext uri="{9D8B030D-6E8A-4147-A177-3AD203B41FA5}">
                      <a16:colId xmlns:a16="http://schemas.microsoft.com/office/drawing/2014/main" val="822974913"/>
                    </a:ext>
                  </a:extLst>
                </a:gridCol>
                <a:gridCol w="1068959">
                  <a:extLst>
                    <a:ext uri="{9D8B030D-6E8A-4147-A177-3AD203B41FA5}">
                      <a16:colId xmlns:a16="http://schemas.microsoft.com/office/drawing/2014/main" val="3565471134"/>
                    </a:ext>
                  </a:extLst>
                </a:gridCol>
                <a:gridCol w="1070158">
                  <a:extLst>
                    <a:ext uri="{9D8B030D-6E8A-4147-A177-3AD203B41FA5}">
                      <a16:colId xmlns:a16="http://schemas.microsoft.com/office/drawing/2014/main" val="1703561051"/>
                    </a:ext>
                  </a:extLst>
                </a:gridCol>
                <a:gridCol w="1070158">
                  <a:extLst>
                    <a:ext uri="{9D8B030D-6E8A-4147-A177-3AD203B41FA5}">
                      <a16:colId xmlns:a16="http://schemas.microsoft.com/office/drawing/2014/main" val="164128130"/>
                    </a:ext>
                  </a:extLst>
                </a:gridCol>
                <a:gridCol w="1070158">
                  <a:extLst>
                    <a:ext uri="{9D8B030D-6E8A-4147-A177-3AD203B41FA5}">
                      <a16:colId xmlns:a16="http://schemas.microsoft.com/office/drawing/2014/main" val="1148463435"/>
                    </a:ext>
                  </a:extLst>
                </a:gridCol>
              </a:tblGrid>
              <a:tr h="0">
                <a:tc>
                  <a:txBody>
                    <a:bodyPr/>
                    <a:lstStyle/>
                    <a:p>
                      <a:pPr algn="ctr">
                        <a:lnSpc>
                          <a:spcPct val="130000"/>
                        </a:lnSpc>
                      </a:pPr>
                      <a:r>
                        <a:rPr lang="en-US" sz="2000" kern="100">
                          <a:effectLst/>
                          <a:latin typeface="Fira Sans Condensed" panose="020B0503050000020004" pitchFamily="34" charset="0"/>
                        </a:rPr>
                        <a:t>Lần đo</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1</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2</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3</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4</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5</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6</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7</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4761886"/>
                  </a:ext>
                </a:extLst>
              </a:tr>
              <a:tr h="0">
                <a:tc>
                  <a:txBody>
                    <a:bodyPr/>
                    <a:lstStyle/>
                    <a:p>
                      <a:pPr algn="ctr">
                        <a:lnSpc>
                          <a:spcPct val="130000"/>
                        </a:lnSpc>
                      </a:pPr>
                      <a:r>
                        <a:rPr lang="en-US" sz="2000" kern="100">
                          <a:effectLst/>
                          <a:latin typeface="Fira Sans Condensed" panose="020B0503050000020004" pitchFamily="34" charset="0"/>
                        </a:rPr>
                        <a:t>U (V)</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1,0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2,0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3,0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4,0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5,0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6,0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25455084"/>
                  </a:ext>
                </a:extLst>
              </a:tr>
              <a:tr h="0">
                <a:tc>
                  <a:txBody>
                    <a:bodyPr/>
                    <a:lstStyle/>
                    <a:p>
                      <a:pPr algn="ctr">
                        <a:lnSpc>
                          <a:spcPct val="130000"/>
                        </a:lnSpc>
                      </a:pPr>
                      <a:r>
                        <a:rPr lang="en-US" sz="2000" kern="100">
                          <a:effectLst/>
                          <a:latin typeface="Fira Sans Condensed" panose="020B0503050000020004" pitchFamily="34" charset="0"/>
                        </a:rPr>
                        <a:t>I (mA)</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0</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6,8</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13,7</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20,8</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27,7</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34,8</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30000"/>
                        </a:lnSpc>
                      </a:pPr>
                      <a:r>
                        <a:rPr lang="en-US" sz="2000" kern="100">
                          <a:effectLst/>
                          <a:latin typeface="Fira Sans Condensed" panose="020B0503050000020004" pitchFamily="34" charset="0"/>
                        </a:rPr>
                        <a:t>41,8</a:t>
                      </a:r>
                      <a:endParaRPr lang="en-US" sz="2000" kern="100">
                        <a:effectLst/>
                        <a:latin typeface="Fira Sans Condensed" panose="020B05030500000200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87569948"/>
                  </a:ext>
                </a:extLst>
              </a:tr>
            </a:tbl>
          </a:graphicData>
        </a:graphic>
      </p:graphicFrame>
    </p:spTree>
    <p:extLst>
      <p:ext uri="{BB962C8B-B14F-4D97-AF65-F5344CB8AC3E}">
        <p14:creationId xmlns:p14="http://schemas.microsoft.com/office/powerpoint/2010/main" val="1208974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49213"/>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938705" y="1140409"/>
            <a:ext cx="50670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b="1">
                <a:solidFill>
                  <a:srgbClr val="FF0000"/>
                </a:solidFill>
                <a:latin typeface="Fira Sans Extra Condensed" panose="020B0503050000020004" pitchFamily="34" charset="0"/>
                <a:ea typeface="Arial" panose="020B0604020202020204" pitchFamily="34" charset="0"/>
              </a:rPr>
              <a:t>Câu </a:t>
            </a:r>
            <a:r>
              <a:rPr lang="en-US" sz="2400" b="1">
                <a:solidFill>
                  <a:srgbClr val="FF0000"/>
                </a:solidFill>
                <a:latin typeface="Fira Sans Extra Condensed" panose="020B0503050000020004" pitchFamily="34" charset="0"/>
                <a:ea typeface="Arial" panose="020B0604020202020204" pitchFamily="34" charset="0"/>
              </a:rPr>
              <a:t>3</a:t>
            </a:r>
            <a:r>
              <a:rPr lang="vi-VN" sz="2400" b="1">
                <a:solidFill>
                  <a:srgbClr val="FF0000"/>
                </a:solidFill>
                <a:latin typeface="Fira Sans Extra Condensed" panose="020B0503050000020004" pitchFamily="34" charset="0"/>
                <a:ea typeface="Arial" panose="020B0604020202020204" pitchFamily="34" charset="0"/>
              </a:rPr>
              <a:t>:</a:t>
            </a:r>
            <a:r>
              <a:rPr lang="vi-VN" sz="2400">
                <a:latin typeface="Fira Sans Extra Condensed" panose="020B0503050000020004" pitchFamily="34" charset="0"/>
                <a:ea typeface="Arial" panose="020B0604020202020204" pitchFamily="34" charset="0"/>
              </a:rPr>
              <a:t> </a:t>
            </a:r>
            <a:endParaRPr lang="en-US" sz="2400">
              <a:latin typeface="Fira Sans Extra Condensed" panose="020B0503050000020004" pitchFamily="34" charset="0"/>
              <a:ea typeface="Arial" panose="020B0604020202020204" pitchFamily="34" charset="0"/>
            </a:endParaRPr>
          </a:p>
          <a:p>
            <a:pPr indent="446088" algn="just"/>
            <a:r>
              <a:rPr lang="en-US" sz="2400">
                <a:latin typeface="Fira Sans Extra Condensed" panose="020B0503050000020004" pitchFamily="34" charset="0"/>
                <a:ea typeface="Arial" panose="020B0604020202020204" pitchFamily="34" charset="0"/>
              </a:rPr>
              <a:t>2. </a:t>
            </a:r>
            <a:r>
              <a:rPr lang="vi-VN" sz="2400">
                <a:latin typeface="Fira Sans Extra Condensed" panose="020B0503050000020004" pitchFamily="34" charset="0"/>
                <a:ea typeface="Arial" panose="020B0604020202020204" pitchFamily="34" charset="0"/>
              </a:rPr>
              <a:t>Đường đặc trưng vôn - ampe (V - A)</a:t>
            </a:r>
          </a:p>
        </p:txBody>
      </p:sp>
      <p:sp>
        <p:nvSpPr>
          <p:cNvPr id="6" name="Text Box 29" descr="n28 SP Ly k27">
            <a:extLst>
              <a:ext uri="{FF2B5EF4-FFF2-40B4-BE49-F238E27FC236}">
                <a16:creationId xmlns:a16="http://schemas.microsoft.com/office/drawing/2014/main" id="{3E1BD5A7-E08D-9AEF-A727-A2E3740EF2C5}"/>
              </a:ext>
            </a:extLst>
          </p:cNvPr>
          <p:cNvSpPr txBox="1">
            <a:spLocks noChangeArrowheads="1"/>
          </p:cNvSpPr>
          <p:nvPr/>
        </p:nvSpPr>
        <p:spPr bwMode="auto">
          <a:xfrm>
            <a:off x="1412991" y="4324109"/>
            <a:ext cx="41185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a:solidFill>
                  <a:srgbClr val="FF0000"/>
                </a:solidFill>
                <a:latin typeface="Fira Sans Extra Condensed" panose="020B0503050000020004" pitchFamily="34" charset="0"/>
                <a:ea typeface="Arial" panose="020B0604020202020204" pitchFamily="34" charset="0"/>
              </a:rPr>
              <a:t>3. Nhận xét: I tỉ lệ thuận với U</a:t>
            </a:r>
            <a:endParaRPr lang="vi-VN" sz="2400">
              <a:latin typeface="Fira Sans Extra Condensed" panose="020B0503050000020004" pitchFamily="34" charset="0"/>
              <a:ea typeface="Arial" panose="020B0604020202020204" pitchFamily="34" charset="0"/>
            </a:endParaRPr>
          </a:p>
        </p:txBody>
      </p:sp>
      <p:pic>
        <p:nvPicPr>
          <p:cNvPr id="3" name="Picture 2" descr="n28 SP Ly k27">
            <a:extLst>
              <a:ext uri="{FF2B5EF4-FFF2-40B4-BE49-F238E27FC236}">
                <a16:creationId xmlns:a16="http://schemas.microsoft.com/office/drawing/2014/main" id="{3EB7C9E5-57B2-A59B-18D9-F392F0C734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4657" y="1971406"/>
            <a:ext cx="5272690" cy="3516500"/>
          </a:xfrm>
          <a:prstGeom prst="rect">
            <a:avLst/>
          </a:prstGeom>
          <a:noFill/>
        </p:spPr>
      </p:pic>
    </p:spTree>
    <p:extLst>
      <p:ext uri="{BB962C8B-B14F-4D97-AF65-F5344CB8AC3E}">
        <p14:creationId xmlns:p14="http://schemas.microsoft.com/office/powerpoint/2010/main" val="67218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6" name="Text Box 29" descr="n28 SP Ly k27">
                <a:extLst>
                  <a:ext uri="{FF2B5EF4-FFF2-40B4-BE49-F238E27FC236}">
                    <a16:creationId xmlns:a16="http://schemas.microsoft.com/office/drawing/2014/main" id="{3E1BD5A7-E08D-9AEF-A727-A2E3740EF2C5}"/>
                  </a:ext>
                </a:extLst>
              </p:cNvPr>
              <p:cNvSpPr txBox="1">
                <a:spLocks noChangeArrowheads="1"/>
              </p:cNvSpPr>
              <p:nvPr/>
            </p:nvSpPr>
            <p:spPr bwMode="auto">
              <a:xfrm>
                <a:off x="770202" y="2644170"/>
                <a:ext cx="4248025" cy="156966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en-US" sz="2400">
                    <a:solidFill>
                      <a:srgbClr val="FF0000"/>
                    </a:solidFill>
                    <a:latin typeface="Fira Sans Extra Condensed" panose="020B0503050000020004" pitchFamily="34" charset="0"/>
                    <a:ea typeface="Arial" panose="020B0604020202020204" pitchFamily="34" charset="0"/>
                  </a:rPr>
                  <a:t>Từ đồ thị ta thấy khi </a:t>
                </a:r>
                <a14:m>
                  <m:oMath xmlns:m="http://schemas.openxmlformats.org/officeDocument/2006/math">
                    <m:r>
                      <a:rPr lang="en-US" sz="2400" b="0" i="1" smtClean="0">
                        <a:solidFill>
                          <a:srgbClr val="FF0000"/>
                        </a:solidFill>
                        <a:latin typeface="Cambria Math" panose="02040503050406030204" pitchFamily="18" charset="0"/>
                        <a:ea typeface="Arial" panose="020B0604020202020204" pitchFamily="34" charset="0"/>
                      </a:rPr>
                      <m:t>𝑓</m:t>
                    </m:r>
                    <m:r>
                      <a:rPr lang="en-US" sz="2400" b="0" i="1" smtClean="0">
                        <a:solidFill>
                          <a:srgbClr val="FF0000"/>
                        </a:solidFill>
                        <a:latin typeface="Cambria Math" panose="02040503050406030204" pitchFamily="18" charset="0"/>
                        <a:ea typeface="Arial" panose="020B0604020202020204" pitchFamily="34" charset="0"/>
                      </a:rPr>
                      <m:t>=615</m:t>
                    </m:r>
                    <m:r>
                      <a:rPr lang="en-US" sz="2400" b="0" i="1" smtClean="0">
                        <a:solidFill>
                          <a:srgbClr val="FF0000"/>
                        </a:solidFill>
                        <a:latin typeface="Cambria Math" panose="02040503050406030204" pitchFamily="18" charset="0"/>
                        <a:ea typeface="Arial" panose="020B0604020202020204" pitchFamily="34" charset="0"/>
                      </a:rPr>
                      <m:t>𝐻𝑧</m:t>
                    </m:r>
                  </m:oMath>
                </a14:m>
                <a:r>
                  <a:rPr lang="en-US" sz="2400">
                    <a:solidFill>
                      <a:srgbClr val="FF0000"/>
                    </a:solidFill>
                    <a:latin typeface="Fira Sans Extra Condensed" panose="020B0503050000020004" pitchFamily="34" charset="0"/>
                    <a:ea typeface="Arial" panose="020B0604020202020204" pitchFamily="34" charset="0"/>
                  </a:rPr>
                  <a:t> thì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𝐼</m:t>
                        </m:r>
                      </m:e>
                      <m:sub>
                        <m:r>
                          <a:rPr lang="en-US" sz="2400" b="0" i="1" smtClean="0">
                            <a:solidFill>
                              <a:srgbClr val="FF0000"/>
                            </a:solidFill>
                            <a:latin typeface="Cambria Math" panose="02040503050406030204" pitchFamily="18" charset="0"/>
                          </a:rPr>
                          <m:t>𝑚𝑎𝑥</m:t>
                        </m:r>
                      </m:sub>
                    </m:sSub>
                    <m:r>
                      <a:rPr lang="en-US" sz="2400" b="0" i="1" smtClean="0">
                        <a:solidFill>
                          <a:srgbClr val="FF0000"/>
                        </a:solidFill>
                        <a:latin typeface="Cambria Math" panose="02040503050406030204" pitchFamily="18" charset="0"/>
                      </a:rPr>
                      <m:t>=91 (</m:t>
                    </m:r>
                    <m:r>
                      <a:rPr lang="en-US" sz="2400" b="0" i="1" smtClean="0">
                        <a:solidFill>
                          <a:srgbClr val="FF0000"/>
                        </a:solidFill>
                        <a:latin typeface="Cambria Math" panose="02040503050406030204" pitchFamily="18" charset="0"/>
                      </a:rPr>
                      <m:t>𝑚𝐴</m:t>
                    </m:r>
                    <m:r>
                      <a:rPr lang="en-US" sz="2400" b="0" i="1" smtClean="0">
                        <a:solidFill>
                          <a:srgbClr val="FF0000"/>
                        </a:solidFill>
                        <a:latin typeface="Cambria Math" panose="02040503050406030204" pitchFamily="18" charset="0"/>
                      </a:rPr>
                      <m:t>)</m:t>
                    </m:r>
                  </m:oMath>
                </a14:m>
                <a:r>
                  <a:rPr lang="en-US" sz="2400">
                    <a:solidFill>
                      <a:srgbClr val="FF0000"/>
                    </a:solidFill>
                    <a:latin typeface="Fira Sans Extra Condensed" panose="020B0503050000020004" pitchFamily="34" charset="0"/>
                    <a:ea typeface="Arial" panose="020B0604020202020204" pitchFamily="34" charset="0"/>
                  </a:rPr>
                  <a:t>. Khi này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𝑍</m:t>
                        </m:r>
                      </m:e>
                      <m:sub>
                        <m:r>
                          <a:rPr lang="en-US" sz="2400" b="0" i="1" smtClean="0">
                            <a:solidFill>
                              <a:srgbClr val="FF0000"/>
                            </a:solidFill>
                            <a:latin typeface="Cambria Math" panose="02040503050406030204" pitchFamily="18" charset="0"/>
                          </a:rPr>
                          <m:t>𝐿</m:t>
                        </m:r>
                      </m:sub>
                    </m:sSub>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𝑍</m:t>
                        </m:r>
                      </m:e>
                      <m:sub>
                        <m:r>
                          <a:rPr lang="en-US" sz="2400" b="0" i="1" smtClean="0">
                            <a:solidFill>
                              <a:srgbClr val="FF0000"/>
                            </a:solidFill>
                            <a:latin typeface="Cambria Math" panose="02040503050406030204" pitchFamily="18" charset="0"/>
                          </a:rPr>
                          <m:t>𝐶</m:t>
                        </m:r>
                      </m:sub>
                    </m:sSub>
                    <m:r>
                      <a:rPr lang="en-US" sz="2400" b="0" i="1" smtClean="0">
                        <a:solidFill>
                          <a:srgbClr val="FF0000"/>
                        </a:solidFill>
                        <a:latin typeface="Cambria Math" panose="02040503050406030204" pitchFamily="18" charset="0"/>
                        <a:ea typeface="Cambria Math" panose="02040503050406030204" pitchFamily="18" charset="0"/>
                      </a:rPr>
                      <m:t>→</m:t>
                    </m:r>
                    <m:sSub>
                      <m:sSubPr>
                        <m:ctrlPr>
                          <a:rPr lang="en-US" sz="2400" b="0" i="1" smtClean="0">
                            <a:solidFill>
                              <a:srgbClr val="FF0000"/>
                            </a:solidFill>
                            <a:latin typeface="Cambria Math" panose="02040503050406030204" pitchFamily="18" charset="0"/>
                            <a:ea typeface="Cambria Math" panose="02040503050406030204" pitchFamily="18" charset="0"/>
                          </a:rPr>
                        </m:ctrlPr>
                      </m:sSubPr>
                      <m:e>
                        <m:r>
                          <a:rPr lang="en-US" sz="2400" b="0" i="1" smtClean="0">
                            <a:solidFill>
                              <a:srgbClr val="FF0000"/>
                            </a:solidFill>
                            <a:latin typeface="Cambria Math" panose="02040503050406030204" pitchFamily="18" charset="0"/>
                            <a:ea typeface="Cambria Math" panose="02040503050406030204" pitchFamily="18" charset="0"/>
                          </a:rPr>
                          <m:t>𝜑</m:t>
                        </m:r>
                      </m:e>
                      <m:sub>
                        <m:r>
                          <a:rPr lang="en-US" sz="2400" b="0" i="1" smtClean="0">
                            <a:solidFill>
                              <a:srgbClr val="FF0000"/>
                            </a:solidFill>
                            <a:latin typeface="Cambria Math" panose="02040503050406030204" pitchFamily="18" charset="0"/>
                            <a:ea typeface="Cambria Math" panose="02040503050406030204" pitchFamily="18" charset="0"/>
                          </a:rPr>
                          <m:t>𝑢𝑖</m:t>
                        </m:r>
                      </m:sub>
                    </m:sSub>
                    <m:r>
                      <a:rPr lang="en-US" sz="2400" b="0" i="1" smtClean="0">
                        <a:solidFill>
                          <a:srgbClr val="FF0000"/>
                        </a:solidFill>
                        <a:latin typeface="Cambria Math" panose="02040503050406030204" pitchFamily="18" charset="0"/>
                        <a:ea typeface="Cambria Math" panose="02040503050406030204" pitchFamily="18" charset="0"/>
                      </a:rPr>
                      <m:t>=0→</m:t>
                    </m:r>
                  </m:oMath>
                </a14:m>
                <a:r>
                  <a:rPr lang="en-US" sz="2400">
                    <a:solidFill>
                      <a:srgbClr val="FF0000"/>
                    </a:solidFill>
                    <a:latin typeface="Fira Sans Extra Condensed" panose="020B0503050000020004" pitchFamily="34" charset="0"/>
                    <a:ea typeface="Arial" panose="020B0604020202020204" pitchFamily="34" charset="0"/>
                  </a:rPr>
                  <a:t> </a:t>
                </a:r>
              </a:p>
              <a:p>
                <a:pPr indent="446088" algn="just"/>
                <a:r>
                  <a:rPr lang="en-US" sz="2400" b="1">
                    <a:solidFill>
                      <a:schemeClr val="accent5">
                        <a:lumMod val="60000"/>
                        <a:lumOff val="40000"/>
                      </a:schemeClr>
                    </a:solidFill>
                    <a:latin typeface="Fira Sans Extra Condensed" panose="020B0503050000020004" pitchFamily="34" charset="0"/>
                    <a:ea typeface="Arial" panose="020B0604020202020204" pitchFamily="34" charset="0"/>
                  </a:rPr>
                  <a:t>Hiện tượng cộng hưởng điện</a:t>
                </a:r>
                <a:endParaRPr lang="vi-VN" sz="2400" b="1">
                  <a:solidFill>
                    <a:schemeClr val="accent5">
                      <a:lumMod val="60000"/>
                      <a:lumOff val="40000"/>
                    </a:schemeClr>
                  </a:solidFill>
                  <a:latin typeface="Fira Sans Extra Condensed" panose="020B0503050000020004" pitchFamily="34" charset="0"/>
                  <a:ea typeface="Arial" panose="020B0604020202020204" pitchFamily="34" charset="0"/>
                </a:endParaRPr>
              </a:p>
            </p:txBody>
          </p:sp>
        </mc:Choice>
        <mc:Fallback>
          <p:sp>
            <p:nvSpPr>
              <p:cNvPr id="6" name="Text Box 29" descr="n28 SP Ly k27">
                <a:extLst>
                  <a:ext uri="{FF2B5EF4-FFF2-40B4-BE49-F238E27FC236}">
                    <a16:creationId xmlns:a16="http://schemas.microsoft.com/office/drawing/2014/main" id="{3E1BD5A7-E08D-9AEF-A727-A2E3740EF2C5}"/>
                  </a:ext>
                </a:extLst>
              </p:cNvPr>
              <p:cNvSpPr txBox="1">
                <a:spLocks noRot="1" noChangeAspect="1" noMove="1" noResize="1" noEditPoints="1" noAdjustHandles="1" noChangeArrowheads="1" noChangeShapeType="1" noTextEdit="1"/>
              </p:cNvSpPr>
              <p:nvPr/>
            </p:nvSpPr>
            <p:spPr bwMode="auto">
              <a:xfrm>
                <a:off x="770202" y="2644170"/>
                <a:ext cx="4248025" cy="1569660"/>
              </a:xfrm>
              <a:prstGeom prst="rect">
                <a:avLst/>
              </a:prstGeom>
              <a:blipFill>
                <a:blip r:embed="rId2"/>
                <a:stretch>
                  <a:fillRect l="-2152" t="-3113" r="-2296" b="-81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098" name="Picture 2" descr="n28 SP Ly k27">
            <a:extLst>
              <a:ext uri="{FF2B5EF4-FFF2-40B4-BE49-F238E27FC236}">
                <a16:creationId xmlns:a16="http://schemas.microsoft.com/office/drawing/2014/main" id="{FC1DA646-7415-34D6-6AF8-CDEC973E6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229" y="84553"/>
            <a:ext cx="1285541" cy="1285541"/>
          </a:xfrm>
          <a:prstGeom prst="hexagon">
            <a:avLst/>
          </a:prstGeom>
          <a:noFill/>
          <a:ln w="38100">
            <a:solidFill>
              <a:srgbClr val="7030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2" name="Picture 1" descr="n28 SP Ly k27">
            <a:extLst>
              <a:ext uri="{FF2B5EF4-FFF2-40B4-BE49-F238E27FC236}">
                <a16:creationId xmlns:a16="http://schemas.microsoft.com/office/drawing/2014/main" id="{87577A9F-A50F-2CC4-1C42-29BF825364DF}"/>
              </a:ext>
            </a:extLst>
          </p:cNvPr>
          <p:cNvPicPr>
            <a:picLocks noChangeAspect="1"/>
          </p:cNvPicPr>
          <p:nvPr/>
        </p:nvPicPr>
        <p:blipFill>
          <a:blip r:embed="rId4"/>
          <a:stretch>
            <a:fillRect/>
          </a:stretch>
        </p:blipFill>
        <p:spPr>
          <a:xfrm>
            <a:off x="5345882" y="1971406"/>
            <a:ext cx="6075916" cy="3814811"/>
          </a:xfrm>
          <a:prstGeom prst="rect">
            <a:avLst/>
          </a:prstGeom>
        </p:spPr>
      </p:pic>
    </p:spTree>
    <p:extLst>
      <p:ext uri="{BB962C8B-B14F-4D97-AF65-F5344CB8AC3E}">
        <p14:creationId xmlns:p14="http://schemas.microsoft.com/office/powerpoint/2010/main" val="3014312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descr="n28 SP Ly k27">
            <a:extLst>
              <a:ext uri="{FF2B5EF4-FFF2-40B4-BE49-F238E27FC236}">
                <a16:creationId xmlns:a16="http://schemas.microsoft.com/office/drawing/2014/main" id="{ADEB46AB-D57C-C0F8-CC0B-ACE3B21E9A5D}"/>
              </a:ext>
            </a:extLst>
          </p:cNvPr>
          <p:cNvSpPr/>
          <p:nvPr/>
        </p:nvSpPr>
        <p:spPr>
          <a:xfrm>
            <a:off x="3087013" y="-1"/>
            <a:ext cx="9104987" cy="1027911"/>
          </a:xfrm>
          <a:custGeom>
            <a:avLst/>
            <a:gdLst>
              <a:gd name="connsiteX0" fmla="*/ 636 w 6583679"/>
              <a:gd name="connsiteY0" fmla="*/ 0 h 668458"/>
              <a:gd name="connsiteX1" fmla="*/ 6583679 w 6583679"/>
              <a:gd name="connsiteY1" fmla="*/ 0 h 668458"/>
              <a:gd name="connsiteX2" fmla="*/ 6583679 w 6583679"/>
              <a:gd name="connsiteY2" fmla="*/ 668458 h 668458"/>
              <a:gd name="connsiteX3" fmla="*/ 662152 w 6583679"/>
              <a:gd name="connsiteY3" fmla="*/ 668458 h 668458"/>
              <a:gd name="connsiteX4" fmla="*/ 0 w 6583679"/>
              <a:gd name="connsiteY4" fmla="*/ 6306 h 668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679" h="668458">
                <a:moveTo>
                  <a:pt x="636" y="0"/>
                </a:moveTo>
                <a:lnTo>
                  <a:pt x="6583679" y="0"/>
                </a:lnTo>
                <a:lnTo>
                  <a:pt x="6583679" y="668458"/>
                </a:lnTo>
                <a:lnTo>
                  <a:pt x="662152" y="668458"/>
                </a:lnTo>
                <a:cubicBezTo>
                  <a:pt x="296456" y="668458"/>
                  <a:pt x="0" y="372002"/>
                  <a:pt x="0" y="6306"/>
                </a:cubicBezTo>
                <a:close/>
              </a:path>
            </a:pathLst>
          </a:cu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541338" algn="just"/>
            <a:r>
              <a:rPr lang="en-US" sz="2800" b="1">
                <a:latin typeface="Oswald" panose="00000500000000000000" pitchFamily="2" charset="0"/>
              </a:rPr>
              <a:t>II. ĐƯỜNG ĐẶC TRƯNG VÔN - AMPE (V - A) CỦA ĐOẠN MẠCH ĐIỆN XOAY CHIỀU RLC MẮC NỐI TIẾP</a:t>
            </a:r>
          </a:p>
        </p:txBody>
      </p:sp>
      <p:sp>
        <p:nvSpPr>
          <p:cNvPr id="7" name="Rectangle 6" descr="n28 SP Ly k27">
            <a:extLst>
              <a:ext uri="{FF2B5EF4-FFF2-40B4-BE49-F238E27FC236}">
                <a16:creationId xmlns:a16="http://schemas.microsoft.com/office/drawing/2014/main" id="{5D0072FB-2260-6F9C-3C07-208FFB023209}"/>
              </a:ext>
            </a:extLst>
          </p:cNvPr>
          <p:cNvSpPr/>
          <p:nvPr/>
        </p:nvSpPr>
        <p:spPr>
          <a:xfrm>
            <a:off x="0" y="6331432"/>
            <a:ext cx="12192000" cy="52656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descr="n28 SP Ly k27">
            <a:extLst>
              <a:ext uri="{FF2B5EF4-FFF2-40B4-BE49-F238E27FC236}">
                <a16:creationId xmlns:a16="http://schemas.microsoft.com/office/drawing/2014/main" id="{F3F48A1B-A216-A50A-A3F3-FAA8E6CCA937}"/>
              </a:ext>
            </a:extLst>
          </p:cNvPr>
          <p:cNvSpPr/>
          <p:nvPr/>
        </p:nvSpPr>
        <p:spPr>
          <a:xfrm>
            <a:off x="565456" y="1199693"/>
            <a:ext cx="11061087" cy="4879489"/>
          </a:xfrm>
          <a:custGeom>
            <a:avLst/>
            <a:gdLst>
              <a:gd name="connsiteX0" fmla="*/ 0 w 11061087"/>
              <a:gd name="connsiteY0" fmla="*/ 813264 h 4879489"/>
              <a:gd name="connsiteX1" fmla="*/ 813264 w 11061087"/>
              <a:gd name="connsiteY1" fmla="*/ 0 h 4879489"/>
              <a:gd name="connsiteX2" fmla="*/ 1497270 w 11061087"/>
              <a:gd name="connsiteY2" fmla="*/ 0 h 4879489"/>
              <a:gd name="connsiteX3" fmla="*/ 1898238 w 11061087"/>
              <a:gd name="connsiteY3" fmla="*/ 0 h 4879489"/>
              <a:gd name="connsiteX4" fmla="*/ 2393553 w 11061087"/>
              <a:gd name="connsiteY4" fmla="*/ 0 h 4879489"/>
              <a:gd name="connsiteX5" fmla="*/ 2794521 w 11061087"/>
              <a:gd name="connsiteY5" fmla="*/ 0 h 4879489"/>
              <a:gd name="connsiteX6" fmla="*/ 3384181 w 11061087"/>
              <a:gd name="connsiteY6" fmla="*/ 0 h 4879489"/>
              <a:gd name="connsiteX7" fmla="*/ 3973841 w 11061087"/>
              <a:gd name="connsiteY7" fmla="*/ 0 h 4879489"/>
              <a:gd name="connsiteX8" fmla="*/ 4563501 w 11061087"/>
              <a:gd name="connsiteY8" fmla="*/ 0 h 4879489"/>
              <a:gd name="connsiteX9" fmla="*/ 5341852 w 11061087"/>
              <a:gd name="connsiteY9" fmla="*/ 0 h 4879489"/>
              <a:gd name="connsiteX10" fmla="*/ 6025858 w 11061087"/>
              <a:gd name="connsiteY10" fmla="*/ 0 h 4879489"/>
              <a:gd name="connsiteX11" fmla="*/ 6332481 w 11061087"/>
              <a:gd name="connsiteY11" fmla="*/ 0 h 4879489"/>
              <a:gd name="connsiteX12" fmla="*/ 7016487 w 11061087"/>
              <a:gd name="connsiteY12" fmla="*/ 0 h 4879489"/>
              <a:gd name="connsiteX13" fmla="*/ 7700492 w 11061087"/>
              <a:gd name="connsiteY13" fmla="*/ 0 h 4879489"/>
              <a:gd name="connsiteX14" fmla="*/ 8384498 w 11061087"/>
              <a:gd name="connsiteY14" fmla="*/ 0 h 4879489"/>
              <a:gd name="connsiteX15" fmla="*/ 8785466 w 11061087"/>
              <a:gd name="connsiteY15" fmla="*/ 0 h 4879489"/>
              <a:gd name="connsiteX16" fmla="*/ 9375126 w 11061087"/>
              <a:gd name="connsiteY16" fmla="*/ 0 h 4879489"/>
              <a:gd name="connsiteX17" fmla="*/ 10247823 w 11061087"/>
              <a:gd name="connsiteY17" fmla="*/ 0 h 4879489"/>
              <a:gd name="connsiteX18" fmla="*/ 11061087 w 11061087"/>
              <a:gd name="connsiteY18" fmla="*/ 813264 h 4879489"/>
              <a:gd name="connsiteX19" fmla="*/ 11061087 w 11061087"/>
              <a:gd name="connsiteY19" fmla="*/ 1420483 h 4879489"/>
              <a:gd name="connsiteX20" fmla="*/ 11061087 w 11061087"/>
              <a:gd name="connsiteY20" fmla="*/ 1962644 h 4879489"/>
              <a:gd name="connsiteX21" fmla="*/ 11061087 w 11061087"/>
              <a:gd name="connsiteY21" fmla="*/ 2407215 h 4879489"/>
              <a:gd name="connsiteX22" fmla="*/ 11061087 w 11061087"/>
              <a:gd name="connsiteY22" fmla="*/ 2949375 h 4879489"/>
              <a:gd name="connsiteX23" fmla="*/ 11061087 w 11061087"/>
              <a:gd name="connsiteY23" fmla="*/ 3524065 h 4879489"/>
              <a:gd name="connsiteX24" fmla="*/ 11061087 w 11061087"/>
              <a:gd name="connsiteY24" fmla="*/ 4066225 h 4879489"/>
              <a:gd name="connsiteX25" fmla="*/ 10247823 w 11061087"/>
              <a:gd name="connsiteY25" fmla="*/ 4879489 h 4879489"/>
              <a:gd name="connsiteX26" fmla="*/ 9563817 w 11061087"/>
              <a:gd name="connsiteY26" fmla="*/ 4879489 h 4879489"/>
              <a:gd name="connsiteX27" fmla="*/ 8785466 w 11061087"/>
              <a:gd name="connsiteY27" fmla="*/ 4879489 h 4879489"/>
              <a:gd name="connsiteX28" fmla="*/ 8478843 w 11061087"/>
              <a:gd name="connsiteY28" fmla="*/ 4879489 h 4879489"/>
              <a:gd name="connsiteX29" fmla="*/ 7700492 w 11061087"/>
              <a:gd name="connsiteY29" fmla="*/ 4879489 h 4879489"/>
              <a:gd name="connsiteX30" fmla="*/ 6922141 w 11061087"/>
              <a:gd name="connsiteY30" fmla="*/ 4879489 h 4879489"/>
              <a:gd name="connsiteX31" fmla="*/ 6238135 w 11061087"/>
              <a:gd name="connsiteY31" fmla="*/ 4879489 h 4879489"/>
              <a:gd name="connsiteX32" fmla="*/ 5554130 w 11061087"/>
              <a:gd name="connsiteY32" fmla="*/ 4879489 h 4879489"/>
              <a:gd name="connsiteX33" fmla="*/ 5153161 w 11061087"/>
              <a:gd name="connsiteY33" fmla="*/ 4879489 h 4879489"/>
              <a:gd name="connsiteX34" fmla="*/ 4657847 w 11061087"/>
              <a:gd name="connsiteY34" fmla="*/ 4879489 h 4879489"/>
              <a:gd name="connsiteX35" fmla="*/ 4351224 w 11061087"/>
              <a:gd name="connsiteY35" fmla="*/ 4879489 h 4879489"/>
              <a:gd name="connsiteX36" fmla="*/ 3572873 w 11061087"/>
              <a:gd name="connsiteY36" fmla="*/ 4879489 h 4879489"/>
              <a:gd name="connsiteX37" fmla="*/ 2888867 w 11061087"/>
              <a:gd name="connsiteY37" fmla="*/ 4879489 h 4879489"/>
              <a:gd name="connsiteX38" fmla="*/ 2582244 w 11061087"/>
              <a:gd name="connsiteY38" fmla="*/ 4879489 h 4879489"/>
              <a:gd name="connsiteX39" fmla="*/ 1992584 w 11061087"/>
              <a:gd name="connsiteY39" fmla="*/ 4879489 h 4879489"/>
              <a:gd name="connsiteX40" fmla="*/ 1591615 w 11061087"/>
              <a:gd name="connsiteY40" fmla="*/ 4879489 h 4879489"/>
              <a:gd name="connsiteX41" fmla="*/ 813264 w 11061087"/>
              <a:gd name="connsiteY41" fmla="*/ 4879489 h 4879489"/>
              <a:gd name="connsiteX42" fmla="*/ 0 w 11061087"/>
              <a:gd name="connsiteY42" fmla="*/ 4066225 h 4879489"/>
              <a:gd name="connsiteX43" fmla="*/ 0 w 11061087"/>
              <a:gd name="connsiteY43" fmla="*/ 3621654 h 4879489"/>
              <a:gd name="connsiteX44" fmla="*/ 0 w 11061087"/>
              <a:gd name="connsiteY44" fmla="*/ 3177082 h 4879489"/>
              <a:gd name="connsiteX45" fmla="*/ 0 w 11061087"/>
              <a:gd name="connsiteY45" fmla="*/ 2699981 h 4879489"/>
              <a:gd name="connsiteX46" fmla="*/ 0 w 11061087"/>
              <a:gd name="connsiteY46" fmla="*/ 2125292 h 4879489"/>
              <a:gd name="connsiteX47" fmla="*/ 0 w 11061087"/>
              <a:gd name="connsiteY47" fmla="*/ 1550602 h 4879489"/>
              <a:gd name="connsiteX48" fmla="*/ 0 w 11061087"/>
              <a:gd name="connsiteY48" fmla="*/ 813264 h 487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061087" h="4879489" fill="none" extrusionOk="0">
                <a:moveTo>
                  <a:pt x="0" y="813264"/>
                </a:moveTo>
                <a:cubicBezTo>
                  <a:pt x="15257" y="452622"/>
                  <a:pt x="371374" y="83898"/>
                  <a:pt x="813264" y="0"/>
                </a:cubicBezTo>
                <a:cubicBezTo>
                  <a:pt x="1152246" y="-21064"/>
                  <a:pt x="1159616" y="21677"/>
                  <a:pt x="1497270" y="0"/>
                </a:cubicBezTo>
                <a:cubicBezTo>
                  <a:pt x="1834924" y="-21677"/>
                  <a:pt x="1715042" y="18115"/>
                  <a:pt x="1898238" y="0"/>
                </a:cubicBezTo>
                <a:cubicBezTo>
                  <a:pt x="2081434" y="-18115"/>
                  <a:pt x="2186712" y="47618"/>
                  <a:pt x="2393553" y="0"/>
                </a:cubicBezTo>
                <a:cubicBezTo>
                  <a:pt x="2600395" y="-47618"/>
                  <a:pt x="2627199" y="7675"/>
                  <a:pt x="2794521" y="0"/>
                </a:cubicBezTo>
                <a:cubicBezTo>
                  <a:pt x="2961843" y="-7675"/>
                  <a:pt x="3092854" y="43995"/>
                  <a:pt x="3384181" y="0"/>
                </a:cubicBezTo>
                <a:cubicBezTo>
                  <a:pt x="3675508" y="-43995"/>
                  <a:pt x="3681405" y="7355"/>
                  <a:pt x="3973841" y="0"/>
                </a:cubicBezTo>
                <a:cubicBezTo>
                  <a:pt x="4266277" y="-7355"/>
                  <a:pt x="4386716" y="33232"/>
                  <a:pt x="4563501" y="0"/>
                </a:cubicBezTo>
                <a:cubicBezTo>
                  <a:pt x="4740286" y="-33232"/>
                  <a:pt x="5084334" y="20741"/>
                  <a:pt x="5341852" y="0"/>
                </a:cubicBezTo>
                <a:cubicBezTo>
                  <a:pt x="5599370" y="-20741"/>
                  <a:pt x="5885473" y="72836"/>
                  <a:pt x="6025858" y="0"/>
                </a:cubicBezTo>
                <a:cubicBezTo>
                  <a:pt x="6166243" y="-72836"/>
                  <a:pt x="6225629" y="6589"/>
                  <a:pt x="6332481" y="0"/>
                </a:cubicBezTo>
                <a:cubicBezTo>
                  <a:pt x="6439333" y="-6589"/>
                  <a:pt x="6867815" y="42698"/>
                  <a:pt x="7016487" y="0"/>
                </a:cubicBezTo>
                <a:cubicBezTo>
                  <a:pt x="7165159" y="-42698"/>
                  <a:pt x="7551544" y="20505"/>
                  <a:pt x="7700492" y="0"/>
                </a:cubicBezTo>
                <a:cubicBezTo>
                  <a:pt x="7849440" y="-20505"/>
                  <a:pt x="8204191" y="76840"/>
                  <a:pt x="8384498" y="0"/>
                </a:cubicBezTo>
                <a:cubicBezTo>
                  <a:pt x="8564805" y="-76840"/>
                  <a:pt x="8698150" y="2758"/>
                  <a:pt x="8785466" y="0"/>
                </a:cubicBezTo>
                <a:cubicBezTo>
                  <a:pt x="8872782" y="-2758"/>
                  <a:pt x="9250265" y="15420"/>
                  <a:pt x="9375126" y="0"/>
                </a:cubicBezTo>
                <a:cubicBezTo>
                  <a:pt x="9499987" y="-15420"/>
                  <a:pt x="9955616" y="77853"/>
                  <a:pt x="10247823" y="0"/>
                </a:cubicBezTo>
                <a:cubicBezTo>
                  <a:pt x="10772622" y="-28575"/>
                  <a:pt x="10928961" y="380050"/>
                  <a:pt x="11061087" y="813264"/>
                </a:cubicBezTo>
                <a:cubicBezTo>
                  <a:pt x="11103841" y="942555"/>
                  <a:pt x="11052428" y="1272695"/>
                  <a:pt x="11061087" y="1420483"/>
                </a:cubicBezTo>
                <a:cubicBezTo>
                  <a:pt x="11069746" y="1568271"/>
                  <a:pt x="11003790" y="1836123"/>
                  <a:pt x="11061087" y="1962644"/>
                </a:cubicBezTo>
                <a:cubicBezTo>
                  <a:pt x="11118384" y="2089165"/>
                  <a:pt x="11008858" y="2271102"/>
                  <a:pt x="11061087" y="2407215"/>
                </a:cubicBezTo>
                <a:cubicBezTo>
                  <a:pt x="11113316" y="2543328"/>
                  <a:pt x="11018426" y="2714124"/>
                  <a:pt x="11061087" y="2949375"/>
                </a:cubicBezTo>
                <a:cubicBezTo>
                  <a:pt x="11103748" y="3184626"/>
                  <a:pt x="10995289" y="3323738"/>
                  <a:pt x="11061087" y="3524065"/>
                </a:cubicBezTo>
                <a:cubicBezTo>
                  <a:pt x="11126885" y="3724392"/>
                  <a:pt x="10997915" y="3893140"/>
                  <a:pt x="11061087" y="4066225"/>
                </a:cubicBezTo>
                <a:cubicBezTo>
                  <a:pt x="11070350" y="4528397"/>
                  <a:pt x="10713876" y="4938273"/>
                  <a:pt x="10247823" y="4879489"/>
                </a:cubicBezTo>
                <a:cubicBezTo>
                  <a:pt x="9994415" y="4933438"/>
                  <a:pt x="9712513" y="4817340"/>
                  <a:pt x="9563817" y="4879489"/>
                </a:cubicBezTo>
                <a:cubicBezTo>
                  <a:pt x="9415121" y="4941638"/>
                  <a:pt x="8965490" y="4812624"/>
                  <a:pt x="8785466" y="4879489"/>
                </a:cubicBezTo>
                <a:cubicBezTo>
                  <a:pt x="8605442" y="4946354"/>
                  <a:pt x="8615126" y="4849172"/>
                  <a:pt x="8478843" y="4879489"/>
                </a:cubicBezTo>
                <a:cubicBezTo>
                  <a:pt x="8342560" y="4909806"/>
                  <a:pt x="7898109" y="4802103"/>
                  <a:pt x="7700492" y="4879489"/>
                </a:cubicBezTo>
                <a:cubicBezTo>
                  <a:pt x="7502875" y="4956875"/>
                  <a:pt x="7156650" y="4872537"/>
                  <a:pt x="6922141" y="4879489"/>
                </a:cubicBezTo>
                <a:cubicBezTo>
                  <a:pt x="6687632" y="4886441"/>
                  <a:pt x="6408639" y="4809225"/>
                  <a:pt x="6238135" y="4879489"/>
                </a:cubicBezTo>
                <a:cubicBezTo>
                  <a:pt x="6067631" y="4949753"/>
                  <a:pt x="5774085" y="4821117"/>
                  <a:pt x="5554130" y="4879489"/>
                </a:cubicBezTo>
                <a:cubicBezTo>
                  <a:pt x="5334175" y="4937861"/>
                  <a:pt x="5281392" y="4833737"/>
                  <a:pt x="5153161" y="4879489"/>
                </a:cubicBezTo>
                <a:cubicBezTo>
                  <a:pt x="5024930" y="4925241"/>
                  <a:pt x="4816208" y="4846610"/>
                  <a:pt x="4657847" y="4879489"/>
                </a:cubicBezTo>
                <a:cubicBezTo>
                  <a:pt x="4499486" y="4912368"/>
                  <a:pt x="4500504" y="4869980"/>
                  <a:pt x="4351224" y="4879489"/>
                </a:cubicBezTo>
                <a:cubicBezTo>
                  <a:pt x="4201944" y="4888998"/>
                  <a:pt x="3938361" y="4826478"/>
                  <a:pt x="3572873" y="4879489"/>
                </a:cubicBezTo>
                <a:cubicBezTo>
                  <a:pt x="3207385" y="4932500"/>
                  <a:pt x="3064909" y="4804631"/>
                  <a:pt x="2888867" y="4879489"/>
                </a:cubicBezTo>
                <a:cubicBezTo>
                  <a:pt x="2712825" y="4954347"/>
                  <a:pt x="2681545" y="4852984"/>
                  <a:pt x="2582244" y="4879489"/>
                </a:cubicBezTo>
                <a:cubicBezTo>
                  <a:pt x="2482943" y="4905994"/>
                  <a:pt x="2200585" y="4809261"/>
                  <a:pt x="1992584" y="4879489"/>
                </a:cubicBezTo>
                <a:cubicBezTo>
                  <a:pt x="1784583" y="4949717"/>
                  <a:pt x="1720819" y="4834390"/>
                  <a:pt x="1591615" y="4879489"/>
                </a:cubicBezTo>
                <a:cubicBezTo>
                  <a:pt x="1462411" y="4924588"/>
                  <a:pt x="1001361" y="4827603"/>
                  <a:pt x="813264" y="4879489"/>
                </a:cubicBezTo>
                <a:cubicBezTo>
                  <a:pt x="387654" y="4848234"/>
                  <a:pt x="9117" y="4585724"/>
                  <a:pt x="0" y="4066225"/>
                </a:cubicBezTo>
                <a:cubicBezTo>
                  <a:pt x="-4141" y="3885409"/>
                  <a:pt x="28249" y="3767755"/>
                  <a:pt x="0" y="3621654"/>
                </a:cubicBezTo>
                <a:cubicBezTo>
                  <a:pt x="-28249" y="3475553"/>
                  <a:pt x="29994" y="3325375"/>
                  <a:pt x="0" y="3177082"/>
                </a:cubicBezTo>
                <a:cubicBezTo>
                  <a:pt x="-29994" y="3028789"/>
                  <a:pt x="19347" y="2913219"/>
                  <a:pt x="0" y="2699981"/>
                </a:cubicBezTo>
                <a:cubicBezTo>
                  <a:pt x="-19347" y="2486743"/>
                  <a:pt x="24497" y="2287457"/>
                  <a:pt x="0" y="2125292"/>
                </a:cubicBezTo>
                <a:cubicBezTo>
                  <a:pt x="-24497" y="1963127"/>
                  <a:pt x="34177" y="1691162"/>
                  <a:pt x="0" y="1550602"/>
                </a:cubicBezTo>
                <a:cubicBezTo>
                  <a:pt x="-34177" y="1410042"/>
                  <a:pt x="67532" y="1180049"/>
                  <a:pt x="0" y="813264"/>
                </a:cubicBezTo>
                <a:close/>
              </a:path>
              <a:path w="11061087" h="4879489" stroke="0" extrusionOk="0">
                <a:moveTo>
                  <a:pt x="0" y="813264"/>
                </a:moveTo>
                <a:cubicBezTo>
                  <a:pt x="-32322" y="308395"/>
                  <a:pt x="265222" y="81517"/>
                  <a:pt x="813264" y="0"/>
                </a:cubicBezTo>
                <a:cubicBezTo>
                  <a:pt x="953738" y="-37673"/>
                  <a:pt x="1168907" y="3705"/>
                  <a:pt x="1497270" y="0"/>
                </a:cubicBezTo>
                <a:cubicBezTo>
                  <a:pt x="1825633" y="-3705"/>
                  <a:pt x="1877893" y="50760"/>
                  <a:pt x="2086929" y="0"/>
                </a:cubicBezTo>
                <a:cubicBezTo>
                  <a:pt x="2295965" y="-50760"/>
                  <a:pt x="2255765" y="22766"/>
                  <a:pt x="2393553" y="0"/>
                </a:cubicBezTo>
                <a:cubicBezTo>
                  <a:pt x="2531341" y="-22766"/>
                  <a:pt x="2759241" y="58932"/>
                  <a:pt x="2983213" y="0"/>
                </a:cubicBezTo>
                <a:cubicBezTo>
                  <a:pt x="3207185" y="-58932"/>
                  <a:pt x="3511362" y="45057"/>
                  <a:pt x="3667218" y="0"/>
                </a:cubicBezTo>
                <a:cubicBezTo>
                  <a:pt x="3823074" y="-45057"/>
                  <a:pt x="3980849" y="2356"/>
                  <a:pt x="4068187" y="0"/>
                </a:cubicBezTo>
                <a:cubicBezTo>
                  <a:pt x="4155525" y="-2356"/>
                  <a:pt x="4574857" y="58404"/>
                  <a:pt x="4846538" y="0"/>
                </a:cubicBezTo>
                <a:cubicBezTo>
                  <a:pt x="5118219" y="-58404"/>
                  <a:pt x="5240578" y="66953"/>
                  <a:pt x="5624889" y="0"/>
                </a:cubicBezTo>
                <a:cubicBezTo>
                  <a:pt x="6009200" y="-66953"/>
                  <a:pt x="5893943" y="34965"/>
                  <a:pt x="6025858" y="0"/>
                </a:cubicBezTo>
                <a:cubicBezTo>
                  <a:pt x="6157773" y="-34965"/>
                  <a:pt x="6278549" y="56796"/>
                  <a:pt x="6521172" y="0"/>
                </a:cubicBezTo>
                <a:cubicBezTo>
                  <a:pt x="6763795" y="-56796"/>
                  <a:pt x="6730611" y="8665"/>
                  <a:pt x="6827795" y="0"/>
                </a:cubicBezTo>
                <a:cubicBezTo>
                  <a:pt x="6924979" y="-8665"/>
                  <a:pt x="7185722" y="13936"/>
                  <a:pt x="7417455" y="0"/>
                </a:cubicBezTo>
                <a:cubicBezTo>
                  <a:pt x="7649188" y="-13936"/>
                  <a:pt x="7826581" y="31378"/>
                  <a:pt x="8101461" y="0"/>
                </a:cubicBezTo>
                <a:cubicBezTo>
                  <a:pt x="8376341" y="-31378"/>
                  <a:pt x="8404518" y="54357"/>
                  <a:pt x="8691121" y="0"/>
                </a:cubicBezTo>
                <a:cubicBezTo>
                  <a:pt x="8977724" y="-54357"/>
                  <a:pt x="8991540" y="5851"/>
                  <a:pt x="9092090" y="0"/>
                </a:cubicBezTo>
                <a:cubicBezTo>
                  <a:pt x="9192640" y="-5851"/>
                  <a:pt x="9782739" y="82159"/>
                  <a:pt x="10247823" y="0"/>
                </a:cubicBezTo>
                <a:cubicBezTo>
                  <a:pt x="10592034" y="-11761"/>
                  <a:pt x="11142873" y="403100"/>
                  <a:pt x="11061087" y="813264"/>
                </a:cubicBezTo>
                <a:cubicBezTo>
                  <a:pt x="11091686" y="939762"/>
                  <a:pt x="11056725" y="1137250"/>
                  <a:pt x="11061087" y="1257835"/>
                </a:cubicBezTo>
                <a:cubicBezTo>
                  <a:pt x="11065449" y="1378420"/>
                  <a:pt x="11043297" y="1661846"/>
                  <a:pt x="11061087" y="1799996"/>
                </a:cubicBezTo>
                <a:cubicBezTo>
                  <a:pt x="11078877" y="1938146"/>
                  <a:pt x="11033082" y="2195062"/>
                  <a:pt x="11061087" y="2309626"/>
                </a:cubicBezTo>
                <a:cubicBezTo>
                  <a:pt x="11089092" y="2424190"/>
                  <a:pt x="11035850" y="2700984"/>
                  <a:pt x="11061087" y="2851786"/>
                </a:cubicBezTo>
                <a:cubicBezTo>
                  <a:pt x="11086324" y="3002588"/>
                  <a:pt x="11049667" y="3225961"/>
                  <a:pt x="11061087" y="3361417"/>
                </a:cubicBezTo>
                <a:cubicBezTo>
                  <a:pt x="11072507" y="3496873"/>
                  <a:pt x="11041926" y="3866447"/>
                  <a:pt x="11061087" y="4066225"/>
                </a:cubicBezTo>
                <a:cubicBezTo>
                  <a:pt x="11092186" y="4519808"/>
                  <a:pt x="10770238" y="4807871"/>
                  <a:pt x="10247823" y="4879489"/>
                </a:cubicBezTo>
                <a:cubicBezTo>
                  <a:pt x="10092029" y="4914942"/>
                  <a:pt x="9990362" y="4828107"/>
                  <a:pt x="9752509" y="4879489"/>
                </a:cubicBezTo>
                <a:cubicBezTo>
                  <a:pt x="9514656" y="4930871"/>
                  <a:pt x="9496540" y="4832510"/>
                  <a:pt x="9351540" y="4879489"/>
                </a:cubicBezTo>
                <a:cubicBezTo>
                  <a:pt x="9206540" y="4926468"/>
                  <a:pt x="9071539" y="4874138"/>
                  <a:pt x="8856226" y="4879489"/>
                </a:cubicBezTo>
                <a:cubicBezTo>
                  <a:pt x="8640913" y="4884840"/>
                  <a:pt x="8682203" y="4844531"/>
                  <a:pt x="8549602" y="4879489"/>
                </a:cubicBezTo>
                <a:cubicBezTo>
                  <a:pt x="8417001" y="4914447"/>
                  <a:pt x="8254179" y="4811432"/>
                  <a:pt x="7959942" y="4879489"/>
                </a:cubicBezTo>
                <a:cubicBezTo>
                  <a:pt x="7665705" y="4947546"/>
                  <a:pt x="7676387" y="4867175"/>
                  <a:pt x="7558974" y="4879489"/>
                </a:cubicBezTo>
                <a:cubicBezTo>
                  <a:pt x="7441561" y="4891803"/>
                  <a:pt x="7021106" y="4800386"/>
                  <a:pt x="6874968" y="4879489"/>
                </a:cubicBezTo>
                <a:cubicBezTo>
                  <a:pt x="6728830" y="4958592"/>
                  <a:pt x="6716545" y="4872665"/>
                  <a:pt x="6568345" y="4879489"/>
                </a:cubicBezTo>
                <a:cubicBezTo>
                  <a:pt x="6420145" y="4886313"/>
                  <a:pt x="6248948" y="4849539"/>
                  <a:pt x="6167376" y="4879489"/>
                </a:cubicBezTo>
                <a:cubicBezTo>
                  <a:pt x="6085804" y="4909439"/>
                  <a:pt x="5910745" y="4860639"/>
                  <a:pt x="5766407" y="4879489"/>
                </a:cubicBezTo>
                <a:cubicBezTo>
                  <a:pt x="5622069" y="4898339"/>
                  <a:pt x="5544774" y="4867814"/>
                  <a:pt x="5459784" y="4879489"/>
                </a:cubicBezTo>
                <a:cubicBezTo>
                  <a:pt x="5374794" y="4891164"/>
                  <a:pt x="5245520" y="4855256"/>
                  <a:pt x="5058816" y="4879489"/>
                </a:cubicBezTo>
                <a:cubicBezTo>
                  <a:pt x="4872112" y="4903722"/>
                  <a:pt x="4748993" y="4870196"/>
                  <a:pt x="4563501" y="4879489"/>
                </a:cubicBezTo>
                <a:cubicBezTo>
                  <a:pt x="4378010" y="4888782"/>
                  <a:pt x="4139926" y="4813222"/>
                  <a:pt x="3879496" y="4879489"/>
                </a:cubicBezTo>
                <a:cubicBezTo>
                  <a:pt x="3619067" y="4945756"/>
                  <a:pt x="3417408" y="4818518"/>
                  <a:pt x="3195490" y="4879489"/>
                </a:cubicBezTo>
                <a:cubicBezTo>
                  <a:pt x="2973572" y="4940460"/>
                  <a:pt x="2675718" y="4847981"/>
                  <a:pt x="2417139" y="4879489"/>
                </a:cubicBezTo>
                <a:cubicBezTo>
                  <a:pt x="2158560" y="4910997"/>
                  <a:pt x="2067469" y="4861900"/>
                  <a:pt x="1733134" y="4879489"/>
                </a:cubicBezTo>
                <a:cubicBezTo>
                  <a:pt x="1398800" y="4897078"/>
                  <a:pt x="1520096" y="4855924"/>
                  <a:pt x="1426510" y="4879489"/>
                </a:cubicBezTo>
                <a:cubicBezTo>
                  <a:pt x="1332924" y="4903054"/>
                  <a:pt x="1094373" y="4827302"/>
                  <a:pt x="813264" y="4879489"/>
                </a:cubicBezTo>
                <a:cubicBezTo>
                  <a:pt x="420480" y="4847532"/>
                  <a:pt x="-60101" y="4482104"/>
                  <a:pt x="0" y="4066225"/>
                </a:cubicBezTo>
                <a:cubicBezTo>
                  <a:pt x="-24328" y="3908604"/>
                  <a:pt x="24431" y="3810811"/>
                  <a:pt x="0" y="3621654"/>
                </a:cubicBezTo>
                <a:cubicBezTo>
                  <a:pt x="-24431" y="3432497"/>
                  <a:pt x="20607" y="3285543"/>
                  <a:pt x="0" y="3014434"/>
                </a:cubicBezTo>
                <a:cubicBezTo>
                  <a:pt x="-20607" y="2743325"/>
                  <a:pt x="9067" y="2720312"/>
                  <a:pt x="0" y="2537333"/>
                </a:cubicBezTo>
                <a:cubicBezTo>
                  <a:pt x="-9067" y="2354354"/>
                  <a:pt x="45307" y="2098844"/>
                  <a:pt x="0" y="1962644"/>
                </a:cubicBezTo>
                <a:cubicBezTo>
                  <a:pt x="-45307" y="1826444"/>
                  <a:pt x="4836" y="1644493"/>
                  <a:pt x="0" y="1453013"/>
                </a:cubicBezTo>
                <a:cubicBezTo>
                  <a:pt x="-4836" y="1261533"/>
                  <a:pt x="71543" y="1001084"/>
                  <a:pt x="0" y="813264"/>
                </a:cubicBezTo>
                <a:close/>
              </a:path>
            </a:pathLst>
          </a:custGeom>
          <a:solidFill>
            <a:schemeClr val="accent2">
              <a:lumMod val="20000"/>
              <a:lumOff val="80000"/>
            </a:schemeClr>
          </a:solidFill>
          <a:ln w="38100">
            <a:extLst>
              <a:ext uri="{C807C97D-BFC1-408E-A445-0C87EB9F89A2}">
                <ask:lineSketchStyleProps xmlns:ask="http://schemas.microsoft.com/office/drawing/2018/sketchyshapes" sd="708811136">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Fira Sans Condensed" panose="020B0503050000020004" pitchFamily="34" charset="0"/>
            </a:endParaRPr>
          </a:p>
        </p:txBody>
      </p:sp>
      <p:sp>
        <p:nvSpPr>
          <p:cNvPr id="9" name="TextBox 8" descr="n28 SP Ly k27">
            <a:extLst>
              <a:ext uri="{FF2B5EF4-FFF2-40B4-BE49-F238E27FC236}">
                <a16:creationId xmlns:a16="http://schemas.microsoft.com/office/drawing/2014/main" id="{20422397-19AB-28FE-3244-0D5BE7791AE3}"/>
              </a:ext>
            </a:extLst>
          </p:cNvPr>
          <p:cNvSpPr txBox="1"/>
          <p:nvPr/>
        </p:nvSpPr>
        <p:spPr>
          <a:xfrm>
            <a:off x="937522" y="2053274"/>
            <a:ext cx="10316954" cy="492443"/>
          </a:xfrm>
          <a:prstGeom prst="rect">
            <a:avLst/>
          </a:prstGeom>
          <a:noFill/>
        </p:spPr>
        <p:txBody>
          <a:bodyPr wrap="square" rtlCol="0">
            <a:spAutoFit/>
          </a:bodyPr>
          <a:lstStyle/>
          <a:p>
            <a:pPr marL="457200" indent="-457200" algn="just">
              <a:buFont typeface="Wingdings" panose="05000000000000000000" pitchFamily="2" charset="2"/>
              <a:buChar char="q"/>
            </a:pPr>
            <a:r>
              <a:rPr lang="vi-VN" sz="2600">
                <a:latin typeface="Fira Sans Extra Condensed" panose="020B0503050000020004" pitchFamily="34" charset="0"/>
              </a:rPr>
              <a:t> Đường đặc trưng V - A </a:t>
            </a:r>
            <a:r>
              <a:rPr lang="en-US" sz="2600">
                <a:latin typeface="Fira Sans Extra Condensed" panose="020B0503050000020004" pitchFamily="34" charset="0"/>
              </a:rPr>
              <a:t> có </a:t>
            </a:r>
            <a:r>
              <a:rPr lang="vi-VN" sz="2600">
                <a:latin typeface="Fira Sans Extra Condensed" panose="020B0503050000020004" pitchFamily="34" charset="0"/>
              </a:rPr>
              <a:t>dạng đường thẳng</a:t>
            </a:r>
            <a:r>
              <a:rPr lang="en-US" sz="2600">
                <a:latin typeface="Fira Sans Extra Condensed" panose="020B0503050000020004" pitchFamily="34" charset="0"/>
              </a:rPr>
              <a:t> nên I tỉ lệ thuận với U</a:t>
            </a:r>
            <a:endParaRPr lang="vi-VN" sz="2600">
              <a:latin typeface="Fira Sans Extra Condensed" panose="020B0503050000020004" pitchFamily="34" charset="0"/>
            </a:endParaRPr>
          </a:p>
        </p:txBody>
      </p:sp>
      <mc:AlternateContent xmlns:mc="http://schemas.openxmlformats.org/markup-compatibility/2006">
        <mc:Choice xmlns:a14="http://schemas.microsoft.com/office/drawing/2010/main" Requires="a14">
          <p:sp>
            <p:nvSpPr>
              <p:cNvPr id="2" name="TextBox 1" descr="n28 SP Ly k27">
                <a:extLst>
                  <a:ext uri="{FF2B5EF4-FFF2-40B4-BE49-F238E27FC236}">
                    <a16:creationId xmlns:a16="http://schemas.microsoft.com/office/drawing/2014/main" id="{AC140870-49E9-C022-4A92-2AC5F42A89F5}"/>
                  </a:ext>
                </a:extLst>
              </p:cNvPr>
              <p:cNvSpPr txBox="1"/>
              <p:nvPr/>
            </p:nvSpPr>
            <p:spPr>
              <a:xfrm>
                <a:off x="937522" y="2944204"/>
                <a:ext cx="10316954" cy="2271391"/>
              </a:xfrm>
              <a:prstGeom prst="rect">
                <a:avLst/>
              </a:prstGeom>
              <a:noFill/>
            </p:spPr>
            <p:txBody>
              <a:bodyPr wrap="square" rtlCol="0">
                <a:spAutoFit/>
              </a:bodyPr>
              <a:lstStyle/>
              <a:p>
                <a:pPr marL="342900" indent="-342900" algn="just">
                  <a:lnSpc>
                    <a:spcPct val="130000"/>
                  </a:lnSpc>
                  <a:buFont typeface="Wingdings" panose="05000000000000000000" pitchFamily="2" charset="2"/>
                  <a:buChar char="q"/>
                </a:pPr>
                <a:r>
                  <a:rPr lang="en-US" sz="2400" kern="100">
                    <a:latin typeface="Fira Sans Condensed" panose="020B0503050000020004" pitchFamily="34" charset="0"/>
                    <a:ea typeface="Aptos" panose="020B0004020202020204" pitchFamily="34" charset="0"/>
                    <a:cs typeface="Times New Roman" panose="02020603050405020304" pitchFamily="18" charset="0"/>
                  </a:rPr>
                  <a:t>Hiện tượng cộng hưởng điện:</a:t>
                </a:r>
              </a:p>
              <a:p>
                <a:pPr indent="457200" algn="just">
                  <a:lnSpc>
                    <a:spcPct val="130000"/>
                  </a:lnSpc>
                </a:pPr>
                <a:r>
                  <a:rPr lang="en-US" sz="2400" kern="100">
                    <a:latin typeface="Fira Sans Condensed" panose="020B0503050000020004" pitchFamily="34" charset="0"/>
                    <a:ea typeface="Aptos" panose="020B0004020202020204" pitchFamily="34" charset="0"/>
                    <a:cs typeface="Times New Roman" panose="02020603050405020304" pitchFamily="18" charset="0"/>
                    <a:sym typeface="Wingdings" panose="05000000000000000000" pitchFamily="2" charset="2"/>
                  </a:rPr>
                  <a:t></a:t>
                </a:r>
                <a:r>
                  <a:rPr lang="en-US" sz="2400" kern="100">
                    <a:latin typeface="Fira Sans Condensed" panose="020B0503050000020004" pitchFamily="34" charset="0"/>
                    <a:ea typeface="Aptos" panose="020B0004020202020204" pitchFamily="34" charset="0"/>
                    <a:cs typeface="Times New Roman" panose="02020603050405020304" pitchFamily="18" charset="0"/>
                  </a:rPr>
                  <a:t> Nếu đoạn mạch xoay chiều RLC nối tiếp có </a:t>
                </a:r>
                <a14:m>
                  <m:oMath xmlns:m="http://schemas.openxmlformats.org/officeDocument/2006/math">
                    <m:sSub>
                      <m:sSubPr>
                        <m:ctrlPr>
                          <a:rPr lang="en-US" sz="2400" i="1" kern="100">
                            <a:latin typeface="Cambria Math" panose="02040503050406030204" pitchFamily="18" charset="0"/>
                            <a:ea typeface="Aptos" panose="020B0004020202020204" pitchFamily="34" charset="0"/>
                            <a:cs typeface="Times New Roman" panose="02020603050405020304" pitchFamily="18" charset="0"/>
                          </a:rPr>
                        </m:ctrlPr>
                      </m:sSubPr>
                      <m:e>
                        <m:r>
                          <a:rPr lang="en-US" sz="2400" i="1" kern="100">
                            <a:latin typeface="Cambria Math" panose="02040503050406030204" pitchFamily="18" charset="0"/>
                            <a:ea typeface="Aptos" panose="020B0004020202020204" pitchFamily="34" charset="0"/>
                            <a:cs typeface="Times New Roman" panose="02020603050405020304" pitchFamily="18" charset="0"/>
                          </a:rPr>
                          <m:t>𝑍</m:t>
                        </m:r>
                      </m:e>
                      <m:sub>
                        <m:r>
                          <a:rPr lang="en-US" sz="2400" i="1" kern="100">
                            <a:latin typeface="Cambria Math" panose="02040503050406030204" pitchFamily="18" charset="0"/>
                            <a:ea typeface="Aptos" panose="020B0004020202020204" pitchFamily="34" charset="0"/>
                            <a:cs typeface="Times New Roman" panose="02020603050405020304" pitchFamily="18" charset="0"/>
                          </a:rPr>
                          <m:t>𝐿</m:t>
                        </m:r>
                      </m:sub>
                    </m:sSub>
                    <m:r>
                      <a:rPr lang="en-US" sz="2400" i="1" kern="100">
                        <a:latin typeface="Cambria Math" panose="02040503050406030204" pitchFamily="18" charset="0"/>
                        <a:ea typeface="Aptos" panose="020B0004020202020204" pitchFamily="34" charset="0"/>
                        <a:cs typeface="Times New Roman" panose="02020603050405020304" pitchFamily="18" charset="0"/>
                      </a:rPr>
                      <m:t>=</m:t>
                    </m:r>
                    <m:sSub>
                      <m:sSubPr>
                        <m:ctrlPr>
                          <a:rPr lang="en-US" sz="2400" i="1" kern="100">
                            <a:latin typeface="Cambria Math" panose="02040503050406030204" pitchFamily="18" charset="0"/>
                            <a:ea typeface="Aptos" panose="020B0004020202020204" pitchFamily="34" charset="0"/>
                            <a:cs typeface="Times New Roman" panose="02020603050405020304" pitchFamily="18" charset="0"/>
                          </a:rPr>
                        </m:ctrlPr>
                      </m:sSubPr>
                      <m:e>
                        <m:r>
                          <a:rPr lang="en-US" sz="2400" i="1" kern="100">
                            <a:latin typeface="Cambria Math" panose="02040503050406030204" pitchFamily="18" charset="0"/>
                            <a:ea typeface="Aptos" panose="020B0004020202020204" pitchFamily="34" charset="0"/>
                            <a:cs typeface="Times New Roman" panose="02020603050405020304" pitchFamily="18" charset="0"/>
                          </a:rPr>
                          <m:t>𝑍</m:t>
                        </m:r>
                      </m:e>
                      <m:sub>
                        <m:r>
                          <a:rPr lang="en-US" sz="2400" i="1" kern="100">
                            <a:latin typeface="Cambria Math" panose="02040503050406030204" pitchFamily="18" charset="0"/>
                            <a:ea typeface="Aptos" panose="020B0004020202020204" pitchFamily="34" charset="0"/>
                            <a:cs typeface="Times New Roman" panose="02020603050405020304" pitchFamily="18" charset="0"/>
                          </a:rPr>
                          <m:t>𝐶</m:t>
                        </m:r>
                      </m:sub>
                    </m:sSub>
                  </m:oMath>
                </a14:m>
                <a:r>
                  <a:rPr lang="en-US" sz="2400" kern="100">
                    <a:latin typeface="Fira Sans Condensed" panose="020B0503050000020004" pitchFamily="34" charset="0"/>
                    <a:ea typeface="Aptos" panose="020B0004020202020204" pitchFamily="34" charset="0"/>
                    <a:cs typeface="Times New Roman" panose="02020603050405020304" pitchFamily="18" charset="0"/>
                  </a:rPr>
                  <a:t> thì trong đoạn mạch xảy ra hiện tượng cộng hưởng điện.</a:t>
                </a:r>
              </a:p>
              <a:p>
                <a:pPr indent="446088" algn="just"/>
                <a:r>
                  <a:rPr lang="en-US" sz="2400">
                    <a:latin typeface="Fira Sans Condensed" panose="020B0503050000020004" pitchFamily="34" charset="0"/>
                    <a:ea typeface="Aptos" panose="020B0004020202020204" pitchFamily="34" charset="0"/>
                    <a:cs typeface="Times New Roman" panose="02020603050405020304" pitchFamily="18" charset="0"/>
                    <a:sym typeface="Wingdings" panose="05000000000000000000" pitchFamily="2" charset="2"/>
                  </a:rPr>
                  <a:t></a:t>
                </a:r>
                <a:r>
                  <a:rPr lang="en-US" sz="2400">
                    <a:latin typeface="Fira Sans Condensed" panose="020B0503050000020004" pitchFamily="34" charset="0"/>
                    <a:ea typeface="Aptos" panose="020B0004020202020204" pitchFamily="34" charset="0"/>
                  </a:rPr>
                  <a:t> Khi xảy ra hiện tượng cộng hưởng điện, cường độ dòng điện chạy qua đoạn mạch cùng pha với điện áp đặt vào hai đầu đoạn mạch.</a:t>
                </a:r>
                <a:endParaRPr lang="vi-VN" sz="2200">
                  <a:latin typeface="Fira Sans Condensed" panose="020B0503050000020004" pitchFamily="34" charset="0"/>
                </a:endParaRPr>
              </a:p>
            </p:txBody>
          </p:sp>
        </mc:Choice>
        <mc:Fallback>
          <p:sp>
            <p:nvSpPr>
              <p:cNvPr id="2" name="TextBox 1" descr="n28 SP Ly k27">
                <a:extLst>
                  <a:ext uri="{FF2B5EF4-FFF2-40B4-BE49-F238E27FC236}">
                    <a16:creationId xmlns:a16="http://schemas.microsoft.com/office/drawing/2014/main" id="{AC140870-49E9-C022-4A92-2AC5F42A89F5}"/>
                  </a:ext>
                </a:extLst>
              </p:cNvPr>
              <p:cNvSpPr txBox="1">
                <a:spLocks noRot="1" noChangeAspect="1" noMove="1" noResize="1" noEditPoints="1" noAdjustHandles="1" noChangeArrowheads="1" noChangeShapeType="1" noTextEdit="1"/>
              </p:cNvSpPr>
              <p:nvPr/>
            </p:nvSpPr>
            <p:spPr>
              <a:xfrm>
                <a:off x="937522" y="2944204"/>
                <a:ext cx="10316954" cy="2271391"/>
              </a:xfrm>
              <a:prstGeom prst="rect">
                <a:avLst/>
              </a:prstGeom>
              <a:blipFill>
                <a:blip r:embed="rId2"/>
                <a:stretch>
                  <a:fillRect l="-946" r="-887" b="-5094"/>
                </a:stretch>
              </a:blipFill>
            </p:spPr>
            <p:txBody>
              <a:bodyPr/>
              <a:lstStyle/>
              <a:p>
                <a:r>
                  <a:rPr lang="en-US">
                    <a:noFill/>
                  </a:rPr>
                  <a:t> </a:t>
                </a:r>
              </a:p>
            </p:txBody>
          </p:sp>
        </mc:Fallback>
      </mc:AlternateContent>
    </p:spTree>
    <p:extLst>
      <p:ext uri="{BB962C8B-B14F-4D97-AF65-F5344CB8AC3E}">
        <p14:creationId xmlns:p14="http://schemas.microsoft.com/office/powerpoint/2010/main" val="2602641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Hexagon 1" descr="n28 SP Ly k27">
            <a:extLst>
              <a:ext uri="{FF2B5EF4-FFF2-40B4-BE49-F238E27FC236}">
                <a16:creationId xmlns:a16="http://schemas.microsoft.com/office/drawing/2014/main" id="{78579E39-B4CB-AE1F-1936-D8F6ACEBA8D6}"/>
              </a:ext>
            </a:extLst>
          </p:cNvPr>
          <p:cNvSpPr/>
          <p:nvPr/>
        </p:nvSpPr>
        <p:spPr>
          <a:xfrm>
            <a:off x="3901440" y="233330"/>
            <a:ext cx="4389120" cy="990074"/>
          </a:xfrm>
          <a:prstGeom prst="hexagon">
            <a:avLst/>
          </a:prstGeom>
          <a:solidFill>
            <a:srgbClr val="FF6600"/>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Fira Sans Condensed ExtraBold" panose="020B0903050000020004" pitchFamily="34" charset="0"/>
              </a:rPr>
              <a:t>LUẬT CHƠI</a:t>
            </a:r>
          </a:p>
        </p:txBody>
      </p:sp>
      <p:sp>
        <p:nvSpPr>
          <p:cNvPr id="3" name="Rectangle 2" descr="n28 SP Ly k27">
            <a:extLst>
              <a:ext uri="{FF2B5EF4-FFF2-40B4-BE49-F238E27FC236}">
                <a16:creationId xmlns:a16="http://schemas.microsoft.com/office/drawing/2014/main" id="{3CEED79F-1E8B-8CCF-1071-CE76D85F83DD}"/>
              </a:ext>
            </a:extLst>
          </p:cNvPr>
          <p:cNvSpPr/>
          <p:nvPr/>
        </p:nvSpPr>
        <p:spPr>
          <a:xfrm>
            <a:off x="0" y="6350350"/>
            <a:ext cx="12192000" cy="50765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Rounded Corners 3" descr="n28 SP Ly k27">
            <a:extLst>
              <a:ext uri="{FF2B5EF4-FFF2-40B4-BE49-F238E27FC236}">
                <a16:creationId xmlns:a16="http://schemas.microsoft.com/office/drawing/2014/main" id="{9FCE9246-579C-F8C6-9EBF-6CE6F3459FE7}"/>
              </a:ext>
            </a:extLst>
          </p:cNvPr>
          <p:cNvSpPr/>
          <p:nvPr/>
        </p:nvSpPr>
        <p:spPr>
          <a:xfrm>
            <a:off x="1120402" y="1734207"/>
            <a:ext cx="9951195" cy="4136872"/>
          </a:xfrm>
          <a:custGeom>
            <a:avLst/>
            <a:gdLst>
              <a:gd name="connsiteX0" fmla="*/ 0 w 9951195"/>
              <a:gd name="connsiteY0" fmla="*/ 746250 h 4136872"/>
              <a:gd name="connsiteX1" fmla="*/ 746250 w 9951195"/>
              <a:gd name="connsiteY1" fmla="*/ 0 h 4136872"/>
              <a:gd name="connsiteX2" fmla="*/ 1310163 w 9951195"/>
              <a:gd name="connsiteY2" fmla="*/ 0 h 4136872"/>
              <a:gd name="connsiteX3" fmla="*/ 1958663 w 9951195"/>
              <a:gd name="connsiteY3" fmla="*/ 0 h 4136872"/>
              <a:gd name="connsiteX4" fmla="*/ 2437989 w 9951195"/>
              <a:gd name="connsiteY4" fmla="*/ 0 h 4136872"/>
              <a:gd name="connsiteX5" fmla="*/ 2917315 w 9951195"/>
              <a:gd name="connsiteY5" fmla="*/ 0 h 4136872"/>
              <a:gd name="connsiteX6" fmla="*/ 3650402 w 9951195"/>
              <a:gd name="connsiteY6" fmla="*/ 0 h 4136872"/>
              <a:gd name="connsiteX7" fmla="*/ 4383489 w 9951195"/>
              <a:gd name="connsiteY7" fmla="*/ 0 h 4136872"/>
              <a:gd name="connsiteX8" fmla="*/ 5031989 w 9951195"/>
              <a:gd name="connsiteY8" fmla="*/ 0 h 4136872"/>
              <a:gd name="connsiteX9" fmla="*/ 5680489 w 9951195"/>
              <a:gd name="connsiteY9" fmla="*/ 0 h 4136872"/>
              <a:gd name="connsiteX10" fmla="*/ 5990641 w 9951195"/>
              <a:gd name="connsiteY10" fmla="*/ 0 h 4136872"/>
              <a:gd name="connsiteX11" fmla="*/ 6723728 w 9951195"/>
              <a:gd name="connsiteY11" fmla="*/ 0 h 4136872"/>
              <a:gd name="connsiteX12" fmla="*/ 7033880 w 9951195"/>
              <a:gd name="connsiteY12" fmla="*/ 0 h 4136872"/>
              <a:gd name="connsiteX13" fmla="*/ 7682380 w 9951195"/>
              <a:gd name="connsiteY13" fmla="*/ 0 h 4136872"/>
              <a:gd name="connsiteX14" fmla="*/ 8330880 w 9951195"/>
              <a:gd name="connsiteY14" fmla="*/ 0 h 4136872"/>
              <a:gd name="connsiteX15" fmla="*/ 8725619 w 9951195"/>
              <a:gd name="connsiteY15" fmla="*/ 0 h 4136872"/>
              <a:gd name="connsiteX16" fmla="*/ 9204945 w 9951195"/>
              <a:gd name="connsiteY16" fmla="*/ 0 h 4136872"/>
              <a:gd name="connsiteX17" fmla="*/ 9951195 w 9951195"/>
              <a:gd name="connsiteY17" fmla="*/ 746250 h 4136872"/>
              <a:gd name="connsiteX18" fmla="*/ 9951195 w 9951195"/>
              <a:gd name="connsiteY18" fmla="*/ 1248681 h 4136872"/>
              <a:gd name="connsiteX19" fmla="*/ 9951195 w 9951195"/>
              <a:gd name="connsiteY19" fmla="*/ 1803999 h 4136872"/>
              <a:gd name="connsiteX20" fmla="*/ 9951195 w 9951195"/>
              <a:gd name="connsiteY20" fmla="*/ 2306429 h 4136872"/>
              <a:gd name="connsiteX21" fmla="*/ 9951195 w 9951195"/>
              <a:gd name="connsiteY21" fmla="*/ 2835304 h 4136872"/>
              <a:gd name="connsiteX22" fmla="*/ 9951195 w 9951195"/>
              <a:gd name="connsiteY22" fmla="*/ 3390622 h 4136872"/>
              <a:gd name="connsiteX23" fmla="*/ 9204945 w 9951195"/>
              <a:gd name="connsiteY23" fmla="*/ 4136872 h 4136872"/>
              <a:gd name="connsiteX24" fmla="*/ 8556445 w 9951195"/>
              <a:gd name="connsiteY24" fmla="*/ 4136872 h 4136872"/>
              <a:gd name="connsiteX25" fmla="*/ 7907945 w 9951195"/>
              <a:gd name="connsiteY25" fmla="*/ 4136872 h 4136872"/>
              <a:gd name="connsiteX26" fmla="*/ 7174858 w 9951195"/>
              <a:gd name="connsiteY26" fmla="*/ 4136872 h 4136872"/>
              <a:gd name="connsiteX27" fmla="*/ 6780119 w 9951195"/>
              <a:gd name="connsiteY27" fmla="*/ 4136872 h 4136872"/>
              <a:gd name="connsiteX28" fmla="*/ 6385380 w 9951195"/>
              <a:gd name="connsiteY28" fmla="*/ 4136872 h 4136872"/>
              <a:gd name="connsiteX29" fmla="*/ 5906054 w 9951195"/>
              <a:gd name="connsiteY29" fmla="*/ 4136872 h 4136872"/>
              <a:gd name="connsiteX30" fmla="*/ 5342141 w 9951195"/>
              <a:gd name="connsiteY30" fmla="*/ 4136872 h 4136872"/>
              <a:gd name="connsiteX31" fmla="*/ 5031989 w 9951195"/>
              <a:gd name="connsiteY31" fmla="*/ 4136872 h 4136872"/>
              <a:gd name="connsiteX32" fmla="*/ 4552663 w 9951195"/>
              <a:gd name="connsiteY32" fmla="*/ 4136872 h 4136872"/>
              <a:gd name="connsiteX33" fmla="*/ 4157924 w 9951195"/>
              <a:gd name="connsiteY33" fmla="*/ 4136872 h 4136872"/>
              <a:gd name="connsiteX34" fmla="*/ 3509424 w 9951195"/>
              <a:gd name="connsiteY34" fmla="*/ 4136872 h 4136872"/>
              <a:gd name="connsiteX35" fmla="*/ 3030098 w 9951195"/>
              <a:gd name="connsiteY35" fmla="*/ 4136872 h 4136872"/>
              <a:gd name="connsiteX36" fmla="*/ 2719946 w 9951195"/>
              <a:gd name="connsiteY36" fmla="*/ 4136872 h 4136872"/>
              <a:gd name="connsiteX37" fmla="*/ 2071446 w 9951195"/>
              <a:gd name="connsiteY37" fmla="*/ 4136872 h 4136872"/>
              <a:gd name="connsiteX38" fmla="*/ 1676706 w 9951195"/>
              <a:gd name="connsiteY38" fmla="*/ 4136872 h 4136872"/>
              <a:gd name="connsiteX39" fmla="*/ 746250 w 9951195"/>
              <a:gd name="connsiteY39" fmla="*/ 4136872 h 4136872"/>
              <a:gd name="connsiteX40" fmla="*/ 0 w 9951195"/>
              <a:gd name="connsiteY40" fmla="*/ 3390622 h 4136872"/>
              <a:gd name="connsiteX41" fmla="*/ 0 w 9951195"/>
              <a:gd name="connsiteY41" fmla="*/ 2941079 h 4136872"/>
              <a:gd name="connsiteX42" fmla="*/ 0 w 9951195"/>
              <a:gd name="connsiteY42" fmla="*/ 2359317 h 4136872"/>
              <a:gd name="connsiteX43" fmla="*/ 0 w 9951195"/>
              <a:gd name="connsiteY43" fmla="*/ 1856886 h 4136872"/>
              <a:gd name="connsiteX44" fmla="*/ 0 w 9951195"/>
              <a:gd name="connsiteY44" fmla="*/ 1301568 h 4136872"/>
              <a:gd name="connsiteX45" fmla="*/ 0 w 9951195"/>
              <a:gd name="connsiteY45" fmla="*/ 746250 h 41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51195" h="4136872" fill="none" extrusionOk="0">
                <a:moveTo>
                  <a:pt x="0" y="746250"/>
                </a:moveTo>
                <a:cubicBezTo>
                  <a:pt x="-29256" y="332769"/>
                  <a:pt x="354809" y="45803"/>
                  <a:pt x="746250" y="0"/>
                </a:cubicBezTo>
                <a:cubicBezTo>
                  <a:pt x="912615" y="-52607"/>
                  <a:pt x="1160912" y="32262"/>
                  <a:pt x="1310163" y="0"/>
                </a:cubicBezTo>
                <a:cubicBezTo>
                  <a:pt x="1459414" y="-32262"/>
                  <a:pt x="1639373" y="51213"/>
                  <a:pt x="1958663" y="0"/>
                </a:cubicBezTo>
                <a:cubicBezTo>
                  <a:pt x="2277953" y="-51213"/>
                  <a:pt x="2234337" y="21519"/>
                  <a:pt x="2437989" y="0"/>
                </a:cubicBezTo>
                <a:cubicBezTo>
                  <a:pt x="2641641" y="-21519"/>
                  <a:pt x="2705275" y="45862"/>
                  <a:pt x="2917315" y="0"/>
                </a:cubicBezTo>
                <a:cubicBezTo>
                  <a:pt x="3129355" y="-45862"/>
                  <a:pt x="3418584" y="78826"/>
                  <a:pt x="3650402" y="0"/>
                </a:cubicBezTo>
                <a:cubicBezTo>
                  <a:pt x="3882220" y="-78826"/>
                  <a:pt x="4100188" y="1427"/>
                  <a:pt x="4383489" y="0"/>
                </a:cubicBezTo>
                <a:cubicBezTo>
                  <a:pt x="4666790" y="-1427"/>
                  <a:pt x="4754700" y="49767"/>
                  <a:pt x="5031989" y="0"/>
                </a:cubicBezTo>
                <a:cubicBezTo>
                  <a:pt x="5309278" y="-49767"/>
                  <a:pt x="5429528" y="35818"/>
                  <a:pt x="5680489" y="0"/>
                </a:cubicBezTo>
                <a:cubicBezTo>
                  <a:pt x="5931450" y="-35818"/>
                  <a:pt x="5901554" y="18053"/>
                  <a:pt x="5990641" y="0"/>
                </a:cubicBezTo>
                <a:cubicBezTo>
                  <a:pt x="6079728" y="-18053"/>
                  <a:pt x="6457712" y="60565"/>
                  <a:pt x="6723728" y="0"/>
                </a:cubicBezTo>
                <a:cubicBezTo>
                  <a:pt x="6989744" y="-60565"/>
                  <a:pt x="6904001" y="15272"/>
                  <a:pt x="7033880" y="0"/>
                </a:cubicBezTo>
                <a:cubicBezTo>
                  <a:pt x="7163759" y="-15272"/>
                  <a:pt x="7383991" y="50270"/>
                  <a:pt x="7682380" y="0"/>
                </a:cubicBezTo>
                <a:cubicBezTo>
                  <a:pt x="7980769" y="-50270"/>
                  <a:pt x="8141642" y="50362"/>
                  <a:pt x="8330880" y="0"/>
                </a:cubicBezTo>
                <a:cubicBezTo>
                  <a:pt x="8520118" y="-50362"/>
                  <a:pt x="8622756" y="1944"/>
                  <a:pt x="8725619" y="0"/>
                </a:cubicBezTo>
                <a:cubicBezTo>
                  <a:pt x="8828482" y="-1944"/>
                  <a:pt x="9068788" y="40745"/>
                  <a:pt x="9204945" y="0"/>
                </a:cubicBezTo>
                <a:cubicBezTo>
                  <a:pt x="9593710" y="82285"/>
                  <a:pt x="9899173" y="329676"/>
                  <a:pt x="9951195" y="746250"/>
                </a:cubicBezTo>
                <a:cubicBezTo>
                  <a:pt x="9988458" y="936616"/>
                  <a:pt x="9940206" y="1051925"/>
                  <a:pt x="9951195" y="1248681"/>
                </a:cubicBezTo>
                <a:cubicBezTo>
                  <a:pt x="9962184" y="1445437"/>
                  <a:pt x="9930853" y="1610954"/>
                  <a:pt x="9951195" y="1803999"/>
                </a:cubicBezTo>
                <a:cubicBezTo>
                  <a:pt x="9971537" y="1997044"/>
                  <a:pt x="9905304" y="2191931"/>
                  <a:pt x="9951195" y="2306429"/>
                </a:cubicBezTo>
                <a:cubicBezTo>
                  <a:pt x="9997086" y="2420927"/>
                  <a:pt x="9917037" y="2677142"/>
                  <a:pt x="9951195" y="2835304"/>
                </a:cubicBezTo>
                <a:cubicBezTo>
                  <a:pt x="9985353" y="2993466"/>
                  <a:pt x="9920590" y="3263337"/>
                  <a:pt x="9951195" y="3390622"/>
                </a:cubicBezTo>
                <a:cubicBezTo>
                  <a:pt x="9965698" y="3820737"/>
                  <a:pt x="9669191" y="4189792"/>
                  <a:pt x="9204945" y="4136872"/>
                </a:cubicBezTo>
                <a:cubicBezTo>
                  <a:pt x="9033160" y="4176005"/>
                  <a:pt x="8742895" y="4126733"/>
                  <a:pt x="8556445" y="4136872"/>
                </a:cubicBezTo>
                <a:cubicBezTo>
                  <a:pt x="8369995" y="4147011"/>
                  <a:pt x="8117422" y="4081595"/>
                  <a:pt x="7907945" y="4136872"/>
                </a:cubicBezTo>
                <a:cubicBezTo>
                  <a:pt x="7698468" y="4192149"/>
                  <a:pt x="7436270" y="4058327"/>
                  <a:pt x="7174858" y="4136872"/>
                </a:cubicBezTo>
                <a:cubicBezTo>
                  <a:pt x="6913446" y="4215417"/>
                  <a:pt x="6946659" y="4132683"/>
                  <a:pt x="6780119" y="4136872"/>
                </a:cubicBezTo>
                <a:cubicBezTo>
                  <a:pt x="6613579" y="4141061"/>
                  <a:pt x="6576052" y="4120335"/>
                  <a:pt x="6385380" y="4136872"/>
                </a:cubicBezTo>
                <a:cubicBezTo>
                  <a:pt x="6194708" y="4153409"/>
                  <a:pt x="6109832" y="4081914"/>
                  <a:pt x="5906054" y="4136872"/>
                </a:cubicBezTo>
                <a:cubicBezTo>
                  <a:pt x="5702276" y="4191830"/>
                  <a:pt x="5611999" y="4079669"/>
                  <a:pt x="5342141" y="4136872"/>
                </a:cubicBezTo>
                <a:cubicBezTo>
                  <a:pt x="5072283" y="4194075"/>
                  <a:pt x="5136838" y="4110857"/>
                  <a:pt x="5031989" y="4136872"/>
                </a:cubicBezTo>
                <a:cubicBezTo>
                  <a:pt x="4927140" y="4162887"/>
                  <a:pt x="4708527" y="4127324"/>
                  <a:pt x="4552663" y="4136872"/>
                </a:cubicBezTo>
                <a:cubicBezTo>
                  <a:pt x="4396799" y="4146420"/>
                  <a:pt x="4321126" y="4133941"/>
                  <a:pt x="4157924" y="4136872"/>
                </a:cubicBezTo>
                <a:cubicBezTo>
                  <a:pt x="3994722" y="4139803"/>
                  <a:pt x="3659492" y="4076274"/>
                  <a:pt x="3509424" y="4136872"/>
                </a:cubicBezTo>
                <a:cubicBezTo>
                  <a:pt x="3359356" y="4197470"/>
                  <a:pt x="3253169" y="4124346"/>
                  <a:pt x="3030098" y="4136872"/>
                </a:cubicBezTo>
                <a:cubicBezTo>
                  <a:pt x="2807027" y="4149398"/>
                  <a:pt x="2833306" y="4100609"/>
                  <a:pt x="2719946" y="4136872"/>
                </a:cubicBezTo>
                <a:cubicBezTo>
                  <a:pt x="2606586" y="4173135"/>
                  <a:pt x="2223883" y="4117557"/>
                  <a:pt x="2071446" y="4136872"/>
                </a:cubicBezTo>
                <a:cubicBezTo>
                  <a:pt x="1919009" y="4156187"/>
                  <a:pt x="1800032" y="4128627"/>
                  <a:pt x="1676706" y="4136872"/>
                </a:cubicBezTo>
                <a:cubicBezTo>
                  <a:pt x="1553380" y="4145117"/>
                  <a:pt x="1201037" y="4069342"/>
                  <a:pt x="746250" y="4136872"/>
                </a:cubicBezTo>
                <a:cubicBezTo>
                  <a:pt x="332815" y="4152656"/>
                  <a:pt x="-4601" y="3874915"/>
                  <a:pt x="0" y="3390622"/>
                </a:cubicBezTo>
                <a:cubicBezTo>
                  <a:pt x="-10662" y="3171831"/>
                  <a:pt x="35451" y="3161379"/>
                  <a:pt x="0" y="2941079"/>
                </a:cubicBezTo>
                <a:cubicBezTo>
                  <a:pt x="-35451" y="2720779"/>
                  <a:pt x="64284" y="2524318"/>
                  <a:pt x="0" y="2359317"/>
                </a:cubicBezTo>
                <a:cubicBezTo>
                  <a:pt x="-64284" y="2194316"/>
                  <a:pt x="25419" y="2084087"/>
                  <a:pt x="0" y="1856886"/>
                </a:cubicBezTo>
                <a:cubicBezTo>
                  <a:pt x="-25419" y="1629685"/>
                  <a:pt x="53337" y="1576511"/>
                  <a:pt x="0" y="1301568"/>
                </a:cubicBezTo>
                <a:cubicBezTo>
                  <a:pt x="-53337" y="1026625"/>
                  <a:pt x="4024" y="927315"/>
                  <a:pt x="0" y="746250"/>
                </a:cubicBezTo>
                <a:close/>
              </a:path>
              <a:path w="9951195" h="4136872" stroke="0" extrusionOk="0">
                <a:moveTo>
                  <a:pt x="0" y="746250"/>
                </a:moveTo>
                <a:cubicBezTo>
                  <a:pt x="39420" y="244524"/>
                  <a:pt x="310271" y="15719"/>
                  <a:pt x="746250" y="0"/>
                </a:cubicBezTo>
                <a:cubicBezTo>
                  <a:pt x="1082217" y="-19835"/>
                  <a:pt x="1244086" y="14588"/>
                  <a:pt x="1479337" y="0"/>
                </a:cubicBezTo>
                <a:cubicBezTo>
                  <a:pt x="1714588" y="-14588"/>
                  <a:pt x="1869756" y="66043"/>
                  <a:pt x="2127837" y="0"/>
                </a:cubicBezTo>
                <a:cubicBezTo>
                  <a:pt x="2385918" y="-66043"/>
                  <a:pt x="2459031" y="38338"/>
                  <a:pt x="2691750" y="0"/>
                </a:cubicBezTo>
                <a:cubicBezTo>
                  <a:pt x="2924469" y="-38338"/>
                  <a:pt x="2856059" y="20477"/>
                  <a:pt x="3001902" y="0"/>
                </a:cubicBezTo>
                <a:cubicBezTo>
                  <a:pt x="3147745" y="-20477"/>
                  <a:pt x="3484283" y="29339"/>
                  <a:pt x="3650402" y="0"/>
                </a:cubicBezTo>
                <a:cubicBezTo>
                  <a:pt x="3816521" y="-29339"/>
                  <a:pt x="3948601" y="49985"/>
                  <a:pt x="4214315" y="0"/>
                </a:cubicBezTo>
                <a:cubicBezTo>
                  <a:pt x="4480029" y="-49985"/>
                  <a:pt x="4394433" y="4604"/>
                  <a:pt x="4524467" y="0"/>
                </a:cubicBezTo>
                <a:cubicBezTo>
                  <a:pt x="4654501" y="-4604"/>
                  <a:pt x="4698858" y="11314"/>
                  <a:pt x="4834619" y="0"/>
                </a:cubicBezTo>
                <a:cubicBezTo>
                  <a:pt x="4970380" y="-11314"/>
                  <a:pt x="5207119" y="19312"/>
                  <a:pt x="5398532" y="0"/>
                </a:cubicBezTo>
                <a:cubicBezTo>
                  <a:pt x="5589945" y="-19312"/>
                  <a:pt x="5782333" y="82949"/>
                  <a:pt x="6131619" y="0"/>
                </a:cubicBezTo>
                <a:cubicBezTo>
                  <a:pt x="6480905" y="-82949"/>
                  <a:pt x="6458673" y="6171"/>
                  <a:pt x="6610945" y="0"/>
                </a:cubicBezTo>
                <a:cubicBezTo>
                  <a:pt x="6763217" y="-6171"/>
                  <a:pt x="6971296" y="49056"/>
                  <a:pt x="7259445" y="0"/>
                </a:cubicBezTo>
                <a:cubicBezTo>
                  <a:pt x="7547594" y="-49056"/>
                  <a:pt x="7581547" y="52246"/>
                  <a:pt x="7823358" y="0"/>
                </a:cubicBezTo>
                <a:cubicBezTo>
                  <a:pt x="8065169" y="-52246"/>
                  <a:pt x="8080953" y="24099"/>
                  <a:pt x="8218097" y="0"/>
                </a:cubicBezTo>
                <a:cubicBezTo>
                  <a:pt x="8355241" y="-24099"/>
                  <a:pt x="8383372" y="28244"/>
                  <a:pt x="8528249" y="0"/>
                </a:cubicBezTo>
                <a:cubicBezTo>
                  <a:pt x="8673126" y="-28244"/>
                  <a:pt x="8908833" y="55245"/>
                  <a:pt x="9204945" y="0"/>
                </a:cubicBezTo>
                <a:cubicBezTo>
                  <a:pt x="9576891" y="44049"/>
                  <a:pt x="9954544" y="447899"/>
                  <a:pt x="9951195" y="746250"/>
                </a:cubicBezTo>
                <a:cubicBezTo>
                  <a:pt x="9975778" y="934882"/>
                  <a:pt x="9901059" y="1066290"/>
                  <a:pt x="9951195" y="1195793"/>
                </a:cubicBezTo>
                <a:cubicBezTo>
                  <a:pt x="10001331" y="1325296"/>
                  <a:pt x="9936354" y="1533423"/>
                  <a:pt x="9951195" y="1698224"/>
                </a:cubicBezTo>
                <a:cubicBezTo>
                  <a:pt x="9966036" y="1863025"/>
                  <a:pt x="9939004" y="2079451"/>
                  <a:pt x="9951195" y="2200655"/>
                </a:cubicBezTo>
                <a:cubicBezTo>
                  <a:pt x="9963386" y="2321859"/>
                  <a:pt x="9937364" y="2610870"/>
                  <a:pt x="9951195" y="2782416"/>
                </a:cubicBezTo>
                <a:cubicBezTo>
                  <a:pt x="9965026" y="2953962"/>
                  <a:pt x="9911678" y="3180614"/>
                  <a:pt x="9951195" y="3390622"/>
                </a:cubicBezTo>
                <a:cubicBezTo>
                  <a:pt x="9852320" y="3862260"/>
                  <a:pt x="9646822" y="4129631"/>
                  <a:pt x="9204945" y="4136872"/>
                </a:cubicBezTo>
                <a:cubicBezTo>
                  <a:pt x="9054770" y="4149446"/>
                  <a:pt x="9003407" y="4124121"/>
                  <a:pt x="8894793" y="4136872"/>
                </a:cubicBezTo>
                <a:cubicBezTo>
                  <a:pt x="8786179" y="4149623"/>
                  <a:pt x="8506158" y="4070939"/>
                  <a:pt x="8246293" y="4136872"/>
                </a:cubicBezTo>
                <a:cubicBezTo>
                  <a:pt x="7986428" y="4202805"/>
                  <a:pt x="7867889" y="4104885"/>
                  <a:pt x="7766967" y="4136872"/>
                </a:cubicBezTo>
                <a:cubicBezTo>
                  <a:pt x="7666045" y="4168859"/>
                  <a:pt x="7608051" y="4109513"/>
                  <a:pt x="7456815" y="4136872"/>
                </a:cubicBezTo>
                <a:cubicBezTo>
                  <a:pt x="7305579" y="4164231"/>
                  <a:pt x="7142880" y="4127786"/>
                  <a:pt x="6977489" y="4136872"/>
                </a:cubicBezTo>
                <a:cubicBezTo>
                  <a:pt x="6812098" y="4145958"/>
                  <a:pt x="6435802" y="4059256"/>
                  <a:pt x="6244402" y="4136872"/>
                </a:cubicBezTo>
                <a:cubicBezTo>
                  <a:pt x="6053002" y="4214488"/>
                  <a:pt x="5858944" y="4069086"/>
                  <a:pt x="5595902" y="4136872"/>
                </a:cubicBezTo>
                <a:cubicBezTo>
                  <a:pt x="5332860" y="4204658"/>
                  <a:pt x="5030747" y="4071097"/>
                  <a:pt x="4862815" y="4136872"/>
                </a:cubicBezTo>
                <a:cubicBezTo>
                  <a:pt x="4694883" y="4202647"/>
                  <a:pt x="4647424" y="4096971"/>
                  <a:pt x="4468076" y="4136872"/>
                </a:cubicBezTo>
                <a:cubicBezTo>
                  <a:pt x="4288728" y="4176773"/>
                  <a:pt x="4152914" y="4084277"/>
                  <a:pt x="3988750" y="4136872"/>
                </a:cubicBezTo>
                <a:cubicBezTo>
                  <a:pt x="3824586" y="4189467"/>
                  <a:pt x="3545785" y="4122231"/>
                  <a:pt x="3255663" y="4136872"/>
                </a:cubicBezTo>
                <a:cubicBezTo>
                  <a:pt x="2965541" y="4151513"/>
                  <a:pt x="2886293" y="4096510"/>
                  <a:pt x="2691750" y="4136872"/>
                </a:cubicBezTo>
                <a:cubicBezTo>
                  <a:pt x="2497207" y="4177234"/>
                  <a:pt x="2436096" y="4103670"/>
                  <a:pt x="2212424" y="4136872"/>
                </a:cubicBezTo>
                <a:cubicBezTo>
                  <a:pt x="1988752" y="4170074"/>
                  <a:pt x="2053663" y="4117892"/>
                  <a:pt x="1902272" y="4136872"/>
                </a:cubicBezTo>
                <a:cubicBezTo>
                  <a:pt x="1750881" y="4155852"/>
                  <a:pt x="1293723" y="4092684"/>
                  <a:pt x="746250" y="4136872"/>
                </a:cubicBezTo>
                <a:cubicBezTo>
                  <a:pt x="323988" y="4170263"/>
                  <a:pt x="68387" y="3816472"/>
                  <a:pt x="0" y="3390622"/>
                </a:cubicBezTo>
                <a:cubicBezTo>
                  <a:pt x="-25149" y="3191746"/>
                  <a:pt x="35781" y="3053775"/>
                  <a:pt x="0" y="2941079"/>
                </a:cubicBezTo>
                <a:cubicBezTo>
                  <a:pt x="-35781" y="2828383"/>
                  <a:pt x="57882" y="2548349"/>
                  <a:pt x="0" y="2385761"/>
                </a:cubicBezTo>
                <a:cubicBezTo>
                  <a:pt x="-57882" y="2223173"/>
                  <a:pt x="13374" y="2071689"/>
                  <a:pt x="0" y="1830443"/>
                </a:cubicBezTo>
                <a:cubicBezTo>
                  <a:pt x="-13374" y="1589197"/>
                  <a:pt x="49102" y="1547254"/>
                  <a:pt x="0" y="1328012"/>
                </a:cubicBezTo>
                <a:cubicBezTo>
                  <a:pt x="-49102" y="1108770"/>
                  <a:pt x="66856" y="866846"/>
                  <a:pt x="0" y="746250"/>
                </a:cubicBezTo>
                <a:close/>
              </a:path>
            </a:pathLst>
          </a:custGeom>
          <a:solidFill>
            <a:srgbClr val="008DF6"/>
          </a:solidFill>
          <a:ln w="57150">
            <a:solidFill>
              <a:srgbClr val="D05400"/>
            </a:solidFill>
            <a:extLst>
              <a:ext uri="{C807C97D-BFC1-408E-A445-0C87EB9F89A2}">
                <ask:lineSketchStyleProps xmlns:ask="http://schemas.microsoft.com/office/drawing/2018/sketchyshapes" sd="3788319458">
                  <a:prstGeom prst="roundRect">
                    <a:avLst>
                      <a:gd name="adj" fmla="val 18039"/>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latin typeface="Fira Sans Condensed" panose="020B0503050000020004" pitchFamily="34" charset="0"/>
              </a:rPr>
              <a:t>+ Có 1 bức tranh ẩn dưới 6 mảnh ghép.</a:t>
            </a:r>
          </a:p>
          <a:p>
            <a:pPr algn="just">
              <a:lnSpc>
                <a:spcPct val="150000"/>
              </a:lnSpc>
            </a:pPr>
            <a:r>
              <a:rPr lang="vi-VN" sz="2400">
                <a:latin typeface="Fira Sans Condensed" panose="020B0503050000020004" pitchFamily="34" charset="0"/>
              </a:rPr>
              <a:t>+ Mỗi nhóm có quyền lựa chọn 1 mảnh ghép. Mỗi mảnh ghép tương ứng với 1 câu hỏi. Trả lời đúng, mảnh ghép được lật mở. Trả lời sai nhóm khác sẽ có quyền trả lời. </a:t>
            </a:r>
          </a:p>
          <a:p>
            <a:pPr algn="just">
              <a:lnSpc>
                <a:spcPct val="150000"/>
              </a:lnSpc>
            </a:pPr>
            <a:r>
              <a:rPr lang="vi-VN" sz="2400">
                <a:latin typeface="Fira Sans Condensed" panose="020B0503050000020004" pitchFamily="34" charset="0"/>
              </a:rPr>
              <a:t>+ Thời gian suy nghĩ và trả lời cho mỗi câu hỏi là 15 giây.</a:t>
            </a:r>
          </a:p>
          <a:p>
            <a:pPr algn="just">
              <a:lnSpc>
                <a:spcPct val="150000"/>
              </a:lnSpc>
            </a:pPr>
            <a:r>
              <a:rPr lang="vi-VN" sz="2400">
                <a:latin typeface="Fira Sans Condensed" panose="020B0503050000020004" pitchFamily="34" charset="0"/>
              </a:rPr>
              <a:t>+ Nhóm nào trả lời đúng nhiều nhất sẽ được một phần quà giá trị.</a:t>
            </a:r>
          </a:p>
        </p:txBody>
      </p:sp>
      <p:pic>
        <p:nvPicPr>
          <p:cNvPr id="5" name="Picture 4" descr="n28 SP Ly k27">
            <a:hlinkClick r:id="rId2" action="ppaction://hlinksldjump"/>
            <a:extLst>
              <a:ext uri="{FF2B5EF4-FFF2-40B4-BE49-F238E27FC236}">
                <a16:creationId xmlns:a16="http://schemas.microsoft.com/office/drawing/2014/main" id="{60C0AA68-AE19-32D6-9F35-DFA7CA45E8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267840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1432434"/>
            <a:ext cx="10972800" cy="1274611"/>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40712" y="1657838"/>
            <a:ext cx="100653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a:solidFill>
                  <a:prstClr val="black"/>
                </a:solidFill>
                <a:latin typeface="Fira Sans Extra Condensed" panose="020B0503050000020004" pitchFamily="34" charset="0"/>
                <a:ea typeface="Arial" panose="020B0604020202020204" pitchFamily="34" charset="0"/>
              </a:rPr>
              <a:t>Hãy nêu một vài ứng dụng của mạch điện xoay chiều RLC trong kỹ thuật và trong đời sống hàng ngày.</a:t>
            </a: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637230" y="1156019"/>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 name="Picture 1" descr="n28 SP Ly k27">
            <a:extLst>
              <a:ext uri="{FF2B5EF4-FFF2-40B4-BE49-F238E27FC236}">
                <a16:creationId xmlns:a16="http://schemas.microsoft.com/office/drawing/2014/main" id="{4AD5ADB5-A47E-9BCB-D219-9D8B7776B3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4969" b="4212"/>
          <a:stretch>
            <a:fillRect/>
          </a:stretch>
        </p:blipFill>
        <p:spPr bwMode="auto">
          <a:xfrm>
            <a:off x="5496372" y="66230"/>
            <a:ext cx="1199255" cy="1244744"/>
          </a:xfrm>
          <a:custGeom>
            <a:avLst/>
            <a:gdLst>
              <a:gd name="connsiteX0" fmla="*/ 1177708 w 2269338"/>
              <a:gd name="connsiteY0" fmla="*/ 0 h 2355416"/>
              <a:gd name="connsiteX1" fmla="*/ 2269338 w 2269338"/>
              <a:gd name="connsiteY1" fmla="*/ 0 h 2355416"/>
              <a:gd name="connsiteX2" fmla="*/ 2269338 w 2269338"/>
              <a:gd name="connsiteY2" fmla="*/ 1618439 h 2355416"/>
              <a:gd name="connsiteX3" fmla="*/ 2262865 w 2269338"/>
              <a:gd name="connsiteY3" fmla="*/ 1636125 h 2355416"/>
              <a:gd name="connsiteX4" fmla="*/ 1177707 w 2269338"/>
              <a:gd name="connsiteY4" fmla="*/ 2355416 h 2355416"/>
              <a:gd name="connsiteX5" fmla="*/ 6080 w 2269338"/>
              <a:gd name="connsiteY5" fmla="*/ 1298122 h 2355416"/>
              <a:gd name="connsiteX6" fmla="*/ 0 w 2269338"/>
              <a:gd name="connsiteY6" fmla="*/ 1177728 h 2355416"/>
              <a:gd name="connsiteX7" fmla="*/ 0 w 2269338"/>
              <a:gd name="connsiteY7" fmla="*/ 1177708 h 2355416"/>
              <a:gd name="connsiteX8" fmla="*/ 1177708 w 2269338"/>
              <a:gd name="connsiteY8" fmla="*/ 0 h 235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338" h="2355416">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nvGrpSpPr>
          <p:cNvPr id="4" name="Group 56" descr="n28 SP Ly k27">
            <a:extLst>
              <a:ext uri="{FF2B5EF4-FFF2-40B4-BE49-F238E27FC236}">
                <a16:creationId xmlns:a16="http://schemas.microsoft.com/office/drawing/2014/main" id="{5C50DD50-FD6F-C057-0DAF-F9182FBB59A8}"/>
              </a:ext>
            </a:extLst>
          </p:cNvPr>
          <p:cNvGrpSpPr/>
          <p:nvPr/>
        </p:nvGrpSpPr>
        <p:grpSpPr>
          <a:xfrm>
            <a:off x="5256794" y="2876943"/>
            <a:ext cx="1699230" cy="520262"/>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C611FC2B-2179-8B86-E917-68D16A2E258B}"/>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6" name="Rounded Rectangle 4">
              <a:extLst>
                <a:ext uri="{FF2B5EF4-FFF2-40B4-BE49-F238E27FC236}">
                  <a16:creationId xmlns:a16="http://schemas.microsoft.com/office/drawing/2014/main" id="{9C31EB94-C989-94E4-3D55-CC956C06BB53}"/>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400" b="1" kern="0">
                  <a:solidFill>
                    <a:prstClr val="white"/>
                  </a:solidFill>
                  <a:latin typeface="Oswald SemiBold" panose="00000700000000000000" pitchFamily="2" charset="0"/>
                  <a:cs typeface="Arial" panose="020B0604020202020204" pitchFamily="34" charset="0"/>
                </a:rPr>
                <a:t>TRẢ LỜI</a:t>
              </a:r>
              <a:endParaRPr kumimoji="0" lang="en-US" sz="24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7" name="Arrow: Pentagon 6" descr="n28 SP Ly k27">
            <a:extLst>
              <a:ext uri="{FF2B5EF4-FFF2-40B4-BE49-F238E27FC236}">
                <a16:creationId xmlns:a16="http://schemas.microsoft.com/office/drawing/2014/main" id="{6CFB0DBB-F8EC-BE1C-E88E-9E90A62304EC}"/>
              </a:ext>
            </a:extLst>
          </p:cNvPr>
          <p:cNvSpPr/>
          <p:nvPr/>
        </p:nvSpPr>
        <p:spPr>
          <a:xfrm>
            <a:off x="1040712" y="3707789"/>
            <a:ext cx="3721161" cy="443168"/>
          </a:xfrm>
          <a:prstGeom prst="homePlate">
            <a:avLst>
              <a:gd name="adj" fmla="val 117677"/>
            </a:avLst>
          </a:prstGeom>
          <a:solidFill>
            <a:schemeClr val="accent5">
              <a:lumMod val="60000"/>
              <a:lumOff val="40000"/>
            </a:schemeClr>
          </a:solidFill>
          <a:ln w="12700" cap="flat" cmpd="dbl"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defRPr/>
            </a:pPr>
            <a:r>
              <a:rPr lang="en-US" sz="2000" b="1" kern="0">
                <a:solidFill>
                  <a:schemeClr val="bg1"/>
                </a:solidFill>
                <a:latin typeface="Fira Sans Extra Condensed" panose="020B0503050000020004" pitchFamily="34" charset="0"/>
              </a:rPr>
              <a:t>Mạch lọc tín hiệu điện</a:t>
            </a:r>
            <a:endParaRPr kumimoji="0" lang="en-US" sz="2000" b="1" i="0" u="none" strike="noStrike" kern="0" cap="none" spc="0" normalizeH="0" baseline="0" noProof="0">
              <a:ln>
                <a:noFill/>
              </a:ln>
              <a:solidFill>
                <a:schemeClr val="bg1"/>
              </a:solidFill>
              <a:effectLst/>
              <a:uLnTx/>
              <a:uFillTx/>
              <a:latin typeface="Fira Sans Extra Condensed" panose="020B0503050000020004" pitchFamily="34" charset="0"/>
            </a:endParaRPr>
          </a:p>
        </p:txBody>
      </p:sp>
      <p:pic>
        <p:nvPicPr>
          <p:cNvPr id="5122" name="Picture 2" descr="n28 SP Ly k27">
            <a:extLst>
              <a:ext uri="{FF2B5EF4-FFF2-40B4-BE49-F238E27FC236}">
                <a16:creationId xmlns:a16="http://schemas.microsoft.com/office/drawing/2014/main" id="{01EE29A2-7725-3C68-CD6C-E7590DD0D5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44" t="10454" r="5236" b="15627"/>
          <a:stretch/>
        </p:blipFill>
        <p:spPr bwMode="auto">
          <a:xfrm>
            <a:off x="6385847" y="3526832"/>
            <a:ext cx="3721162" cy="311445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Pentagon 2" descr="n28 SP Ly k27">
            <a:extLst>
              <a:ext uri="{FF2B5EF4-FFF2-40B4-BE49-F238E27FC236}">
                <a16:creationId xmlns:a16="http://schemas.microsoft.com/office/drawing/2014/main" id="{825D1312-09DC-B4D8-EEA2-DEF8E5089155}"/>
              </a:ext>
            </a:extLst>
          </p:cNvPr>
          <p:cNvSpPr/>
          <p:nvPr/>
        </p:nvSpPr>
        <p:spPr>
          <a:xfrm>
            <a:off x="1040711" y="4466330"/>
            <a:ext cx="3721161" cy="443168"/>
          </a:xfrm>
          <a:prstGeom prst="homePlate">
            <a:avLst>
              <a:gd name="adj" fmla="val 119328"/>
            </a:avLst>
          </a:prstGeom>
          <a:solidFill>
            <a:schemeClr val="accent4">
              <a:lumMod val="75000"/>
            </a:schemeClr>
          </a:solidFill>
          <a:ln w="12700" cap="flat" cmpd="dbl"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defRPr/>
            </a:pPr>
            <a:r>
              <a:rPr lang="vi-VN" sz="2000" b="1" kern="0">
                <a:solidFill>
                  <a:schemeClr val="bg1"/>
                </a:solidFill>
                <a:latin typeface="Fira Sans Extra Condensed" panose="020B0503050000020004" pitchFamily="34" charset="0"/>
              </a:rPr>
              <a:t>Mạch cộng hưởng</a:t>
            </a:r>
            <a:endParaRPr kumimoji="0" lang="en-US" sz="2000" b="1" i="0" u="none" strike="noStrike" kern="0" cap="none" spc="0" normalizeH="0" baseline="0" noProof="0">
              <a:ln>
                <a:noFill/>
              </a:ln>
              <a:solidFill>
                <a:schemeClr val="bg1"/>
              </a:solidFill>
              <a:effectLst/>
              <a:uLnTx/>
              <a:uFillTx/>
              <a:latin typeface="Fira Sans Extra Condensed" panose="020B0503050000020004" pitchFamily="34" charset="0"/>
            </a:endParaRPr>
          </a:p>
        </p:txBody>
      </p:sp>
      <p:pic>
        <p:nvPicPr>
          <p:cNvPr id="5126" name="Picture 6" descr="n28 SP Ly k27">
            <a:extLst>
              <a:ext uri="{FF2B5EF4-FFF2-40B4-BE49-F238E27FC236}">
                <a16:creationId xmlns:a16="http://schemas.microsoft.com/office/drawing/2014/main" id="{16D27848-4E57-9409-2E7A-DBB8C3483E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38" r="33938" b="7108"/>
          <a:stretch/>
        </p:blipFill>
        <p:spPr bwMode="auto">
          <a:xfrm>
            <a:off x="6385846" y="3501434"/>
            <a:ext cx="3408884" cy="2760574"/>
          </a:xfrm>
          <a:prstGeom prst="rect">
            <a:avLst/>
          </a:prstGeom>
          <a:noFill/>
          <a:extLst>
            <a:ext uri="{909E8E84-426E-40DD-AFC4-6F175D3DCCD1}">
              <a14:hiddenFill xmlns:a14="http://schemas.microsoft.com/office/drawing/2010/main">
                <a:solidFill>
                  <a:srgbClr val="FFFFFF"/>
                </a:solidFill>
              </a14:hiddenFill>
            </a:ext>
          </a:extLst>
        </p:spPr>
      </p:pic>
      <p:sp>
        <p:nvSpPr>
          <p:cNvPr id="9" name="Arrow: Pentagon 8" descr="n28 SP Ly k27">
            <a:extLst>
              <a:ext uri="{FF2B5EF4-FFF2-40B4-BE49-F238E27FC236}">
                <a16:creationId xmlns:a16="http://schemas.microsoft.com/office/drawing/2014/main" id="{37E959B5-E99F-4E72-0E14-998C4771511D}"/>
              </a:ext>
            </a:extLst>
          </p:cNvPr>
          <p:cNvSpPr/>
          <p:nvPr/>
        </p:nvSpPr>
        <p:spPr>
          <a:xfrm>
            <a:off x="1040711" y="5223634"/>
            <a:ext cx="3721161" cy="443168"/>
          </a:xfrm>
          <a:prstGeom prst="homePlate">
            <a:avLst>
              <a:gd name="adj" fmla="val 102821"/>
            </a:avLst>
          </a:prstGeom>
          <a:solidFill>
            <a:srgbClr val="008DF6"/>
          </a:solidFill>
          <a:ln w="12700" cap="flat" cmpd="dbl"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defRPr/>
            </a:pPr>
            <a:r>
              <a:rPr lang="vi-VN" sz="2000" b="1" kern="0">
                <a:solidFill>
                  <a:schemeClr val="bg1"/>
                </a:solidFill>
                <a:latin typeface="Fira Sans Extra Condensed" panose="020B0503050000020004" pitchFamily="34" charset="0"/>
              </a:rPr>
              <a:t>Mạch bảo vệ các hệ thống điện</a:t>
            </a:r>
            <a:endParaRPr kumimoji="0" lang="en-US" sz="2000" b="1" i="0" u="none" strike="noStrike" kern="0" cap="none" spc="0" normalizeH="0" baseline="0" noProof="0">
              <a:ln>
                <a:noFill/>
              </a:ln>
              <a:solidFill>
                <a:schemeClr val="bg1"/>
              </a:solidFill>
              <a:effectLst/>
              <a:uLnTx/>
              <a:uFillTx/>
              <a:latin typeface="Fira Sans Extra Condensed" panose="020B0503050000020004" pitchFamily="34" charset="0"/>
            </a:endParaRPr>
          </a:p>
        </p:txBody>
      </p:sp>
      <p:pic>
        <p:nvPicPr>
          <p:cNvPr id="5130" name="Picture 10" descr="n28 SP Ly k27">
            <a:extLst>
              <a:ext uri="{FF2B5EF4-FFF2-40B4-BE49-F238E27FC236}">
                <a16:creationId xmlns:a16="http://schemas.microsoft.com/office/drawing/2014/main" id="{52752F70-95F9-D933-C722-3D758915B7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432" t="8000" r="13448" b="12107"/>
          <a:stretch/>
        </p:blipFill>
        <p:spPr bwMode="auto">
          <a:xfrm>
            <a:off x="6385846" y="3495165"/>
            <a:ext cx="3080024" cy="3190787"/>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Pentagon 9" descr="n28 SP Ly k27">
            <a:extLst>
              <a:ext uri="{FF2B5EF4-FFF2-40B4-BE49-F238E27FC236}">
                <a16:creationId xmlns:a16="http://schemas.microsoft.com/office/drawing/2014/main" id="{67B8DE01-D1C2-C573-B9E2-3859BC101FC3}"/>
              </a:ext>
            </a:extLst>
          </p:cNvPr>
          <p:cNvSpPr/>
          <p:nvPr/>
        </p:nvSpPr>
        <p:spPr>
          <a:xfrm>
            <a:off x="1040711" y="5980938"/>
            <a:ext cx="3721161" cy="443168"/>
          </a:xfrm>
          <a:prstGeom prst="homePlate">
            <a:avLst>
              <a:gd name="adj" fmla="val 102821"/>
            </a:avLst>
          </a:prstGeom>
          <a:solidFill>
            <a:srgbClr val="FF6600"/>
          </a:solidFill>
          <a:ln w="12700" cap="flat" cmpd="dbl"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defRPr/>
            </a:pPr>
            <a:r>
              <a:rPr lang="vi-VN" sz="2000" b="1" kern="0">
                <a:solidFill>
                  <a:schemeClr val="bg1"/>
                </a:solidFill>
                <a:latin typeface="Fira Sans Extra Condensed" panose="020B0503050000020004" pitchFamily="34" charset="0"/>
              </a:rPr>
              <a:t>Mạch tinh chỉnh âm thanh</a:t>
            </a:r>
            <a:endParaRPr kumimoji="0" lang="en-US" sz="2000" b="1" i="0" u="none" strike="noStrike" kern="0" cap="none" spc="0" normalizeH="0" baseline="0" noProof="0">
              <a:ln>
                <a:noFill/>
              </a:ln>
              <a:solidFill>
                <a:schemeClr val="bg1"/>
              </a:solidFill>
              <a:effectLst/>
              <a:uLnTx/>
              <a:uFillTx/>
              <a:latin typeface="Fira Sans Extra Condensed" panose="020B0503050000020004" pitchFamily="34" charset="0"/>
            </a:endParaRPr>
          </a:p>
        </p:txBody>
      </p:sp>
      <p:pic>
        <p:nvPicPr>
          <p:cNvPr id="5134" name="Picture 14" descr="n28 SP Ly k27">
            <a:extLst>
              <a:ext uri="{FF2B5EF4-FFF2-40B4-BE49-F238E27FC236}">
                <a16:creationId xmlns:a16="http://schemas.microsoft.com/office/drawing/2014/main" id="{0407DEC0-2AFB-5868-4E7B-C6B3AF5444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5846" y="3460796"/>
            <a:ext cx="3321424" cy="32135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4420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randombar(horizontal)">
                                      <p:cBhvr>
                                        <p:cTn id="28" dur="500"/>
                                        <p:tgtEl>
                                          <p:spTgt spid="51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5122"/>
                                        </p:tgtEl>
                                      </p:cBhvr>
                                    </p:animEffect>
                                    <p:set>
                                      <p:cBhvr>
                                        <p:cTn id="33" dur="1" fill="hold">
                                          <p:stCondLst>
                                            <p:cond delay="499"/>
                                          </p:stCondLst>
                                        </p:cTn>
                                        <p:tgtEl>
                                          <p:spTgt spid="51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randombar(horizontal)">
                                      <p:cBhvr>
                                        <p:cTn id="38" dur="500"/>
                                        <p:tgtEl>
                                          <p:spTgt spid="3"/>
                                        </p:tgtEl>
                                      </p:cBhvr>
                                    </p:animEffect>
                                  </p:childTnLst>
                                </p:cTn>
                              </p:par>
                            </p:childTnLst>
                          </p:cTn>
                        </p:par>
                        <p:par>
                          <p:cTn id="39" fill="hold">
                            <p:stCondLst>
                              <p:cond delay="500"/>
                            </p:stCondLst>
                            <p:childTnLst>
                              <p:par>
                                <p:cTn id="40" presetID="14" presetClass="entr" presetSubtype="10" fill="hold" nodeType="after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randombar(horizontal)">
                                      <p:cBhvr>
                                        <p:cTn id="42" dur="500"/>
                                        <p:tgtEl>
                                          <p:spTgt spid="512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126"/>
                                        </p:tgtEl>
                                      </p:cBhvr>
                                    </p:animEffect>
                                    <p:set>
                                      <p:cBhvr>
                                        <p:cTn id="47" dur="1" fill="hold">
                                          <p:stCondLst>
                                            <p:cond delay="499"/>
                                          </p:stCondLst>
                                        </p:cTn>
                                        <p:tgtEl>
                                          <p:spTgt spid="512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randombar(horizontal)">
                                      <p:cBhvr>
                                        <p:cTn id="52" dur="500"/>
                                        <p:tgtEl>
                                          <p:spTgt spid="9"/>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5130"/>
                                        </p:tgtEl>
                                        <p:attrNameLst>
                                          <p:attrName>style.visibility</p:attrName>
                                        </p:attrNameLst>
                                      </p:cBhvr>
                                      <p:to>
                                        <p:strVal val="visible"/>
                                      </p:to>
                                    </p:set>
                                    <p:animEffect transition="in" filter="randombar(horizontal)">
                                      <p:cBhvr>
                                        <p:cTn id="56" dur="500"/>
                                        <p:tgtEl>
                                          <p:spTgt spid="5130"/>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xit" presetSubtype="10" fill="hold" nodeType="clickEffect">
                                  <p:stCondLst>
                                    <p:cond delay="0"/>
                                  </p:stCondLst>
                                  <p:childTnLst>
                                    <p:animEffect transition="out" filter="randombar(horizontal)">
                                      <p:cBhvr>
                                        <p:cTn id="60" dur="500"/>
                                        <p:tgtEl>
                                          <p:spTgt spid="5130"/>
                                        </p:tgtEl>
                                      </p:cBhvr>
                                    </p:animEffect>
                                    <p:set>
                                      <p:cBhvr>
                                        <p:cTn id="61" dur="1" fill="hold">
                                          <p:stCondLst>
                                            <p:cond delay="499"/>
                                          </p:stCondLst>
                                        </p:cTn>
                                        <p:tgtEl>
                                          <p:spTgt spid="513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childTnLst>
                          </p:cTn>
                        </p:par>
                        <p:par>
                          <p:cTn id="67" fill="hold">
                            <p:stCondLst>
                              <p:cond delay="500"/>
                            </p:stCondLst>
                            <p:childTnLst>
                              <p:par>
                                <p:cTn id="68" presetID="14" presetClass="entr" presetSubtype="10" fill="hold" nodeType="afterEffect">
                                  <p:stCondLst>
                                    <p:cond delay="0"/>
                                  </p:stCondLst>
                                  <p:childTnLst>
                                    <p:set>
                                      <p:cBhvr>
                                        <p:cTn id="69" dur="1" fill="hold">
                                          <p:stCondLst>
                                            <p:cond delay="0"/>
                                          </p:stCondLst>
                                        </p:cTn>
                                        <p:tgtEl>
                                          <p:spTgt spid="5134"/>
                                        </p:tgtEl>
                                        <p:attrNameLst>
                                          <p:attrName>style.visibility</p:attrName>
                                        </p:attrNameLst>
                                      </p:cBhvr>
                                      <p:to>
                                        <p:strVal val="visible"/>
                                      </p:to>
                                    </p:set>
                                    <p:animEffect transition="in" filter="randombar(horizontal)">
                                      <p:cBhvr>
                                        <p:cTn id="70"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7" grpId="0" animBg="1"/>
      <p:bldP spid="3"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a:extLst>
              <a:ext uri="{FF2B5EF4-FFF2-40B4-BE49-F238E27FC236}">
                <a16:creationId xmlns:a16="http://schemas.microsoft.com/office/drawing/2014/main" id="{3BCAC41B-D622-8DB5-4D1A-C43F6C5D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342" y="3129456"/>
            <a:ext cx="2287315" cy="228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07504DCC-FD02-E792-CFD7-E3AE4D899C81}"/>
              </a:ext>
            </a:extLst>
          </p:cNvPr>
          <p:cNvSpPr txBox="1"/>
          <p:nvPr/>
        </p:nvSpPr>
        <p:spPr>
          <a:xfrm>
            <a:off x="4249888" y="2046157"/>
            <a:ext cx="3692224" cy="4247540"/>
          </a:xfrm>
          <a:prstGeom prst="rect">
            <a:avLst/>
          </a:prstGeom>
          <a:noFill/>
        </p:spPr>
        <p:txBody>
          <a:bodyPr wrap="square" rtlCol="0">
            <a:prstTxWarp prst="textArchUp">
              <a:avLst/>
            </a:prstTxWarp>
            <a:spAutoFit/>
          </a:bodyPr>
          <a:lstStyle/>
          <a:p>
            <a:pPr algn="ctr"/>
            <a:r>
              <a:rPr lang="en-US" sz="4800">
                <a:solidFill>
                  <a:schemeClr val="accent5">
                    <a:lumMod val="75000"/>
                  </a:schemeClr>
                </a:solidFill>
                <a:effectLst>
                  <a:outerShdw blurRad="50800" dist="38100" dir="16200000" rotWithShape="0">
                    <a:prstClr val="black">
                      <a:alpha val="40000"/>
                    </a:prstClr>
                  </a:outerShdw>
                </a:effectLst>
                <a:latin typeface="Oswald SemiBold" panose="00000700000000000000" pitchFamily="2" charset="0"/>
              </a:rPr>
              <a:t>HOẠT ĐỘNG NHÓM</a:t>
            </a:r>
          </a:p>
        </p:txBody>
      </p:sp>
    </p:spTree>
    <p:extLst>
      <p:ext uri="{BB962C8B-B14F-4D97-AF65-F5344CB8AC3E}">
        <p14:creationId xmlns:p14="http://schemas.microsoft.com/office/powerpoint/2010/main" val="3901895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10754"/>
            <a:ext cx="10972800" cy="3741713"/>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114929" y="2504667"/>
            <a:ext cx="996214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800" b="1">
                <a:solidFill>
                  <a:srgbClr val="FF0000"/>
                </a:solidFill>
                <a:latin typeface="Fira Sans Extra Condensed" panose="020B0503050000020004" pitchFamily="34" charset="0"/>
                <a:ea typeface="Arial" panose="020B0604020202020204" pitchFamily="34" charset="0"/>
              </a:rPr>
              <a:t>Câu 1:</a:t>
            </a:r>
            <a:r>
              <a:rPr lang="vi-VN" sz="2800">
                <a:latin typeface="Fira Sans Extra Condensed" panose="020B0503050000020004" pitchFamily="34" charset="0"/>
                <a:ea typeface="Arial" panose="020B0604020202020204" pitchFamily="34" charset="0"/>
              </a:rPr>
              <a:t> Vẽ sơ đồ tư duy thể hiện </a:t>
            </a:r>
            <a:r>
              <a:rPr lang="en-US" sz="2800">
                <a:latin typeface="Fira Sans Extra Condensed" panose="020B0503050000020004" pitchFamily="34" charset="0"/>
                <a:ea typeface="Arial" panose="020B0604020202020204" pitchFamily="34" charset="0"/>
              </a:rPr>
              <a:t>mối liên hệ giữa các kiến thức đã học trong bài học.</a:t>
            </a:r>
            <a:endParaRPr lang="vi-VN" sz="2800">
              <a:latin typeface="Fira Sans Extra Condensed" panose="020B0503050000020004" pitchFamily="34" charset="0"/>
              <a:ea typeface="Arial" panose="020B0604020202020204" pitchFamily="34" charset="0"/>
            </a:endParaRP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447398" y="698615"/>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 name="Picture 1" descr="n28 SP Ly k27">
            <a:extLst>
              <a:ext uri="{FF2B5EF4-FFF2-40B4-BE49-F238E27FC236}">
                <a16:creationId xmlns:a16="http://schemas.microsoft.com/office/drawing/2014/main" id="{6FFC0582-9FA2-A88B-C366-4E315A549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969" b="4212"/>
          <a:stretch>
            <a:fillRect/>
          </a:stretch>
        </p:blipFill>
        <p:spPr bwMode="auto">
          <a:xfrm>
            <a:off x="5496372" y="66230"/>
            <a:ext cx="1199255" cy="1244744"/>
          </a:xfrm>
          <a:custGeom>
            <a:avLst/>
            <a:gdLst>
              <a:gd name="connsiteX0" fmla="*/ 1177708 w 2269338"/>
              <a:gd name="connsiteY0" fmla="*/ 0 h 2355416"/>
              <a:gd name="connsiteX1" fmla="*/ 2269338 w 2269338"/>
              <a:gd name="connsiteY1" fmla="*/ 0 h 2355416"/>
              <a:gd name="connsiteX2" fmla="*/ 2269338 w 2269338"/>
              <a:gd name="connsiteY2" fmla="*/ 1618439 h 2355416"/>
              <a:gd name="connsiteX3" fmla="*/ 2262865 w 2269338"/>
              <a:gd name="connsiteY3" fmla="*/ 1636125 h 2355416"/>
              <a:gd name="connsiteX4" fmla="*/ 1177707 w 2269338"/>
              <a:gd name="connsiteY4" fmla="*/ 2355416 h 2355416"/>
              <a:gd name="connsiteX5" fmla="*/ 6080 w 2269338"/>
              <a:gd name="connsiteY5" fmla="*/ 1298122 h 2355416"/>
              <a:gd name="connsiteX6" fmla="*/ 0 w 2269338"/>
              <a:gd name="connsiteY6" fmla="*/ 1177728 h 2355416"/>
              <a:gd name="connsiteX7" fmla="*/ 0 w 2269338"/>
              <a:gd name="connsiteY7" fmla="*/ 1177708 h 2355416"/>
              <a:gd name="connsiteX8" fmla="*/ 1177708 w 2269338"/>
              <a:gd name="connsiteY8" fmla="*/ 0 h 2355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9338" h="2355416">
                <a:moveTo>
                  <a:pt x="1177708" y="0"/>
                </a:moveTo>
                <a:lnTo>
                  <a:pt x="2269338" y="0"/>
                </a:lnTo>
                <a:lnTo>
                  <a:pt x="2269338" y="1618439"/>
                </a:lnTo>
                <a:lnTo>
                  <a:pt x="2262865" y="1636125"/>
                </a:lnTo>
                <a:cubicBezTo>
                  <a:pt x="2084079" y="2058822"/>
                  <a:pt x="1665530" y="2355416"/>
                  <a:pt x="1177707" y="2355416"/>
                </a:cubicBezTo>
                <a:cubicBezTo>
                  <a:pt x="567929" y="2355416"/>
                  <a:pt x="66390" y="1891988"/>
                  <a:pt x="6080" y="1298122"/>
                </a:cubicBezTo>
                <a:lnTo>
                  <a:pt x="0" y="1177728"/>
                </a:lnTo>
                <a:lnTo>
                  <a:pt x="0" y="1177708"/>
                </a:lnTo>
                <a:cubicBezTo>
                  <a:pt x="0" y="527278"/>
                  <a:pt x="527278" y="0"/>
                  <a:pt x="1177708" y="0"/>
                </a:cubicBezTo>
                <a:close/>
              </a:path>
            </a:pathLst>
          </a:cu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093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5246385" y="112275"/>
            <a:ext cx="1699230"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KẾT QUẢ </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3" name="Rectangle: Rounded Corners 2" descr="n28 SP Ly k27">
            <a:extLst>
              <a:ext uri="{FF2B5EF4-FFF2-40B4-BE49-F238E27FC236}">
                <a16:creationId xmlns:a16="http://schemas.microsoft.com/office/drawing/2014/main" id="{12F8A196-5D3D-A10C-9984-DE37C4EDEF54}"/>
              </a:ext>
            </a:extLst>
          </p:cNvPr>
          <p:cNvSpPr/>
          <p:nvPr/>
        </p:nvSpPr>
        <p:spPr>
          <a:xfrm>
            <a:off x="407801" y="861578"/>
            <a:ext cx="3930869" cy="726228"/>
          </a:xfrm>
          <a:prstGeom prst="roundRect">
            <a:avLst>
              <a:gd name="adj" fmla="val 50000"/>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4" name="Text Box 29" descr="n28 SP Ly k27">
            <a:extLst>
              <a:ext uri="{FF2B5EF4-FFF2-40B4-BE49-F238E27FC236}">
                <a16:creationId xmlns:a16="http://schemas.microsoft.com/office/drawing/2014/main" id="{0B2C337A-A4D8-E04B-748D-0BB39CC8B335}"/>
              </a:ext>
            </a:extLst>
          </p:cNvPr>
          <p:cNvSpPr txBox="1">
            <a:spLocks noChangeArrowheads="1"/>
          </p:cNvSpPr>
          <p:nvPr/>
        </p:nvSpPr>
        <p:spPr bwMode="auto">
          <a:xfrm>
            <a:off x="692761" y="993859"/>
            <a:ext cx="34756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vi-VN" sz="2400" b="1">
                <a:solidFill>
                  <a:srgbClr val="FF0000"/>
                </a:solidFill>
                <a:latin typeface="Fira Sans Extra Condensed" panose="020B0503050000020004" pitchFamily="34" charset="0"/>
                <a:ea typeface="Arial" panose="020B0604020202020204" pitchFamily="34" charset="0"/>
              </a:rPr>
              <a:t>Câu 1:</a:t>
            </a:r>
            <a:r>
              <a:rPr lang="vi-VN" sz="2400">
                <a:latin typeface="Fira Sans Extra Condensed" panose="020B0503050000020004" pitchFamily="34" charset="0"/>
                <a:ea typeface="Arial" panose="020B0604020202020204" pitchFamily="34" charset="0"/>
              </a:rPr>
              <a:t> </a:t>
            </a:r>
            <a:r>
              <a:rPr lang="en-US" sz="2400">
                <a:latin typeface="Fira Sans Extra Condensed" panose="020B0503050000020004" pitchFamily="34" charset="0"/>
                <a:ea typeface="Arial" panose="020B0604020202020204" pitchFamily="34" charset="0"/>
              </a:rPr>
              <a:t>Sơ đồ tư duy bài học</a:t>
            </a:r>
            <a:endParaRPr lang="vi-VN" sz="2400">
              <a:latin typeface="Fira Sans Extra Condensed" panose="020B0503050000020004" pitchFamily="34" charset="0"/>
              <a:ea typeface="Arial" panose="020B0604020202020204" pitchFamily="34" charset="0"/>
            </a:endParaRPr>
          </a:p>
        </p:txBody>
      </p:sp>
      <p:pic>
        <p:nvPicPr>
          <p:cNvPr id="5" name="Picture 4" descr="n28 SP Ly k27">
            <a:extLst>
              <a:ext uri="{FF2B5EF4-FFF2-40B4-BE49-F238E27FC236}">
                <a16:creationId xmlns:a16="http://schemas.microsoft.com/office/drawing/2014/main" id="{B9FD4707-F1FB-5206-32EC-32D2260E5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9011" y="962239"/>
            <a:ext cx="6049664" cy="5751027"/>
          </a:xfrm>
          <a:prstGeom prst="rect">
            <a:avLst/>
          </a:prstGeom>
        </p:spPr>
      </p:pic>
    </p:spTree>
    <p:extLst>
      <p:ext uri="{BB962C8B-B14F-4D97-AF65-F5344CB8AC3E}">
        <p14:creationId xmlns:p14="http://schemas.microsoft.com/office/powerpoint/2010/main" val="20861790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389050" y="55781"/>
            <a:ext cx="3413900" cy="66492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VẬN DỤNG</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869192"/>
            <a:ext cx="10972800" cy="2519811"/>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01259" y="1025933"/>
                <a:ext cx="10234032" cy="228447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lnSpc>
                    <a:spcPct val="130000"/>
                  </a:lnSpc>
                </a:pPr>
                <a:r>
                  <a:rPr lang="en-US" sz="2000" b="1" kern="100">
                    <a:latin typeface="Fira Sans Condensed" panose="020B0503050000020004" pitchFamily="34" charset="0"/>
                    <a:ea typeface="Aptos" panose="020B0004020202020204" pitchFamily="34" charset="0"/>
                    <a:cs typeface="Times New Roman" panose="02020603050405020304" pitchFamily="18" charset="0"/>
                  </a:rPr>
                  <a:t>Bài 1:</a:t>
                </a:r>
                <a:r>
                  <a:rPr lang="en-US" sz="2000" kern="100">
                    <a:latin typeface="Fira Sans Condensed" panose="020B0503050000020004" pitchFamily="34" charset="0"/>
                    <a:ea typeface="Aptos" panose="020B0004020202020204" pitchFamily="34" charset="0"/>
                    <a:cs typeface="Times New Roman" panose="02020603050405020304" pitchFamily="18" charset="0"/>
                  </a:rPr>
                  <a:t> Mạch điện xoay chiều gồm một điện trở thuần</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𝑅</m:t>
                    </m:r>
                    <m:r>
                      <a:rPr lang="en-US" sz="2000" i="1" kern="100">
                        <a:latin typeface="Cambria Math" panose="02040503050406030204" pitchFamily="18" charset="0"/>
                        <a:ea typeface="Aptos" panose="020B0004020202020204" pitchFamily="34" charset="0"/>
                        <a:cs typeface="Times New Roman" panose="02020603050405020304" pitchFamily="18" charset="0"/>
                      </a:rPr>
                      <m:t>=40</m:t>
                    </m:r>
                    <m:r>
                      <a:rPr lang="en-US" sz="2000" i="1" kern="100">
                        <a:latin typeface="Cambria Math" panose="02040503050406030204" pitchFamily="18" charset="0"/>
                        <a:ea typeface="Aptos" panose="020B0004020202020204" pitchFamily="34" charset="0"/>
                        <a:cs typeface="Times New Roman" panose="02020603050405020304" pitchFamily="18" charset="0"/>
                      </a:rPr>
                      <m:t>𝛺</m:t>
                    </m:r>
                  </m:oMath>
                </a14:m>
                <a:r>
                  <a:rPr lang="en-US" sz="2000" kern="100">
                    <a:latin typeface="Fira Sans Condensed" panose="020B0503050000020004" pitchFamily="34" charset="0"/>
                    <a:ea typeface="Aptos" panose="020B0004020202020204" pitchFamily="34" charset="0"/>
                    <a:cs typeface="Times New Roman" panose="02020603050405020304" pitchFamily="18" charset="0"/>
                  </a:rPr>
                  <a:t>, một cuộn thuần cảm có hệ số tự cảm </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𝐿</m:t>
                    </m:r>
                    <m:r>
                      <a:rPr lang="en-US" sz="2000" i="1" kern="100">
                        <a:latin typeface="Cambria Math" panose="02040503050406030204" pitchFamily="18" charset="0"/>
                        <a:ea typeface="Aptos" panose="020B0004020202020204" pitchFamily="34" charset="0"/>
                        <a:cs typeface="Times New Roman" panose="02020603050405020304" pitchFamily="18" charset="0"/>
                      </a:rPr>
                      <m:t>=</m:t>
                    </m:r>
                    <m:f>
                      <m:f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fPr>
                      <m:num>
                        <m:r>
                          <a:rPr lang="en-US" sz="2000" i="1" kern="100">
                            <a:latin typeface="Cambria Math" panose="02040503050406030204" pitchFamily="18" charset="0"/>
                            <a:ea typeface="Aptos" panose="020B0004020202020204" pitchFamily="34" charset="0"/>
                            <a:cs typeface="Times New Roman" panose="02020603050405020304" pitchFamily="18" charset="0"/>
                          </a:rPr>
                          <m:t>0,8</m:t>
                        </m:r>
                      </m:num>
                      <m:den>
                        <m:r>
                          <a:rPr lang="en-US" sz="2000" i="1" kern="100">
                            <a:latin typeface="Cambria Math" panose="02040503050406030204" pitchFamily="18" charset="0"/>
                            <a:ea typeface="Aptos" panose="020B0004020202020204" pitchFamily="34" charset="0"/>
                            <a:cs typeface="Times New Roman" panose="02020603050405020304" pitchFamily="18" charset="0"/>
                          </a:rPr>
                          <m:t>𝜋</m:t>
                        </m:r>
                      </m:den>
                    </m:f>
                    <m:d>
                      <m:d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dPr>
                      <m:e>
                        <m:r>
                          <a:rPr lang="en-US" sz="2000" i="1" kern="100">
                            <a:latin typeface="Cambria Math" panose="02040503050406030204" pitchFamily="18" charset="0"/>
                            <a:ea typeface="Aptos" panose="020B0004020202020204" pitchFamily="34" charset="0"/>
                            <a:cs typeface="Times New Roman" panose="02020603050405020304" pitchFamily="18" charset="0"/>
                          </a:rPr>
                          <m:t>𝐻</m:t>
                        </m:r>
                      </m:e>
                    </m:d>
                  </m:oMath>
                </a14:m>
                <a:r>
                  <a:rPr lang="en-US" sz="2000" kern="100">
                    <a:latin typeface="Fira Sans Condensed" panose="020B0503050000020004" pitchFamily="34" charset="0"/>
                    <a:ea typeface="Aptos" panose="020B0004020202020204" pitchFamily="34" charset="0"/>
                    <a:cs typeface="Times New Roman" panose="02020603050405020304" pitchFamily="18" charset="0"/>
                  </a:rPr>
                  <a:t>và một tụ điện có điện dung </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𝐶</m:t>
                    </m:r>
                    <m:r>
                      <a:rPr lang="en-US" sz="2000" i="1" kern="100">
                        <a:latin typeface="Cambria Math" panose="02040503050406030204" pitchFamily="18" charset="0"/>
                        <a:ea typeface="Aptos" panose="020B0004020202020204" pitchFamily="34" charset="0"/>
                        <a:cs typeface="Times New Roman" panose="02020603050405020304" pitchFamily="18" charset="0"/>
                      </a:rPr>
                      <m:t>=</m:t>
                    </m:r>
                    <m:f>
                      <m:f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fPr>
                      <m:num>
                        <m:r>
                          <a:rPr lang="en-US" sz="2000" i="1" kern="100">
                            <a:latin typeface="Cambria Math" panose="02040503050406030204" pitchFamily="18" charset="0"/>
                            <a:ea typeface="Aptos" panose="020B0004020202020204" pitchFamily="34" charset="0"/>
                            <a:cs typeface="Times New Roman" panose="02020603050405020304" pitchFamily="18" charset="0"/>
                          </a:rPr>
                          <m:t>2.1</m:t>
                        </m:r>
                        <m:sSup>
                          <m:sSup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sSupPr>
                          <m:e>
                            <m:r>
                              <a:rPr lang="en-US" sz="2000" i="1" kern="100">
                                <a:latin typeface="Cambria Math" panose="02040503050406030204" pitchFamily="18" charset="0"/>
                                <a:ea typeface="Aptos" panose="020B0004020202020204" pitchFamily="34" charset="0"/>
                                <a:cs typeface="Times New Roman" panose="02020603050405020304" pitchFamily="18" charset="0"/>
                              </a:rPr>
                              <m:t>0</m:t>
                            </m:r>
                          </m:e>
                          <m:sup>
                            <m:r>
                              <a:rPr lang="en-US" sz="2000" i="1" kern="100">
                                <a:latin typeface="Cambria Math" panose="02040503050406030204" pitchFamily="18" charset="0"/>
                                <a:ea typeface="Aptos" panose="020B0004020202020204" pitchFamily="34" charset="0"/>
                                <a:cs typeface="Times New Roman" panose="02020603050405020304" pitchFamily="18" charset="0"/>
                              </a:rPr>
                              <m:t>−4</m:t>
                            </m:r>
                          </m:sup>
                        </m:sSup>
                      </m:num>
                      <m:den>
                        <m:r>
                          <a:rPr lang="en-US" sz="2000" i="1" kern="100">
                            <a:latin typeface="Cambria Math" panose="02040503050406030204" pitchFamily="18" charset="0"/>
                            <a:ea typeface="Aptos" panose="020B0004020202020204" pitchFamily="34" charset="0"/>
                            <a:cs typeface="Times New Roman" panose="02020603050405020304" pitchFamily="18" charset="0"/>
                          </a:rPr>
                          <m:t>𝜋</m:t>
                        </m:r>
                      </m:den>
                    </m:f>
                    <m:d>
                      <m:d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dPr>
                      <m:e>
                        <m:r>
                          <a:rPr lang="en-US" sz="2000" i="1" kern="100">
                            <a:latin typeface="Cambria Math" panose="02040503050406030204" pitchFamily="18" charset="0"/>
                            <a:ea typeface="Aptos" panose="020B0004020202020204" pitchFamily="34" charset="0"/>
                            <a:cs typeface="Times New Roman" panose="02020603050405020304" pitchFamily="18" charset="0"/>
                          </a:rPr>
                          <m:t>𝐹</m:t>
                        </m:r>
                      </m:e>
                    </m:d>
                  </m:oMath>
                </a14:m>
                <a:r>
                  <a:rPr lang="en-US" sz="2000" kern="100">
                    <a:latin typeface="Fira Sans Condensed" panose="020B0503050000020004" pitchFamily="34" charset="0"/>
                    <a:ea typeface="Aptos" panose="020B0004020202020204" pitchFamily="34" charset="0"/>
                    <a:cs typeface="Times New Roman" panose="02020603050405020304" pitchFamily="18" charset="0"/>
                  </a:rPr>
                  <a:t> mắc nối tiếp. Biết rằng dòng điện qua mạch có dạng </a:t>
                </a:r>
                <a14:m>
                  <m:oMath xmlns:m="http://schemas.openxmlformats.org/officeDocument/2006/math">
                    <m:r>
                      <a:rPr lang="en-US" sz="2000" i="1" kern="100">
                        <a:latin typeface="Cambria Math" panose="02040503050406030204" pitchFamily="18" charset="0"/>
                        <a:ea typeface="Aptos" panose="020B0004020202020204" pitchFamily="34" charset="0"/>
                        <a:cs typeface="Times New Roman" panose="02020603050405020304" pitchFamily="18" charset="0"/>
                      </a:rPr>
                      <m:t>𝑖</m:t>
                    </m:r>
                    <m:r>
                      <a:rPr lang="en-US" sz="2000" i="1" kern="100">
                        <a:latin typeface="Cambria Math" panose="02040503050406030204" pitchFamily="18" charset="0"/>
                        <a:ea typeface="Aptos" panose="020B0004020202020204" pitchFamily="34" charset="0"/>
                        <a:cs typeface="Times New Roman" panose="02020603050405020304" pitchFamily="18" charset="0"/>
                      </a:rPr>
                      <m:t>=3</m:t>
                    </m:r>
                    <m:func>
                      <m:func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funcPr>
                      <m:fName>
                        <m:r>
                          <a:rPr lang="en-US" sz="2000" i="1" kern="100">
                            <a:latin typeface="Cambria Math" panose="02040503050406030204" pitchFamily="18" charset="0"/>
                            <a:ea typeface="Aptos" panose="020B0004020202020204" pitchFamily="34" charset="0"/>
                            <a:cs typeface="Times New Roman" panose="02020603050405020304" pitchFamily="18" charset="0"/>
                          </a:rPr>
                          <m:t>𝑐𝑜𝑠</m:t>
                        </m:r>
                      </m:fName>
                      <m:e>
                        <m:r>
                          <a:rPr lang="en-US" sz="2000" i="1" kern="100">
                            <a:latin typeface="Cambria Math" panose="02040503050406030204" pitchFamily="18" charset="0"/>
                            <a:ea typeface="Aptos" panose="020B0004020202020204" pitchFamily="34" charset="0"/>
                            <a:cs typeface="Times New Roman" panose="02020603050405020304" pitchFamily="18" charset="0"/>
                          </a:rPr>
                          <m:t>1</m:t>
                        </m:r>
                      </m:e>
                    </m:func>
                    <m:r>
                      <a:rPr lang="en-US" sz="2000" i="1" kern="100">
                        <a:latin typeface="Cambria Math" panose="02040503050406030204" pitchFamily="18" charset="0"/>
                        <a:ea typeface="Aptos" panose="020B0004020202020204" pitchFamily="34" charset="0"/>
                        <a:cs typeface="Times New Roman" panose="02020603050405020304" pitchFamily="18" charset="0"/>
                      </a:rPr>
                      <m:t>00</m:t>
                    </m:r>
                    <m:r>
                      <a:rPr lang="en-US" sz="2000" i="1" kern="100">
                        <a:latin typeface="Cambria Math" panose="02040503050406030204" pitchFamily="18" charset="0"/>
                        <a:ea typeface="Aptos" panose="020B0004020202020204" pitchFamily="34" charset="0"/>
                        <a:cs typeface="Times New Roman" panose="02020603050405020304" pitchFamily="18" charset="0"/>
                      </a:rPr>
                      <m:t>𝜋</m:t>
                    </m:r>
                    <m:func>
                      <m:func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funcPr>
                      <m:fName>
                        <m:r>
                          <a:rPr lang="en-US" sz="2000" i="1" kern="100">
                            <a:latin typeface="Cambria Math" panose="02040503050406030204" pitchFamily="18" charset="0"/>
                            <a:ea typeface="Aptos" panose="020B0004020202020204" pitchFamily="34" charset="0"/>
                            <a:cs typeface="Times New Roman" panose="02020603050405020304" pitchFamily="18" charset="0"/>
                          </a:rPr>
                          <m:t>𝑡</m:t>
                        </m:r>
                      </m:fName>
                      <m:e>
                        <m:d>
                          <m:dPr>
                            <m:ctrlPr>
                              <a:rPr lang="en-US" sz="2000" i="1" kern="100">
                                <a:latin typeface="Cambria Math" panose="02040503050406030204" pitchFamily="18" charset="0"/>
                                <a:ea typeface="Aptos" panose="020B0004020202020204" pitchFamily="34" charset="0"/>
                                <a:cs typeface="Times New Roman" panose="02020603050405020304" pitchFamily="18" charset="0"/>
                              </a:rPr>
                            </m:ctrlPr>
                          </m:dPr>
                          <m:e>
                            <m:r>
                              <a:rPr lang="en-US" sz="2000" i="1" kern="100">
                                <a:latin typeface="Cambria Math" panose="02040503050406030204" pitchFamily="18" charset="0"/>
                                <a:ea typeface="Aptos" panose="020B0004020202020204" pitchFamily="34" charset="0"/>
                                <a:cs typeface="Times New Roman" panose="02020603050405020304" pitchFamily="18" charset="0"/>
                              </a:rPr>
                              <m:t>𝐴</m:t>
                            </m:r>
                          </m:e>
                        </m:d>
                      </m:e>
                    </m:func>
                    <m:r>
                      <a:rPr lang="en-US" sz="2000" i="1" kern="100">
                        <a:latin typeface="Cambria Math" panose="02040503050406030204" pitchFamily="18" charset="0"/>
                        <a:ea typeface="Aptos" panose="020B0004020202020204" pitchFamily="34" charset="0"/>
                        <a:cs typeface="Times New Roman" panose="02020603050405020304" pitchFamily="18" charset="0"/>
                      </a:rPr>
                      <m:t>.</m:t>
                    </m:r>
                  </m:oMath>
                </a14:m>
                <a:endParaRPr lang="en-US" sz="2000" kern="100">
                  <a:latin typeface="Fira Sans Condensed" panose="020B0503050000020004" pitchFamily="34" charset="0"/>
                  <a:ea typeface="Aptos" panose="020B0004020202020204" pitchFamily="34" charset="0"/>
                  <a:cs typeface="Times New Roman" panose="02020603050405020304" pitchFamily="18" charset="0"/>
                </a:endParaRPr>
              </a:p>
              <a:p>
                <a:pPr algn="just">
                  <a:lnSpc>
                    <a:spcPct val="150000"/>
                  </a:lnSpc>
                </a:pPr>
                <a:r>
                  <a:rPr lang="en-US" sz="2000" kern="100">
                    <a:latin typeface="Fira Sans Condensed" panose="020B0503050000020004" pitchFamily="34" charset="0"/>
                    <a:ea typeface="Aptos" panose="020B0004020202020204" pitchFamily="34" charset="0"/>
                    <a:cs typeface="Times New Roman" panose="02020603050405020304" pitchFamily="18" charset="0"/>
                  </a:rPr>
                  <a:t>a) Tính cảm kháng của cuộn cảm, dung kháng của tụ điện và tổng trở toàn mạch.</a:t>
                </a:r>
              </a:p>
              <a:p>
                <a:r>
                  <a:rPr lang="en-US" sz="2000">
                    <a:latin typeface="Fira Sans Condensed" panose="020B0503050000020004" pitchFamily="34" charset="0"/>
                    <a:ea typeface="Aptos" panose="020B0004020202020204" pitchFamily="34" charset="0"/>
                  </a:rPr>
                  <a:t>b)Viết biểu thức điện áp tức thời giữa hai đầu mạch điện.</a:t>
                </a:r>
                <a:endParaRPr lang="en-US" sz="2000">
                  <a:solidFill>
                    <a:prstClr val="black"/>
                  </a:solidFill>
                  <a:latin typeface="Fira Sans Condensed" panose="020B0503050000020004" pitchFamily="34" charset="0"/>
                  <a:ea typeface="Arial" panose="020B0604020202020204" pitchFamily="34" charset="0"/>
                </a:endParaRPr>
              </a:p>
            </p:txBody>
          </p:sp>
        </mc:Choice>
        <mc:Fallback>
          <p:sp>
            <p:nvSpPr>
              <p:cNvPr id="14" name="Text Box 29" descr="n28 SP Ly k27">
                <a:extLst>
                  <a:ext uri="{FF2B5EF4-FFF2-40B4-BE49-F238E27FC236}">
                    <a16:creationId xmlns:a16="http://schemas.microsoft.com/office/drawing/2014/main" id="{B0232A63-4F8F-60BF-E285-E887CF07C7E7}"/>
                  </a:ext>
                </a:extLst>
              </p:cNvPr>
              <p:cNvSpPr txBox="1">
                <a:spLocks noRot="1" noChangeAspect="1" noMove="1" noResize="1" noEditPoints="1" noAdjustHandles="1" noChangeArrowheads="1" noChangeShapeType="1" noTextEdit="1"/>
              </p:cNvSpPr>
              <p:nvPr/>
            </p:nvSpPr>
            <p:spPr bwMode="auto">
              <a:xfrm>
                <a:off x="1001259" y="1025933"/>
                <a:ext cx="10234032" cy="2284472"/>
              </a:xfrm>
              <a:prstGeom prst="rect">
                <a:avLst/>
              </a:prstGeom>
              <a:blipFill>
                <a:blip r:embed="rId2"/>
                <a:stretch>
                  <a:fillRect l="-596" r="-655" b="-373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429125" y="706423"/>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3" name="Group 56" descr="n28 SP Ly k27">
            <a:extLst>
              <a:ext uri="{FF2B5EF4-FFF2-40B4-BE49-F238E27FC236}">
                <a16:creationId xmlns:a16="http://schemas.microsoft.com/office/drawing/2014/main" id="{BDF5177D-81F6-3BC6-7F42-1841EC4FA860}"/>
              </a:ext>
            </a:extLst>
          </p:cNvPr>
          <p:cNvGrpSpPr/>
          <p:nvPr/>
        </p:nvGrpSpPr>
        <p:grpSpPr>
          <a:xfrm>
            <a:off x="5071052" y="3545744"/>
            <a:ext cx="2049896" cy="525348"/>
            <a:chOff x="2193" y="0"/>
            <a:chExt cx="2245706" cy="1239104"/>
          </a:xfrm>
          <a:solidFill>
            <a:schemeClr val="accent2"/>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8D1DC81E-D021-5562-29F7-982C55A94BC6}"/>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5" name="Rounded Rectangle 4">
              <a:extLst>
                <a:ext uri="{FF2B5EF4-FFF2-40B4-BE49-F238E27FC236}">
                  <a16:creationId xmlns:a16="http://schemas.microsoft.com/office/drawing/2014/main" id="{87CCCD89-91C8-E379-8E42-7DDD2D533942}"/>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400" b="1" kern="0">
                  <a:solidFill>
                    <a:prstClr val="white"/>
                  </a:solidFill>
                  <a:latin typeface="Oswald SemiBold" panose="00000700000000000000" pitchFamily="2" charset="0"/>
                  <a:cs typeface="Arial" panose="020B0604020202020204" pitchFamily="34" charset="0"/>
                </a:rPr>
                <a:t>HƯỚNG DẪN</a:t>
              </a:r>
              <a:endParaRPr kumimoji="0" lang="en-US" sz="24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6" name="Rectangle: Rounded Corners 5" descr="n28 SP Ly k27">
            <a:extLst>
              <a:ext uri="{FF2B5EF4-FFF2-40B4-BE49-F238E27FC236}">
                <a16:creationId xmlns:a16="http://schemas.microsoft.com/office/drawing/2014/main" id="{90A63138-564F-AE62-B3EE-1B42DFFBBE58}"/>
              </a:ext>
            </a:extLst>
          </p:cNvPr>
          <p:cNvSpPr/>
          <p:nvPr/>
        </p:nvSpPr>
        <p:spPr>
          <a:xfrm>
            <a:off x="609600" y="4200365"/>
            <a:ext cx="10972800" cy="2339424"/>
          </a:xfrm>
          <a:custGeom>
            <a:avLst/>
            <a:gdLst>
              <a:gd name="connsiteX0" fmla="*/ 0 w 10972800"/>
              <a:gd name="connsiteY0" fmla="*/ 647108 h 2339424"/>
              <a:gd name="connsiteX1" fmla="*/ 647108 w 10972800"/>
              <a:gd name="connsiteY1" fmla="*/ 0 h 2339424"/>
              <a:gd name="connsiteX2" fmla="*/ 1119651 w 10972800"/>
              <a:gd name="connsiteY2" fmla="*/ 0 h 2339424"/>
              <a:gd name="connsiteX3" fmla="*/ 1398622 w 10972800"/>
              <a:gd name="connsiteY3" fmla="*/ 0 h 2339424"/>
              <a:gd name="connsiteX4" fmla="*/ 2161522 w 10972800"/>
              <a:gd name="connsiteY4" fmla="*/ 0 h 2339424"/>
              <a:gd name="connsiteX5" fmla="*/ 2730850 w 10972800"/>
              <a:gd name="connsiteY5" fmla="*/ 0 h 2339424"/>
              <a:gd name="connsiteX6" fmla="*/ 3493750 w 10972800"/>
              <a:gd name="connsiteY6" fmla="*/ 0 h 2339424"/>
              <a:gd name="connsiteX7" fmla="*/ 3966293 w 10972800"/>
              <a:gd name="connsiteY7" fmla="*/ 0 h 2339424"/>
              <a:gd name="connsiteX8" fmla="*/ 4342050 w 10972800"/>
              <a:gd name="connsiteY8" fmla="*/ 0 h 2339424"/>
              <a:gd name="connsiteX9" fmla="*/ 4911378 w 10972800"/>
              <a:gd name="connsiteY9" fmla="*/ 0 h 2339424"/>
              <a:gd name="connsiteX10" fmla="*/ 5577493 w 10972800"/>
              <a:gd name="connsiteY10" fmla="*/ 0 h 2339424"/>
              <a:gd name="connsiteX11" fmla="*/ 6340393 w 10972800"/>
              <a:gd name="connsiteY11" fmla="*/ 0 h 2339424"/>
              <a:gd name="connsiteX12" fmla="*/ 7006507 w 10972800"/>
              <a:gd name="connsiteY12" fmla="*/ 0 h 2339424"/>
              <a:gd name="connsiteX13" fmla="*/ 7769407 w 10972800"/>
              <a:gd name="connsiteY13" fmla="*/ 0 h 2339424"/>
              <a:gd name="connsiteX14" fmla="*/ 8435521 w 10972800"/>
              <a:gd name="connsiteY14" fmla="*/ 0 h 2339424"/>
              <a:gd name="connsiteX15" fmla="*/ 8811278 w 10972800"/>
              <a:gd name="connsiteY15" fmla="*/ 0 h 2339424"/>
              <a:gd name="connsiteX16" fmla="*/ 9477393 w 10972800"/>
              <a:gd name="connsiteY16" fmla="*/ 0 h 2339424"/>
              <a:gd name="connsiteX17" fmla="*/ 10325692 w 10972800"/>
              <a:gd name="connsiteY17" fmla="*/ 0 h 2339424"/>
              <a:gd name="connsiteX18" fmla="*/ 10972800 w 10972800"/>
              <a:gd name="connsiteY18" fmla="*/ 647108 h 2339424"/>
              <a:gd name="connsiteX19" fmla="*/ 10972800 w 10972800"/>
              <a:gd name="connsiteY19" fmla="*/ 1159260 h 2339424"/>
              <a:gd name="connsiteX20" fmla="*/ 10972800 w 10972800"/>
              <a:gd name="connsiteY20" fmla="*/ 1692316 h 2339424"/>
              <a:gd name="connsiteX21" fmla="*/ 10325692 w 10972800"/>
              <a:gd name="connsiteY21" fmla="*/ 2339424 h 2339424"/>
              <a:gd name="connsiteX22" fmla="*/ 9562792 w 10972800"/>
              <a:gd name="connsiteY22" fmla="*/ 2339424 h 2339424"/>
              <a:gd name="connsiteX23" fmla="*/ 8799892 w 10972800"/>
              <a:gd name="connsiteY23" fmla="*/ 2339424 h 2339424"/>
              <a:gd name="connsiteX24" fmla="*/ 8424135 w 10972800"/>
              <a:gd name="connsiteY24" fmla="*/ 2339424 h 2339424"/>
              <a:gd name="connsiteX25" fmla="*/ 7661235 w 10972800"/>
              <a:gd name="connsiteY25" fmla="*/ 2339424 h 2339424"/>
              <a:gd name="connsiteX26" fmla="*/ 7285478 w 10972800"/>
              <a:gd name="connsiteY26" fmla="*/ 2339424 h 2339424"/>
              <a:gd name="connsiteX27" fmla="*/ 6619364 w 10972800"/>
              <a:gd name="connsiteY27" fmla="*/ 2339424 h 2339424"/>
              <a:gd name="connsiteX28" fmla="*/ 5856464 w 10972800"/>
              <a:gd name="connsiteY28" fmla="*/ 2339424 h 2339424"/>
              <a:gd name="connsiteX29" fmla="*/ 5577493 w 10972800"/>
              <a:gd name="connsiteY29" fmla="*/ 2339424 h 2339424"/>
              <a:gd name="connsiteX30" fmla="*/ 4814592 w 10972800"/>
              <a:gd name="connsiteY30" fmla="*/ 2339424 h 2339424"/>
              <a:gd name="connsiteX31" fmla="*/ 4051692 w 10972800"/>
              <a:gd name="connsiteY31" fmla="*/ 2339424 h 2339424"/>
              <a:gd name="connsiteX32" fmla="*/ 3772721 w 10972800"/>
              <a:gd name="connsiteY32" fmla="*/ 2339424 h 2339424"/>
              <a:gd name="connsiteX33" fmla="*/ 3203393 w 10972800"/>
              <a:gd name="connsiteY33" fmla="*/ 2339424 h 2339424"/>
              <a:gd name="connsiteX34" fmla="*/ 2730850 w 10972800"/>
              <a:gd name="connsiteY34" fmla="*/ 2339424 h 2339424"/>
              <a:gd name="connsiteX35" fmla="*/ 2258308 w 10972800"/>
              <a:gd name="connsiteY35" fmla="*/ 2339424 h 2339424"/>
              <a:gd name="connsiteX36" fmla="*/ 1785765 w 10972800"/>
              <a:gd name="connsiteY36" fmla="*/ 2339424 h 2339424"/>
              <a:gd name="connsiteX37" fmla="*/ 1506794 w 10972800"/>
              <a:gd name="connsiteY37" fmla="*/ 2339424 h 2339424"/>
              <a:gd name="connsiteX38" fmla="*/ 647108 w 10972800"/>
              <a:gd name="connsiteY38" fmla="*/ 2339424 h 2339424"/>
              <a:gd name="connsiteX39" fmla="*/ 0 w 10972800"/>
              <a:gd name="connsiteY39" fmla="*/ 1692316 h 2339424"/>
              <a:gd name="connsiteX40" fmla="*/ 0 w 10972800"/>
              <a:gd name="connsiteY40" fmla="*/ 1201068 h 2339424"/>
              <a:gd name="connsiteX41" fmla="*/ 0 w 10972800"/>
              <a:gd name="connsiteY41" fmla="*/ 647108 h 233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972800" h="2339424" fill="none" extrusionOk="0">
                <a:moveTo>
                  <a:pt x="0" y="647108"/>
                </a:moveTo>
                <a:cubicBezTo>
                  <a:pt x="22791" y="293627"/>
                  <a:pt x="274624" y="5523"/>
                  <a:pt x="647108" y="0"/>
                </a:cubicBezTo>
                <a:cubicBezTo>
                  <a:pt x="824507" y="-30893"/>
                  <a:pt x="923089" y="18871"/>
                  <a:pt x="1119651" y="0"/>
                </a:cubicBezTo>
                <a:cubicBezTo>
                  <a:pt x="1316213" y="-18871"/>
                  <a:pt x="1315114" y="31287"/>
                  <a:pt x="1398622" y="0"/>
                </a:cubicBezTo>
                <a:cubicBezTo>
                  <a:pt x="1482130" y="-31287"/>
                  <a:pt x="1858872" y="82343"/>
                  <a:pt x="2161522" y="0"/>
                </a:cubicBezTo>
                <a:cubicBezTo>
                  <a:pt x="2464172" y="-82343"/>
                  <a:pt x="2490004" y="20280"/>
                  <a:pt x="2730850" y="0"/>
                </a:cubicBezTo>
                <a:cubicBezTo>
                  <a:pt x="2971696" y="-20280"/>
                  <a:pt x="3298715" y="29152"/>
                  <a:pt x="3493750" y="0"/>
                </a:cubicBezTo>
                <a:cubicBezTo>
                  <a:pt x="3688785" y="-29152"/>
                  <a:pt x="3831495" y="30148"/>
                  <a:pt x="3966293" y="0"/>
                </a:cubicBezTo>
                <a:cubicBezTo>
                  <a:pt x="4101091" y="-30148"/>
                  <a:pt x="4157898" y="44799"/>
                  <a:pt x="4342050" y="0"/>
                </a:cubicBezTo>
                <a:cubicBezTo>
                  <a:pt x="4526202" y="-44799"/>
                  <a:pt x="4659138" y="48251"/>
                  <a:pt x="4911378" y="0"/>
                </a:cubicBezTo>
                <a:cubicBezTo>
                  <a:pt x="5163618" y="-48251"/>
                  <a:pt x="5434939" y="56096"/>
                  <a:pt x="5577493" y="0"/>
                </a:cubicBezTo>
                <a:cubicBezTo>
                  <a:pt x="5720047" y="-56096"/>
                  <a:pt x="6046584" y="19674"/>
                  <a:pt x="6340393" y="0"/>
                </a:cubicBezTo>
                <a:cubicBezTo>
                  <a:pt x="6634202" y="-19674"/>
                  <a:pt x="6757776" y="11709"/>
                  <a:pt x="7006507" y="0"/>
                </a:cubicBezTo>
                <a:cubicBezTo>
                  <a:pt x="7255238" y="-11709"/>
                  <a:pt x="7422006" y="75212"/>
                  <a:pt x="7769407" y="0"/>
                </a:cubicBezTo>
                <a:cubicBezTo>
                  <a:pt x="8116808" y="-75212"/>
                  <a:pt x="8206435" y="54211"/>
                  <a:pt x="8435521" y="0"/>
                </a:cubicBezTo>
                <a:cubicBezTo>
                  <a:pt x="8664607" y="-54211"/>
                  <a:pt x="8695179" y="27274"/>
                  <a:pt x="8811278" y="0"/>
                </a:cubicBezTo>
                <a:cubicBezTo>
                  <a:pt x="8927377" y="-27274"/>
                  <a:pt x="9332189" y="42279"/>
                  <a:pt x="9477393" y="0"/>
                </a:cubicBezTo>
                <a:cubicBezTo>
                  <a:pt x="9622598" y="-42279"/>
                  <a:pt x="9953852" y="64184"/>
                  <a:pt x="10325692" y="0"/>
                </a:cubicBezTo>
                <a:cubicBezTo>
                  <a:pt x="10669180" y="3340"/>
                  <a:pt x="11002446" y="371032"/>
                  <a:pt x="10972800" y="647108"/>
                </a:cubicBezTo>
                <a:cubicBezTo>
                  <a:pt x="11016414" y="831482"/>
                  <a:pt x="10949056" y="1038411"/>
                  <a:pt x="10972800" y="1159260"/>
                </a:cubicBezTo>
                <a:cubicBezTo>
                  <a:pt x="10996544" y="1280109"/>
                  <a:pt x="10915043" y="1460055"/>
                  <a:pt x="10972800" y="1692316"/>
                </a:cubicBezTo>
                <a:cubicBezTo>
                  <a:pt x="10993742" y="2035280"/>
                  <a:pt x="10746511" y="2285768"/>
                  <a:pt x="10325692" y="2339424"/>
                </a:cubicBezTo>
                <a:cubicBezTo>
                  <a:pt x="9949978" y="2386588"/>
                  <a:pt x="9923931" y="2288917"/>
                  <a:pt x="9562792" y="2339424"/>
                </a:cubicBezTo>
                <a:cubicBezTo>
                  <a:pt x="9201653" y="2389931"/>
                  <a:pt x="8990134" y="2258187"/>
                  <a:pt x="8799892" y="2339424"/>
                </a:cubicBezTo>
                <a:cubicBezTo>
                  <a:pt x="8609650" y="2420661"/>
                  <a:pt x="8529926" y="2307131"/>
                  <a:pt x="8424135" y="2339424"/>
                </a:cubicBezTo>
                <a:cubicBezTo>
                  <a:pt x="8318344" y="2371717"/>
                  <a:pt x="7817957" y="2331837"/>
                  <a:pt x="7661235" y="2339424"/>
                </a:cubicBezTo>
                <a:cubicBezTo>
                  <a:pt x="7504513" y="2347011"/>
                  <a:pt x="7413522" y="2330202"/>
                  <a:pt x="7285478" y="2339424"/>
                </a:cubicBezTo>
                <a:cubicBezTo>
                  <a:pt x="7157434" y="2348646"/>
                  <a:pt x="6949196" y="2272096"/>
                  <a:pt x="6619364" y="2339424"/>
                </a:cubicBezTo>
                <a:cubicBezTo>
                  <a:pt x="6289532" y="2406752"/>
                  <a:pt x="6175025" y="2318221"/>
                  <a:pt x="5856464" y="2339424"/>
                </a:cubicBezTo>
                <a:cubicBezTo>
                  <a:pt x="5537903" y="2360627"/>
                  <a:pt x="5700383" y="2331074"/>
                  <a:pt x="5577493" y="2339424"/>
                </a:cubicBezTo>
                <a:cubicBezTo>
                  <a:pt x="5454603" y="2347774"/>
                  <a:pt x="5190974" y="2310098"/>
                  <a:pt x="4814592" y="2339424"/>
                </a:cubicBezTo>
                <a:cubicBezTo>
                  <a:pt x="4438210" y="2368750"/>
                  <a:pt x="4305676" y="2302932"/>
                  <a:pt x="4051692" y="2339424"/>
                </a:cubicBezTo>
                <a:cubicBezTo>
                  <a:pt x="3797708" y="2375916"/>
                  <a:pt x="3837208" y="2312248"/>
                  <a:pt x="3772721" y="2339424"/>
                </a:cubicBezTo>
                <a:cubicBezTo>
                  <a:pt x="3708234" y="2366600"/>
                  <a:pt x="3443744" y="2329198"/>
                  <a:pt x="3203393" y="2339424"/>
                </a:cubicBezTo>
                <a:cubicBezTo>
                  <a:pt x="2963042" y="2349650"/>
                  <a:pt x="2937680" y="2313990"/>
                  <a:pt x="2730850" y="2339424"/>
                </a:cubicBezTo>
                <a:cubicBezTo>
                  <a:pt x="2524020" y="2364858"/>
                  <a:pt x="2429509" y="2297450"/>
                  <a:pt x="2258308" y="2339424"/>
                </a:cubicBezTo>
                <a:cubicBezTo>
                  <a:pt x="2087107" y="2381398"/>
                  <a:pt x="1942498" y="2338733"/>
                  <a:pt x="1785765" y="2339424"/>
                </a:cubicBezTo>
                <a:cubicBezTo>
                  <a:pt x="1629032" y="2340115"/>
                  <a:pt x="1597030" y="2318159"/>
                  <a:pt x="1506794" y="2339424"/>
                </a:cubicBezTo>
                <a:cubicBezTo>
                  <a:pt x="1416558" y="2360689"/>
                  <a:pt x="977511" y="2256463"/>
                  <a:pt x="647108" y="2339424"/>
                </a:cubicBezTo>
                <a:cubicBezTo>
                  <a:pt x="269693" y="2440282"/>
                  <a:pt x="-3705" y="2042739"/>
                  <a:pt x="0" y="1692316"/>
                </a:cubicBezTo>
                <a:cubicBezTo>
                  <a:pt x="-4049" y="1505459"/>
                  <a:pt x="17452" y="1307050"/>
                  <a:pt x="0" y="1201068"/>
                </a:cubicBezTo>
                <a:cubicBezTo>
                  <a:pt x="-17452" y="1095086"/>
                  <a:pt x="56149" y="787123"/>
                  <a:pt x="0" y="647108"/>
                </a:cubicBezTo>
                <a:close/>
              </a:path>
              <a:path w="10972800" h="2339424" stroke="0" extrusionOk="0">
                <a:moveTo>
                  <a:pt x="0" y="647108"/>
                </a:moveTo>
                <a:cubicBezTo>
                  <a:pt x="-34344" y="268536"/>
                  <a:pt x="247289" y="15925"/>
                  <a:pt x="647108" y="0"/>
                </a:cubicBezTo>
                <a:cubicBezTo>
                  <a:pt x="939948" y="-20729"/>
                  <a:pt x="1118520" y="42989"/>
                  <a:pt x="1410008" y="0"/>
                </a:cubicBezTo>
                <a:cubicBezTo>
                  <a:pt x="1701496" y="-42989"/>
                  <a:pt x="1786587" y="51115"/>
                  <a:pt x="1882551" y="0"/>
                </a:cubicBezTo>
                <a:cubicBezTo>
                  <a:pt x="1978515" y="-51115"/>
                  <a:pt x="2163801" y="38494"/>
                  <a:pt x="2258308" y="0"/>
                </a:cubicBezTo>
                <a:cubicBezTo>
                  <a:pt x="2352815" y="-38494"/>
                  <a:pt x="2593936" y="10311"/>
                  <a:pt x="2924422" y="0"/>
                </a:cubicBezTo>
                <a:cubicBezTo>
                  <a:pt x="3254908" y="-10311"/>
                  <a:pt x="3291350" y="10043"/>
                  <a:pt x="3396965" y="0"/>
                </a:cubicBezTo>
                <a:cubicBezTo>
                  <a:pt x="3502580" y="-10043"/>
                  <a:pt x="3858655" y="26459"/>
                  <a:pt x="4159865" y="0"/>
                </a:cubicBezTo>
                <a:cubicBezTo>
                  <a:pt x="4461075" y="-26459"/>
                  <a:pt x="4425800" y="1555"/>
                  <a:pt x="4535621" y="0"/>
                </a:cubicBezTo>
                <a:cubicBezTo>
                  <a:pt x="4645442" y="-1555"/>
                  <a:pt x="4985218" y="63769"/>
                  <a:pt x="5298522" y="0"/>
                </a:cubicBezTo>
                <a:cubicBezTo>
                  <a:pt x="5611826" y="-63769"/>
                  <a:pt x="5519968" y="33281"/>
                  <a:pt x="5577493" y="0"/>
                </a:cubicBezTo>
                <a:cubicBezTo>
                  <a:pt x="5635018" y="-33281"/>
                  <a:pt x="5918186" y="1398"/>
                  <a:pt x="6146821" y="0"/>
                </a:cubicBezTo>
                <a:cubicBezTo>
                  <a:pt x="6375456" y="-1398"/>
                  <a:pt x="6474419" y="38786"/>
                  <a:pt x="6716149" y="0"/>
                </a:cubicBezTo>
                <a:cubicBezTo>
                  <a:pt x="6957879" y="-38786"/>
                  <a:pt x="7092689" y="51053"/>
                  <a:pt x="7188692" y="0"/>
                </a:cubicBezTo>
                <a:cubicBezTo>
                  <a:pt x="7284695" y="-51053"/>
                  <a:pt x="7777826" y="35432"/>
                  <a:pt x="7951592" y="0"/>
                </a:cubicBezTo>
                <a:cubicBezTo>
                  <a:pt x="8125358" y="-35432"/>
                  <a:pt x="8441186" y="10637"/>
                  <a:pt x="8714492" y="0"/>
                </a:cubicBezTo>
                <a:cubicBezTo>
                  <a:pt x="8987798" y="-10637"/>
                  <a:pt x="8935959" y="3093"/>
                  <a:pt x="9090249" y="0"/>
                </a:cubicBezTo>
                <a:cubicBezTo>
                  <a:pt x="9244539" y="-3093"/>
                  <a:pt x="9387981" y="24609"/>
                  <a:pt x="9659578" y="0"/>
                </a:cubicBezTo>
                <a:cubicBezTo>
                  <a:pt x="9931175" y="-24609"/>
                  <a:pt x="10130781" y="59472"/>
                  <a:pt x="10325692" y="0"/>
                </a:cubicBezTo>
                <a:cubicBezTo>
                  <a:pt x="10674312" y="-26377"/>
                  <a:pt x="11045423" y="274966"/>
                  <a:pt x="10972800" y="647108"/>
                </a:cubicBezTo>
                <a:cubicBezTo>
                  <a:pt x="10993800" y="848092"/>
                  <a:pt x="10961245" y="1033357"/>
                  <a:pt x="10972800" y="1138356"/>
                </a:cubicBezTo>
                <a:cubicBezTo>
                  <a:pt x="10984355" y="1243355"/>
                  <a:pt x="10933490" y="1575923"/>
                  <a:pt x="10972800" y="1692316"/>
                </a:cubicBezTo>
                <a:cubicBezTo>
                  <a:pt x="11014896" y="2040797"/>
                  <a:pt x="10691692" y="2421203"/>
                  <a:pt x="10325692" y="2339424"/>
                </a:cubicBezTo>
                <a:cubicBezTo>
                  <a:pt x="10210422" y="2366007"/>
                  <a:pt x="10063215" y="2307731"/>
                  <a:pt x="9949935" y="2339424"/>
                </a:cubicBezTo>
                <a:cubicBezTo>
                  <a:pt x="9836655" y="2371117"/>
                  <a:pt x="9771569" y="2329781"/>
                  <a:pt x="9670964" y="2339424"/>
                </a:cubicBezTo>
                <a:cubicBezTo>
                  <a:pt x="9570359" y="2349067"/>
                  <a:pt x="9480180" y="2321409"/>
                  <a:pt x="9391993" y="2339424"/>
                </a:cubicBezTo>
                <a:cubicBezTo>
                  <a:pt x="9303806" y="2357439"/>
                  <a:pt x="9000360" y="2280385"/>
                  <a:pt x="8822665" y="2339424"/>
                </a:cubicBezTo>
                <a:cubicBezTo>
                  <a:pt x="8644970" y="2398463"/>
                  <a:pt x="8568798" y="2334305"/>
                  <a:pt x="8446908" y="2339424"/>
                </a:cubicBezTo>
                <a:cubicBezTo>
                  <a:pt x="8325018" y="2344543"/>
                  <a:pt x="8070300" y="2296188"/>
                  <a:pt x="7780794" y="2339424"/>
                </a:cubicBezTo>
                <a:cubicBezTo>
                  <a:pt x="7491288" y="2382660"/>
                  <a:pt x="7500581" y="2325589"/>
                  <a:pt x="7405037" y="2339424"/>
                </a:cubicBezTo>
                <a:cubicBezTo>
                  <a:pt x="7309493" y="2353259"/>
                  <a:pt x="6925781" y="2265859"/>
                  <a:pt x="6738923" y="2339424"/>
                </a:cubicBezTo>
                <a:cubicBezTo>
                  <a:pt x="6552065" y="2412989"/>
                  <a:pt x="6544351" y="2319456"/>
                  <a:pt x="6459952" y="2339424"/>
                </a:cubicBezTo>
                <a:cubicBezTo>
                  <a:pt x="6375553" y="2359392"/>
                  <a:pt x="6028165" y="2338423"/>
                  <a:pt x="5793837" y="2339424"/>
                </a:cubicBezTo>
                <a:cubicBezTo>
                  <a:pt x="5559510" y="2340425"/>
                  <a:pt x="5604473" y="2309158"/>
                  <a:pt x="5418081" y="2339424"/>
                </a:cubicBezTo>
                <a:cubicBezTo>
                  <a:pt x="5231689" y="2369690"/>
                  <a:pt x="5218575" y="2331196"/>
                  <a:pt x="5139110" y="2339424"/>
                </a:cubicBezTo>
                <a:cubicBezTo>
                  <a:pt x="5059645" y="2347652"/>
                  <a:pt x="4936490" y="2296184"/>
                  <a:pt x="4763353" y="2339424"/>
                </a:cubicBezTo>
                <a:cubicBezTo>
                  <a:pt x="4590216" y="2382664"/>
                  <a:pt x="4282251" y="2292587"/>
                  <a:pt x="4097239" y="2339424"/>
                </a:cubicBezTo>
                <a:cubicBezTo>
                  <a:pt x="3912227" y="2386261"/>
                  <a:pt x="3814000" y="2294412"/>
                  <a:pt x="3721482" y="2339424"/>
                </a:cubicBezTo>
                <a:cubicBezTo>
                  <a:pt x="3628964" y="2384436"/>
                  <a:pt x="3539408" y="2335217"/>
                  <a:pt x="3442511" y="2339424"/>
                </a:cubicBezTo>
                <a:cubicBezTo>
                  <a:pt x="3345614" y="2343631"/>
                  <a:pt x="3196114" y="2333983"/>
                  <a:pt x="3066754" y="2339424"/>
                </a:cubicBezTo>
                <a:cubicBezTo>
                  <a:pt x="2937394" y="2344865"/>
                  <a:pt x="2742108" y="2311399"/>
                  <a:pt x="2594211" y="2339424"/>
                </a:cubicBezTo>
                <a:cubicBezTo>
                  <a:pt x="2446314" y="2367449"/>
                  <a:pt x="2276337" y="2328905"/>
                  <a:pt x="2024883" y="2339424"/>
                </a:cubicBezTo>
                <a:cubicBezTo>
                  <a:pt x="1773429" y="2349943"/>
                  <a:pt x="1791342" y="2295619"/>
                  <a:pt x="1649126" y="2339424"/>
                </a:cubicBezTo>
                <a:cubicBezTo>
                  <a:pt x="1506910" y="2383229"/>
                  <a:pt x="890755" y="2221031"/>
                  <a:pt x="647108" y="2339424"/>
                </a:cubicBezTo>
                <a:cubicBezTo>
                  <a:pt x="265565" y="2296279"/>
                  <a:pt x="-10330" y="2054505"/>
                  <a:pt x="0" y="1692316"/>
                </a:cubicBezTo>
                <a:cubicBezTo>
                  <a:pt x="-6453" y="1496511"/>
                  <a:pt x="46295" y="1301145"/>
                  <a:pt x="0" y="1201068"/>
                </a:cubicBezTo>
                <a:cubicBezTo>
                  <a:pt x="-46295" y="1100991"/>
                  <a:pt x="12241" y="909178"/>
                  <a:pt x="0" y="647108"/>
                </a:cubicBezTo>
                <a:close/>
              </a:path>
            </a:pathLst>
          </a:custGeom>
          <a:solidFill>
            <a:srgbClr val="5B9BD5">
              <a:lumMod val="20000"/>
              <a:lumOff val="80000"/>
            </a:srgbClr>
          </a:solidFill>
          <a:ln w="28575" cap="flat" cmpd="dbl" algn="ctr">
            <a:solidFill>
              <a:srgbClr val="0070C0"/>
            </a:solidFill>
            <a:prstDash val="solid"/>
            <a:miter lim="800000"/>
            <a:extLst>
              <a:ext uri="{C807C97D-BFC1-408E-A445-0C87EB9F89A2}">
                <ask:lineSketchStyleProps xmlns:ask="http://schemas.microsoft.com/office/drawing/2018/sketchyshapes" sd="1219033472">
                  <a:prstGeom prst="roundRect">
                    <a:avLst>
                      <a:gd name="adj" fmla="val 27661"/>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8" name="Text Box 29" descr="n28 SP Ly k27">
                <a:extLst>
                  <a:ext uri="{FF2B5EF4-FFF2-40B4-BE49-F238E27FC236}">
                    <a16:creationId xmlns:a16="http://schemas.microsoft.com/office/drawing/2014/main" id="{7CE10E31-5CDD-9009-4EA7-6117ECEC54AC}"/>
                  </a:ext>
                </a:extLst>
              </p:cNvPr>
              <p:cNvSpPr txBox="1">
                <a:spLocks noChangeArrowheads="1"/>
              </p:cNvSpPr>
              <p:nvPr/>
            </p:nvSpPr>
            <p:spPr bwMode="auto">
              <a:xfrm>
                <a:off x="974450" y="4033755"/>
                <a:ext cx="10401469" cy="24713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lnSpc>
                    <a:spcPct val="150000"/>
                  </a:lnSpc>
                  <a:tabLst>
                    <a:tab pos="6031230" algn="l"/>
                  </a:tabLst>
                </a:pPr>
                <a:r>
                  <a:rPr lang="en-US" kern="0">
                    <a:latin typeface="Fira Sans Condensed" panose="020B0503050000020004" pitchFamily="34" charset="0"/>
                    <a:ea typeface="Calibri" panose="020F0502020204030204" pitchFamily="34" charset="0"/>
                    <a:cs typeface="Times New Roman" panose="02020603050405020304" pitchFamily="18" charset="0"/>
                  </a:rPr>
                  <a:t>a) Cảm kháng: </a:t>
                </a:r>
                <a14:m>
                  <m:oMath xmlns:m="http://schemas.openxmlformats.org/officeDocument/2006/math">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𝐿</m:t>
                        </m:r>
                      </m:sub>
                    </m:sSub>
                    <m:r>
                      <a:rPr lang="en-US" i="1" kern="0">
                        <a:latin typeface="Cambria Math" panose="02040503050406030204" pitchFamily="18" charset="0"/>
                        <a:ea typeface="Calibri" panose="020F0502020204030204" pitchFamily="34" charset="0"/>
                        <a:cs typeface="Times New Roman" panose="02020603050405020304" pitchFamily="18" charset="0"/>
                      </a:rPr>
                      <m:t>=</m:t>
                    </m:r>
                    <m:r>
                      <a:rPr lang="en-US" i="1" kern="0">
                        <a:latin typeface="Cambria Math" panose="02040503050406030204" pitchFamily="18" charset="0"/>
                        <a:ea typeface="Calibri" panose="020F0502020204030204" pitchFamily="34" charset="0"/>
                        <a:cs typeface="Times New Roman" panose="02020603050405020304" pitchFamily="18" charset="0"/>
                      </a:rPr>
                      <m:t>𝐿</m:t>
                    </m:r>
                    <m:r>
                      <a:rPr lang="en-US" i="1" kern="0">
                        <a:latin typeface="Cambria Math" panose="02040503050406030204" pitchFamily="18" charset="0"/>
                        <a:ea typeface="Calibri" panose="020F0502020204030204" pitchFamily="34" charset="0"/>
                        <a:cs typeface="Times New Roman" panose="02020603050405020304" pitchFamily="18" charset="0"/>
                      </a:rPr>
                      <m:t>𝜔</m:t>
                    </m:r>
                    <m:r>
                      <a:rPr lang="en-US" i="1" kern="0">
                        <a:latin typeface="Cambria Math" panose="02040503050406030204" pitchFamily="18" charset="0"/>
                        <a:ea typeface="Calibri" panose="020F0502020204030204" pitchFamily="34" charset="0"/>
                        <a:cs typeface="Times New Roman" panose="02020603050405020304" pitchFamily="18" charset="0"/>
                      </a:rPr>
                      <m:t>=100</m:t>
                    </m:r>
                    <m:r>
                      <a:rPr lang="en-US" i="1" kern="0">
                        <a:latin typeface="Cambria Math" panose="02040503050406030204" pitchFamily="18" charset="0"/>
                        <a:ea typeface="Calibri" panose="020F0502020204030204" pitchFamily="34" charset="0"/>
                        <a:cs typeface="Times New Roman" panose="02020603050405020304" pitchFamily="18" charset="0"/>
                      </a:rPr>
                      <m:t>𝜋</m:t>
                    </m:r>
                    <m:r>
                      <a:rPr lang="en-US" i="1" kern="0">
                        <a:latin typeface="Cambria Math" panose="02040503050406030204" pitchFamily="18" charset="0"/>
                        <a:ea typeface="Calibri" panose="020F0502020204030204" pitchFamily="34" charset="0"/>
                        <a:cs typeface="Times New Roman" panose="02020603050405020304" pitchFamily="18" charset="0"/>
                      </a:rPr>
                      <m:t>.</m:t>
                    </m:r>
                    <m:f>
                      <m:fPr>
                        <m:ctrlPr>
                          <a:rPr lang="en-US" i="1" kern="0">
                            <a:latin typeface="Cambria Math" panose="02040503050406030204" pitchFamily="18" charset="0"/>
                            <a:ea typeface="Calibri" panose="020F0502020204030204" pitchFamily="34" charset="0"/>
                            <a:cs typeface="Times New Roman" panose="02020603050405020304" pitchFamily="18" charset="0"/>
                          </a:rPr>
                        </m:ctrlPr>
                      </m:fPr>
                      <m:num>
                        <m:r>
                          <a:rPr lang="en-US" i="1" kern="0">
                            <a:latin typeface="Cambria Math" panose="02040503050406030204" pitchFamily="18" charset="0"/>
                            <a:ea typeface="Calibri" panose="020F0502020204030204" pitchFamily="34" charset="0"/>
                            <a:cs typeface="Times New Roman" panose="02020603050405020304" pitchFamily="18" charset="0"/>
                          </a:rPr>
                          <m:t>0,8</m:t>
                        </m:r>
                      </m:num>
                      <m:den>
                        <m:r>
                          <a:rPr lang="en-US" i="1" kern="0">
                            <a:latin typeface="Cambria Math" panose="02040503050406030204" pitchFamily="18" charset="0"/>
                            <a:ea typeface="Calibri" panose="020F0502020204030204" pitchFamily="34" charset="0"/>
                            <a:cs typeface="Times New Roman" panose="02020603050405020304" pitchFamily="18" charset="0"/>
                          </a:rPr>
                          <m:t>𝜋</m:t>
                        </m:r>
                      </m:den>
                    </m:f>
                    <m:r>
                      <a:rPr lang="en-US" i="1" kern="0">
                        <a:latin typeface="Cambria Math" panose="02040503050406030204" pitchFamily="18" charset="0"/>
                        <a:ea typeface="Calibri" panose="020F0502020204030204" pitchFamily="34" charset="0"/>
                        <a:cs typeface="Times New Roman" panose="02020603050405020304" pitchFamily="18" charset="0"/>
                      </a:rPr>
                      <m:t>=80</m:t>
                    </m:r>
                    <m:r>
                      <a:rPr lang="en-US" i="1" kern="0">
                        <a:latin typeface="Cambria Math" panose="02040503050406030204" pitchFamily="18" charset="0"/>
                        <a:ea typeface="Calibri" panose="020F0502020204030204" pitchFamily="34" charset="0"/>
                        <a:cs typeface="Times New Roman" panose="02020603050405020304" pitchFamily="18" charset="0"/>
                      </a:rPr>
                      <m:t>𝛺</m:t>
                    </m:r>
                    <m:r>
                      <a:rPr lang="en-US" i="1" kern="0">
                        <a:latin typeface="Cambria Math" panose="02040503050406030204" pitchFamily="18" charset="0"/>
                        <a:ea typeface="Calibri" panose="020F0502020204030204" pitchFamily="34" charset="0"/>
                        <a:cs typeface="Times New Roman" panose="02020603050405020304" pitchFamily="18" charset="0"/>
                      </a:rPr>
                      <m:t>.</m:t>
                    </m:r>
                  </m:oMath>
                </a14:m>
                <a:r>
                  <a:rPr lang="en-US" kern="0">
                    <a:latin typeface="Fira Sans Condensed" panose="020B0503050000020004" pitchFamily="34" charset="0"/>
                    <a:ea typeface="Calibri" panose="020F0502020204030204" pitchFamily="34" charset="0"/>
                    <a:cs typeface="Times New Roman" panose="02020603050405020304" pitchFamily="18" charset="0"/>
                  </a:rPr>
                  <a:t> Dung kháng: </a:t>
                </a:r>
                <a14:m>
                  <m:oMath xmlns:m="http://schemas.openxmlformats.org/officeDocument/2006/math">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𝐶</m:t>
                        </m:r>
                      </m:sub>
                    </m:sSub>
                    <m:r>
                      <a:rPr lang="en-US" i="1" kern="0">
                        <a:latin typeface="Cambria Math" panose="02040503050406030204" pitchFamily="18" charset="0"/>
                        <a:ea typeface="Calibri" panose="020F0502020204030204" pitchFamily="34" charset="0"/>
                        <a:cs typeface="Times New Roman" panose="02020603050405020304" pitchFamily="18" charset="0"/>
                      </a:rPr>
                      <m:t>=</m:t>
                    </m:r>
                    <m:f>
                      <m:fPr>
                        <m:ctrlPr>
                          <a:rPr lang="en-US" i="1" kern="0">
                            <a:latin typeface="Cambria Math" panose="02040503050406030204" pitchFamily="18" charset="0"/>
                            <a:ea typeface="Calibri" panose="020F0502020204030204" pitchFamily="34" charset="0"/>
                            <a:cs typeface="Times New Roman" panose="02020603050405020304" pitchFamily="18" charset="0"/>
                          </a:rPr>
                        </m:ctrlPr>
                      </m:fPr>
                      <m:num>
                        <m:r>
                          <a:rPr lang="en-US" i="1" kern="0">
                            <a:latin typeface="Cambria Math" panose="02040503050406030204" pitchFamily="18" charset="0"/>
                            <a:ea typeface="Calibri" panose="020F0502020204030204" pitchFamily="34" charset="0"/>
                            <a:cs typeface="Times New Roman" panose="02020603050405020304" pitchFamily="18" charset="0"/>
                          </a:rPr>
                          <m:t>1</m:t>
                        </m:r>
                      </m:num>
                      <m:den>
                        <m:r>
                          <a:rPr lang="en-US" i="1" kern="0">
                            <a:latin typeface="Cambria Math" panose="02040503050406030204" pitchFamily="18" charset="0"/>
                            <a:ea typeface="Calibri" panose="020F0502020204030204" pitchFamily="34" charset="0"/>
                            <a:cs typeface="Times New Roman" panose="02020603050405020304" pitchFamily="18" charset="0"/>
                          </a:rPr>
                          <m:t>𝐶</m:t>
                        </m:r>
                        <m:r>
                          <a:rPr lang="en-US" i="1" kern="0">
                            <a:latin typeface="Cambria Math" panose="02040503050406030204" pitchFamily="18" charset="0"/>
                            <a:ea typeface="Calibri" panose="020F0502020204030204" pitchFamily="34" charset="0"/>
                            <a:cs typeface="Times New Roman" panose="02020603050405020304" pitchFamily="18" charset="0"/>
                          </a:rPr>
                          <m:t>𝜔</m:t>
                        </m:r>
                      </m:den>
                    </m:f>
                    <m:r>
                      <a:rPr lang="en-US" i="1" kern="0">
                        <a:latin typeface="Cambria Math" panose="02040503050406030204" pitchFamily="18" charset="0"/>
                        <a:ea typeface="Calibri" panose="020F0502020204030204" pitchFamily="34" charset="0"/>
                        <a:cs typeface="Times New Roman" panose="02020603050405020304" pitchFamily="18" charset="0"/>
                      </a:rPr>
                      <m:t>=50</m:t>
                    </m:r>
                    <m:r>
                      <a:rPr lang="en-US" i="1" kern="0">
                        <a:latin typeface="Cambria Math" panose="02040503050406030204" pitchFamily="18" charset="0"/>
                        <a:ea typeface="Calibri" panose="020F0502020204030204" pitchFamily="34" charset="0"/>
                        <a:cs typeface="Times New Roman" panose="02020603050405020304" pitchFamily="18" charset="0"/>
                      </a:rPr>
                      <m:t>𝛺</m:t>
                    </m:r>
                    <m:r>
                      <a:rPr lang="en-US" i="1" kern="0">
                        <a:latin typeface="Cambria Math" panose="02040503050406030204" pitchFamily="18" charset="0"/>
                        <a:ea typeface="Calibri" panose="020F0502020204030204" pitchFamily="34" charset="0"/>
                        <a:cs typeface="Times New Roman" panose="02020603050405020304" pitchFamily="18" charset="0"/>
                      </a:rPr>
                      <m:t>.</m:t>
                    </m:r>
                  </m:oMath>
                </a14:m>
                <a:endParaRPr lang="en-US" kern="100">
                  <a:latin typeface="Fira Sans Condensed" panose="020B0503050000020004" pitchFamily="34" charset="0"/>
                  <a:ea typeface="Aptos" panose="020B0004020202020204" pitchFamily="34" charset="0"/>
                  <a:cs typeface="Times New Roman" panose="02020603050405020304" pitchFamily="18" charset="0"/>
                </a:endParaRPr>
              </a:p>
              <a:p>
                <a:pPr algn="just">
                  <a:lnSpc>
                    <a:spcPct val="150000"/>
                  </a:lnSpc>
                  <a:tabLst>
                    <a:tab pos="6031230" algn="l"/>
                  </a:tabLst>
                </a:pPr>
                <a:r>
                  <a:rPr lang="en-US" kern="0">
                    <a:latin typeface="Fira Sans Condensed" panose="020B0503050000020004" pitchFamily="34" charset="0"/>
                    <a:ea typeface="Calibri" panose="020F0502020204030204" pitchFamily="34" charset="0"/>
                    <a:cs typeface="Times New Roman" panose="02020603050405020304" pitchFamily="18" charset="0"/>
                  </a:rPr>
                  <a:t>Tổng trở: </a:t>
                </a:r>
                <a14:m>
                  <m:oMath xmlns:m="http://schemas.openxmlformats.org/officeDocument/2006/math">
                    <m:r>
                      <a:rPr lang="en-US" i="1" kern="0">
                        <a:latin typeface="Cambria Math" panose="02040503050406030204" pitchFamily="18" charset="0"/>
                        <a:ea typeface="Calibri" panose="020F0502020204030204" pitchFamily="34" charset="0"/>
                        <a:cs typeface="Times New Roman" panose="02020603050405020304" pitchFamily="18" charset="0"/>
                      </a:rPr>
                      <m:t>𝑍</m:t>
                    </m:r>
                    <m:r>
                      <a:rPr lang="en-US" i="1" kern="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kern="0">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i="1" kern="0">
                                <a:latin typeface="Cambria Math" panose="02040503050406030204" pitchFamily="18" charset="0"/>
                                <a:ea typeface="Calibri" panose="020F0502020204030204" pitchFamily="34" charset="0"/>
                                <a:cs typeface="Times New Roman" panose="02020603050405020304" pitchFamily="18" charset="0"/>
                              </a:rPr>
                            </m:ctrlPr>
                          </m:sSupPr>
                          <m:e>
                            <m:r>
                              <a:rPr lang="en-US" i="1" kern="0">
                                <a:latin typeface="Cambria Math" panose="02040503050406030204" pitchFamily="18" charset="0"/>
                                <a:ea typeface="Calibri" panose="020F0502020204030204" pitchFamily="34" charset="0"/>
                                <a:cs typeface="Times New Roman" panose="02020603050405020304" pitchFamily="18" charset="0"/>
                              </a:rPr>
                              <m:t>𝑅</m:t>
                            </m:r>
                          </m:e>
                          <m:sup>
                            <m:r>
                              <a:rPr lang="en-US" i="1" kern="0">
                                <a:latin typeface="Cambria Math" panose="02040503050406030204" pitchFamily="18" charset="0"/>
                                <a:ea typeface="Calibri" panose="020F0502020204030204" pitchFamily="34" charset="0"/>
                                <a:cs typeface="Times New Roman" panose="02020603050405020304" pitchFamily="18" charset="0"/>
                              </a:rPr>
                              <m:t>2</m:t>
                            </m:r>
                          </m:sup>
                        </m:sSup>
                        <m:r>
                          <a:rPr lang="en-US" i="1" kern="0">
                            <a:latin typeface="Cambria Math" panose="02040503050406030204" pitchFamily="18" charset="0"/>
                            <a:ea typeface="Calibri" panose="020F0502020204030204" pitchFamily="34" charset="0"/>
                            <a:cs typeface="Times New Roman" panose="02020603050405020304" pitchFamily="18" charset="0"/>
                          </a:rPr>
                          <m:t>+</m:t>
                        </m:r>
                        <m:sSup>
                          <m:sSupPr>
                            <m:ctrlPr>
                              <a:rPr lang="en-US" i="1" kern="0">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𝐿</m:t>
                                    </m:r>
                                  </m:sub>
                                </m:sSub>
                                <m:r>
                                  <a:rPr lang="en-US" i="1" kern="0">
                                    <a:latin typeface="Cambria Math" panose="02040503050406030204" pitchFamily="18" charset="0"/>
                                    <a:ea typeface="Calibri" panose="020F0502020204030204" pitchFamily="34" charset="0"/>
                                    <a:cs typeface="Times New Roman" panose="02020603050405020304" pitchFamily="18" charset="0"/>
                                  </a:rPr>
                                  <m:t>−</m:t>
                                </m:r>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𝐶</m:t>
                                    </m:r>
                                  </m:sub>
                                </m:sSub>
                              </m:e>
                            </m:d>
                          </m:e>
                          <m:sup>
                            <m:r>
                              <a:rPr lang="en-US" i="1" kern="0">
                                <a:latin typeface="Cambria Math" panose="02040503050406030204" pitchFamily="18" charset="0"/>
                                <a:ea typeface="Calibri" panose="020F0502020204030204" pitchFamily="34" charset="0"/>
                                <a:cs typeface="Times New Roman" panose="02020603050405020304" pitchFamily="18" charset="0"/>
                              </a:rPr>
                              <m:t>2</m:t>
                            </m:r>
                          </m:sup>
                        </m:sSup>
                      </m:e>
                    </m:rad>
                    <m:r>
                      <a:rPr lang="en-US" i="1" kern="0">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i="1" kern="0">
                            <a:latin typeface="Cambria Math" panose="02040503050406030204" pitchFamily="18" charset="0"/>
                            <a:ea typeface="Calibri" panose="020F0502020204030204" pitchFamily="34" charset="0"/>
                            <a:cs typeface="Times New Roman" panose="02020603050405020304" pitchFamily="18" charset="0"/>
                          </a:rPr>
                        </m:ctrlPr>
                      </m:radPr>
                      <m:deg/>
                      <m:e>
                        <m:r>
                          <a:rPr lang="en-US" i="1" kern="0">
                            <a:latin typeface="Cambria Math" panose="02040503050406030204" pitchFamily="18" charset="0"/>
                            <a:ea typeface="Calibri" panose="020F0502020204030204" pitchFamily="34" charset="0"/>
                            <a:cs typeface="Times New Roman" panose="02020603050405020304" pitchFamily="18" charset="0"/>
                          </a:rPr>
                          <m:t>4</m:t>
                        </m:r>
                        <m:sSup>
                          <m:sSupPr>
                            <m:ctrlPr>
                              <a:rPr lang="en-US" i="1" kern="0">
                                <a:latin typeface="Cambria Math" panose="02040503050406030204" pitchFamily="18" charset="0"/>
                                <a:ea typeface="Calibri" panose="020F0502020204030204" pitchFamily="34" charset="0"/>
                                <a:cs typeface="Times New Roman" panose="02020603050405020304" pitchFamily="18" charset="0"/>
                              </a:rPr>
                            </m:ctrlPr>
                          </m:sSupPr>
                          <m:e>
                            <m:r>
                              <a:rPr lang="en-US" i="1" kern="0">
                                <a:latin typeface="Cambria Math" panose="02040503050406030204" pitchFamily="18" charset="0"/>
                                <a:ea typeface="Calibri" panose="020F0502020204030204" pitchFamily="34" charset="0"/>
                                <a:cs typeface="Times New Roman" panose="02020603050405020304" pitchFamily="18" charset="0"/>
                              </a:rPr>
                              <m:t>0</m:t>
                            </m:r>
                          </m:e>
                          <m:sup>
                            <m:r>
                              <a:rPr lang="en-US" i="1" kern="0">
                                <a:latin typeface="Cambria Math" panose="02040503050406030204" pitchFamily="18" charset="0"/>
                                <a:ea typeface="Calibri" panose="020F0502020204030204" pitchFamily="34" charset="0"/>
                                <a:cs typeface="Times New Roman" panose="02020603050405020304" pitchFamily="18" charset="0"/>
                              </a:rPr>
                              <m:t>2</m:t>
                            </m:r>
                          </m:sup>
                        </m:sSup>
                        <m:r>
                          <a:rPr lang="en-US" i="1" kern="0">
                            <a:latin typeface="Cambria Math" panose="02040503050406030204" pitchFamily="18" charset="0"/>
                            <a:ea typeface="Calibri" panose="020F0502020204030204" pitchFamily="34" charset="0"/>
                            <a:cs typeface="Times New Roman" panose="02020603050405020304" pitchFamily="18" charset="0"/>
                          </a:rPr>
                          <m:t>+</m:t>
                        </m:r>
                        <m:sSup>
                          <m:sSupPr>
                            <m:ctrlPr>
                              <a:rPr lang="en-US" i="1" kern="0">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r>
                                  <a:rPr lang="en-US" i="1" kern="0">
                                    <a:latin typeface="Cambria Math" panose="02040503050406030204" pitchFamily="18" charset="0"/>
                                    <a:ea typeface="Calibri" panose="020F0502020204030204" pitchFamily="34" charset="0"/>
                                    <a:cs typeface="Times New Roman" panose="02020603050405020304" pitchFamily="18" charset="0"/>
                                  </a:rPr>
                                  <m:t>80−50</m:t>
                                </m:r>
                              </m:e>
                            </m:d>
                          </m:e>
                          <m:sup>
                            <m:r>
                              <a:rPr lang="en-US" i="1" kern="0">
                                <a:latin typeface="Cambria Math" panose="02040503050406030204" pitchFamily="18" charset="0"/>
                                <a:ea typeface="Calibri" panose="020F0502020204030204" pitchFamily="34" charset="0"/>
                                <a:cs typeface="Times New Roman" panose="02020603050405020304" pitchFamily="18" charset="0"/>
                              </a:rPr>
                              <m:t>2</m:t>
                            </m:r>
                          </m:sup>
                        </m:sSup>
                      </m:e>
                    </m:rad>
                    <m:r>
                      <a:rPr lang="en-US" i="1" kern="0">
                        <a:latin typeface="Cambria Math" panose="02040503050406030204" pitchFamily="18" charset="0"/>
                        <a:ea typeface="Calibri" panose="020F0502020204030204" pitchFamily="34" charset="0"/>
                        <a:cs typeface="Times New Roman" panose="02020603050405020304" pitchFamily="18" charset="0"/>
                      </a:rPr>
                      <m:t>=50</m:t>
                    </m:r>
                    <m:r>
                      <a:rPr lang="en-US" i="1" kern="0">
                        <a:latin typeface="Cambria Math" panose="02040503050406030204" pitchFamily="18" charset="0"/>
                        <a:ea typeface="Calibri" panose="020F0502020204030204" pitchFamily="34" charset="0"/>
                        <a:cs typeface="Times New Roman" panose="02020603050405020304" pitchFamily="18" charset="0"/>
                      </a:rPr>
                      <m:t>𝛺</m:t>
                    </m:r>
                    <m:r>
                      <a:rPr lang="en-US" i="1" kern="0">
                        <a:latin typeface="Cambria Math" panose="02040503050406030204" pitchFamily="18" charset="0"/>
                        <a:ea typeface="Calibri" panose="020F0502020204030204" pitchFamily="34" charset="0"/>
                        <a:cs typeface="Times New Roman" panose="02020603050405020304" pitchFamily="18" charset="0"/>
                      </a:rPr>
                      <m:t>.</m:t>
                    </m:r>
                  </m:oMath>
                </a14:m>
                <a:endParaRPr lang="en-US" kern="100">
                  <a:latin typeface="Fira Sans Condensed" panose="020B0503050000020004" pitchFamily="34" charset="0"/>
                  <a:ea typeface="Aptos" panose="020B0004020202020204" pitchFamily="34" charset="0"/>
                  <a:cs typeface="Times New Roman" panose="02020603050405020304" pitchFamily="18" charset="0"/>
                </a:endParaRPr>
              </a:p>
              <a:p>
                <a:pPr algn="just">
                  <a:lnSpc>
                    <a:spcPct val="150000"/>
                  </a:lnSpc>
                  <a:tabLst>
                    <a:tab pos="6031230" algn="l"/>
                  </a:tabLst>
                </a:pPr>
                <a:r>
                  <a:rPr lang="en-US" kern="0">
                    <a:latin typeface="Fira Sans Condensed" panose="020B0503050000020004" pitchFamily="34" charset="0"/>
                    <a:ea typeface="Calibri" panose="020F0502020204030204" pitchFamily="34" charset="0"/>
                    <a:cs typeface="Times New Roman" panose="02020603050405020304" pitchFamily="18" charset="0"/>
                  </a:rPr>
                  <a:t>b) Áp dụng công thức: </a:t>
                </a:r>
                <a14:m>
                  <m:oMath xmlns:m="http://schemas.openxmlformats.org/officeDocument/2006/math">
                    <m:func>
                      <m:funcPr>
                        <m:ctrlPr>
                          <a:rPr lang="en-US" i="1" kern="0">
                            <a:latin typeface="Cambria Math" panose="02040503050406030204" pitchFamily="18" charset="0"/>
                            <a:ea typeface="Calibri" panose="020F0502020204030204" pitchFamily="34" charset="0"/>
                            <a:cs typeface="Times New Roman" panose="02020603050405020304" pitchFamily="18" charset="0"/>
                          </a:rPr>
                        </m:ctrlPr>
                      </m:funcPr>
                      <m:fName>
                        <m:r>
                          <a:rPr lang="en-US" i="1" kern="0">
                            <a:latin typeface="Cambria Math" panose="02040503050406030204" pitchFamily="18" charset="0"/>
                            <a:ea typeface="Calibri" panose="020F0502020204030204" pitchFamily="34" charset="0"/>
                            <a:cs typeface="Times New Roman" panose="02020603050405020304" pitchFamily="18" charset="0"/>
                          </a:rPr>
                          <m:t>𝑡𝑎𝑛</m:t>
                        </m:r>
                      </m:fName>
                      <m:e>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𝜑</m:t>
                            </m:r>
                          </m:e>
                          <m:sub>
                            <m:r>
                              <a:rPr lang="en-US" i="1" kern="0">
                                <a:latin typeface="Cambria Math" panose="02040503050406030204" pitchFamily="18" charset="0"/>
                                <a:ea typeface="Calibri" panose="020F0502020204030204" pitchFamily="34" charset="0"/>
                                <a:cs typeface="Times New Roman" panose="02020603050405020304" pitchFamily="18" charset="0"/>
                              </a:rPr>
                              <m:t>𝑢𝑖</m:t>
                            </m:r>
                          </m:sub>
                        </m:sSub>
                      </m:e>
                    </m:func>
                    <m:r>
                      <a:rPr lang="en-US" i="1" kern="0">
                        <a:latin typeface="Cambria Math" panose="02040503050406030204" pitchFamily="18" charset="0"/>
                        <a:ea typeface="Calibri" panose="020F0502020204030204" pitchFamily="34" charset="0"/>
                        <a:cs typeface="Times New Roman" panose="02020603050405020304" pitchFamily="18" charset="0"/>
                      </a:rPr>
                      <m:t>=</m:t>
                    </m:r>
                    <m:f>
                      <m:fPr>
                        <m:ctrlPr>
                          <a:rPr lang="en-US" i="1" kern="0">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𝐿</m:t>
                            </m:r>
                          </m:sub>
                        </m:sSub>
                        <m:r>
                          <a:rPr lang="en-US" i="1" kern="0">
                            <a:latin typeface="Cambria Math" panose="02040503050406030204" pitchFamily="18" charset="0"/>
                            <a:ea typeface="Calibri" panose="020F0502020204030204" pitchFamily="34" charset="0"/>
                            <a:cs typeface="Times New Roman" panose="02020603050405020304" pitchFamily="18" charset="0"/>
                          </a:rPr>
                          <m:t>−</m:t>
                        </m:r>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𝑍</m:t>
                            </m:r>
                          </m:e>
                          <m:sub>
                            <m:r>
                              <a:rPr lang="en-US" i="1" kern="0">
                                <a:latin typeface="Cambria Math" panose="02040503050406030204" pitchFamily="18" charset="0"/>
                                <a:ea typeface="Calibri" panose="020F0502020204030204" pitchFamily="34" charset="0"/>
                                <a:cs typeface="Times New Roman" panose="02020603050405020304" pitchFamily="18" charset="0"/>
                              </a:rPr>
                              <m:t>𝐶</m:t>
                            </m:r>
                          </m:sub>
                        </m:sSub>
                      </m:num>
                      <m:den>
                        <m:r>
                          <a:rPr lang="en-US" i="1" kern="0">
                            <a:latin typeface="Cambria Math" panose="02040503050406030204" pitchFamily="18" charset="0"/>
                            <a:ea typeface="Calibri" panose="020F0502020204030204" pitchFamily="34" charset="0"/>
                            <a:cs typeface="Times New Roman" panose="02020603050405020304" pitchFamily="18" charset="0"/>
                          </a:rPr>
                          <m:t>𝑅</m:t>
                        </m:r>
                      </m:den>
                    </m:f>
                    <m:r>
                      <a:rPr lang="en-US" i="1" kern="0">
                        <a:latin typeface="Cambria Math" panose="02040503050406030204" pitchFamily="18" charset="0"/>
                        <a:ea typeface="Calibri" panose="020F0502020204030204" pitchFamily="34" charset="0"/>
                        <a:cs typeface="Times New Roman" panose="02020603050405020304" pitchFamily="18" charset="0"/>
                      </a:rPr>
                      <m:t>=</m:t>
                    </m:r>
                    <m:f>
                      <m:fPr>
                        <m:ctrlPr>
                          <a:rPr lang="en-US" i="1" kern="0">
                            <a:latin typeface="Cambria Math" panose="02040503050406030204" pitchFamily="18" charset="0"/>
                            <a:ea typeface="Calibri" panose="020F0502020204030204" pitchFamily="34" charset="0"/>
                            <a:cs typeface="Times New Roman" panose="02020603050405020304" pitchFamily="18" charset="0"/>
                          </a:rPr>
                        </m:ctrlPr>
                      </m:fPr>
                      <m:num>
                        <m:r>
                          <a:rPr lang="en-US" i="1" kern="0">
                            <a:latin typeface="Cambria Math" panose="02040503050406030204" pitchFamily="18" charset="0"/>
                            <a:ea typeface="Calibri" panose="020F0502020204030204" pitchFamily="34" charset="0"/>
                            <a:cs typeface="Times New Roman" panose="02020603050405020304" pitchFamily="18" charset="0"/>
                          </a:rPr>
                          <m:t>3</m:t>
                        </m:r>
                      </m:num>
                      <m:den>
                        <m:r>
                          <a:rPr lang="en-US" i="1" kern="0">
                            <a:latin typeface="Cambria Math" panose="02040503050406030204" pitchFamily="18" charset="0"/>
                            <a:ea typeface="Calibri" panose="020F0502020204030204" pitchFamily="34" charset="0"/>
                            <a:cs typeface="Times New Roman" panose="02020603050405020304" pitchFamily="18" charset="0"/>
                          </a:rPr>
                          <m:t>4</m:t>
                        </m:r>
                      </m:den>
                    </m:f>
                    <m:r>
                      <a:rPr lang="en-US" i="1" kern="0">
                        <a:latin typeface="Cambria Math" panose="02040503050406030204" pitchFamily="18" charset="0"/>
                        <a:ea typeface="Calibri" panose="020F0502020204030204" pitchFamily="34" charset="0"/>
                        <a:cs typeface="Cambria Math" panose="02040503050406030204" pitchFamily="18" charset="0"/>
                      </a:rPr>
                      <m:t>⇒</m:t>
                    </m:r>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𝜑</m:t>
                        </m:r>
                      </m:e>
                      <m:sub>
                        <m:r>
                          <a:rPr lang="en-US" i="1" kern="0">
                            <a:latin typeface="Cambria Math" panose="02040503050406030204" pitchFamily="18" charset="0"/>
                            <a:ea typeface="Calibri" panose="020F0502020204030204" pitchFamily="34" charset="0"/>
                            <a:cs typeface="Times New Roman" panose="02020603050405020304" pitchFamily="18" charset="0"/>
                          </a:rPr>
                          <m:t>𝑢𝑖</m:t>
                        </m:r>
                      </m:sub>
                    </m:sSub>
                    <m:r>
                      <a:rPr lang="en-US" i="1" kern="0">
                        <a:latin typeface="Cambria Math" panose="02040503050406030204" pitchFamily="18" charset="0"/>
                        <a:ea typeface="Calibri" panose="020F0502020204030204" pitchFamily="34" charset="0"/>
                        <a:cs typeface="Times New Roman" panose="02020603050405020304" pitchFamily="18" charset="0"/>
                      </a:rPr>
                      <m:t>≈0,2</m:t>
                    </m:r>
                    <m:r>
                      <a:rPr lang="en-US" i="1" kern="0">
                        <a:latin typeface="Cambria Math" panose="02040503050406030204" pitchFamily="18" charset="0"/>
                        <a:ea typeface="Calibri" panose="020F0502020204030204" pitchFamily="34" charset="0"/>
                        <a:cs typeface="Times New Roman" panose="02020603050405020304" pitchFamily="18" charset="0"/>
                      </a:rPr>
                      <m:t>𝜋</m:t>
                    </m:r>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r>
                          <a:rPr lang="en-US" i="1" kern="0">
                            <a:latin typeface="Cambria Math" panose="02040503050406030204" pitchFamily="18" charset="0"/>
                            <a:ea typeface="Calibri" panose="020F0502020204030204" pitchFamily="34" charset="0"/>
                            <a:cs typeface="Times New Roman" panose="02020603050405020304" pitchFamily="18" charset="0"/>
                          </a:rPr>
                          <m:t>𝑟𝑎𝑑</m:t>
                        </m:r>
                      </m:e>
                    </m:d>
                    <m:r>
                      <a:rPr lang="en-US" i="1" kern="0">
                        <a:latin typeface="Cambria Math" panose="02040503050406030204" pitchFamily="18" charset="0"/>
                        <a:ea typeface="Calibri" panose="020F0502020204030204" pitchFamily="34" charset="0"/>
                        <a:cs typeface="Times New Roman" panose="02020603050405020304" pitchFamily="18" charset="0"/>
                      </a:rPr>
                      <m:t>.</m:t>
                    </m:r>
                  </m:oMath>
                </a14:m>
                <a:endParaRPr lang="en-US" kern="100">
                  <a:latin typeface="Fira Sans Condensed" panose="020B0503050000020004" pitchFamily="34" charset="0"/>
                  <a:ea typeface="Aptos" panose="020B0004020202020204" pitchFamily="34" charset="0"/>
                  <a:cs typeface="Times New Roman" panose="02020603050405020304" pitchFamily="18" charset="0"/>
                </a:endParaRPr>
              </a:p>
              <a:p>
                <a:pPr algn="just">
                  <a:lnSpc>
                    <a:spcPct val="150000"/>
                  </a:lnSpc>
                  <a:tabLst>
                    <a:tab pos="6031230" algn="l"/>
                  </a:tabLst>
                </a:pPr>
                <a14:m>
                  <m:oMath xmlns:m="http://schemas.openxmlformats.org/officeDocument/2006/math">
                    <m:r>
                      <a:rPr lang="en-US" i="1" kern="0">
                        <a:latin typeface="Cambria Math" panose="02040503050406030204" pitchFamily="18" charset="0"/>
                        <a:ea typeface="Calibri" panose="020F0502020204030204" pitchFamily="34" charset="0"/>
                        <a:cs typeface="Times New Roman" panose="02020603050405020304" pitchFamily="18" charset="0"/>
                      </a:rPr>
                      <m:t>⇒</m:t>
                    </m:r>
                  </m:oMath>
                </a14:m>
                <a:r>
                  <a:rPr lang="en-US" kern="0">
                    <a:latin typeface="Fira Sans Condensed" panose="020B0503050000020004" pitchFamily="34" charset="0"/>
                    <a:ea typeface="Calibri" panose="020F0502020204030204" pitchFamily="34" charset="0"/>
                    <a:cs typeface="Times New Roman" panose="02020603050405020304" pitchFamily="18" charset="0"/>
                  </a:rPr>
                  <a:t> biểu thức hiệu điện thế tức thời giữa hai đầu mạch điện: </a:t>
                </a:r>
                <a14:m>
                  <m:oMath xmlns:m="http://schemas.openxmlformats.org/officeDocument/2006/math">
                    <m:r>
                      <a:rPr lang="en-US" i="1" kern="0">
                        <a:latin typeface="Cambria Math" panose="02040503050406030204" pitchFamily="18" charset="0"/>
                        <a:ea typeface="Calibri" panose="020F0502020204030204" pitchFamily="34" charset="0"/>
                        <a:cs typeface="Times New Roman" panose="02020603050405020304" pitchFamily="18" charset="0"/>
                      </a:rPr>
                      <m:t>𝑢</m:t>
                    </m:r>
                    <m:r>
                      <a:rPr lang="en-US" i="1" kern="0">
                        <a:latin typeface="Cambria Math" panose="02040503050406030204" pitchFamily="18" charset="0"/>
                        <a:ea typeface="Calibri" panose="020F0502020204030204" pitchFamily="34" charset="0"/>
                        <a:cs typeface="Times New Roman" panose="02020603050405020304" pitchFamily="18" charset="0"/>
                      </a:rPr>
                      <m:t>=</m:t>
                    </m:r>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𝑈</m:t>
                        </m:r>
                      </m:e>
                      <m:sub>
                        <m:r>
                          <a:rPr lang="en-US" i="1" kern="0">
                            <a:latin typeface="Cambria Math" panose="02040503050406030204" pitchFamily="18" charset="0"/>
                            <a:ea typeface="Calibri" panose="020F0502020204030204" pitchFamily="34" charset="0"/>
                            <a:cs typeface="Times New Roman" panose="02020603050405020304" pitchFamily="18" charset="0"/>
                          </a:rPr>
                          <m:t>0</m:t>
                        </m:r>
                      </m:sub>
                    </m:sSub>
                    <m:func>
                      <m:funcPr>
                        <m:ctrlPr>
                          <a:rPr lang="en-US" i="1" kern="0">
                            <a:latin typeface="Cambria Math" panose="02040503050406030204" pitchFamily="18" charset="0"/>
                            <a:ea typeface="Calibri" panose="020F0502020204030204" pitchFamily="34" charset="0"/>
                            <a:cs typeface="Times New Roman" panose="02020603050405020304" pitchFamily="18" charset="0"/>
                          </a:rPr>
                        </m:ctrlPr>
                      </m:funcPr>
                      <m:fName>
                        <m:r>
                          <a:rPr lang="en-US" i="1" kern="0">
                            <a:latin typeface="Cambria Math" panose="02040503050406030204" pitchFamily="18" charset="0"/>
                            <a:ea typeface="Calibri" panose="020F0502020204030204" pitchFamily="34" charset="0"/>
                            <a:cs typeface="Times New Roman" panose="02020603050405020304" pitchFamily="18" charset="0"/>
                          </a:rPr>
                          <m:t>𝑐𝑜𝑠</m:t>
                        </m:r>
                      </m:fName>
                      <m:e>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r>
                              <a:rPr lang="en-US" i="1" kern="0">
                                <a:latin typeface="Cambria Math" panose="02040503050406030204" pitchFamily="18" charset="0"/>
                                <a:ea typeface="Calibri" panose="020F0502020204030204" pitchFamily="34" charset="0"/>
                                <a:cs typeface="Times New Roman" panose="02020603050405020304" pitchFamily="18" charset="0"/>
                              </a:rPr>
                              <m:t>100</m:t>
                            </m:r>
                            <m:r>
                              <a:rPr lang="en-US" i="1" kern="0">
                                <a:latin typeface="Cambria Math" panose="02040503050406030204" pitchFamily="18" charset="0"/>
                                <a:ea typeface="Calibri" panose="020F0502020204030204" pitchFamily="34" charset="0"/>
                                <a:cs typeface="Times New Roman" panose="02020603050405020304" pitchFamily="18" charset="0"/>
                              </a:rPr>
                              <m:t>𝜋</m:t>
                            </m:r>
                            <m:func>
                              <m:funcPr>
                                <m:ctrlPr>
                                  <a:rPr lang="en-US" i="1" kern="0">
                                    <a:latin typeface="Cambria Math" panose="02040503050406030204" pitchFamily="18" charset="0"/>
                                    <a:ea typeface="Calibri" panose="020F0502020204030204" pitchFamily="34" charset="0"/>
                                    <a:cs typeface="Times New Roman" panose="02020603050405020304" pitchFamily="18" charset="0"/>
                                  </a:rPr>
                                </m:ctrlPr>
                              </m:funcPr>
                              <m:fName>
                                <m:r>
                                  <a:rPr lang="en-US" i="1" kern="0">
                                    <a:latin typeface="Cambria Math" panose="02040503050406030204" pitchFamily="18" charset="0"/>
                                    <a:ea typeface="Calibri" panose="020F0502020204030204" pitchFamily="34" charset="0"/>
                                    <a:cs typeface="Times New Roman" panose="02020603050405020304" pitchFamily="18" charset="0"/>
                                  </a:rPr>
                                  <m:t>𝑡</m:t>
                                </m:r>
                              </m:fName>
                              <m:e>
                                <m:r>
                                  <a:rPr lang="en-US" i="1" kern="0">
                                    <a:latin typeface="Cambria Math" panose="02040503050406030204" pitchFamily="18" charset="0"/>
                                    <a:ea typeface="Calibri" panose="020F0502020204030204" pitchFamily="34" charset="0"/>
                                    <a:cs typeface="Times New Roman" panose="02020603050405020304" pitchFamily="18" charset="0"/>
                                  </a:rPr>
                                  <m:t>+</m:t>
                                </m:r>
                              </m:e>
                            </m:func>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𝜑</m:t>
                                </m:r>
                              </m:e>
                              <m:sub>
                                <m:r>
                                  <a:rPr lang="en-US" i="1" kern="0">
                                    <a:latin typeface="Cambria Math" panose="02040503050406030204" pitchFamily="18" charset="0"/>
                                    <a:ea typeface="Calibri" panose="020F0502020204030204" pitchFamily="34" charset="0"/>
                                    <a:cs typeface="Times New Roman" panose="02020603050405020304" pitchFamily="18" charset="0"/>
                                  </a:rPr>
                                  <m:t>𝑢𝑖</m:t>
                                </m:r>
                              </m:sub>
                            </m:sSub>
                          </m:e>
                        </m:d>
                      </m:e>
                    </m:func>
                  </m:oMath>
                </a14:m>
                <a:endParaRPr lang="en-US" kern="100">
                  <a:latin typeface="Fira Sans Condensed" panose="020B0503050000020004" pitchFamily="34" charset="0"/>
                  <a:ea typeface="Aptos" panose="020B0004020202020204" pitchFamily="34" charset="0"/>
                  <a:cs typeface="Times New Roman" panose="02020603050405020304" pitchFamily="18" charset="0"/>
                </a:endParaRPr>
              </a:p>
              <a:p>
                <a:r>
                  <a:rPr lang="en-US" kern="0">
                    <a:latin typeface="Fira Sans Condensed" panose="020B0503050000020004" pitchFamily="34" charset="0"/>
                    <a:ea typeface="Calibri" panose="020F0502020204030204" pitchFamily="34" charset="0"/>
                  </a:rPr>
                  <a:t>Với </a:t>
                </a:r>
                <a14:m>
                  <m:oMath xmlns:m="http://schemas.openxmlformats.org/officeDocument/2006/math">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𝑈</m:t>
                        </m:r>
                      </m:e>
                      <m:sub>
                        <m:r>
                          <a:rPr lang="en-US" i="1" kern="0">
                            <a:latin typeface="Cambria Math" panose="02040503050406030204" pitchFamily="18" charset="0"/>
                            <a:ea typeface="Calibri" panose="020F0502020204030204" pitchFamily="34" charset="0"/>
                            <a:cs typeface="Times New Roman" panose="02020603050405020304" pitchFamily="18" charset="0"/>
                          </a:rPr>
                          <m:t>0</m:t>
                        </m:r>
                      </m:sub>
                    </m:sSub>
                    <m:r>
                      <a:rPr lang="en-US" i="1" kern="0">
                        <a:latin typeface="Cambria Math" panose="02040503050406030204" pitchFamily="18" charset="0"/>
                        <a:ea typeface="Calibri" panose="020F0502020204030204" pitchFamily="34" charset="0"/>
                        <a:cs typeface="Times New Roman" panose="02020603050405020304" pitchFamily="18" charset="0"/>
                      </a:rPr>
                      <m:t>=</m:t>
                    </m:r>
                    <m:sSub>
                      <m:sSubPr>
                        <m:ctrlPr>
                          <a:rPr lang="en-US" i="1" kern="0">
                            <a:latin typeface="Cambria Math" panose="02040503050406030204" pitchFamily="18" charset="0"/>
                            <a:ea typeface="Calibri" panose="020F0502020204030204" pitchFamily="34" charset="0"/>
                            <a:cs typeface="Times New Roman" panose="02020603050405020304" pitchFamily="18" charset="0"/>
                          </a:rPr>
                        </m:ctrlPr>
                      </m:sSubPr>
                      <m:e>
                        <m:r>
                          <a:rPr lang="en-US" i="1" kern="0">
                            <a:latin typeface="Cambria Math" panose="02040503050406030204" pitchFamily="18" charset="0"/>
                            <a:ea typeface="Calibri" panose="020F0502020204030204" pitchFamily="34" charset="0"/>
                            <a:cs typeface="Times New Roman" panose="02020603050405020304" pitchFamily="18" charset="0"/>
                          </a:rPr>
                          <m:t>𝐼</m:t>
                        </m:r>
                      </m:e>
                      <m:sub>
                        <m:r>
                          <a:rPr lang="en-US" i="1" kern="0">
                            <a:latin typeface="Cambria Math" panose="02040503050406030204" pitchFamily="18" charset="0"/>
                            <a:ea typeface="Calibri" panose="020F0502020204030204" pitchFamily="34" charset="0"/>
                            <a:cs typeface="Times New Roman" panose="02020603050405020304" pitchFamily="18" charset="0"/>
                          </a:rPr>
                          <m:t>0</m:t>
                        </m:r>
                      </m:sub>
                    </m:sSub>
                    <m:r>
                      <a:rPr lang="en-US" i="1" kern="0">
                        <a:latin typeface="Cambria Math" panose="02040503050406030204" pitchFamily="18" charset="0"/>
                        <a:ea typeface="Calibri" panose="020F0502020204030204" pitchFamily="34" charset="0"/>
                        <a:cs typeface="Times New Roman" panose="02020603050405020304" pitchFamily="18" charset="0"/>
                      </a:rPr>
                      <m:t>𝑍</m:t>
                    </m:r>
                    <m:r>
                      <a:rPr lang="en-US" i="1" kern="0">
                        <a:latin typeface="Cambria Math" panose="02040503050406030204" pitchFamily="18" charset="0"/>
                        <a:ea typeface="Calibri" panose="020F0502020204030204" pitchFamily="34" charset="0"/>
                        <a:cs typeface="Times New Roman" panose="02020603050405020304" pitchFamily="18" charset="0"/>
                      </a:rPr>
                      <m:t>=150</m:t>
                    </m:r>
                    <m:r>
                      <a:rPr lang="en-US" i="1" kern="0">
                        <a:latin typeface="Cambria Math" panose="02040503050406030204" pitchFamily="18" charset="0"/>
                        <a:ea typeface="Calibri" panose="020F0502020204030204" pitchFamily="34" charset="0"/>
                        <a:cs typeface="Times New Roman" panose="02020603050405020304" pitchFamily="18" charset="0"/>
                      </a:rPr>
                      <m:t>𝑉</m:t>
                    </m:r>
                    <m:r>
                      <a:rPr lang="en-US" i="1" kern="0">
                        <a:latin typeface="Cambria Math" panose="02040503050406030204" pitchFamily="18" charset="0"/>
                        <a:ea typeface="Calibri" panose="020F0502020204030204" pitchFamily="34" charset="0"/>
                        <a:cs typeface="Times New Roman" panose="02020603050405020304" pitchFamily="18" charset="0"/>
                      </a:rPr>
                      <m:t>.</m:t>
                    </m:r>
                  </m:oMath>
                </a14:m>
                <a:r>
                  <a:rPr lang="en-US" kern="0">
                    <a:latin typeface="Fira Sans Condensed" panose="020B0503050000020004" pitchFamily="34" charset="0"/>
                    <a:ea typeface="Calibri" panose="020F0502020204030204" pitchFamily="34" charset="0"/>
                  </a:rPr>
                  <a:t> Vậy </a:t>
                </a:r>
                <a14:m>
                  <m:oMath xmlns:m="http://schemas.openxmlformats.org/officeDocument/2006/math">
                    <m:r>
                      <a:rPr lang="en-US" i="1" kern="0">
                        <a:latin typeface="Cambria Math" panose="02040503050406030204" pitchFamily="18" charset="0"/>
                        <a:ea typeface="Calibri" panose="020F0502020204030204" pitchFamily="34" charset="0"/>
                        <a:cs typeface="Times New Roman" panose="02020603050405020304" pitchFamily="18" charset="0"/>
                      </a:rPr>
                      <m:t>𝑢</m:t>
                    </m:r>
                    <m:r>
                      <a:rPr lang="en-US" i="1" kern="0">
                        <a:latin typeface="Cambria Math" panose="02040503050406030204" pitchFamily="18" charset="0"/>
                        <a:ea typeface="Calibri" panose="020F0502020204030204" pitchFamily="34" charset="0"/>
                        <a:cs typeface="Times New Roman" panose="02020603050405020304" pitchFamily="18" charset="0"/>
                      </a:rPr>
                      <m:t>=150</m:t>
                    </m:r>
                    <m:func>
                      <m:funcPr>
                        <m:ctrlPr>
                          <a:rPr lang="en-US" i="1" kern="0">
                            <a:latin typeface="Cambria Math" panose="02040503050406030204" pitchFamily="18" charset="0"/>
                            <a:ea typeface="Calibri" panose="020F0502020204030204" pitchFamily="34" charset="0"/>
                            <a:cs typeface="Times New Roman" panose="02020603050405020304" pitchFamily="18" charset="0"/>
                          </a:rPr>
                        </m:ctrlPr>
                      </m:funcPr>
                      <m:fName>
                        <m:r>
                          <a:rPr lang="en-US" i="1" kern="0">
                            <a:latin typeface="Cambria Math" panose="02040503050406030204" pitchFamily="18" charset="0"/>
                            <a:ea typeface="Calibri" panose="020F0502020204030204" pitchFamily="34" charset="0"/>
                            <a:cs typeface="Times New Roman" panose="02020603050405020304" pitchFamily="18" charset="0"/>
                          </a:rPr>
                          <m:t>𝑐𝑜𝑠</m:t>
                        </m:r>
                      </m:fName>
                      <m:e>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r>
                              <a:rPr lang="en-US" i="1" kern="0">
                                <a:latin typeface="Cambria Math" panose="02040503050406030204" pitchFamily="18" charset="0"/>
                                <a:ea typeface="Calibri" panose="020F0502020204030204" pitchFamily="34" charset="0"/>
                                <a:cs typeface="Times New Roman" panose="02020603050405020304" pitchFamily="18" charset="0"/>
                              </a:rPr>
                              <m:t>100</m:t>
                            </m:r>
                            <m:r>
                              <a:rPr lang="en-US" i="1" kern="0">
                                <a:latin typeface="Cambria Math" panose="02040503050406030204" pitchFamily="18" charset="0"/>
                                <a:ea typeface="Calibri" panose="020F0502020204030204" pitchFamily="34" charset="0"/>
                                <a:cs typeface="Times New Roman" panose="02020603050405020304" pitchFamily="18" charset="0"/>
                              </a:rPr>
                              <m:t>𝜋</m:t>
                            </m:r>
                            <m:r>
                              <a:rPr lang="en-US" i="1" kern="0">
                                <a:latin typeface="Cambria Math" panose="02040503050406030204" pitchFamily="18" charset="0"/>
                                <a:ea typeface="Calibri" panose="020F0502020204030204" pitchFamily="34" charset="0"/>
                                <a:cs typeface="Times New Roman" panose="02020603050405020304" pitchFamily="18" charset="0"/>
                              </a:rPr>
                              <m:t>𝑡</m:t>
                            </m:r>
                            <m:r>
                              <a:rPr lang="en-US" i="1" kern="0">
                                <a:latin typeface="Cambria Math" panose="02040503050406030204" pitchFamily="18" charset="0"/>
                                <a:ea typeface="Calibri" panose="020F0502020204030204" pitchFamily="34" charset="0"/>
                                <a:cs typeface="Times New Roman" panose="02020603050405020304" pitchFamily="18" charset="0"/>
                              </a:rPr>
                              <m:t>+0,2</m:t>
                            </m:r>
                            <m:r>
                              <a:rPr lang="en-US" i="1" kern="0">
                                <a:latin typeface="Cambria Math" panose="02040503050406030204" pitchFamily="18" charset="0"/>
                                <a:ea typeface="Calibri" panose="020F0502020204030204" pitchFamily="34" charset="0"/>
                                <a:cs typeface="Times New Roman" panose="02020603050405020304" pitchFamily="18" charset="0"/>
                              </a:rPr>
                              <m:t>𝜋</m:t>
                            </m:r>
                          </m:e>
                        </m:d>
                      </m:e>
                    </m:func>
                    <m:d>
                      <m:dPr>
                        <m:ctrlPr>
                          <a:rPr lang="en-US" i="1" kern="0">
                            <a:latin typeface="Cambria Math" panose="02040503050406030204" pitchFamily="18" charset="0"/>
                            <a:ea typeface="Calibri" panose="020F0502020204030204" pitchFamily="34" charset="0"/>
                            <a:cs typeface="Times New Roman" panose="02020603050405020304" pitchFamily="18" charset="0"/>
                          </a:rPr>
                        </m:ctrlPr>
                      </m:dPr>
                      <m:e>
                        <m:r>
                          <a:rPr lang="en-US" i="1" kern="0">
                            <a:latin typeface="Cambria Math" panose="02040503050406030204" pitchFamily="18" charset="0"/>
                            <a:ea typeface="Calibri" panose="020F0502020204030204" pitchFamily="34" charset="0"/>
                            <a:cs typeface="Times New Roman" panose="02020603050405020304" pitchFamily="18" charset="0"/>
                          </a:rPr>
                          <m:t>𝑉</m:t>
                        </m:r>
                      </m:e>
                    </m:d>
                    <m:r>
                      <a:rPr lang="en-US" i="1" kern="0">
                        <a:latin typeface="Cambria Math" panose="02040503050406030204" pitchFamily="18" charset="0"/>
                        <a:ea typeface="Calibri" panose="020F0502020204030204" pitchFamily="34" charset="0"/>
                        <a:cs typeface="Times New Roman" panose="02020603050405020304" pitchFamily="18" charset="0"/>
                      </a:rPr>
                      <m:t>.</m:t>
                    </m:r>
                  </m:oMath>
                </a14:m>
                <a:endParaRPr lang="vi-VN">
                  <a:latin typeface="Fira Sans Condensed" panose="020B0503050000020004" pitchFamily="34" charset="0"/>
                  <a:ea typeface="Arial" panose="020B0604020202020204" pitchFamily="34" charset="0"/>
                </a:endParaRPr>
              </a:p>
            </p:txBody>
          </p:sp>
        </mc:Choice>
        <mc:Fallback>
          <p:sp>
            <p:nvSpPr>
              <p:cNvPr id="8" name="Text Box 29" descr="n28 SP Ly k27">
                <a:extLst>
                  <a:ext uri="{FF2B5EF4-FFF2-40B4-BE49-F238E27FC236}">
                    <a16:creationId xmlns:a16="http://schemas.microsoft.com/office/drawing/2014/main" id="{7CE10E31-5CDD-9009-4EA7-6117ECEC54AC}"/>
                  </a:ext>
                </a:extLst>
              </p:cNvPr>
              <p:cNvSpPr txBox="1">
                <a:spLocks noRot="1" noChangeAspect="1" noMove="1" noResize="1" noEditPoints="1" noAdjustHandles="1" noChangeArrowheads="1" noChangeShapeType="1" noTextEdit="1"/>
              </p:cNvSpPr>
              <p:nvPr/>
            </p:nvSpPr>
            <p:spPr bwMode="auto">
              <a:xfrm>
                <a:off x="974450" y="4033755"/>
                <a:ext cx="10401469" cy="2471382"/>
              </a:xfrm>
              <a:prstGeom prst="rect">
                <a:avLst/>
              </a:prstGeom>
              <a:blipFill>
                <a:blip r:embed="rId5"/>
                <a:stretch>
                  <a:fillRect l="-528" b="-32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067121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383930" y="94321"/>
            <a:ext cx="3413900" cy="664922"/>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VẬN DỤNG</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4480" y="966213"/>
            <a:ext cx="10972800" cy="2237845"/>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996139" y="1122954"/>
                <a:ext cx="10234032" cy="19640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lnSpc>
                    <a:spcPct val="130000"/>
                  </a:lnSpc>
                </a:pPr>
                <a:r>
                  <a:rPr lang="vi-VN" sz="2000" b="1">
                    <a:latin typeface="Fira Sans Condensed" panose="020B0503050000020004" pitchFamily="34" charset="0"/>
                  </a:rPr>
                  <a:t>Bài 2: </a:t>
                </a:r>
                <a:r>
                  <a:rPr lang="en-US" sz="2000">
                    <a:latin typeface="Fira Sans Condensed" panose="020B0503050000020004" pitchFamily="34" charset="0"/>
                  </a:rPr>
                  <a:t>Đặt vào hai đầu đoạn mạch điện RLC không phân nhánh một hiệu điện thế xoay chiều có tần số</a:t>
                </a:r>
                <a14:m>
                  <m:oMath xmlns:m="http://schemas.openxmlformats.org/officeDocument/2006/math">
                    <m:r>
                      <a:rPr lang="en-US" sz="2000" i="1">
                        <a:latin typeface="Cambria Math" panose="02040503050406030204" pitchFamily="18" charset="0"/>
                      </a:rPr>
                      <m:t>50</m:t>
                    </m:r>
                    <m:r>
                      <a:rPr lang="en-US" sz="2000" i="1">
                        <a:latin typeface="Cambria Math" panose="02040503050406030204" pitchFamily="18" charset="0"/>
                      </a:rPr>
                      <m:t>𝐻𝑧</m:t>
                    </m:r>
                    <m:r>
                      <a:rPr lang="en-US" sz="2000" i="1">
                        <a:latin typeface="Cambria Math" panose="02040503050406030204" pitchFamily="18" charset="0"/>
                      </a:rPr>
                      <m:t>.</m:t>
                    </m:r>
                  </m:oMath>
                </a14:m>
                <a:r>
                  <a:rPr lang="en-US" sz="2000">
                    <a:latin typeface="Fira Sans Condensed" panose="020B0503050000020004" pitchFamily="34" charset="0"/>
                  </a:rPr>
                  <a:t> Biết điện trở thuần </a:t>
                </a:r>
                <a14:m>
                  <m:oMath xmlns:m="http://schemas.openxmlformats.org/officeDocument/2006/math">
                    <m:r>
                      <a:rPr lang="en-US" sz="2000" i="1">
                        <a:latin typeface="Cambria Math" panose="02040503050406030204" pitchFamily="18" charset="0"/>
                      </a:rPr>
                      <m:t>𝑅</m:t>
                    </m:r>
                    <m:r>
                      <a:rPr lang="en-US" sz="2000" i="1">
                        <a:latin typeface="Cambria Math" panose="02040503050406030204" pitchFamily="18" charset="0"/>
                      </a:rPr>
                      <m:t>=25</m:t>
                    </m:r>
                    <m:r>
                      <a:rPr lang="en-US" sz="2000" i="1">
                        <a:latin typeface="Cambria Math" panose="02040503050406030204" pitchFamily="18" charset="0"/>
                      </a:rPr>
                      <m:t>𝛺</m:t>
                    </m:r>
                  </m:oMath>
                </a14:m>
                <a:r>
                  <a:rPr lang="en-US" sz="2000">
                    <a:latin typeface="Fira Sans Condensed" panose="020B0503050000020004" pitchFamily="34" charset="0"/>
                  </a:rPr>
                  <a:t>, cuộn dây thuần cảm (cảm thuần) có </a:t>
                </a:r>
                <a14:m>
                  <m:oMath xmlns:m="http://schemas.openxmlformats.org/officeDocument/2006/math">
                    <m:r>
                      <a:rPr lang="en-US" sz="2000" i="1">
                        <a:latin typeface="Cambria Math" panose="02040503050406030204" pitchFamily="18" charset="0"/>
                      </a:rPr>
                      <m:t>𝐿</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𝜋</m:t>
                        </m:r>
                      </m:den>
                    </m:f>
                    <m:d>
                      <m:dPr>
                        <m:ctrlPr>
                          <a:rPr lang="en-US" sz="2000" i="1">
                            <a:latin typeface="Cambria Math" panose="02040503050406030204" pitchFamily="18" charset="0"/>
                          </a:rPr>
                        </m:ctrlPr>
                      </m:dPr>
                      <m:e>
                        <m:r>
                          <a:rPr lang="en-US" sz="2000" i="1">
                            <a:latin typeface="Cambria Math" panose="02040503050406030204" pitchFamily="18" charset="0"/>
                          </a:rPr>
                          <m:t>𝐻</m:t>
                        </m:r>
                      </m:e>
                    </m:d>
                  </m:oMath>
                </a14:m>
                <a:r>
                  <a:rPr lang="en-US" sz="2000">
                    <a:latin typeface="Fira Sans Condensed" panose="020B0503050000020004" pitchFamily="34" charset="0"/>
                  </a:rPr>
                  <a:t>. Để hiệu điện thế ở hai đầu đoạn mạch trễ pha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𝜋</m:t>
                        </m:r>
                      </m:num>
                      <m:den>
                        <m:r>
                          <a:rPr lang="en-US" sz="2000" i="1">
                            <a:latin typeface="Cambria Math" panose="02040503050406030204" pitchFamily="18" charset="0"/>
                          </a:rPr>
                          <m:t>4</m:t>
                        </m:r>
                      </m:den>
                    </m:f>
                  </m:oMath>
                </a14:m>
                <a:r>
                  <a:rPr lang="en-US" sz="2000">
                    <a:latin typeface="Fira Sans Condensed" panose="020B0503050000020004" pitchFamily="34" charset="0"/>
                  </a:rPr>
                  <a:t> so với cường độ dòng điện thì dung kháng của tụ điện có giá trị bằng bao nhiêu?</a:t>
                </a:r>
                <a:endParaRPr lang="en-US" sz="2000">
                  <a:solidFill>
                    <a:prstClr val="black"/>
                  </a:solidFill>
                  <a:latin typeface="Fira Sans Condensed" panose="020B0503050000020004" pitchFamily="34" charset="0"/>
                  <a:ea typeface="Arial" panose="020B0604020202020204" pitchFamily="34" charset="0"/>
                </a:endParaRPr>
              </a:p>
            </p:txBody>
          </p:sp>
        </mc:Choice>
        <mc:Fallback>
          <p:sp>
            <p:nvSpPr>
              <p:cNvPr id="14" name="Text Box 29" descr="n28 SP Ly k27">
                <a:extLst>
                  <a:ext uri="{FF2B5EF4-FFF2-40B4-BE49-F238E27FC236}">
                    <a16:creationId xmlns:a16="http://schemas.microsoft.com/office/drawing/2014/main" id="{B0232A63-4F8F-60BF-E285-E887CF07C7E7}"/>
                  </a:ext>
                </a:extLst>
              </p:cNvPr>
              <p:cNvSpPr txBox="1">
                <a:spLocks noRot="1" noChangeAspect="1" noMove="1" noResize="1" noEditPoints="1" noAdjustHandles="1" noChangeArrowheads="1" noChangeShapeType="1" noTextEdit="1"/>
              </p:cNvSpPr>
              <p:nvPr/>
            </p:nvSpPr>
            <p:spPr bwMode="auto">
              <a:xfrm>
                <a:off x="996139" y="1122954"/>
                <a:ext cx="10234032" cy="1964064"/>
              </a:xfrm>
              <a:prstGeom prst="rect">
                <a:avLst/>
              </a:prstGeom>
              <a:blipFill>
                <a:blip r:embed="rId2"/>
                <a:stretch>
                  <a:fillRect l="-596" r="-655" b="-434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424005" y="803444"/>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3" name="Group 56" descr="n28 SP Ly k27">
            <a:extLst>
              <a:ext uri="{FF2B5EF4-FFF2-40B4-BE49-F238E27FC236}">
                <a16:creationId xmlns:a16="http://schemas.microsoft.com/office/drawing/2014/main" id="{BDF5177D-81F6-3BC6-7F42-1841EC4FA860}"/>
              </a:ext>
            </a:extLst>
          </p:cNvPr>
          <p:cNvGrpSpPr/>
          <p:nvPr/>
        </p:nvGrpSpPr>
        <p:grpSpPr>
          <a:xfrm>
            <a:off x="5065932" y="3352834"/>
            <a:ext cx="2049896" cy="525348"/>
            <a:chOff x="2193" y="0"/>
            <a:chExt cx="2245706" cy="1239104"/>
          </a:xfrm>
          <a:solidFill>
            <a:schemeClr val="accent2"/>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8D1DC81E-D021-5562-29F7-982C55A94BC6}"/>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5" name="Rounded Rectangle 4">
              <a:extLst>
                <a:ext uri="{FF2B5EF4-FFF2-40B4-BE49-F238E27FC236}">
                  <a16:creationId xmlns:a16="http://schemas.microsoft.com/office/drawing/2014/main" id="{87CCCD89-91C8-E379-8E42-7DDD2D533942}"/>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400" b="1" kern="0">
                  <a:solidFill>
                    <a:prstClr val="white"/>
                  </a:solidFill>
                  <a:latin typeface="Oswald SemiBold" panose="00000700000000000000" pitchFamily="2" charset="0"/>
                  <a:cs typeface="Arial" panose="020B0604020202020204" pitchFamily="34" charset="0"/>
                </a:rPr>
                <a:t>HƯỚNG DẪN</a:t>
              </a:r>
              <a:endParaRPr kumimoji="0" lang="en-US" sz="24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6" name="Rectangle: Rounded Corners 5" descr="n28 SP Ly k27">
            <a:extLst>
              <a:ext uri="{FF2B5EF4-FFF2-40B4-BE49-F238E27FC236}">
                <a16:creationId xmlns:a16="http://schemas.microsoft.com/office/drawing/2014/main" id="{90A63138-564F-AE62-B3EE-1B42DFFBBE58}"/>
              </a:ext>
            </a:extLst>
          </p:cNvPr>
          <p:cNvSpPr/>
          <p:nvPr/>
        </p:nvSpPr>
        <p:spPr>
          <a:xfrm>
            <a:off x="609600" y="4184294"/>
            <a:ext cx="10972800" cy="2304288"/>
          </a:xfrm>
          <a:custGeom>
            <a:avLst/>
            <a:gdLst>
              <a:gd name="connsiteX0" fmla="*/ 0 w 10972800"/>
              <a:gd name="connsiteY0" fmla="*/ 336680 h 2304288"/>
              <a:gd name="connsiteX1" fmla="*/ 336680 w 10972800"/>
              <a:gd name="connsiteY1" fmla="*/ 0 h 2304288"/>
              <a:gd name="connsiteX2" fmla="*/ 1011866 w 10972800"/>
              <a:gd name="connsiteY2" fmla="*/ 0 h 2304288"/>
              <a:gd name="connsiteX3" fmla="*/ 1584057 w 10972800"/>
              <a:gd name="connsiteY3" fmla="*/ 0 h 2304288"/>
              <a:gd name="connsiteX4" fmla="*/ 2362237 w 10972800"/>
              <a:gd name="connsiteY4" fmla="*/ 0 h 2304288"/>
              <a:gd name="connsiteX5" fmla="*/ 2831433 w 10972800"/>
              <a:gd name="connsiteY5" fmla="*/ 0 h 2304288"/>
              <a:gd name="connsiteX6" fmla="*/ 3197636 w 10972800"/>
              <a:gd name="connsiteY6" fmla="*/ 0 h 2304288"/>
              <a:gd name="connsiteX7" fmla="*/ 3769827 w 10972800"/>
              <a:gd name="connsiteY7" fmla="*/ 0 h 2304288"/>
              <a:gd name="connsiteX8" fmla="*/ 4445012 w 10972800"/>
              <a:gd name="connsiteY8" fmla="*/ 0 h 2304288"/>
              <a:gd name="connsiteX9" fmla="*/ 5223192 w 10972800"/>
              <a:gd name="connsiteY9" fmla="*/ 0 h 2304288"/>
              <a:gd name="connsiteX10" fmla="*/ 5898378 w 10972800"/>
              <a:gd name="connsiteY10" fmla="*/ 0 h 2304288"/>
              <a:gd name="connsiteX11" fmla="*/ 6676558 w 10972800"/>
              <a:gd name="connsiteY11" fmla="*/ 0 h 2304288"/>
              <a:gd name="connsiteX12" fmla="*/ 7351743 w 10972800"/>
              <a:gd name="connsiteY12" fmla="*/ 0 h 2304288"/>
              <a:gd name="connsiteX13" fmla="*/ 7717945 w 10972800"/>
              <a:gd name="connsiteY13" fmla="*/ 0 h 2304288"/>
              <a:gd name="connsiteX14" fmla="*/ 8393131 w 10972800"/>
              <a:gd name="connsiteY14" fmla="*/ 0 h 2304288"/>
              <a:gd name="connsiteX15" fmla="*/ 8862328 w 10972800"/>
              <a:gd name="connsiteY15" fmla="*/ 0 h 2304288"/>
              <a:gd name="connsiteX16" fmla="*/ 9228530 w 10972800"/>
              <a:gd name="connsiteY16" fmla="*/ 0 h 2304288"/>
              <a:gd name="connsiteX17" fmla="*/ 9491738 w 10972800"/>
              <a:gd name="connsiteY17" fmla="*/ 0 h 2304288"/>
              <a:gd name="connsiteX18" fmla="*/ 9857940 w 10972800"/>
              <a:gd name="connsiteY18" fmla="*/ 0 h 2304288"/>
              <a:gd name="connsiteX19" fmla="*/ 10636120 w 10972800"/>
              <a:gd name="connsiteY19" fmla="*/ 0 h 2304288"/>
              <a:gd name="connsiteX20" fmla="*/ 10972800 w 10972800"/>
              <a:gd name="connsiteY20" fmla="*/ 336680 h 2304288"/>
              <a:gd name="connsiteX21" fmla="*/ 10972800 w 10972800"/>
              <a:gd name="connsiteY21" fmla="*/ 912941 h 2304288"/>
              <a:gd name="connsiteX22" fmla="*/ 10972800 w 10972800"/>
              <a:gd name="connsiteY22" fmla="*/ 1489202 h 2304288"/>
              <a:gd name="connsiteX23" fmla="*/ 10972800 w 10972800"/>
              <a:gd name="connsiteY23" fmla="*/ 1967608 h 2304288"/>
              <a:gd name="connsiteX24" fmla="*/ 10636120 w 10972800"/>
              <a:gd name="connsiteY24" fmla="*/ 2304288 h 2304288"/>
              <a:gd name="connsiteX25" fmla="*/ 10063929 w 10972800"/>
              <a:gd name="connsiteY25" fmla="*/ 2304288 h 2304288"/>
              <a:gd name="connsiteX26" fmla="*/ 9285749 w 10972800"/>
              <a:gd name="connsiteY26" fmla="*/ 2304288 h 2304288"/>
              <a:gd name="connsiteX27" fmla="*/ 9022541 w 10972800"/>
              <a:gd name="connsiteY27" fmla="*/ 2304288 h 2304288"/>
              <a:gd name="connsiteX28" fmla="*/ 8244361 w 10972800"/>
              <a:gd name="connsiteY28" fmla="*/ 2304288 h 2304288"/>
              <a:gd name="connsiteX29" fmla="*/ 7466181 w 10972800"/>
              <a:gd name="connsiteY29" fmla="*/ 2304288 h 2304288"/>
              <a:gd name="connsiteX30" fmla="*/ 7202973 w 10972800"/>
              <a:gd name="connsiteY30" fmla="*/ 2304288 h 2304288"/>
              <a:gd name="connsiteX31" fmla="*/ 6630782 w 10972800"/>
              <a:gd name="connsiteY31" fmla="*/ 2304288 h 2304288"/>
              <a:gd name="connsiteX32" fmla="*/ 6161586 w 10972800"/>
              <a:gd name="connsiteY32" fmla="*/ 2304288 h 2304288"/>
              <a:gd name="connsiteX33" fmla="*/ 5692389 w 10972800"/>
              <a:gd name="connsiteY33" fmla="*/ 2304288 h 2304288"/>
              <a:gd name="connsiteX34" fmla="*/ 5223192 w 10972800"/>
              <a:gd name="connsiteY34" fmla="*/ 2304288 h 2304288"/>
              <a:gd name="connsiteX35" fmla="*/ 4959984 w 10972800"/>
              <a:gd name="connsiteY35" fmla="*/ 2304288 h 2304288"/>
              <a:gd name="connsiteX36" fmla="*/ 4181804 w 10972800"/>
              <a:gd name="connsiteY36" fmla="*/ 2304288 h 2304288"/>
              <a:gd name="connsiteX37" fmla="*/ 3403624 w 10972800"/>
              <a:gd name="connsiteY37" fmla="*/ 2304288 h 2304288"/>
              <a:gd name="connsiteX38" fmla="*/ 3140416 w 10972800"/>
              <a:gd name="connsiteY38" fmla="*/ 2304288 h 2304288"/>
              <a:gd name="connsiteX39" fmla="*/ 2774214 w 10972800"/>
              <a:gd name="connsiteY39" fmla="*/ 2304288 h 2304288"/>
              <a:gd name="connsiteX40" fmla="*/ 2202023 w 10972800"/>
              <a:gd name="connsiteY40" fmla="*/ 2304288 h 2304288"/>
              <a:gd name="connsiteX41" fmla="*/ 1526838 w 10972800"/>
              <a:gd name="connsiteY41" fmla="*/ 2304288 h 2304288"/>
              <a:gd name="connsiteX42" fmla="*/ 1057641 w 10972800"/>
              <a:gd name="connsiteY42" fmla="*/ 2304288 h 2304288"/>
              <a:gd name="connsiteX43" fmla="*/ 336680 w 10972800"/>
              <a:gd name="connsiteY43" fmla="*/ 2304288 h 2304288"/>
              <a:gd name="connsiteX44" fmla="*/ 0 w 10972800"/>
              <a:gd name="connsiteY44" fmla="*/ 1967608 h 2304288"/>
              <a:gd name="connsiteX45" fmla="*/ 0 w 10972800"/>
              <a:gd name="connsiteY45" fmla="*/ 1391347 h 2304288"/>
              <a:gd name="connsiteX46" fmla="*/ 0 w 10972800"/>
              <a:gd name="connsiteY46" fmla="*/ 864013 h 2304288"/>
              <a:gd name="connsiteX47" fmla="*/ 0 w 10972800"/>
              <a:gd name="connsiteY47" fmla="*/ 336680 h 230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972800" h="2304288" fill="none" extrusionOk="0">
                <a:moveTo>
                  <a:pt x="0" y="336680"/>
                </a:moveTo>
                <a:cubicBezTo>
                  <a:pt x="1027" y="140357"/>
                  <a:pt x="160591" y="-29132"/>
                  <a:pt x="336680" y="0"/>
                </a:cubicBezTo>
                <a:cubicBezTo>
                  <a:pt x="588124" y="-42354"/>
                  <a:pt x="789683" y="4499"/>
                  <a:pt x="1011866" y="0"/>
                </a:cubicBezTo>
                <a:cubicBezTo>
                  <a:pt x="1234049" y="-4499"/>
                  <a:pt x="1404598" y="55962"/>
                  <a:pt x="1584057" y="0"/>
                </a:cubicBezTo>
                <a:cubicBezTo>
                  <a:pt x="1763516" y="-55962"/>
                  <a:pt x="2013312" y="41013"/>
                  <a:pt x="2362237" y="0"/>
                </a:cubicBezTo>
                <a:cubicBezTo>
                  <a:pt x="2711162" y="-41013"/>
                  <a:pt x="2654693" y="16249"/>
                  <a:pt x="2831433" y="0"/>
                </a:cubicBezTo>
                <a:cubicBezTo>
                  <a:pt x="3008173" y="-16249"/>
                  <a:pt x="3058988" y="23106"/>
                  <a:pt x="3197636" y="0"/>
                </a:cubicBezTo>
                <a:cubicBezTo>
                  <a:pt x="3336284" y="-23106"/>
                  <a:pt x="3625313" y="55711"/>
                  <a:pt x="3769827" y="0"/>
                </a:cubicBezTo>
                <a:cubicBezTo>
                  <a:pt x="3914341" y="-55711"/>
                  <a:pt x="4269598" y="5565"/>
                  <a:pt x="4445012" y="0"/>
                </a:cubicBezTo>
                <a:cubicBezTo>
                  <a:pt x="4620427" y="-5565"/>
                  <a:pt x="4918277" y="1746"/>
                  <a:pt x="5223192" y="0"/>
                </a:cubicBezTo>
                <a:cubicBezTo>
                  <a:pt x="5528107" y="-1746"/>
                  <a:pt x="5623919" y="35880"/>
                  <a:pt x="5898378" y="0"/>
                </a:cubicBezTo>
                <a:cubicBezTo>
                  <a:pt x="6172837" y="-35880"/>
                  <a:pt x="6427825" y="52066"/>
                  <a:pt x="6676558" y="0"/>
                </a:cubicBezTo>
                <a:cubicBezTo>
                  <a:pt x="6925291" y="-52066"/>
                  <a:pt x="7084935" y="1140"/>
                  <a:pt x="7351743" y="0"/>
                </a:cubicBezTo>
                <a:cubicBezTo>
                  <a:pt x="7618551" y="-1140"/>
                  <a:pt x="7550932" y="19220"/>
                  <a:pt x="7717945" y="0"/>
                </a:cubicBezTo>
                <a:cubicBezTo>
                  <a:pt x="7884958" y="-19220"/>
                  <a:pt x="8188209" y="71339"/>
                  <a:pt x="8393131" y="0"/>
                </a:cubicBezTo>
                <a:cubicBezTo>
                  <a:pt x="8598053" y="-71339"/>
                  <a:pt x="8741446" y="27536"/>
                  <a:pt x="8862328" y="0"/>
                </a:cubicBezTo>
                <a:cubicBezTo>
                  <a:pt x="8983210" y="-27536"/>
                  <a:pt x="9073050" y="8468"/>
                  <a:pt x="9228530" y="0"/>
                </a:cubicBezTo>
                <a:cubicBezTo>
                  <a:pt x="9384010" y="-8468"/>
                  <a:pt x="9393507" y="16393"/>
                  <a:pt x="9491738" y="0"/>
                </a:cubicBezTo>
                <a:cubicBezTo>
                  <a:pt x="9589969" y="-16393"/>
                  <a:pt x="9709109" y="3533"/>
                  <a:pt x="9857940" y="0"/>
                </a:cubicBezTo>
                <a:cubicBezTo>
                  <a:pt x="10006771" y="-3533"/>
                  <a:pt x="10306717" y="35471"/>
                  <a:pt x="10636120" y="0"/>
                </a:cubicBezTo>
                <a:cubicBezTo>
                  <a:pt x="10843548" y="-14797"/>
                  <a:pt x="11010134" y="119157"/>
                  <a:pt x="10972800" y="336680"/>
                </a:cubicBezTo>
                <a:cubicBezTo>
                  <a:pt x="11000411" y="555038"/>
                  <a:pt x="10958583" y="696815"/>
                  <a:pt x="10972800" y="912941"/>
                </a:cubicBezTo>
                <a:cubicBezTo>
                  <a:pt x="10987017" y="1129067"/>
                  <a:pt x="10904426" y="1305761"/>
                  <a:pt x="10972800" y="1489202"/>
                </a:cubicBezTo>
                <a:cubicBezTo>
                  <a:pt x="11041174" y="1672643"/>
                  <a:pt x="10955683" y="1837035"/>
                  <a:pt x="10972800" y="1967608"/>
                </a:cubicBezTo>
                <a:cubicBezTo>
                  <a:pt x="11001490" y="2143114"/>
                  <a:pt x="10843990" y="2352675"/>
                  <a:pt x="10636120" y="2304288"/>
                </a:cubicBezTo>
                <a:cubicBezTo>
                  <a:pt x="10479120" y="2339426"/>
                  <a:pt x="10180187" y="2256468"/>
                  <a:pt x="10063929" y="2304288"/>
                </a:cubicBezTo>
                <a:cubicBezTo>
                  <a:pt x="9947671" y="2352108"/>
                  <a:pt x="9628839" y="2245883"/>
                  <a:pt x="9285749" y="2304288"/>
                </a:cubicBezTo>
                <a:cubicBezTo>
                  <a:pt x="8942659" y="2362693"/>
                  <a:pt x="9150769" y="2303861"/>
                  <a:pt x="9022541" y="2304288"/>
                </a:cubicBezTo>
                <a:cubicBezTo>
                  <a:pt x="8894313" y="2304715"/>
                  <a:pt x="8414897" y="2225102"/>
                  <a:pt x="8244361" y="2304288"/>
                </a:cubicBezTo>
                <a:cubicBezTo>
                  <a:pt x="8073825" y="2383474"/>
                  <a:pt x="7806765" y="2237705"/>
                  <a:pt x="7466181" y="2304288"/>
                </a:cubicBezTo>
                <a:cubicBezTo>
                  <a:pt x="7125597" y="2370871"/>
                  <a:pt x="7277924" y="2293265"/>
                  <a:pt x="7202973" y="2304288"/>
                </a:cubicBezTo>
                <a:cubicBezTo>
                  <a:pt x="7128022" y="2315311"/>
                  <a:pt x="6831675" y="2237571"/>
                  <a:pt x="6630782" y="2304288"/>
                </a:cubicBezTo>
                <a:cubicBezTo>
                  <a:pt x="6429889" y="2371005"/>
                  <a:pt x="6353809" y="2252875"/>
                  <a:pt x="6161586" y="2304288"/>
                </a:cubicBezTo>
                <a:cubicBezTo>
                  <a:pt x="5969363" y="2355701"/>
                  <a:pt x="5802510" y="2301887"/>
                  <a:pt x="5692389" y="2304288"/>
                </a:cubicBezTo>
                <a:cubicBezTo>
                  <a:pt x="5582268" y="2306689"/>
                  <a:pt x="5339282" y="2255128"/>
                  <a:pt x="5223192" y="2304288"/>
                </a:cubicBezTo>
                <a:cubicBezTo>
                  <a:pt x="5107102" y="2353448"/>
                  <a:pt x="5078606" y="2287021"/>
                  <a:pt x="4959984" y="2304288"/>
                </a:cubicBezTo>
                <a:cubicBezTo>
                  <a:pt x="4841362" y="2321555"/>
                  <a:pt x="4495760" y="2246511"/>
                  <a:pt x="4181804" y="2304288"/>
                </a:cubicBezTo>
                <a:cubicBezTo>
                  <a:pt x="3867848" y="2362065"/>
                  <a:pt x="3663025" y="2298943"/>
                  <a:pt x="3403624" y="2304288"/>
                </a:cubicBezTo>
                <a:cubicBezTo>
                  <a:pt x="3144223" y="2309633"/>
                  <a:pt x="3271547" y="2275702"/>
                  <a:pt x="3140416" y="2304288"/>
                </a:cubicBezTo>
                <a:cubicBezTo>
                  <a:pt x="3009285" y="2332874"/>
                  <a:pt x="2887624" y="2295183"/>
                  <a:pt x="2774214" y="2304288"/>
                </a:cubicBezTo>
                <a:cubicBezTo>
                  <a:pt x="2660804" y="2313393"/>
                  <a:pt x="2419611" y="2268613"/>
                  <a:pt x="2202023" y="2304288"/>
                </a:cubicBezTo>
                <a:cubicBezTo>
                  <a:pt x="1984435" y="2339963"/>
                  <a:pt x="1783246" y="2291428"/>
                  <a:pt x="1526838" y="2304288"/>
                </a:cubicBezTo>
                <a:cubicBezTo>
                  <a:pt x="1270431" y="2317148"/>
                  <a:pt x="1201644" y="2267212"/>
                  <a:pt x="1057641" y="2304288"/>
                </a:cubicBezTo>
                <a:cubicBezTo>
                  <a:pt x="913638" y="2341364"/>
                  <a:pt x="610861" y="2291170"/>
                  <a:pt x="336680" y="2304288"/>
                </a:cubicBezTo>
                <a:cubicBezTo>
                  <a:pt x="167923" y="2294470"/>
                  <a:pt x="-5482" y="2150981"/>
                  <a:pt x="0" y="1967608"/>
                </a:cubicBezTo>
                <a:cubicBezTo>
                  <a:pt x="-16716" y="1706638"/>
                  <a:pt x="17939" y="1555274"/>
                  <a:pt x="0" y="1391347"/>
                </a:cubicBezTo>
                <a:cubicBezTo>
                  <a:pt x="-17939" y="1227420"/>
                  <a:pt x="54213" y="1018301"/>
                  <a:pt x="0" y="864013"/>
                </a:cubicBezTo>
                <a:cubicBezTo>
                  <a:pt x="-54213" y="709725"/>
                  <a:pt x="59372" y="470640"/>
                  <a:pt x="0" y="336680"/>
                </a:cubicBezTo>
                <a:close/>
              </a:path>
              <a:path w="10972800" h="2304288" stroke="0" extrusionOk="0">
                <a:moveTo>
                  <a:pt x="0" y="336680"/>
                </a:moveTo>
                <a:cubicBezTo>
                  <a:pt x="-28998" y="132850"/>
                  <a:pt x="141798" y="3355"/>
                  <a:pt x="336680" y="0"/>
                </a:cubicBezTo>
                <a:cubicBezTo>
                  <a:pt x="509443" y="-70942"/>
                  <a:pt x="742979" y="45403"/>
                  <a:pt x="1114860" y="0"/>
                </a:cubicBezTo>
                <a:cubicBezTo>
                  <a:pt x="1486741" y="-45403"/>
                  <a:pt x="1457788" y="30525"/>
                  <a:pt x="1584057" y="0"/>
                </a:cubicBezTo>
                <a:cubicBezTo>
                  <a:pt x="1710326" y="-30525"/>
                  <a:pt x="1800396" y="1433"/>
                  <a:pt x="1950259" y="0"/>
                </a:cubicBezTo>
                <a:cubicBezTo>
                  <a:pt x="2100122" y="-1433"/>
                  <a:pt x="2458155" y="66012"/>
                  <a:pt x="2625444" y="0"/>
                </a:cubicBezTo>
                <a:cubicBezTo>
                  <a:pt x="2792733" y="-66012"/>
                  <a:pt x="2886674" y="23794"/>
                  <a:pt x="3094641" y="0"/>
                </a:cubicBezTo>
                <a:cubicBezTo>
                  <a:pt x="3302608" y="-23794"/>
                  <a:pt x="3553333" y="69289"/>
                  <a:pt x="3872821" y="0"/>
                </a:cubicBezTo>
                <a:cubicBezTo>
                  <a:pt x="4192309" y="-69289"/>
                  <a:pt x="4091071" y="10867"/>
                  <a:pt x="4239023" y="0"/>
                </a:cubicBezTo>
                <a:cubicBezTo>
                  <a:pt x="4386975" y="-10867"/>
                  <a:pt x="4783996" y="77057"/>
                  <a:pt x="5017203" y="0"/>
                </a:cubicBezTo>
                <a:cubicBezTo>
                  <a:pt x="5250410" y="-77057"/>
                  <a:pt x="5220094" y="10395"/>
                  <a:pt x="5280411" y="0"/>
                </a:cubicBezTo>
                <a:cubicBezTo>
                  <a:pt x="5340728" y="-10395"/>
                  <a:pt x="5676059" y="20638"/>
                  <a:pt x="5852602" y="0"/>
                </a:cubicBezTo>
                <a:cubicBezTo>
                  <a:pt x="6029145" y="-20638"/>
                  <a:pt x="6265453" y="7228"/>
                  <a:pt x="6424793" y="0"/>
                </a:cubicBezTo>
                <a:cubicBezTo>
                  <a:pt x="6584133" y="-7228"/>
                  <a:pt x="6661823" y="49607"/>
                  <a:pt x="6893990" y="0"/>
                </a:cubicBezTo>
                <a:cubicBezTo>
                  <a:pt x="7126157" y="-49607"/>
                  <a:pt x="7418845" y="4647"/>
                  <a:pt x="7672170" y="0"/>
                </a:cubicBezTo>
                <a:cubicBezTo>
                  <a:pt x="7925495" y="-4647"/>
                  <a:pt x="8260534" y="71148"/>
                  <a:pt x="8450350" y="0"/>
                </a:cubicBezTo>
                <a:cubicBezTo>
                  <a:pt x="8640166" y="-71148"/>
                  <a:pt x="8662608" y="18875"/>
                  <a:pt x="8816552" y="0"/>
                </a:cubicBezTo>
                <a:cubicBezTo>
                  <a:pt x="8970496" y="-18875"/>
                  <a:pt x="9201719" y="13340"/>
                  <a:pt x="9388743" y="0"/>
                </a:cubicBezTo>
                <a:cubicBezTo>
                  <a:pt x="9575767" y="-13340"/>
                  <a:pt x="10127639" y="105698"/>
                  <a:pt x="10636120" y="0"/>
                </a:cubicBezTo>
                <a:cubicBezTo>
                  <a:pt x="10816866" y="-15633"/>
                  <a:pt x="11001327" y="144942"/>
                  <a:pt x="10972800" y="336680"/>
                </a:cubicBezTo>
                <a:cubicBezTo>
                  <a:pt x="11017896" y="486162"/>
                  <a:pt x="10959055" y="643264"/>
                  <a:pt x="10972800" y="831395"/>
                </a:cubicBezTo>
                <a:cubicBezTo>
                  <a:pt x="10986545" y="1019527"/>
                  <a:pt x="10967186" y="1193944"/>
                  <a:pt x="10972800" y="1407656"/>
                </a:cubicBezTo>
                <a:cubicBezTo>
                  <a:pt x="10978414" y="1621368"/>
                  <a:pt x="10915800" y="1749291"/>
                  <a:pt x="10972800" y="1967608"/>
                </a:cubicBezTo>
                <a:cubicBezTo>
                  <a:pt x="10993195" y="2193933"/>
                  <a:pt x="10796956" y="2317528"/>
                  <a:pt x="10636120" y="2304288"/>
                </a:cubicBezTo>
                <a:cubicBezTo>
                  <a:pt x="10398007" y="2358327"/>
                  <a:pt x="10135708" y="2292648"/>
                  <a:pt x="9960934" y="2304288"/>
                </a:cubicBezTo>
                <a:cubicBezTo>
                  <a:pt x="9786160" y="2315928"/>
                  <a:pt x="9786079" y="2291444"/>
                  <a:pt x="9697727" y="2304288"/>
                </a:cubicBezTo>
                <a:cubicBezTo>
                  <a:pt x="9609375" y="2317132"/>
                  <a:pt x="9256156" y="2287758"/>
                  <a:pt x="9125535" y="2304288"/>
                </a:cubicBezTo>
                <a:cubicBezTo>
                  <a:pt x="8994914" y="2320818"/>
                  <a:pt x="8875446" y="2276322"/>
                  <a:pt x="8759333" y="2304288"/>
                </a:cubicBezTo>
                <a:cubicBezTo>
                  <a:pt x="8643220" y="2332254"/>
                  <a:pt x="8399108" y="2239521"/>
                  <a:pt x="8084148" y="2304288"/>
                </a:cubicBezTo>
                <a:cubicBezTo>
                  <a:pt x="7769188" y="2369055"/>
                  <a:pt x="7828975" y="2284880"/>
                  <a:pt x="7717945" y="2304288"/>
                </a:cubicBezTo>
                <a:cubicBezTo>
                  <a:pt x="7606915" y="2323696"/>
                  <a:pt x="7322482" y="2297474"/>
                  <a:pt x="7042760" y="2304288"/>
                </a:cubicBezTo>
                <a:cubicBezTo>
                  <a:pt x="6763039" y="2311102"/>
                  <a:pt x="6865190" y="2303396"/>
                  <a:pt x="6779552" y="2304288"/>
                </a:cubicBezTo>
                <a:cubicBezTo>
                  <a:pt x="6693914" y="2305180"/>
                  <a:pt x="6356133" y="2284281"/>
                  <a:pt x="6104366" y="2304288"/>
                </a:cubicBezTo>
                <a:cubicBezTo>
                  <a:pt x="5852599" y="2324295"/>
                  <a:pt x="5827295" y="2267673"/>
                  <a:pt x="5738164" y="2304288"/>
                </a:cubicBezTo>
                <a:cubicBezTo>
                  <a:pt x="5649033" y="2340903"/>
                  <a:pt x="5534628" y="2286127"/>
                  <a:pt x="5474956" y="2304288"/>
                </a:cubicBezTo>
                <a:cubicBezTo>
                  <a:pt x="5415284" y="2322449"/>
                  <a:pt x="5231068" y="2261325"/>
                  <a:pt x="5108754" y="2304288"/>
                </a:cubicBezTo>
                <a:cubicBezTo>
                  <a:pt x="4986440" y="2347251"/>
                  <a:pt x="4589815" y="2287366"/>
                  <a:pt x="4433568" y="2304288"/>
                </a:cubicBezTo>
                <a:cubicBezTo>
                  <a:pt x="4277321" y="2321210"/>
                  <a:pt x="4215552" y="2264355"/>
                  <a:pt x="4067366" y="2304288"/>
                </a:cubicBezTo>
                <a:cubicBezTo>
                  <a:pt x="3919180" y="2344221"/>
                  <a:pt x="3877635" y="2289304"/>
                  <a:pt x="3804158" y="2304288"/>
                </a:cubicBezTo>
                <a:cubicBezTo>
                  <a:pt x="3730681" y="2319272"/>
                  <a:pt x="3585979" y="2270942"/>
                  <a:pt x="3437956" y="2304288"/>
                </a:cubicBezTo>
                <a:cubicBezTo>
                  <a:pt x="3289933" y="2337634"/>
                  <a:pt x="3160515" y="2289191"/>
                  <a:pt x="2968759" y="2304288"/>
                </a:cubicBezTo>
                <a:cubicBezTo>
                  <a:pt x="2777003" y="2319385"/>
                  <a:pt x="2577915" y="2257892"/>
                  <a:pt x="2396568" y="2304288"/>
                </a:cubicBezTo>
                <a:cubicBezTo>
                  <a:pt x="2215221" y="2350684"/>
                  <a:pt x="2207237" y="2284447"/>
                  <a:pt x="2030366" y="2304288"/>
                </a:cubicBezTo>
                <a:cubicBezTo>
                  <a:pt x="1853495" y="2324129"/>
                  <a:pt x="1515602" y="2259305"/>
                  <a:pt x="1252186" y="2304288"/>
                </a:cubicBezTo>
                <a:cubicBezTo>
                  <a:pt x="988770" y="2349271"/>
                  <a:pt x="675874" y="2216582"/>
                  <a:pt x="336680" y="2304288"/>
                </a:cubicBezTo>
                <a:cubicBezTo>
                  <a:pt x="161024" y="2340402"/>
                  <a:pt x="42536" y="2171460"/>
                  <a:pt x="0" y="1967608"/>
                </a:cubicBezTo>
                <a:cubicBezTo>
                  <a:pt x="-14156" y="1854317"/>
                  <a:pt x="36846" y="1586322"/>
                  <a:pt x="0" y="1423965"/>
                </a:cubicBezTo>
                <a:cubicBezTo>
                  <a:pt x="-36846" y="1261608"/>
                  <a:pt x="45485" y="1136044"/>
                  <a:pt x="0" y="864013"/>
                </a:cubicBezTo>
                <a:cubicBezTo>
                  <a:pt x="-45485" y="591982"/>
                  <a:pt x="23769" y="521231"/>
                  <a:pt x="0" y="336680"/>
                </a:cubicBezTo>
                <a:close/>
              </a:path>
            </a:pathLst>
          </a:custGeom>
          <a:solidFill>
            <a:srgbClr val="5B9BD5">
              <a:lumMod val="20000"/>
              <a:lumOff val="80000"/>
            </a:srgbClr>
          </a:solidFill>
          <a:ln w="28575" cap="flat" cmpd="dbl" algn="ctr">
            <a:solidFill>
              <a:srgbClr val="0070C0"/>
            </a:solidFill>
            <a:prstDash val="solid"/>
            <a:miter lim="800000"/>
            <a:extLst>
              <a:ext uri="{C807C97D-BFC1-408E-A445-0C87EB9F89A2}">
                <ask:lineSketchStyleProps xmlns:ask="http://schemas.microsoft.com/office/drawing/2018/sketchyshapes" sd="1219033472">
                  <a:prstGeom prst="roundRect">
                    <a:avLst>
                      <a:gd name="adj" fmla="val 14611"/>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mc:AlternateContent xmlns:mc="http://schemas.openxmlformats.org/markup-compatibility/2006">
        <mc:Choice xmlns:a14="http://schemas.microsoft.com/office/drawing/2010/main" Requires="a14">
          <p:sp>
            <p:nvSpPr>
              <p:cNvPr id="9" name="Text Box 29" descr="n28 SP Ly k27">
                <a:extLst>
                  <a:ext uri="{FF2B5EF4-FFF2-40B4-BE49-F238E27FC236}">
                    <a16:creationId xmlns:a16="http://schemas.microsoft.com/office/drawing/2014/main" id="{06A92E78-5727-068D-E1DB-7D08961DB063}"/>
                  </a:ext>
                </a:extLst>
              </p:cNvPr>
              <p:cNvSpPr txBox="1">
                <a:spLocks noChangeArrowheads="1"/>
              </p:cNvSpPr>
              <p:nvPr/>
            </p:nvSpPr>
            <p:spPr bwMode="auto">
              <a:xfrm>
                <a:off x="960166" y="4832772"/>
                <a:ext cx="10261427" cy="941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r>
                  <a:rPr lang="en-US" sz="2000">
                    <a:latin typeface="Fira Sans Condensed" panose="020B0503050000020004" pitchFamily="34" charset="0"/>
                  </a:rPr>
                  <a:t>Theo bài ra ta có: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𝜑</m:t>
                        </m:r>
                      </m:e>
                      <m:sub>
                        <m:r>
                          <a:rPr lang="en-US" sz="2000" i="1">
                            <a:latin typeface="Cambria Math" panose="02040503050406030204" pitchFamily="18" charset="0"/>
                          </a:rPr>
                          <m:t>𝑢𝑖</m:t>
                        </m:r>
                      </m:sub>
                    </m:sSub>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𝜋</m:t>
                        </m:r>
                      </m:num>
                      <m:den>
                        <m:r>
                          <a:rPr lang="en-US" sz="2000" i="1">
                            <a:latin typeface="Cambria Math" panose="02040503050406030204" pitchFamily="18" charset="0"/>
                          </a:rPr>
                          <m:t>4</m:t>
                        </m:r>
                      </m:den>
                    </m:f>
                    <m:r>
                      <a:rPr lang="en-US" sz="2000" i="1">
                        <a:latin typeface="Cambria Math" panose="02040503050406030204" pitchFamily="18" charset="0"/>
                      </a:rPr>
                      <m:t>,</m:t>
                    </m:r>
                    <m:func>
                      <m:funcPr>
                        <m:ctrlPr>
                          <a:rPr lang="en-US" sz="2000" i="1">
                            <a:latin typeface="Cambria Math" panose="02040503050406030204" pitchFamily="18" charset="0"/>
                          </a:rPr>
                        </m:ctrlPr>
                      </m:funcPr>
                      <m:fName>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𝐿</m:t>
                            </m:r>
                          </m:sub>
                        </m:sSub>
                      </m:fName>
                      <m:e>
                        <m:r>
                          <a:rPr lang="en-US" sz="2000" i="1">
                            <a:latin typeface="Cambria Math" panose="02040503050406030204" pitchFamily="18" charset="0"/>
                          </a:rPr>
                          <m:t>=</m:t>
                        </m:r>
                      </m:e>
                    </m:func>
                    <m:r>
                      <a:rPr lang="en-US" sz="2000" i="1">
                        <a:latin typeface="Cambria Math" panose="02040503050406030204" pitchFamily="18" charset="0"/>
                      </a:rPr>
                      <m:t>100</m:t>
                    </m:r>
                    <m:r>
                      <a:rPr lang="en-US" sz="2000" i="1">
                        <a:latin typeface="Cambria Math" panose="02040503050406030204" pitchFamily="18" charset="0"/>
                      </a:rPr>
                      <m:t>𝛺</m:t>
                    </m:r>
                  </m:oMath>
                </a14:m>
                <a:r>
                  <a:rPr lang="en-US" sz="2000">
                    <a:latin typeface="Fira Sans Condensed" panose="020B0503050000020004" pitchFamily="34" charset="0"/>
                  </a:rPr>
                  <a:t>.</a:t>
                </a:r>
              </a:p>
              <a:p>
                <a:r>
                  <a:rPr lang="en-US" sz="2000">
                    <a:latin typeface="Fira Sans Condensed" panose="020B0503050000020004" pitchFamily="34" charset="0"/>
                  </a:rPr>
                  <a:t>Khi đó:</a:t>
                </a:r>
                <a14:m>
                  <m:oMath xmlns:m="http://schemas.openxmlformats.org/officeDocument/2006/math">
                    <m:func>
                      <m:funcPr>
                        <m:ctrlPr>
                          <a:rPr lang="en-US" sz="2000" i="1">
                            <a:latin typeface="Cambria Math" panose="02040503050406030204" pitchFamily="18" charset="0"/>
                          </a:rPr>
                        </m:ctrlPr>
                      </m:funcPr>
                      <m:fName>
                        <m:r>
                          <a:rPr lang="en-US" sz="2000" i="1">
                            <a:latin typeface="Cambria Math" panose="02040503050406030204" pitchFamily="18" charset="0"/>
                          </a:rPr>
                          <m:t>𝑡𝑎𝑛</m:t>
                        </m:r>
                      </m:fName>
                      <m:e>
                        <m:r>
                          <a:rPr lang="en-US" sz="2000" i="1">
                            <a:latin typeface="Cambria Math" panose="02040503050406030204" pitchFamily="18" charset="0"/>
                          </a:rPr>
                          <m:t>−</m:t>
                        </m:r>
                      </m:e>
                    </m:func>
                    <m:f>
                      <m:fPr>
                        <m:ctrlPr>
                          <a:rPr lang="en-US" sz="2000" i="1">
                            <a:latin typeface="Cambria Math" panose="02040503050406030204" pitchFamily="18" charset="0"/>
                          </a:rPr>
                        </m:ctrlPr>
                      </m:fPr>
                      <m:num>
                        <m:r>
                          <a:rPr lang="en-US" sz="2000" i="1">
                            <a:latin typeface="Cambria Math" panose="02040503050406030204" pitchFamily="18" charset="0"/>
                          </a:rPr>
                          <m:t>𝜋</m:t>
                        </m:r>
                      </m:num>
                      <m:den>
                        <m:r>
                          <a:rPr lang="en-US" sz="2000" i="1">
                            <a:latin typeface="Cambria Math" panose="02040503050406030204" pitchFamily="18" charset="0"/>
                          </a:rPr>
                          <m:t>4</m:t>
                        </m:r>
                      </m:den>
                    </m:f>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𝐿</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𝐶</m:t>
                            </m:r>
                          </m:sub>
                        </m:sSub>
                      </m:num>
                      <m:den>
                        <m:r>
                          <a:rPr lang="en-US" sz="2000" i="1">
                            <a:latin typeface="Cambria Math" panose="02040503050406030204" pitchFamily="18" charset="0"/>
                          </a:rPr>
                          <m:t>𝑅</m:t>
                        </m:r>
                      </m:den>
                    </m:f>
                    <m:r>
                      <a:rPr lang="en-US" sz="2000" i="1">
                        <a:latin typeface="Cambria Math" panose="02040503050406030204" pitchFamily="18" charset="0"/>
                      </a:rPr>
                      <m:t>⇔−1=</m:t>
                    </m:r>
                    <m:f>
                      <m:fPr>
                        <m:ctrlPr>
                          <a:rPr lang="en-US" sz="2000" i="1">
                            <a:latin typeface="Cambria Math" panose="02040503050406030204" pitchFamily="18" charset="0"/>
                          </a:rPr>
                        </m:ctrlPr>
                      </m:fPr>
                      <m:num>
                        <m:r>
                          <a:rPr lang="en-US" sz="2000" i="1">
                            <a:latin typeface="Cambria Math" panose="02040503050406030204" pitchFamily="18" charset="0"/>
                          </a:rPr>
                          <m:t>100−</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𝐶</m:t>
                            </m:r>
                          </m:sub>
                        </m:sSub>
                      </m:num>
                      <m:den>
                        <m:r>
                          <a:rPr lang="en-US" sz="2000" i="1">
                            <a:latin typeface="Cambria Math" panose="02040503050406030204" pitchFamily="18" charset="0"/>
                          </a:rPr>
                          <m:t>25</m:t>
                        </m:r>
                      </m:den>
                    </m:f>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𝑍</m:t>
                        </m:r>
                      </m:e>
                      <m:sub>
                        <m:r>
                          <a:rPr lang="en-US" sz="2000" i="1">
                            <a:latin typeface="Cambria Math" panose="02040503050406030204" pitchFamily="18" charset="0"/>
                          </a:rPr>
                          <m:t>𝐶</m:t>
                        </m:r>
                      </m:sub>
                    </m:sSub>
                    <m:r>
                      <a:rPr lang="en-US" sz="2000" i="1">
                        <a:latin typeface="Cambria Math" panose="02040503050406030204" pitchFamily="18" charset="0"/>
                      </a:rPr>
                      <m:t>=125</m:t>
                    </m:r>
                    <m:r>
                      <a:rPr lang="en-US" sz="2000" i="1">
                        <a:latin typeface="Cambria Math" panose="02040503050406030204" pitchFamily="18" charset="0"/>
                      </a:rPr>
                      <m:t>𝛺</m:t>
                    </m:r>
                  </m:oMath>
                </a14:m>
                <a:endParaRPr lang="vi-VN" sz="2000">
                  <a:latin typeface="Fira Sans Condensed" panose="020B0503050000020004" pitchFamily="34" charset="0"/>
                  <a:ea typeface="Arial" panose="020B0604020202020204" pitchFamily="34" charset="0"/>
                </a:endParaRPr>
              </a:p>
            </p:txBody>
          </p:sp>
        </mc:Choice>
        <mc:Fallback>
          <p:sp>
            <p:nvSpPr>
              <p:cNvPr id="9" name="Text Box 29" descr="n28 SP Ly k27">
                <a:extLst>
                  <a:ext uri="{FF2B5EF4-FFF2-40B4-BE49-F238E27FC236}">
                    <a16:creationId xmlns:a16="http://schemas.microsoft.com/office/drawing/2014/main" id="{06A92E78-5727-068D-E1DB-7D08961DB063}"/>
                  </a:ext>
                </a:extLst>
              </p:cNvPr>
              <p:cNvSpPr txBox="1">
                <a:spLocks noRot="1" noChangeAspect="1" noMove="1" noResize="1" noEditPoints="1" noAdjustHandles="1" noChangeArrowheads="1" noChangeShapeType="1" noTextEdit="1"/>
              </p:cNvSpPr>
              <p:nvPr/>
            </p:nvSpPr>
            <p:spPr bwMode="auto">
              <a:xfrm>
                <a:off x="960166" y="4832772"/>
                <a:ext cx="10261427" cy="941220"/>
              </a:xfrm>
              <a:prstGeom prst="rect">
                <a:avLst/>
              </a:prstGeom>
              <a:blipFill>
                <a:blip r:embed="rId5"/>
                <a:stretch>
                  <a:fillRect l="-654" b="-38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2108492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8 SP Ly k27">
            <a:extLst>
              <a:ext uri="{FF2B5EF4-FFF2-40B4-BE49-F238E27FC236}">
                <a16:creationId xmlns:a16="http://schemas.microsoft.com/office/drawing/2014/main" id="{E146481B-058B-3B02-BB57-F648B73CAABB}"/>
              </a:ext>
            </a:extLst>
          </p:cNvPr>
          <p:cNvPicPr>
            <a:picLocks noChangeAspect="1"/>
          </p:cNvPicPr>
          <p:nvPr/>
        </p:nvPicPr>
        <p:blipFill rotWithShape="1">
          <a:blip r:embed="rId4"/>
          <a:srcRect b="15125"/>
          <a:stretch/>
        </p:blipFill>
        <p:spPr>
          <a:xfrm>
            <a:off x="0" y="1034277"/>
            <a:ext cx="12192000" cy="5823723"/>
          </a:xfrm>
          <a:prstGeom prst="rect">
            <a:avLst/>
          </a:prstGeom>
        </p:spPr>
      </p:pic>
      <p:sp>
        <p:nvSpPr>
          <p:cNvPr id="3" name="Rectangle 2" descr="n28 SP Ly k27">
            <a:extLst>
              <a:ext uri="{FF2B5EF4-FFF2-40B4-BE49-F238E27FC236}">
                <a16:creationId xmlns:a16="http://schemas.microsoft.com/office/drawing/2014/main" id="{9E52CC8A-9067-70B0-5A92-3F45EC8A5E3A}"/>
              </a:ext>
            </a:extLst>
          </p:cNvPr>
          <p:cNvSpPr/>
          <p:nvPr/>
        </p:nvSpPr>
        <p:spPr>
          <a:xfrm>
            <a:off x="0" y="0"/>
            <a:ext cx="12192000" cy="1111910"/>
          </a:xfrm>
          <a:custGeom>
            <a:avLst/>
            <a:gdLst>
              <a:gd name="connsiteX0" fmla="*/ 0 w 12192000"/>
              <a:gd name="connsiteY0" fmla="*/ 0 h 1111910"/>
              <a:gd name="connsiteX1" fmla="*/ 580571 w 12192000"/>
              <a:gd name="connsiteY1" fmla="*/ 0 h 1111910"/>
              <a:gd name="connsiteX2" fmla="*/ 917303 w 12192000"/>
              <a:gd name="connsiteY2" fmla="*/ 0 h 1111910"/>
              <a:gd name="connsiteX3" fmla="*/ 1619794 w 12192000"/>
              <a:gd name="connsiteY3" fmla="*/ 0 h 1111910"/>
              <a:gd name="connsiteX4" fmla="*/ 1834606 w 12192000"/>
              <a:gd name="connsiteY4" fmla="*/ 0 h 1111910"/>
              <a:gd name="connsiteX5" fmla="*/ 2415177 w 12192000"/>
              <a:gd name="connsiteY5" fmla="*/ 0 h 1111910"/>
              <a:gd name="connsiteX6" fmla="*/ 3117669 w 12192000"/>
              <a:gd name="connsiteY6" fmla="*/ 0 h 1111910"/>
              <a:gd name="connsiteX7" fmla="*/ 3820160 w 12192000"/>
              <a:gd name="connsiteY7" fmla="*/ 0 h 1111910"/>
              <a:gd name="connsiteX8" fmla="*/ 4644571 w 12192000"/>
              <a:gd name="connsiteY8" fmla="*/ 0 h 1111910"/>
              <a:gd name="connsiteX9" fmla="*/ 5225143 w 12192000"/>
              <a:gd name="connsiteY9" fmla="*/ 0 h 1111910"/>
              <a:gd name="connsiteX10" fmla="*/ 5439954 w 12192000"/>
              <a:gd name="connsiteY10" fmla="*/ 0 h 1111910"/>
              <a:gd name="connsiteX11" fmla="*/ 6020526 w 12192000"/>
              <a:gd name="connsiteY11" fmla="*/ 0 h 1111910"/>
              <a:gd name="connsiteX12" fmla="*/ 6235337 w 12192000"/>
              <a:gd name="connsiteY12" fmla="*/ 0 h 1111910"/>
              <a:gd name="connsiteX13" fmla="*/ 6450149 w 12192000"/>
              <a:gd name="connsiteY13" fmla="*/ 0 h 1111910"/>
              <a:gd name="connsiteX14" fmla="*/ 7152640 w 12192000"/>
              <a:gd name="connsiteY14" fmla="*/ 0 h 1111910"/>
              <a:gd name="connsiteX15" fmla="*/ 7367451 w 12192000"/>
              <a:gd name="connsiteY15" fmla="*/ 0 h 1111910"/>
              <a:gd name="connsiteX16" fmla="*/ 7704183 w 12192000"/>
              <a:gd name="connsiteY16" fmla="*/ 0 h 1111910"/>
              <a:gd name="connsiteX17" fmla="*/ 7918994 w 12192000"/>
              <a:gd name="connsiteY17" fmla="*/ 0 h 1111910"/>
              <a:gd name="connsiteX18" fmla="*/ 8377646 w 12192000"/>
              <a:gd name="connsiteY18" fmla="*/ 0 h 1111910"/>
              <a:gd name="connsiteX19" fmla="*/ 9080137 w 12192000"/>
              <a:gd name="connsiteY19" fmla="*/ 0 h 1111910"/>
              <a:gd name="connsiteX20" fmla="*/ 9782629 w 12192000"/>
              <a:gd name="connsiteY20" fmla="*/ 0 h 1111910"/>
              <a:gd name="connsiteX21" fmla="*/ 10119360 w 12192000"/>
              <a:gd name="connsiteY21" fmla="*/ 0 h 1111910"/>
              <a:gd name="connsiteX22" fmla="*/ 10578011 w 12192000"/>
              <a:gd name="connsiteY22" fmla="*/ 0 h 1111910"/>
              <a:gd name="connsiteX23" fmla="*/ 10914743 w 12192000"/>
              <a:gd name="connsiteY23" fmla="*/ 0 h 1111910"/>
              <a:gd name="connsiteX24" fmla="*/ 11251474 w 12192000"/>
              <a:gd name="connsiteY24" fmla="*/ 0 h 1111910"/>
              <a:gd name="connsiteX25" fmla="*/ 12192000 w 12192000"/>
              <a:gd name="connsiteY25" fmla="*/ 0 h 1111910"/>
              <a:gd name="connsiteX26" fmla="*/ 12192000 w 12192000"/>
              <a:gd name="connsiteY26" fmla="*/ 522598 h 1111910"/>
              <a:gd name="connsiteX27" fmla="*/ 12192000 w 12192000"/>
              <a:gd name="connsiteY27" fmla="*/ 1111910 h 1111910"/>
              <a:gd name="connsiteX28" fmla="*/ 11611429 w 12192000"/>
              <a:gd name="connsiteY28" fmla="*/ 1111910 h 1111910"/>
              <a:gd name="connsiteX29" fmla="*/ 11152777 w 12192000"/>
              <a:gd name="connsiteY29" fmla="*/ 1111910 h 1111910"/>
              <a:gd name="connsiteX30" fmla="*/ 10450286 w 12192000"/>
              <a:gd name="connsiteY30" fmla="*/ 1111910 h 1111910"/>
              <a:gd name="connsiteX31" fmla="*/ 9869714 w 12192000"/>
              <a:gd name="connsiteY31" fmla="*/ 1111910 h 1111910"/>
              <a:gd name="connsiteX32" fmla="*/ 9045303 w 12192000"/>
              <a:gd name="connsiteY32" fmla="*/ 1111910 h 1111910"/>
              <a:gd name="connsiteX33" fmla="*/ 8586651 w 12192000"/>
              <a:gd name="connsiteY33" fmla="*/ 1111910 h 1111910"/>
              <a:gd name="connsiteX34" fmla="*/ 7884160 w 12192000"/>
              <a:gd name="connsiteY34" fmla="*/ 1111910 h 1111910"/>
              <a:gd name="connsiteX35" fmla="*/ 7303589 w 12192000"/>
              <a:gd name="connsiteY35" fmla="*/ 1111910 h 1111910"/>
              <a:gd name="connsiteX36" fmla="*/ 6601097 w 12192000"/>
              <a:gd name="connsiteY36" fmla="*/ 1111910 h 1111910"/>
              <a:gd name="connsiteX37" fmla="*/ 5776686 w 12192000"/>
              <a:gd name="connsiteY37" fmla="*/ 1111910 h 1111910"/>
              <a:gd name="connsiteX38" fmla="*/ 5196114 w 12192000"/>
              <a:gd name="connsiteY38" fmla="*/ 1111910 h 1111910"/>
              <a:gd name="connsiteX39" fmla="*/ 4615543 w 12192000"/>
              <a:gd name="connsiteY39" fmla="*/ 1111910 h 1111910"/>
              <a:gd name="connsiteX40" fmla="*/ 3913051 w 12192000"/>
              <a:gd name="connsiteY40" fmla="*/ 1111910 h 1111910"/>
              <a:gd name="connsiteX41" fmla="*/ 3332480 w 12192000"/>
              <a:gd name="connsiteY41" fmla="*/ 1111910 h 1111910"/>
              <a:gd name="connsiteX42" fmla="*/ 2995749 w 12192000"/>
              <a:gd name="connsiteY42" fmla="*/ 1111910 h 1111910"/>
              <a:gd name="connsiteX43" fmla="*/ 2659017 w 12192000"/>
              <a:gd name="connsiteY43" fmla="*/ 1111910 h 1111910"/>
              <a:gd name="connsiteX44" fmla="*/ 1834606 w 12192000"/>
              <a:gd name="connsiteY44" fmla="*/ 1111910 h 1111910"/>
              <a:gd name="connsiteX45" fmla="*/ 1619794 w 12192000"/>
              <a:gd name="connsiteY45" fmla="*/ 1111910 h 1111910"/>
              <a:gd name="connsiteX46" fmla="*/ 1404983 w 12192000"/>
              <a:gd name="connsiteY46" fmla="*/ 1111910 h 1111910"/>
              <a:gd name="connsiteX47" fmla="*/ 702491 w 12192000"/>
              <a:gd name="connsiteY47" fmla="*/ 1111910 h 1111910"/>
              <a:gd name="connsiteX48" fmla="*/ 0 w 12192000"/>
              <a:gd name="connsiteY48" fmla="*/ 1111910 h 1111910"/>
              <a:gd name="connsiteX49" fmla="*/ 0 w 12192000"/>
              <a:gd name="connsiteY49" fmla="*/ 544836 h 1111910"/>
              <a:gd name="connsiteX50" fmla="*/ 0 w 12192000"/>
              <a:gd name="connsiteY50" fmla="*/ 0 h 111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1111910" fill="none" extrusionOk="0">
                <a:moveTo>
                  <a:pt x="0" y="0"/>
                </a:moveTo>
                <a:cubicBezTo>
                  <a:pt x="253378" y="-67059"/>
                  <a:pt x="390796" y="561"/>
                  <a:pt x="580571" y="0"/>
                </a:cubicBezTo>
                <a:cubicBezTo>
                  <a:pt x="770346" y="-561"/>
                  <a:pt x="841829" y="27687"/>
                  <a:pt x="917303" y="0"/>
                </a:cubicBezTo>
                <a:cubicBezTo>
                  <a:pt x="992777" y="-27687"/>
                  <a:pt x="1378427" y="65942"/>
                  <a:pt x="1619794" y="0"/>
                </a:cubicBezTo>
                <a:cubicBezTo>
                  <a:pt x="1861161" y="-65942"/>
                  <a:pt x="1787853" y="11820"/>
                  <a:pt x="1834606" y="0"/>
                </a:cubicBezTo>
                <a:cubicBezTo>
                  <a:pt x="1881359" y="-11820"/>
                  <a:pt x="2262304" y="56188"/>
                  <a:pt x="2415177" y="0"/>
                </a:cubicBezTo>
                <a:cubicBezTo>
                  <a:pt x="2568050" y="-56188"/>
                  <a:pt x="2903147" y="39398"/>
                  <a:pt x="3117669" y="0"/>
                </a:cubicBezTo>
                <a:cubicBezTo>
                  <a:pt x="3332191" y="-39398"/>
                  <a:pt x="3510661" y="48762"/>
                  <a:pt x="3820160" y="0"/>
                </a:cubicBezTo>
                <a:cubicBezTo>
                  <a:pt x="4129659" y="-48762"/>
                  <a:pt x="4316942" y="85361"/>
                  <a:pt x="4644571" y="0"/>
                </a:cubicBezTo>
                <a:cubicBezTo>
                  <a:pt x="4972200" y="-85361"/>
                  <a:pt x="4957118" y="44135"/>
                  <a:pt x="5225143" y="0"/>
                </a:cubicBezTo>
                <a:cubicBezTo>
                  <a:pt x="5493168" y="-44135"/>
                  <a:pt x="5396373" y="3326"/>
                  <a:pt x="5439954" y="0"/>
                </a:cubicBezTo>
                <a:cubicBezTo>
                  <a:pt x="5483535" y="-3326"/>
                  <a:pt x="5894387" y="53150"/>
                  <a:pt x="6020526" y="0"/>
                </a:cubicBezTo>
                <a:cubicBezTo>
                  <a:pt x="6146665" y="-53150"/>
                  <a:pt x="6150000" y="8958"/>
                  <a:pt x="6235337" y="0"/>
                </a:cubicBezTo>
                <a:cubicBezTo>
                  <a:pt x="6320674" y="-8958"/>
                  <a:pt x="6351242" y="24603"/>
                  <a:pt x="6450149" y="0"/>
                </a:cubicBezTo>
                <a:cubicBezTo>
                  <a:pt x="6549056" y="-24603"/>
                  <a:pt x="6844913" y="2925"/>
                  <a:pt x="7152640" y="0"/>
                </a:cubicBezTo>
                <a:cubicBezTo>
                  <a:pt x="7460367" y="-2925"/>
                  <a:pt x="7272759" y="13028"/>
                  <a:pt x="7367451" y="0"/>
                </a:cubicBezTo>
                <a:cubicBezTo>
                  <a:pt x="7462143" y="-13028"/>
                  <a:pt x="7589804" y="3653"/>
                  <a:pt x="7704183" y="0"/>
                </a:cubicBezTo>
                <a:cubicBezTo>
                  <a:pt x="7818562" y="-3653"/>
                  <a:pt x="7854842" y="23431"/>
                  <a:pt x="7918994" y="0"/>
                </a:cubicBezTo>
                <a:cubicBezTo>
                  <a:pt x="7983146" y="-23431"/>
                  <a:pt x="8157582" y="46523"/>
                  <a:pt x="8377646" y="0"/>
                </a:cubicBezTo>
                <a:cubicBezTo>
                  <a:pt x="8597710" y="-46523"/>
                  <a:pt x="8783042" y="66468"/>
                  <a:pt x="9080137" y="0"/>
                </a:cubicBezTo>
                <a:cubicBezTo>
                  <a:pt x="9377232" y="-66468"/>
                  <a:pt x="9509481" y="37315"/>
                  <a:pt x="9782629" y="0"/>
                </a:cubicBezTo>
                <a:cubicBezTo>
                  <a:pt x="10055777" y="-37315"/>
                  <a:pt x="9999097" y="14216"/>
                  <a:pt x="10119360" y="0"/>
                </a:cubicBezTo>
                <a:cubicBezTo>
                  <a:pt x="10239623" y="-14216"/>
                  <a:pt x="10409879" y="52847"/>
                  <a:pt x="10578011" y="0"/>
                </a:cubicBezTo>
                <a:cubicBezTo>
                  <a:pt x="10746143" y="-52847"/>
                  <a:pt x="10833955" y="19274"/>
                  <a:pt x="10914743" y="0"/>
                </a:cubicBezTo>
                <a:cubicBezTo>
                  <a:pt x="10995531" y="-19274"/>
                  <a:pt x="11183116" y="32973"/>
                  <a:pt x="11251474" y="0"/>
                </a:cubicBezTo>
                <a:cubicBezTo>
                  <a:pt x="11319832" y="-32973"/>
                  <a:pt x="11794254" y="74284"/>
                  <a:pt x="12192000" y="0"/>
                </a:cubicBezTo>
                <a:cubicBezTo>
                  <a:pt x="12246145" y="112958"/>
                  <a:pt x="12132930" y="279805"/>
                  <a:pt x="12192000" y="522598"/>
                </a:cubicBezTo>
                <a:cubicBezTo>
                  <a:pt x="12251070" y="765391"/>
                  <a:pt x="12144614" y="940785"/>
                  <a:pt x="12192000" y="1111910"/>
                </a:cubicBezTo>
                <a:cubicBezTo>
                  <a:pt x="12069392" y="1137585"/>
                  <a:pt x="11893077" y="1073151"/>
                  <a:pt x="11611429" y="1111910"/>
                </a:cubicBezTo>
                <a:cubicBezTo>
                  <a:pt x="11329781" y="1150669"/>
                  <a:pt x="11373828" y="1098220"/>
                  <a:pt x="11152777" y="1111910"/>
                </a:cubicBezTo>
                <a:cubicBezTo>
                  <a:pt x="10931726" y="1125600"/>
                  <a:pt x="10666918" y="1097805"/>
                  <a:pt x="10450286" y="1111910"/>
                </a:cubicBezTo>
                <a:cubicBezTo>
                  <a:pt x="10233654" y="1126015"/>
                  <a:pt x="10071679" y="1082498"/>
                  <a:pt x="9869714" y="1111910"/>
                </a:cubicBezTo>
                <a:cubicBezTo>
                  <a:pt x="9667749" y="1141322"/>
                  <a:pt x="9234861" y="1052287"/>
                  <a:pt x="9045303" y="1111910"/>
                </a:cubicBezTo>
                <a:cubicBezTo>
                  <a:pt x="8855745" y="1171533"/>
                  <a:pt x="8745494" y="1057371"/>
                  <a:pt x="8586651" y="1111910"/>
                </a:cubicBezTo>
                <a:cubicBezTo>
                  <a:pt x="8427808" y="1166449"/>
                  <a:pt x="8074027" y="1054481"/>
                  <a:pt x="7884160" y="1111910"/>
                </a:cubicBezTo>
                <a:cubicBezTo>
                  <a:pt x="7694293" y="1169339"/>
                  <a:pt x="7568620" y="1084215"/>
                  <a:pt x="7303589" y="1111910"/>
                </a:cubicBezTo>
                <a:cubicBezTo>
                  <a:pt x="7038558" y="1139605"/>
                  <a:pt x="6811845" y="1039027"/>
                  <a:pt x="6601097" y="1111910"/>
                </a:cubicBezTo>
                <a:cubicBezTo>
                  <a:pt x="6390349" y="1184793"/>
                  <a:pt x="6121005" y="1087370"/>
                  <a:pt x="5776686" y="1111910"/>
                </a:cubicBezTo>
                <a:cubicBezTo>
                  <a:pt x="5432367" y="1136450"/>
                  <a:pt x="5375436" y="1098062"/>
                  <a:pt x="5196114" y="1111910"/>
                </a:cubicBezTo>
                <a:cubicBezTo>
                  <a:pt x="5016792" y="1125758"/>
                  <a:pt x="4759081" y="1051452"/>
                  <a:pt x="4615543" y="1111910"/>
                </a:cubicBezTo>
                <a:cubicBezTo>
                  <a:pt x="4472005" y="1172368"/>
                  <a:pt x="4244457" y="1104806"/>
                  <a:pt x="3913051" y="1111910"/>
                </a:cubicBezTo>
                <a:cubicBezTo>
                  <a:pt x="3581645" y="1119014"/>
                  <a:pt x="3560565" y="1105251"/>
                  <a:pt x="3332480" y="1111910"/>
                </a:cubicBezTo>
                <a:cubicBezTo>
                  <a:pt x="3104395" y="1118569"/>
                  <a:pt x="3110371" y="1074687"/>
                  <a:pt x="2995749" y="1111910"/>
                </a:cubicBezTo>
                <a:cubicBezTo>
                  <a:pt x="2881127" y="1149133"/>
                  <a:pt x="2775323" y="1102318"/>
                  <a:pt x="2659017" y="1111910"/>
                </a:cubicBezTo>
                <a:cubicBezTo>
                  <a:pt x="2542711" y="1121502"/>
                  <a:pt x="2056005" y="1087047"/>
                  <a:pt x="1834606" y="1111910"/>
                </a:cubicBezTo>
                <a:cubicBezTo>
                  <a:pt x="1613207" y="1136773"/>
                  <a:pt x="1680402" y="1104117"/>
                  <a:pt x="1619794" y="1111910"/>
                </a:cubicBezTo>
                <a:cubicBezTo>
                  <a:pt x="1559186" y="1119703"/>
                  <a:pt x="1476614" y="1103893"/>
                  <a:pt x="1404983" y="1111910"/>
                </a:cubicBezTo>
                <a:cubicBezTo>
                  <a:pt x="1333352" y="1119927"/>
                  <a:pt x="1039027" y="1098600"/>
                  <a:pt x="702491" y="1111910"/>
                </a:cubicBezTo>
                <a:cubicBezTo>
                  <a:pt x="365955" y="1125220"/>
                  <a:pt x="346986" y="1086246"/>
                  <a:pt x="0" y="1111910"/>
                </a:cubicBezTo>
                <a:cubicBezTo>
                  <a:pt x="-48281" y="855100"/>
                  <a:pt x="65232" y="819014"/>
                  <a:pt x="0" y="544836"/>
                </a:cubicBezTo>
                <a:cubicBezTo>
                  <a:pt x="-65232" y="270658"/>
                  <a:pt x="25968" y="270419"/>
                  <a:pt x="0" y="0"/>
                </a:cubicBezTo>
                <a:close/>
              </a:path>
              <a:path w="12192000" h="1111910" stroke="0" extrusionOk="0">
                <a:moveTo>
                  <a:pt x="0" y="0"/>
                </a:moveTo>
                <a:cubicBezTo>
                  <a:pt x="51847" y="-6347"/>
                  <a:pt x="117293" y="18532"/>
                  <a:pt x="214811" y="0"/>
                </a:cubicBezTo>
                <a:cubicBezTo>
                  <a:pt x="312329" y="-18532"/>
                  <a:pt x="577697" y="29040"/>
                  <a:pt x="795383" y="0"/>
                </a:cubicBezTo>
                <a:cubicBezTo>
                  <a:pt x="1013069" y="-29040"/>
                  <a:pt x="1161944" y="47617"/>
                  <a:pt x="1254034" y="0"/>
                </a:cubicBezTo>
                <a:cubicBezTo>
                  <a:pt x="1346124" y="-47617"/>
                  <a:pt x="1528503" y="35708"/>
                  <a:pt x="1712686" y="0"/>
                </a:cubicBezTo>
                <a:cubicBezTo>
                  <a:pt x="1896869" y="-35708"/>
                  <a:pt x="1850054" y="15755"/>
                  <a:pt x="1927497" y="0"/>
                </a:cubicBezTo>
                <a:cubicBezTo>
                  <a:pt x="2004940" y="-15755"/>
                  <a:pt x="2144286" y="24328"/>
                  <a:pt x="2264229" y="0"/>
                </a:cubicBezTo>
                <a:cubicBezTo>
                  <a:pt x="2384172" y="-24328"/>
                  <a:pt x="2696693" y="66382"/>
                  <a:pt x="2844800" y="0"/>
                </a:cubicBezTo>
                <a:cubicBezTo>
                  <a:pt x="2992907" y="-66382"/>
                  <a:pt x="3185277" y="9917"/>
                  <a:pt x="3303451" y="0"/>
                </a:cubicBezTo>
                <a:cubicBezTo>
                  <a:pt x="3421625" y="-9917"/>
                  <a:pt x="3748860" y="9382"/>
                  <a:pt x="4005943" y="0"/>
                </a:cubicBezTo>
                <a:cubicBezTo>
                  <a:pt x="4263026" y="-9382"/>
                  <a:pt x="4380906" y="58566"/>
                  <a:pt x="4708434" y="0"/>
                </a:cubicBezTo>
                <a:cubicBezTo>
                  <a:pt x="5035962" y="-58566"/>
                  <a:pt x="5166121" y="13913"/>
                  <a:pt x="5532846" y="0"/>
                </a:cubicBezTo>
                <a:cubicBezTo>
                  <a:pt x="5899571" y="-13913"/>
                  <a:pt x="5958698" y="38253"/>
                  <a:pt x="6113417" y="0"/>
                </a:cubicBezTo>
                <a:cubicBezTo>
                  <a:pt x="6268136" y="-38253"/>
                  <a:pt x="6526421" y="96079"/>
                  <a:pt x="6937829" y="0"/>
                </a:cubicBezTo>
                <a:cubicBezTo>
                  <a:pt x="7349237" y="-96079"/>
                  <a:pt x="7049069" y="10501"/>
                  <a:pt x="7152640" y="0"/>
                </a:cubicBezTo>
                <a:cubicBezTo>
                  <a:pt x="7256211" y="-10501"/>
                  <a:pt x="7551612" y="65473"/>
                  <a:pt x="7855131" y="0"/>
                </a:cubicBezTo>
                <a:cubicBezTo>
                  <a:pt x="8158650" y="-65473"/>
                  <a:pt x="8220931" y="35495"/>
                  <a:pt x="8313783" y="0"/>
                </a:cubicBezTo>
                <a:cubicBezTo>
                  <a:pt x="8406635" y="-35495"/>
                  <a:pt x="8560830" y="2926"/>
                  <a:pt x="8772434" y="0"/>
                </a:cubicBezTo>
                <a:cubicBezTo>
                  <a:pt x="8984038" y="-2926"/>
                  <a:pt x="8915465" y="14061"/>
                  <a:pt x="8987246" y="0"/>
                </a:cubicBezTo>
                <a:cubicBezTo>
                  <a:pt x="9059027" y="-14061"/>
                  <a:pt x="9166818" y="1138"/>
                  <a:pt x="9323977" y="0"/>
                </a:cubicBezTo>
                <a:cubicBezTo>
                  <a:pt x="9481136" y="-1138"/>
                  <a:pt x="9530389" y="29746"/>
                  <a:pt x="9660709" y="0"/>
                </a:cubicBezTo>
                <a:cubicBezTo>
                  <a:pt x="9791029" y="-29746"/>
                  <a:pt x="10109084" y="49520"/>
                  <a:pt x="10485120" y="0"/>
                </a:cubicBezTo>
                <a:cubicBezTo>
                  <a:pt x="10861156" y="-49520"/>
                  <a:pt x="11136803" y="47990"/>
                  <a:pt x="11309531" y="0"/>
                </a:cubicBezTo>
                <a:cubicBezTo>
                  <a:pt x="11482259" y="-47990"/>
                  <a:pt x="11564680" y="10328"/>
                  <a:pt x="11646263" y="0"/>
                </a:cubicBezTo>
                <a:cubicBezTo>
                  <a:pt x="11727846" y="-10328"/>
                  <a:pt x="12016116" y="38531"/>
                  <a:pt x="12192000" y="0"/>
                </a:cubicBezTo>
                <a:cubicBezTo>
                  <a:pt x="12230834" y="146026"/>
                  <a:pt x="12161667" y="342496"/>
                  <a:pt x="12192000" y="533717"/>
                </a:cubicBezTo>
                <a:cubicBezTo>
                  <a:pt x="12222333" y="724938"/>
                  <a:pt x="12160726" y="928425"/>
                  <a:pt x="12192000" y="1111910"/>
                </a:cubicBezTo>
                <a:cubicBezTo>
                  <a:pt x="12122511" y="1130323"/>
                  <a:pt x="12037327" y="1107008"/>
                  <a:pt x="11977189" y="1111910"/>
                </a:cubicBezTo>
                <a:cubicBezTo>
                  <a:pt x="11917051" y="1116812"/>
                  <a:pt x="11436200" y="1049159"/>
                  <a:pt x="11152777" y="1111910"/>
                </a:cubicBezTo>
                <a:cubicBezTo>
                  <a:pt x="10869354" y="1174661"/>
                  <a:pt x="10895260" y="1100331"/>
                  <a:pt x="10816046" y="1111910"/>
                </a:cubicBezTo>
                <a:cubicBezTo>
                  <a:pt x="10736832" y="1123489"/>
                  <a:pt x="10463919" y="1031826"/>
                  <a:pt x="10113554" y="1111910"/>
                </a:cubicBezTo>
                <a:cubicBezTo>
                  <a:pt x="9763189" y="1191994"/>
                  <a:pt x="9650877" y="1054357"/>
                  <a:pt x="9289143" y="1111910"/>
                </a:cubicBezTo>
                <a:cubicBezTo>
                  <a:pt x="8927409" y="1169463"/>
                  <a:pt x="9119900" y="1092359"/>
                  <a:pt x="8952411" y="1111910"/>
                </a:cubicBezTo>
                <a:cubicBezTo>
                  <a:pt x="8784922" y="1131461"/>
                  <a:pt x="8449245" y="1039089"/>
                  <a:pt x="8249920" y="1111910"/>
                </a:cubicBezTo>
                <a:cubicBezTo>
                  <a:pt x="8050595" y="1184731"/>
                  <a:pt x="7811780" y="1075569"/>
                  <a:pt x="7425509" y="1111910"/>
                </a:cubicBezTo>
                <a:cubicBezTo>
                  <a:pt x="7039238" y="1148251"/>
                  <a:pt x="6871109" y="1029577"/>
                  <a:pt x="6723017" y="1111910"/>
                </a:cubicBezTo>
                <a:cubicBezTo>
                  <a:pt x="6574925" y="1194243"/>
                  <a:pt x="6464031" y="1078823"/>
                  <a:pt x="6386286" y="1111910"/>
                </a:cubicBezTo>
                <a:cubicBezTo>
                  <a:pt x="6308541" y="1144997"/>
                  <a:pt x="5970926" y="1083642"/>
                  <a:pt x="5561874" y="1111910"/>
                </a:cubicBezTo>
                <a:cubicBezTo>
                  <a:pt x="5152822" y="1140178"/>
                  <a:pt x="5236433" y="1064699"/>
                  <a:pt x="5103223" y="1111910"/>
                </a:cubicBezTo>
                <a:cubicBezTo>
                  <a:pt x="4970013" y="1159121"/>
                  <a:pt x="4707654" y="1083175"/>
                  <a:pt x="4522651" y="1111910"/>
                </a:cubicBezTo>
                <a:cubicBezTo>
                  <a:pt x="4337648" y="1140645"/>
                  <a:pt x="4126095" y="1038696"/>
                  <a:pt x="3820160" y="1111910"/>
                </a:cubicBezTo>
                <a:cubicBezTo>
                  <a:pt x="3514225" y="1185124"/>
                  <a:pt x="3369560" y="1089227"/>
                  <a:pt x="3239589" y="1111910"/>
                </a:cubicBezTo>
                <a:cubicBezTo>
                  <a:pt x="3109618" y="1134593"/>
                  <a:pt x="2974454" y="1090919"/>
                  <a:pt x="2902857" y="1111910"/>
                </a:cubicBezTo>
                <a:cubicBezTo>
                  <a:pt x="2831260" y="1132901"/>
                  <a:pt x="2481122" y="1070403"/>
                  <a:pt x="2322286" y="1111910"/>
                </a:cubicBezTo>
                <a:cubicBezTo>
                  <a:pt x="2163450" y="1153417"/>
                  <a:pt x="2075317" y="1088132"/>
                  <a:pt x="1985554" y="1111910"/>
                </a:cubicBezTo>
                <a:cubicBezTo>
                  <a:pt x="1895791" y="1135688"/>
                  <a:pt x="1717630" y="1098700"/>
                  <a:pt x="1526903" y="1111910"/>
                </a:cubicBezTo>
                <a:cubicBezTo>
                  <a:pt x="1336176" y="1125120"/>
                  <a:pt x="1417881" y="1111278"/>
                  <a:pt x="1312091" y="1111910"/>
                </a:cubicBezTo>
                <a:cubicBezTo>
                  <a:pt x="1206301" y="1112542"/>
                  <a:pt x="977892" y="1087217"/>
                  <a:pt x="853440" y="1111910"/>
                </a:cubicBezTo>
                <a:cubicBezTo>
                  <a:pt x="728988" y="1136603"/>
                  <a:pt x="620751" y="1105948"/>
                  <a:pt x="516709" y="1111910"/>
                </a:cubicBezTo>
                <a:cubicBezTo>
                  <a:pt x="412667" y="1117872"/>
                  <a:pt x="148549" y="1063515"/>
                  <a:pt x="0" y="1111910"/>
                </a:cubicBezTo>
                <a:cubicBezTo>
                  <a:pt x="-42262" y="945189"/>
                  <a:pt x="31820" y="753587"/>
                  <a:pt x="0" y="578193"/>
                </a:cubicBezTo>
                <a:cubicBezTo>
                  <a:pt x="-31820" y="402799"/>
                  <a:pt x="17519" y="281673"/>
                  <a:pt x="0" y="0"/>
                </a:cubicBezTo>
                <a:close/>
              </a:path>
            </a:pathLst>
          </a:custGeom>
          <a:solidFill>
            <a:srgbClr val="E97132"/>
          </a:solidFill>
          <a:ln w="38100">
            <a:extLst>
              <a:ext uri="{C807C97D-BFC1-408E-A445-0C87EB9F89A2}">
                <ask:lineSketchStyleProps xmlns:ask="http://schemas.microsoft.com/office/drawing/2018/sketchyshapes" sd="1686825078">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latin typeface="Alfa Slab One" panose="00000500000000000000" pitchFamily="2" charset="0"/>
            </a:endParaRPr>
          </a:p>
        </p:txBody>
      </p:sp>
      <p:sp>
        <p:nvSpPr>
          <p:cNvPr id="4" name="Speech Bubble: Oval 3" descr="n28 SP Ly k27">
            <a:extLst>
              <a:ext uri="{FF2B5EF4-FFF2-40B4-BE49-F238E27FC236}">
                <a16:creationId xmlns:a16="http://schemas.microsoft.com/office/drawing/2014/main" id="{B856C3CC-155D-258E-5FAE-0942E8543C54}"/>
              </a:ext>
            </a:extLst>
          </p:cNvPr>
          <p:cNvSpPr/>
          <p:nvPr/>
        </p:nvSpPr>
        <p:spPr>
          <a:xfrm>
            <a:off x="0" y="895284"/>
            <a:ext cx="3350362" cy="3205602"/>
          </a:xfrm>
          <a:custGeom>
            <a:avLst/>
            <a:gdLst>
              <a:gd name="connsiteX0" fmla="*/ 3989276 w 3350362"/>
              <a:gd name="connsiteY0" fmla="*/ 1340999 h 3205602"/>
              <a:gd name="connsiteX1" fmla="*/ 3667509 w 3350362"/>
              <a:gd name="connsiteY1" fmla="*/ 1531382 h 3205602"/>
              <a:gd name="connsiteX2" fmla="*/ 3345741 w 3350362"/>
              <a:gd name="connsiteY2" fmla="*/ 1721764 h 3205602"/>
              <a:gd name="connsiteX3" fmla="*/ 1708764 w 3350362"/>
              <a:gd name="connsiteY3" fmla="*/ 3205280 h 3205602"/>
              <a:gd name="connsiteX4" fmla="*/ 11660 w 3350362"/>
              <a:gd name="connsiteY4" fmla="*/ 1791582 h 3205602"/>
              <a:gd name="connsiteX5" fmla="*/ 1348259 w 3350362"/>
              <a:gd name="connsiteY5" fmla="*/ 30818 h 3205602"/>
              <a:gd name="connsiteX6" fmla="*/ 3270675 w 3350362"/>
              <a:gd name="connsiteY6" fmla="*/ 1114338 h 3205602"/>
              <a:gd name="connsiteX7" fmla="*/ 3637162 w 3350362"/>
              <a:gd name="connsiteY7" fmla="*/ 1229935 h 3205602"/>
              <a:gd name="connsiteX8" fmla="*/ 3989276 w 3350362"/>
              <a:gd name="connsiteY8" fmla="*/ 1340999 h 320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0362" h="3205602" extrusionOk="0">
                <a:moveTo>
                  <a:pt x="3989276" y="1340999"/>
                </a:moveTo>
                <a:cubicBezTo>
                  <a:pt x="3859300" y="1433944"/>
                  <a:pt x="3730525" y="1471193"/>
                  <a:pt x="3667509" y="1531382"/>
                </a:cubicBezTo>
                <a:cubicBezTo>
                  <a:pt x="3604492" y="1591571"/>
                  <a:pt x="3481213" y="1605946"/>
                  <a:pt x="3345741" y="1721764"/>
                </a:cubicBezTo>
                <a:cubicBezTo>
                  <a:pt x="3301591" y="2569147"/>
                  <a:pt x="2567603" y="3303304"/>
                  <a:pt x="1708764" y="3205280"/>
                </a:cubicBezTo>
                <a:cubicBezTo>
                  <a:pt x="669495" y="3321490"/>
                  <a:pt x="69930" y="2643586"/>
                  <a:pt x="11660" y="1791582"/>
                </a:cubicBezTo>
                <a:cubicBezTo>
                  <a:pt x="101356" y="1012306"/>
                  <a:pt x="493009" y="-8651"/>
                  <a:pt x="1348259" y="30818"/>
                </a:cubicBezTo>
                <a:cubicBezTo>
                  <a:pt x="2009037" y="-247862"/>
                  <a:pt x="3015158" y="269792"/>
                  <a:pt x="3270675" y="1114338"/>
                </a:cubicBezTo>
                <a:cubicBezTo>
                  <a:pt x="3438726" y="1136954"/>
                  <a:pt x="3555594" y="1224811"/>
                  <a:pt x="3637162" y="1229935"/>
                </a:cubicBezTo>
                <a:cubicBezTo>
                  <a:pt x="3718730" y="1235060"/>
                  <a:pt x="3873049" y="1337218"/>
                  <a:pt x="3989276" y="1340999"/>
                </a:cubicBezTo>
                <a:close/>
              </a:path>
            </a:pathLst>
          </a:custGeom>
          <a:noFill/>
          <a:ln w="57150">
            <a:solidFill>
              <a:srgbClr val="A02B93"/>
            </a:solidFill>
            <a:extLst>
              <a:ext uri="{C807C97D-BFC1-408E-A445-0C87EB9F89A2}">
                <ask:lineSketchStyleProps xmlns:ask="http://schemas.microsoft.com/office/drawing/2018/sketchyshapes" sd="3972717548">
                  <a:prstGeom prst="wedgeEllipseCallout">
                    <a:avLst>
                      <a:gd name="adj1" fmla="val 69070"/>
                      <a:gd name="adj2" fmla="val -81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Fira Sans Extra Condensed" panose="020B0503050000020004" pitchFamily="34" charset="0"/>
              </a:rPr>
              <a:t>Tớ đang phải làm bài tập về nhà , mà đọc bài tập  nào cũng bí không biết làm thế nào. Các bạn hãy giúp mình làm bài tập bằng cách trả lời các câu hỏi trắc nghiệm. Mình cảm ơn các bạn</a:t>
            </a:r>
          </a:p>
        </p:txBody>
      </p:sp>
      <p:pic>
        <p:nvPicPr>
          <p:cNvPr id="5" name="DoraemonNoUta-KUMIKOOUSUGI-3160797" descr="n28 SP Ly k27">
            <a:hlinkClick r:id="" action="ppaction://media"/>
            <a:extLst>
              <a:ext uri="{FF2B5EF4-FFF2-40B4-BE49-F238E27FC236}">
                <a16:creationId xmlns:a16="http://schemas.microsoft.com/office/drawing/2014/main" id="{FB34CA87-ECEB-0481-3F72-A1DA2E67E444}"/>
              </a:ext>
            </a:extLst>
          </p:cNvPr>
          <p:cNvPicPr>
            <a:picLocks noChangeAspect="1"/>
          </p:cNvPicPr>
          <p:nvPr>
            <a:audioFile r:link="rId1"/>
            <p:extLst>
              <p:ext uri="{DAA4B4D4-6D71-4841-9C94-3DE7FCFB9230}">
                <p14:media xmlns:p14="http://schemas.microsoft.com/office/powerpoint/2010/main" r:embed="rId2">
                  <p14:trim end="142230.625"/>
                </p14:media>
              </p:ext>
            </p:extLst>
          </p:nvPr>
        </p:nvPicPr>
        <p:blipFill>
          <a:blip r:embed="rId5"/>
          <a:stretch>
            <a:fillRect/>
          </a:stretch>
        </p:blipFill>
        <p:spPr>
          <a:xfrm>
            <a:off x="-502311" y="1818624"/>
            <a:ext cx="406400" cy="406400"/>
          </a:xfrm>
          <a:prstGeom prst="rect">
            <a:avLst/>
          </a:prstGeom>
        </p:spPr>
      </p:pic>
      <p:sp>
        <p:nvSpPr>
          <p:cNvPr id="6" name="TextBox 5" descr="n28 SP Ly k27">
            <a:extLst>
              <a:ext uri="{FF2B5EF4-FFF2-40B4-BE49-F238E27FC236}">
                <a16:creationId xmlns:a16="http://schemas.microsoft.com/office/drawing/2014/main" id="{77B78B3E-98F9-2ED5-235B-EA1D2312F395}"/>
              </a:ext>
            </a:extLst>
          </p:cNvPr>
          <p:cNvSpPr txBox="1"/>
          <p:nvPr/>
        </p:nvSpPr>
        <p:spPr>
          <a:xfrm>
            <a:off x="2584704" y="140456"/>
            <a:ext cx="7022592" cy="830997"/>
          </a:xfrm>
          <a:prstGeom prst="rect">
            <a:avLst/>
          </a:prstGeom>
          <a:noFill/>
        </p:spPr>
        <p:txBody>
          <a:bodyPr wrap="square" rtlCol="0">
            <a:spAutoFit/>
          </a:bodyPr>
          <a:lstStyle/>
          <a:p>
            <a:pPr algn="ctr"/>
            <a:r>
              <a:rPr lang="en-US" sz="4800">
                <a:solidFill>
                  <a:srgbClr val="FFFF00"/>
                </a:solidFill>
                <a:effectLst>
                  <a:glow rad="228600">
                    <a:schemeClr val="accent1">
                      <a:satMod val="175000"/>
                      <a:alpha val="40000"/>
                    </a:schemeClr>
                  </a:glow>
                  <a:innerShdw blurRad="63500" dist="50800" dir="2700000">
                    <a:prstClr val="black">
                      <a:alpha val="50000"/>
                    </a:prstClr>
                  </a:innerShdw>
                </a:effectLst>
                <a:latin typeface="Alfa Slab One" panose="00000500000000000000" pitchFamily="2" charset="0"/>
              </a:rPr>
              <a:t>HỌC CÙNG NOBITA</a:t>
            </a:r>
          </a:p>
        </p:txBody>
      </p:sp>
    </p:spTree>
    <p:extLst>
      <p:ext uri="{BB962C8B-B14F-4D97-AF65-F5344CB8AC3E}">
        <p14:creationId xmlns:p14="http://schemas.microsoft.com/office/powerpoint/2010/main" val="41562459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3" fill="hold"/>
                                        <p:tgtEl>
                                          <p:spTgt spid="5"/>
                                        </p:tgtEl>
                                      </p:cBhvr>
                                    </p:cmd>
                                  </p:childTnLst>
                                </p:cTn>
                              </p:par>
                              <p:par>
                                <p:cTn id="7" presetID="22" presetClass="entr" presetSubtype="8" fill="hold" grpId="0" nodeType="withEffect">
                                  <p:stCondLst>
                                    <p:cond delay="0"/>
                                  </p:stCondLst>
                                  <p:iterate type="wd">
                                    <p:tmPct val="50000"/>
                                  </p:iterate>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6" presetClass="emph" presetSubtype="0" repeatCount="indefinite" autoRev="1" fill="hold" grpId="0" nodeType="withEffect">
                                  <p:stCondLst>
                                    <p:cond delay="0"/>
                                  </p:stCondLst>
                                  <p:childTnLst>
                                    <p:animScale>
                                      <p:cBhvr>
                                        <p:cTn id="11" dur="20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5"/>
                </p:tgtEl>
              </p:cMediaNode>
            </p:audio>
          </p:childTnLst>
        </p:cTn>
      </p:par>
    </p:tnLst>
    <p:bldLst>
      <p:bldP spid="4"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17000" b="-17000"/>
          </a:stretch>
        </a:blipFill>
        <a:effectLst/>
      </p:bgPr>
    </p:bg>
    <p:spTree>
      <p:nvGrpSpPr>
        <p:cNvPr id="1" name=""/>
        <p:cNvGrpSpPr/>
        <p:nvPr/>
      </p:nvGrpSpPr>
      <p:grpSpPr>
        <a:xfrm>
          <a:off x="0" y="0"/>
          <a:ext cx="0" cy="0"/>
          <a:chOff x="0" y="0"/>
          <a:chExt cx="0" cy="0"/>
        </a:xfrm>
      </p:grpSpPr>
      <p:sp>
        <p:nvSpPr>
          <p:cNvPr id="2" name="Cau hoi" descr="n28 SP Ly k27">
            <a:extLst>
              <a:ext uri="{FF2B5EF4-FFF2-40B4-BE49-F238E27FC236}">
                <a16:creationId xmlns:a16="http://schemas.microsoft.com/office/drawing/2014/main" id="{29B82E50-678B-9972-37E7-66D450555B3C}"/>
              </a:ext>
            </a:extLst>
          </p:cNvPr>
          <p:cNvSpPr/>
          <p:nvPr/>
        </p:nvSpPr>
        <p:spPr>
          <a:xfrm>
            <a:off x="614516" y="275304"/>
            <a:ext cx="10962968" cy="1818967"/>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3200" b="1">
                <a:latin typeface="Fira Sans Extra Condensed" panose="020B0503050000020004" pitchFamily="34" charset="0"/>
              </a:rPr>
              <a:t>Câu 1</a:t>
            </a:r>
            <a:endParaRPr lang="nl-NL" sz="3200">
              <a:latin typeface="Fira Sans Extra Condensed" panose="020B0503050000020004" pitchFamily="34" charset="0"/>
            </a:endParaRPr>
          </a:p>
          <a:p>
            <a:pPr algn="just"/>
            <a:r>
              <a:rPr lang="vi-VN" sz="3200">
                <a:latin typeface="Fira Sans Extra Condensed" panose="020B0503050000020004" pitchFamily="34" charset="0"/>
              </a:rPr>
              <a:t>Một mạch điện xoay chiều gồm 3 phần tử R,L,C mắc nối tiếp. Tổng trở của mạch là</a:t>
            </a:r>
          </a:p>
        </p:txBody>
      </p:sp>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2916452"/>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en-US" sz="2800">
                    <a:latin typeface="Fira Sans Condensed" panose="020B0503050000020004" pitchFamily="34" charset="0"/>
                  </a:rPr>
                  <a:t>A. </a:t>
                </a:r>
                <a14:m>
                  <m:oMath xmlns:m="http://schemas.openxmlformats.org/officeDocument/2006/math">
                    <m:r>
                      <a:rPr lang="en-US" sz="2800" i="1">
                        <a:latin typeface="Cambria Math" panose="02040503050406030204" pitchFamily="18" charset="0"/>
                      </a:rPr>
                      <m:t>𝑍</m:t>
                    </m:r>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𝜔</m:t>
                                </m:r>
                                <m:r>
                                  <a:rPr lang="en-US" sz="2800" i="1">
                                    <a:latin typeface="Cambria Math" panose="02040503050406030204" pitchFamily="18" charset="0"/>
                                  </a:rPr>
                                  <m:t>𝐿</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𝜔</m:t>
                                    </m:r>
                                    <m:r>
                                      <a:rPr lang="en-US" sz="2800" i="1">
                                        <a:latin typeface="Cambria Math" panose="02040503050406030204" pitchFamily="18" charset="0"/>
                                      </a:rPr>
                                      <m:t>𝐶</m:t>
                                    </m:r>
                                  </m:den>
                                </m:f>
                              </m:e>
                            </m:d>
                          </m:e>
                          <m:sup>
                            <m:r>
                              <a:rPr lang="en-US" sz="2800" i="1">
                                <a:latin typeface="Cambria Math" panose="02040503050406030204" pitchFamily="18" charset="0"/>
                              </a:rPr>
                              <m:t>2</m:t>
                            </m:r>
                          </m:sup>
                        </m:sSup>
                      </m:e>
                    </m:rad>
                  </m:oMath>
                </a14:m>
                <a:endParaRPr lang="vi-VN" sz="2800">
                  <a:latin typeface="Fira Sans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2916452"/>
                <a:ext cx="5185186" cy="968475"/>
              </a:xfrm>
              <a:prstGeom prst="roundRect">
                <a:avLst>
                  <a:gd name="adj" fmla="val 19370"/>
                </a:avLst>
              </a:prstGeom>
              <a:blipFill>
                <a:blip r:embed="rId11"/>
                <a:stretch>
                  <a:fillRect b="-314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Dap an B" descr="n28 SP Ly k27">
                <a:extLst>
                  <a:ext uri="{FF2B5EF4-FFF2-40B4-BE49-F238E27FC236}">
                    <a16:creationId xmlns:a16="http://schemas.microsoft.com/office/drawing/2014/main" id="{B0832B0B-4ABE-1161-A102-AB23B8216F87}"/>
                  </a:ext>
                </a:extLst>
              </p:cNvPr>
              <p:cNvSpPr/>
              <p:nvPr/>
            </p:nvSpPr>
            <p:spPr>
              <a:xfrm>
                <a:off x="6392298" y="2916451"/>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en-US" sz="2800">
                    <a:latin typeface="Fira Sans Condensed" panose="020B0503050000020004" pitchFamily="34" charset="0"/>
                  </a:rPr>
                  <a:t>B. </a:t>
                </a:r>
                <a14:m>
                  <m:oMath xmlns:m="http://schemas.openxmlformats.org/officeDocument/2006/math">
                    <m:r>
                      <a:rPr lang="en-US" sz="2800" i="1">
                        <a:latin typeface="Cambria Math" panose="02040503050406030204" pitchFamily="18" charset="0"/>
                      </a:rPr>
                      <m:t>𝑍</m:t>
                    </m:r>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𝜔</m:t>
                                </m:r>
                                <m:r>
                                  <a:rPr lang="en-US" sz="2800" i="1">
                                    <a:latin typeface="Cambria Math" panose="02040503050406030204" pitchFamily="18" charset="0"/>
                                  </a:rPr>
                                  <m:t>𝐿</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𝜔</m:t>
                                    </m:r>
                                    <m:r>
                                      <a:rPr lang="en-US" sz="2800" i="1">
                                        <a:latin typeface="Cambria Math" panose="02040503050406030204" pitchFamily="18" charset="0"/>
                                      </a:rPr>
                                      <m:t>𝐶</m:t>
                                    </m:r>
                                  </m:den>
                                </m:f>
                              </m:e>
                            </m:d>
                          </m:e>
                          <m:sup>
                            <m:r>
                              <a:rPr lang="en-US" sz="2800" i="1">
                                <a:latin typeface="Cambria Math" panose="02040503050406030204" pitchFamily="18" charset="0"/>
                              </a:rPr>
                              <m:t>2</m:t>
                            </m:r>
                          </m:sup>
                        </m:sSup>
                      </m:e>
                    </m:rad>
                  </m:oMath>
                </a14:m>
                <a:endParaRPr lang="vi-VN" sz="2800">
                  <a:latin typeface="Fira Sans Condensed" panose="020B0503050000020004" pitchFamily="34" charset="0"/>
                </a:endParaRPr>
              </a:p>
            </p:txBody>
          </p:sp>
        </mc:Choice>
        <mc:Fallback>
          <p:sp>
            <p:nvSpPr>
              <p:cNvPr id="7" name="Dap an B" descr="n28 SP Ly k27">
                <a:extLst>
                  <a:ext uri="{FF2B5EF4-FFF2-40B4-BE49-F238E27FC236}">
                    <a16:creationId xmlns:a16="http://schemas.microsoft.com/office/drawing/2014/main" id="{B0832B0B-4ABE-1161-A102-AB23B8216F87}"/>
                  </a:ext>
                </a:extLst>
              </p:cNvPr>
              <p:cNvSpPr>
                <a:spLocks noRot="1" noChangeAspect="1" noMove="1" noResize="1" noEditPoints="1" noAdjustHandles="1" noChangeArrowheads="1" noChangeShapeType="1" noTextEdit="1"/>
              </p:cNvSpPr>
              <p:nvPr/>
            </p:nvSpPr>
            <p:spPr>
              <a:xfrm>
                <a:off x="6392298" y="2916451"/>
                <a:ext cx="5185186" cy="968475"/>
              </a:xfrm>
              <a:prstGeom prst="roundRect">
                <a:avLst>
                  <a:gd name="adj" fmla="val 19370"/>
                </a:avLst>
              </a:prstGeom>
              <a:blipFill>
                <a:blip r:embed="rId12"/>
                <a:stretch>
                  <a:fillRect b="-314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Dap an C" descr="n28 SP Ly k27">
                <a:extLst>
                  <a:ext uri="{FF2B5EF4-FFF2-40B4-BE49-F238E27FC236}">
                    <a16:creationId xmlns:a16="http://schemas.microsoft.com/office/drawing/2014/main" id="{6A838AAC-1924-BBFD-4E93-770D9492AD7F}"/>
                  </a:ext>
                </a:extLst>
              </p:cNvPr>
              <p:cNvSpPr/>
              <p:nvPr/>
            </p:nvSpPr>
            <p:spPr>
              <a:xfrm>
                <a:off x="614516" y="4366706"/>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en-US" sz="2800">
                    <a:latin typeface="Fira Sans Condensed" panose="020B0503050000020004" pitchFamily="34" charset="0"/>
                  </a:rPr>
                  <a:t>C. </a:t>
                </a:r>
                <a14:m>
                  <m:oMath xmlns:m="http://schemas.openxmlformats.org/officeDocument/2006/math">
                    <m:r>
                      <a:rPr lang="en-US" sz="2800" i="1">
                        <a:latin typeface="Cambria Math" panose="02040503050406030204" pitchFamily="18" charset="0"/>
                      </a:rPr>
                      <m:t>𝑍</m:t>
                    </m:r>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𝜔</m:t>
                                </m:r>
                                <m:r>
                                  <a:rPr lang="en-US" sz="2800" i="1">
                                    <a:latin typeface="Cambria Math" panose="02040503050406030204" pitchFamily="18" charset="0"/>
                                  </a:rPr>
                                  <m:t>𝐿</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𝜔</m:t>
                                    </m:r>
                                    <m:r>
                                      <a:rPr lang="en-US" sz="2800" i="1">
                                        <a:latin typeface="Cambria Math" panose="02040503050406030204" pitchFamily="18" charset="0"/>
                                      </a:rPr>
                                      <m:t>𝐶</m:t>
                                    </m:r>
                                  </m:den>
                                </m:f>
                              </m:e>
                            </m:d>
                          </m:e>
                          <m:sup>
                            <m:r>
                              <a:rPr lang="en-US" sz="2800" i="1">
                                <a:latin typeface="Cambria Math" panose="02040503050406030204" pitchFamily="18" charset="0"/>
                              </a:rPr>
                              <m:t>2</m:t>
                            </m:r>
                          </m:sup>
                        </m:sSup>
                      </m:e>
                    </m:rad>
                  </m:oMath>
                </a14:m>
                <a:endParaRPr lang="vi-VN" sz="2800">
                  <a:latin typeface="Fira Sans Condensed" panose="020B0503050000020004" pitchFamily="34" charset="0"/>
                </a:endParaRPr>
              </a:p>
            </p:txBody>
          </p:sp>
        </mc:Choice>
        <mc:Fallback>
          <p:sp>
            <p:nvSpPr>
              <p:cNvPr id="9" name="Dap an C" descr="n28 SP Ly k27">
                <a:extLst>
                  <a:ext uri="{FF2B5EF4-FFF2-40B4-BE49-F238E27FC236}">
                    <a16:creationId xmlns:a16="http://schemas.microsoft.com/office/drawing/2014/main" id="{6A838AAC-1924-BBFD-4E93-770D9492AD7F}"/>
                  </a:ext>
                </a:extLst>
              </p:cNvPr>
              <p:cNvSpPr>
                <a:spLocks noRot="1" noChangeAspect="1" noMove="1" noResize="1" noEditPoints="1" noAdjustHandles="1" noChangeArrowheads="1" noChangeShapeType="1" noTextEdit="1"/>
              </p:cNvSpPr>
              <p:nvPr/>
            </p:nvSpPr>
            <p:spPr>
              <a:xfrm>
                <a:off x="614516" y="4366706"/>
                <a:ext cx="5185186" cy="968475"/>
              </a:xfrm>
              <a:prstGeom prst="roundRect">
                <a:avLst>
                  <a:gd name="adj" fmla="val 19370"/>
                </a:avLst>
              </a:prstGeom>
              <a:blipFill>
                <a:blip r:embed="rId13"/>
                <a:stretch>
                  <a:fillRect b="-314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Dap an D" descr="n28 SP Ly k27">
                <a:extLst>
                  <a:ext uri="{FF2B5EF4-FFF2-40B4-BE49-F238E27FC236}">
                    <a16:creationId xmlns:a16="http://schemas.microsoft.com/office/drawing/2014/main" id="{57BAB0C8-5961-9A54-17A1-624CD8AF7382}"/>
                  </a:ext>
                </a:extLst>
              </p:cNvPr>
              <p:cNvSpPr/>
              <p:nvPr/>
            </p:nvSpPr>
            <p:spPr>
              <a:xfrm>
                <a:off x="6392298" y="4366706"/>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en-US" sz="2800">
                    <a:latin typeface="Fira Sans Condensed" panose="020B0503050000020004" pitchFamily="34" charset="0"/>
                  </a:rPr>
                  <a:t>D. </a:t>
                </a:r>
                <a14:m>
                  <m:oMath xmlns:m="http://schemas.openxmlformats.org/officeDocument/2006/math">
                    <m:r>
                      <a:rPr lang="en-US" sz="2800" i="1">
                        <a:latin typeface="Cambria Math" panose="02040503050406030204" pitchFamily="18" charset="0"/>
                      </a:rPr>
                      <m:t>𝑍</m:t>
                    </m:r>
                    <m:r>
                      <a:rPr lang="en-US" sz="2800" i="1">
                        <a:latin typeface="Cambria Math" panose="02040503050406030204" pitchFamily="18" charset="0"/>
                      </a:rPr>
                      <m:t>=</m:t>
                    </m:r>
                    <m:rad>
                      <m:radPr>
                        <m:degHide m:val="on"/>
                        <m:ctrlPr>
                          <a:rPr lang="en-US" sz="2800" i="1">
                            <a:latin typeface="Cambria Math" panose="02040503050406030204" pitchFamily="18" charset="0"/>
                          </a:rPr>
                        </m:ctrlPr>
                      </m:radPr>
                      <m:deg/>
                      <m:e>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r>
                                  <a:rPr lang="en-US" sz="2800" i="1">
                                    <a:latin typeface="Cambria Math" panose="02040503050406030204" pitchFamily="18" charset="0"/>
                                  </a:rPr>
                                  <m:t>𝜔</m:t>
                                </m:r>
                                <m:r>
                                  <a:rPr lang="en-US" sz="2800" i="1">
                                    <a:latin typeface="Cambria Math" panose="02040503050406030204" pitchFamily="18" charset="0"/>
                                  </a:rPr>
                                  <m:t>𝐿</m:t>
                                </m:r>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r>
                                      <a:rPr lang="en-US" sz="2800" i="1">
                                        <a:latin typeface="Cambria Math" panose="02040503050406030204" pitchFamily="18" charset="0"/>
                                      </a:rPr>
                                      <m:t>𝜔</m:t>
                                    </m:r>
                                    <m:r>
                                      <a:rPr lang="en-US" sz="2800" i="1">
                                        <a:latin typeface="Cambria Math" panose="02040503050406030204" pitchFamily="18" charset="0"/>
                                      </a:rPr>
                                      <m:t>𝐶</m:t>
                                    </m:r>
                                  </m:den>
                                </m:f>
                              </m:e>
                            </m:d>
                          </m:e>
                          <m:sup>
                            <m:r>
                              <a:rPr lang="en-US" sz="2800" i="1">
                                <a:latin typeface="Cambria Math" panose="02040503050406030204" pitchFamily="18" charset="0"/>
                              </a:rPr>
                              <m:t>2</m:t>
                            </m:r>
                          </m:sup>
                        </m:sSup>
                      </m:e>
                    </m:rad>
                  </m:oMath>
                </a14:m>
                <a:endParaRPr lang="vi-VN" sz="2800">
                  <a:latin typeface="Fira Sans Condensed" panose="020B0503050000020004" pitchFamily="34" charset="0"/>
                </a:endParaRPr>
              </a:p>
            </p:txBody>
          </p:sp>
        </mc:Choice>
        <mc:Fallback>
          <p:sp>
            <p:nvSpPr>
              <p:cNvPr id="8" name="Dap an D" descr="n28 SP Ly k27">
                <a:extLst>
                  <a:ext uri="{FF2B5EF4-FFF2-40B4-BE49-F238E27FC236}">
                    <a16:creationId xmlns:a16="http://schemas.microsoft.com/office/drawing/2014/main" id="{57BAB0C8-5961-9A54-17A1-624CD8AF7382}"/>
                  </a:ext>
                </a:extLst>
              </p:cNvPr>
              <p:cNvSpPr>
                <a:spLocks noRot="1" noChangeAspect="1" noMove="1" noResize="1" noEditPoints="1" noAdjustHandles="1" noChangeArrowheads="1" noChangeShapeType="1" noTextEdit="1"/>
              </p:cNvSpPr>
              <p:nvPr/>
            </p:nvSpPr>
            <p:spPr>
              <a:xfrm>
                <a:off x="6392298" y="4366706"/>
                <a:ext cx="5185186" cy="968475"/>
              </a:xfrm>
              <a:prstGeom prst="roundRect">
                <a:avLst>
                  <a:gd name="adj" fmla="val 19370"/>
                </a:avLst>
              </a:prstGeom>
              <a:blipFill>
                <a:blip r:embed="rId14"/>
                <a:stretch>
                  <a:fillRect b="-3145"/>
                </a:stretch>
              </a:blipFill>
              <a:ln>
                <a:noFill/>
              </a:ln>
            </p:spPr>
            <p:txBody>
              <a:bodyPr/>
              <a:lstStyle/>
              <a:p>
                <a:r>
                  <a:rPr lang="en-US">
                    <a:noFill/>
                  </a:rPr>
                  <a:t> </a:t>
                </a:r>
              </a:p>
            </p:txBody>
          </p:sp>
        </mc:Fallback>
      </mc:AlternateContent>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249" y="3175191"/>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5"/>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17419" y="3199804"/>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520" y="4587406"/>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17237" y="4597134"/>
            <a:ext cx="524877" cy="527073"/>
          </a:xfrm>
          <a:prstGeom prst="rect">
            <a:avLst/>
          </a:prstGeom>
        </p:spPr>
      </p:pic>
      <p:pic>
        <p:nvPicPr>
          <p:cNvPr id="29" name="Nhạc 10 giây" descr="n28 SP Ly k27">
            <a:hlinkClick r:id="" action="ppaction://media"/>
            <a:extLst>
              <a:ext uri="{FF2B5EF4-FFF2-40B4-BE49-F238E27FC236}">
                <a16:creationId xmlns:a16="http://schemas.microsoft.com/office/drawing/2014/main" id="{0AE88785-F06B-2788-9A17-6218FB0EFA14}"/>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609601" y="3873176"/>
            <a:ext cx="406400" cy="406400"/>
          </a:xfrm>
          <a:prstGeom prst="rect">
            <a:avLst/>
          </a:prstGeom>
        </p:spPr>
      </p:pic>
      <p:pic>
        <p:nvPicPr>
          <p:cNvPr id="30" name="Picture 29" descr="n28 SP Ly k27">
            <a:extLst>
              <a:ext uri="{FF2B5EF4-FFF2-40B4-BE49-F238E27FC236}">
                <a16:creationId xmlns:a16="http://schemas.microsoft.com/office/drawing/2014/main" id="{0BE9F9B3-FF32-1026-0D18-ED94783532A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6D0A075A-0486-B92E-1709-65E9FAC31FB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325A3EC5-07A0-25AB-3781-897E85D2310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74D685DC-B31F-4B5E-9662-C8C5B165B21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90F2CB04-1A86-5F66-2676-6993D016AF3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D01DF5C1-E5CA-E339-1375-0A6A0568CE3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9454D70E-439D-8151-6BA5-4D85F4BEC3D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95DFE9C9-9DF4-B2D3-42E4-821DB030045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3690439A-36A8-8CA1-92AE-3E265FE30394}"/>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76FB8853-589F-D70A-2F0E-9CE0B7241EB5}"/>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5C643D16-9D11-6719-CF53-8C68E4E337D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7D0F9FDE-1401-B62A-1A40-8D40D774CDC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DC581A44-9EEF-E8E4-8EBF-1C2FB2AC5E2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92CF9477-59AE-2DA6-1783-AE9290E7B87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FC4877D1-8AF6-BAD9-2A44-01E87AE0C66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DCE239E3-3A80-705D-6775-90EAA716E56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C4C33491-7AC6-D476-4D46-21CB3437E17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8" name="gheptimeclock15s" descr="n28 SP Ly k27">
            <a:hlinkClick r:id="" action="ppaction://media"/>
            <a:extLst>
              <a:ext uri="{FF2B5EF4-FFF2-40B4-BE49-F238E27FC236}">
                <a16:creationId xmlns:a16="http://schemas.microsoft.com/office/drawing/2014/main" id="{67EC5E02-91DA-31B1-D001-7A236F593731}"/>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79958" y="-575185"/>
            <a:ext cx="406400" cy="406400"/>
          </a:xfrm>
          <a:prstGeom prst="rect">
            <a:avLst/>
          </a:prstGeom>
        </p:spPr>
      </p:pic>
    </p:spTree>
    <p:extLst>
      <p:ext uri="{BB962C8B-B14F-4D97-AF65-F5344CB8AC3E}">
        <p14:creationId xmlns:p14="http://schemas.microsoft.com/office/powerpoint/2010/main" val="3260605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8"/>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chemeClr val="accent2"/>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1119" fill="hold"/>
                                        <p:tgtEl>
                                          <p:spTgt spid="13"/>
                                        </p:tgtEl>
                                      </p:cBhvr>
                                    </p:cmd>
                                  </p:childTnLst>
                                </p:cTn>
                              </p:par>
                              <p:par>
                                <p:cTn id="107" presetID="23" presetClass="entr" presetSubtype="32"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ppt_w</p:attrName>
                                        </p:attrNameLst>
                                      </p:cBhvr>
                                      <p:tavLst>
                                        <p:tav tm="0">
                                          <p:val>
                                            <p:strVal val="4*#ppt_w"/>
                                          </p:val>
                                        </p:tav>
                                        <p:tav tm="100000">
                                          <p:val>
                                            <p:strVal val="#ppt_w"/>
                                          </p:val>
                                        </p:tav>
                                      </p:tavLst>
                                    </p:anim>
                                    <p:anim calcmode="lin" valueType="num">
                                      <p:cBhvr>
                                        <p:cTn id="110" dur="500" fill="hold"/>
                                        <p:tgtEl>
                                          <p:spTgt spid="16"/>
                                        </p:tgtEl>
                                        <p:attrNameLst>
                                          <p:attrName>ppt_h</p:attrName>
                                        </p:attrNameLst>
                                      </p:cBhvr>
                                      <p:tavLst>
                                        <p:tav tm="0">
                                          <p:val>
                                            <p:strVal val="4*#ppt_h"/>
                                          </p:val>
                                        </p:tav>
                                        <p:tav tm="100000">
                                          <p:val>
                                            <p:strVal val="#ppt_h"/>
                                          </p:val>
                                        </p:tav>
                                      </p:tavLst>
                                    </p:anim>
                                  </p:childTnLst>
                                </p:cTn>
                              </p:par>
                              <p:par>
                                <p:cTn id="111" presetID="26" presetClass="emph" presetSubtype="0" repeatCount="3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57D220"/>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5193" fill="hold"/>
                                        <p:tgtEl>
                                          <p:spTgt spid="10"/>
                                        </p:tgtEl>
                                      </p:cBhvr>
                                    </p:cmd>
                                  </p:childTnLst>
                                </p:cTn>
                              </p:par>
                              <p:par>
                                <p:cTn id="124" presetID="23" presetClass="entr" presetSubtype="32" fill="hold" nodeType="withEffect">
                                  <p:stCondLst>
                                    <p:cond delay="0"/>
                                  </p:stCondLst>
                                  <p:childTnLst>
                                    <p:set>
                                      <p:cBhvr>
                                        <p:cTn id="125" dur="1" fill="hold">
                                          <p:stCondLst>
                                            <p:cond delay="0"/>
                                          </p:stCondLst>
                                        </p:cTn>
                                        <p:tgtEl>
                                          <p:spTgt spid="12"/>
                                        </p:tgtEl>
                                        <p:attrNameLst>
                                          <p:attrName>style.visibility</p:attrName>
                                        </p:attrNameLst>
                                      </p:cBhvr>
                                      <p:to>
                                        <p:strVal val="visible"/>
                                      </p:to>
                                    </p:set>
                                    <p:anim calcmode="lin" valueType="num">
                                      <p:cBhvr>
                                        <p:cTn id="126" dur="500" fill="hold"/>
                                        <p:tgtEl>
                                          <p:spTgt spid="12"/>
                                        </p:tgtEl>
                                        <p:attrNameLst>
                                          <p:attrName>ppt_w</p:attrName>
                                        </p:attrNameLst>
                                      </p:cBhvr>
                                      <p:tavLst>
                                        <p:tav tm="0">
                                          <p:val>
                                            <p:strVal val="4*#ppt_w"/>
                                          </p:val>
                                        </p:tav>
                                        <p:tav tm="100000">
                                          <p:val>
                                            <p:strVal val="#ppt_w"/>
                                          </p:val>
                                        </p:tav>
                                      </p:tavLst>
                                    </p:anim>
                                    <p:anim calcmode="lin" valueType="num">
                                      <p:cBhvr>
                                        <p:cTn id="127" dur="500" fill="hold"/>
                                        <p:tgtEl>
                                          <p:spTgt spid="12"/>
                                        </p:tgtEl>
                                        <p:attrNameLst>
                                          <p:attrName>ppt_h</p:attrName>
                                        </p:attrNameLst>
                                      </p:cBhvr>
                                      <p:tavLst>
                                        <p:tav tm="0">
                                          <p:val>
                                            <p:strVal val="4*#ppt_h"/>
                                          </p:val>
                                        </p:tav>
                                        <p:tav tm="100000">
                                          <p:val>
                                            <p:strVal val="#ppt_h"/>
                                          </p:val>
                                        </p:tav>
                                      </p:tavLst>
                                    </p:anim>
                                  </p:childTnLst>
                                </p:cTn>
                              </p:par>
                              <p:par>
                                <p:cTn id="128" presetID="26" presetClass="emph" presetSubtype="0" repeatCount="5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5"/>
                                        </p:tgtEl>
                                        <p:attrNameLst>
                                          <p:attrName>style.visibility</p:attrName>
                                        </p:attrNameLst>
                                      </p:cBhvr>
                                      <p:to>
                                        <p:strVal val="visible"/>
                                      </p:to>
                                    </p:set>
                                    <p:anim calcmode="lin" valueType="num">
                                      <p:cBhvr>
                                        <p:cTn id="143" dur="500" fill="hold"/>
                                        <p:tgtEl>
                                          <p:spTgt spid="15"/>
                                        </p:tgtEl>
                                        <p:attrNameLst>
                                          <p:attrName>ppt_w</p:attrName>
                                        </p:attrNameLst>
                                      </p:cBhvr>
                                      <p:tavLst>
                                        <p:tav tm="0">
                                          <p:val>
                                            <p:strVal val="4*#ppt_w"/>
                                          </p:val>
                                        </p:tav>
                                        <p:tav tm="100000">
                                          <p:val>
                                            <p:strVal val="#ppt_w"/>
                                          </p:val>
                                        </p:tav>
                                      </p:tavLst>
                                    </p:anim>
                                    <p:anim calcmode="lin" valueType="num">
                                      <p:cBhvr>
                                        <p:cTn id="144" dur="500" fill="hold"/>
                                        <p:tgtEl>
                                          <p:spTgt spid="15"/>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7"/>
                                        </p:tgtEl>
                                        <p:attrNameLst>
                                          <p:attrName>style.visibility</p:attrName>
                                        </p:attrNameLst>
                                      </p:cBhvr>
                                      <p:to>
                                        <p:strVal val="visible"/>
                                      </p:to>
                                    </p:set>
                                    <p:anim calcmode="lin" valueType="num">
                                      <p:cBhvr>
                                        <p:cTn id="159" dur="500" fill="hold"/>
                                        <p:tgtEl>
                                          <p:spTgt spid="17"/>
                                        </p:tgtEl>
                                        <p:attrNameLst>
                                          <p:attrName>ppt_w</p:attrName>
                                        </p:attrNameLst>
                                      </p:cBhvr>
                                      <p:tavLst>
                                        <p:tav tm="0">
                                          <p:val>
                                            <p:strVal val="4*#ppt_w"/>
                                          </p:val>
                                        </p:tav>
                                        <p:tav tm="100000">
                                          <p:val>
                                            <p:strVal val="#ppt_w"/>
                                          </p:val>
                                        </p:tav>
                                      </p:tavLst>
                                    </p:anim>
                                    <p:anim calcmode="lin" valueType="num">
                                      <p:cBhvr>
                                        <p:cTn id="160" dur="500" fill="hold"/>
                                        <p:tgtEl>
                                          <p:spTgt spid="17"/>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100000">
                <p:cTn id="164" fill="hold" display="0">
                  <p:stCondLst>
                    <p:cond delay="indefinite"/>
                  </p:stCondLst>
                  <p:endCondLst>
                    <p:cond evt="onStopAudio" delay="0">
                      <p:tgtEl>
                        <p:sldTgt/>
                      </p:tgtEl>
                    </p:cond>
                  </p:endCondLst>
                </p:cTn>
                <p:tgtEl>
                  <p:spTgt spid="29"/>
                </p:tgtEl>
              </p:cMediaNode>
            </p:audio>
            <p:audio>
              <p:cMediaNode vol="80000">
                <p:cTn id="165" fill="hold" display="0">
                  <p:stCondLst>
                    <p:cond delay="indefinite"/>
                  </p:stCondLst>
                  <p:endCondLst>
                    <p:cond evt="onStopAudio" delay="0">
                      <p:tgtEl>
                        <p:sldTgt/>
                      </p:tgtEl>
                    </p:cond>
                  </p:endCondLst>
                </p:cTn>
                <p:tgtEl>
                  <p:spTgt spid="48"/>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2" name="Cau hoi" descr="n28 SP Ly k27">
            <a:extLst>
              <a:ext uri="{FF2B5EF4-FFF2-40B4-BE49-F238E27FC236}">
                <a16:creationId xmlns:a16="http://schemas.microsoft.com/office/drawing/2014/main" id="{29B82E50-678B-9972-37E7-66D450555B3C}"/>
              </a:ext>
            </a:extLst>
          </p:cNvPr>
          <p:cNvSpPr/>
          <p:nvPr/>
        </p:nvSpPr>
        <p:spPr>
          <a:xfrm>
            <a:off x="614516" y="275304"/>
            <a:ext cx="10962968" cy="1818967"/>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3200" b="1">
                <a:latin typeface="Fira Sans Extra Condensed" panose="020B0503050000020004" pitchFamily="34" charset="0"/>
              </a:rPr>
              <a:t>Câu 2</a:t>
            </a:r>
            <a:endParaRPr lang="nl-NL" sz="3200">
              <a:latin typeface="Fira Sans Extra Condensed" panose="020B0503050000020004" pitchFamily="34" charset="0"/>
            </a:endParaRPr>
          </a:p>
          <a:p>
            <a:pPr algn="just"/>
            <a:r>
              <a:rPr lang="vi-VN" sz="3200">
                <a:latin typeface="Fira Sans Extra Condensed" panose="020B0503050000020004" pitchFamily="34" charset="0"/>
              </a:rPr>
              <a:t>Trong mạch điện xoay chiều gồm 3 phần tử R,L,C mắc nối tiếp. Tổng trở của mạch phụ thuộc vào</a:t>
            </a:r>
          </a:p>
        </p:txBody>
      </p:sp>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2916452"/>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en-US" sz="2800">
                    <a:latin typeface="Fira Sans Extra Condensed" panose="020B0503050000020004" pitchFamily="34" charset="0"/>
                  </a:rPr>
                  <a:t>A. </a:t>
                </a:r>
                <a14:m>
                  <m:oMath xmlns:m="http://schemas.openxmlformats.org/officeDocument/2006/math">
                    <m:r>
                      <a:rPr lang="en-US" sz="2800" i="1">
                        <a:latin typeface="Cambria Math" panose="02040503050406030204" pitchFamily="18" charset="0"/>
                      </a:rPr>
                      <m:t>𝐿</m:t>
                    </m:r>
                    <m:r>
                      <a:rPr lang="en-US" sz="2800" i="1">
                        <a:latin typeface="Cambria Math" panose="02040503050406030204" pitchFamily="18" charset="0"/>
                      </a:rPr>
                      <m:t>, </m:t>
                    </m:r>
                    <m:r>
                      <a:rPr lang="en-US" sz="2800" i="1">
                        <a:latin typeface="Cambria Math" panose="02040503050406030204" pitchFamily="18" charset="0"/>
                      </a:rPr>
                      <m:t>𝐶</m:t>
                    </m:r>
                    <m:r>
                      <a:rPr lang="en-US" sz="2800" i="1">
                        <a:latin typeface="Cambria Math" panose="02040503050406030204" pitchFamily="18" charset="0"/>
                      </a:rPr>
                      <m:t> </m:t>
                    </m:r>
                    <m:r>
                      <a:rPr lang="en-US" sz="2800" i="1">
                        <a:latin typeface="Cambria Math" panose="02040503050406030204" pitchFamily="18" charset="0"/>
                      </a:rPr>
                      <m:t>𝑣</m:t>
                    </m:r>
                    <m:r>
                      <a:rPr lang="en-US" sz="2800" i="1">
                        <a:latin typeface="Cambria Math" panose="02040503050406030204" pitchFamily="18" charset="0"/>
                      </a:rPr>
                      <m:t>à </m:t>
                    </m:r>
                    <m:r>
                      <a:rPr lang="el-GR" sz="2800" i="1">
                        <a:latin typeface="Cambria Math" panose="02040503050406030204" pitchFamily="18" charset="0"/>
                      </a:rPr>
                      <m:t>𝜔</m:t>
                    </m:r>
                  </m:oMath>
                </a14:m>
                <a:endParaRPr lang="vi-VN" sz="2800">
                  <a:latin typeface="Fira Sans Extra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2916452"/>
                <a:ext cx="5185186" cy="968475"/>
              </a:xfrm>
              <a:prstGeom prst="roundRect">
                <a:avLst>
                  <a:gd name="adj" fmla="val 19370"/>
                </a:avLst>
              </a:prstGeom>
              <a:blipFill>
                <a:blip r:embed="rId9"/>
                <a:stretch>
                  <a:fillRect/>
                </a:stretch>
              </a:blipFill>
              <a:ln>
                <a:noFill/>
              </a:ln>
            </p:spPr>
            <p:txBody>
              <a:bodyPr/>
              <a:lstStyle/>
              <a:p>
                <a:r>
                  <a:rPr lang="en-US">
                    <a:noFill/>
                  </a:rPr>
                  <a:t> </a:t>
                </a:r>
              </a:p>
            </p:txBody>
          </p:sp>
        </mc:Fallback>
      </mc:AlternateContent>
      <p:sp>
        <p:nvSpPr>
          <p:cNvPr id="7" name="Dap an B" descr="n28 SP Ly k27">
            <a:extLst>
              <a:ext uri="{FF2B5EF4-FFF2-40B4-BE49-F238E27FC236}">
                <a16:creationId xmlns:a16="http://schemas.microsoft.com/office/drawing/2014/main" id="{B0832B0B-4ABE-1161-A102-AB23B8216F87}"/>
              </a:ext>
            </a:extLst>
          </p:cNvPr>
          <p:cNvSpPr/>
          <p:nvPr/>
        </p:nvSpPr>
        <p:spPr>
          <a:xfrm>
            <a:off x="6392298" y="2916451"/>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800">
                <a:latin typeface="Fira Sans Extra Condensed" panose="020B0503050000020004" pitchFamily="34" charset="0"/>
              </a:rPr>
              <a:t>B.</a:t>
            </a:r>
            <a:r>
              <a:rPr lang="en-US" sz="2800">
                <a:latin typeface="Fira Sans Extra Condensed" panose="020B0503050000020004" pitchFamily="34" charset="0"/>
              </a:rPr>
              <a:t> </a:t>
            </a:r>
            <a:r>
              <a:rPr lang="vi-VN" sz="2800">
                <a:latin typeface="Fira Sans Extra Condensed" panose="020B0503050000020004" pitchFamily="34" charset="0"/>
              </a:rPr>
              <a:t>R, L và C</a:t>
            </a:r>
          </a:p>
        </p:txBody>
      </p:sp>
      <p:sp>
        <p:nvSpPr>
          <p:cNvPr id="9" name="Dap an C" descr="n28 SP Ly k27">
            <a:extLst>
              <a:ext uri="{FF2B5EF4-FFF2-40B4-BE49-F238E27FC236}">
                <a16:creationId xmlns:a16="http://schemas.microsoft.com/office/drawing/2014/main" id="{6A838AAC-1924-BBFD-4E93-770D9492AD7F}"/>
              </a:ext>
            </a:extLst>
          </p:cNvPr>
          <p:cNvSpPr/>
          <p:nvPr/>
        </p:nvSpPr>
        <p:spPr>
          <a:xfrm>
            <a:off x="614516" y="4366706"/>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600">
                <a:latin typeface="Fira Sans Extra Condensed" panose="020B0503050000020004" pitchFamily="34" charset="0"/>
              </a:rPr>
              <a:t>C.</a:t>
            </a:r>
            <a:r>
              <a:rPr lang="en-US" sz="2600">
                <a:latin typeface="Fira Sans Extra Condensed" panose="020B0503050000020004" pitchFamily="34" charset="0"/>
              </a:rPr>
              <a:t> </a:t>
            </a:r>
            <a:r>
              <a:rPr lang="en-US" sz="2800" kern="0">
                <a:latin typeface="Times New Roman" panose="02020603050405020304" pitchFamily="18" charset="0"/>
                <a:ea typeface="Times New Roman" panose="02020603050405020304" pitchFamily="18" charset="0"/>
              </a:rPr>
              <a:t>ω</a:t>
            </a:r>
            <a:endParaRPr lang="vi-VN" sz="2800">
              <a:latin typeface="Fira Sans Extra Condensed" panose="020B0503050000020004" pitchFamily="34" charset="0"/>
            </a:endParaRPr>
          </a:p>
        </p:txBody>
      </p:sp>
      <p:sp>
        <p:nvSpPr>
          <p:cNvPr id="8" name="Dap an D" descr="n28 SP Ly k27">
            <a:extLst>
              <a:ext uri="{FF2B5EF4-FFF2-40B4-BE49-F238E27FC236}">
                <a16:creationId xmlns:a16="http://schemas.microsoft.com/office/drawing/2014/main" id="{57BAB0C8-5961-9A54-17A1-624CD8AF7382}"/>
              </a:ext>
            </a:extLst>
          </p:cNvPr>
          <p:cNvSpPr/>
          <p:nvPr/>
        </p:nvSpPr>
        <p:spPr>
          <a:xfrm>
            <a:off x="6392298" y="4366706"/>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600">
                <a:latin typeface="Fira Sans Extra Condensed" panose="020B0503050000020004" pitchFamily="34" charset="0"/>
              </a:rPr>
              <a:t>D.</a:t>
            </a:r>
            <a:r>
              <a:rPr lang="en-US" sz="2600">
                <a:latin typeface="Fira Sans Extra Condensed" panose="020B0503050000020004" pitchFamily="34" charset="0"/>
              </a:rPr>
              <a:t> </a:t>
            </a:r>
            <a:r>
              <a:rPr lang="pt-BR" sz="2600">
                <a:latin typeface="Fira Sans Extra Condensed" panose="020B0503050000020004" pitchFamily="34" charset="0"/>
              </a:rPr>
              <a:t>R, L, C và ω</a:t>
            </a:r>
            <a:endParaRPr lang="vi-VN" sz="2800">
              <a:latin typeface="Fira Sans Extra Condensed" panose="020B0503050000020004" pitchFamily="34" charset="0"/>
            </a:endParaRPr>
          </a:p>
        </p:txBody>
      </p:sp>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23932" y="4597134"/>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0"/>
          <a:stretch>
            <a:fillRect/>
          </a:stretch>
        </p:blipFill>
        <p:spPr>
          <a:xfrm>
            <a:off x="4528563" y="-590934"/>
            <a:ext cx="487363" cy="487363"/>
          </a:xfrm>
          <a:prstGeom prst="rect">
            <a:avLst/>
          </a:prstGeom>
        </p:spPr>
      </p:pic>
      <p:pic>
        <p:nvPicPr>
          <p:cNvPr id="33" name="Picture 32" descr="n28 SP Ly k27">
            <a:extLst>
              <a:ext uri="{FF2B5EF4-FFF2-40B4-BE49-F238E27FC236}">
                <a16:creationId xmlns:a16="http://schemas.microsoft.com/office/drawing/2014/main" id="{A103C382-5E8D-6AA7-199C-8E312FA4BB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0904" y="3165463"/>
            <a:ext cx="524877" cy="527073"/>
          </a:xfrm>
          <a:prstGeom prst="rect">
            <a:avLst/>
          </a:prstGeom>
        </p:spPr>
      </p:pic>
      <p:pic>
        <p:nvPicPr>
          <p:cNvPr id="34" name="Picture 33" descr="n28 SP Ly k27">
            <a:extLst>
              <a:ext uri="{FF2B5EF4-FFF2-40B4-BE49-F238E27FC236}">
                <a16:creationId xmlns:a16="http://schemas.microsoft.com/office/drawing/2014/main" id="{294FBD42-C7EC-DE5E-A399-608D5176F7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869" y="4597134"/>
            <a:ext cx="524877" cy="527073"/>
          </a:xfrm>
          <a:prstGeom prst="rect">
            <a:avLst/>
          </a:prstGeom>
        </p:spPr>
      </p:pic>
      <p:pic>
        <p:nvPicPr>
          <p:cNvPr id="35" name="Picture 34" descr="n28 SP Ly k27">
            <a:extLst>
              <a:ext uri="{FF2B5EF4-FFF2-40B4-BE49-F238E27FC236}">
                <a16:creationId xmlns:a16="http://schemas.microsoft.com/office/drawing/2014/main" id="{BA9C9A06-DB3F-40C9-FB05-EDEFDAF25F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870" y="3131321"/>
            <a:ext cx="524877" cy="527073"/>
          </a:xfrm>
          <a:prstGeom prst="rect">
            <a:avLst/>
          </a:prstGeom>
        </p:spPr>
      </p:pic>
      <p:pic>
        <p:nvPicPr>
          <p:cNvPr id="15" name="Picture 14" descr="n28 SP Ly k27">
            <a:extLst>
              <a:ext uri="{FF2B5EF4-FFF2-40B4-BE49-F238E27FC236}">
                <a16:creationId xmlns:a16="http://schemas.microsoft.com/office/drawing/2014/main" id="{BE86737C-23B0-9C78-ECBB-7A6A7AC2C1E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descr="n28 SP Ly k27">
            <a:extLst>
              <a:ext uri="{FF2B5EF4-FFF2-40B4-BE49-F238E27FC236}">
                <a16:creationId xmlns:a16="http://schemas.microsoft.com/office/drawing/2014/main" id="{2F0A0A8E-C66A-8A24-081E-59FE9A49189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17" name="TextBox 16" descr="n28 SP Ly k27">
            <a:extLst>
              <a:ext uri="{FF2B5EF4-FFF2-40B4-BE49-F238E27FC236}">
                <a16:creationId xmlns:a16="http://schemas.microsoft.com/office/drawing/2014/main" id="{7EC98078-462C-B2E7-C422-B2FF4D1FA4B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0" name="TextBox 29" descr="n28 SP Ly k27">
            <a:extLst>
              <a:ext uri="{FF2B5EF4-FFF2-40B4-BE49-F238E27FC236}">
                <a16:creationId xmlns:a16="http://schemas.microsoft.com/office/drawing/2014/main" id="{57E26117-FD01-0166-66C1-3506E3A6001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1" name="TextBox 30" descr="n28 SP Ly k27">
            <a:extLst>
              <a:ext uri="{FF2B5EF4-FFF2-40B4-BE49-F238E27FC236}">
                <a16:creationId xmlns:a16="http://schemas.microsoft.com/office/drawing/2014/main" id="{8DE674C6-6EA9-BD65-5C06-06BEE8B26AD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2" name="TextBox 31" descr="n28 SP Ly k27">
            <a:extLst>
              <a:ext uri="{FF2B5EF4-FFF2-40B4-BE49-F238E27FC236}">
                <a16:creationId xmlns:a16="http://schemas.microsoft.com/office/drawing/2014/main" id="{305B3C8E-8FB3-A22E-D711-8A458644AE1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74D59AEE-EF1A-C2E1-D12C-F50FEB0430C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7C7184B4-BF57-53BB-1DD6-6B8732045A3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CD5D766C-3A60-BCDA-96F1-590F9060779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C6209450-A042-C18D-15C9-D3A8E212C81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78B08006-7D09-1C04-8E10-5781F235743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A4B2F473-B52D-0D48-AA07-000E5C1EFD0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8669C366-788A-FE94-596D-C68F81ED04F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DD4E11C7-7710-69D7-66F7-C580348F3B0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119C4F61-9FDF-4BE3-13B2-16938CBECA23}"/>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2B5EB696-AADD-918B-948C-E771A7B37D7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EBFE97B8-46F4-E0F7-C247-66D2CB0015F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891A84C3-2CD4-D670-E22A-EFD16BA2B80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79958" y="-575185"/>
            <a:ext cx="406400" cy="406400"/>
          </a:xfrm>
          <a:prstGeom prst="rect">
            <a:avLst/>
          </a:prstGeom>
        </p:spPr>
      </p:pic>
    </p:spTree>
    <p:extLst>
      <p:ext uri="{BB962C8B-B14F-4D97-AF65-F5344CB8AC3E}">
        <p14:creationId xmlns:p14="http://schemas.microsoft.com/office/powerpoint/2010/main" val="21990998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out)">
                                      <p:cBhvr>
                                        <p:cTn id="33" dur="10"/>
                                        <p:tgtEl>
                                          <p:spTgt spid="15"/>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2"/>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2"/>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1"/>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1"/>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0"/>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0"/>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17"/>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17"/>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chemeClr val="accent2"/>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1119" fill="hold"/>
                                        <p:tgtEl>
                                          <p:spTgt spid="13"/>
                                        </p:tgtEl>
                                      </p:cBhvr>
                                    </p:cmd>
                                  </p:childTnLst>
                                </p:cTn>
                              </p:par>
                              <p:par>
                                <p:cTn id="107" presetID="23" presetClass="entr" presetSubtype="32"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500" fill="hold"/>
                                        <p:tgtEl>
                                          <p:spTgt spid="34"/>
                                        </p:tgtEl>
                                        <p:attrNameLst>
                                          <p:attrName>ppt_w</p:attrName>
                                        </p:attrNameLst>
                                      </p:cBhvr>
                                      <p:tavLst>
                                        <p:tav tm="0">
                                          <p:val>
                                            <p:strVal val="4*#ppt_w"/>
                                          </p:val>
                                        </p:tav>
                                        <p:tav tm="100000">
                                          <p:val>
                                            <p:strVal val="#ppt_w"/>
                                          </p:val>
                                        </p:tav>
                                      </p:tavLst>
                                    </p:anim>
                                    <p:anim calcmode="lin" valueType="num">
                                      <p:cBhvr>
                                        <p:cTn id="110" dur="500" fill="hold"/>
                                        <p:tgtEl>
                                          <p:spTgt spid="34"/>
                                        </p:tgtEl>
                                        <p:attrNameLst>
                                          <p:attrName>ppt_h</p:attrName>
                                        </p:attrNameLst>
                                      </p:cBhvr>
                                      <p:tavLst>
                                        <p:tav tm="0">
                                          <p:val>
                                            <p:strVal val="4*#ppt_h"/>
                                          </p:val>
                                        </p:tav>
                                        <p:tav tm="100000">
                                          <p:val>
                                            <p:strVal val="#ppt_h"/>
                                          </p:val>
                                        </p:tav>
                                      </p:tavLst>
                                    </p:anim>
                                  </p:childTnLst>
                                </p:cTn>
                              </p:par>
                              <p:par>
                                <p:cTn id="111" presetID="26" presetClass="emph" presetSubtype="0" repeatCount="3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ED7D31"/>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strVal val="4*#ppt_w"/>
                                          </p:val>
                                        </p:tav>
                                        <p:tav tm="100000">
                                          <p:val>
                                            <p:strVal val="#ppt_w"/>
                                          </p:val>
                                        </p:tav>
                                      </p:tavLst>
                                    </p:anim>
                                    <p:anim calcmode="lin" valueType="num">
                                      <p:cBhvr>
                                        <p:cTn id="127" dur="500" fill="hold"/>
                                        <p:tgtEl>
                                          <p:spTgt spid="3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33"/>
                                        </p:tgtEl>
                                        <p:attrNameLst>
                                          <p:attrName>style.visibility</p:attrName>
                                        </p:attrNameLst>
                                      </p:cBhvr>
                                      <p:to>
                                        <p:strVal val="visible"/>
                                      </p:to>
                                    </p:set>
                                    <p:anim calcmode="lin" valueType="num">
                                      <p:cBhvr>
                                        <p:cTn id="143" dur="500" fill="hold"/>
                                        <p:tgtEl>
                                          <p:spTgt spid="33"/>
                                        </p:tgtEl>
                                        <p:attrNameLst>
                                          <p:attrName>ppt_w</p:attrName>
                                        </p:attrNameLst>
                                      </p:cBhvr>
                                      <p:tavLst>
                                        <p:tav tm="0">
                                          <p:val>
                                            <p:strVal val="4*#ppt_w"/>
                                          </p:val>
                                        </p:tav>
                                        <p:tav tm="100000">
                                          <p:val>
                                            <p:strVal val="#ppt_w"/>
                                          </p:val>
                                        </p:tav>
                                      </p:tavLst>
                                    </p:anim>
                                    <p:anim calcmode="lin" valueType="num">
                                      <p:cBhvr>
                                        <p:cTn id="144" dur="500" fill="hold"/>
                                        <p:tgtEl>
                                          <p:spTgt spid="33"/>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rgbClr val="57D220"/>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5193" fill="hold"/>
                                        <p:tgtEl>
                                          <p:spTgt spid="10"/>
                                        </p:tgtEl>
                                      </p:cBhvr>
                                    </p:cmd>
                                  </p:childTnLst>
                                </p:cTn>
                              </p:par>
                              <p:par>
                                <p:cTn id="157" presetID="23" presetClass="entr" presetSubtype="32" fill="hold" nodeType="withEffect">
                                  <p:stCondLst>
                                    <p:cond delay="0"/>
                                  </p:stCondLst>
                                  <p:childTnLst>
                                    <p:set>
                                      <p:cBhvr>
                                        <p:cTn id="158" dur="1" fill="hold">
                                          <p:stCondLst>
                                            <p:cond delay="0"/>
                                          </p:stCondLst>
                                        </p:cTn>
                                        <p:tgtEl>
                                          <p:spTgt spid="12"/>
                                        </p:tgtEl>
                                        <p:attrNameLst>
                                          <p:attrName>style.visibility</p:attrName>
                                        </p:attrNameLst>
                                      </p:cBhvr>
                                      <p:to>
                                        <p:strVal val="visible"/>
                                      </p:to>
                                    </p:set>
                                    <p:anim calcmode="lin" valueType="num">
                                      <p:cBhvr>
                                        <p:cTn id="159" dur="500" fill="hold"/>
                                        <p:tgtEl>
                                          <p:spTgt spid="12"/>
                                        </p:tgtEl>
                                        <p:attrNameLst>
                                          <p:attrName>ppt_w</p:attrName>
                                        </p:attrNameLst>
                                      </p:cBhvr>
                                      <p:tavLst>
                                        <p:tav tm="0">
                                          <p:val>
                                            <p:strVal val="4*#ppt_w"/>
                                          </p:val>
                                        </p:tav>
                                        <p:tav tm="100000">
                                          <p:val>
                                            <p:strVal val="#ppt_w"/>
                                          </p:val>
                                        </p:tav>
                                      </p:tavLst>
                                    </p:anim>
                                    <p:anim calcmode="lin" valueType="num">
                                      <p:cBhvr>
                                        <p:cTn id="160" dur="500" fill="hold"/>
                                        <p:tgtEl>
                                          <p:spTgt spid="12"/>
                                        </p:tgtEl>
                                        <p:attrNameLst>
                                          <p:attrName>ppt_h</p:attrName>
                                        </p:attrNameLst>
                                      </p:cBhvr>
                                      <p:tavLst>
                                        <p:tav tm="0">
                                          <p:val>
                                            <p:strVal val="4*#ppt_h"/>
                                          </p:val>
                                        </p:tav>
                                        <p:tav tm="100000">
                                          <p:val>
                                            <p:strVal val="#ppt_h"/>
                                          </p:val>
                                        </p:tav>
                                      </p:tavLst>
                                    </p:anim>
                                  </p:childTnLst>
                                </p:cTn>
                              </p:par>
                              <p:par>
                                <p:cTn id="161" presetID="26" presetClass="emph" presetSubtype="0" repeatCount="5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16" grpId="0"/>
      <p:bldP spid="17" grpId="0"/>
      <p:bldP spid="17" grpId="1"/>
      <p:bldP spid="30" grpId="0"/>
      <p:bldP spid="30" grpId="1"/>
      <p:bldP spid="31" grpId="0"/>
      <p:bldP spid="31" grpId="1"/>
      <p:bldP spid="32" grpId="0"/>
      <p:bldP spid="32"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2" name="Cau hoi" descr="n28 SP Ly k27">
            <a:extLst>
              <a:ext uri="{FF2B5EF4-FFF2-40B4-BE49-F238E27FC236}">
                <a16:creationId xmlns:a16="http://schemas.microsoft.com/office/drawing/2014/main" id="{29B82E50-678B-9972-37E7-66D450555B3C}"/>
              </a:ext>
            </a:extLst>
          </p:cNvPr>
          <p:cNvSpPr/>
          <p:nvPr/>
        </p:nvSpPr>
        <p:spPr>
          <a:xfrm>
            <a:off x="614516" y="156037"/>
            <a:ext cx="10962968" cy="1753230"/>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3200" b="1">
                <a:latin typeface="Fira Sans Extra Condensed" panose="020B0503050000020004" pitchFamily="34" charset="0"/>
              </a:rPr>
              <a:t>Câu </a:t>
            </a:r>
            <a:r>
              <a:rPr lang="en-US" sz="3200" b="1">
                <a:latin typeface="Fira Sans Extra Condensed" panose="020B0503050000020004" pitchFamily="34" charset="0"/>
              </a:rPr>
              <a:t>3</a:t>
            </a:r>
            <a:endParaRPr lang="nl-NL" sz="3200">
              <a:latin typeface="Fira Sans Extra Condensed" panose="020B0503050000020004" pitchFamily="34" charset="0"/>
            </a:endParaRPr>
          </a:p>
          <a:p>
            <a:pPr algn="just"/>
            <a:r>
              <a:rPr lang="vi-VN" sz="3200">
                <a:latin typeface="Fira Sans Extra Condensed" panose="020B0503050000020004" pitchFamily="34" charset="0"/>
              </a:rPr>
              <a:t>Trong mạch điện xoay chiều gồm R,L, C mắc nối tiếp. Nếu tăng tần số của hiệu điện thế xoay chiều ở hai đầu mạch thì</a:t>
            </a:r>
          </a:p>
        </p:txBody>
      </p:sp>
      <p:sp>
        <p:nvSpPr>
          <p:cNvPr id="3" name="Dap an A" descr="n28 SP Ly k27">
            <a:extLst>
              <a:ext uri="{FF2B5EF4-FFF2-40B4-BE49-F238E27FC236}">
                <a16:creationId xmlns:a16="http://schemas.microsoft.com/office/drawing/2014/main" id="{06E1C56E-8CE0-BD71-FD15-40D8C0AE8A92}"/>
              </a:ext>
            </a:extLst>
          </p:cNvPr>
          <p:cNvSpPr/>
          <p:nvPr/>
        </p:nvSpPr>
        <p:spPr>
          <a:xfrm>
            <a:off x="614516" y="266427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vi-VN" sz="2800">
                <a:latin typeface="Fira Sans Extra Condensed" panose="020B0503050000020004" pitchFamily="34" charset="0"/>
              </a:rPr>
              <a:t>A. Dung kháng tăng</a:t>
            </a:r>
          </a:p>
        </p:txBody>
      </p:sp>
      <p:sp>
        <p:nvSpPr>
          <p:cNvPr id="7" name="Dap an B" descr="n28 SP Ly k27">
            <a:extLst>
              <a:ext uri="{FF2B5EF4-FFF2-40B4-BE49-F238E27FC236}">
                <a16:creationId xmlns:a16="http://schemas.microsoft.com/office/drawing/2014/main" id="{B0832B0B-4ABE-1161-A102-AB23B8216F87}"/>
              </a:ext>
            </a:extLst>
          </p:cNvPr>
          <p:cNvSpPr/>
          <p:nvPr/>
        </p:nvSpPr>
        <p:spPr>
          <a:xfrm>
            <a:off x="614516" y="4227333"/>
            <a:ext cx="5120602"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800">
                <a:latin typeface="Fira Sans Extra Condensed" panose="020B0503050000020004" pitchFamily="34" charset="0"/>
              </a:rPr>
              <a:t>C. Điện trở tăng</a:t>
            </a:r>
          </a:p>
        </p:txBody>
      </p:sp>
      <p:sp>
        <p:nvSpPr>
          <p:cNvPr id="9" name="Dap an C" descr="n28 SP Ly k27">
            <a:extLst>
              <a:ext uri="{FF2B5EF4-FFF2-40B4-BE49-F238E27FC236}">
                <a16:creationId xmlns:a16="http://schemas.microsoft.com/office/drawing/2014/main" id="{6A838AAC-1924-BBFD-4E93-770D9492AD7F}"/>
              </a:ext>
            </a:extLst>
          </p:cNvPr>
          <p:cNvSpPr/>
          <p:nvPr/>
        </p:nvSpPr>
        <p:spPr>
          <a:xfrm>
            <a:off x="6456883" y="266427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800">
                <a:latin typeface="Fira Sans Extra Condensed" panose="020B0503050000020004" pitchFamily="34" charset="0"/>
              </a:rPr>
              <a:t>B. Cảm kháng giảm</a:t>
            </a:r>
          </a:p>
        </p:txBody>
      </p:sp>
      <p:sp>
        <p:nvSpPr>
          <p:cNvPr id="8" name="Dap an D" descr="n28 SP Ly k27">
            <a:extLst>
              <a:ext uri="{FF2B5EF4-FFF2-40B4-BE49-F238E27FC236}">
                <a16:creationId xmlns:a16="http://schemas.microsoft.com/office/drawing/2014/main" id="{57BAB0C8-5961-9A54-17A1-624CD8AF7382}"/>
              </a:ext>
            </a:extLst>
          </p:cNvPr>
          <p:cNvSpPr/>
          <p:nvPr/>
        </p:nvSpPr>
        <p:spPr>
          <a:xfrm>
            <a:off x="6456883" y="4227333"/>
            <a:ext cx="5120601"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17550" algn="just"/>
            <a:r>
              <a:rPr lang="vi-VN" sz="2800">
                <a:latin typeface="Fira Sans Extra Condensed" panose="020B0503050000020004" pitchFamily="34" charset="0"/>
              </a:rPr>
              <a:t>D. Dung kháng giảm và cảm </a:t>
            </a:r>
            <a:endParaRPr lang="en-US" sz="2800">
              <a:latin typeface="Fira Sans Extra Condensed" panose="020B0503050000020004" pitchFamily="34" charset="0"/>
            </a:endParaRPr>
          </a:p>
          <a:p>
            <a:pPr indent="717550" algn="just"/>
            <a:r>
              <a:rPr lang="vi-VN" sz="2800">
                <a:latin typeface="Fira Sans Extra Condensed" panose="020B0503050000020004" pitchFamily="34" charset="0"/>
              </a:rPr>
              <a:t>kháng tăng</a:t>
            </a:r>
          </a:p>
        </p:txBody>
      </p:sp>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6360" y="4457761"/>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9"/>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336" y="2875662"/>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9845" y="2875661"/>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6335" y="4398549"/>
            <a:ext cx="524877" cy="527073"/>
          </a:xfrm>
          <a:prstGeom prst="rect">
            <a:avLst/>
          </a:prstGeom>
        </p:spPr>
      </p:pic>
      <p:pic>
        <p:nvPicPr>
          <p:cNvPr id="30" name="Picture 29" descr="n28 SP Ly k27">
            <a:extLst>
              <a:ext uri="{FF2B5EF4-FFF2-40B4-BE49-F238E27FC236}">
                <a16:creationId xmlns:a16="http://schemas.microsoft.com/office/drawing/2014/main" id="{C17EA88F-A546-372B-7D56-EA3F2C023AD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53B5F680-F482-362B-AD1D-193FFB0BE71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DB4C944A-8B31-66EA-0AB0-2C4880ABED0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2E5460E2-FDC0-5959-F124-FC2926059E0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24619E86-E04B-E605-4773-0A50D23C093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E8A1321A-C0A3-2A2D-8B2E-65AABA5F299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961F6DD9-358F-B32A-A4D6-58E5329D6DD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0ED449F9-C23B-A31E-A24A-5A7E33B7F6F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DBEC55F1-D1FE-5FE8-9719-DEFD1A49930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78034F31-6D56-8F7A-29DE-D681AA5B3CB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E34B26FB-1FFC-7E97-11F3-4BA056F0A5C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26ACF431-F355-C0D2-C83C-1091BF2E2BC4}"/>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781F28A0-7E47-CECE-3458-78CF57858AA6}"/>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C3E1F43D-5F7B-C8BA-E1FF-2F842588C0B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5EE738D9-002A-D769-F90C-09289A6CDDE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4FBED400-0490-0760-615A-9A6BF1231136}"/>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A0ED1C4D-AAD8-851B-81E4-92F80F9823B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FF56FC79-6A96-0EE9-5B4B-0445F12D5F1A}"/>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79958" y="-575185"/>
            <a:ext cx="406400" cy="406400"/>
          </a:xfrm>
          <a:prstGeom prst="rect">
            <a:avLst/>
          </a:prstGeom>
        </p:spPr>
      </p:pic>
    </p:spTree>
    <p:extLst>
      <p:ext uri="{BB962C8B-B14F-4D97-AF65-F5344CB8AC3E}">
        <p14:creationId xmlns:p14="http://schemas.microsoft.com/office/powerpoint/2010/main" val="74126552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chemeClr val="accent2"/>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1119" fill="hold"/>
                                        <p:tgtEl>
                                          <p:spTgt spid="13"/>
                                        </p:tgtEl>
                                      </p:cBhvr>
                                    </p:cmd>
                                  </p:childTnLst>
                                </p:cTn>
                              </p:par>
                              <p:par>
                                <p:cTn id="107" presetID="23" presetClass="entr" presetSubtype="32"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ppt_w</p:attrName>
                                        </p:attrNameLst>
                                      </p:cBhvr>
                                      <p:tavLst>
                                        <p:tav tm="0">
                                          <p:val>
                                            <p:strVal val="4*#ppt_w"/>
                                          </p:val>
                                        </p:tav>
                                        <p:tav tm="100000">
                                          <p:val>
                                            <p:strVal val="#ppt_w"/>
                                          </p:val>
                                        </p:tav>
                                      </p:tavLst>
                                    </p:anim>
                                    <p:anim calcmode="lin" valueType="num">
                                      <p:cBhvr>
                                        <p:cTn id="110" dur="500" fill="hold"/>
                                        <p:tgtEl>
                                          <p:spTgt spid="16"/>
                                        </p:tgtEl>
                                        <p:attrNameLst>
                                          <p:attrName>ppt_h</p:attrName>
                                        </p:attrNameLst>
                                      </p:cBhvr>
                                      <p:tavLst>
                                        <p:tav tm="0">
                                          <p:val>
                                            <p:strVal val="4*#ppt_h"/>
                                          </p:val>
                                        </p:tav>
                                        <p:tav tm="100000">
                                          <p:val>
                                            <p:strVal val="#ppt_h"/>
                                          </p:val>
                                        </p:tav>
                                      </p:tavLst>
                                    </p:anim>
                                  </p:childTnLst>
                                </p:cTn>
                              </p:par>
                              <p:par>
                                <p:cTn id="111" presetID="26" presetClass="emph" presetSubtype="0" repeatCount="3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ED7D31"/>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strVal val="4*#ppt_w"/>
                                          </p:val>
                                        </p:tav>
                                        <p:tav tm="100000">
                                          <p:val>
                                            <p:strVal val="#ppt_w"/>
                                          </p:val>
                                        </p:tav>
                                      </p:tavLst>
                                    </p:anim>
                                    <p:anim calcmode="lin" valueType="num">
                                      <p:cBhvr>
                                        <p:cTn id="127" dur="500" fill="hold"/>
                                        <p:tgtEl>
                                          <p:spTgt spid="1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7"/>
                                        </p:tgtEl>
                                        <p:attrNameLst>
                                          <p:attrName>style.visibility</p:attrName>
                                        </p:attrNameLst>
                                      </p:cBhvr>
                                      <p:to>
                                        <p:strVal val="visible"/>
                                      </p:to>
                                    </p:set>
                                    <p:anim calcmode="lin" valueType="num">
                                      <p:cBhvr>
                                        <p:cTn id="143" dur="500" fill="hold"/>
                                        <p:tgtEl>
                                          <p:spTgt spid="17"/>
                                        </p:tgtEl>
                                        <p:attrNameLst>
                                          <p:attrName>ppt_w</p:attrName>
                                        </p:attrNameLst>
                                      </p:cBhvr>
                                      <p:tavLst>
                                        <p:tav tm="0">
                                          <p:val>
                                            <p:strVal val="4*#ppt_w"/>
                                          </p:val>
                                        </p:tav>
                                        <p:tav tm="100000">
                                          <p:val>
                                            <p:strVal val="#ppt_w"/>
                                          </p:val>
                                        </p:tav>
                                      </p:tavLst>
                                    </p:anim>
                                    <p:anim calcmode="lin" valueType="num">
                                      <p:cBhvr>
                                        <p:cTn id="144" dur="500" fill="hold"/>
                                        <p:tgtEl>
                                          <p:spTgt spid="17"/>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rgbClr val="57D220"/>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5193" fill="hold"/>
                                        <p:tgtEl>
                                          <p:spTgt spid="10"/>
                                        </p:tgtEl>
                                      </p:cBhvr>
                                    </p:cmd>
                                  </p:childTnLst>
                                </p:cTn>
                              </p:par>
                              <p:par>
                                <p:cTn id="157" presetID="23" presetClass="entr" presetSubtype="32" fill="hold" nodeType="withEffect">
                                  <p:stCondLst>
                                    <p:cond delay="0"/>
                                  </p:stCondLst>
                                  <p:childTnLst>
                                    <p:set>
                                      <p:cBhvr>
                                        <p:cTn id="158" dur="1" fill="hold">
                                          <p:stCondLst>
                                            <p:cond delay="0"/>
                                          </p:stCondLst>
                                        </p:cTn>
                                        <p:tgtEl>
                                          <p:spTgt spid="12"/>
                                        </p:tgtEl>
                                        <p:attrNameLst>
                                          <p:attrName>style.visibility</p:attrName>
                                        </p:attrNameLst>
                                      </p:cBhvr>
                                      <p:to>
                                        <p:strVal val="visible"/>
                                      </p:to>
                                    </p:set>
                                    <p:anim calcmode="lin" valueType="num">
                                      <p:cBhvr>
                                        <p:cTn id="159" dur="500" fill="hold"/>
                                        <p:tgtEl>
                                          <p:spTgt spid="12"/>
                                        </p:tgtEl>
                                        <p:attrNameLst>
                                          <p:attrName>ppt_w</p:attrName>
                                        </p:attrNameLst>
                                      </p:cBhvr>
                                      <p:tavLst>
                                        <p:tav tm="0">
                                          <p:val>
                                            <p:strVal val="4*#ppt_w"/>
                                          </p:val>
                                        </p:tav>
                                        <p:tav tm="100000">
                                          <p:val>
                                            <p:strVal val="#ppt_w"/>
                                          </p:val>
                                        </p:tav>
                                      </p:tavLst>
                                    </p:anim>
                                    <p:anim calcmode="lin" valueType="num">
                                      <p:cBhvr>
                                        <p:cTn id="160" dur="500" fill="hold"/>
                                        <p:tgtEl>
                                          <p:spTgt spid="12"/>
                                        </p:tgtEl>
                                        <p:attrNameLst>
                                          <p:attrName>ppt_h</p:attrName>
                                        </p:attrNameLst>
                                      </p:cBhvr>
                                      <p:tavLst>
                                        <p:tav tm="0">
                                          <p:val>
                                            <p:strVal val="4*#ppt_h"/>
                                          </p:val>
                                        </p:tav>
                                        <p:tav tm="100000">
                                          <p:val>
                                            <p:strVal val="#ppt_h"/>
                                          </p:val>
                                        </p:tav>
                                      </p:tavLst>
                                    </p:anim>
                                  </p:childTnLst>
                                </p:cTn>
                              </p:par>
                              <p:par>
                                <p:cTn id="161" presetID="26" presetClass="emph" presetSubtype="0" repeatCount="5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1</a:t>
              </a:r>
            </a:p>
            <a:p>
              <a:pPr algn="ctr">
                <a:lnSpc>
                  <a:spcPct val="130000"/>
                </a:lnSpc>
              </a:pPr>
              <a:r>
                <a:rPr lang="vi-VN" sz="2400">
                  <a:solidFill>
                    <a:schemeClr val="bg1"/>
                  </a:solidFill>
                  <a:latin typeface="Fira Sans Condensed" panose="020B0503050000020004" pitchFamily="34" charset="0"/>
                  <a:ea typeface="Cambria" panose="02040503050406030204" pitchFamily="18" charset="0"/>
                </a:rPr>
                <a:t>Chọn phát biểu đúng khi nói về dòng điện xoay chiều</a:t>
              </a:r>
            </a:p>
          </p:txBody>
        </p:sp>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Dòng điện xoay chiều có chiều dòng điện biến thiên điều hòa theo thời gian.</a:t>
                </a: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Dòng điện xoay chiều có cường độ biến thiên điều hòa theo thời gian.</a:t>
                </a:r>
              </a:p>
            </p:txBody>
          </p:sp>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Dòng điện xoay chiều có cường độ biến thiên tuần hoàn theo thời gian.</a:t>
                </a:r>
              </a:p>
            </p:txBody>
          </p:sp>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Dòng điện xoay chiều hình sin có pha biến thiên tuần hoàn</a:t>
                </a:r>
                <a:r>
                  <a:rPr lang="en-US" sz="2000">
                    <a:solidFill>
                      <a:schemeClr val="bg1"/>
                    </a:solidFill>
                    <a:latin typeface="Fira Sans Condensed" panose="020B0503050000020004" pitchFamily="34" charset="0"/>
                    <a:ea typeface="Cambria" panose="02040503050406030204" pitchFamily="18" charset="0"/>
                  </a:rPr>
                  <a:t>.</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 y="-419100"/>
            <a:ext cx="406400" cy="406400"/>
          </a:xfrm>
          <a:prstGeom prst="rect">
            <a:avLst/>
          </a:prstGeom>
        </p:spPr>
      </p:pic>
      <p:pic>
        <p:nvPicPr>
          <p:cNvPr id="2" name="Picture 1" descr="n28 SP Ly k27">
            <a:hlinkClick r:id="rId9" action="ppaction://hlinksldjump"/>
            <a:extLst>
              <a:ext uri="{FF2B5EF4-FFF2-40B4-BE49-F238E27FC236}">
                <a16:creationId xmlns:a16="http://schemas.microsoft.com/office/drawing/2014/main" id="{0828B202-425C-8B2F-5FFA-EB17A71C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212698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400" tmFilter="0, 0; .2, .5; .8, .5; 1, 0"/>
                                        <p:tgtEl>
                                          <p:spTgt spid="80"/>
                                        </p:tgtEl>
                                      </p:cBhvr>
                                    </p:animEffect>
                                    <p:animScale>
                                      <p:cBhvr>
                                        <p:cTn id="91" dur="200" autoRev="1" fill="hold"/>
                                        <p:tgtEl>
                                          <p:spTgt spid="80"/>
                                        </p:tgtEl>
                                      </p:cBhvr>
                                      <p:by x="105000" y="105000"/>
                                    </p:animScale>
                                  </p:childTnLst>
                                  <p:subTnLst>
                                    <p:animClr clrSpc="rgb" dir="cw">
                                      <p:cBhvr override="childStyle">
                                        <p:cTn dur="1" fill="hold" display="0" masterRel="nextClick" afterEffect="1"/>
                                        <p:tgtEl>
                                          <p:spTgt spid="80"/>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2" name="Cau hoi" descr="n28 SP Ly k27">
            <a:extLst>
              <a:ext uri="{FF2B5EF4-FFF2-40B4-BE49-F238E27FC236}">
                <a16:creationId xmlns:a16="http://schemas.microsoft.com/office/drawing/2014/main" id="{29B82E50-678B-9972-37E7-66D450555B3C}"/>
              </a:ext>
            </a:extLst>
          </p:cNvPr>
          <p:cNvSpPr/>
          <p:nvPr/>
        </p:nvSpPr>
        <p:spPr>
          <a:xfrm>
            <a:off x="614516" y="156037"/>
            <a:ext cx="10962968" cy="2104360"/>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3200" b="1">
                <a:latin typeface="Fira Sans Extra Condensed" panose="020B0503050000020004" pitchFamily="34" charset="0"/>
              </a:rPr>
              <a:t>Câu </a:t>
            </a:r>
            <a:r>
              <a:rPr lang="en-US" sz="3200" b="1">
                <a:latin typeface="Fira Sans Extra Condensed" panose="020B0503050000020004" pitchFamily="34" charset="0"/>
              </a:rPr>
              <a:t>4</a:t>
            </a:r>
            <a:endParaRPr lang="nl-NL" sz="3200">
              <a:latin typeface="Fira Sans Extra Condensed" panose="020B0503050000020004" pitchFamily="34" charset="0"/>
            </a:endParaRPr>
          </a:p>
          <a:p>
            <a:pPr algn="just"/>
            <a:r>
              <a:rPr lang="vi-VN" sz="3200">
                <a:latin typeface="Fira Sans Extra Condensed" panose="020B0503050000020004" pitchFamily="34" charset="0"/>
              </a:rPr>
              <a:t>Độ lệch pha </a:t>
            </a:r>
            <a:r>
              <a:rPr lang="el-GR" sz="3200">
                <a:latin typeface="Fira Sans Extra Condensed" panose="020B0503050000020004" pitchFamily="34" charset="0"/>
              </a:rPr>
              <a:t>φ </a:t>
            </a:r>
            <a:r>
              <a:rPr lang="vi-VN" sz="3200">
                <a:latin typeface="Fira Sans Extra Condensed" panose="020B0503050000020004" pitchFamily="34" charset="0"/>
              </a:rPr>
              <a:t>của hiệu điện thế hai đầu đoạn mạch xoay chiều R, L, C nối tiếp so với cường độ dòng điện qua mạch được xác định bằng biểu thức nào</a:t>
            </a:r>
          </a:p>
        </p:txBody>
      </p:sp>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266427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vi-VN" sz="2400">
                    <a:latin typeface="Fira Sans Condensed" panose="020B0503050000020004" pitchFamily="34" charset="0"/>
                  </a:rPr>
                  <a:t>A. </a:t>
                </a:r>
                <a14:m>
                  <m:oMath xmlns:m="http://schemas.openxmlformats.org/officeDocument/2006/math">
                    <m:func>
                      <m:funcPr>
                        <m:ctrlPr>
                          <a:rPr lang="en-US" sz="2400" i="1">
                            <a:latin typeface="Cambria Math" panose="02040503050406030204" pitchFamily="18" charset="0"/>
                          </a:rPr>
                        </m:ctrlPr>
                      </m:funcPr>
                      <m:fName>
                        <m:r>
                          <a:rPr lang="en-US" sz="2400" i="1">
                            <a:latin typeface="Cambria Math" panose="02040503050406030204" pitchFamily="18" charset="0"/>
                          </a:rPr>
                          <m:t>𝑡𝑎𝑛</m:t>
                        </m:r>
                      </m:fName>
                      <m:e>
                        <m:r>
                          <a:rPr lang="en-US" sz="2400" i="1">
                            <a:latin typeface="Cambria Math" panose="02040503050406030204" pitchFamily="18" charset="0"/>
                          </a:rPr>
                          <m:t>𝜑</m:t>
                        </m:r>
                      </m:e>
                    </m:func>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𝑅</m:t>
                        </m:r>
                      </m:num>
                      <m:den>
                        <m:r>
                          <a:rPr lang="en-US" sz="2400" i="1">
                            <a:latin typeface="Cambria Math" panose="02040503050406030204" pitchFamily="18" charset="0"/>
                          </a:rPr>
                          <m:t>𝜔</m:t>
                        </m:r>
                        <m:r>
                          <a:rPr lang="en-US" sz="2400" i="1">
                            <a:latin typeface="Cambria Math" panose="02040503050406030204" pitchFamily="18" charset="0"/>
                          </a:rPr>
                          <m:t>𝐿</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𝜔</m:t>
                            </m:r>
                            <m:r>
                              <a:rPr lang="en-US" sz="2400" i="1">
                                <a:latin typeface="Cambria Math" panose="02040503050406030204" pitchFamily="18" charset="0"/>
                              </a:rPr>
                              <m:t>𝐶</m:t>
                            </m:r>
                          </m:den>
                        </m:f>
                      </m:den>
                    </m:f>
                  </m:oMath>
                </a14:m>
                <a:endParaRPr lang="vi-VN" sz="2400">
                  <a:latin typeface="Fira Sans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2664271"/>
                <a:ext cx="5120599" cy="968475"/>
              </a:xfrm>
              <a:prstGeom prst="roundRect">
                <a:avLst>
                  <a:gd name="adj" fmla="val 19370"/>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Dap an B" descr="n28 SP Ly k27">
                <a:extLst>
                  <a:ext uri="{FF2B5EF4-FFF2-40B4-BE49-F238E27FC236}">
                    <a16:creationId xmlns:a16="http://schemas.microsoft.com/office/drawing/2014/main" id="{B0832B0B-4ABE-1161-A102-AB23B8216F87}"/>
                  </a:ext>
                </a:extLst>
              </p:cNvPr>
              <p:cNvSpPr/>
              <p:nvPr/>
            </p:nvSpPr>
            <p:spPr>
              <a:xfrm>
                <a:off x="614516" y="4227333"/>
                <a:ext cx="5120602"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nn-NO" sz="2400">
                    <a:latin typeface="Fira Sans Condensed" panose="020B0503050000020004" pitchFamily="34" charset="0"/>
                  </a:rPr>
                  <a:t>C. </a:t>
                </a:r>
                <a14:m>
                  <m:oMath xmlns:m="http://schemas.openxmlformats.org/officeDocument/2006/math">
                    <m:func>
                      <m:funcPr>
                        <m:ctrlPr>
                          <a:rPr lang="en-US" sz="2400" i="1">
                            <a:latin typeface="Cambria Math" panose="02040503050406030204" pitchFamily="18" charset="0"/>
                          </a:rPr>
                        </m:ctrlPr>
                      </m:funcPr>
                      <m:fName>
                        <m:r>
                          <a:rPr lang="en-US" sz="2400" i="1">
                            <a:latin typeface="Cambria Math" panose="02040503050406030204" pitchFamily="18" charset="0"/>
                          </a:rPr>
                          <m:t>𝑡𝑎𝑛</m:t>
                        </m:r>
                      </m:fName>
                      <m:e>
                        <m:r>
                          <a:rPr lang="en-US" sz="2400" i="1">
                            <a:latin typeface="Cambria Math" panose="02040503050406030204" pitchFamily="18" charset="0"/>
                          </a:rPr>
                          <m:t>𝜑</m:t>
                        </m:r>
                      </m:e>
                    </m:func>
                    <m:r>
                      <a:rPr lang="en-US" sz="2400" i="1">
                        <a:latin typeface="Cambria Math" panose="02040503050406030204" pitchFamily="18" charset="0"/>
                      </a:rPr>
                      <m:t>=</m:t>
                    </m:r>
                    <m:f>
                      <m:fPr>
                        <m:ctrlPr>
                          <a:rPr lang="en-US" sz="2400" i="1">
                            <a:latin typeface="Cambria Math" panose="02040503050406030204" pitchFamily="18" charset="0"/>
                          </a:rPr>
                        </m:ctrlPr>
                      </m:fPr>
                      <m:num>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𝜔</m:t>
                            </m:r>
                            <m:r>
                              <a:rPr lang="en-US" sz="2400" i="1">
                                <a:latin typeface="Cambria Math" panose="02040503050406030204" pitchFamily="18" charset="0"/>
                              </a:rPr>
                              <m:t>𝐶</m:t>
                            </m:r>
                          </m:den>
                        </m:f>
                        <m:r>
                          <a:rPr lang="en-US" sz="2400" i="1">
                            <a:latin typeface="Cambria Math" panose="02040503050406030204" pitchFamily="18" charset="0"/>
                          </a:rPr>
                          <m:t>−</m:t>
                        </m:r>
                        <m:r>
                          <a:rPr lang="en-US" sz="2400" i="1">
                            <a:latin typeface="Cambria Math" panose="02040503050406030204" pitchFamily="18" charset="0"/>
                          </a:rPr>
                          <m:t>𝜔</m:t>
                        </m:r>
                        <m:r>
                          <a:rPr lang="en-US" sz="2400" i="1">
                            <a:latin typeface="Cambria Math" panose="02040503050406030204" pitchFamily="18" charset="0"/>
                          </a:rPr>
                          <m:t>𝐿</m:t>
                        </m:r>
                      </m:num>
                      <m:den>
                        <m:r>
                          <a:rPr lang="en-US" sz="2400" i="1">
                            <a:latin typeface="Cambria Math" panose="02040503050406030204" pitchFamily="18" charset="0"/>
                          </a:rPr>
                          <m:t>𝑅</m:t>
                        </m:r>
                      </m:den>
                    </m:f>
                  </m:oMath>
                </a14:m>
                <a:endParaRPr lang="vi-VN" sz="2400">
                  <a:latin typeface="Fira Sans Condensed" panose="020B0503050000020004" pitchFamily="34" charset="0"/>
                </a:endParaRPr>
              </a:p>
            </p:txBody>
          </p:sp>
        </mc:Choice>
        <mc:Fallback>
          <p:sp>
            <p:nvSpPr>
              <p:cNvPr id="7" name="Dap an B" descr="n28 SP Ly k27">
                <a:extLst>
                  <a:ext uri="{FF2B5EF4-FFF2-40B4-BE49-F238E27FC236}">
                    <a16:creationId xmlns:a16="http://schemas.microsoft.com/office/drawing/2014/main" id="{B0832B0B-4ABE-1161-A102-AB23B8216F87}"/>
                  </a:ext>
                </a:extLst>
              </p:cNvPr>
              <p:cNvSpPr>
                <a:spLocks noRot="1" noChangeAspect="1" noMove="1" noResize="1" noEditPoints="1" noAdjustHandles="1" noChangeArrowheads="1" noChangeShapeType="1" noTextEdit="1"/>
              </p:cNvSpPr>
              <p:nvPr/>
            </p:nvSpPr>
            <p:spPr>
              <a:xfrm>
                <a:off x="614516" y="4227333"/>
                <a:ext cx="5120602" cy="968475"/>
              </a:xfrm>
              <a:prstGeom prst="roundRect">
                <a:avLst>
                  <a:gd name="adj" fmla="val 19370"/>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Dap an C" descr="n28 SP Ly k27">
                <a:extLst>
                  <a:ext uri="{FF2B5EF4-FFF2-40B4-BE49-F238E27FC236}">
                    <a16:creationId xmlns:a16="http://schemas.microsoft.com/office/drawing/2014/main" id="{6A838AAC-1924-BBFD-4E93-770D9492AD7F}"/>
                  </a:ext>
                </a:extLst>
              </p:cNvPr>
              <p:cNvSpPr/>
              <p:nvPr/>
            </p:nvSpPr>
            <p:spPr>
              <a:xfrm>
                <a:off x="6456883" y="266427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400">
                    <a:latin typeface="Fira Sans Condensed" panose="020B0503050000020004" pitchFamily="34" charset="0"/>
                  </a:rPr>
                  <a:t>B. </a:t>
                </a:r>
                <a14:m>
                  <m:oMath xmlns:m="http://schemas.openxmlformats.org/officeDocument/2006/math">
                    <m:func>
                      <m:funcPr>
                        <m:ctrlPr>
                          <a:rPr lang="en-US" sz="2400" i="1">
                            <a:latin typeface="Cambria Math" panose="02040503050406030204" pitchFamily="18" charset="0"/>
                          </a:rPr>
                        </m:ctrlPr>
                      </m:funcPr>
                      <m:fName>
                        <m:r>
                          <a:rPr lang="en-US" sz="2400" i="1">
                            <a:latin typeface="Cambria Math" panose="02040503050406030204" pitchFamily="18" charset="0"/>
                          </a:rPr>
                          <m:t>𝑡𝑎𝑛</m:t>
                        </m:r>
                      </m:fName>
                      <m:e>
                        <m:r>
                          <a:rPr lang="en-US" sz="2400" i="1">
                            <a:latin typeface="Cambria Math" panose="02040503050406030204" pitchFamily="18" charset="0"/>
                          </a:rPr>
                          <m:t>𝜑</m:t>
                        </m:r>
                      </m:e>
                    </m:func>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𝜔</m:t>
                        </m:r>
                        <m:r>
                          <a:rPr lang="en-US" sz="2400" i="1">
                            <a:latin typeface="Cambria Math" panose="02040503050406030204" pitchFamily="18" charset="0"/>
                          </a:rPr>
                          <m:t>𝐿</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𝜔</m:t>
                            </m:r>
                            <m:r>
                              <a:rPr lang="en-US" sz="2400" i="1">
                                <a:latin typeface="Cambria Math" panose="02040503050406030204" pitchFamily="18" charset="0"/>
                              </a:rPr>
                              <m:t>𝐶</m:t>
                            </m:r>
                          </m:den>
                        </m:f>
                      </m:num>
                      <m:den>
                        <m:r>
                          <a:rPr lang="en-US" sz="2400" i="1">
                            <a:latin typeface="Cambria Math" panose="02040503050406030204" pitchFamily="18" charset="0"/>
                          </a:rPr>
                          <m:t>𝑅</m:t>
                        </m:r>
                      </m:den>
                    </m:f>
                  </m:oMath>
                </a14:m>
                <a:endParaRPr lang="vi-VN" sz="2400">
                  <a:latin typeface="Fira Sans Condensed" panose="020B0503050000020004" pitchFamily="34" charset="0"/>
                </a:endParaRPr>
              </a:p>
            </p:txBody>
          </p:sp>
        </mc:Choice>
        <mc:Fallback>
          <p:sp>
            <p:nvSpPr>
              <p:cNvPr id="9" name="Dap an C" descr="n28 SP Ly k27">
                <a:extLst>
                  <a:ext uri="{FF2B5EF4-FFF2-40B4-BE49-F238E27FC236}">
                    <a16:creationId xmlns:a16="http://schemas.microsoft.com/office/drawing/2014/main" id="{6A838AAC-1924-BBFD-4E93-770D9492AD7F}"/>
                  </a:ext>
                </a:extLst>
              </p:cNvPr>
              <p:cNvSpPr>
                <a:spLocks noRot="1" noChangeAspect="1" noMove="1" noResize="1" noEditPoints="1" noAdjustHandles="1" noChangeArrowheads="1" noChangeShapeType="1" noTextEdit="1"/>
              </p:cNvSpPr>
              <p:nvPr/>
            </p:nvSpPr>
            <p:spPr>
              <a:xfrm>
                <a:off x="6456883" y="2664271"/>
                <a:ext cx="5120599" cy="968475"/>
              </a:xfrm>
              <a:prstGeom prst="roundRect">
                <a:avLst>
                  <a:gd name="adj" fmla="val 19370"/>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Dap an D" descr="n28 SP Ly k27">
                <a:extLst>
                  <a:ext uri="{FF2B5EF4-FFF2-40B4-BE49-F238E27FC236}">
                    <a16:creationId xmlns:a16="http://schemas.microsoft.com/office/drawing/2014/main" id="{57BAB0C8-5961-9A54-17A1-624CD8AF7382}"/>
                  </a:ext>
                </a:extLst>
              </p:cNvPr>
              <p:cNvSpPr/>
              <p:nvPr/>
            </p:nvSpPr>
            <p:spPr>
              <a:xfrm>
                <a:off x="6456883" y="4227333"/>
                <a:ext cx="5120601"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400">
                    <a:latin typeface="Fira Sans Condensed" panose="020B0503050000020004" pitchFamily="34" charset="0"/>
                  </a:rPr>
                  <a:t>D. </a:t>
                </a:r>
                <a14:m>
                  <m:oMath xmlns:m="http://schemas.openxmlformats.org/officeDocument/2006/math">
                    <m:func>
                      <m:funcPr>
                        <m:ctrlPr>
                          <a:rPr lang="en-US" sz="2400" i="1">
                            <a:latin typeface="Cambria Math" panose="02040503050406030204" pitchFamily="18" charset="0"/>
                          </a:rPr>
                        </m:ctrlPr>
                      </m:funcPr>
                      <m:fName>
                        <m:r>
                          <a:rPr lang="en-US" sz="2400" i="1">
                            <a:latin typeface="Cambria Math" panose="02040503050406030204" pitchFamily="18" charset="0"/>
                          </a:rPr>
                          <m:t>𝑡𝑎𝑛</m:t>
                        </m:r>
                      </m:fName>
                      <m:e>
                        <m:r>
                          <a:rPr lang="en-US" sz="2400" i="1">
                            <a:latin typeface="Cambria Math" panose="02040503050406030204" pitchFamily="18" charset="0"/>
                          </a:rPr>
                          <m:t>𝜑</m:t>
                        </m:r>
                      </m:e>
                    </m:func>
                    <m:r>
                      <a:rPr lang="en-US" sz="2400" i="1">
                        <a:latin typeface="Cambria Math" panose="02040503050406030204" pitchFamily="18" charset="0"/>
                      </a:rPr>
                      <m:t>=</m:t>
                    </m:r>
                    <m:r>
                      <a:rPr lang="en-US" sz="2400" i="1">
                        <a:latin typeface="Cambria Math" panose="02040503050406030204" pitchFamily="18" charset="0"/>
                      </a:rPr>
                      <m:t>𝑅</m:t>
                    </m:r>
                    <m:d>
                      <m:dPr>
                        <m:ctrlPr>
                          <a:rPr lang="en-US" sz="2400" i="1">
                            <a:latin typeface="Cambria Math" panose="02040503050406030204" pitchFamily="18" charset="0"/>
                          </a:rPr>
                        </m:ctrlPr>
                      </m:dPr>
                      <m:e>
                        <m:r>
                          <a:rPr lang="en-US" sz="2400" i="1">
                            <a:latin typeface="Cambria Math" panose="02040503050406030204" pitchFamily="18" charset="0"/>
                          </a:rPr>
                          <m:t>𝜔</m:t>
                        </m:r>
                        <m:r>
                          <a:rPr lang="en-US" sz="2400" i="1">
                            <a:latin typeface="Cambria Math" panose="02040503050406030204" pitchFamily="18" charset="0"/>
                          </a:rPr>
                          <m:t>𝐿</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𝜔</m:t>
                            </m:r>
                            <m:r>
                              <a:rPr lang="en-US" sz="2400" i="1">
                                <a:latin typeface="Cambria Math" panose="02040503050406030204" pitchFamily="18" charset="0"/>
                              </a:rPr>
                              <m:t>𝐶</m:t>
                            </m:r>
                          </m:den>
                        </m:f>
                      </m:e>
                    </m:d>
                  </m:oMath>
                </a14:m>
                <a:endParaRPr lang="vi-VN" sz="2400">
                  <a:latin typeface="Fira Sans Condensed" panose="020B0503050000020004" pitchFamily="34" charset="0"/>
                </a:endParaRPr>
              </a:p>
            </p:txBody>
          </p:sp>
        </mc:Choice>
        <mc:Fallback>
          <p:sp>
            <p:nvSpPr>
              <p:cNvPr id="8" name="Dap an D" descr="n28 SP Ly k27">
                <a:extLst>
                  <a:ext uri="{FF2B5EF4-FFF2-40B4-BE49-F238E27FC236}">
                    <a16:creationId xmlns:a16="http://schemas.microsoft.com/office/drawing/2014/main" id="{57BAB0C8-5961-9A54-17A1-624CD8AF7382}"/>
                  </a:ext>
                </a:extLst>
              </p:cNvPr>
              <p:cNvSpPr>
                <a:spLocks noRot="1" noChangeAspect="1" noMove="1" noResize="1" noEditPoints="1" noAdjustHandles="1" noChangeArrowheads="1" noChangeShapeType="1" noTextEdit="1"/>
              </p:cNvSpPr>
              <p:nvPr/>
            </p:nvSpPr>
            <p:spPr>
              <a:xfrm>
                <a:off x="6456883" y="4227333"/>
                <a:ext cx="5120601" cy="968475"/>
              </a:xfrm>
              <a:prstGeom prst="roundRect">
                <a:avLst>
                  <a:gd name="adj" fmla="val 19370"/>
                </a:avLst>
              </a:prstGeom>
              <a:blipFill>
                <a:blip r:embed="rId12"/>
                <a:stretch>
                  <a:fillRect/>
                </a:stretch>
              </a:blipFill>
              <a:ln>
                <a:noFill/>
              </a:ln>
            </p:spPr>
            <p:txBody>
              <a:bodyPr/>
              <a:lstStyle/>
              <a:p>
                <a:r>
                  <a:rPr lang="en-US">
                    <a:noFill/>
                  </a:rPr>
                  <a:t> </a:t>
                </a:r>
              </a:p>
            </p:txBody>
          </p:sp>
        </mc:Fallback>
      </mc:AlternateContent>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61960" y="2921382"/>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3"/>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6336" y="2875662"/>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48932" y="4448033"/>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6335" y="4398549"/>
            <a:ext cx="524877" cy="527073"/>
          </a:xfrm>
          <a:prstGeom prst="rect">
            <a:avLst/>
          </a:prstGeom>
        </p:spPr>
      </p:pic>
      <p:pic>
        <p:nvPicPr>
          <p:cNvPr id="30" name="Picture 29" descr="n28 SP Ly k27">
            <a:extLst>
              <a:ext uri="{FF2B5EF4-FFF2-40B4-BE49-F238E27FC236}">
                <a16:creationId xmlns:a16="http://schemas.microsoft.com/office/drawing/2014/main" id="{DFE0CA5C-702F-CBF9-7754-0967856E6E0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C4B84235-6B1A-7796-A1B8-3D1F1CF0DB3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47B629EF-E166-BDCE-CD27-31C6DA8A9F4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2A3DB3BA-D123-C599-994F-9E8A9D3176F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4BC57705-196F-EAB2-2859-54BE65F3579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43866BA2-9FC8-1194-11A3-FBEF4E25CE1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49EEF83C-6CE3-54E2-4CE0-C19BCF8B66C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5752E1BB-CF5C-31E4-FADE-121778C80CD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CB1054FC-D0A1-EBE0-42F7-19C53E963774}"/>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2BDFEE57-40E8-09F6-8475-D054BEB5D80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EA3064D4-5F6D-395C-65E7-759FE4C03FD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7AFCDD96-8EA9-62FD-0540-A8FA20A88BD3}"/>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37A92990-BFE9-0B5C-4BE5-1DFE6597E61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2F92701C-76A8-D8F5-D91D-9E624BEC47A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E7D3F463-9E03-2EB9-96F8-A67ACF66AC7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FD03BA66-5BF5-1B11-0E40-C2812D68B4B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CB6E3D3A-59D5-C3C0-AA68-ACC39FF3B63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1E4C1670-D7A3-213A-F1F5-766F042F277B}"/>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79958" y="-575185"/>
            <a:ext cx="406400" cy="406400"/>
          </a:xfrm>
          <a:prstGeom prst="rect">
            <a:avLst/>
          </a:prstGeom>
        </p:spPr>
      </p:pic>
    </p:spTree>
    <p:extLst>
      <p:ext uri="{BB962C8B-B14F-4D97-AF65-F5344CB8AC3E}">
        <p14:creationId xmlns:p14="http://schemas.microsoft.com/office/powerpoint/2010/main" val="2921615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rgbClr val="57D22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5193" fill="hold"/>
                                        <p:tgtEl>
                                          <p:spTgt spid="10"/>
                                        </p:tgtEl>
                                      </p:cBhvr>
                                    </p:cmd>
                                  </p:childTnLst>
                                </p:cTn>
                              </p:par>
                              <p:par>
                                <p:cTn id="107" presetID="23" presetClass="entr" presetSubtype="32"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strVal val="4*#ppt_w"/>
                                          </p:val>
                                        </p:tav>
                                        <p:tav tm="100000">
                                          <p:val>
                                            <p:strVal val="#ppt_w"/>
                                          </p:val>
                                        </p:tav>
                                      </p:tavLst>
                                    </p:anim>
                                    <p:anim calcmode="lin" valueType="num">
                                      <p:cBhvr>
                                        <p:cTn id="110" dur="500" fill="hold"/>
                                        <p:tgtEl>
                                          <p:spTgt spid="12"/>
                                        </p:tgtEl>
                                        <p:attrNameLst>
                                          <p:attrName>ppt_h</p:attrName>
                                        </p:attrNameLst>
                                      </p:cBhvr>
                                      <p:tavLst>
                                        <p:tav tm="0">
                                          <p:val>
                                            <p:strVal val="4*#ppt_h"/>
                                          </p:val>
                                        </p:tav>
                                        <p:tav tm="100000">
                                          <p:val>
                                            <p:strVal val="#ppt_h"/>
                                          </p:val>
                                        </p:tav>
                                      </p:tavLst>
                                    </p:anim>
                                  </p:childTnLst>
                                </p:cTn>
                              </p:par>
                              <p:par>
                                <p:cTn id="111" presetID="26" presetClass="emph" presetSubtype="0" repeatCount="5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ED7D31"/>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strVal val="4*#ppt_w"/>
                                          </p:val>
                                        </p:tav>
                                        <p:tav tm="100000">
                                          <p:val>
                                            <p:strVal val="#ppt_w"/>
                                          </p:val>
                                        </p:tav>
                                      </p:tavLst>
                                    </p:anim>
                                    <p:anim calcmode="lin" valueType="num">
                                      <p:cBhvr>
                                        <p:cTn id="127" dur="500" fill="hold"/>
                                        <p:tgtEl>
                                          <p:spTgt spid="1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7"/>
                                        </p:tgtEl>
                                        <p:attrNameLst>
                                          <p:attrName>style.visibility</p:attrName>
                                        </p:attrNameLst>
                                      </p:cBhvr>
                                      <p:to>
                                        <p:strVal val="visible"/>
                                      </p:to>
                                    </p:set>
                                    <p:anim calcmode="lin" valueType="num">
                                      <p:cBhvr>
                                        <p:cTn id="143" dur="500" fill="hold"/>
                                        <p:tgtEl>
                                          <p:spTgt spid="17"/>
                                        </p:tgtEl>
                                        <p:attrNameLst>
                                          <p:attrName>ppt_w</p:attrName>
                                        </p:attrNameLst>
                                      </p:cBhvr>
                                      <p:tavLst>
                                        <p:tav tm="0">
                                          <p:val>
                                            <p:strVal val="4*#ppt_w"/>
                                          </p:val>
                                        </p:tav>
                                        <p:tav tm="100000">
                                          <p:val>
                                            <p:strVal val="#ppt_w"/>
                                          </p:val>
                                        </p:tav>
                                      </p:tavLst>
                                    </p:anim>
                                    <p:anim calcmode="lin" valueType="num">
                                      <p:cBhvr>
                                        <p:cTn id="144" dur="500" fill="hold"/>
                                        <p:tgtEl>
                                          <p:spTgt spid="17"/>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6"/>
                                        </p:tgtEl>
                                        <p:attrNameLst>
                                          <p:attrName>style.visibility</p:attrName>
                                        </p:attrNameLst>
                                      </p:cBhvr>
                                      <p:to>
                                        <p:strVal val="visible"/>
                                      </p:to>
                                    </p:set>
                                    <p:anim calcmode="lin" valueType="num">
                                      <p:cBhvr>
                                        <p:cTn id="159" dur="500" fill="hold"/>
                                        <p:tgtEl>
                                          <p:spTgt spid="16"/>
                                        </p:tgtEl>
                                        <p:attrNameLst>
                                          <p:attrName>ppt_w</p:attrName>
                                        </p:attrNameLst>
                                      </p:cBhvr>
                                      <p:tavLst>
                                        <p:tav tm="0">
                                          <p:val>
                                            <p:strVal val="4*#ppt_w"/>
                                          </p:val>
                                        </p:tav>
                                        <p:tav tm="100000">
                                          <p:val>
                                            <p:strVal val="#ppt_w"/>
                                          </p:val>
                                        </p:tav>
                                      </p:tavLst>
                                    </p:anim>
                                    <p:anim calcmode="lin" valueType="num">
                                      <p:cBhvr>
                                        <p:cTn id="160" dur="500" fill="hold"/>
                                        <p:tgtEl>
                                          <p:spTgt spid="16"/>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au hoi" descr="n28 SP Ly k27">
                <a:extLst>
                  <a:ext uri="{FF2B5EF4-FFF2-40B4-BE49-F238E27FC236}">
                    <a16:creationId xmlns:a16="http://schemas.microsoft.com/office/drawing/2014/main" id="{29B82E50-678B-9972-37E7-66D450555B3C}"/>
                  </a:ext>
                </a:extLst>
              </p:cNvPr>
              <p:cNvSpPr/>
              <p:nvPr/>
            </p:nvSpPr>
            <p:spPr>
              <a:xfrm>
                <a:off x="614516" y="67646"/>
                <a:ext cx="10962968" cy="2613360"/>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2800" b="1">
                    <a:latin typeface="Fira Sans Condensed" panose="020B0503050000020004" pitchFamily="34" charset="0"/>
                  </a:rPr>
                  <a:t>Câu </a:t>
                </a:r>
                <a:r>
                  <a:rPr lang="en-US" sz="2800" b="1">
                    <a:latin typeface="Fira Sans Condensed" panose="020B0503050000020004" pitchFamily="34" charset="0"/>
                  </a:rPr>
                  <a:t>5</a:t>
                </a:r>
                <a:endParaRPr lang="nl-NL" sz="2800">
                  <a:latin typeface="Fira Sans Condensed" panose="020B0503050000020004" pitchFamily="34" charset="0"/>
                </a:endParaRPr>
              </a:p>
              <a:p>
                <a:pPr algn="just"/>
                <a:r>
                  <a:rPr lang="en-US" sz="2800" kern="0">
                    <a:latin typeface="Fira Sans Condensed" panose="020B0503050000020004" pitchFamily="34" charset="0"/>
                    <a:ea typeface="Times New Roman" panose="02020603050405020304" pitchFamily="18" charset="0"/>
                  </a:rPr>
                  <a:t>Một đoạn mạch xoay chiều gồm điện trở R = 100Ω, cuộn dây thuần cảm có độ tự cảm L =</a:t>
                </a:r>
                <a14:m>
                  <m:oMath xmlns:m="http://schemas.openxmlformats.org/officeDocument/2006/math">
                    <m:f>
                      <m:fPr>
                        <m:ctrlPr>
                          <a:rPr lang="en-US" sz="2800" i="1" ker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kern="0">
                            <a:latin typeface="Cambria Math" panose="02040503050406030204" pitchFamily="18" charset="0"/>
                            <a:ea typeface="Times New Roman" panose="02020603050405020304" pitchFamily="18" charset="0"/>
                            <a:cs typeface="Times New Roman" panose="02020603050405020304" pitchFamily="18" charset="0"/>
                          </a:rPr>
                          <m:t>1</m:t>
                        </m:r>
                      </m:num>
                      <m:den>
                        <m:r>
                          <a:rPr lang="en-US" sz="2800" i="1" kern="0">
                            <a:latin typeface="Cambria Math" panose="02040503050406030204" pitchFamily="18" charset="0"/>
                            <a:ea typeface="Times New Roman" panose="02020603050405020304" pitchFamily="18" charset="0"/>
                            <a:cs typeface="Times New Roman" panose="02020603050405020304" pitchFamily="18" charset="0"/>
                          </a:rPr>
                          <m:t>𝜋</m:t>
                        </m:r>
                      </m:den>
                    </m:f>
                  </m:oMath>
                </a14:m>
                <a:r>
                  <a:rPr lang="en-US" sz="2800" kern="0">
                    <a:latin typeface="Fira Sans Condensed" panose="020B0503050000020004" pitchFamily="34" charset="0"/>
                    <a:ea typeface="Times New Roman" panose="02020603050405020304" pitchFamily="18" charset="0"/>
                  </a:rPr>
                  <a:t> H . Biết tần số của dòng điện trong mạch là 50 Hz . Kết luận nào sau đây là đúng khi nói về sự lệch pha giữa hiệu điện thế hai đầu đoạn mạch và cường độ dòng điện qua mạch</a:t>
                </a:r>
                <a:endParaRPr lang="vi-VN" sz="2800">
                  <a:latin typeface="Fira Sans Condensed" panose="020B0503050000020004" pitchFamily="34" charset="0"/>
                </a:endParaRPr>
              </a:p>
            </p:txBody>
          </p:sp>
        </mc:Choice>
        <mc:Fallback>
          <p:sp>
            <p:nvSpPr>
              <p:cNvPr id="2" name="Cau hoi" descr="n28 SP Ly k27">
                <a:extLst>
                  <a:ext uri="{FF2B5EF4-FFF2-40B4-BE49-F238E27FC236}">
                    <a16:creationId xmlns:a16="http://schemas.microsoft.com/office/drawing/2014/main" id="{29B82E50-678B-9972-37E7-66D450555B3C}"/>
                  </a:ext>
                </a:extLst>
              </p:cNvPr>
              <p:cNvSpPr>
                <a:spLocks noRot="1" noChangeAspect="1" noMove="1" noResize="1" noEditPoints="1" noAdjustHandles="1" noChangeArrowheads="1" noChangeShapeType="1" noTextEdit="1"/>
              </p:cNvSpPr>
              <p:nvPr/>
            </p:nvSpPr>
            <p:spPr>
              <a:xfrm>
                <a:off x="614516" y="67646"/>
                <a:ext cx="10962968" cy="2613360"/>
              </a:xfrm>
              <a:prstGeom prst="roundRect">
                <a:avLst>
                  <a:gd name="adj" fmla="val 19370"/>
                </a:avLst>
              </a:prstGeom>
              <a:blipFill>
                <a:blip r:embed="rId9"/>
                <a:stretch>
                  <a:fillRect b="-2331"/>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298613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vi-VN" sz="2400">
                    <a:latin typeface="Fira Sans Condensed" panose="020B0503050000020004" pitchFamily="34" charset="0"/>
                  </a:rPr>
                  <a:t>A. </a:t>
                </a:r>
                <a:r>
                  <a:rPr lang="en-US" sz="2400">
                    <a:latin typeface="Fira Sans Condensed" panose="020B0503050000020004" pitchFamily="34" charset="0"/>
                  </a:rPr>
                  <a:t>u nhanh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4</m:t>
                        </m:r>
                      </m:den>
                    </m:f>
                  </m:oMath>
                </a14:m>
                <a:endParaRPr lang="vi-VN" sz="2400">
                  <a:latin typeface="Fira Sans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2986131"/>
                <a:ext cx="5120599" cy="968475"/>
              </a:xfrm>
              <a:prstGeom prst="roundRect">
                <a:avLst>
                  <a:gd name="adj" fmla="val 19370"/>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Dap an B" descr="n28 SP Ly k27">
                <a:extLst>
                  <a:ext uri="{FF2B5EF4-FFF2-40B4-BE49-F238E27FC236}">
                    <a16:creationId xmlns:a16="http://schemas.microsoft.com/office/drawing/2014/main" id="{B0832B0B-4ABE-1161-A102-AB23B8216F87}"/>
                  </a:ext>
                </a:extLst>
              </p:cNvPr>
              <p:cNvSpPr/>
              <p:nvPr/>
            </p:nvSpPr>
            <p:spPr>
              <a:xfrm>
                <a:off x="614516" y="4549193"/>
                <a:ext cx="5120602"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400">
                    <a:latin typeface="Fira Sans Condensed" panose="020B0503050000020004" pitchFamily="34" charset="0"/>
                  </a:rPr>
                  <a:t>C. </a:t>
                </a:r>
                <a:r>
                  <a:rPr lang="en-US" sz="2400">
                    <a:latin typeface="Fira Sans Condensed" panose="020B0503050000020004" pitchFamily="34" charset="0"/>
                  </a:rPr>
                  <a:t>u chậm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4</m:t>
                        </m:r>
                      </m:den>
                    </m:f>
                  </m:oMath>
                </a14:m>
                <a:endParaRPr lang="vi-VN" sz="2400">
                  <a:latin typeface="Fira Sans Condensed" panose="020B0503050000020004" pitchFamily="34" charset="0"/>
                </a:endParaRPr>
              </a:p>
            </p:txBody>
          </p:sp>
        </mc:Choice>
        <mc:Fallback>
          <p:sp>
            <p:nvSpPr>
              <p:cNvPr id="7" name="Dap an B" descr="n28 SP Ly k27">
                <a:extLst>
                  <a:ext uri="{FF2B5EF4-FFF2-40B4-BE49-F238E27FC236}">
                    <a16:creationId xmlns:a16="http://schemas.microsoft.com/office/drawing/2014/main" id="{B0832B0B-4ABE-1161-A102-AB23B8216F87}"/>
                  </a:ext>
                </a:extLst>
              </p:cNvPr>
              <p:cNvSpPr>
                <a:spLocks noRot="1" noChangeAspect="1" noMove="1" noResize="1" noEditPoints="1" noAdjustHandles="1" noChangeArrowheads="1" noChangeShapeType="1" noTextEdit="1"/>
              </p:cNvSpPr>
              <p:nvPr/>
            </p:nvSpPr>
            <p:spPr>
              <a:xfrm>
                <a:off x="614516" y="4549193"/>
                <a:ext cx="5120602" cy="968475"/>
              </a:xfrm>
              <a:prstGeom prst="roundRect">
                <a:avLst>
                  <a:gd name="adj" fmla="val 19370"/>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Dap an C" descr="n28 SP Ly k27">
                <a:extLst>
                  <a:ext uri="{FF2B5EF4-FFF2-40B4-BE49-F238E27FC236}">
                    <a16:creationId xmlns:a16="http://schemas.microsoft.com/office/drawing/2014/main" id="{6A838AAC-1924-BBFD-4E93-770D9492AD7F}"/>
                  </a:ext>
                </a:extLst>
              </p:cNvPr>
              <p:cNvSpPr/>
              <p:nvPr/>
            </p:nvSpPr>
            <p:spPr>
              <a:xfrm>
                <a:off x="6456883" y="2986131"/>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400">
                    <a:latin typeface="Fira Sans Condensed" panose="020B0503050000020004" pitchFamily="34" charset="0"/>
                  </a:rPr>
                  <a:t>B. </a:t>
                </a:r>
                <a:r>
                  <a:rPr lang="en-US" sz="2400">
                    <a:latin typeface="Fira Sans Condensed" panose="020B0503050000020004" pitchFamily="34" charset="0"/>
                  </a:rPr>
                  <a:t>u nhanh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2</m:t>
                        </m:r>
                      </m:den>
                    </m:f>
                  </m:oMath>
                </a14:m>
                <a:endParaRPr lang="vi-VN" sz="2400">
                  <a:latin typeface="Fira Sans Condensed" panose="020B0503050000020004" pitchFamily="34" charset="0"/>
                </a:endParaRPr>
              </a:p>
            </p:txBody>
          </p:sp>
        </mc:Choice>
        <mc:Fallback>
          <p:sp>
            <p:nvSpPr>
              <p:cNvPr id="9" name="Dap an C" descr="n28 SP Ly k27">
                <a:extLst>
                  <a:ext uri="{FF2B5EF4-FFF2-40B4-BE49-F238E27FC236}">
                    <a16:creationId xmlns:a16="http://schemas.microsoft.com/office/drawing/2014/main" id="{6A838AAC-1924-BBFD-4E93-770D9492AD7F}"/>
                  </a:ext>
                </a:extLst>
              </p:cNvPr>
              <p:cNvSpPr>
                <a:spLocks noRot="1" noChangeAspect="1" noMove="1" noResize="1" noEditPoints="1" noAdjustHandles="1" noChangeArrowheads="1" noChangeShapeType="1" noTextEdit="1"/>
              </p:cNvSpPr>
              <p:nvPr/>
            </p:nvSpPr>
            <p:spPr>
              <a:xfrm>
                <a:off x="6456883" y="2986131"/>
                <a:ext cx="5120599" cy="968475"/>
              </a:xfrm>
              <a:prstGeom prst="roundRect">
                <a:avLst>
                  <a:gd name="adj" fmla="val 19370"/>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Dap an D" descr="n28 SP Ly k27">
                <a:extLst>
                  <a:ext uri="{FF2B5EF4-FFF2-40B4-BE49-F238E27FC236}">
                    <a16:creationId xmlns:a16="http://schemas.microsoft.com/office/drawing/2014/main" id="{57BAB0C8-5961-9A54-17A1-624CD8AF7382}"/>
                  </a:ext>
                </a:extLst>
              </p:cNvPr>
              <p:cNvSpPr/>
              <p:nvPr/>
            </p:nvSpPr>
            <p:spPr>
              <a:xfrm>
                <a:off x="6456883" y="4549193"/>
                <a:ext cx="5120601"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400">
                    <a:latin typeface="Fira Sans Condensed" panose="020B0503050000020004" pitchFamily="34" charset="0"/>
                  </a:rPr>
                  <a:t>D. </a:t>
                </a:r>
                <a:r>
                  <a:rPr lang="en-US" sz="2400">
                    <a:latin typeface="Fira Sans Condensed" panose="020B0503050000020004" pitchFamily="34" charset="0"/>
                  </a:rPr>
                  <a:t>u chậm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2</m:t>
                        </m:r>
                      </m:den>
                    </m:f>
                  </m:oMath>
                </a14:m>
                <a:endParaRPr lang="vi-VN" sz="2400">
                  <a:latin typeface="Fira Sans Condensed" panose="020B0503050000020004" pitchFamily="34" charset="0"/>
                </a:endParaRPr>
              </a:p>
            </p:txBody>
          </p:sp>
        </mc:Choice>
        <mc:Fallback>
          <p:sp>
            <p:nvSpPr>
              <p:cNvPr id="8" name="Dap an D" descr="n28 SP Ly k27">
                <a:extLst>
                  <a:ext uri="{FF2B5EF4-FFF2-40B4-BE49-F238E27FC236}">
                    <a16:creationId xmlns:a16="http://schemas.microsoft.com/office/drawing/2014/main" id="{57BAB0C8-5961-9A54-17A1-624CD8AF7382}"/>
                  </a:ext>
                </a:extLst>
              </p:cNvPr>
              <p:cNvSpPr>
                <a:spLocks noRot="1" noChangeAspect="1" noMove="1" noResize="1" noEditPoints="1" noAdjustHandles="1" noChangeArrowheads="1" noChangeShapeType="1" noTextEdit="1"/>
              </p:cNvSpPr>
              <p:nvPr/>
            </p:nvSpPr>
            <p:spPr>
              <a:xfrm>
                <a:off x="6456883" y="4549193"/>
                <a:ext cx="5120601" cy="968475"/>
              </a:xfrm>
              <a:prstGeom prst="roundRect">
                <a:avLst>
                  <a:gd name="adj" fmla="val 19370"/>
                </a:avLst>
              </a:prstGeom>
              <a:blipFill>
                <a:blip r:embed="rId13"/>
                <a:stretch>
                  <a:fillRect/>
                </a:stretch>
              </a:blipFill>
              <a:ln>
                <a:noFill/>
              </a:ln>
            </p:spPr>
            <p:txBody>
              <a:bodyPr/>
              <a:lstStyle/>
              <a:p>
                <a:r>
                  <a:rPr lang="en-US">
                    <a:noFill/>
                  </a:rPr>
                  <a:t> </a:t>
                </a:r>
              </a:p>
            </p:txBody>
          </p:sp>
        </mc:Fallback>
      </mc:AlternateContent>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2848" y="3254213"/>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4"/>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9604" y="4769893"/>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32700" y="3206831"/>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6335" y="4720409"/>
            <a:ext cx="524877" cy="527073"/>
          </a:xfrm>
          <a:prstGeom prst="rect">
            <a:avLst/>
          </a:prstGeom>
        </p:spPr>
      </p:pic>
      <p:pic>
        <p:nvPicPr>
          <p:cNvPr id="30" name="Picture 29" descr="n28 SP Ly k27">
            <a:extLst>
              <a:ext uri="{FF2B5EF4-FFF2-40B4-BE49-F238E27FC236}">
                <a16:creationId xmlns:a16="http://schemas.microsoft.com/office/drawing/2014/main" id="{4749962E-D71A-FBF6-CF18-3867C4E6F47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F8D8D0FB-B37D-477C-26BF-BA2BFED66A3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A4EBFEB3-667D-9B7D-C965-577CFC957C4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AC8BC390-D7FB-E76B-E6FC-1BCC483B34E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62E3EBB4-A621-8BBC-9C8D-D01AE8A0E31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CCD7FD7F-CF7A-D362-585F-28CFE66D6BF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FB63B3A5-693B-D6D5-B28E-50A7353F2963}"/>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7FB0EF95-65AB-3165-F7D2-79A966EA1D9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5F57A3FD-8F2D-0390-7BC5-CF9348381C05}"/>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A2A8E3E3-29DB-A490-93A9-DB5112B0AED6}"/>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4F07E6CA-5BBB-2BAB-7B5D-2A3A05693275}"/>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74500656-DAD5-BB6A-2EE8-F76D1360715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958582C9-4890-FD10-A4F5-A71C9A72D6C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E280F6D9-773D-DFE0-9C28-383D480C351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ADE8C686-D2FF-930B-873F-98AD29BB75A3}"/>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F9B8367C-C873-9634-6224-594DFAF17DB4}"/>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4AD961DC-DCE2-BF1C-AC59-EFFD165753E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10C6A3AB-4153-67F5-3BF7-57775BE43C41}"/>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79958" y="-575185"/>
            <a:ext cx="406400" cy="406400"/>
          </a:xfrm>
          <a:prstGeom prst="rect">
            <a:avLst/>
          </a:prstGeom>
        </p:spPr>
      </p:pic>
    </p:spTree>
    <p:extLst>
      <p:ext uri="{BB962C8B-B14F-4D97-AF65-F5344CB8AC3E}">
        <p14:creationId xmlns:p14="http://schemas.microsoft.com/office/powerpoint/2010/main" val="359605870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chemeClr val="accent2"/>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1119" fill="hold"/>
                                        <p:tgtEl>
                                          <p:spTgt spid="13"/>
                                        </p:tgtEl>
                                      </p:cBhvr>
                                    </p:cmd>
                                  </p:childTnLst>
                                </p:cTn>
                              </p:par>
                              <p:par>
                                <p:cTn id="107" presetID="23" presetClass="entr" presetSubtype="32"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ppt_w</p:attrName>
                                        </p:attrNameLst>
                                      </p:cBhvr>
                                      <p:tavLst>
                                        <p:tav tm="0">
                                          <p:val>
                                            <p:strVal val="4*#ppt_w"/>
                                          </p:val>
                                        </p:tav>
                                        <p:tav tm="100000">
                                          <p:val>
                                            <p:strVal val="#ppt_w"/>
                                          </p:val>
                                        </p:tav>
                                      </p:tavLst>
                                    </p:anim>
                                    <p:anim calcmode="lin" valueType="num">
                                      <p:cBhvr>
                                        <p:cTn id="110" dur="500" fill="hold"/>
                                        <p:tgtEl>
                                          <p:spTgt spid="16"/>
                                        </p:tgtEl>
                                        <p:attrNameLst>
                                          <p:attrName>ppt_h</p:attrName>
                                        </p:attrNameLst>
                                      </p:cBhvr>
                                      <p:tavLst>
                                        <p:tav tm="0">
                                          <p:val>
                                            <p:strVal val="4*#ppt_h"/>
                                          </p:val>
                                        </p:tav>
                                        <p:tav tm="100000">
                                          <p:val>
                                            <p:strVal val="#ppt_h"/>
                                          </p:val>
                                        </p:tav>
                                      </p:tavLst>
                                    </p:anim>
                                  </p:childTnLst>
                                </p:cTn>
                              </p:par>
                              <p:par>
                                <p:cTn id="111" presetID="26" presetClass="emph" presetSubtype="0" repeatCount="3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54C036"/>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5193" fill="hold"/>
                                        <p:tgtEl>
                                          <p:spTgt spid="10"/>
                                        </p:tgtEl>
                                      </p:cBhvr>
                                    </p:cmd>
                                  </p:childTnLst>
                                </p:cTn>
                              </p:par>
                              <p:par>
                                <p:cTn id="124" presetID="23" presetClass="entr" presetSubtype="32" fill="hold" nodeType="withEffect">
                                  <p:stCondLst>
                                    <p:cond delay="0"/>
                                  </p:stCondLst>
                                  <p:childTnLst>
                                    <p:set>
                                      <p:cBhvr>
                                        <p:cTn id="125" dur="1" fill="hold">
                                          <p:stCondLst>
                                            <p:cond delay="0"/>
                                          </p:stCondLst>
                                        </p:cTn>
                                        <p:tgtEl>
                                          <p:spTgt spid="12"/>
                                        </p:tgtEl>
                                        <p:attrNameLst>
                                          <p:attrName>style.visibility</p:attrName>
                                        </p:attrNameLst>
                                      </p:cBhvr>
                                      <p:to>
                                        <p:strVal val="visible"/>
                                      </p:to>
                                    </p:set>
                                    <p:anim calcmode="lin" valueType="num">
                                      <p:cBhvr>
                                        <p:cTn id="126" dur="500" fill="hold"/>
                                        <p:tgtEl>
                                          <p:spTgt spid="12"/>
                                        </p:tgtEl>
                                        <p:attrNameLst>
                                          <p:attrName>ppt_w</p:attrName>
                                        </p:attrNameLst>
                                      </p:cBhvr>
                                      <p:tavLst>
                                        <p:tav tm="0">
                                          <p:val>
                                            <p:strVal val="4*#ppt_w"/>
                                          </p:val>
                                        </p:tav>
                                        <p:tav tm="100000">
                                          <p:val>
                                            <p:strVal val="#ppt_w"/>
                                          </p:val>
                                        </p:tav>
                                      </p:tavLst>
                                    </p:anim>
                                    <p:anim calcmode="lin" valueType="num">
                                      <p:cBhvr>
                                        <p:cTn id="127" dur="500" fill="hold"/>
                                        <p:tgtEl>
                                          <p:spTgt spid="12"/>
                                        </p:tgtEl>
                                        <p:attrNameLst>
                                          <p:attrName>ppt_h</p:attrName>
                                        </p:attrNameLst>
                                      </p:cBhvr>
                                      <p:tavLst>
                                        <p:tav tm="0">
                                          <p:val>
                                            <p:strVal val="4*#ppt_h"/>
                                          </p:val>
                                        </p:tav>
                                        <p:tav tm="100000">
                                          <p:val>
                                            <p:strVal val="#ppt_h"/>
                                          </p:val>
                                        </p:tav>
                                      </p:tavLst>
                                    </p:anim>
                                  </p:childTnLst>
                                </p:cTn>
                              </p:par>
                              <p:par>
                                <p:cTn id="128" presetID="26" presetClass="emph" presetSubtype="0" repeatCount="5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7"/>
                                        </p:tgtEl>
                                        <p:attrNameLst>
                                          <p:attrName>style.visibility</p:attrName>
                                        </p:attrNameLst>
                                      </p:cBhvr>
                                      <p:to>
                                        <p:strVal val="visible"/>
                                      </p:to>
                                    </p:set>
                                    <p:anim calcmode="lin" valueType="num">
                                      <p:cBhvr>
                                        <p:cTn id="143" dur="500" fill="hold"/>
                                        <p:tgtEl>
                                          <p:spTgt spid="17"/>
                                        </p:tgtEl>
                                        <p:attrNameLst>
                                          <p:attrName>ppt_w</p:attrName>
                                        </p:attrNameLst>
                                      </p:cBhvr>
                                      <p:tavLst>
                                        <p:tav tm="0">
                                          <p:val>
                                            <p:strVal val="4*#ppt_w"/>
                                          </p:val>
                                        </p:tav>
                                        <p:tav tm="100000">
                                          <p:val>
                                            <p:strVal val="#ppt_w"/>
                                          </p:val>
                                        </p:tav>
                                      </p:tavLst>
                                    </p:anim>
                                    <p:anim calcmode="lin" valueType="num">
                                      <p:cBhvr>
                                        <p:cTn id="144" dur="500" fill="hold"/>
                                        <p:tgtEl>
                                          <p:spTgt spid="17"/>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5"/>
                                        </p:tgtEl>
                                        <p:attrNameLst>
                                          <p:attrName>style.visibility</p:attrName>
                                        </p:attrNameLst>
                                      </p:cBhvr>
                                      <p:to>
                                        <p:strVal val="visible"/>
                                      </p:to>
                                    </p:set>
                                    <p:anim calcmode="lin" valueType="num">
                                      <p:cBhvr>
                                        <p:cTn id="159" dur="500" fill="hold"/>
                                        <p:tgtEl>
                                          <p:spTgt spid="15"/>
                                        </p:tgtEl>
                                        <p:attrNameLst>
                                          <p:attrName>ppt_w</p:attrName>
                                        </p:attrNameLst>
                                      </p:cBhvr>
                                      <p:tavLst>
                                        <p:tav tm="0">
                                          <p:val>
                                            <p:strVal val="4*#ppt_w"/>
                                          </p:val>
                                        </p:tav>
                                        <p:tav tm="100000">
                                          <p:val>
                                            <p:strVal val="#ppt_w"/>
                                          </p:val>
                                        </p:tav>
                                      </p:tavLst>
                                    </p:anim>
                                    <p:anim calcmode="lin" valueType="num">
                                      <p:cBhvr>
                                        <p:cTn id="160" dur="500" fill="hold"/>
                                        <p:tgtEl>
                                          <p:spTgt spid="15"/>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au hoi" descr="n28 SP Ly k27">
                <a:extLst>
                  <a:ext uri="{FF2B5EF4-FFF2-40B4-BE49-F238E27FC236}">
                    <a16:creationId xmlns:a16="http://schemas.microsoft.com/office/drawing/2014/main" id="{29B82E50-678B-9972-37E7-66D450555B3C}"/>
                  </a:ext>
                </a:extLst>
              </p:cNvPr>
              <p:cNvSpPr/>
              <p:nvPr/>
            </p:nvSpPr>
            <p:spPr>
              <a:xfrm>
                <a:off x="614516" y="156037"/>
                <a:ext cx="10962968" cy="2607649"/>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2800" b="1">
                    <a:latin typeface="Fira Sans Condensed" panose="020B0503050000020004" pitchFamily="34" charset="0"/>
                  </a:rPr>
                  <a:t>Câu </a:t>
                </a:r>
                <a:r>
                  <a:rPr lang="en-US" sz="2800" b="1">
                    <a:latin typeface="Fira Sans Condensed" panose="020B0503050000020004" pitchFamily="34" charset="0"/>
                  </a:rPr>
                  <a:t>6</a:t>
                </a:r>
                <a:endParaRPr lang="nl-NL" sz="2800">
                  <a:latin typeface="Fira Sans Condensed" panose="020B0503050000020004" pitchFamily="34" charset="0"/>
                </a:endParaRPr>
              </a:p>
              <a:p>
                <a:pPr algn="just"/>
                <a:r>
                  <a:rPr lang="en-US" sz="2800" kern="0">
                    <a:latin typeface="Fira Sans Condensed" panose="020B0503050000020004" pitchFamily="34" charset="0"/>
                    <a:ea typeface="Times New Roman" panose="02020603050405020304" pitchFamily="18" charset="0"/>
                  </a:rPr>
                  <a:t>Một đoạn mạch xoay chiều gồm điện trở R = 200Ω, mắc nối tiếp với tụ điện  có điện dung </a:t>
                </a:r>
                <a14:m>
                  <m:oMath xmlns:m="http://schemas.openxmlformats.org/officeDocument/2006/math">
                    <m:f>
                      <m:fPr>
                        <m:ctrlPr>
                          <a:rPr lang="en-US" sz="2800" i="1" kern="0">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kern="0">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sz="2800" i="1" kern="0">
                                <a:latin typeface="Cambria Math" panose="02040503050406030204" pitchFamily="18" charset="0"/>
                                <a:ea typeface="Times New Roman" panose="02020603050405020304" pitchFamily="18" charset="0"/>
                                <a:cs typeface="Times New Roman" panose="02020603050405020304" pitchFamily="18" charset="0"/>
                              </a:rPr>
                            </m:ctrlPr>
                          </m:sSupPr>
                          <m:e>
                            <m:r>
                              <a:rPr lang="en-US" sz="2800" i="1" kern="0">
                                <a:latin typeface="Cambria Math" panose="02040503050406030204" pitchFamily="18" charset="0"/>
                                <a:ea typeface="Times New Roman" panose="02020603050405020304" pitchFamily="18" charset="0"/>
                                <a:cs typeface="Times New Roman" panose="02020603050405020304" pitchFamily="18" charset="0"/>
                              </a:rPr>
                              <m:t>0</m:t>
                            </m:r>
                          </m:e>
                          <m:sup>
                            <m:r>
                              <a:rPr lang="en-US" sz="2800" i="1" kern="0">
                                <a:latin typeface="Cambria Math" panose="02040503050406030204" pitchFamily="18" charset="0"/>
                                <a:ea typeface="Times New Roman" panose="02020603050405020304" pitchFamily="18" charset="0"/>
                              </a:rPr>
                              <m:t>−</m:t>
                            </m:r>
                            <m:r>
                              <a:rPr lang="en-US" sz="2800" i="1" kern="0">
                                <a:latin typeface="Cambria Math" panose="02040503050406030204" pitchFamily="18" charset="0"/>
                                <a:ea typeface="Times New Roman" panose="02020603050405020304" pitchFamily="18" charset="0"/>
                                <a:cs typeface="Times New Roman" panose="02020603050405020304" pitchFamily="18" charset="0"/>
                              </a:rPr>
                              <m:t>4</m:t>
                            </m:r>
                          </m:sup>
                        </m:sSup>
                      </m:num>
                      <m:den>
                        <m:r>
                          <a:rPr lang="en-US" sz="2800" i="1" kern="0">
                            <a:latin typeface="Cambria Math" panose="02040503050406030204" pitchFamily="18" charset="0"/>
                            <a:ea typeface="Times New Roman" panose="02020603050405020304" pitchFamily="18" charset="0"/>
                            <a:cs typeface="Times New Roman" panose="02020603050405020304" pitchFamily="18" charset="0"/>
                          </a:rPr>
                          <m:t>2</m:t>
                        </m:r>
                        <m:r>
                          <a:rPr lang="en-US" sz="2800" i="1" kern="0">
                            <a:latin typeface="Cambria Math" panose="02040503050406030204" pitchFamily="18" charset="0"/>
                            <a:ea typeface="Times New Roman" panose="02020603050405020304" pitchFamily="18" charset="0"/>
                            <a:cs typeface="Times New Roman" panose="02020603050405020304" pitchFamily="18" charset="0"/>
                          </a:rPr>
                          <m:t>𝜋</m:t>
                        </m:r>
                      </m:den>
                    </m:f>
                    <m:r>
                      <a:rPr lang="en-US" sz="2800" i="1" kern="0">
                        <a:latin typeface="Cambria Math" panose="02040503050406030204" pitchFamily="18" charset="0"/>
                        <a:ea typeface="Times New Roman" panose="02020603050405020304" pitchFamily="18" charset="0"/>
                        <a:cs typeface="Times New Roman" panose="02020603050405020304" pitchFamily="18" charset="0"/>
                      </a:rPr>
                      <m:t>𝐹</m:t>
                    </m:r>
                  </m:oMath>
                </a14:m>
                <a:r>
                  <a:rPr lang="en-US" sz="2800" kern="0">
                    <a:latin typeface="Fira Sans Condensed" panose="020B0503050000020004" pitchFamily="34" charset="0"/>
                    <a:ea typeface="Times New Roman" panose="02020603050405020304" pitchFamily="18" charset="0"/>
                  </a:rPr>
                  <a:t> Biết tần số của dòng điện trong mạch là 50 Hz . Kết luận nào sau đây là đúng khi nói về sự lệch pha giữa hiệu điện thế hai đầu đoạn mạch và cường độ dòng điện qua mạch</a:t>
                </a:r>
                <a:endParaRPr lang="vi-VN" sz="2800">
                  <a:latin typeface="Fira Sans Condensed" panose="020B0503050000020004" pitchFamily="34" charset="0"/>
                </a:endParaRPr>
              </a:p>
            </p:txBody>
          </p:sp>
        </mc:Choice>
        <mc:Fallback>
          <p:sp>
            <p:nvSpPr>
              <p:cNvPr id="2" name="Cau hoi" descr="n28 SP Ly k27">
                <a:extLst>
                  <a:ext uri="{FF2B5EF4-FFF2-40B4-BE49-F238E27FC236}">
                    <a16:creationId xmlns:a16="http://schemas.microsoft.com/office/drawing/2014/main" id="{29B82E50-678B-9972-37E7-66D450555B3C}"/>
                  </a:ext>
                </a:extLst>
              </p:cNvPr>
              <p:cNvSpPr>
                <a:spLocks noRot="1" noChangeAspect="1" noMove="1" noResize="1" noEditPoints="1" noAdjustHandles="1" noChangeArrowheads="1" noChangeShapeType="1" noTextEdit="1"/>
              </p:cNvSpPr>
              <p:nvPr/>
            </p:nvSpPr>
            <p:spPr>
              <a:xfrm>
                <a:off x="614516" y="156037"/>
                <a:ext cx="10962968" cy="2607649"/>
              </a:xfrm>
              <a:prstGeom prst="roundRect">
                <a:avLst>
                  <a:gd name="adj" fmla="val 19370"/>
                </a:avLst>
              </a:prstGeom>
              <a:blipFill>
                <a:blip r:embed="rId9"/>
                <a:stretch>
                  <a:fillRect b="-374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2994115"/>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nn-NO" sz="2400">
                    <a:latin typeface="Fira Sans Condensed" panose="020B0503050000020004" pitchFamily="34" charset="0"/>
                  </a:rPr>
                  <a:t>A. </a:t>
                </a:r>
                <a:r>
                  <a:rPr lang="en-US" sz="2400">
                    <a:latin typeface="Fira Sans Condensed" panose="020B0503050000020004" pitchFamily="34" charset="0"/>
                  </a:rPr>
                  <a:t>u nhanh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4</m:t>
                        </m:r>
                      </m:den>
                    </m:f>
                  </m:oMath>
                </a14:m>
                <a:endParaRPr lang="vi-VN" sz="2400">
                  <a:latin typeface="Fira Sans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2994115"/>
                <a:ext cx="5120599" cy="968475"/>
              </a:xfrm>
              <a:prstGeom prst="roundRect">
                <a:avLst>
                  <a:gd name="adj" fmla="val 19370"/>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Dap an B" descr="n28 SP Ly k27">
                <a:extLst>
                  <a:ext uri="{FF2B5EF4-FFF2-40B4-BE49-F238E27FC236}">
                    <a16:creationId xmlns:a16="http://schemas.microsoft.com/office/drawing/2014/main" id="{B0832B0B-4ABE-1161-A102-AB23B8216F87}"/>
                  </a:ext>
                </a:extLst>
              </p:cNvPr>
              <p:cNvSpPr/>
              <p:nvPr/>
            </p:nvSpPr>
            <p:spPr>
              <a:xfrm>
                <a:off x="614516" y="4557177"/>
                <a:ext cx="5120602"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400">
                    <a:latin typeface="Fira Sans Condensed" panose="020B0503050000020004" pitchFamily="34" charset="0"/>
                  </a:rPr>
                  <a:t>C. </a:t>
                </a:r>
                <a:r>
                  <a:rPr lang="en-US" sz="2400">
                    <a:latin typeface="Fira Sans Condensed" panose="020B0503050000020004" pitchFamily="34" charset="0"/>
                  </a:rPr>
                  <a:t>u chậm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4</m:t>
                        </m:r>
                      </m:den>
                    </m:f>
                  </m:oMath>
                </a14:m>
                <a:endParaRPr lang="vi-VN" sz="2400">
                  <a:latin typeface="Fira Sans Condensed" panose="020B0503050000020004" pitchFamily="34" charset="0"/>
                </a:endParaRPr>
              </a:p>
            </p:txBody>
          </p:sp>
        </mc:Choice>
        <mc:Fallback>
          <p:sp>
            <p:nvSpPr>
              <p:cNvPr id="7" name="Dap an B" descr="n28 SP Ly k27">
                <a:extLst>
                  <a:ext uri="{FF2B5EF4-FFF2-40B4-BE49-F238E27FC236}">
                    <a16:creationId xmlns:a16="http://schemas.microsoft.com/office/drawing/2014/main" id="{B0832B0B-4ABE-1161-A102-AB23B8216F87}"/>
                  </a:ext>
                </a:extLst>
              </p:cNvPr>
              <p:cNvSpPr>
                <a:spLocks noRot="1" noChangeAspect="1" noMove="1" noResize="1" noEditPoints="1" noAdjustHandles="1" noChangeArrowheads="1" noChangeShapeType="1" noTextEdit="1"/>
              </p:cNvSpPr>
              <p:nvPr/>
            </p:nvSpPr>
            <p:spPr>
              <a:xfrm>
                <a:off x="614516" y="4557177"/>
                <a:ext cx="5120602" cy="968475"/>
              </a:xfrm>
              <a:prstGeom prst="roundRect">
                <a:avLst>
                  <a:gd name="adj" fmla="val 19370"/>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Dap an C" descr="n28 SP Ly k27">
                <a:extLst>
                  <a:ext uri="{FF2B5EF4-FFF2-40B4-BE49-F238E27FC236}">
                    <a16:creationId xmlns:a16="http://schemas.microsoft.com/office/drawing/2014/main" id="{6A838AAC-1924-BBFD-4E93-770D9492AD7F}"/>
                  </a:ext>
                </a:extLst>
              </p:cNvPr>
              <p:cNvSpPr/>
              <p:nvPr/>
            </p:nvSpPr>
            <p:spPr>
              <a:xfrm>
                <a:off x="6456883" y="2994115"/>
                <a:ext cx="5120599"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400">
                    <a:latin typeface="Fira Sans Condensed" panose="020B0503050000020004" pitchFamily="34" charset="0"/>
                  </a:rPr>
                  <a:t>B. </a:t>
                </a:r>
                <a:r>
                  <a:rPr lang="en-US" sz="2400">
                    <a:latin typeface="Fira Sans Condensed" panose="020B0503050000020004" pitchFamily="34" charset="0"/>
                  </a:rPr>
                  <a:t>u nhanh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3</m:t>
                        </m:r>
                      </m:den>
                    </m:f>
                  </m:oMath>
                </a14:m>
                <a:endParaRPr lang="vi-VN" sz="2400">
                  <a:latin typeface="Fira Sans Condensed" panose="020B0503050000020004" pitchFamily="34" charset="0"/>
                </a:endParaRPr>
              </a:p>
            </p:txBody>
          </p:sp>
        </mc:Choice>
        <mc:Fallback>
          <p:sp>
            <p:nvSpPr>
              <p:cNvPr id="9" name="Dap an C" descr="n28 SP Ly k27">
                <a:extLst>
                  <a:ext uri="{FF2B5EF4-FFF2-40B4-BE49-F238E27FC236}">
                    <a16:creationId xmlns:a16="http://schemas.microsoft.com/office/drawing/2014/main" id="{6A838AAC-1924-BBFD-4E93-770D9492AD7F}"/>
                  </a:ext>
                </a:extLst>
              </p:cNvPr>
              <p:cNvSpPr>
                <a:spLocks noRot="1" noChangeAspect="1" noMove="1" noResize="1" noEditPoints="1" noAdjustHandles="1" noChangeArrowheads="1" noChangeShapeType="1" noTextEdit="1"/>
              </p:cNvSpPr>
              <p:nvPr/>
            </p:nvSpPr>
            <p:spPr>
              <a:xfrm>
                <a:off x="6456883" y="2994115"/>
                <a:ext cx="5120599" cy="968475"/>
              </a:xfrm>
              <a:prstGeom prst="roundRect">
                <a:avLst>
                  <a:gd name="adj" fmla="val 19370"/>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Dap an D" descr="n28 SP Ly k27">
                <a:extLst>
                  <a:ext uri="{FF2B5EF4-FFF2-40B4-BE49-F238E27FC236}">
                    <a16:creationId xmlns:a16="http://schemas.microsoft.com/office/drawing/2014/main" id="{57BAB0C8-5961-9A54-17A1-624CD8AF7382}"/>
                  </a:ext>
                </a:extLst>
              </p:cNvPr>
              <p:cNvSpPr/>
              <p:nvPr/>
            </p:nvSpPr>
            <p:spPr>
              <a:xfrm>
                <a:off x="6456883" y="4557177"/>
                <a:ext cx="5120601"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85800" algn="just"/>
                <a:r>
                  <a:rPr lang="vi-VN" sz="2400">
                    <a:latin typeface="Fira Sans Condensed" panose="020B0503050000020004" pitchFamily="34" charset="0"/>
                  </a:rPr>
                  <a:t>D. </a:t>
                </a:r>
                <a:r>
                  <a:rPr lang="en-US" sz="2400">
                    <a:latin typeface="Fira Sans Condensed" panose="020B0503050000020004" pitchFamily="34" charset="0"/>
                  </a:rPr>
                  <a:t>u chậm pha hơn i một góc </a:t>
                </a:r>
                <a14:m>
                  <m:oMath xmlns:m="http://schemas.openxmlformats.org/officeDocument/2006/math">
                    <m:f>
                      <m:fPr>
                        <m:ctrlPr>
                          <a:rPr lang="en-US" sz="2400" i="1">
                            <a:latin typeface="Cambria Math" panose="02040503050406030204" pitchFamily="18" charset="0"/>
                          </a:rPr>
                        </m:ctrlPr>
                      </m:fPr>
                      <m:num>
                        <m:r>
                          <a:rPr lang="en-US" sz="2400" i="1">
                            <a:latin typeface="Cambria Math" panose="02040503050406030204" pitchFamily="18" charset="0"/>
                          </a:rPr>
                          <m:t>𝜋</m:t>
                        </m:r>
                      </m:num>
                      <m:den>
                        <m:r>
                          <a:rPr lang="en-US" sz="2400" i="1">
                            <a:latin typeface="Cambria Math" panose="02040503050406030204" pitchFamily="18" charset="0"/>
                          </a:rPr>
                          <m:t>3</m:t>
                        </m:r>
                      </m:den>
                    </m:f>
                  </m:oMath>
                </a14:m>
                <a:endParaRPr lang="vi-VN" sz="2400">
                  <a:latin typeface="Fira Sans Condensed" panose="020B0503050000020004" pitchFamily="34" charset="0"/>
                </a:endParaRPr>
              </a:p>
            </p:txBody>
          </p:sp>
        </mc:Choice>
        <mc:Fallback>
          <p:sp>
            <p:nvSpPr>
              <p:cNvPr id="8" name="Dap an D" descr="n28 SP Ly k27">
                <a:extLst>
                  <a:ext uri="{FF2B5EF4-FFF2-40B4-BE49-F238E27FC236}">
                    <a16:creationId xmlns:a16="http://schemas.microsoft.com/office/drawing/2014/main" id="{57BAB0C8-5961-9A54-17A1-624CD8AF7382}"/>
                  </a:ext>
                </a:extLst>
              </p:cNvPr>
              <p:cNvSpPr>
                <a:spLocks noRot="1" noChangeAspect="1" noMove="1" noResize="1" noEditPoints="1" noAdjustHandles="1" noChangeArrowheads="1" noChangeShapeType="1" noTextEdit="1"/>
              </p:cNvSpPr>
              <p:nvPr/>
            </p:nvSpPr>
            <p:spPr>
              <a:xfrm>
                <a:off x="6456883" y="4557177"/>
                <a:ext cx="5120601" cy="968475"/>
              </a:xfrm>
              <a:prstGeom prst="roundRect">
                <a:avLst>
                  <a:gd name="adj" fmla="val 19370"/>
                </a:avLst>
              </a:prstGeom>
              <a:blipFill>
                <a:blip r:embed="rId13"/>
                <a:stretch>
                  <a:fillRect/>
                </a:stretch>
              </a:blipFill>
              <a:ln>
                <a:noFill/>
              </a:ln>
            </p:spPr>
            <p:txBody>
              <a:bodyPr/>
              <a:lstStyle/>
              <a:p>
                <a:r>
                  <a:rPr lang="en-US">
                    <a:noFill/>
                  </a:rPr>
                  <a:t> </a:t>
                </a:r>
              </a:p>
            </p:txBody>
          </p:sp>
        </mc:Fallback>
      </mc:AlternateContent>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6335" y="4787604"/>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4"/>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6335" y="3182419"/>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32700" y="3214815"/>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6185" y="4777877"/>
            <a:ext cx="524877" cy="527073"/>
          </a:xfrm>
          <a:prstGeom prst="rect">
            <a:avLst/>
          </a:prstGeom>
        </p:spPr>
      </p:pic>
      <p:pic>
        <p:nvPicPr>
          <p:cNvPr id="30" name="Picture 29" descr="n28 SP Ly k27">
            <a:extLst>
              <a:ext uri="{FF2B5EF4-FFF2-40B4-BE49-F238E27FC236}">
                <a16:creationId xmlns:a16="http://schemas.microsoft.com/office/drawing/2014/main" id="{39B448E8-43D5-F166-D3C5-5AFC669C9C3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075DB479-03DF-CE56-7FF8-B7B0E7D8B10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F22328A6-732D-BC92-63B4-85C49372190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4B7447C0-1EDB-8563-5507-1F9DAED3566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991869F8-63DD-D98B-EEFB-C36858C345E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37E6011F-2043-1D0C-69C2-6F8652012AE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7E77DDF1-8B10-A1B6-142C-64F3F1F9456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25B0A1BA-FA76-1AA7-76CA-B5CE5074257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D4C52A70-2483-81B1-3218-7F2B2DB476C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3F6F4DB1-72E9-BDB5-A144-3628B898004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206AD439-0A9B-E711-9846-BF3FBE4B3EA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15597226-0DF1-3705-D967-1BA8B58E6AE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6D755CAB-73BF-58D5-51DC-D6F4B66458E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442DE26C-BDE5-1B53-B624-B8592C72E89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E9C0673D-7DB2-370D-9BFB-27DBF7171B3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C13BEACB-13F6-1CB5-29FC-7E241F16CE5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82D0AB6B-51C3-A44B-8270-0AA935DD678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E13E8733-FEB7-3915-EF31-16D63C6A9DE0}"/>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79958" y="-575185"/>
            <a:ext cx="406400" cy="406400"/>
          </a:xfrm>
          <a:prstGeom prst="rect">
            <a:avLst/>
          </a:prstGeom>
        </p:spPr>
      </p:pic>
    </p:spTree>
    <p:extLst>
      <p:ext uri="{BB962C8B-B14F-4D97-AF65-F5344CB8AC3E}">
        <p14:creationId xmlns:p14="http://schemas.microsoft.com/office/powerpoint/2010/main" val="23653300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chemeClr val="accent2"/>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1119" fill="hold"/>
                                        <p:tgtEl>
                                          <p:spTgt spid="13"/>
                                        </p:tgtEl>
                                      </p:cBhvr>
                                    </p:cmd>
                                  </p:childTnLst>
                                </p:cTn>
                              </p:par>
                              <p:par>
                                <p:cTn id="107" presetID="23" presetClass="entr" presetSubtype="32" fill="hold"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ppt_w</p:attrName>
                                        </p:attrNameLst>
                                      </p:cBhvr>
                                      <p:tavLst>
                                        <p:tav tm="0">
                                          <p:val>
                                            <p:strVal val="4*#ppt_w"/>
                                          </p:val>
                                        </p:tav>
                                        <p:tav tm="100000">
                                          <p:val>
                                            <p:strVal val="#ppt_w"/>
                                          </p:val>
                                        </p:tav>
                                      </p:tavLst>
                                    </p:anim>
                                    <p:anim calcmode="lin" valueType="num">
                                      <p:cBhvr>
                                        <p:cTn id="110" dur="500" fill="hold"/>
                                        <p:tgtEl>
                                          <p:spTgt spid="16"/>
                                        </p:tgtEl>
                                        <p:attrNameLst>
                                          <p:attrName>ppt_h</p:attrName>
                                        </p:attrNameLst>
                                      </p:cBhvr>
                                      <p:tavLst>
                                        <p:tav tm="0">
                                          <p:val>
                                            <p:strVal val="4*#ppt_h"/>
                                          </p:val>
                                        </p:tav>
                                        <p:tav tm="100000">
                                          <p:val>
                                            <p:strVal val="#ppt_h"/>
                                          </p:val>
                                        </p:tav>
                                      </p:tavLst>
                                    </p:anim>
                                  </p:childTnLst>
                                </p:cTn>
                              </p:par>
                              <p:par>
                                <p:cTn id="111" presetID="26" presetClass="emph" presetSubtype="0" repeatCount="3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rgbClr val="ED7D31"/>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strVal val="4*#ppt_w"/>
                                          </p:val>
                                        </p:tav>
                                        <p:tav tm="100000">
                                          <p:val>
                                            <p:strVal val="#ppt_w"/>
                                          </p:val>
                                        </p:tav>
                                      </p:tavLst>
                                    </p:anim>
                                    <p:anim calcmode="lin" valueType="num">
                                      <p:cBhvr>
                                        <p:cTn id="127" dur="500" fill="hold"/>
                                        <p:tgtEl>
                                          <p:spTgt spid="1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indefinite"/>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rgbClr val="57D220"/>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5193" fill="hold"/>
                                        <p:tgtEl>
                                          <p:spTgt spid="10"/>
                                        </p:tgtEl>
                                      </p:cBhvr>
                                    </p:cmd>
                                  </p:childTnLst>
                                </p:cTn>
                              </p:par>
                              <p:par>
                                <p:cTn id="141" presetID="23" presetClass="entr" presetSubtype="32" fill="hold" nodeType="withEffect">
                                  <p:stCondLst>
                                    <p:cond delay="0"/>
                                  </p:stCondLst>
                                  <p:childTnLst>
                                    <p:set>
                                      <p:cBhvr>
                                        <p:cTn id="142" dur="1" fill="hold">
                                          <p:stCondLst>
                                            <p:cond delay="0"/>
                                          </p:stCondLst>
                                        </p:cTn>
                                        <p:tgtEl>
                                          <p:spTgt spid="12"/>
                                        </p:tgtEl>
                                        <p:attrNameLst>
                                          <p:attrName>style.visibility</p:attrName>
                                        </p:attrNameLst>
                                      </p:cBhvr>
                                      <p:to>
                                        <p:strVal val="visible"/>
                                      </p:to>
                                    </p:set>
                                    <p:anim calcmode="lin" valueType="num">
                                      <p:cBhvr>
                                        <p:cTn id="143" dur="500" fill="hold"/>
                                        <p:tgtEl>
                                          <p:spTgt spid="12"/>
                                        </p:tgtEl>
                                        <p:attrNameLst>
                                          <p:attrName>ppt_w</p:attrName>
                                        </p:attrNameLst>
                                      </p:cBhvr>
                                      <p:tavLst>
                                        <p:tav tm="0">
                                          <p:val>
                                            <p:strVal val="4*#ppt_w"/>
                                          </p:val>
                                        </p:tav>
                                        <p:tav tm="100000">
                                          <p:val>
                                            <p:strVal val="#ppt_w"/>
                                          </p:val>
                                        </p:tav>
                                      </p:tavLst>
                                    </p:anim>
                                    <p:anim calcmode="lin" valueType="num">
                                      <p:cBhvr>
                                        <p:cTn id="144" dur="500" fill="hold"/>
                                        <p:tgtEl>
                                          <p:spTgt spid="12"/>
                                        </p:tgtEl>
                                        <p:attrNameLst>
                                          <p:attrName>ppt_h</p:attrName>
                                        </p:attrNameLst>
                                      </p:cBhvr>
                                      <p:tavLst>
                                        <p:tav tm="0">
                                          <p:val>
                                            <p:strVal val="4*#ppt_h"/>
                                          </p:val>
                                        </p:tav>
                                        <p:tav tm="100000">
                                          <p:val>
                                            <p:strVal val="#ppt_h"/>
                                          </p:val>
                                        </p:tav>
                                      </p:tavLst>
                                    </p:anim>
                                  </p:childTnLst>
                                </p:cTn>
                              </p:par>
                              <p:par>
                                <p:cTn id="145" presetID="26" presetClass="emph" presetSubtype="0" repeatCount="5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indefinite"/>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7"/>
                                        </p:tgtEl>
                                        <p:attrNameLst>
                                          <p:attrName>style.visibility</p:attrName>
                                        </p:attrNameLst>
                                      </p:cBhvr>
                                      <p:to>
                                        <p:strVal val="visible"/>
                                      </p:to>
                                    </p:set>
                                    <p:anim calcmode="lin" valueType="num">
                                      <p:cBhvr>
                                        <p:cTn id="159" dur="500" fill="hold"/>
                                        <p:tgtEl>
                                          <p:spTgt spid="17"/>
                                        </p:tgtEl>
                                        <p:attrNameLst>
                                          <p:attrName>ppt_w</p:attrName>
                                        </p:attrNameLst>
                                      </p:cBhvr>
                                      <p:tavLst>
                                        <p:tav tm="0">
                                          <p:val>
                                            <p:strVal val="4*#ppt_w"/>
                                          </p:val>
                                        </p:tav>
                                        <p:tav tm="100000">
                                          <p:val>
                                            <p:strVal val="#ppt_w"/>
                                          </p:val>
                                        </p:tav>
                                      </p:tavLst>
                                    </p:anim>
                                    <p:anim calcmode="lin" valueType="num">
                                      <p:cBhvr>
                                        <p:cTn id="160" dur="500" fill="hold"/>
                                        <p:tgtEl>
                                          <p:spTgt spid="17"/>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au hoi" descr="n28 SP Ly k27">
                <a:extLst>
                  <a:ext uri="{FF2B5EF4-FFF2-40B4-BE49-F238E27FC236}">
                    <a16:creationId xmlns:a16="http://schemas.microsoft.com/office/drawing/2014/main" id="{29B82E50-678B-9972-37E7-66D450555B3C}"/>
                  </a:ext>
                </a:extLst>
              </p:cNvPr>
              <p:cNvSpPr/>
              <p:nvPr/>
            </p:nvSpPr>
            <p:spPr>
              <a:xfrm>
                <a:off x="614516" y="275304"/>
                <a:ext cx="10962968" cy="2605601"/>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2800" b="1">
                    <a:latin typeface="Fira Sans Condensed" panose="020B0503050000020004" pitchFamily="34" charset="0"/>
                  </a:rPr>
                  <a:t>Câu 7</a:t>
                </a:r>
                <a:endParaRPr lang="nl-NL" sz="2800">
                  <a:latin typeface="Fira Sans Condensed" panose="020B0503050000020004" pitchFamily="34" charset="0"/>
                </a:endParaRPr>
              </a:p>
              <a:p>
                <a:pPr algn="just"/>
                <a:r>
                  <a:rPr lang="pt-BR" sz="2800">
                    <a:latin typeface="Fira Sans Condensed" panose="020B0503050000020004" pitchFamily="34" charset="0"/>
                  </a:rPr>
                  <a:t>Cho mạch điện xoay chiều gồm R,L,C mắc nối tiếp. Biết điện áp xoay chiều ở hai đầu mạch có giá trị hiệu dụng 200V, tần số 50Hz. Với </a:t>
                </a:r>
                <a14:m>
                  <m:oMath xmlns:m="http://schemas.openxmlformats.org/officeDocument/2006/math">
                    <m:r>
                      <a:rPr lang="pt-BR" sz="2800" i="1">
                        <a:latin typeface="Cambria Math" panose="02040503050406030204" pitchFamily="18" charset="0"/>
                      </a:rPr>
                      <m:t>𝑅</m:t>
                    </m:r>
                    <m:r>
                      <a:rPr lang="pt-BR" sz="2800" i="1">
                        <a:latin typeface="Cambria Math" panose="02040503050406030204" pitchFamily="18" charset="0"/>
                      </a:rPr>
                      <m:t>=40</m:t>
                    </m:r>
                    <m:rad>
                      <m:radPr>
                        <m:degHide m:val="on"/>
                        <m:ctrlPr>
                          <a:rPr lang="en-US" sz="2800" i="1">
                            <a:latin typeface="Cambria Math" panose="02040503050406030204" pitchFamily="18" charset="0"/>
                          </a:rPr>
                        </m:ctrlPr>
                      </m:radPr>
                      <m:deg/>
                      <m:e>
                        <m:r>
                          <a:rPr lang="pt-BR" sz="2800" i="1">
                            <a:latin typeface="Cambria Math" panose="02040503050406030204" pitchFamily="18" charset="0"/>
                          </a:rPr>
                          <m:t>3</m:t>
                        </m:r>
                      </m:e>
                    </m:rad>
                    <m:r>
                      <a:rPr lang="pt-BR" sz="2800" i="1">
                        <a:latin typeface="Cambria Math" panose="02040503050406030204" pitchFamily="18" charset="0"/>
                      </a:rPr>
                      <m:t>𝛺</m:t>
                    </m:r>
                  </m:oMath>
                </a14:m>
                <a:r>
                  <a:rPr lang="pt-BR" sz="2800">
                    <a:latin typeface="Fira Sans Condensed" panose="020B0503050000020004" pitchFamily="34" charset="0"/>
                  </a:rPr>
                  <a:t>, cuộn dây thuần cảm </a:t>
                </a:r>
                <a14:m>
                  <m:oMath xmlns:m="http://schemas.openxmlformats.org/officeDocument/2006/math">
                    <m:r>
                      <a:rPr lang="pt-BR" sz="2800" i="1">
                        <a:latin typeface="Cambria Math" panose="02040503050406030204" pitchFamily="18" charset="0"/>
                      </a:rPr>
                      <m:t>𝐿</m:t>
                    </m:r>
                    <m:r>
                      <a:rPr lang="pt-BR" sz="2800" i="1">
                        <a:latin typeface="Cambria Math" panose="02040503050406030204" pitchFamily="18" charset="0"/>
                      </a:rPr>
                      <m:t>=</m:t>
                    </m:r>
                    <m:f>
                      <m:fPr>
                        <m:ctrlPr>
                          <a:rPr lang="en-US" sz="2800" i="1">
                            <a:latin typeface="Cambria Math" panose="02040503050406030204" pitchFamily="18" charset="0"/>
                          </a:rPr>
                        </m:ctrlPr>
                      </m:fPr>
                      <m:num>
                        <m:r>
                          <a:rPr lang="pt-BR" sz="2800" i="1">
                            <a:latin typeface="Cambria Math" panose="02040503050406030204" pitchFamily="18" charset="0"/>
                          </a:rPr>
                          <m:t>1</m:t>
                        </m:r>
                      </m:num>
                      <m:den>
                        <m:r>
                          <a:rPr lang="pt-BR" sz="2800" i="1">
                            <a:latin typeface="Cambria Math" panose="02040503050406030204" pitchFamily="18" charset="0"/>
                          </a:rPr>
                          <m:t>2</m:t>
                        </m:r>
                        <m:r>
                          <a:rPr lang="pt-BR" sz="2800" i="1">
                            <a:latin typeface="Cambria Math" panose="02040503050406030204" pitchFamily="18" charset="0"/>
                          </a:rPr>
                          <m:t>𝜋</m:t>
                        </m:r>
                      </m:den>
                    </m:f>
                    <m:r>
                      <a:rPr lang="pt-BR" sz="2800" i="1">
                        <a:latin typeface="Cambria Math" panose="02040503050406030204" pitchFamily="18" charset="0"/>
                      </a:rPr>
                      <m:t>𝐻</m:t>
                    </m:r>
                  </m:oMath>
                </a14:m>
                <a:r>
                  <a:rPr lang="pt-BR" sz="2800">
                    <a:latin typeface="Fira Sans Condensed" panose="020B0503050000020004" pitchFamily="34" charset="0"/>
                  </a:rPr>
                  <a:t> và tụ </a:t>
                </a:r>
                <a14:m>
                  <m:oMath xmlns:m="http://schemas.openxmlformats.org/officeDocument/2006/math">
                    <m:r>
                      <a:rPr lang="pt-BR" sz="2800" i="1">
                        <a:latin typeface="Cambria Math" panose="02040503050406030204" pitchFamily="18" charset="0"/>
                      </a:rPr>
                      <m:t>𝐶</m:t>
                    </m:r>
                    <m:r>
                      <a:rPr lang="pt-BR" sz="2800" i="1">
                        <a:latin typeface="Cambria Math" panose="02040503050406030204" pitchFamily="18" charset="0"/>
                      </a:rPr>
                      <m:t>=</m:t>
                    </m:r>
                    <m:f>
                      <m:fPr>
                        <m:ctrlPr>
                          <a:rPr lang="en-US" sz="2800" i="1">
                            <a:latin typeface="Cambria Math" panose="02040503050406030204" pitchFamily="18" charset="0"/>
                          </a:rPr>
                        </m:ctrlPr>
                      </m:fPr>
                      <m:num>
                        <m:r>
                          <a:rPr lang="pt-BR" sz="2800" i="1">
                            <a:latin typeface="Cambria Math" panose="02040503050406030204" pitchFamily="18" charset="0"/>
                          </a:rPr>
                          <m:t>1</m:t>
                        </m:r>
                        <m:sSup>
                          <m:sSupPr>
                            <m:ctrlPr>
                              <a:rPr lang="en-US" sz="2800" i="1">
                                <a:latin typeface="Cambria Math" panose="02040503050406030204" pitchFamily="18" charset="0"/>
                              </a:rPr>
                            </m:ctrlPr>
                          </m:sSupPr>
                          <m:e>
                            <m:r>
                              <a:rPr lang="pt-BR" sz="2800" i="1">
                                <a:latin typeface="Cambria Math" panose="02040503050406030204" pitchFamily="18" charset="0"/>
                              </a:rPr>
                              <m:t>0</m:t>
                            </m:r>
                          </m:e>
                          <m:sup>
                            <m:r>
                              <a:rPr lang="pt-BR" sz="2800" i="1">
                                <a:latin typeface="Cambria Math" panose="02040503050406030204" pitchFamily="18" charset="0"/>
                              </a:rPr>
                              <m:t>−3</m:t>
                            </m:r>
                          </m:sup>
                        </m:sSup>
                      </m:num>
                      <m:den>
                        <m:r>
                          <a:rPr lang="pt-BR" sz="2800" i="1">
                            <a:latin typeface="Cambria Math" panose="02040503050406030204" pitchFamily="18" charset="0"/>
                          </a:rPr>
                          <m:t>9</m:t>
                        </m:r>
                        <m:r>
                          <a:rPr lang="pt-BR" sz="2800" i="1">
                            <a:latin typeface="Cambria Math" panose="02040503050406030204" pitchFamily="18" charset="0"/>
                          </a:rPr>
                          <m:t>𝜋</m:t>
                        </m:r>
                      </m:den>
                    </m:f>
                    <m:r>
                      <a:rPr lang="pt-BR" sz="2800" i="1">
                        <a:latin typeface="Cambria Math" panose="02040503050406030204" pitchFamily="18" charset="0"/>
                      </a:rPr>
                      <m:t>𝐹</m:t>
                    </m:r>
                  </m:oMath>
                </a14:m>
                <a:r>
                  <a:rPr lang="pt-BR" sz="2800">
                    <a:latin typeface="Fira Sans Condensed" panose="020B0503050000020004" pitchFamily="34" charset="0"/>
                  </a:rPr>
                  <a:t>. Cường độ dòng điện hiệu dụng trong mạch bằng</a:t>
                </a:r>
                <a:endParaRPr lang="vi-VN" sz="2800">
                  <a:latin typeface="Fira Sans Condensed" panose="020B0503050000020004" pitchFamily="34" charset="0"/>
                </a:endParaRPr>
              </a:p>
            </p:txBody>
          </p:sp>
        </mc:Choice>
        <mc:Fallback>
          <p:sp>
            <p:nvSpPr>
              <p:cNvPr id="2" name="Cau hoi" descr="n28 SP Ly k27">
                <a:extLst>
                  <a:ext uri="{FF2B5EF4-FFF2-40B4-BE49-F238E27FC236}">
                    <a16:creationId xmlns:a16="http://schemas.microsoft.com/office/drawing/2014/main" id="{29B82E50-678B-9972-37E7-66D450555B3C}"/>
                  </a:ext>
                </a:extLst>
              </p:cNvPr>
              <p:cNvSpPr>
                <a:spLocks noRot="1" noChangeAspect="1" noMove="1" noResize="1" noEditPoints="1" noAdjustHandles="1" noChangeArrowheads="1" noChangeShapeType="1" noTextEdit="1"/>
              </p:cNvSpPr>
              <p:nvPr/>
            </p:nvSpPr>
            <p:spPr>
              <a:xfrm>
                <a:off x="614516" y="275304"/>
                <a:ext cx="10962968" cy="2605601"/>
              </a:xfrm>
              <a:prstGeom prst="roundRect">
                <a:avLst>
                  <a:gd name="adj" fmla="val 19370"/>
                </a:avLst>
              </a:prstGeom>
              <a:blipFill>
                <a:blip r:embed="rId9"/>
                <a:stretch>
                  <a:fillRect b="-3738"/>
                </a:stretch>
              </a:blipFill>
              <a:ln>
                <a:noFill/>
              </a:ln>
            </p:spPr>
            <p:txBody>
              <a:bodyPr/>
              <a:lstStyle/>
              <a:p>
                <a:r>
                  <a:rPr lang="en-US">
                    <a:noFill/>
                  </a:rPr>
                  <a:t> </a:t>
                </a:r>
              </a:p>
            </p:txBody>
          </p:sp>
        </mc:Fallback>
      </mc:AlternateContent>
      <p:sp>
        <p:nvSpPr>
          <p:cNvPr id="3" name="Dap an A" descr="n28 SP Ly k27">
            <a:extLst>
              <a:ext uri="{FF2B5EF4-FFF2-40B4-BE49-F238E27FC236}">
                <a16:creationId xmlns:a16="http://schemas.microsoft.com/office/drawing/2014/main" id="{06E1C56E-8CE0-BD71-FD15-40D8C0AE8A92}"/>
              </a:ext>
            </a:extLst>
          </p:cNvPr>
          <p:cNvSpPr/>
          <p:nvPr/>
        </p:nvSpPr>
        <p:spPr>
          <a:xfrm>
            <a:off x="614516" y="3362687"/>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en-US" sz="2800">
                <a:latin typeface="Fira Sans Extra Condensed" panose="020B0503050000020004" pitchFamily="34" charset="0"/>
              </a:rPr>
              <a:t>A. 1,5A </a:t>
            </a:r>
            <a:endParaRPr lang="vi-VN" sz="2800">
              <a:latin typeface="Fira Sans Extra Condensed" panose="020B0503050000020004" pitchFamily="34" charset="0"/>
            </a:endParaRPr>
          </a:p>
        </p:txBody>
      </p:sp>
      <p:sp>
        <p:nvSpPr>
          <p:cNvPr id="7" name="Dap an B" descr="n28 SP Ly k27">
            <a:extLst>
              <a:ext uri="{FF2B5EF4-FFF2-40B4-BE49-F238E27FC236}">
                <a16:creationId xmlns:a16="http://schemas.microsoft.com/office/drawing/2014/main" id="{B0832B0B-4ABE-1161-A102-AB23B8216F87}"/>
              </a:ext>
            </a:extLst>
          </p:cNvPr>
          <p:cNvSpPr/>
          <p:nvPr/>
        </p:nvSpPr>
        <p:spPr>
          <a:xfrm>
            <a:off x="6392298" y="3362686"/>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800">
                <a:latin typeface="Fira Sans Extra Condensed" panose="020B0503050000020004" pitchFamily="34" charset="0"/>
              </a:rPr>
              <a:t>B. 2,0A </a:t>
            </a:r>
          </a:p>
        </p:txBody>
      </p:sp>
      <p:sp>
        <p:nvSpPr>
          <p:cNvPr id="9" name="Dap an C" descr="n28 SP Ly k27">
            <a:extLst>
              <a:ext uri="{FF2B5EF4-FFF2-40B4-BE49-F238E27FC236}">
                <a16:creationId xmlns:a16="http://schemas.microsoft.com/office/drawing/2014/main" id="{6A838AAC-1924-BBFD-4E93-770D9492AD7F}"/>
              </a:ext>
            </a:extLst>
          </p:cNvPr>
          <p:cNvSpPr/>
          <p:nvPr/>
        </p:nvSpPr>
        <p:spPr>
          <a:xfrm>
            <a:off x="614516" y="4812941"/>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800">
                <a:latin typeface="Fira Sans Extra Condensed" panose="020B0503050000020004" pitchFamily="34" charset="0"/>
              </a:rPr>
              <a:t>C. 2,5A</a:t>
            </a:r>
          </a:p>
        </p:txBody>
      </p:sp>
      <p:sp>
        <p:nvSpPr>
          <p:cNvPr id="8" name="Dap an D" descr="n28 SP Ly k27">
            <a:extLst>
              <a:ext uri="{FF2B5EF4-FFF2-40B4-BE49-F238E27FC236}">
                <a16:creationId xmlns:a16="http://schemas.microsoft.com/office/drawing/2014/main" id="{57BAB0C8-5961-9A54-17A1-624CD8AF7382}"/>
              </a:ext>
            </a:extLst>
          </p:cNvPr>
          <p:cNvSpPr/>
          <p:nvPr/>
        </p:nvSpPr>
        <p:spPr>
          <a:xfrm>
            <a:off x="6392298" y="4812941"/>
            <a:ext cx="5185186" cy="968475"/>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800">
                <a:latin typeface="Fira Sans Extra Condensed" panose="020B0503050000020004" pitchFamily="34" charset="0"/>
              </a:rPr>
              <a:t>D. 3,0A</a:t>
            </a:r>
          </a:p>
        </p:txBody>
      </p:sp>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4389" y="5026330"/>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0"/>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9144" y="3603351"/>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7238" y="3574077"/>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7237" y="5043369"/>
            <a:ext cx="524877" cy="527073"/>
          </a:xfrm>
          <a:prstGeom prst="rect">
            <a:avLst/>
          </a:prstGeom>
        </p:spPr>
      </p:pic>
      <p:pic>
        <p:nvPicPr>
          <p:cNvPr id="30" name="Picture 29" descr="n28 SP Ly k27">
            <a:extLst>
              <a:ext uri="{FF2B5EF4-FFF2-40B4-BE49-F238E27FC236}">
                <a16:creationId xmlns:a16="http://schemas.microsoft.com/office/drawing/2014/main" id="{393D04F1-128E-DEAE-15BB-F8806B0ACFA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D8A70EBD-E41E-4D3F-CF92-2AAE1A3CAC9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1904DA44-C765-32C8-2E9D-48ECAD4ED0BD}"/>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193EBC50-3B3F-FA14-7CB8-ACBBF2286ED5}"/>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F514A426-F342-9857-B54A-4FE52A55D4D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3AA7EEAC-E98C-CF33-8996-669BC53387E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E815096A-6870-D533-CAFF-2F093416DB0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B6C2A6F0-EC03-CF9D-C227-4EB4A866C0F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157601DB-9F30-CAB0-8BFF-E1D05163906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8378F1E9-711A-93C6-4C8E-93342EEEB43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938EF8B7-1C29-99BC-F344-7894DFE4442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2CCC3D9B-F8C8-F640-CC02-6E9CFDCD7EF1}"/>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8C22DC3F-4763-99A2-81BE-8F4D1C4686B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C55A5EBA-5827-39D4-6EB3-71B0ACADF25F}"/>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94E42BA6-82E4-B518-9E80-3065EFBC84C2}"/>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0042CE5E-E56F-3BC2-D403-E628593B9C2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C03076BE-314E-34B8-F4A4-7B0E7D34A04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54812779-DC39-3A6A-9BBB-2DEA0B63B2CD}"/>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79958" y="-575185"/>
            <a:ext cx="406400" cy="406400"/>
          </a:xfrm>
          <a:prstGeom prst="rect">
            <a:avLst/>
          </a:prstGeom>
        </p:spPr>
      </p:pic>
    </p:spTree>
    <p:extLst>
      <p:ext uri="{BB962C8B-B14F-4D97-AF65-F5344CB8AC3E}">
        <p14:creationId xmlns:p14="http://schemas.microsoft.com/office/powerpoint/2010/main" val="109662568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rgbClr val="54C036"/>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5193" fill="hold"/>
                                        <p:tgtEl>
                                          <p:spTgt spid="10"/>
                                        </p:tgtEl>
                                      </p:cBhvr>
                                    </p:cmd>
                                  </p:childTnLst>
                                </p:cTn>
                              </p:par>
                              <p:par>
                                <p:cTn id="107" presetID="23" presetClass="entr" presetSubtype="32"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strVal val="4*#ppt_w"/>
                                          </p:val>
                                        </p:tav>
                                        <p:tav tm="100000">
                                          <p:val>
                                            <p:strVal val="#ppt_w"/>
                                          </p:val>
                                        </p:tav>
                                      </p:tavLst>
                                    </p:anim>
                                    <p:anim calcmode="lin" valueType="num">
                                      <p:cBhvr>
                                        <p:cTn id="110" dur="500" fill="hold"/>
                                        <p:tgtEl>
                                          <p:spTgt spid="12"/>
                                        </p:tgtEl>
                                        <p:attrNameLst>
                                          <p:attrName>ppt_h</p:attrName>
                                        </p:attrNameLst>
                                      </p:cBhvr>
                                      <p:tavLst>
                                        <p:tav tm="0">
                                          <p:val>
                                            <p:strVal val="4*#ppt_h"/>
                                          </p:val>
                                        </p:tav>
                                        <p:tav tm="100000">
                                          <p:val>
                                            <p:strVal val="#ppt_h"/>
                                          </p:val>
                                        </p:tav>
                                      </p:tavLst>
                                    </p:anim>
                                  </p:childTnLst>
                                </p:cTn>
                              </p:par>
                              <p:par>
                                <p:cTn id="111" presetID="26" presetClass="emph" presetSubtype="0" repeatCount="5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chemeClr val="accent2"/>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strVal val="4*#ppt_w"/>
                                          </p:val>
                                        </p:tav>
                                        <p:tav tm="100000">
                                          <p:val>
                                            <p:strVal val="#ppt_w"/>
                                          </p:val>
                                        </p:tav>
                                      </p:tavLst>
                                    </p:anim>
                                    <p:anim calcmode="lin" valueType="num">
                                      <p:cBhvr>
                                        <p:cTn id="127" dur="500" fill="hold"/>
                                        <p:tgtEl>
                                          <p:spTgt spid="1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6"/>
                                        </p:tgtEl>
                                        <p:attrNameLst>
                                          <p:attrName>style.visibility</p:attrName>
                                        </p:attrNameLst>
                                      </p:cBhvr>
                                      <p:to>
                                        <p:strVal val="visible"/>
                                      </p:to>
                                    </p:set>
                                    <p:anim calcmode="lin" valueType="num">
                                      <p:cBhvr>
                                        <p:cTn id="143" dur="500" fill="hold"/>
                                        <p:tgtEl>
                                          <p:spTgt spid="16"/>
                                        </p:tgtEl>
                                        <p:attrNameLst>
                                          <p:attrName>ppt_w</p:attrName>
                                        </p:attrNameLst>
                                      </p:cBhvr>
                                      <p:tavLst>
                                        <p:tav tm="0">
                                          <p:val>
                                            <p:strVal val="4*#ppt_w"/>
                                          </p:val>
                                        </p:tav>
                                        <p:tav tm="100000">
                                          <p:val>
                                            <p:strVal val="#ppt_w"/>
                                          </p:val>
                                        </p:tav>
                                      </p:tavLst>
                                    </p:anim>
                                    <p:anim calcmode="lin" valueType="num">
                                      <p:cBhvr>
                                        <p:cTn id="144" dur="500" fill="hold"/>
                                        <p:tgtEl>
                                          <p:spTgt spid="16"/>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7"/>
                                        </p:tgtEl>
                                        <p:attrNameLst>
                                          <p:attrName>style.visibility</p:attrName>
                                        </p:attrNameLst>
                                      </p:cBhvr>
                                      <p:to>
                                        <p:strVal val="visible"/>
                                      </p:to>
                                    </p:set>
                                    <p:anim calcmode="lin" valueType="num">
                                      <p:cBhvr>
                                        <p:cTn id="159" dur="500" fill="hold"/>
                                        <p:tgtEl>
                                          <p:spTgt spid="17"/>
                                        </p:tgtEl>
                                        <p:attrNameLst>
                                          <p:attrName>ppt_w</p:attrName>
                                        </p:attrNameLst>
                                      </p:cBhvr>
                                      <p:tavLst>
                                        <p:tav tm="0">
                                          <p:val>
                                            <p:strVal val="4*#ppt_w"/>
                                          </p:val>
                                        </p:tav>
                                        <p:tav tm="100000">
                                          <p:val>
                                            <p:strVal val="#ppt_w"/>
                                          </p:val>
                                        </p:tav>
                                      </p:tavLst>
                                    </p:anim>
                                    <p:anim calcmode="lin" valueType="num">
                                      <p:cBhvr>
                                        <p:cTn id="160" dur="500" fill="hold"/>
                                        <p:tgtEl>
                                          <p:spTgt spid="17"/>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au hoi" descr="n28 SP Ly k27">
                <a:extLst>
                  <a:ext uri="{FF2B5EF4-FFF2-40B4-BE49-F238E27FC236}">
                    <a16:creationId xmlns:a16="http://schemas.microsoft.com/office/drawing/2014/main" id="{29B82E50-678B-9972-37E7-66D450555B3C}"/>
                  </a:ext>
                </a:extLst>
              </p:cNvPr>
              <p:cNvSpPr/>
              <p:nvPr/>
            </p:nvSpPr>
            <p:spPr>
              <a:xfrm>
                <a:off x="614516" y="275304"/>
                <a:ext cx="10962968" cy="2628830"/>
              </a:xfrm>
              <a:prstGeom prst="roundRect">
                <a:avLst>
                  <a:gd name="adj" fmla="val 19370"/>
                </a:avLst>
              </a:prstGeom>
              <a:solidFill>
                <a:srgbClr val="2A8FFE"/>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nl-NL" sz="2800" b="1">
                    <a:latin typeface="Fira Sans Condensed" panose="020B0503050000020004" pitchFamily="34" charset="0"/>
                  </a:rPr>
                  <a:t>Câu 8</a:t>
                </a:r>
                <a:endParaRPr lang="nl-NL" sz="2800">
                  <a:latin typeface="Fira Sans Condensed" panose="020B0503050000020004" pitchFamily="34" charset="0"/>
                </a:endParaRPr>
              </a:p>
              <a:p>
                <a:pPr algn="just"/>
                <a:r>
                  <a:rPr lang="en-US" sz="2800">
                    <a:latin typeface="Fira Sans Condensed" panose="020B0503050000020004" pitchFamily="34" charset="0"/>
                  </a:rPr>
                  <a:t>Một đoạn mạch AB gồm R,L,C mắc nối tiếp với L thuần cảm. Khi tần số dòng điện trong mạch bằng 100Hz thì điện áp hiệu dụng </a:t>
                </a:r>
                <a14:m>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𝑅</m:t>
                        </m:r>
                      </m:sub>
                    </m:sSub>
                    <m:r>
                      <a:rPr lang="en-US" sz="2800" i="1">
                        <a:latin typeface="Cambria Math" panose="02040503050406030204" pitchFamily="18" charset="0"/>
                      </a:rPr>
                      <m:t>=20</m:t>
                    </m:r>
                    <m:r>
                      <a:rPr lang="en-US" sz="2800" i="1">
                        <a:latin typeface="Cambria Math" panose="02040503050406030204" pitchFamily="18" charset="0"/>
                      </a:rPr>
                      <m:t>𝑉</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𝐶</m:t>
                        </m:r>
                      </m:sub>
                    </m:sSub>
                    <m:r>
                      <a:rPr lang="en-US" sz="2800" i="1">
                        <a:latin typeface="Cambria Math" panose="02040503050406030204" pitchFamily="18" charset="0"/>
                      </a:rPr>
                      <m:t>=10</m:t>
                    </m:r>
                    <m:rad>
                      <m:radPr>
                        <m:degHide m:val="on"/>
                        <m:ctrlPr>
                          <a:rPr lang="en-US" sz="2800" i="1">
                            <a:latin typeface="Cambria Math" panose="02040503050406030204" pitchFamily="18" charset="0"/>
                          </a:rPr>
                        </m:ctrlPr>
                      </m:radPr>
                      <m:deg/>
                      <m:e>
                        <m:r>
                          <a:rPr lang="en-US" sz="2800" i="1">
                            <a:latin typeface="Cambria Math" panose="02040503050406030204" pitchFamily="18" charset="0"/>
                          </a:rPr>
                          <m:t>3</m:t>
                        </m:r>
                      </m:e>
                    </m:rad>
                    <m:r>
                      <a:rPr lang="en-US" sz="2800" i="1">
                        <a:latin typeface="Cambria Math" panose="02040503050406030204" pitchFamily="18" charset="0"/>
                      </a:rPr>
                      <m:t>𝑉</m:t>
                    </m:r>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𝑈</m:t>
                        </m:r>
                      </m:e>
                      <m:sub>
                        <m:r>
                          <a:rPr lang="en-US" sz="2800" i="1">
                            <a:latin typeface="Cambria Math" panose="02040503050406030204" pitchFamily="18" charset="0"/>
                          </a:rPr>
                          <m:t>𝐴𝐵</m:t>
                        </m:r>
                      </m:sub>
                    </m:sSub>
                    <m:r>
                      <a:rPr lang="en-US" sz="2800" i="1">
                        <a:latin typeface="Cambria Math" panose="02040503050406030204" pitchFamily="18" charset="0"/>
                      </a:rPr>
                      <m:t>=40</m:t>
                    </m:r>
                    <m:r>
                      <a:rPr lang="en-US" sz="2800" i="1">
                        <a:latin typeface="Cambria Math" panose="02040503050406030204" pitchFamily="18" charset="0"/>
                      </a:rPr>
                      <m:t>𝑉</m:t>
                    </m:r>
                  </m:oMath>
                </a14:m>
                <a:r>
                  <a:rPr lang="en-US" sz="2800">
                    <a:latin typeface="Fira Sans Condensed" panose="020B0503050000020004" pitchFamily="34" charset="0"/>
                  </a:rPr>
                  <a:t> và cường độ dòng điện hiệu dụng qua mạch là 0,1A. Hãy chọn thông tin đúng</a:t>
                </a:r>
                <a:endParaRPr lang="vi-VN" sz="2800">
                  <a:latin typeface="Fira Sans Condensed" panose="020B0503050000020004" pitchFamily="34" charset="0"/>
                </a:endParaRPr>
              </a:p>
            </p:txBody>
          </p:sp>
        </mc:Choice>
        <mc:Fallback>
          <p:sp>
            <p:nvSpPr>
              <p:cNvPr id="2" name="Cau hoi" descr="n28 SP Ly k27">
                <a:extLst>
                  <a:ext uri="{FF2B5EF4-FFF2-40B4-BE49-F238E27FC236}">
                    <a16:creationId xmlns:a16="http://schemas.microsoft.com/office/drawing/2014/main" id="{29B82E50-678B-9972-37E7-66D450555B3C}"/>
                  </a:ext>
                </a:extLst>
              </p:cNvPr>
              <p:cNvSpPr>
                <a:spLocks noRot="1" noChangeAspect="1" noMove="1" noResize="1" noEditPoints="1" noAdjustHandles="1" noChangeArrowheads="1" noChangeShapeType="1" noTextEdit="1"/>
              </p:cNvSpPr>
              <p:nvPr/>
            </p:nvSpPr>
            <p:spPr>
              <a:xfrm>
                <a:off x="614516" y="275304"/>
                <a:ext cx="10962968" cy="2628830"/>
              </a:xfrm>
              <a:prstGeom prst="roundRect">
                <a:avLst>
                  <a:gd name="adj" fmla="val 19370"/>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Dap an A" descr="n28 SP Ly k27">
                <a:extLst>
                  <a:ext uri="{FF2B5EF4-FFF2-40B4-BE49-F238E27FC236}">
                    <a16:creationId xmlns:a16="http://schemas.microsoft.com/office/drawing/2014/main" id="{06E1C56E-8CE0-BD71-FD15-40D8C0AE8A92}"/>
                  </a:ext>
                </a:extLst>
              </p:cNvPr>
              <p:cNvSpPr/>
              <p:nvPr/>
            </p:nvSpPr>
            <p:spPr>
              <a:xfrm>
                <a:off x="614516" y="3637467"/>
                <a:ext cx="5185186" cy="850186"/>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739775" algn="just"/>
                <a:r>
                  <a:rPr lang="en-US" sz="2400">
                    <a:latin typeface="Fira Sans Condensed" panose="020B0503050000020004" pitchFamily="34" charset="0"/>
                  </a:rPr>
                  <a:t>A. Điện trở thuần </a:t>
                </a:r>
                <a14:m>
                  <m:oMath xmlns:m="http://schemas.openxmlformats.org/officeDocument/2006/math">
                    <m:r>
                      <a:rPr lang="en-US" sz="2400" i="1">
                        <a:latin typeface="Cambria Math" panose="02040503050406030204" pitchFamily="18" charset="0"/>
                      </a:rPr>
                      <m:t>𝑅</m:t>
                    </m:r>
                    <m:r>
                      <a:rPr lang="en-US" sz="2400" i="1">
                        <a:latin typeface="Cambria Math" panose="02040503050406030204" pitchFamily="18" charset="0"/>
                      </a:rPr>
                      <m:t>=120</m:t>
                    </m:r>
                    <m:r>
                      <a:rPr lang="en-US" sz="2400" i="1">
                        <a:latin typeface="Cambria Math" panose="02040503050406030204" pitchFamily="18" charset="0"/>
                      </a:rPr>
                      <m:t>𝛺</m:t>
                    </m:r>
                  </m:oMath>
                </a14:m>
                <a:endParaRPr lang="vi-VN" sz="2400">
                  <a:latin typeface="Fira Sans Condensed" panose="020B0503050000020004" pitchFamily="34" charset="0"/>
                </a:endParaRPr>
              </a:p>
            </p:txBody>
          </p:sp>
        </mc:Choice>
        <mc:Fallback>
          <p:sp>
            <p:nvSpPr>
              <p:cNvPr id="3" name="Dap an A" descr="n28 SP Ly k27">
                <a:extLst>
                  <a:ext uri="{FF2B5EF4-FFF2-40B4-BE49-F238E27FC236}">
                    <a16:creationId xmlns:a16="http://schemas.microsoft.com/office/drawing/2014/main" id="{06E1C56E-8CE0-BD71-FD15-40D8C0AE8A92}"/>
                  </a:ext>
                </a:extLst>
              </p:cNvPr>
              <p:cNvSpPr>
                <a:spLocks noRot="1" noChangeAspect="1" noMove="1" noResize="1" noEditPoints="1" noAdjustHandles="1" noChangeArrowheads="1" noChangeShapeType="1" noTextEdit="1"/>
              </p:cNvSpPr>
              <p:nvPr/>
            </p:nvSpPr>
            <p:spPr>
              <a:xfrm>
                <a:off x="614516" y="3637467"/>
                <a:ext cx="5185186" cy="850186"/>
              </a:xfrm>
              <a:prstGeom prst="roundRect">
                <a:avLst>
                  <a:gd name="adj" fmla="val 19370"/>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Dap an B" descr="n28 SP Ly k27">
                <a:extLst>
                  <a:ext uri="{FF2B5EF4-FFF2-40B4-BE49-F238E27FC236}">
                    <a16:creationId xmlns:a16="http://schemas.microsoft.com/office/drawing/2014/main" id="{B0832B0B-4ABE-1161-A102-AB23B8216F87}"/>
                  </a:ext>
                </a:extLst>
              </p:cNvPr>
              <p:cNvSpPr/>
              <p:nvPr/>
            </p:nvSpPr>
            <p:spPr>
              <a:xfrm>
                <a:off x="6392298" y="3637466"/>
                <a:ext cx="5185186" cy="850186"/>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400">
                    <a:latin typeface="Fira Sans Condensed" panose="020B0503050000020004" pitchFamily="34" charset="0"/>
                  </a:rPr>
                  <a:t>B.</a:t>
                </a:r>
                <a:r>
                  <a:rPr lang="en-US" sz="2400">
                    <a:latin typeface="Fira Sans Condensed" panose="020B0503050000020004" pitchFamily="34" charset="0"/>
                  </a:rPr>
                  <a:t> </a:t>
                </a:r>
                <a:r>
                  <a:rPr lang="en-US" sz="2400">
                    <a:latin typeface="Fira Sans Condensed" panose="020B0503050000020004" pitchFamily="34" charset="0"/>
                    <a:ea typeface="Calibri" panose="020F0502020204030204" pitchFamily="34" charset="0"/>
                  </a:rPr>
                  <a:t>Độ tự cảm </a:t>
                </a:r>
                <a14:m>
                  <m:oMath xmlns:m="http://schemas.openxmlformats.org/officeDocument/2006/math">
                    <m:r>
                      <a:rPr lang="en-US" sz="2400" i="1">
                        <a:latin typeface="Cambria Math" panose="02040503050406030204" pitchFamily="18" charset="0"/>
                        <a:ea typeface="Calibri" panose="020F0502020204030204" pitchFamily="34" charset="0"/>
                        <a:cs typeface="Times New Roman" panose="02020603050405020304" pitchFamily="18" charset="0"/>
                      </a:rPr>
                      <m:t>𝐿</m:t>
                    </m:r>
                    <m:r>
                      <a:rPr lang="en-US" sz="2400" i="1">
                        <a:latin typeface="Cambria Math" panose="02040503050406030204" pitchFamily="18" charset="0"/>
                        <a:ea typeface="Calibri" panose="020F0502020204030204" pitchFamily="34" charset="0"/>
                        <a:cs typeface="Times New Roman" panose="02020603050405020304" pitchFamily="18" charset="0"/>
                      </a:rPr>
                      <m:t>=</m:t>
                    </m:r>
                    <m:f>
                      <m:fPr>
                        <m:ctrlPr>
                          <a:rPr lang="en-US" sz="2400" i="1">
                            <a:latin typeface="Cambria Math" panose="02040503050406030204" pitchFamily="18" charset="0"/>
                            <a:ea typeface="Calibri" panose="020F0502020204030204" pitchFamily="34" charset="0"/>
                          </a:rPr>
                        </m:ctrlPr>
                      </m:fPr>
                      <m:num>
                        <m:r>
                          <a:rPr lang="en-US" sz="2400" i="1">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2400" i="1">
                                <a:latin typeface="Cambria Math" panose="02040503050406030204" pitchFamily="18" charset="0"/>
                                <a:ea typeface="Calibri" panose="020F0502020204030204" pitchFamily="34" charset="0"/>
                              </a:rPr>
                            </m:ctrlPr>
                          </m:radPr>
                          <m:deg/>
                          <m:e>
                            <m:r>
                              <a:rPr lang="en-US" sz="2400" i="1">
                                <a:latin typeface="Cambria Math" panose="02040503050406030204" pitchFamily="18" charset="0"/>
                                <a:ea typeface="Calibri" panose="020F0502020204030204" pitchFamily="34" charset="0"/>
                                <a:cs typeface="Times New Roman" panose="02020603050405020304" pitchFamily="18" charset="0"/>
                              </a:rPr>
                              <m:t>3</m:t>
                            </m:r>
                          </m:e>
                        </m:rad>
                      </m:num>
                      <m:den>
                        <m:r>
                          <a:rPr lang="en-US" sz="2400" i="1">
                            <a:latin typeface="Cambria Math" panose="02040503050406030204" pitchFamily="18" charset="0"/>
                            <a:ea typeface="Calibri" panose="020F0502020204030204" pitchFamily="34" charset="0"/>
                            <a:cs typeface="Times New Roman" panose="02020603050405020304" pitchFamily="18" charset="0"/>
                          </a:rPr>
                          <m:t>𝜋</m:t>
                        </m:r>
                      </m:den>
                    </m:f>
                    <m:r>
                      <a:rPr lang="en-US" sz="2400" i="1">
                        <a:latin typeface="Cambria Math" panose="02040503050406030204" pitchFamily="18" charset="0"/>
                        <a:ea typeface="Calibri" panose="020F0502020204030204" pitchFamily="34" charset="0"/>
                        <a:cs typeface="Times New Roman" panose="02020603050405020304" pitchFamily="18" charset="0"/>
                      </a:rPr>
                      <m:t>𝐻</m:t>
                    </m:r>
                  </m:oMath>
                </a14:m>
                <a:endParaRPr lang="vi-VN" sz="2400">
                  <a:latin typeface="Fira Sans Condensed" panose="020B0503050000020004" pitchFamily="34" charset="0"/>
                </a:endParaRPr>
              </a:p>
            </p:txBody>
          </p:sp>
        </mc:Choice>
        <mc:Fallback>
          <p:sp>
            <p:nvSpPr>
              <p:cNvPr id="7" name="Dap an B" descr="n28 SP Ly k27">
                <a:extLst>
                  <a:ext uri="{FF2B5EF4-FFF2-40B4-BE49-F238E27FC236}">
                    <a16:creationId xmlns:a16="http://schemas.microsoft.com/office/drawing/2014/main" id="{B0832B0B-4ABE-1161-A102-AB23B8216F87}"/>
                  </a:ext>
                </a:extLst>
              </p:cNvPr>
              <p:cNvSpPr>
                <a:spLocks noRot="1" noChangeAspect="1" noMove="1" noResize="1" noEditPoints="1" noAdjustHandles="1" noChangeArrowheads="1" noChangeShapeType="1" noTextEdit="1"/>
              </p:cNvSpPr>
              <p:nvPr/>
            </p:nvSpPr>
            <p:spPr>
              <a:xfrm>
                <a:off x="6392298" y="3637466"/>
                <a:ext cx="5185186" cy="850186"/>
              </a:xfrm>
              <a:prstGeom prst="roundRect">
                <a:avLst>
                  <a:gd name="adj" fmla="val 19370"/>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Dap an C" descr="n28 SP Ly k27">
                <a:extLst>
                  <a:ext uri="{FF2B5EF4-FFF2-40B4-BE49-F238E27FC236}">
                    <a16:creationId xmlns:a16="http://schemas.microsoft.com/office/drawing/2014/main" id="{6A838AAC-1924-BBFD-4E93-770D9492AD7F}"/>
                  </a:ext>
                </a:extLst>
              </p:cNvPr>
              <p:cNvSpPr/>
              <p:nvPr/>
            </p:nvSpPr>
            <p:spPr>
              <a:xfrm>
                <a:off x="614516" y="4786858"/>
                <a:ext cx="5185186" cy="850187"/>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690563" algn="just"/>
                <a:r>
                  <a:rPr lang="vi-VN" sz="2400">
                    <a:latin typeface="Fira Sans Condensed" panose="020B0503050000020004" pitchFamily="34" charset="0"/>
                  </a:rPr>
                  <a:t>C.</a:t>
                </a:r>
                <a:r>
                  <a:rPr lang="en-US" sz="2400">
                    <a:latin typeface="Fira Sans Condensed" panose="020B0503050000020004" pitchFamily="34" charset="0"/>
                  </a:rPr>
                  <a:t>Điện dung của tụ </a:t>
                </a:r>
                <a14:m>
                  <m:oMath xmlns:m="http://schemas.openxmlformats.org/officeDocument/2006/math">
                    <m:r>
                      <a:rPr lang="en-US" sz="2400" i="1">
                        <a:latin typeface="Cambria Math" panose="02040503050406030204" pitchFamily="18" charset="0"/>
                      </a:rPr>
                      <m:t>𝐶</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sSup>
                          <m:sSupPr>
                            <m:ctrlPr>
                              <a:rPr lang="en-US" sz="2400" i="1">
                                <a:latin typeface="Cambria Math" panose="02040503050406030204" pitchFamily="18" charset="0"/>
                              </a:rPr>
                            </m:ctrlPr>
                          </m:sSupPr>
                          <m:e>
                            <m:r>
                              <a:rPr lang="en-US" sz="2400" i="1">
                                <a:latin typeface="Cambria Math" panose="02040503050406030204" pitchFamily="18" charset="0"/>
                              </a:rPr>
                              <m:t>0</m:t>
                            </m:r>
                          </m:e>
                          <m:sup>
                            <m:r>
                              <a:rPr lang="en-US" sz="2400" i="1">
                                <a:latin typeface="Cambria Math" panose="02040503050406030204" pitchFamily="18" charset="0"/>
                              </a:rPr>
                              <m:t>−4</m:t>
                            </m:r>
                          </m:sup>
                        </m:sSup>
                      </m:num>
                      <m:den>
                        <m:r>
                          <a:rPr lang="en-US" sz="2400" i="1">
                            <a:latin typeface="Cambria Math" panose="02040503050406030204" pitchFamily="18" charset="0"/>
                          </a:rPr>
                          <m:t>2</m:t>
                        </m:r>
                        <m:r>
                          <a:rPr lang="en-US" sz="2400" i="1">
                            <a:latin typeface="Cambria Math" panose="02040503050406030204" pitchFamily="18" charset="0"/>
                          </a:rPr>
                          <m:t>𝜋</m:t>
                        </m:r>
                        <m:rad>
                          <m:radPr>
                            <m:degHide m:val="on"/>
                            <m:ctrlPr>
                              <a:rPr lang="en-US" sz="2400" i="1">
                                <a:latin typeface="Cambria Math" panose="02040503050406030204" pitchFamily="18" charset="0"/>
                              </a:rPr>
                            </m:ctrlPr>
                          </m:radPr>
                          <m:deg/>
                          <m:e>
                            <m:r>
                              <a:rPr lang="en-US" sz="2400" i="1">
                                <a:latin typeface="Cambria Math" panose="02040503050406030204" pitchFamily="18" charset="0"/>
                              </a:rPr>
                              <m:t>3</m:t>
                            </m:r>
                          </m:e>
                        </m:rad>
                      </m:den>
                    </m:f>
                    <m:r>
                      <a:rPr lang="en-US" sz="2400" i="1">
                        <a:latin typeface="Cambria Math" panose="02040503050406030204" pitchFamily="18" charset="0"/>
                      </a:rPr>
                      <m:t>𝐹</m:t>
                    </m:r>
                  </m:oMath>
                </a14:m>
                <a:endParaRPr lang="vi-VN" sz="2400">
                  <a:latin typeface="Fira Sans Condensed" panose="020B0503050000020004" pitchFamily="34" charset="0"/>
                </a:endParaRPr>
              </a:p>
            </p:txBody>
          </p:sp>
        </mc:Choice>
        <mc:Fallback>
          <p:sp>
            <p:nvSpPr>
              <p:cNvPr id="9" name="Dap an C" descr="n28 SP Ly k27">
                <a:extLst>
                  <a:ext uri="{FF2B5EF4-FFF2-40B4-BE49-F238E27FC236}">
                    <a16:creationId xmlns:a16="http://schemas.microsoft.com/office/drawing/2014/main" id="{6A838AAC-1924-BBFD-4E93-770D9492AD7F}"/>
                  </a:ext>
                </a:extLst>
              </p:cNvPr>
              <p:cNvSpPr>
                <a:spLocks noRot="1" noChangeAspect="1" noMove="1" noResize="1" noEditPoints="1" noAdjustHandles="1" noChangeArrowheads="1" noChangeShapeType="1" noTextEdit="1"/>
              </p:cNvSpPr>
              <p:nvPr/>
            </p:nvSpPr>
            <p:spPr>
              <a:xfrm>
                <a:off x="614516" y="4786858"/>
                <a:ext cx="5185186" cy="850187"/>
              </a:xfrm>
              <a:prstGeom prst="roundRect">
                <a:avLst>
                  <a:gd name="adj" fmla="val 19370"/>
                </a:avLst>
              </a:prstGeom>
              <a:blipFill>
                <a:blip r:embed="rId12"/>
                <a:stretch>
                  <a:fillRect/>
                </a:stretch>
              </a:blipFill>
              <a:ln>
                <a:noFill/>
              </a:ln>
            </p:spPr>
            <p:txBody>
              <a:bodyPr/>
              <a:lstStyle/>
              <a:p>
                <a:r>
                  <a:rPr lang="en-US">
                    <a:noFill/>
                  </a:rPr>
                  <a:t> </a:t>
                </a:r>
              </a:p>
            </p:txBody>
          </p:sp>
        </mc:Fallback>
      </mc:AlternateContent>
      <p:sp>
        <p:nvSpPr>
          <p:cNvPr id="8" name="Dap an D" descr="n28 SP Ly k27">
            <a:extLst>
              <a:ext uri="{FF2B5EF4-FFF2-40B4-BE49-F238E27FC236}">
                <a16:creationId xmlns:a16="http://schemas.microsoft.com/office/drawing/2014/main" id="{57BAB0C8-5961-9A54-17A1-624CD8AF7382}"/>
              </a:ext>
            </a:extLst>
          </p:cNvPr>
          <p:cNvSpPr/>
          <p:nvPr/>
        </p:nvSpPr>
        <p:spPr>
          <a:xfrm>
            <a:off x="6392298" y="4786858"/>
            <a:ext cx="5185186" cy="850187"/>
          </a:xfrm>
          <a:prstGeom prst="roundRect">
            <a:avLst>
              <a:gd name="adj" fmla="val 19370"/>
            </a:avLst>
          </a:prstGeom>
          <a:solidFill>
            <a:srgbClr val="5B62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5663" algn="just"/>
            <a:r>
              <a:rPr lang="vi-VN" sz="2400">
                <a:latin typeface="Fira Sans Condensed" panose="020B0503050000020004" pitchFamily="34" charset="0"/>
              </a:rPr>
              <a:t>D.</a:t>
            </a:r>
            <a:r>
              <a:rPr lang="en-US" sz="2400">
                <a:latin typeface="Fira Sans Condensed" panose="020B0503050000020004" pitchFamily="34" charset="0"/>
              </a:rPr>
              <a:t>Tổng trở Z = 40Ω</a:t>
            </a:r>
            <a:endParaRPr lang="vi-VN" sz="2400">
              <a:latin typeface="Fira Sans Condensed" panose="020B0503050000020004" pitchFamily="34" charset="0"/>
            </a:endParaRPr>
          </a:p>
        </p:txBody>
      </p:sp>
      <p:pic>
        <p:nvPicPr>
          <p:cNvPr id="10" name="Am-thanh-dung-sai-chen-vao-powerpoint-www_tiengdong_com" descr="n28 SP Ly k27">
            <a:hlinkClick r:id="" action="ppaction://media"/>
            <a:extLst>
              <a:ext uri="{FF2B5EF4-FFF2-40B4-BE49-F238E27FC236}">
                <a16:creationId xmlns:a16="http://schemas.microsoft.com/office/drawing/2014/main" id="{30D3CEE8-6870-F2B6-5348-2FCA06093EA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516888" y="-590934"/>
            <a:ext cx="487363" cy="487363"/>
          </a:xfrm>
          <a:prstGeom prst="rect">
            <a:avLst/>
          </a:prstGeom>
        </p:spPr>
      </p:pic>
      <p:pic>
        <p:nvPicPr>
          <p:cNvPr id="12" name="Picture 11" descr="n28 SP Ly k27">
            <a:extLst>
              <a:ext uri="{FF2B5EF4-FFF2-40B4-BE49-F238E27FC236}">
                <a16:creationId xmlns:a16="http://schemas.microsoft.com/office/drawing/2014/main" id="{417D3E79-E7D8-F475-6A9B-EA560B8BFD7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3926" y="4958141"/>
            <a:ext cx="511849" cy="507618"/>
          </a:xfrm>
          <a:prstGeom prst="rect">
            <a:avLst/>
          </a:prstGeom>
        </p:spPr>
      </p:pic>
      <p:pic>
        <p:nvPicPr>
          <p:cNvPr id="13" name="Am-thanh-tra-loi-sai-wav-www_tiengdong_com" descr="n28 SP Ly k27">
            <a:hlinkClick r:id="" action="ppaction://media"/>
            <a:extLst>
              <a:ext uri="{FF2B5EF4-FFF2-40B4-BE49-F238E27FC236}">
                <a16:creationId xmlns:a16="http://schemas.microsoft.com/office/drawing/2014/main" id="{0DD9FBD9-5D93-889F-FCB3-4C6378E3DB7A}"/>
              </a:ext>
            </a:extLst>
          </p:cNvPr>
          <p:cNvPicPr>
            <a:picLocks noChangeAspect="1"/>
          </p:cNvPicPr>
          <p:nvPr>
            <a:audioFile r:link="rId3"/>
            <p:extLst>
              <p:ext uri="{DAA4B4D4-6D71-4841-9C94-3DE7FCFB9230}">
                <p14:media xmlns:p14="http://schemas.microsoft.com/office/powerpoint/2010/main" r:embed="rId4">
                  <p14:trim st="762" end="1692.1065"/>
                </p14:media>
              </p:ext>
            </p:extLst>
          </p:nvPr>
        </p:nvPicPr>
        <p:blipFill>
          <a:blip r:embed="rId13"/>
          <a:stretch>
            <a:fillRect/>
          </a:stretch>
        </p:blipFill>
        <p:spPr>
          <a:xfrm>
            <a:off x="4528563" y="-590934"/>
            <a:ext cx="487363" cy="487363"/>
          </a:xfrm>
          <a:prstGeom prst="rect">
            <a:avLst/>
          </a:prstGeom>
        </p:spPr>
      </p:pic>
      <p:pic>
        <p:nvPicPr>
          <p:cNvPr id="15" name="Picture 14" descr="n28 SP Ly k27">
            <a:extLst>
              <a:ext uri="{FF2B5EF4-FFF2-40B4-BE49-F238E27FC236}">
                <a16:creationId xmlns:a16="http://schemas.microsoft.com/office/drawing/2014/main" id="{EFCB107E-75B0-4564-27DD-15C1F8BE818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3926" y="3799022"/>
            <a:ext cx="524877" cy="527073"/>
          </a:xfrm>
          <a:prstGeom prst="rect">
            <a:avLst/>
          </a:prstGeom>
        </p:spPr>
      </p:pic>
      <p:pic>
        <p:nvPicPr>
          <p:cNvPr id="16" name="Picture 15" descr="n28 SP Ly k27">
            <a:extLst>
              <a:ext uri="{FF2B5EF4-FFF2-40B4-BE49-F238E27FC236}">
                <a16:creationId xmlns:a16="http://schemas.microsoft.com/office/drawing/2014/main" id="{DF6046F1-3C44-980F-E6DC-3D0E2EDF4F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7237" y="3779940"/>
            <a:ext cx="524877" cy="527073"/>
          </a:xfrm>
          <a:prstGeom prst="rect">
            <a:avLst/>
          </a:prstGeom>
        </p:spPr>
      </p:pic>
      <p:pic>
        <p:nvPicPr>
          <p:cNvPr id="17" name="Picture 16" descr="n28 SP Ly k27">
            <a:extLst>
              <a:ext uri="{FF2B5EF4-FFF2-40B4-BE49-F238E27FC236}">
                <a16:creationId xmlns:a16="http://schemas.microsoft.com/office/drawing/2014/main" id="{AE80E814-4A6F-02F7-2D15-B9B83127E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17237" y="4948414"/>
            <a:ext cx="524877" cy="527073"/>
          </a:xfrm>
          <a:prstGeom prst="rect">
            <a:avLst/>
          </a:prstGeom>
        </p:spPr>
      </p:pic>
      <p:pic>
        <p:nvPicPr>
          <p:cNvPr id="30" name="Picture 29" descr="n28 SP Ly k27">
            <a:extLst>
              <a:ext uri="{FF2B5EF4-FFF2-40B4-BE49-F238E27FC236}">
                <a16:creationId xmlns:a16="http://schemas.microsoft.com/office/drawing/2014/main" id="{F11AE147-AE98-2056-E525-8584E9C71952}"/>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0208" t="20999" r="21354" b="25141"/>
          <a:stretch/>
        </p:blipFill>
        <p:spPr bwMode="auto">
          <a:xfrm>
            <a:off x="5448299" y="61975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31" name="TextBox 30" descr="n28 SP Ly k27">
            <a:extLst>
              <a:ext uri="{FF2B5EF4-FFF2-40B4-BE49-F238E27FC236}">
                <a16:creationId xmlns:a16="http://schemas.microsoft.com/office/drawing/2014/main" id="{7244BF1E-7E0D-5025-9FD1-73363B3FA4B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32" name="TextBox 31" descr="n28 SP Ly k27">
            <a:extLst>
              <a:ext uri="{FF2B5EF4-FFF2-40B4-BE49-F238E27FC236}">
                <a16:creationId xmlns:a16="http://schemas.microsoft.com/office/drawing/2014/main" id="{B34E30AE-906D-D6B7-C342-19328552638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33" name="TextBox 32" descr="n28 SP Ly k27">
            <a:extLst>
              <a:ext uri="{FF2B5EF4-FFF2-40B4-BE49-F238E27FC236}">
                <a16:creationId xmlns:a16="http://schemas.microsoft.com/office/drawing/2014/main" id="{3C5E86F3-2E05-3F70-4D19-DB479D9EA82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34" name="TextBox 33" descr="n28 SP Ly k27">
            <a:extLst>
              <a:ext uri="{FF2B5EF4-FFF2-40B4-BE49-F238E27FC236}">
                <a16:creationId xmlns:a16="http://schemas.microsoft.com/office/drawing/2014/main" id="{2384516F-D073-7BCF-7BAF-B3A2F4EC442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35" name="TextBox 34" descr="n28 SP Ly k27">
            <a:extLst>
              <a:ext uri="{FF2B5EF4-FFF2-40B4-BE49-F238E27FC236}">
                <a16:creationId xmlns:a16="http://schemas.microsoft.com/office/drawing/2014/main" id="{2EF4E24B-21F4-D1D0-6B43-E0DBBEE55A63}"/>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36" name="TextBox 35" descr="n28 SP Ly k27">
            <a:extLst>
              <a:ext uri="{FF2B5EF4-FFF2-40B4-BE49-F238E27FC236}">
                <a16:creationId xmlns:a16="http://schemas.microsoft.com/office/drawing/2014/main" id="{95BC5AFB-E0A2-FAD5-E24A-517A652177C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37" name="TextBox 36" descr="n28 SP Ly k27">
            <a:extLst>
              <a:ext uri="{FF2B5EF4-FFF2-40B4-BE49-F238E27FC236}">
                <a16:creationId xmlns:a16="http://schemas.microsoft.com/office/drawing/2014/main" id="{91E50A99-EC29-B331-8639-DE062090783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38" name="TextBox 37" descr="n28 SP Ly k27">
            <a:extLst>
              <a:ext uri="{FF2B5EF4-FFF2-40B4-BE49-F238E27FC236}">
                <a16:creationId xmlns:a16="http://schemas.microsoft.com/office/drawing/2014/main" id="{DA03F072-7204-857D-5D84-9D3FF03C3548}"/>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39" name="TextBox 38" descr="n28 SP Ly k27">
            <a:extLst>
              <a:ext uri="{FF2B5EF4-FFF2-40B4-BE49-F238E27FC236}">
                <a16:creationId xmlns:a16="http://schemas.microsoft.com/office/drawing/2014/main" id="{A60F0224-9872-EE53-D553-EF1C6675FE6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40" name="TextBox 39" descr="n28 SP Ly k27">
            <a:extLst>
              <a:ext uri="{FF2B5EF4-FFF2-40B4-BE49-F238E27FC236}">
                <a16:creationId xmlns:a16="http://schemas.microsoft.com/office/drawing/2014/main" id="{08CADBF5-324A-9C52-95D5-FC6D77C2BCFE}"/>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41" name="TextBox 40" descr="n28 SP Ly k27">
            <a:extLst>
              <a:ext uri="{FF2B5EF4-FFF2-40B4-BE49-F238E27FC236}">
                <a16:creationId xmlns:a16="http://schemas.microsoft.com/office/drawing/2014/main" id="{D550A70A-233A-C3FD-6C33-868191F52437}"/>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42" name="TextBox 41" descr="n28 SP Ly k27">
            <a:extLst>
              <a:ext uri="{FF2B5EF4-FFF2-40B4-BE49-F238E27FC236}">
                <a16:creationId xmlns:a16="http://schemas.microsoft.com/office/drawing/2014/main" id="{AFF9F4DA-634D-8E64-6C4F-E97725175F8A}"/>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43" name="TextBox 42" descr="n28 SP Ly k27">
            <a:extLst>
              <a:ext uri="{FF2B5EF4-FFF2-40B4-BE49-F238E27FC236}">
                <a16:creationId xmlns:a16="http://schemas.microsoft.com/office/drawing/2014/main" id="{E87BF8EB-5A5A-CB8A-3166-F9FEFB5E21DC}"/>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44" name="TextBox 43" descr="n28 SP Ly k27">
            <a:extLst>
              <a:ext uri="{FF2B5EF4-FFF2-40B4-BE49-F238E27FC236}">
                <a16:creationId xmlns:a16="http://schemas.microsoft.com/office/drawing/2014/main" id="{1297CD04-4D20-ABE0-BC7E-AE7AAF11D800}"/>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45" name="TextBox 44" descr="n28 SP Ly k27">
            <a:extLst>
              <a:ext uri="{FF2B5EF4-FFF2-40B4-BE49-F238E27FC236}">
                <a16:creationId xmlns:a16="http://schemas.microsoft.com/office/drawing/2014/main" id="{A5212E0F-78D9-F135-7329-6EEF3E3E5DEB}"/>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46" name="TextBox 45" descr="n28 SP Ly k27">
            <a:extLst>
              <a:ext uri="{FF2B5EF4-FFF2-40B4-BE49-F238E27FC236}">
                <a16:creationId xmlns:a16="http://schemas.microsoft.com/office/drawing/2014/main" id="{47F6AB0C-88C4-EACD-CF78-9A64320DBFE9}"/>
              </a:ext>
            </a:extLst>
          </p:cNvPr>
          <p:cNvSpPr txBox="1"/>
          <p:nvPr/>
        </p:nvSpPr>
        <p:spPr>
          <a:xfrm>
            <a:off x="5594349" y="62969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pic>
        <p:nvPicPr>
          <p:cNvPr id="47" name="gheptimeclock15s" descr="n28 SP Ly k27">
            <a:hlinkClick r:id="" action="ppaction://media"/>
            <a:extLst>
              <a:ext uri="{FF2B5EF4-FFF2-40B4-BE49-F238E27FC236}">
                <a16:creationId xmlns:a16="http://schemas.microsoft.com/office/drawing/2014/main" id="{81089D58-05B3-6ED3-14D9-412C54AA5E3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79958" y="-575185"/>
            <a:ext cx="406400" cy="406400"/>
          </a:xfrm>
          <a:prstGeom prst="rect">
            <a:avLst/>
          </a:prstGeom>
        </p:spPr>
      </p:pic>
    </p:spTree>
    <p:extLst>
      <p:ext uri="{BB962C8B-B14F-4D97-AF65-F5344CB8AC3E}">
        <p14:creationId xmlns:p14="http://schemas.microsoft.com/office/powerpoint/2010/main" val="38263295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out)">
                                      <p:cBhvr>
                                        <p:cTn id="33" dur="10"/>
                                        <p:tgtEl>
                                          <p:spTgt spid="30"/>
                                        </p:tgtEl>
                                      </p:cBhvr>
                                    </p:animEffect>
                                  </p:childTnLst>
                                </p:cTn>
                              </p:par>
                              <p:par>
                                <p:cTn id="34" presetID="1" presetClass="mediacall" presetSubtype="0" fill="hold" nodeType="withEffect">
                                  <p:stCondLst>
                                    <p:cond delay="0"/>
                                  </p:stCondLst>
                                  <p:childTnLst>
                                    <p:cmd type="call" cmd="playFrom(0.0)">
                                      <p:cBhvr>
                                        <p:cTn id="35" dur="16770" fill="hold"/>
                                        <p:tgtEl>
                                          <p:spTgt spid="47"/>
                                        </p:tgtEl>
                                      </p:cBhvr>
                                    </p:cmd>
                                  </p:childTnLst>
                                </p:cTn>
                              </p:par>
                              <p:par>
                                <p:cTn id="36" presetID="1" presetClass="entr" presetSubtype="0" fill="hold" grpId="0" nodeType="withEffect">
                                  <p:stCondLst>
                                    <p:cond delay="10"/>
                                  </p:stCondLst>
                                  <p:childTnLst>
                                    <p:set>
                                      <p:cBhvr>
                                        <p:cTn id="37" dur="1" fill="hold">
                                          <p:stCondLst>
                                            <p:cond delay="0"/>
                                          </p:stCondLst>
                                        </p:cTn>
                                        <p:tgtEl>
                                          <p:spTgt spid="46"/>
                                        </p:tgtEl>
                                        <p:attrNameLst>
                                          <p:attrName>style.visibility</p:attrName>
                                        </p:attrNameLst>
                                      </p:cBhvr>
                                      <p:to>
                                        <p:strVal val="visible"/>
                                      </p:to>
                                    </p:set>
                                  </p:childTnLst>
                                </p:cTn>
                              </p:par>
                              <p:par>
                                <p:cTn id="38" presetID="1" presetClass="exit" presetSubtype="0" fill="hold" grpId="1" nodeType="withEffect">
                                  <p:stCondLst>
                                    <p:cond delay="1000"/>
                                  </p:stCondLst>
                                  <p:childTnLst>
                                    <p:set>
                                      <p:cBhvr>
                                        <p:cTn id="39" dur="1" fill="hold">
                                          <p:stCondLst>
                                            <p:cond delay="0"/>
                                          </p:stCondLst>
                                        </p:cTn>
                                        <p:tgtEl>
                                          <p:spTgt spid="46"/>
                                        </p:tgtEl>
                                        <p:attrNameLst>
                                          <p:attrName>style.visibility</p:attrName>
                                        </p:attrNameLst>
                                      </p:cBhvr>
                                      <p:to>
                                        <p:strVal val="hidden"/>
                                      </p:to>
                                    </p:set>
                                  </p:childTnLst>
                                </p:cTn>
                              </p:par>
                              <p:par>
                                <p:cTn id="40" presetID="1" presetClass="entr" presetSubtype="0" fill="hold" grpId="0" nodeType="withEffect">
                                  <p:stCondLst>
                                    <p:cond delay="100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45"/>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xit" presetSubtype="0" fill="hold" grpId="1" nodeType="withEffect">
                                  <p:stCondLst>
                                    <p:cond delay="3000"/>
                                  </p:stCondLst>
                                  <p:childTnLst>
                                    <p:set>
                                      <p:cBhvr>
                                        <p:cTn id="47" dur="1" fill="hold">
                                          <p:stCondLst>
                                            <p:cond delay="0"/>
                                          </p:stCondLst>
                                        </p:cTn>
                                        <p:tgtEl>
                                          <p:spTgt spid="44"/>
                                        </p:tgtEl>
                                        <p:attrNameLst>
                                          <p:attrName>style.visibility</p:attrName>
                                        </p:attrNameLst>
                                      </p:cBhvr>
                                      <p:to>
                                        <p:strVal val="hidden"/>
                                      </p:to>
                                    </p:set>
                                  </p:childTnLst>
                                </p:cTn>
                              </p:par>
                              <p:par>
                                <p:cTn id="48" presetID="1" presetClass="entr" presetSubtype="0" fill="hold" grpId="0" nodeType="withEffect">
                                  <p:stCondLst>
                                    <p:cond delay="300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xit" presetSubtype="0" fill="hold" grpId="1" nodeType="withEffect">
                                  <p:stCondLst>
                                    <p:cond delay="4000"/>
                                  </p:stCondLst>
                                  <p:childTnLst>
                                    <p:set>
                                      <p:cBhvr>
                                        <p:cTn id="51" dur="1" fill="hold">
                                          <p:stCondLst>
                                            <p:cond delay="0"/>
                                          </p:stCondLst>
                                        </p:cTn>
                                        <p:tgtEl>
                                          <p:spTgt spid="43"/>
                                        </p:tgtEl>
                                        <p:attrNameLst>
                                          <p:attrName>style.visibility</p:attrName>
                                        </p:attrNameLst>
                                      </p:cBhvr>
                                      <p:to>
                                        <p:strVal val="hidden"/>
                                      </p:to>
                                    </p:set>
                                  </p:childTnLst>
                                </p:cTn>
                              </p:par>
                              <p:par>
                                <p:cTn id="52" presetID="1" presetClass="entr" presetSubtype="0" fill="hold" grpId="0" nodeType="withEffect">
                                  <p:stCondLst>
                                    <p:cond delay="4000"/>
                                  </p:stCondLst>
                                  <p:childTnLst>
                                    <p:set>
                                      <p:cBhvr>
                                        <p:cTn id="53" dur="1" fill="hold">
                                          <p:stCondLst>
                                            <p:cond delay="0"/>
                                          </p:stCondLst>
                                        </p:cTn>
                                        <p:tgtEl>
                                          <p:spTgt spid="42"/>
                                        </p:tgtEl>
                                        <p:attrNameLst>
                                          <p:attrName>style.visibility</p:attrName>
                                        </p:attrNameLst>
                                      </p:cBhvr>
                                      <p:to>
                                        <p:strVal val="visible"/>
                                      </p:to>
                                    </p:set>
                                  </p:childTnLst>
                                </p:cTn>
                              </p:par>
                              <p:par>
                                <p:cTn id="54" presetID="1" presetClass="exit" presetSubtype="0" fill="hold" grpId="1" nodeType="withEffect">
                                  <p:stCondLst>
                                    <p:cond delay="5000"/>
                                  </p:stCondLst>
                                  <p:childTnLst>
                                    <p:set>
                                      <p:cBhvr>
                                        <p:cTn id="55" dur="1" fill="hold">
                                          <p:stCondLst>
                                            <p:cond delay="0"/>
                                          </p:stCondLst>
                                        </p:cTn>
                                        <p:tgtEl>
                                          <p:spTgt spid="42"/>
                                        </p:tgtEl>
                                        <p:attrNameLst>
                                          <p:attrName>style.visibility</p:attrName>
                                        </p:attrNameLst>
                                      </p:cBhvr>
                                      <p:to>
                                        <p:strVal val="hidden"/>
                                      </p:to>
                                    </p:set>
                                  </p:childTnLst>
                                </p:cTn>
                              </p:par>
                              <p:par>
                                <p:cTn id="56" presetID="1" presetClass="entr" presetSubtype="0" fill="hold" grpId="0" nodeType="withEffect">
                                  <p:stCondLst>
                                    <p:cond delay="5000"/>
                                  </p:stCondLst>
                                  <p:childTnLst>
                                    <p:set>
                                      <p:cBhvr>
                                        <p:cTn id="57" dur="1" fill="hold">
                                          <p:stCondLst>
                                            <p:cond delay="0"/>
                                          </p:stCondLst>
                                        </p:cTn>
                                        <p:tgtEl>
                                          <p:spTgt spid="41"/>
                                        </p:tgtEl>
                                        <p:attrNameLst>
                                          <p:attrName>style.visibility</p:attrName>
                                        </p:attrNameLst>
                                      </p:cBhvr>
                                      <p:to>
                                        <p:strVal val="visible"/>
                                      </p:to>
                                    </p:set>
                                  </p:childTnLst>
                                </p:cTn>
                              </p:par>
                              <p:par>
                                <p:cTn id="58" presetID="1" presetClass="exit" presetSubtype="0" fill="hold" grpId="1" nodeType="withEffect">
                                  <p:stCondLst>
                                    <p:cond delay="6000"/>
                                  </p:stCondLst>
                                  <p:childTnLst>
                                    <p:set>
                                      <p:cBhvr>
                                        <p:cTn id="59" dur="1" fill="hold">
                                          <p:stCondLst>
                                            <p:cond delay="0"/>
                                          </p:stCondLst>
                                        </p:cTn>
                                        <p:tgtEl>
                                          <p:spTgt spid="41"/>
                                        </p:tgtEl>
                                        <p:attrNameLst>
                                          <p:attrName>style.visibility</p:attrName>
                                        </p:attrNameLst>
                                      </p:cBhvr>
                                      <p:to>
                                        <p:strVal val="hidden"/>
                                      </p:to>
                                    </p:set>
                                  </p:childTnLst>
                                </p:cTn>
                              </p:par>
                              <p:par>
                                <p:cTn id="60" presetID="1" presetClass="entr" presetSubtype="0" fill="hold" grpId="0" nodeType="withEffect">
                                  <p:stCondLst>
                                    <p:cond delay="6000"/>
                                  </p:stCondLst>
                                  <p:childTnLst>
                                    <p:set>
                                      <p:cBhvr>
                                        <p:cTn id="61" dur="1" fill="hold">
                                          <p:stCondLst>
                                            <p:cond delay="0"/>
                                          </p:stCondLst>
                                        </p:cTn>
                                        <p:tgtEl>
                                          <p:spTgt spid="40"/>
                                        </p:tgtEl>
                                        <p:attrNameLst>
                                          <p:attrName>style.visibility</p:attrName>
                                        </p:attrNameLst>
                                      </p:cBhvr>
                                      <p:to>
                                        <p:strVal val="visible"/>
                                      </p:to>
                                    </p:set>
                                  </p:childTnLst>
                                </p:cTn>
                              </p:par>
                              <p:par>
                                <p:cTn id="62" presetID="1" presetClass="exit" presetSubtype="0" fill="hold" grpId="1" nodeType="withEffect">
                                  <p:stCondLst>
                                    <p:cond delay="700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ntr" presetSubtype="0" fill="hold" grpId="0" nodeType="withEffect">
                                  <p:stCondLst>
                                    <p:cond delay="700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xit" presetSubtype="0" fill="hold" grpId="1" nodeType="withEffect">
                                  <p:stCondLst>
                                    <p:cond delay="8000"/>
                                  </p:stCondLst>
                                  <p:childTnLst>
                                    <p:set>
                                      <p:cBhvr>
                                        <p:cTn id="67" dur="1" fill="hold">
                                          <p:stCondLst>
                                            <p:cond delay="0"/>
                                          </p:stCondLst>
                                        </p:cTn>
                                        <p:tgtEl>
                                          <p:spTgt spid="39"/>
                                        </p:tgtEl>
                                        <p:attrNameLst>
                                          <p:attrName>style.visibility</p:attrName>
                                        </p:attrNameLst>
                                      </p:cBhvr>
                                      <p:to>
                                        <p:strVal val="hidden"/>
                                      </p:to>
                                    </p:set>
                                  </p:childTnLst>
                                </p:cTn>
                              </p:par>
                              <p:par>
                                <p:cTn id="68" presetID="1" presetClass="entr" presetSubtype="0" fill="hold" grpId="0" nodeType="withEffect">
                                  <p:stCondLst>
                                    <p:cond delay="8000"/>
                                  </p:stCondLst>
                                  <p:childTnLst>
                                    <p:set>
                                      <p:cBhvr>
                                        <p:cTn id="69" dur="1" fill="hold">
                                          <p:stCondLst>
                                            <p:cond delay="0"/>
                                          </p:stCondLst>
                                        </p:cTn>
                                        <p:tgtEl>
                                          <p:spTgt spid="38"/>
                                        </p:tgtEl>
                                        <p:attrNameLst>
                                          <p:attrName>style.visibility</p:attrName>
                                        </p:attrNameLst>
                                      </p:cBhvr>
                                      <p:to>
                                        <p:strVal val="visible"/>
                                      </p:to>
                                    </p:set>
                                  </p:childTnLst>
                                </p:cTn>
                              </p:par>
                              <p:par>
                                <p:cTn id="70" presetID="1" presetClass="exit" presetSubtype="0" fill="hold" grpId="1" nodeType="withEffect">
                                  <p:stCondLst>
                                    <p:cond delay="900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ntr" presetSubtype="0" fill="hold" grpId="0" nodeType="withEffect">
                                  <p:stCondLst>
                                    <p:cond delay="9000"/>
                                  </p:stCondLst>
                                  <p:childTnLst>
                                    <p:set>
                                      <p:cBhvr>
                                        <p:cTn id="73" dur="1" fill="hold">
                                          <p:stCondLst>
                                            <p:cond delay="0"/>
                                          </p:stCondLst>
                                        </p:cTn>
                                        <p:tgtEl>
                                          <p:spTgt spid="37"/>
                                        </p:tgtEl>
                                        <p:attrNameLst>
                                          <p:attrName>style.visibility</p:attrName>
                                        </p:attrNameLst>
                                      </p:cBhvr>
                                      <p:to>
                                        <p:strVal val="visible"/>
                                      </p:to>
                                    </p:set>
                                  </p:childTnLst>
                                </p:cTn>
                              </p:par>
                              <p:par>
                                <p:cTn id="74" presetID="1" presetClass="exit" presetSubtype="0" fill="hold" grpId="1" nodeType="withEffect">
                                  <p:stCondLst>
                                    <p:cond delay="10000"/>
                                  </p:stCondLst>
                                  <p:childTnLst>
                                    <p:set>
                                      <p:cBhvr>
                                        <p:cTn id="75" dur="1" fill="hold">
                                          <p:stCondLst>
                                            <p:cond delay="0"/>
                                          </p:stCondLst>
                                        </p:cTn>
                                        <p:tgtEl>
                                          <p:spTgt spid="37"/>
                                        </p:tgtEl>
                                        <p:attrNameLst>
                                          <p:attrName>style.visibility</p:attrName>
                                        </p:attrNameLst>
                                      </p:cBhvr>
                                      <p:to>
                                        <p:strVal val="hidden"/>
                                      </p:to>
                                    </p:set>
                                  </p:childTnLst>
                                </p:cTn>
                              </p:par>
                              <p:par>
                                <p:cTn id="76" presetID="1" presetClass="entr" presetSubtype="0" fill="hold" grpId="0" nodeType="withEffect">
                                  <p:stCondLst>
                                    <p:cond delay="1000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xit" presetSubtype="0" fill="hold" grpId="1" nodeType="withEffect">
                                  <p:stCondLst>
                                    <p:cond delay="11000"/>
                                  </p:stCondLst>
                                  <p:childTnLst>
                                    <p:set>
                                      <p:cBhvr>
                                        <p:cTn id="79" dur="1" fill="hold">
                                          <p:stCondLst>
                                            <p:cond delay="0"/>
                                          </p:stCondLst>
                                        </p:cTn>
                                        <p:tgtEl>
                                          <p:spTgt spid="36"/>
                                        </p:tgtEl>
                                        <p:attrNameLst>
                                          <p:attrName>style.visibility</p:attrName>
                                        </p:attrNameLst>
                                      </p:cBhvr>
                                      <p:to>
                                        <p:strVal val="hidden"/>
                                      </p:to>
                                    </p:set>
                                  </p:childTnLst>
                                </p:cTn>
                              </p:par>
                              <p:par>
                                <p:cTn id="80" presetID="1" presetClass="entr" presetSubtype="0" fill="hold" grpId="0" nodeType="withEffect">
                                  <p:stCondLst>
                                    <p:cond delay="11000"/>
                                  </p:stCondLst>
                                  <p:childTnLst>
                                    <p:set>
                                      <p:cBhvr>
                                        <p:cTn id="81" dur="1" fill="hold">
                                          <p:stCondLst>
                                            <p:cond delay="0"/>
                                          </p:stCondLst>
                                        </p:cTn>
                                        <p:tgtEl>
                                          <p:spTgt spid="35"/>
                                        </p:tgtEl>
                                        <p:attrNameLst>
                                          <p:attrName>style.visibility</p:attrName>
                                        </p:attrNameLst>
                                      </p:cBhvr>
                                      <p:to>
                                        <p:strVal val="visible"/>
                                      </p:to>
                                    </p:set>
                                  </p:childTnLst>
                                </p:cTn>
                              </p:par>
                              <p:par>
                                <p:cTn id="82" presetID="1" presetClass="exit" presetSubtype="0" fill="hold" grpId="1" nodeType="withEffect">
                                  <p:stCondLst>
                                    <p:cond delay="12000"/>
                                  </p:stCondLst>
                                  <p:childTnLst>
                                    <p:set>
                                      <p:cBhvr>
                                        <p:cTn id="83" dur="1" fill="hold">
                                          <p:stCondLst>
                                            <p:cond delay="0"/>
                                          </p:stCondLst>
                                        </p:cTn>
                                        <p:tgtEl>
                                          <p:spTgt spid="35"/>
                                        </p:tgtEl>
                                        <p:attrNameLst>
                                          <p:attrName>style.visibility</p:attrName>
                                        </p:attrNameLst>
                                      </p:cBhvr>
                                      <p:to>
                                        <p:strVal val="hidden"/>
                                      </p:to>
                                    </p:set>
                                  </p:childTnLst>
                                </p:cTn>
                              </p:par>
                              <p:par>
                                <p:cTn id="84" presetID="1" presetClass="entr" presetSubtype="0" fill="hold" grpId="0" nodeType="withEffect">
                                  <p:stCondLst>
                                    <p:cond delay="12000"/>
                                  </p:stCondLst>
                                  <p:childTnLst>
                                    <p:set>
                                      <p:cBhvr>
                                        <p:cTn id="85" dur="1" fill="hold">
                                          <p:stCondLst>
                                            <p:cond delay="0"/>
                                          </p:stCondLst>
                                        </p:cTn>
                                        <p:tgtEl>
                                          <p:spTgt spid="34"/>
                                        </p:tgtEl>
                                        <p:attrNameLst>
                                          <p:attrName>style.visibility</p:attrName>
                                        </p:attrNameLst>
                                      </p:cBhvr>
                                      <p:to>
                                        <p:strVal val="visible"/>
                                      </p:to>
                                    </p:set>
                                  </p:childTnLst>
                                </p:cTn>
                              </p:par>
                              <p:par>
                                <p:cTn id="86" presetID="1" presetClass="exit" presetSubtype="0" fill="hold" grpId="1" nodeType="withEffect">
                                  <p:stCondLst>
                                    <p:cond delay="13000"/>
                                  </p:stCondLst>
                                  <p:childTnLst>
                                    <p:set>
                                      <p:cBhvr>
                                        <p:cTn id="87" dur="1" fill="hold">
                                          <p:stCondLst>
                                            <p:cond delay="0"/>
                                          </p:stCondLst>
                                        </p:cTn>
                                        <p:tgtEl>
                                          <p:spTgt spid="34"/>
                                        </p:tgtEl>
                                        <p:attrNameLst>
                                          <p:attrName>style.visibility</p:attrName>
                                        </p:attrNameLst>
                                      </p:cBhvr>
                                      <p:to>
                                        <p:strVal val="hidden"/>
                                      </p:to>
                                    </p:set>
                                  </p:childTnLst>
                                </p:cTn>
                              </p:par>
                              <p:par>
                                <p:cTn id="88" presetID="1" presetClass="entr" presetSubtype="0" fill="hold" grpId="0" nodeType="withEffect">
                                  <p:stCondLst>
                                    <p:cond delay="13000"/>
                                  </p:stCondLst>
                                  <p:childTnLst>
                                    <p:set>
                                      <p:cBhvr>
                                        <p:cTn id="89" dur="1" fill="hold">
                                          <p:stCondLst>
                                            <p:cond delay="0"/>
                                          </p:stCondLst>
                                        </p:cTn>
                                        <p:tgtEl>
                                          <p:spTgt spid="33"/>
                                        </p:tgtEl>
                                        <p:attrNameLst>
                                          <p:attrName>style.visibility</p:attrName>
                                        </p:attrNameLst>
                                      </p:cBhvr>
                                      <p:to>
                                        <p:strVal val="visible"/>
                                      </p:to>
                                    </p:set>
                                  </p:childTnLst>
                                </p:cTn>
                              </p:par>
                              <p:par>
                                <p:cTn id="90" presetID="1" presetClass="exit" presetSubtype="0" fill="hold" grpId="1" nodeType="withEffect">
                                  <p:stCondLst>
                                    <p:cond delay="14000"/>
                                  </p:stCondLst>
                                  <p:childTnLst>
                                    <p:set>
                                      <p:cBhvr>
                                        <p:cTn id="91" dur="1" fill="hold">
                                          <p:stCondLst>
                                            <p:cond delay="0"/>
                                          </p:stCondLst>
                                        </p:cTn>
                                        <p:tgtEl>
                                          <p:spTgt spid="33"/>
                                        </p:tgtEl>
                                        <p:attrNameLst>
                                          <p:attrName>style.visibility</p:attrName>
                                        </p:attrNameLst>
                                      </p:cBhvr>
                                      <p:to>
                                        <p:strVal val="hidden"/>
                                      </p:to>
                                    </p:set>
                                  </p:childTnLst>
                                </p:cTn>
                              </p:par>
                              <p:par>
                                <p:cTn id="92" presetID="1" presetClass="entr" presetSubtype="0" fill="hold" grpId="0" nodeType="withEffect">
                                  <p:stCondLst>
                                    <p:cond delay="14000"/>
                                  </p:stCondLst>
                                  <p:childTnLst>
                                    <p:set>
                                      <p:cBhvr>
                                        <p:cTn id="93" dur="1" fill="hold">
                                          <p:stCondLst>
                                            <p:cond delay="0"/>
                                          </p:stCondLst>
                                        </p:cTn>
                                        <p:tgtEl>
                                          <p:spTgt spid="32"/>
                                        </p:tgtEl>
                                        <p:attrNameLst>
                                          <p:attrName>style.visibility</p:attrName>
                                        </p:attrNameLst>
                                      </p:cBhvr>
                                      <p:to>
                                        <p:strVal val="visible"/>
                                      </p:to>
                                    </p:set>
                                  </p:childTnLst>
                                </p:cTn>
                              </p:par>
                              <p:par>
                                <p:cTn id="94" presetID="1" presetClass="exit" presetSubtype="0" fill="hold" grpId="1" nodeType="withEffect">
                                  <p:stCondLst>
                                    <p:cond delay="15000"/>
                                  </p:stCondLst>
                                  <p:childTnLst>
                                    <p:set>
                                      <p:cBhvr>
                                        <p:cTn id="95" dur="1" fill="hold">
                                          <p:stCondLst>
                                            <p:cond delay="0"/>
                                          </p:stCondLst>
                                        </p:cTn>
                                        <p:tgtEl>
                                          <p:spTgt spid="32"/>
                                        </p:tgtEl>
                                        <p:attrNameLst>
                                          <p:attrName>style.visibility</p:attrName>
                                        </p:attrNameLst>
                                      </p:cBhvr>
                                      <p:to>
                                        <p:strVal val="hidden"/>
                                      </p:to>
                                    </p:set>
                                  </p:childTnLst>
                                </p:cTn>
                              </p:par>
                              <p:par>
                                <p:cTn id="96" presetID="1" presetClass="entr" presetSubtype="0" fill="hold" grpId="0" nodeType="withEffect">
                                  <p:stCondLst>
                                    <p:cond delay="15000"/>
                                  </p:stCondLst>
                                  <p:childTnLst>
                                    <p:set>
                                      <p:cBhvr>
                                        <p:cTn id="97"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9"/>
                    </p:tgtEl>
                  </p:cond>
                </p:stCondLst>
                <p:endSync evt="end" delay="0">
                  <p:rtn val="all"/>
                </p:endSync>
                <p:childTnLst>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9"/>
                                        </p:tgtEl>
                                        <p:attrNameLst>
                                          <p:attrName>fillcolor</p:attrName>
                                        </p:attrNameLst>
                                      </p:cBhvr>
                                      <p:to>
                                        <a:srgbClr val="57D220"/>
                                      </p:to>
                                    </p:animClr>
                                    <p:set>
                                      <p:cBhvr>
                                        <p:cTn id="103" dur="500" fill="hold"/>
                                        <p:tgtEl>
                                          <p:spTgt spid="9"/>
                                        </p:tgtEl>
                                        <p:attrNameLst>
                                          <p:attrName>fill.type</p:attrName>
                                        </p:attrNameLst>
                                      </p:cBhvr>
                                      <p:to>
                                        <p:strVal val="solid"/>
                                      </p:to>
                                    </p:set>
                                    <p:set>
                                      <p:cBhvr>
                                        <p:cTn id="104" dur="500" fill="hold"/>
                                        <p:tgtEl>
                                          <p:spTgt spid="9"/>
                                        </p:tgtEl>
                                        <p:attrNameLst>
                                          <p:attrName>fill.on</p:attrName>
                                        </p:attrNameLst>
                                      </p:cBhvr>
                                      <p:to>
                                        <p:strVal val="true"/>
                                      </p:to>
                                    </p:set>
                                  </p:childTnLst>
                                </p:cTn>
                              </p:par>
                              <p:par>
                                <p:cTn id="105" presetID="1" presetClass="mediacall" presetSubtype="0" fill="hold" nodeType="withEffect">
                                  <p:stCondLst>
                                    <p:cond delay="0"/>
                                  </p:stCondLst>
                                  <p:childTnLst>
                                    <p:cmd type="call" cmd="playFrom(0.0)">
                                      <p:cBhvr>
                                        <p:cTn id="106" dur="5193" fill="hold"/>
                                        <p:tgtEl>
                                          <p:spTgt spid="10"/>
                                        </p:tgtEl>
                                      </p:cBhvr>
                                    </p:cmd>
                                  </p:childTnLst>
                                </p:cTn>
                              </p:par>
                              <p:par>
                                <p:cTn id="107" presetID="23" presetClass="entr" presetSubtype="32"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p:cTn id="109" dur="500" fill="hold"/>
                                        <p:tgtEl>
                                          <p:spTgt spid="12"/>
                                        </p:tgtEl>
                                        <p:attrNameLst>
                                          <p:attrName>ppt_w</p:attrName>
                                        </p:attrNameLst>
                                      </p:cBhvr>
                                      <p:tavLst>
                                        <p:tav tm="0">
                                          <p:val>
                                            <p:strVal val="4*#ppt_w"/>
                                          </p:val>
                                        </p:tav>
                                        <p:tav tm="100000">
                                          <p:val>
                                            <p:strVal val="#ppt_w"/>
                                          </p:val>
                                        </p:tav>
                                      </p:tavLst>
                                    </p:anim>
                                    <p:anim calcmode="lin" valueType="num">
                                      <p:cBhvr>
                                        <p:cTn id="110" dur="500" fill="hold"/>
                                        <p:tgtEl>
                                          <p:spTgt spid="12"/>
                                        </p:tgtEl>
                                        <p:attrNameLst>
                                          <p:attrName>ppt_h</p:attrName>
                                        </p:attrNameLst>
                                      </p:cBhvr>
                                      <p:tavLst>
                                        <p:tav tm="0">
                                          <p:val>
                                            <p:strVal val="4*#ppt_h"/>
                                          </p:val>
                                        </p:tav>
                                        <p:tav tm="100000">
                                          <p:val>
                                            <p:strVal val="#ppt_h"/>
                                          </p:val>
                                        </p:tav>
                                      </p:tavLst>
                                    </p:anim>
                                  </p:childTnLst>
                                </p:cTn>
                              </p:par>
                              <p:par>
                                <p:cTn id="111" presetID="26" presetClass="emph" presetSubtype="0" repeatCount="5000" fill="hold" grpId="1" nodeType="withEffect">
                                  <p:stCondLst>
                                    <p:cond delay="0"/>
                                  </p:stCondLst>
                                  <p:childTnLst>
                                    <p:animEffect transition="out" filter="fade">
                                      <p:cBhvr>
                                        <p:cTn id="112" dur="250" tmFilter="0, 0; .2, .5; .8, .5; 1, 0"/>
                                        <p:tgtEl>
                                          <p:spTgt spid="9"/>
                                        </p:tgtEl>
                                      </p:cBhvr>
                                    </p:animEffect>
                                    <p:animScale>
                                      <p:cBhvr>
                                        <p:cTn id="113" dur="125"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14" fill="hold" display="0">
                  <p:stCondLst>
                    <p:cond delay="indefinite"/>
                  </p:stCondLst>
                  <p:endCondLst>
                    <p:cond evt="onStopAudio" delay="0">
                      <p:tgtEl>
                        <p:sldTgt/>
                      </p:tgtEl>
                    </p:cond>
                  </p:endCondLst>
                </p:cTn>
                <p:tgtEl>
                  <p:spTgt spid="10"/>
                </p:tgtEl>
              </p:cMediaNode>
            </p:audio>
            <p:seq concurrent="1" nextAc="seek">
              <p:cTn id="115" restart="whenNotActive" fill="hold" evtFilter="cancelBubble" nodeType="interactiveSeq">
                <p:stCondLst>
                  <p:cond evt="onClick" delay="0">
                    <p:tgtEl>
                      <p:spTgt spid="3"/>
                    </p:tgtEl>
                  </p:cond>
                </p:stCondLst>
                <p:endSync evt="end" delay="0">
                  <p:rtn val="all"/>
                </p:endSync>
                <p:childTnLst>
                  <p:par>
                    <p:cTn id="116" fill="hold">
                      <p:stCondLst>
                        <p:cond delay="indefinite"/>
                      </p:stCondLst>
                      <p:childTnLst>
                        <p:par>
                          <p:cTn id="117" fill="hold">
                            <p:stCondLst>
                              <p:cond delay="0"/>
                            </p:stCondLst>
                            <p:childTnLst>
                              <p:par>
                                <p:cTn id="118" presetID="1" presetClass="emph" presetSubtype="2" fill="hold" nodeType="clickEffect">
                                  <p:stCondLst>
                                    <p:cond delay="0"/>
                                  </p:stCondLst>
                                  <p:childTnLst>
                                    <p:animClr clrSpc="rgb" dir="cw">
                                      <p:cBhvr>
                                        <p:cTn id="119" dur="500" fill="hold"/>
                                        <p:tgtEl>
                                          <p:spTgt spid="3"/>
                                        </p:tgtEl>
                                        <p:attrNameLst>
                                          <p:attrName>fillcolor</p:attrName>
                                        </p:attrNameLst>
                                      </p:cBhvr>
                                      <p:to>
                                        <a:schemeClr val="accent2"/>
                                      </p:to>
                                    </p:animClr>
                                    <p:set>
                                      <p:cBhvr>
                                        <p:cTn id="120" dur="500" fill="hold"/>
                                        <p:tgtEl>
                                          <p:spTgt spid="3"/>
                                        </p:tgtEl>
                                        <p:attrNameLst>
                                          <p:attrName>fill.type</p:attrName>
                                        </p:attrNameLst>
                                      </p:cBhvr>
                                      <p:to>
                                        <p:strVal val="solid"/>
                                      </p:to>
                                    </p:set>
                                    <p:set>
                                      <p:cBhvr>
                                        <p:cTn id="121" dur="500" fill="hold"/>
                                        <p:tgtEl>
                                          <p:spTgt spid="3"/>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1119" fill="hold"/>
                                        <p:tgtEl>
                                          <p:spTgt spid="13"/>
                                        </p:tgtEl>
                                      </p:cBhvr>
                                    </p:cmd>
                                  </p:childTnLst>
                                </p:cTn>
                              </p:par>
                              <p:par>
                                <p:cTn id="124" presetID="23" presetClass="entr" presetSubtype="32" fill="hold" nodeType="withEffect">
                                  <p:stCondLst>
                                    <p:cond delay="0"/>
                                  </p:stCondLst>
                                  <p:childTnLst>
                                    <p:set>
                                      <p:cBhvr>
                                        <p:cTn id="125" dur="1" fill="hold">
                                          <p:stCondLst>
                                            <p:cond delay="0"/>
                                          </p:stCondLst>
                                        </p:cTn>
                                        <p:tgtEl>
                                          <p:spTgt spid="15"/>
                                        </p:tgtEl>
                                        <p:attrNameLst>
                                          <p:attrName>style.visibility</p:attrName>
                                        </p:attrNameLst>
                                      </p:cBhvr>
                                      <p:to>
                                        <p:strVal val="visible"/>
                                      </p:to>
                                    </p:set>
                                    <p:anim calcmode="lin" valueType="num">
                                      <p:cBhvr>
                                        <p:cTn id="126" dur="500" fill="hold"/>
                                        <p:tgtEl>
                                          <p:spTgt spid="15"/>
                                        </p:tgtEl>
                                        <p:attrNameLst>
                                          <p:attrName>ppt_w</p:attrName>
                                        </p:attrNameLst>
                                      </p:cBhvr>
                                      <p:tavLst>
                                        <p:tav tm="0">
                                          <p:val>
                                            <p:strVal val="4*#ppt_w"/>
                                          </p:val>
                                        </p:tav>
                                        <p:tav tm="100000">
                                          <p:val>
                                            <p:strVal val="#ppt_w"/>
                                          </p:val>
                                        </p:tav>
                                      </p:tavLst>
                                    </p:anim>
                                    <p:anim calcmode="lin" valueType="num">
                                      <p:cBhvr>
                                        <p:cTn id="127" dur="500" fill="hold"/>
                                        <p:tgtEl>
                                          <p:spTgt spid="15"/>
                                        </p:tgtEl>
                                        <p:attrNameLst>
                                          <p:attrName>ppt_h</p:attrName>
                                        </p:attrNameLst>
                                      </p:cBhvr>
                                      <p:tavLst>
                                        <p:tav tm="0">
                                          <p:val>
                                            <p:strVal val="4*#ppt_h"/>
                                          </p:val>
                                        </p:tav>
                                        <p:tav tm="100000">
                                          <p:val>
                                            <p:strVal val="#ppt_h"/>
                                          </p:val>
                                        </p:tav>
                                      </p:tavLst>
                                    </p:anim>
                                  </p:childTnLst>
                                </p:cTn>
                              </p:par>
                              <p:par>
                                <p:cTn id="128" presetID="26" presetClass="emph" presetSubtype="0" repeatCount="3000" fill="hold" grpId="1" nodeType="withEffect">
                                  <p:stCondLst>
                                    <p:cond delay="0"/>
                                  </p:stCondLst>
                                  <p:childTnLst>
                                    <p:animEffect transition="out" filter="fade">
                                      <p:cBhvr>
                                        <p:cTn id="129" dur="250" tmFilter="0, 0; .2, .5; .8, .5; 1, 0"/>
                                        <p:tgtEl>
                                          <p:spTgt spid="3"/>
                                        </p:tgtEl>
                                      </p:cBhvr>
                                    </p:animEffect>
                                    <p:animScale>
                                      <p:cBhvr>
                                        <p:cTn id="130" dur="125" autoRev="1" fill="hold"/>
                                        <p:tgtEl>
                                          <p:spTgt spid="3"/>
                                        </p:tgtEl>
                                      </p:cBhvr>
                                      <p:by x="105000" y="105000"/>
                                    </p:animScale>
                                  </p:childTnLst>
                                </p:cTn>
                              </p:par>
                            </p:childTnLst>
                          </p:cTn>
                        </p:par>
                      </p:childTnLst>
                    </p:cTn>
                  </p:par>
                </p:childTnLst>
              </p:cTn>
              <p:nextCondLst>
                <p:cond evt="onClick" delay="0">
                  <p:tgtEl>
                    <p:spTgt spid="3"/>
                  </p:tgtEl>
                </p:cond>
              </p:nextCondLst>
            </p:seq>
            <p:audio>
              <p:cMediaNode vol="80000">
                <p:cTn id="131" fill="hold" display="0">
                  <p:stCondLst>
                    <p:cond delay="indefinite"/>
                  </p:stCondLst>
                  <p:endCondLst>
                    <p:cond evt="onStopAudio" delay="0">
                      <p:tgtEl>
                        <p:sldTgt/>
                      </p:tgtEl>
                    </p:cond>
                  </p:endCondLst>
                </p:cTn>
                <p:tgtEl>
                  <p:spTgt spid="13"/>
                </p:tgtEl>
              </p:cMediaNode>
            </p:audio>
            <p:seq concurrent="1" nextAc="seek">
              <p:cTn id="132" restart="whenNotActive" fill="hold" evtFilter="cancelBubble" nodeType="interactiveSeq">
                <p:stCondLst>
                  <p:cond evt="onClick" delay="0">
                    <p:tgtEl>
                      <p:spTgt spid="7"/>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500" fill="hold"/>
                                        <p:tgtEl>
                                          <p:spTgt spid="7"/>
                                        </p:tgtEl>
                                        <p:attrNameLst>
                                          <p:attrName>fillcolor</p:attrName>
                                        </p:attrNameLst>
                                      </p:cBhvr>
                                      <p:to>
                                        <a:schemeClr val="accent2"/>
                                      </p:to>
                                    </p:animClr>
                                    <p:set>
                                      <p:cBhvr>
                                        <p:cTn id="137" dur="500" fill="hold"/>
                                        <p:tgtEl>
                                          <p:spTgt spid="7"/>
                                        </p:tgtEl>
                                        <p:attrNameLst>
                                          <p:attrName>fill.type</p:attrName>
                                        </p:attrNameLst>
                                      </p:cBhvr>
                                      <p:to>
                                        <p:strVal val="solid"/>
                                      </p:to>
                                    </p:set>
                                    <p:set>
                                      <p:cBhvr>
                                        <p:cTn id="138" dur="500" fill="hold"/>
                                        <p:tgtEl>
                                          <p:spTgt spid="7"/>
                                        </p:tgtEl>
                                        <p:attrNameLst>
                                          <p:attrName>fill.on</p:attrName>
                                        </p:attrNameLst>
                                      </p:cBhvr>
                                      <p:to>
                                        <p:strVal val="true"/>
                                      </p:to>
                                    </p:set>
                                  </p:childTnLst>
                                </p:cTn>
                              </p:par>
                              <p:par>
                                <p:cTn id="139" presetID="1" presetClass="mediacall" presetSubtype="0" fill="hold" nodeType="withEffect">
                                  <p:stCondLst>
                                    <p:cond delay="0"/>
                                  </p:stCondLst>
                                  <p:childTnLst>
                                    <p:cmd type="call" cmd="playFrom(0.0)">
                                      <p:cBhvr>
                                        <p:cTn id="140" dur="1119" fill="hold"/>
                                        <p:tgtEl>
                                          <p:spTgt spid="13"/>
                                        </p:tgtEl>
                                      </p:cBhvr>
                                    </p:cmd>
                                  </p:childTnLst>
                                </p:cTn>
                              </p:par>
                              <p:par>
                                <p:cTn id="141" presetID="23" presetClass="entr" presetSubtype="32" fill="hold" nodeType="withEffect">
                                  <p:stCondLst>
                                    <p:cond delay="0"/>
                                  </p:stCondLst>
                                  <p:childTnLst>
                                    <p:set>
                                      <p:cBhvr>
                                        <p:cTn id="142" dur="1" fill="hold">
                                          <p:stCondLst>
                                            <p:cond delay="0"/>
                                          </p:stCondLst>
                                        </p:cTn>
                                        <p:tgtEl>
                                          <p:spTgt spid="16"/>
                                        </p:tgtEl>
                                        <p:attrNameLst>
                                          <p:attrName>style.visibility</p:attrName>
                                        </p:attrNameLst>
                                      </p:cBhvr>
                                      <p:to>
                                        <p:strVal val="visible"/>
                                      </p:to>
                                    </p:set>
                                    <p:anim calcmode="lin" valueType="num">
                                      <p:cBhvr>
                                        <p:cTn id="143" dur="500" fill="hold"/>
                                        <p:tgtEl>
                                          <p:spTgt spid="16"/>
                                        </p:tgtEl>
                                        <p:attrNameLst>
                                          <p:attrName>ppt_w</p:attrName>
                                        </p:attrNameLst>
                                      </p:cBhvr>
                                      <p:tavLst>
                                        <p:tav tm="0">
                                          <p:val>
                                            <p:strVal val="4*#ppt_w"/>
                                          </p:val>
                                        </p:tav>
                                        <p:tav tm="100000">
                                          <p:val>
                                            <p:strVal val="#ppt_w"/>
                                          </p:val>
                                        </p:tav>
                                      </p:tavLst>
                                    </p:anim>
                                    <p:anim calcmode="lin" valueType="num">
                                      <p:cBhvr>
                                        <p:cTn id="144" dur="500" fill="hold"/>
                                        <p:tgtEl>
                                          <p:spTgt spid="16"/>
                                        </p:tgtEl>
                                        <p:attrNameLst>
                                          <p:attrName>ppt_h</p:attrName>
                                        </p:attrNameLst>
                                      </p:cBhvr>
                                      <p:tavLst>
                                        <p:tav tm="0">
                                          <p:val>
                                            <p:strVal val="4*#ppt_h"/>
                                          </p:val>
                                        </p:tav>
                                        <p:tav tm="100000">
                                          <p:val>
                                            <p:strVal val="#ppt_h"/>
                                          </p:val>
                                        </p:tav>
                                      </p:tavLst>
                                    </p:anim>
                                  </p:childTnLst>
                                </p:cTn>
                              </p:par>
                              <p:par>
                                <p:cTn id="145" presetID="26" presetClass="emph" presetSubtype="0" repeatCount="3000" fill="hold" grpId="1" nodeType="withEffect">
                                  <p:stCondLst>
                                    <p:cond delay="0"/>
                                  </p:stCondLst>
                                  <p:childTnLst>
                                    <p:animEffect transition="out" filter="fade">
                                      <p:cBhvr>
                                        <p:cTn id="146" dur="250" tmFilter="0, 0; .2, .5; .8, .5; 1, 0"/>
                                        <p:tgtEl>
                                          <p:spTgt spid="7"/>
                                        </p:tgtEl>
                                      </p:cBhvr>
                                    </p:animEffect>
                                    <p:animScale>
                                      <p:cBhvr>
                                        <p:cTn id="147" dur="125"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48" restart="whenNotActive" fill="hold" evtFilter="cancelBubble" nodeType="interactiveSeq">
                <p:stCondLst>
                  <p:cond evt="onClick" delay="0">
                    <p:tgtEl>
                      <p:spTgt spid="8"/>
                    </p:tgtEl>
                  </p:cond>
                </p:stCondLst>
                <p:endSync evt="end" delay="0">
                  <p:rtn val="all"/>
                </p:endSync>
                <p:childTnLst>
                  <p:par>
                    <p:cTn id="149" fill="hold">
                      <p:stCondLst>
                        <p:cond delay="0"/>
                      </p:stCondLst>
                      <p:childTnLst>
                        <p:par>
                          <p:cTn id="150" fill="hold">
                            <p:stCondLst>
                              <p:cond delay="0"/>
                            </p:stCondLst>
                            <p:childTnLst>
                              <p:par>
                                <p:cTn id="151" presetID="1" presetClass="emph" presetSubtype="2" fill="hold" nodeType="clickEffect">
                                  <p:stCondLst>
                                    <p:cond delay="0"/>
                                  </p:stCondLst>
                                  <p:childTnLst>
                                    <p:animClr clrSpc="rgb" dir="cw">
                                      <p:cBhvr>
                                        <p:cTn id="152" dur="500" fill="hold"/>
                                        <p:tgtEl>
                                          <p:spTgt spid="8"/>
                                        </p:tgtEl>
                                        <p:attrNameLst>
                                          <p:attrName>fillcolor</p:attrName>
                                        </p:attrNameLst>
                                      </p:cBhvr>
                                      <p:to>
                                        <a:schemeClr val="accent2"/>
                                      </p:to>
                                    </p:animClr>
                                    <p:set>
                                      <p:cBhvr>
                                        <p:cTn id="153" dur="500" fill="hold"/>
                                        <p:tgtEl>
                                          <p:spTgt spid="8"/>
                                        </p:tgtEl>
                                        <p:attrNameLst>
                                          <p:attrName>fill.type</p:attrName>
                                        </p:attrNameLst>
                                      </p:cBhvr>
                                      <p:to>
                                        <p:strVal val="solid"/>
                                      </p:to>
                                    </p:set>
                                    <p:set>
                                      <p:cBhvr>
                                        <p:cTn id="154" dur="500" fill="hold"/>
                                        <p:tgtEl>
                                          <p:spTgt spid="8"/>
                                        </p:tgtEl>
                                        <p:attrNameLst>
                                          <p:attrName>fill.on</p:attrName>
                                        </p:attrNameLst>
                                      </p:cBhvr>
                                      <p:to>
                                        <p:strVal val="true"/>
                                      </p:to>
                                    </p:set>
                                  </p:childTnLst>
                                </p:cTn>
                              </p:par>
                              <p:par>
                                <p:cTn id="155" presetID="1" presetClass="mediacall" presetSubtype="0" fill="hold" nodeType="withEffect">
                                  <p:stCondLst>
                                    <p:cond delay="0"/>
                                  </p:stCondLst>
                                  <p:childTnLst>
                                    <p:cmd type="call" cmd="playFrom(0.0)">
                                      <p:cBhvr>
                                        <p:cTn id="156" dur="1119" fill="hold"/>
                                        <p:tgtEl>
                                          <p:spTgt spid="13"/>
                                        </p:tgtEl>
                                      </p:cBhvr>
                                    </p:cmd>
                                  </p:childTnLst>
                                </p:cTn>
                              </p:par>
                              <p:par>
                                <p:cTn id="157" presetID="23" presetClass="entr" presetSubtype="32" fill="hold" nodeType="withEffect">
                                  <p:stCondLst>
                                    <p:cond delay="0"/>
                                  </p:stCondLst>
                                  <p:childTnLst>
                                    <p:set>
                                      <p:cBhvr>
                                        <p:cTn id="158" dur="1" fill="hold">
                                          <p:stCondLst>
                                            <p:cond delay="0"/>
                                          </p:stCondLst>
                                        </p:cTn>
                                        <p:tgtEl>
                                          <p:spTgt spid="17"/>
                                        </p:tgtEl>
                                        <p:attrNameLst>
                                          <p:attrName>style.visibility</p:attrName>
                                        </p:attrNameLst>
                                      </p:cBhvr>
                                      <p:to>
                                        <p:strVal val="visible"/>
                                      </p:to>
                                    </p:set>
                                    <p:anim calcmode="lin" valueType="num">
                                      <p:cBhvr>
                                        <p:cTn id="159" dur="500" fill="hold"/>
                                        <p:tgtEl>
                                          <p:spTgt spid="17"/>
                                        </p:tgtEl>
                                        <p:attrNameLst>
                                          <p:attrName>ppt_w</p:attrName>
                                        </p:attrNameLst>
                                      </p:cBhvr>
                                      <p:tavLst>
                                        <p:tav tm="0">
                                          <p:val>
                                            <p:strVal val="4*#ppt_w"/>
                                          </p:val>
                                        </p:tav>
                                        <p:tav tm="100000">
                                          <p:val>
                                            <p:strVal val="#ppt_w"/>
                                          </p:val>
                                        </p:tav>
                                      </p:tavLst>
                                    </p:anim>
                                    <p:anim calcmode="lin" valueType="num">
                                      <p:cBhvr>
                                        <p:cTn id="160" dur="500" fill="hold"/>
                                        <p:tgtEl>
                                          <p:spTgt spid="17"/>
                                        </p:tgtEl>
                                        <p:attrNameLst>
                                          <p:attrName>ppt_h</p:attrName>
                                        </p:attrNameLst>
                                      </p:cBhvr>
                                      <p:tavLst>
                                        <p:tav tm="0">
                                          <p:val>
                                            <p:strVal val="4*#ppt_h"/>
                                          </p:val>
                                        </p:tav>
                                        <p:tav tm="100000">
                                          <p:val>
                                            <p:strVal val="#ppt_h"/>
                                          </p:val>
                                        </p:tav>
                                      </p:tavLst>
                                    </p:anim>
                                  </p:childTnLst>
                                </p:cTn>
                              </p:par>
                              <p:par>
                                <p:cTn id="161" presetID="26" presetClass="emph" presetSubtype="0" repeatCount="3000" fill="hold" grpId="1" nodeType="withEffect">
                                  <p:stCondLst>
                                    <p:cond delay="0"/>
                                  </p:stCondLst>
                                  <p:childTnLst>
                                    <p:animEffect transition="out" filter="fade">
                                      <p:cBhvr>
                                        <p:cTn id="162" dur="250" tmFilter="0, 0; .2, .5; .8, .5; 1, 0"/>
                                        <p:tgtEl>
                                          <p:spTgt spid="8"/>
                                        </p:tgtEl>
                                      </p:cBhvr>
                                    </p:animEffect>
                                    <p:animScale>
                                      <p:cBhvr>
                                        <p:cTn id="163" dur="125" autoRev="1" fill="hold"/>
                                        <p:tgtEl>
                                          <p:spTgt spid="8"/>
                                        </p:tgtEl>
                                      </p:cBhvr>
                                      <p:by x="105000" y="105000"/>
                                    </p:animScale>
                                  </p:childTnLst>
                                </p:cTn>
                              </p:par>
                            </p:childTnLst>
                          </p:cTn>
                        </p:par>
                      </p:childTnLst>
                    </p:cTn>
                  </p:par>
                </p:childTnLst>
              </p:cTn>
              <p:nextCondLst>
                <p:cond evt="onClick" delay="0">
                  <p:tgtEl>
                    <p:spTgt spid="8"/>
                  </p:tgtEl>
                </p:cond>
              </p:nextCondLst>
            </p:seq>
            <p:audio>
              <p:cMediaNode vol="80000">
                <p:cTn id="164" fill="hold" display="0">
                  <p:stCondLst>
                    <p:cond delay="indefinite"/>
                  </p:stCondLst>
                  <p:endCondLst>
                    <p:cond evt="onStopAudio" delay="0">
                      <p:tgtEl>
                        <p:sldTgt/>
                      </p:tgtEl>
                    </p:cond>
                  </p:endCondLst>
                </p:cTn>
                <p:tgtEl>
                  <p:spTgt spid="47"/>
                </p:tgtEl>
              </p:cMediaNode>
            </p:audio>
          </p:childTnLst>
        </p:cTn>
      </p:par>
    </p:tnLst>
    <p:bldLst>
      <p:bldP spid="2" grpId="0" animBg="1"/>
      <p:bldP spid="3" grpId="0" animBg="1"/>
      <p:bldP spid="3" grpId="1" animBg="1"/>
      <p:bldP spid="7" grpId="0" animBg="1"/>
      <p:bldP spid="7" grpId="1" animBg="1"/>
      <p:bldP spid="9" grpId="0" animBg="1"/>
      <p:bldP spid="9" grpId="1" animBg="1"/>
      <p:bldP spid="8" grpId="0" animBg="1"/>
      <p:bldP spid="8" grpId="1" animBg="1"/>
      <p:bldP spid="31" grpId="0"/>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28 SP Ly k27">
            <a:extLst>
              <a:ext uri="{FF2B5EF4-FFF2-40B4-BE49-F238E27FC236}">
                <a16:creationId xmlns:a16="http://schemas.microsoft.com/office/drawing/2014/main" id="{3BCAC41B-D622-8DB5-4D1A-C43F6C5D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342" y="3129456"/>
            <a:ext cx="2287315" cy="22873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descr="n28 SP Ly k27">
            <a:extLst>
              <a:ext uri="{FF2B5EF4-FFF2-40B4-BE49-F238E27FC236}">
                <a16:creationId xmlns:a16="http://schemas.microsoft.com/office/drawing/2014/main" id="{07504DCC-FD02-E792-CFD7-E3AE4D899C81}"/>
              </a:ext>
            </a:extLst>
          </p:cNvPr>
          <p:cNvSpPr txBox="1"/>
          <p:nvPr/>
        </p:nvSpPr>
        <p:spPr>
          <a:xfrm>
            <a:off x="4249888" y="2046157"/>
            <a:ext cx="3692224" cy="4247540"/>
          </a:xfrm>
          <a:prstGeom prst="rect">
            <a:avLst/>
          </a:prstGeom>
          <a:noFill/>
        </p:spPr>
        <p:txBody>
          <a:bodyPr wrap="square" rtlCol="0">
            <a:prstTxWarp prst="textArchUp">
              <a:avLst/>
            </a:prstTxWarp>
            <a:spAutoFit/>
          </a:bodyPr>
          <a:lstStyle/>
          <a:p>
            <a:pPr algn="ctr"/>
            <a:r>
              <a:rPr lang="en-US" sz="4800">
                <a:solidFill>
                  <a:schemeClr val="accent5">
                    <a:lumMod val="75000"/>
                  </a:schemeClr>
                </a:solidFill>
                <a:effectLst>
                  <a:outerShdw blurRad="50800" dist="38100" dir="16200000" rotWithShape="0">
                    <a:prstClr val="black">
                      <a:alpha val="40000"/>
                    </a:prstClr>
                  </a:outerShdw>
                </a:effectLst>
                <a:latin typeface="Oswald SemiBold" panose="00000700000000000000" pitchFamily="2" charset="0"/>
              </a:rPr>
              <a:t>HOẠT ĐỘNG MỞ RỘNG</a:t>
            </a:r>
          </a:p>
        </p:txBody>
      </p:sp>
    </p:spTree>
    <p:extLst>
      <p:ext uri="{BB962C8B-B14F-4D97-AF65-F5344CB8AC3E}">
        <p14:creationId xmlns:p14="http://schemas.microsoft.com/office/powerpoint/2010/main" val="100777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38611"/>
            <a:ext cx="10972800" cy="5528026"/>
          </a:xfrm>
          <a:prstGeom prst="roundRect">
            <a:avLst>
              <a:gd name="adj" fmla="val 1028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pic>
        <p:nvPicPr>
          <p:cNvPr id="4098" name="Picture 2" descr="n28 SP Ly k27">
            <a:extLst>
              <a:ext uri="{FF2B5EF4-FFF2-40B4-BE49-F238E27FC236}">
                <a16:creationId xmlns:a16="http://schemas.microsoft.com/office/drawing/2014/main" id="{FC1DA646-7415-34D6-6AF8-CDEC973E6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229" y="84553"/>
            <a:ext cx="1285541" cy="1285541"/>
          </a:xfrm>
          <a:prstGeom prst="hexagon">
            <a:avLst/>
          </a:prstGeom>
          <a:noFill/>
          <a:ln w="38100">
            <a:solidFill>
              <a:srgbClr val="7030A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grpSp>
        <p:nvGrpSpPr>
          <p:cNvPr id="3" name="Group 2" descr="n28 SP Ly k27">
            <a:extLst>
              <a:ext uri="{FF2B5EF4-FFF2-40B4-BE49-F238E27FC236}">
                <a16:creationId xmlns:a16="http://schemas.microsoft.com/office/drawing/2014/main" id="{AFE072F3-9683-2901-69AF-1B666B1F9AA5}"/>
              </a:ext>
            </a:extLst>
          </p:cNvPr>
          <p:cNvGrpSpPr/>
          <p:nvPr/>
        </p:nvGrpSpPr>
        <p:grpSpPr>
          <a:xfrm>
            <a:off x="522485" y="870945"/>
            <a:ext cx="629089" cy="639020"/>
            <a:chOff x="493574" y="321685"/>
            <a:chExt cx="755550" cy="790692"/>
          </a:xfrm>
        </p:grpSpPr>
        <p:sp>
          <p:nvSpPr>
            <p:cNvPr id="4" name="Oval 3">
              <a:extLst>
                <a:ext uri="{FF2B5EF4-FFF2-40B4-BE49-F238E27FC236}">
                  <a16:creationId xmlns:a16="http://schemas.microsoft.com/office/drawing/2014/main" id="{E04818E0-15BE-C573-4FC8-F38EF537890D}"/>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5" name="Picture 4" descr="Icon&#10;&#10;Description automatically generated">
              <a:extLst>
                <a:ext uri="{FF2B5EF4-FFF2-40B4-BE49-F238E27FC236}">
                  <a16:creationId xmlns:a16="http://schemas.microsoft.com/office/drawing/2014/main" id="{B9E27277-4D17-91A5-FC33-54F8087797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8" name="TextBox 7" descr="n28 SP Ly k27">
            <a:extLst>
              <a:ext uri="{FF2B5EF4-FFF2-40B4-BE49-F238E27FC236}">
                <a16:creationId xmlns:a16="http://schemas.microsoft.com/office/drawing/2014/main" id="{580F5993-148E-0D7F-8E46-1284B4EABA08}"/>
              </a:ext>
            </a:extLst>
          </p:cNvPr>
          <p:cNvSpPr txBox="1"/>
          <p:nvPr/>
        </p:nvSpPr>
        <p:spPr>
          <a:xfrm>
            <a:off x="2389936" y="1526941"/>
            <a:ext cx="7412126" cy="4855175"/>
          </a:xfrm>
          <a:prstGeom prst="rect">
            <a:avLst/>
          </a:prstGeom>
          <a:noFill/>
        </p:spPr>
        <p:txBody>
          <a:bodyPr wrap="square">
            <a:spAutoFit/>
          </a:bodyPr>
          <a:lstStyle/>
          <a:p>
            <a:pPr algn="just">
              <a:lnSpc>
                <a:spcPct val="130000"/>
              </a:lnSpc>
            </a:pPr>
            <a:r>
              <a:rPr lang="en-US" sz="2400" b="1" kern="100">
                <a:effectLst/>
                <a:latin typeface="Fira Sans Condensed" panose="020B0503050000020004" pitchFamily="34" charset="0"/>
                <a:ea typeface="Aptos" panose="020B0004020202020204" pitchFamily="34" charset="0"/>
                <a:cs typeface="Times New Roman" panose="02020603050405020304" pitchFamily="18" charset="0"/>
              </a:rPr>
              <a:t>Dự án:</a:t>
            </a: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 Chế tạo một máy thu thanh đơn giản từ các linh kiện sau:</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IC op amp LM386</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02 tụ 1000 μF</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01 tụ 100 μF</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01 loa 8 ohm</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Pin 9 V</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board thực nghiệm</a:t>
            </a:r>
          </a:p>
          <a:p>
            <a:pPr marL="342900" lvl="0" indent="-342900" algn="just">
              <a:lnSpc>
                <a:spcPct val="130000"/>
              </a:lnSpc>
              <a:buSzPts val="1000"/>
              <a:buFont typeface="Symbol" panose="05050102010706020507" pitchFamily="18" charset="2"/>
              <a:buChar char=""/>
              <a:tabLst>
                <a:tab pos="457200" algn="l"/>
              </a:tabLst>
            </a:pPr>
            <a:r>
              <a:rPr lang="en-US" sz="2400" kern="100">
                <a:effectLst/>
                <a:latin typeface="Fira Sans Condensed" panose="020B0503050000020004" pitchFamily="34" charset="0"/>
                <a:ea typeface="Aptos" panose="020B0004020202020204" pitchFamily="34" charset="0"/>
                <a:cs typeface="Times New Roman" panose="02020603050405020304" pitchFamily="18" charset="0"/>
              </a:rPr>
              <a:t>dây dẫn</a:t>
            </a:r>
          </a:p>
          <a:p>
            <a:pPr marL="342900" lvl="0" indent="-342900" algn="just">
              <a:lnSpc>
                <a:spcPct val="130000"/>
              </a:lnSpc>
              <a:buSzPts val="1000"/>
              <a:buFont typeface="Symbol" panose="05050102010706020507" pitchFamily="18" charset="2"/>
              <a:buChar char=""/>
              <a:tabLst>
                <a:tab pos="457200" algn="l"/>
              </a:tabLst>
            </a:pPr>
            <a:r>
              <a:rPr lang="en-US" sz="2400">
                <a:effectLst/>
                <a:latin typeface="Fira Sans Condensed" panose="020B0503050000020004" pitchFamily="34" charset="0"/>
                <a:ea typeface="Aptos" panose="020B0004020202020204" pitchFamily="34" charset="0"/>
              </a:rPr>
              <a:t>1 parabol dây đơn giản (như 1 nửa lồng quạt)</a:t>
            </a:r>
            <a:endParaRPr lang="en-US" sz="2400">
              <a:latin typeface="Fira Sans Condensed" panose="020B0503050000020004" pitchFamily="34" charset="0"/>
            </a:endParaRPr>
          </a:p>
        </p:txBody>
      </p:sp>
    </p:spTree>
    <p:extLst>
      <p:ext uri="{BB962C8B-B14F-4D97-AF65-F5344CB8AC3E}">
        <p14:creationId xmlns:p14="http://schemas.microsoft.com/office/powerpoint/2010/main" val="2243683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726312" y="49442"/>
            <a:ext cx="2739375"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115015"/>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HƯỚNG DẪN</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38611"/>
            <a:ext cx="10972800" cy="5102877"/>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4" name="TextBox 3" descr="n28 SP Ly k27">
            <a:extLst>
              <a:ext uri="{FF2B5EF4-FFF2-40B4-BE49-F238E27FC236}">
                <a16:creationId xmlns:a16="http://schemas.microsoft.com/office/drawing/2014/main" id="{D38FFB03-6460-06CF-8A8F-BF0701EC42A4}"/>
              </a:ext>
            </a:extLst>
          </p:cNvPr>
          <p:cNvSpPr txBox="1"/>
          <p:nvPr/>
        </p:nvSpPr>
        <p:spPr>
          <a:xfrm>
            <a:off x="832104" y="1219853"/>
            <a:ext cx="5063947" cy="830997"/>
          </a:xfrm>
          <a:prstGeom prst="rect">
            <a:avLst/>
          </a:prstGeom>
          <a:noFill/>
        </p:spPr>
        <p:txBody>
          <a:bodyPr wrap="square">
            <a:spAutoFit/>
          </a:bodyPr>
          <a:lstStyle/>
          <a:p>
            <a:pPr algn="just"/>
            <a:r>
              <a:rPr lang="vi-VN" sz="2400">
                <a:solidFill>
                  <a:srgbClr val="008DF6"/>
                </a:solidFill>
                <a:latin typeface="Fira Sans Condensed" panose="020B0503050000020004" pitchFamily="34" charset="0"/>
              </a:rPr>
              <a:t>1. Sơ đồ mạch radio sử dụng op amp như sau:</a:t>
            </a:r>
            <a:endParaRPr lang="en-US" sz="2400">
              <a:solidFill>
                <a:srgbClr val="008DF6"/>
              </a:solidFill>
              <a:latin typeface="Fira Sans Condensed" panose="020B0503050000020004" pitchFamily="34" charset="0"/>
            </a:endParaRPr>
          </a:p>
        </p:txBody>
      </p:sp>
      <p:sp>
        <p:nvSpPr>
          <p:cNvPr id="7" name="TextBox 6" descr="n28 SP Ly k27">
            <a:extLst>
              <a:ext uri="{FF2B5EF4-FFF2-40B4-BE49-F238E27FC236}">
                <a16:creationId xmlns:a16="http://schemas.microsoft.com/office/drawing/2014/main" id="{1FF1F406-DCAC-AACF-1118-605349D2718A}"/>
              </a:ext>
            </a:extLst>
          </p:cNvPr>
          <p:cNvSpPr txBox="1"/>
          <p:nvPr/>
        </p:nvSpPr>
        <p:spPr>
          <a:xfrm>
            <a:off x="832104" y="2274838"/>
            <a:ext cx="5063947" cy="2677656"/>
          </a:xfrm>
          <a:prstGeom prst="rect">
            <a:avLst/>
          </a:prstGeom>
          <a:noFill/>
        </p:spPr>
        <p:txBody>
          <a:bodyPr wrap="square">
            <a:spAutoFit/>
          </a:bodyPr>
          <a:lstStyle/>
          <a:p>
            <a:pPr algn="just"/>
            <a:r>
              <a:rPr lang="vi-VN" sz="2400">
                <a:latin typeface="Fira Sans Condensed" panose="020B0503050000020004" pitchFamily="34" charset="0"/>
              </a:rPr>
              <a:t>Quy ước chân IC đếm theo chiều ngược kim đồng hồ từ điểm đánh dấu, thường là một vết lõm tròn ngay góc IC gần chân 1, đếm ngược chiều kim đồng hồ xuống dưới phía bên trái IC đến chân 4, vòng sang dãy chân phía phải IC đến chân 5, đếm tiếp đến chân 8.</a:t>
            </a:r>
            <a:endParaRPr lang="en-US" sz="2400">
              <a:latin typeface="Fira Sans Condensed" panose="020B0503050000020004" pitchFamily="34" charset="0"/>
            </a:endParaRPr>
          </a:p>
        </p:txBody>
      </p:sp>
      <p:pic>
        <p:nvPicPr>
          <p:cNvPr id="8" name="Picture 7" descr="n28 SP Ly k27">
            <a:extLst>
              <a:ext uri="{FF2B5EF4-FFF2-40B4-BE49-F238E27FC236}">
                <a16:creationId xmlns:a16="http://schemas.microsoft.com/office/drawing/2014/main" id="{415F74A8-BC44-56E9-5E57-5522816AE1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7552" y="2050850"/>
            <a:ext cx="4912344" cy="2912629"/>
          </a:xfrm>
          <a:prstGeom prst="rect">
            <a:avLst/>
          </a:prstGeom>
          <a:noFill/>
        </p:spPr>
      </p:pic>
    </p:spTree>
    <p:extLst>
      <p:ext uri="{BB962C8B-B14F-4D97-AF65-F5344CB8AC3E}">
        <p14:creationId xmlns:p14="http://schemas.microsoft.com/office/powerpoint/2010/main" val="783052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726312" y="49442"/>
            <a:ext cx="2739375" cy="664922"/>
            <a:chOff x="2193" y="0"/>
            <a:chExt cx="2245706" cy="1239104"/>
          </a:xfrm>
          <a:solidFill>
            <a:schemeClr val="accent2"/>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115015"/>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n-US" sz="2600" b="1" kern="0">
                  <a:solidFill>
                    <a:prstClr val="white"/>
                  </a:solidFill>
                  <a:latin typeface="Oswald SemiBold" panose="00000700000000000000" pitchFamily="2" charset="0"/>
                  <a:cs typeface="Arial" panose="020B0604020202020204" pitchFamily="34" charset="0"/>
                </a:rPr>
                <a:t>HƯỚNG DẪN</a:t>
              </a:r>
              <a:endPar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endParaRP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938611"/>
            <a:ext cx="10972800" cy="5454874"/>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3" name="TextBox 2" descr="n28 SP Ly k27">
            <a:extLst>
              <a:ext uri="{FF2B5EF4-FFF2-40B4-BE49-F238E27FC236}">
                <a16:creationId xmlns:a16="http://schemas.microsoft.com/office/drawing/2014/main" id="{5135BF93-3C21-56BF-D19A-54E1353448A7}"/>
              </a:ext>
            </a:extLst>
          </p:cNvPr>
          <p:cNvSpPr txBox="1"/>
          <p:nvPr/>
        </p:nvSpPr>
        <p:spPr>
          <a:xfrm>
            <a:off x="817474" y="1132585"/>
            <a:ext cx="5020056" cy="461665"/>
          </a:xfrm>
          <a:prstGeom prst="rect">
            <a:avLst/>
          </a:prstGeom>
          <a:noFill/>
        </p:spPr>
        <p:txBody>
          <a:bodyPr wrap="square">
            <a:spAutoFit/>
          </a:bodyPr>
          <a:lstStyle/>
          <a:p>
            <a:pPr algn="just"/>
            <a:r>
              <a:rPr lang="vi-VN" sz="2400">
                <a:solidFill>
                  <a:srgbClr val="008DF6"/>
                </a:solidFill>
                <a:latin typeface="Fira Sans Condensed" panose="020B0503050000020004" pitchFamily="34" charset="0"/>
              </a:rPr>
              <a:t>2. Tạo mạch điện theo 4 bước như sau:</a:t>
            </a:r>
          </a:p>
        </p:txBody>
      </p:sp>
      <p:sp>
        <p:nvSpPr>
          <p:cNvPr id="16" name="TextBox 15" descr="n28 SP Ly k27">
            <a:extLst>
              <a:ext uri="{FF2B5EF4-FFF2-40B4-BE49-F238E27FC236}">
                <a16:creationId xmlns:a16="http://schemas.microsoft.com/office/drawing/2014/main" id="{B17F2D54-6D19-1196-B0C4-2228C9F4FA74}"/>
              </a:ext>
            </a:extLst>
          </p:cNvPr>
          <p:cNvSpPr txBox="1"/>
          <p:nvPr/>
        </p:nvSpPr>
        <p:spPr>
          <a:xfrm>
            <a:off x="1361236" y="1699488"/>
            <a:ext cx="6097217" cy="646331"/>
          </a:xfrm>
          <a:prstGeom prst="rect">
            <a:avLst/>
          </a:prstGeom>
          <a:noFill/>
        </p:spPr>
        <p:txBody>
          <a:bodyPr wrap="square">
            <a:spAutoFit/>
          </a:bodyPr>
          <a:lstStyle/>
          <a:p>
            <a:pPr algn="just">
              <a:defRPr/>
            </a:pPr>
            <a:r>
              <a:rPr lang="vi-VN">
                <a:solidFill>
                  <a:srgbClr val="A02B93"/>
                </a:solidFill>
                <a:latin typeface="Fira Sans Condensed" panose="020B0503050000020004" pitchFamily="34" charset="0"/>
              </a:rPr>
              <a:t>Cắm op amp vào board và nối chân 6 vào nguồn “+“, nối dây chân 4 với nguồn “-” ground.</a:t>
            </a:r>
          </a:p>
        </p:txBody>
      </p:sp>
      <p:sp>
        <p:nvSpPr>
          <p:cNvPr id="18" name="TextBox 17" descr="n28 SP Ly k27">
            <a:extLst>
              <a:ext uri="{FF2B5EF4-FFF2-40B4-BE49-F238E27FC236}">
                <a16:creationId xmlns:a16="http://schemas.microsoft.com/office/drawing/2014/main" id="{055F68CD-8360-A3C2-B4F9-221923FE064E}"/>
              </a:ext>
            </a:extLst>
          </p:cNvPr>
          <p:cNvSpPr txBox="1"/>
          <p:nvPr/>
        </p:nvSpPr>
        <p:spPr>
          <a:xfrm>
            <a:off x="1361235" y="2392537"/>
            <a:ext cx="6097218" cy="369332"/>
          </a:xfrm>
          <a:prstGeom prst="rect">
            <a:avLst/>
          </a:prstGeom>
          <a:noFill/>
        </p:spPr>
        <p:txBody>
          <a:bodyPr wrap="square">
            <a:spAutoFit/>
          </a:bodyPr>
          <a:lstStyle/>
          <a:p>
            <a:pPr algn="just">
              <a:defRPr/>
            </a:pPr>
            <a:r>
              <a:rPr lang="vi-VN">
                <a:solidFill>
                  <a:schemeClr val="accent2">
                    <a:lumMod val="75000"/>
                  </a:schemeClr>
                </a:solidFill>
                <a:latin typeface="Fira Sans Condensed" panose="020B0503050000020004" pitchFamily="34" charset="0"/>
              </a:rPr>
              <a:t>Tiếp tục chân 2 nối ground, chân 3 nối với antenna.</a:t>
            </a:r>
          </a:p>
        </p:txBody>
      </p:sp>
      <p:sp>
        <p:nvSpPr>
          <p:cNvPr id="20" name="TextBox 19" descr="n28 SP Ly k27">
            <a:extLst>
              <a:ext uri="{FF2B5EF4-FFF2-40B4-BE49-F238E27FC236}">
                <a16:creationId xmlns:a16="http://schemas.microsoft.com/office/drawing/2014/main" id="{69F3336D-CF53-BE12-51C2-5217F123035C}"/>
              </a:ext>
            </a:extLst>
          </p:cNvPr>
          <p:cNvSpPr txBox="1"/>
          <p:nvPr/>
        </p:nvSpPr>
        <p:spPr>
          <a:xfrm>
            <a:off x="1361235" y="2808587"/>
            <a:ext cx="6097218" cy="1754326"/>
          </a:xfrm>
          <a:prstGeom prst="rect">
            <a:avLst/>
          </a:prstGeom>
          <a:noFill/>
        </p:spPr>
        <p:txBody>
          <a:bodyPr wrap="square">
            <a:spAutoFit/>
          </a:bodyPr>
          <a:lstStyle/>
          <a:p>
            <a:pPr algn="just">
              <a:defRPr/>
            </a:pPr>
            <a:r>
              <a:rPr lang="vi-VN">
                <a:solidFill>
                  <a:srgbClr val="00B0F0"/>
                </a:solidFill>
                <a:latin typeface="Fira Sans Condensed" panose="020B0503050000020004" pitchFamily="34" charset="0"/>
              </a:rPr>
              <a:t>Cắm tụ 100 </a:t>
            </a:r>
            <a:r>
              <a:rPr lang="el-GR">
                <a:solidFill>
                  <a:srgbClr val="00B0F0"/>
                </a:solidFill>
                <a:latin typeface="Fira Sans Condensed" panose="020B0503050000020004" pitchFamily="34" charset="0"/>
              </a:rPr>
              <a:t>μ</a:t>
            </a:r>
            <a:r>
              <a:rPr lang="vi-VN">
                <a:solidFill>
                  <a:srgbClr val="00B0F0"/>
                </a:solidFill>
                <a:latin typeface="Fira Sans Condensed" panose="020B0503050000020004" pitchFamily="34" charset="0"/>
              </a:rPr>
              <a:t>F có chân dương tụ nối vào chân 7 và chân âm tụ nối ground. Cắm tụ 1000 </a:t>
            </a:r>
            <a:r>
              <a:rPr lang="el-GR">
                <a:solidFill>
                  <a:srgbClr val="00B0F0"/>
                </a:solidFill>
                <a:latin typeface="Fira Sans Condensed" panose="020B0503050000020004" pitchFamily="34" charset="0"/>
              </a:rPr>
              <a:t>μ</a:t>
            </a:r>
            <a:r>
              <a:rPr lang="vi-VN">
                <a:solidFill>
                  <a:srgbClr val="00B0F0"/>
                </a:solidFill>
                <a:latin typeface="Fira Sans Condensed" panose="020B0503050000020004" pitchFamily="34" charset="0"/>
              </a:rPr>
              <a:t>F có chân dương tụ nối chân 1 và chân âm tụ nối chân 8. Tụ 1000 uF còn lại thì chân dương tụ nối chân 5 và chân âm tụ nối tới một khoảng trống trên board. Sau đó nối chân dương của loa (speaker) tới chân âm của tụ này và chân âm của loa nối ground.</a:t>
            </a:r>
          </a:p>
        </p:txBody>
      </p:sp>
      <p:sp>
        <p:nvSpPr>
          <p:cNvPr id="22" name="TextBox 21" descr="n28 SP Ly k27">
            <a:extLst>
              <a:ext uri="{FF2B5EF4-FFF2-40B4-BE49-F238E27FC236}">
                <a16:creationId xmlns:a16="http://schemas.microsoft.com/office/drawing/2014/main" id="{25D175E0-2DE3-EC4C-F69F-23522B072738}"/>
              </a:ext>
            </a:extLst>
          </p:cNvPr>
          <p:cNvSpPr txBox="1"/>
          <p:nvPr/>
        </p:nvSpPr>
        <p:spPr>
          <a:xfrm>
            <a:off x="1361235" y="4609631"/>
            <a:ext cx="6104452" cy="923330"/>
          </a:xfrm>
          <a:prstGeom prst="rect">
            <a:avLst/>
          </a:prstGeom>
          <a:noFill/>
        </p:spPr>
        <p:txBody>
          <a:bodyPr wrap="square">
            <a:spAutoFit/>
          </a:bodyPr>
          <a:lstStyle/>
          <a:p>
            <a:pPr algn="just"/>
            <a:r>
              <a:rPr lang="vi-VN">
                <a:solidFill>
                  <a:srgbClr val="00B050"/>
                </a:solidFill>
                <a:latin typeface="Fira Sans Condensed" panose="020B0503050000020004" pitchFamily="34" charset="0"/>
              </a:rPr>
              <a:t>Cắm bộ nguồn cung cấp vào board theo hai cực rõ ràng (màu đỏ là nguồn “+“, màu đen nối ground). Có thể gắn thêm một công tắc để tắt mở nguồn.</a:t>
            </a:r>
            <a:endParaRPr lang="en-US">
              <a:solidFill>
                <a:srgbClr val="00B050"/>
              </a:solidFill>
              <a:latin typeface="Fira Sans Condensed" panose="020B0503050000020004" pitchFamily="34" charset="0"/>
            </a:endParaRPr>
          </a:p>
        </p:txBody>
      </p:sp>
      <p:sp>
        <p:nvSpPr>
          <p:cNvPr id="24" name="TextBox 23" descr="n28 SP Ly k27">
            <a:extLst>
              <a:ext uri="{FF2B5EF4-FFF2-40B4-BE49-F238E27FC236}">
                <a16:creationId xmlns:a16="http://schemas.microsoft.com/office/drawing/2014/main" id="{AA04A804-4E15-61EC-2A61-C176F25B59B9}"/>
              </a:ext>
            </a:extLst>
          </p:cNvPr>
          <p:cNvSpPr txBox="1"/>
          <p:nvPr/>
        </p:nvSpPr>
        <p:spPr>
          <a:xfrm>
            <a:off x="1361235" y="5577272"/>
            <a:ext cx="6097218" cy="646331"/>
          </a:xfrm>
          <a:prstGeom prst="rect">
            <a:avLst/>
          </a:prstGeom>
          <a:noFill/>
        </p:spPr>
        <p:txBody>
          <a:bodyPr wrap="square">
            <a:spAutoFit/>
          </a:bodyPr>
          <a:lstStyle/>
          <a:p>
            <a:pPr algn="just"/>
            <a:r>
              <a:rPr lang="vi-VN">
                <a:solidFill>
                  <a:srgbClr val="FF0000"/>
                </a:solidFill>
                <a:latin typeface="Fira Sans Condensed" panose="020B0503050000020004" pitchFamily="34" charset="0"/>
              </a:rPr>
              <a:t>Bật nguồn cung cấp và di chuyển, xoay antenna để dò tín hiệu tốt nhất.</a:t>
            </a:r>
            <a:endParaRPr lang="en-US">
              <a:solidFill>
                <a:srgbClr val="FF0000"/>
              </a:solidFill>
              <a:latin typeface="Fira Sans Condensed" panose="020B0503050000020004" pitchFamily="34" charset="0"/>
            </a:endParaRPr>
          </a:p>
        </p:txBody>
      </p:sp>
      <p:pic>
        <p:nvPicPr>
          <p:cNvPr id="1028" name="Picture 4" descr="n28 SP Ly k27">
            <a:extLst>
              <a:ext uri="{FF2B5EF4-FFF2-40B4-BE49-F238E27FC236}">
                <a16:creationId xmlns:a16="http://schemas.microsoft.com/office/drawing/2014/main" id="{35060377-9086-5510-1CBC-67E9CCC08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581" y="2079403"/>
            <a:ext cx="3598924" cy="2699193"/>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descr="n28 SP Ly k27">
            <a:extLst>
              <a:ext uri="{FF2B5EF4-FFF2-40B4-BE49-F238E27FC236}">
                <a16:creationId xmlns:a16="http://schemas.microsoft.com/office/drawing/2014/main" id="{694FCD6B-BB0A-C982-9F6C-8E591D857B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8509" y="1760989"/>
            <a:ext cx="461666" cy="461666"/>
          </a:xfrm>
          <a:prstGeom prst="rect">
            <a:avLst/>
          </a:prstGeom>
        </p:spPr>
      </p:pic>
      <p:pic>
        <p:nvPicPr>
          <p:cNvPr id="28" name="Graphic 27" descr="n28 SP Ly k27">
            <a:extLst>
              <a:ext uri="{FF2B5EF4-FFF2-40B4-BE49-F238E27FC236}">
                <a16:creationId xmlns:a16="http://schemas.microsoft.com/office/drawing/2014/main" id="{138D2C1B-4DD8-9DCC-555E-3F4F1EF5AD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8509" y="2326072"/>
            <a:ext cx="461666" cy="461666"/>
          </a:xfrm>
          <a:prstGeom prst="rect">
            <a:avLst/>
          </a:prstGeom>
        </p:spPr>
      </p:pic>
      <p:pic>
        <p:nvPicPr>
          <p:cNvPr id="30" name="Graphic 29" descr="n28 SP Ly k27">
            <a:extLst>
              <a:ext uri="{FF2B5EF4-FFF2-40B4-BE49-F238E27FC236}">
                <a16:creationId xmlns:a16="http://schemas.microsoft.com/office/drawing/2014/main" id="{883D2C56-6871-E058-5C5E-E5784180AF8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8509" y="3456193"/>
            <a:ext cx="461666" cy="461666"/>
          </a:xfrm>
          <a:prstGeom prst="rect">
            <a:avLst/>
          </a:prstGeom>
        </p:spPr>
      </p:pic>
      <p:pic>
        <p:nvPicPr>
          <p:cNvPr id="32" name="Graphic 31" descr="n28 SP Ly k27">
            <a:extLst>
              <a:ext uri="{FF2B5EF4-FFF2-40B4-BE49-F238E27FC236}">
                <a16:creationId xmlns:a16="http://schemas.microsoft.com/office/drawing/2014/main" id="{F162172F-A48B-999F-F55B-91348095596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8509" y="4840463"/>
            <a:ext cx="461666" cy="461666"/>
          </a:xfrm>
          <a:prstGeom prst="rect">
            <a:avLst/>
          </a:prstGeom>
        </p:spPr>
      </p:pic>
      <p:pic>
        <p:nvPicPr>
          <p:cNvPr id="34" name="Graphic 33" descr="n28 SP Ly k27">
            <a:extLst>
              <a:ext uri="{FF2B5EF4-FFF2-40B4-BE49-F238E27FC236}">
                <a16:creationId xmlns:a16="http://schemas.microsoft.com/office/drawing/2014/main" id="{96086D35-C077-5D7A-1F7B-AE95A6C6B95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8509" y="5616974"/>
            <a:ext cx="461666" cy="461666"/>
          </a:xfrm>
          <a:prstGeom prst="rect">
            <a:avLst/>
          </a:prstGeom>
        </p:spPr>
      </p:pic>
    </p:spTree>
    <p:extLst>
      <p:ext uri="{BB962C8B-B14F-4D97-AF65-F5344CB8AC3E}">
        <p14:creationId xmlns:p14="http://schemas.microsoft.com/office/powerpoint/2010/main" val="1947350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randombar(horizontal)">
                                      <p:cBhvr>
                                        <p:cTn id="39" dur="500"/>
                                        <p:tgtEl>
                                          <p:spTgt spid="32"/>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par>
                          <p:cTn id="53" fill="hold">
                            <p:stCondLst>
                              <p:cond delay="1000"/>
                            </p:stCondLst>
                            <p:childTnLst>
                              <p:par>
                                <p:cTn id="54" presetID="14" presetClass="entr" presetSubtype="10" fill="hold" nodeType="afterEffect">
                                  <p:stCondLst>
                                    <p:cond delay="0"/>
                                  </p:stCondLst>
                                  <p:childTnLst>
                                    <p:set>
                                      <p:cBhvr>
                                        <p:cTn id="55" dur="1" fill="hold">
                                          <p:stCondLst>
                                            <p:cond delay="0"/>
                                          </p:stCondLst>
                                        </p:cTn>
                                        <p:tgtEl>
                                          <p:spTgt spid="1028"/>
                                        </p:tgtEl>
                                        <p:attrNameLst>
                                          <p:attrName>style.visibility</p:attrName>
                                        </p:attrNameLst>
                                      </p:cBhvr>
                                      <p:to>
                                        <p:strVal val="visible"/>
                                      </p:to>
                                    </p:set>
                                    <p:animEffect transition="in" filter="randombar(horizontal)">
                                      <p:cBhvr>
                                        <p:cTn id="5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8" grpId="0"/>
      <p:bldP spid="20" grpId="0"/>
      <p:bldP spid="22" grpId="0"/>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389050" y="245976"/>
            <a:ext cx="3413900" cy="664922"/>
            <a:chOff x="2193" y="0"/>
            <a:chExt cx="2245706" cy="1239104"/>
          </a:xfrm>
          <a:solidFill>
            <a:srgbClr val="A02B93"/>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2600" b="1" i="0" u="none" strike="noStrike" kern="0" cap="none" spc="0" normalizeH="0" baseline="0" noProof="0">
                  <a:ln>
                    <a:noFill/>
                  </a:ln>
                  <a:solidFill>
                    <a:prstClr val="white"/>
                  </a:solidFill>
                  <a:effectLst/>
                  <a:uLnTx/>
                  <a:uFillTx/>
                  <a:latin typeface="Oswald SemiBold" panose="00000700000000000000" pitchFamily="2" charset="0"/>
                  <a:ea typeface="+mn-ea"/>
                  <a:cs typeface="Arial" panose="020B0604020202020204" pitchFamily="34" charset="0"/>
                </a:rPr>
                <a:t>BÀI TẬP VỀ NHÀ</a:t>
              </a: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1402649"/>
            <a:ext cx="10972800" cy="5176915"/>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85609" y="1370190"/>
            <a:ext cx="10065332" cy="437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a:lnSpc>
                <a:spcPct val="130000"/>
              </a:lnSpc>
            </a:pPr>
            <a:r>
              <a:rPr lang="en-US" sz="2400">
                <a:solidFill>
                  <a:srgbClr val="FF0000"/>
                </a:solidFill>
                <a:latin typeface="Fira Sans Extra Condensed" panose="020B0503050000020004" pitchFamily="34" charset="0"/>
                <a:ea typeface="Arial" panose="020B0604020202020204" pitchFamily="34" charset="0"/>
              </a:rPr>
              <a:t>Bài 1:</a:t>
            </a:r>
            <a:r>
              <a:rPr lang="en-US" sz="2400">
                <a:solidFill>
                  <a:prstClr val="black"/>
                </a:solidFill>
                <a:latin typeface="Fira Sans Extra Condensed" panose="020B0503050000020004" pitchFamily="34" charset="0"/>
                <a:ea typeface="Arial" panose="020B0604020202020204" pitchFamily="34" charset="0"/>
              </a:rPr>
              <a:t> Mạch điện xoay chiều gồm một điện trở thuần , một cuộn thuần cảm có hệ số tự cảm  và một tụ điện có điện dung   mắc nối tiếp. Biết rằng dòng điện qua mạch có dạng  </a:t>
            </a:r>
          </a:p>
          <a:p>
            <a:pPr lvl="0" algn="just">
              <a:lnSpc>
                <a:spcPct val="130000"/>
              </a:lnSpc>
            </a:pPr>
            <a:r>
              <a:rPr lang="en-US" sz="2400">
                <a:solidFill>
                  <a:prstClr val="black"/>
                </a:solidFill>
                <a:latin typeface="Fira Sans Extra Condensed" panose="020B0503050000020004" pitchFamily="34" charset="0"/>
                <a:ea typeface="Arial" panose="020B0604020202020204" pitchFamily="34" charset="0"/>
              </a:rPr>
              <a:t>a) Tính cảm kháng của cuộn cảm, dung kháng của tụ điện và tổng trở toàn mạch.</a:t>
            </a:r>
          </a:p>
          <a:p>
            <a:pPr lvl="0" algn="just">
              <a:lnSpc>
                <a:spcPct val="130000"/>
              </a:lnSpc>
            </a:pPr>
            <a:r>
              <a:rPr lang="en-US" sz="2400">
                <a:solidFill>
                  <a:prstClr val="black"/>
                </a:solidFill>
                <a:latin typeface="Fira Sans Extra Condensed" panose="020B0503050000020004" pitchFamily="34" charset="0"/>
                <a:ea typeface="Arial" panose="020B0604020202020204" pitchFamily="34" charset="0"/>
              </a:rPr>
              <a:t>b)Viết biểu thức điện áp tức thời giữa hai đầu mạch điện. </a:t>
            </a:r>
          </a:p>
          <a:p>
            <a:pPr lvl="0" algn="just">
              <a:lnSpc>
                <a:spcPct val="130000"/>
              </a:lnSpc>
            </a:pPr>
            <a:r>
              <a:rPr lang="vi-VN" sz="2400">
                <a:solidFill>
                  <a:srgbClr val="FF0000"/>
                </a:solidFill>
                <a:latin typeface="Fira Sans Extra Condensed" panose="020B0503050000020004" pitchFamily="34" charset="0"/>
                <a:ea typeface="Arial" panose="020B0604020202020204" pitchFamily="34" charset="0"/>
              </a:rPr>
              <a:t>Bài 2: </a:t>
            </a:r>
            <a:r>
              <a:rPr lang="vi-VN" sz="2400">
                <a:solidFill>
                  <a:prstClr val="black"/>
                </a:solidFill>
                <a:latin typeface="Fira Sans Extra Condensed" panose="020B0503050000020004" pitchFamily="34" charset="0"/>
                <a:ea typeface="Arial" panose="020B0604020202020204" pitchFamily="34" charset="0"/>
              </a:rPr>
              <a:t>Đặt vào hai đầu đoạn mạch điện RLC không phân nhánh một hiệu điện thế xoay chiều có tần số Biết điện trở thuần  , cuộn dây thuần cảm (cảm thuần) có  . Để hiệu điện thế ở hai đầu đoạn mạch trễ pha   so với cường độ dòng điện thì dung kháng của tụ điện có giá trị bằng bao nhiêu?</a:t>
            </a:r>
            <a:endParaRPr lang="en-US" sz="2400">
              <a:solidFill>
                <a:prstClr val="black"/>
              </a:solidFill>
              <a:latin typeface="Fira Sans Extra Condensed" panose="020B0503050000020004" pitchFamily="34" charset="0"/>
              <a:ea typeface="Arial" panose="020B0604020202020204" pitchFamily="34" charset="0"/>
            </a:endParaRP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339605" y="1200129"/>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2390534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2</a:t>
              </a:r>
            </a:p>
            <a:p>
              <a:pPr algn="ctr"/>
              <a:r>
                <a:rPr lang="vi-VN" sz="2400">
                  <a:solidFill>
                    <a:schemeClr val="bg1"/>
                  </a:solidFill>
                  <a:latin typeface="Fira Sans Condensed" panose="020B0503050000020004" pitchFamily="34" charset="0"/>
                  <a:ea typeface="Cambria" panose="02040503050406030204" pitchFamily="18" charset="0"/>
                </a:rPr>
                <a:t>Giá trị đo của vôn kế và ampe kế xoay chiều chỉ</a:t>
              </a:r>
            </a:p>
          </p:txBody>
        </p:sp>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giá trị tức thời của hiệu điện thế và cường độ dòng điện xoay chiều.</a:t>
                </a: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giá trị cực đại của hiệu điện thế và cường độ dòng điện xoay chiều.</a:t>
                </a:r>
              </a:p>
            </p:txBody>
          </p:sp>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giá trị trung bình của hiệu điện thế và cường độ dòng điện xoay chiều.</a:t>
                </a:r>
              </a:p>
            </p:txBody>
          </p:sp>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giá trị hiệu dụng của hiệu điện thế và cường độ dòng điện xoay chiều.</a:t>
                </a:r>
              </a:p>
            </p:txBody>
          </p:sp>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 y="-419100"/>
            <a:ext cx="406400" cy="406400"/>
          </a:xfrm>
          <a:prstGeom prst="rect">
            <a:avLst/>
          </a:prstGeom>
        </p:spPr>
      </p:pic>
      <p:pic>
        <p:nvPicPr>
          <p:cNvPr id="2" name="Picture 1" descr="n28 SP Ly k27">
            <a:hlinkClick r:id="rId9" action="ppaction://hlinksldjump"/>
            <a:extLst>
              <a:ext uri="{FF2B5EF4-FFF2-40B4-BE49-F238E27FC236}">
                <a16:creationId xmlns:a16="http://schemas.microsoft.com/office/drawing/2014/main" id="{3C1A0C32-02C2-5AE3-3B4B-739C192451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85133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500" tmFilter="0, 0; .2, .5; .8, .5; 1, 0"/>
                                        <p:tgtEl>
                                          <p:spTgt spid="92"/>
                                        </p:tgtEl>
                                      </p:cBhvr>
                                    </p:animEffect>
                                    <p:animScale>
                                      <p:cBhvr>
                                        <p:cTn id="91" dur="250" autoRev="1" fill="hold"/>
                                        <p:tgtEl>
                                          <p:spTgt spid="92"/>
                                        </p:tgtEl>
                                      </p:cBhvr>
                                      <p:by x="105000" y="105000"/>
                                    </p:animScale>
                                  </p:childTnLst>
                                  <p:subTnLst>
                                    <p:animClr clrSpc="rgb" dir="cw">
                                      <p:cBhvr override="childStyle">
                                        <p:cTn dur="1" fill="hold" display="0" masterRel="nextClick" afterEffect="1"/>
                                        <p:tgtEl>
                                          <p:spTgt spid="92"/>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descr="n28 SP Ly k27">
            <a:extLst>
              <a:ext uri="{FF2B5EF4-FFF2-40B4-BE49-F238E27FC236}">
                <a16:creationId xmlns:a16="http://schemas.microsoft.com/office/drawing/2014/main" id="{155CD762-351B-8FC8-3263-B572C7E1974F}"/>
              </a:ext>
            </a:extLst>
          </p:cNvPr>
          <p:cNvGrpSpPr/>
          <p:nvPr/>
        </p:nvGrpSpPr>
        <p:grpSpPr>
          <a:xfrm>
            <a:off x="4389050" y="245976"/>
            <a:ext cx="3413900" cy="664922"/>
            <a:chOff x="2193" y="0"/>
            <a:chExt cx="2245706" cy="1239104"/>
          </a:xfrm>
          <a:solidFill>
            <a:srgbClr val="A02B93"/>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7A67F86-0BD2-D9A5-66FD-D6384A024980}"/>
                </a:ext>
              </a:extLst>
            </p:cNvPr>
            <p:cNvSpPr/>
            <p:nvPr/>
          </p:nvSpPr>
          <p:spPr>
            <a:xfrm>
              <a:off x="2193" y="0"/>
              <a:ext cx="2245706" cy="1239104"/>
            </a:xfrm>
            <a:prstGeom prst="roundRect">
              <a:avLst/>
            </a:prstGeom>
            <a:grpFill/>
            <a:ln>
              <a:noFill/>
            </a:ln>
            <a:effectLst/>
            <a:sp3d prstMaterial="plastic">
              <a:bevelT w="127000" h="25400" prst="relaxedInset"/>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sp>
          <p:nvSpPr>
            <p:cNvPr id="12" name="Rounded Rectangle 4">
              <a:extLst>
                <a:ext uri="{FF2B5EF4-FFF2-40B4-BE49-F238E27FC236}">
                  <a16:creationId xmlns:a16="http://schemas.microsoft.com/office/drawing/2014/main" id="{EB2600BA-F396-81F9-7392-97C8E9D920C5}"/>
                </a:ext>
              </a:extLst>
            </p:cNvPr>
            <p:cNvSpPr/>
            <p:nvPr/>
          </p:nvSpPr>
          <p:spPr>
            <a:xfrm>
              <a:off x="77334" y="60488"/>
              <a:ext cx="2124730" cy="1118127"/>
            </a:xfrm>
            <a:prstGeom prst="rect">
              <a:avLst/>
            </a:prstGeom>
            <a:grpFill/>
            <a:ln>
              <a:noFill/>
            </a:ln>
            <a:effectLst/>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2600" b="1" i="0" u="none" strike="noStrike" kern="0" cap="none" spc="0" normalizeH="0" baseline="0" noProof="0">
                  <a:ln>
                    <a:noFill/>
                  </a:ln>
                  <a:solidFill>
                    <a:prstClr val="white"/>
                  </a:solidFill>
                  <a:effectLst/>
                  <a:uLnTx/>
                  <a:uFillTx/>
                  <a:latin typeface="Oswald SemiBold" panose="00000700000000000000" pitchFamily="2" charset="0"/>
                  <a:cs typeface="Arial" panose="020B0604020202020204" pitchFamily="34" charset="0"/>
                </a:rPr>
                <a:t>NHIỆM VỤ VỀ NHÀ</a:t>
              </a:r>
            </a:p>
          </p:txBody>
        </p:sp>
      </p:grpSp>
      <p:sp>
        <p:nvSpPr>
          <p:cNvPr id="13" name="Rectangle: Rounded Corners 12" descr="n28 SP Ly k27">
            <a:extLst>
              <a:ext uri="{FF2B5EF4-FFF2-40B4-BE49-F238E27FC236}">
                <a16:creationId xmlns:a16="http://schemas.microsoft.com/office/drawing/2014/main" id="{D8254869-CEA3-F920-D914-B6FDD8ACD775}"/>
              </a:ext>
            </a:extLst>
          </p:cNvPr>
          <p:cNvSpPr/>
          <p:nvPr/>
        </p:nvSpPr>
        <p:spPr>
          <a:xfrm>
            <a:off x="609600" y="1402650"/>
            <a:ext cx="10972800" cy="3227872"/>
          </a:xfrm>
          <a:prstGeom prst="roundRect">
            <a:avLst>
              <a:gd name="adj" fmla="val 8564"/>
            </a:avLst>
          </a:prstGeom>
          <a:solidFill>
            <a:srgbClr val="5B9BD5">
              <a:lumMod val="20000"/>
              <a:lumOff val="80000"/>
            </a:srgbClr>
          </a:solidFill>
          <a:ln w="12700" cap="flat" cmpd="dbl"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30A0"/>
              </a:solidFill>
              <a:effectLst/>
              <a:uLnTx/>
              <a:uFillTx/>
              <a:latin typeface="Fira Sans Extra Condensed" panose="020B0503050000020004" pitchFamily="34" charset="0"/>
              <a:ea typeface="+mn-ea"/>
              <a:cs typeface="+mn-cs"/>
            </a:endParaRPr>
          </a:p>
        </p:txBody>
      </p:sp>
      <p:sp>
        <p:nvSpPr>
          <p:cNvPr id="14" name="Text Box 29" descr="n28 SP Ly k27">
            <a:extLst>
              <a:ext uri="{FF2B5EF4-FFF2-40B4-BE49-F238E27FC236}">
                <a16:creationId xmlns:a16="http://schemas.microsoft.com/office/drawing/2014/main" id="{B0232A63-4F8F-60BF-E285-E887CF07C7E7}"/>
              </a:ext>
            </a:extLst>
          </p:cNvPr>
          <p:cNvSpPr txBox="1">
            <a:spLocks noChangeArrowheads="1"/>
          </p:cNvSpPr>
          <p:nvPr/>
        </p:nvSpPr>
        <p:spPr bwMode="auto">
          <a:xfrm>
            <a:off x="1085609" y="1559391"/>
            <a:ext cx="10065332" cy="53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lnSpc>
                <a:spcPct val="130000"/>
              </a:lnSpc>
              <a:buFont typeface="Wingdings" panose="05000000000000000000" pitchFamily="2" charset="2"/>
              <a:buChar char="q"/>
            </a:pPr>
            <a:r>
              <a:rPr lang="en-US" sz="2400">
                <a:solidFill>
                  <a:prstClr val="black"/>
                </a:solidFill>
                <a:latin typeface="Fira Sans Extra Condensed" panose="020B0503050000020004" pitchFamily="34" charset="0"/>
                <a:ea typeface="Arial" panose="020B0604020202020204" pitchFamily="34" charset="0"/>
              </a:rPr>
              <a:t>Ôn lại các kiến thức về mạch điện xoay chiều RLC mắc nối tiếp.</a:t>
            </a:r>
          </a:p>
        </p:txBody>
      </p:sp>
      <p:grpSp>
        <p:nvGrpSpPr>
          <p:cNvPr id="15" name="Group 14" descr="n28 SP Ly k27">
            <a:extLst>
              <a:ext uri="{FF2B5EF4-FFF2-40B4-BE49-F238E27FC236}">
                <a16:creationId xmlns:a16="http://schemas.microsoft.com/office/drawing/2014/main" id="{19B2EDED-E614-7DCF-044B-9D6A9EE2BC7F}"/>
              </a:ext>
            </a:extLst>
          </p:cNvPr>
          <p:cNvGrpSpPr/>
          <p:nvPr/>
        </p:nvGrpSpPr>
        <p:grpSpPr>
          <a:xfrm>
            <a:off x="339605" y="1200129"/>
            <a:ext cx="629089" cy="639020"/>
            <a:chOff x="493574" y="321685"/>
            <a:chExt cx="755550" cy="790692"/>
          </a:xfrm>
        </p:grpSpPr>
        <p:sp>
          <p:nvSpPr>
            <p:cNvPr id="16" name="Oval 15">
              <a:extLst>
                <a:ext uri="{FF2B5EF4-FFF2-40B4-BE49-F238E27FC236}">
                  <a16:creationId xmlns:a16="http://schemas.microsoft.com/office/drawing/2014/main" id="{2CE0965E-D66A-53AC-8B2B-0E761039AD69}"/>
                </a:ext>
              </a:extLst>
            </p:cNvPr>
            <p:cNvSpPr/>
            <p:nvPr/>
          </p:nvSpPr>
          <p:spPr>
            <a:xfrm>
              <a:off x="504123" y="333892"/>
              <a:ext cx="644399" cy="6596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Fira Sans Extra Condensed" panose="020B0503050000020004" pitchFamily="34" charset="0"/>
                <a:ea typeface="+mn-ea"/>
                <a:cs typeface="+mn-cs"/>
              </a:endParaRPr>
            </a:p>
          </p:txBody>
        </p:sp>
        <p:pic>
          <p:nvPicPr>
            <p:cNvPr id="17" name="Picture 16" descr="Icon&#10;&#10;Description automatically generated">
              <a:extLst>
                <a:ext uri="{FF2B5EF4-FFF2-40B4-BE49-F238E27FC236}">
                  <a16:creationId xmlns:a16="http://schemas.microsoft.com/office/drawing/2014/main" id="{48FD9CE0-DE4B-2BA7-0C4F-A95B51ED56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 name="Text Box 29" descr="n28 SP Ly k27">
            <a:extLst>
              <a:ext uri="{FF2B5EF4-FFF2-40B4-BE49-F238E27FC236}">
                <a16:creationId xmlns:a16="http://schemas.microsoft.com/office/drawing/2014/main" id="{80655195-1D19-0EC6-886D-8C8B70F914CF}"/>
              </a:ext>
            </a:extLst>
          </p:cNvPr>
          <p:cNvSpPr txBox="1">
            <a:spLocks noChangeArrowheads="1"/>
          </p:cNvSpPr>
          <p:nvPr/>
        </p:nvSpPr>
        <p:spPr bwMode="auto">
          <a:xfrm>
            <a:off x="1058214" y="2246287"/>
            <a:ext cx="10092727" cy="53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lnSpc>
                <a:spcPct val="130000"/>
              </a:lnSpc>
              <a:buFont typeface="Wingdings" panose="05000000000000000000" pitchFamily="2" charset="2"/>
              <a:buChar char="q"/>
            </a:pPr>
            <a:r>
              <a:rPr lang="en-US" sz="2400">
                <a:solidFill>
                  <a:prstClr val="black"/>
                </a:solidFill>
                <a:latin typeface="Fira Sans Extra Condensed" panose="020B0503050000020004" pitchFamily="34" charset="0"/>
                <a:ea typeface="Arial" panose="020B0604020202020204" pitchFamily="34" charset="0"/>
              </a:rPr>
              <a:t>Tìm thêm các ví dụ về ứng dụng của mạch RLC trong trong kỹ thuật.</a:t>
            </a:r>
          </a:p>
        </p:txBody>
      </p:sp>
    </p:spTree>
    <p:extLst>
      <p:ext uri="{BB962C8B-B14F-4D97-AF65-F5344CB8AC3E}">
        <p14:creationId xmlns:p14="http://schemas.microsoft.com/office/powerpoint/2010/main" val="1791296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159-914606133" descr="n28 SP Ly k27">
            <a:hlinkClick r:id="" action="ppaction://media"/>
            <a:extLst>
              <a:ext uri="{FF2B5EF4-FFF2-40B4-BE49-F238E27FC236}">
                <a16:creationId xmlns:a16="http://schemas.microsoft.com/office/drawing/2014/main" id="{AE906FE6-4910-0371-A6F6-362F5E4E2E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442507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mc:AlternateContent xmlns:mc="http://schemas.openxmlformats.org/markup-compatibility/2006" xmlns:a14="http://schemas.microsoft.com/office/drawing/2010/main">
          <mc:Choice Requires="a14">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3</a:t>
                  </a:r>
                </a:p>
                <a:p>
                  <a:pPr algn="just"/>
                  <a:r>
                    <a:rPr lang="nl-NL" sz="2000">
                      <a:solidFill>
                        <a:schemeClr val="bg1"/>
                      </a:solidFill>
                      <a:latin typeface="Fira Sans Condensed" panose="020B0503050000020004" pitchFamily="34" charset="0"/>
                      <a:ea typeface="Calibri" panose="020F0502020204030204" pitchFamily="34" charset="0"/>
                    </a:rPr>
                    <a:t>Dòng điện xoay chiều có cường độ </a:t>
                  </a:r>
                  <a14:m>
                    <m:oMath xmlns:m="http://schemas.openxmlformats.org/officeDocument/2006/math">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func>
                        <m:func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uncPr>
                        <m:fName>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𝑐𝑜𝑠</m:t>
                          </m:r>
                        </m:fName>
                        <m:e>
                          <m:d>
                            <m:d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50</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𝜋</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𝜋</m:t>
                                  </m:r>
                                </m:num>
                                <m:den>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6</m:t>
                                  </m:r>
                                </m:den>
                              </m:f>
                            </m:e>
                          </m:d>
                        </m:e>
                      </m:func>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2000">
                      <a:solidFill>
                        <a:schemeClr val="bg1"/>
                      </a:solidFill>
                      <a:latin typeface="Fira Sans Condensed" panose="020B0503050000020004" pitchFamily="34" charset="0"/>
                      <a:ea typeface="Calibri" panose="020F0502020204030204" pitchFamily="34" charset="0"/>
                    </a:rPr>
                    <a:t>. Dòng điện này có</a:t>
                  </a:r>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71" name="Hexagon 70">
                  <a:extLst>
                    <a:ext uri="{FF2B5EF4-FFF2-40B4-BE49-F238E27FC236}">
                      <a16:creationId xmlns:a16="http://schemas.microsoft.com/office/drawing/2014/main" id="{F863A681-9958-876C-4F16-54F54804DCDA}"/>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8"/>
                  <a:stretch>
                    <a:fillRect/>
                  </a:stretch>
                </a:blipFill>
                <a:ln w="57150">
                  <a:solidFill>
                    <a:srgbClr val="7030A0"/>
                  </a:solidFill>
                </a:ln>
              </p:spPr>
              <p:txBody>
                <a:bodyPr/>
                <a:lstStyle/>
                <a:p>
                  <a:r>
                    <a:rPr lang="en-US">
                      <a:noFill/>
                    </a:rPr>
                    <a:t> </a:t>
                  </a:r>
                </a:p>
              </p:txBody>
            </p:sp>
          </mc:Fallback>
        </mc:AlternateContent>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1463" algn="just"/>
                <a:r>
                  <a:rPr lang="vi-VN" sz="2000">
                    <a:solidFill>
                      <a:schemeClr val="bg1"/>
                    </a:solidFill>
                    <a:latin typeface="Fira Sans Condensed" panose="020B0503050000020004" pitchFamily="34" charset="0"/>
                    <a:ea typeface="Cambria" panose="02040503050406030204" pitchFamily="18" charset="0"/>
                  </a:rPr>
                  <a:t>tần số dòng điện là 50Hz </a:t>
                </a: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libri" panose="020F0502020204030204" pitchFamily="34" charset="0"/>
                  </a:rPr>
                  <a:t>cường độ cực đại của dòng điện là 2 A</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nl-NL" sz="2000">
                        <a:solidFill>
                          <a:prstClr val="white"/>
                        </a:solidFill>
                        <a:latin typeface="Fira Sans Condensed" panose="020B0503050000020004" pitchFamily="34" charset="0"/>
                        <a:ea typeface="Calibri" panose="020F0502020204030204" pitchFamily="34" charset="0"/>
                      </a:rPr>
                      <a:t>cường độ hiệu dụng của dòng điện là </a:t>
                    </a:r>
                    <a14:m>
                      <m:oMath xmlns:m="http://schemas.openxmlformats.org/officeDocument/2006/math">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radPr>
                          <m:deg/>
                          <m:e>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e>
                        </m:rad>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𝐴</m:t>
                        </m:r>
                      </m:oMath>
                    </a14:m>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89" name="Hexagon 88">
                    <a:extLst>
                      <a:ext uri="{FF2B5EF4-FFF2-40B4-BE49-F238E27FC236}">
                        <a16:creationId xmlns:a16="http://schemas.microsoft.com/office/drawing/2014/main" id="{20DBAF23-F463-C87B-6229-64DA6626CBCA}"/>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9"/>
                    <a:stretch>
                      <a:fillRect/>
                    </a:stretch>
                  </a:blipFill>
                  <a:ln w="38100">
                    <a:solidFill>
                      <a:srgbClr val="7030A0"/>
                    </a:solidFill>
                  </a:ln>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vi-VN" sz="2000">
                    <a:solidFill>
                      <a:schemeClr val="bg1"/>
                    </a:solidFill>
                    <a:latin typeface="Fira Sans Condensed" panose="020B0503050000020004" pitchFamily="34" charset="0"/>
                    <a:ea typeface="Cambria" panose="02040503050406030204" pitchFamily="18" charset="0"/>
                  </a:rPr>
                  <a:t>chu kì dòng điện là 0,02s</a:t>
                </a:r>
              </a:p>
            </p:txBody>
          </p:sp>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9150" y="-419100"/>
            <a:ext cx="406400" cy="406400"/>
          </a:xfrm>
          <a:prstGeom prst="rect">
            <a:avLst/>
          </a:prstGeom>
        </p:spPr>
      </p:pic>
      <p:pic>
        <p:nvPicPr>
          <p:cNvPr id="2" name="Picture 1" descr="n28 SP Ly k27">
            <a:hlinkClick r:id="rId11" action="ppaction://hlinksldjump"/>
            <a:extLst>
              <a:ext uri="{FF2B5EF4-FFF2-40B4-BE49-F238E27FC236}">
                <a16:creationId xmlns:a16="http://schemas.microsoft.com/office/drawing/2014/main" id="{D0F11B26-2D54-0FBF-4C13-9CC5E934DA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41855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400" tmFilter="0, 0; .2, .5; .8, .5; 1, 0"/>
                                        <p:tgtEl>
                                          <p:spTgt spid="80"/>
                                        </p:tgtEl>
                                      </p:cBhvr>
                                    </p:animEffect>
                                    <p:animScale>
                                      <p:cBhvr>
                                        <p:cTn id="91" dur="200" autoRev="1" fill="hold"/>
                                        <p:tgtEl>
                                          <p:spTgt spid="80"/>
                                        </p:tgtEl>
                                      </p:cBhvr>
                                      <p:by x="105000" y="105000"/>
                                    </p:animScale>
                                  </p:childTnLst>
                                  <p:subTnLst>
                                    <p:animClr clrSpc="rgb" dir="cw">
                                      <p:cBhvr override="childStyle">
                                        <p:cTn dur="1" fill="hold" display="0" masterRel="nextClick" afterEffect="1"/>
                                        <p:tgtEl>
                                          <p:spTgt spid="80"/>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mc:AlternateContent xmlns:mc="http://schemas.openxmlformats.org/markup-compatibility/2006" xmlns:a14="http://schemas.microsoft.com/office/drawing/2010/main">
          <mc:Choice Requires="a14">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4</a:t>
                  </a:r>
                </a:p>
                <a:p>
                  <a:pPr algn="just"/>
                  <a:r>
                    <a:rPr lang="nl-NL" sz="2400">
                      <a:solidFill>
                        <a:schemeClr val="bg1"/>
                      </a:solidFill>
                      <a:latin typeface="Fira Sans Condensed" panose="020B0503050000020004" pitchFamily="34" charset="0"/>
                      <a:ea typeface="Calibri" panose="020F0502020204030204" pitchFamily="34" charset="0"/>
                    </a:rPr>
                    <a:t>Hiệu điện thế giữa hai đầu một đoạn mạch điện xoay chiều có biểu thức </a:t>
                  </a:r>
                  <a14:m>
                    <m:oMath xmlns:m="http://schemas.openxmlformats.org/officeDocument/2006/math">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𝑢</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=110</m:t>
                      </m:r>
                      <m:rad>
                        <m:radPr>
                          <m:degHide m:val="on"/>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func>
                        <m:func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funcPr>
                        <m:fNa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𝑐𝑜𝑠</m:t>
                          </m:r>
                        </m:fName>
                        <m:e>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100</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𝜋</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𝑡</m:t>
                              </m:r>
                            </m:e>
                          </m:d>
                        </m:e>
                      </m:func>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2400">
                      <a:solidFill>
                        <a:schemeClr val="bg1"/>
                      </a:solidFill>
                      <a:latin typeface="Fira Sans Condensed" panose="020B0503050000020004" pitchFamily="34" charset="0"/>
                      <a:ea typeface="Calibri" panose="020F0502020204030204" pitchFamily="34" charset="0"/>
                    </a:rPr>
                    <a:t>. Hiệu điện thế hiệu dụng của đoạn mạch</a:t>
                  </a:r>
                  <a:endParaRPr lang="vi-VN" sz="2400">
                    <a:solidFill>
                      <a:schemeClr val="bg1"/>
                    </a:solidFill>
                    <a:latin typeface="Fira Sans Condensed" panose="020B0503050000020004" pitchFamily="34" charset="0"/>
                    <a:ea typeface="Cambria" panose="02040503050406030204" pitchFamily="18" charset="0"/>
                  </a:endParaRPr>
                </a:p>
              </p:txBody>
            </p:sp>
          </mc:Choice>
          <mc:Fallback xmlns="">
            <p:sp>
              <p:nvSpPr>
                <p:cNvPr id="71" name="Hexagon 70">
                  <a:extLst>
                    <a:ext uri="{FF2B5EF4-FFF2-40B4-BE49-F238E27FC236}">
                      <a16:creationId xmlns:a16="http://schemas.microsoft.com/office/drawing/2014/main" id="{F863A681-9958-876C-4F16-54F54804DCDA}"/>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8"/>
                  <a:stretch>
                    <a:fillRect b="-1597"/>
                  </a:stretch>
                </a:blipFill>
                <a:ln w="57150">
                  <a:solidFill>
                    <a:srgbClr val="7030A0"/>
                  </a:solidFill>
                </a:ln>
              </p:spPr>
              <p:txBody>
                <a:bodyPr/>
                <a:lstStyle/>
                <a:p>
                  <a:r>
                    <a:rPr lang="en-US">
                      <a:noFill/>
                    </a:rPr>
                    <a:t> </a:t>
                  </a:r>
                </a:p>
              </p:txBody>
            </p:sp>
          </mc:Fallback>
        </mc:AlternateContent>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271463" algn="ctr"/>
                <a:r>
                  <a:rPr lang="en-US" sz="2000">
                    <a:solidFill>
                      <a:schemeClr val="bg1"/>
                    </a:solidFill>
                    <a:latin typeface="Fira Sans Condensed" panose="020B0503050000020004" pitchFamily="34" charset="0"/>
                    <a:ea typeface="Cambria" panose="02040503050406030204" pitchFamily="18" charset="0"/>
                  </a:rPr>
                  <a:t>110 V</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ctr"/>
                <a:r>
                  <a:rPr lang="en-US" sz="2000">
                    <a:solidFill>
                      <a:schemeClr val="bg1"/>
                    </a:solidFill>
                    <a:latin typeface="Fira Sans Condensed" panose="020B0503050000020004" pitchFamily="34" charset="0"/>
                    <a:ea typeface="Calibri" panose="020F0502020204030204" pitchFamily="34" charset="0"/>
                  </a:rPr>
                  <a:t>220 V</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14:m>
                      <m:oMathPara xmlns:m="http://schemas.openxmlformats.org/officeDocument/2006/math">
                        <m:oMathParaPr>
                          <m:jc m:val="centerGroup"/>
                        </m:oMathParaPr>
                        <m:oMath xmlns:m="http://schemas.openxmlformats.org/officeDocument/2006/math">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110</m:t>
                          </m:r>
                          <m:rad>
                            <m:radPr>
                              <m:degHide m:val="on"/>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oMath>
                      </m:oMathPara>
                    </a14:m>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89" name="Hexagon 88">
                    <a:extLst>
                      <a:ext uri="{FF2B5EF4-FFF2-40B4-BE49-F238E27FC236}">
                        <a16:creationId xmlns:a16="http://schemas.microsoft.com/office/drawing/2014/main" id="{20DBAF23-F463-C87B-6229-64DA6626CBCA}"/>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9"/>
                    <a:stretch>
                      <a:fillRect/>
                    </a:stretch>
                  </a:blipFill>
                  <a:ln w="38100">
                    <a:solidFill>
                      <a:srgbClr val="7030A0"/>
                    </a:solidFill>
                  </a:ln>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14:m>
                      <m:oMathPara xmlns:m="http://schemas.openxmlformats.org/officeDocument/2006/math">
                        <m:oMathParaPr>
                          <m:jc m:val="centerGroup"/>
                        </m:oMathParaPr>
                        <m:oMath xmlns:m="http://schemas.openxmlformats.org/officeDocument/2006/math">
                          <m:r>
                            <a:rPr lang="nl-NL" sz="2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220</m:t>
                          </m:r>
                          <m:rad>
                            <m:radPr>
                              <m:degHide m:val="on"/>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oMath>
                      </m:oMathPara>
                    </a14:m>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95" name="Hexagon 94">
                    <a:extLst>
                      <a:ext uri="{FF2B5EF4-FFF2-40B4-BE49-F238E27FC236}">
                        <a16:creationId xmlns:a16="http://schemas.microsoft.com/office/drawing/2014/main" id="{C0870982-BC66-F07E-AC77-1BF8E9324FEB}"/>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10"/>
                    <a:stretch>
                      <a:fillRect/>
                    </a:stretch>
                  </a:blipFill>
                  <a:ln w="38100">
                    <a:solidFill>
                      <a:srgbClr val="7030A0"/>
                    </a:solidFill>
                  </a:ln>
                </p:spPr>
                <p:txBody>
                  <a:bodyPr/>
                  <a:lstStyle/>
                  <a:p>
                    <a:r>
                      <a:rPr lang="en-US">
                        <a:noFill/>
                      </a:rPr>
                      <a:t> </a:t>
                    </a:r>
                  </a:p>
                </p:txBody>
              </p:sp>
            </mc:Fallback>
          </mc:AlternateContent>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9150" y="-419100"/>
            <a:ext cx="406400" cy="406400"/>
          </a:xfrm>
          <a:prstGeom prst="rect">
            <a:avLst/>
          </a:prstGeom>
        </p:spPr>
      </p:pic>
      <p:pic>
        <p:nvPicPr>
          <p:cNvPr id="2" name="Picture 1" descr="n28 SP Ly k27">
            <a:hlinkClick r:id="rId12" action="ppaction://hlinksldjump"/>
            <a:extLst>
              <a:ext uri="{FF2B5EF4-FFF2-40B4-BE49-F238E27FC236}">
                <a16:creationId xmlns:a16="http://schemas.microsoft.com/office/drawing/2014/main" id="{17975894-2EDD-316F-4AE9-AF1993C4E0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398406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500" tmFilter="0, 0; .2, .5; .8, .5; 1, 0"/>
                                        <p:tgtEl>
                                          <p:spTgt spid="74"/>
                                        </p:tgtEl>
                                      </p:cBhvr>
                                    </p:animEffect>
                                    <p:animScale>
                                      <p:cBhvr>
                                        <p:cTn id="91" dur="250" autoRev="1" fill="hold"/>
                                        <p:tgtEl>
                                          <p:spTgt spid="74"/>
                                        </p:tgtEl>
                                      </p:cBhvr>
                                      <p:by x="105000" y="105000"/>
                                    </p:animScale>
                                  </p:childTnLst>
                                  <p:subTnLst>
                                    <p:animClr clrSpc="rgb" dir="cw">
                                      <p:cBhvr override="childStyle">
                                        <p:cTn dur="1" fill="hold" display="0" masterRel="nextClick" afterEffect="1"/>
                                        <p:tgtEl>
                                          <p:spTgt spid="74"/>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5</a:t>
              </a:r>
            </a:p>
            <a:p>
              <a:pPr algn="just"/>
              <a:r>
                <a:rPr lang="vi-VN" sz="2400">
                  <a:solidFill>
                    <a:schemeClr val="bg1"/>
                  </a:solidFill>
                  <a:latin typeface="Fira Sans Condensed" panose="020B0503050000020004" pitchFamily="34" charset="0"/>
                  <a:ea typeface="Cambria" panose="02040503050406030204" pitchFamily="18" charset="0"/>
                </a:rPr>
                <a:t>Giá trị hiệu dụng của hiệu điện thế và tần số trong mạng điện dân dụng của nước ta là</a:t>
              </a:r>
            </a:p>
          </p:txBody>
        </p:sp>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r>
                  <a:rPr lang="vi-VN" sz="2000">
                    <a:solidFill>
                      <a:schemeClr val="bg1"/>
                    </a:solidFill>
                    <a:latin typeface="Fira Sans Condensed" panose="020B0503050000020004" pitchFamily="34" charset="0"/>
                    <a:ea typeface="Cambria" panose="02040503050406030204" pitchFamily="18" charset="0"/>
                  </a:rPr>
                  <a:t>Điện áp thay đổi từ 0 đến 220V, t</a:t>
                </a:r>
                <a:r>
                  <a:rPr lang="en-US" sz="2000">
                    <a:solidFill>
                      <a:schemeClr val="bg1"/>
                    </a:solidFill>
                    <a:latin typeface="Fira Sans Condensed" panose="020B0503050000020004" pitchFamily="34" charset="0"/>
                    <a:ea typeface="Cambria" panose="02040503050406030204" pitchFamily="18" charset="0"/>
                  </a:rPr>
                  <a:t>ầ</a:t>
                </a:r>
                <a:r>
                  <a:rPr lang="vi-VN" sz="2000">
                    <a:solidFill>
                      <a:schemeClr val="bg1"/>
                    </a:solidFill>
                    <a:latin typeface="Fira Sans Condensed" panose="020B0503050000020004" pitchFamily="34" charset="0"/>
                    <a:ea typeface="Cambria" panose="02040503050406030204" pitchFamily="18" charset="0"/>
                  </a:rPr>
                  <a:t>n số 40Hz</a:t>
                </a: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nl-NL" sz="2000">
                        <a:solidFill>
                          <a:schemeClr val="bg1"/>
                        </a:solidFill>
                        <a:latin typeface="Fira Sans Condensed" panose="020B0503050000020004" pitchFamily="34" charset="0"/>
                        <a:ea typeface="Calibri" panose="020F0502020204030204" pitchFamily="34" charset="0"/>
                      </a:rPr>
                      <a:t>Điện áp bằng </a:t>
                    </a:r>
                    <a14:m>
                      <m:oMath xmlns:m="http://schemas.openxmlformats.org/officeDocument/2006/math">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220</m:t>
                        </m:r>
                        <m:rad>
                          <m:radPr>
                            <m:degHide m:val="on"/>
                            <m:ctrlP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radPr>
                          <m:deg/>
                          <m:e>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e>
                        </m:rad>
                        <m:r>
                          <a:rPr lang="nl-NL"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oMath>
                    </a14:m>
                    <a:r>
                      <a:rPr lang="nl-NL" sz="2000">
                        <a:solidFill>
                          <a:schemeClr val="bg1"/>
                        </a:solidFill>
                        <a:latin typeface="Fira Sans Condensed" panose="020B0503050000020004" pitchFamily="34" charset="0"/>
                        <a:ea typeface="Calibri" panose="020F0502020204030204" pitchFamily="34" charset="0"/>
                      </a:rPr>
                      <a:t>, tần số 30Hz</a:t>
                    </a:r>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83" name="Hexagon 82">
                    <a:extLst>
                      <a:ext uri="{FF2B5EF4-FFF2-40B4-BE49-F238E27FC236}">
                        <a16:creationId xmlns:a16="http://schemas.microsoft.com/office/drawing/2014/main" id="{FEE0BC53-DA91-8BED-3248-52431D4DE7AD}"/>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8"/>
                    <a:stretch>
                      <a:fillRect/>
                    </a:stretch>
                  </a:blipFill>
                  <a:ln w="38100">
                    <a:solidFill>
                      <a:srgbClr val="7030A0"/>
                    </a:solidFill>
                  </a:ln>
                </p:spPr>
                <p:txBody>
                  <a:bodyPr/>
                  <a:lstStyle/>
                  <a:p>
                    <a:r>
                      <a:rPr lang="en-US">
                        <a:noFill/>
                      </a:rPr>
                      <a:t> </a:t>
                    </a:r>
                  </a:p>
                </p:txBody>
              </p:sp>
            </mc:Fallback>
          </mc:AlternateContent>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r>
                  <a:rPr lang="vi-VN" sz="2000">
                    <a:solidFill>
                      <a:schemeClr val="bg1"/>
                    </a:solidFill>
                    <a:latin typeface="Fira Sans Condensed" panose="020B0503050000020004" pitchFamily="34" charset="0"/>
                    <a:ea typeface="Cambria" panose="02040503050406030204" pitchFamily="18" charset="0"/>
                  </a:rPr>
                  <a:t>Điện áp thay đổi từ - 220V đến 220V, tần số 50Hz</a:t>
                </a:r>
              </a:p>
            </p:txBody>
          </p:sp>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r>
                  <a:rPr lang="vi-VN" sz="2000">
                    <a:solidFill>
                      <a:schemeClr val="bg1"/>
                    </a:solidFill>
                    <a:latin typeface="Fira Sans Condensed" panose="020B0503050000020004" pitchFamily="34" charset="0"/>
                    <a:ea typeface="Cambria" panose="02040503050406030204" pitchFamily="18" charset="0"/>
                  </a:rPr>
                  <a:t>Điện áp bằng 220V, tần số 50Hz</a:t>
                </a:r>
              </a:p>
            </p:txBody>
          </p:sp>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9150" y="-419100"/>
            <a:ext cx="406400" cy="406400"/>
          </a:xfrm>
          <a:prstGeom prst="rect">
            <a:avLst/>
          </a:prstGeom>
        </p:spPr>
      </p:pic>
      <p:pic>
        <p:nvPicPr>
          <p:cNvPr id="2" name="Picture 1" descr="n28 SP Ly k27">
            <a:hlinkClick r:id="rId10" action="ppaction://hlinksldjump"/>
            <a:extLst>
              <a:ext uri="{FF2B5EF4-FFF2-40B4-BE49-F238E27FC236}">
                <a16:creationId xmlns:a16="http://schemas.microsoft.com/office/drawing/2014/main" id="{95EE29C1-BEAC-EF7E-E515-1B6A4016D7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195470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500" tmFilter="0, 0; .2, .5; .8, .5; 1, 0"/>
                                        <p:tgtEl>
                                          <p:spTgt spid="92"/>
                                        </p:tgtEl>
                                      </p:cBhvr>
                                    </p:animEffect>
                                    <p:animScale>
                                      <p:cBhvr>
                                        <p:cTn id="91" dur="250" autoRev="1" fill="hold"/>
                                        <p:tgtEl>
                                          <p:spTgt spid="92"/>
                                        </p:tgtEl>
                                      </p:cBhvr>
                                      <p:by x="105000" y="105000"/>
                                    </p:animScale>
                                  </p:childTnLst>
                                  <p:subTnLst>
                                    <p:animClr clrSpc="rgb" dir="cw">
                                      <p:cBhvr override="childStyle">
                                        <p:cTn dur="1" fill="hold" display="0" masterRel="nextClick" afterEffect="1"/>
                                        <p:tgtEl>
                                          <p:spTgt spid="92"/>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52" name="Picture 51" descr="n28 SP Ly k27">
            <a:extLst>
              <a:ext uri="{FF2B5EF4-FFF2-40B4-BE49-F238E27FC236}">
                <a16:creationId xmlns:a16="http://schemas.microsoft.com/office/drawing/2014/main" id="{8C5BAEA3-4CCC-3C4A-F3AE-0C4D424813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208" t="20999" r="21354" b="25141"/>
          <a:stretch/>
        </p:blipFill>
        <p:spPr bwMode="auto">
          <a:xfrm>
            <a:off x="5448299" y="126999"/>
            <a:ext cx="1295401" cy="660401"/>
          </a:xfrm>
          <a:custGeom>
            <a:avLst/>
            <a:gdLst>
              <a:gd name="connsiteX0" fmla="*/ 146050 w 3562350"/>
              <a:gd name="connsiteY0" fmla="*/ 285751 h 1816101"/>
              <a:gd name="connsiteX1" fmla="*/ 146050 w 3562350"/>
              <a:gd name="connsiteY1" fmla="*/ 1555751 h 1816101"/>
              <a:gd name="connsiteX2" fmla="*/ 3403600 w 3562350"/>
              <a:gd name="connsiteY2" fmla="*/ 1555751 h 1816101"/>
              <a:gd name="connsiteX3" fmla="*/ 3403600 w 3562350"/>
              <a:gd name="connsiteY3" fmla="*/ 285751 h 1816101"/>
              <a:gd name="connsiteX4" fmla="*/ 0 w 3562350"/>
              <a:gd name="connsiteY4" fmla="*/ 0 h 1816101"/>
              <a:gd name="connsiteX5" fmla="*/ 3562350 w 3562350"/>
              <a:gd name="connsiteY5" fmla="*/ 0 h 1816101"/>
              <a:gd name="connsiteX6" fmla="*/ 3562350 w 3562350"/>
              <a:gd name="connsiteY6" fmla="*/ 1816101 h 1816101"/>
              <a:gd name="connsiteX7" fmla="*/ 0 w 3562350"/>
              <a:gd name="connsiteY7" fmla="*/ 1816101 h 18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350" h="1816101">
                <a:moveTo>
                  <a:pt x="146050" y="285751"/>
                </a:moveTo>
                <a:lnTo>
                  <a:pt x="146050" y="1555751"/>
                </a:lnTo>
                <a:lnTo>
                  <a:pt x="3403600" y="1555751"/>
                </a:lnTo>
                <a:lnTo>
                  <a:pt x="3403600" y="285751"/>
                </a:lnTo>
                <a:close/>
                <a:moveTo>
                  <a:pt x="0" y="0"/>
                </a:moveTo>
                <a:lnTo>
                  <a:pt x="3562350" y="0"/>
                </a:lnTo>
                <a:lnTo>
                  <a:pt x="3562350" y="1816101"/>
                </a:lnTo>
                <a:lnTo>
                  <a:pt x="0" y="1816101"/>
                </a:lnTo>
                <a:close/>
              </a:path>
            </a:pathLst>
          </a:custGeom>
          <a:noFill/>
          <a:extLst>
            <a:ext uri="{909E8E84-426E-40DD-AFC4-6F175D3DCCD1}">
              <a14:hiddenFill xmlns:a14="http://schemas.microsoft.com/office/drawing/2010/main">
                <a:solidFill>
                  <a:srgbClr val="FFFFFF"/>
                </a:solidFill>
              </a14:hiddenFill>
            </a:ext>
          </a:extLst>
        </p:spPr>
      </p:pic>
      <p:sp>
        <p:nvSpPr>
          <p:cNvPr id="53" name="TextBox 52" descr="n28 SP Ly k27">
            <a:extLst>
              <a:ext uri="{FF2B5EF4-FFF2-40B4-BE49-F238E27FC236}">
                <a16:creationId xmlns:a16="http://schemas.microsoft.com/office/drawing/2014/main" id="{A5F3C1F1-DB46-E4E7-9DB2-E6FC002D906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00:00</a:t>
            </a:r>
          </a:p>
        </p:txBody>
      </p:sp>
      <p:sp>
        <p:nvSpPr>
          <p:cNvPr id="54" name="TextBox 53" descr="n28 SP Ly k27">
            <a:extLst>
              <a:ext uri="{FF2B5EF4-FFF2-40B4-BE49-F238E27FC236}">
                <a16:creationId xmlns:a16="http://schemas.microsoft.com/office/drawing/2014/main" id="{C6D17C86-1928-B5AE-B5E8-6D548C4E6B2E}"/>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00:01</a:t>
            </a:r>
          </a:p>
        </p:txBody>
      </p:sp>
      <p:sp>
        <p:nvSpPr>
          <p:cNvPr id="55" name="TextBox 54" descr="n28 SP Ly k27">
            <a:extLst>
              <a:ext uri="{FF2B5EF4-FFF2-40B4-BE49-F238E27FC236}">
                <a16:creationId xmlns:a16="http://schemas.microsoft.com/office/drawing/2014/main" id="{4EB4A606-D4FA-C076-8B3D-9502C5889D1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00:02</a:t>
            </a:r>
          </a:p>
        </p:txBody>
      </p:sp>
      <p:sp>
        <p:nvSpPr>
          <p:cNvPr id="56" name="TextBox 55" descr="n28 SP Ly k27">
            <a:extLst>
              <a:ext uri="{FF2B5EF4-FFF2-40B4-BE49-F238E27FC236}">
                <a16:creationId xmlns:a16="http://schemas.microsoft.com/office/drawing/2014/main" id="{A70544C9-9558-CFBD-091A-F154382B980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00:03</a:t>
            </a:r>
          </a:p>
        </p:txBody>
      </p:sp>
      <p:sp>
        <p:nvSpPr>
          <p:cNvPr id="57" name="TextBox 56" descr="n28 SP Ly k27">
            <a:extLst>
              <a:ext uri="{FF2B5EF4-FFF2-40B4-BE49-F238E27FC236}">
                <a16:creationId xmlns:a16="http://schemas.microsoft.com/office/drawing/2014/main" id="{4521C486-D5C3-8DE3-7D21-150790D1A6A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00:04</a:t>
            </a:r>
          </a:p>
        </p:txBody>
      </p:sp>
      <p:sp>
        <p:nvSpPr>
          <p:cNvPr id="58" name="TextBox 57" descr="n28 SP Ly k27">
            <a:extLst>
              <a:ext uri="{FF2B5EF4-FFF2-40B4-BE49-F238E27FC236}">
                <a16:creationId xmlns:a16="http://schemas.microsoft.com/office/drawing/2014/main" id="{8204DEC0-EAB9-33D9-A253-2D9409A2831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00:05</a:t>
            </a:r>
          </a:p>
        </p:txBody>
      </p:sp>
      <p:sp>
        <p:nvSpPr>
          <p:cNvPr id="59" name="TextBox 58" descr="n28 SP Ly k27">
            <a:extLst>
              <a:ext uri="{FF2B5EF4-FFF2-40B4-BE49-F238E27FC236}">
                <a16:creationId xmlns:a16="http://schemas.microsoft.com/office/drawing/2014/main" id="{9C7CD88B-A172-EB32-DDE8-F191ABDCA152}"/>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00:06</a:t>
            </a:r>
          </a:p>
        </p:txBody>
      </p:sp>
      <p:sp>
        <p:nvSpPr>
          <p:cNvPr id="60" name="TextBox 59" descr="n28 SP Ly k27">
            <a:extLst>
              <a:ext uri="{FF2B5EF4-FFF2-40B4-BE49-F238E27FC236}">
                <a16:creationId xmlns:a16="http://schemas.microsoft.com/office/drawing/2014/main" id="{5E14178D-92D2-B4ED-EF49-1AA01F635E93}"/>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00:07</a:t>
            </a:r>
          </a:p>
        </p:txBody>
      </p:sp>
      <p:sp>
        <p:nvSpPr>
          <p:cNvPr id="61" name="TextBox 60" descr="n28 SP Ly k27">
            <a:extLst>
              <a:ext uri="{FF2B5EF4-FFF2-40B4-BE49-F238E27FC236}">
                <a16:creationId xmlns:a16="http://schemas.microsoft.com/office/drawing/2014/main" id="{8FCD481F-314E-D052-AEF9-BC84D02A2DFB}"/>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00:08</a:t>
            </a:r>
          </a:p>
        </p:txBody>
      </p:sp>
      <p:sp>
        <p:nvSpPr>
          <p:cNvPr id="62" name="TextBox 61" descr="n28 SP Ly k27">
            <a:extLst>
              <a:ext uri="{FF2B5EF4-FFF2-40B4-BE49-F238E27FC236}">
                <a16:creationId xmlns:a16="http://schemas.microsoft.com/office/drawing/2014/main" id="{3565E3B3-E4C9-92DE-E07F-C6B2FC1E68B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00:09</a:t>
            </a:r>
          </a:p>
        </p:txBody>
      </p:sp>
      <p:sp>
        <p:nvSpPr>
          <p:cNvPr id="63" name="TextBox 62" descr="n28 SP Ly k27">
            <a:extLst>
              <a:ext uri="{FF2B5EF4-FFF2-40B4-BE49-F238E27FC236}">
                <a16:creationId xmlns:a16="http://schemas.microsoft.com/office/drawing/2014/main" id="{5E6BC047-CDC0-834C-1C0C-95D5C5E10144}"/>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00:10</a:t>
            </a:r>
          </a:p>
        </p:txBody>
      </p:sp>
      <p:sp>
        <p:nvSpPr>
          <p:cNvPr id="64" name="TextBox 63" descr="n28 SP Ly k27">
            <a:extLst>
              <a:ext uri="{FF2B5EF4-FFF2-40B4-BE49-F238E27FC236}">
                <a16:creationId xmlns:a16="http://schemas.microsoft.com/office/drawing/2014/main" id="{697417C9-5E52-C95F-A010-D20C7857236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00:11</a:t>
            </a:r>
          </a:p>
        </p:txBody>
      </p:sp>
      <p:sp>
        <p:nvSpPr>
          <p:cNvPr id="65" name="TextBox 64" descr="n28 SP Ly k27">
            <a:extLst>
              <a:ext uri="{FF2B5EF4-FFF2-40B4-BE49-F238E27FC236}">
                <a16:creationId xmlns:a16="http://schemas.microsoft.com/office/drawing/2014/main" id="{B1686ECA-D2AE-FE03-4FDE-D9B025C2C9E5}"/>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00:12</a:t>
            </a:r>
          </a:p>
        </p:txBody>
      </p:sp>
      <p:sp>
        <p:nvSpPr>
          <p:cNvPr id="66" name="TextBox 65" descr="n28 SP Ly k27">
            <a:extLst>
              <a:ext uri="{FF2B5EF4-FFF2-40B4-BE49-F238E27FC236}">
                <a16:creationId xmlns:a16="http://schemas.microsoft.com/office/drawing/2014/main" id="{EA8C2249-27D5-3395-D486-DA1DCB72604F}"/>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00:13</a:t>
            </a:r>
          </a:p>
        </p:txBody>
      </p:sp>
      <p:sp>
        <p:nvSpPr>
          <p:cNvPr id="67" name="TextBox 66" descr="n28 SP Ly k27">
            <a:extLst>
              <a:ext uri="{FF2B5EF4-FFF2-40B4-BE49-F238E27FC236}">
                <a16:creationId xmlns:a16="http://schemas.microsoft.com/office/drawing/2014/main" id="{8C7545BC-B460-4122-43A5-992D611A555C}"/>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00:14</a:t>
            </a:r>
          </a:p>
        </p:txBody>
      </p:sp>
      <p:sp>
        <p:nvSpPr>
          <p:cNvPr id="68" name="TextBox 67" descr="n28 SP Ly k27">
            <a:extLst>
              <a:ext uri="{FF2B5EF4-FFF2-40B4-BE49-F238E27FC236}">
                <a16:creationId xmlns:a16="http://schemas.microsoft.com/office/drawing/2014/main" id="{972BAC9E-5C23-2EE9-E206-46D667EA28FA}"/>
              </a:ext>
            </a:extLst>
          </p:cNvPr>
          <p:cNvSpPr txBox="1"/>
          <p:nvPr/>
        </p:nvSpPr>
        <p:spPr>
          <a:xfrm>
            <a:off x="5594349" y="226367"/>
            <a:ext cx="1003300" cy="461665"/>
          </a:xfrm>
          <a:prstGeom prst="rect">
            <a:avLst/>
          </a:prstGeom>
          <a:noFill/>
        </p:spPr>
        <p:txBody>
          <a:bodyPr wrap="square" rtlCol="0">
            <a:spAutoFit/>
          </a:bodyPr>
          <a:lstStyle/>
          <a:p>
            <a:pPr algn="ctr"/>
            <a:r>
              <a:rPr lang="en-US" sz="2400">
                <a:latin typeface="Roboto Black" panose="02000000000000000000" pitchFamily="2" charset="0"/>
                <a:ea typeface="Roboto Black" panose="02000000000000000000" pitchFamily="2" charset="0"/>
              </a:rPr>
              <a:t>00:15</a:t>
            </a:r>
          </a:p>
        </p:txBody>
      </p:sp>
      <p:sp>
        <p:nvSpPr>
          <p:cNvPr id="69" name="Arrow: Chevron 68" descr="n28 SP Ly k27">
            <a:extLst>
              <a:ext uri="{FF2B5EF4-FFF2-40B4-BE49-F238E27FC236}">
                <a16:creationId xmlns:a16="http://schemas.microsoft.com/office/drawing/2014/main" id="{B3360C1B-2E5A-147A-652D-9614897CEA31}"/>
              </a:ext>
            </a:extLst>
          </p:cNvPr>
          <p:cNvSpPr/>
          <p:nvPr/>
        </p:nvSpPr>
        <p:spPr>
          <a:xfrm>
            <a:off x="3238500" y="940440"/>
            <a:ext cx="5715000" cy="177801"/>
          </a:xfrm>
          <a:prstGeom prst="chevron">
            <a:avLst>
              <a:gd name="adj" fmla="val 82142"/>
            </a:avLst>
          </a:prstGeom>
          <a:gradFill flip="none" rotWithShape="1">
            <a:gsLst>
              <a:gs pos="0">
                <a:srgbClr val="00B050"/>
              </a:gs>
              <a:gs pos="50000">
                <a:srgbClr val="00B050">
                  <a:tint val="44500"/>
                  <a:satMod val="160000"/>
                </a:srgbClr>
              </a:gs>
              <a:gs pos="100000">
                <a:srgbClr val="FF0000"/>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0" name="Group 69" descr="n28 SP Ly k27">
            <a:extLst>
              <a:ext uri="{FF2B5EF4-FFF2-40B4-BE49-F238E27FC236}">
                <a16:creationId xmlns:a16="http://schemas.microsoft.com/office/drawing/2014/main" id="{2E7082B7-203B-698E-77A4-9F46CA61627B}"/>
              </a:ext>
            </a:extLst>
          </p:cNvPr>
          <p:cNvGrpSpPr/>
          <p:nvPr/>
        </p:nvGrpSpPr>
        <p:grpSpPr>
          <a:xfrm>
            <a:off x="-1" y="-1866900"/>
            <a:ext cx="12192000" cy="1854200"/>
            <a:chOff x="0" y="1098550"/>
            <a:chExt cx="12192000" cy="1854200"/>
          </a:xfrm>
        </p:grpSpPr>
        <p:sp>
          <p:nvSpPr>
            <p:cNvPr id="71" name="Hexagon 70">
              <a:extLst>
                <a:ext uri="{FF2B5EF4-FFF2-40B4-BE49-F238E27FC236}">
                  <a16:creationId xmlns:a16="http://schemas.microsoft.com/office/drawing/2014/main" id="{F863A681-9958-876C-4F16-54F54804DCDA}"/>
                </a:ext>
              </a:extLst>
            </p:cNvPr>
            <p:cNvSpPr/>
            <p:nvPr/>
          </p:nvSpPr>
          <p:spPr>
            <a:xfrm>
              <a:off x="1473200" y="1098550"/>
              <a:ext cx="9245600" cy="1854200"/>
            </a:xfrm>
            <a:prstGeom prst="hexagon">
              <a:avLst/>
            </a:prstGeom>
            <a:solidFill>
              <a:srgbClr val="5EC9F4"/>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b="1">
                  <a:solidFill>
                    <a:schemeClr val="bg1"/>
                  </a:solidFill>
                  <a:latin typeface="Fira Sans Condensed" panose="020B0503050000020004" pitchFamily="34" charset="0"/>
                  <a:ea typeface="Cambria" panose="02040503050406030204" pitchFamily="18" charset="0"/>
                </a:rPr>
                <a:t>Câu hỏi số 5</a:t>
              </a:r>
            </a:p>
            <a:p>
              <a:pPr algn="just"/>
              <a:r>
                <a:rPr lang="vi-VN" sz="2400">
                  <a:solidFill>
                    <a:schemeClr val="bg1"/>
                  </a:solidFill>
                  <a:latin typeface="Fira Sans Condensed" panose="020B0503050000020004" pitchFamily="34" charset="0"/>
                  <a:ea typeface="Cambria" panose="02040503050406030204" pitchFamily="18" charset="0"/>
                </a:rPr>
                <a:t>Một thiết bị điện xoay chiều có hiệu điện thế định mức ghi trên thiết bị là 100V. Thiết bị đó chịu được hiệu điện thế tối đa là</a:t>
              </a:r>
            </a:p>
          </p:txBody>
        </p:sp>
        <p:cxnSp>
          <p:nvCxnSpPr>
            <p:cNvPr id="72" name="Straight Connector 71">
              <a:extLst>
                <a:ext uri="{FF2B5EF4-FFF2-40B4-BE49-F238E27FC236}">
                  <a16:creationId xmlns:a16="http://schemas.microsoft.com/office/drawing/2014/main" id="{3EE357B8-4290-F5C4-9197-749C88751426}"/>
                </a:ext>
              </a:extLst>
            </p:cNvPr>
            <p:cNvCxnSpPr>
              <a:stCxn id="71" idx="3"/>
            </p:cNvCxnSpPr>
            <p:nvPr/>
          </p:nvCxnSpPr>
          <p:spPr>
            <a:xfrm flipH="1">
              <a:off x="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66583A0A-79CB-BFA8-D104-AF2AFBA6D971}"/>
                </a:ext>
              </a:extLst>
            </p:cNvPr>
            <p:cNvCxnSpPr/>
            <p:nvPr/>
          </p:nvCxnSpPr>
          <p:spPr>
            <a:xfrm flipH="1">
              <a:off x="10718800" y="2025650"/>
              <a:ext cx="1473200" cy="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grpSp>
      <p:grpSp>
        <p:nvGrpSpPr>
          <p:cNvPr id="74" name="Group 73" descr="n28 SP Ly k27">
            <a:extLst>
              <a:ext uri="{FF2B5EF4-FFF2-40B4-BE49-F238E27FC236}">
                <a16:creationId xmlns:a16="http://schemas.microsoft.com/office/drawing/2014/main" id="{CFF096D0-BBFC-AB09-5FA6-DA17F74C18AA}"/>
              </a:ext>
            </a:extLst>
          </p:cNvPr>
          <p:cNvGrpSpPr/>
          <p:nvPr/>
        </p:nvGrpSpPr>
        <p:grpSpPr>
          <a:xfrm>
            <a:off x="-6096001" y="3594097"/>
            <a:ext cx="6096000" cy="1339833"/>
            <a:chOff x="0" y="3594099"/>
            <a:chExt cx="6096000" cy="1339833"/>
          </a:xfrm>
        </p:grpSpPr>
        <p:grpSp>
          <p:nvGrpSpPr>
            <p:cNvPr id="75" name="Group 74">
              <a:extLst>
                <a:ext uri="{FF2B5EF4-FFF2-40B4-BE49-F238E27FC236}">
                  <a16:creationId xmlns:a16="http://schemas.microsoft.com/office/drawing/2014/main" id="{6EDF8699-DA24-2018-F534-E3A033A47C63}"/>
                </a:ext>
              </a:extLst>
            </p:cNvPr>
            <p:cNvGrpSpPr/>
            <p:nvPr/>
          </p:nvGrpSpPr>
          <p:grpSpPr>
            <a:xfrm>
              <a:off x="0" y="3594099"/>
              <a:ext cx="6096000" cy="1339833"/>
              <a:chOff x="0" y="1098550"/>
              <a:chExt cx="12192000" cy="1854200"/>
            </a:xfrm>
          </p:grpSpPr>
          <p:sp>
            <p:nvSpPr>
              <p:cNvPr id="77" name="Hexagon 76">
                <a:extLst>
                  <a:ext uri="{FF2B5EF4-FFF2-40B4-BE49-F238E27FC236}">
                    <a16:creationId xmlns:a16="http://schemas.microsoft.com/office/drawing/2014/main" id="{99B56D75-53CB-F9EE-7821-F99160BABFE7}"/>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r>
                  <a:rPr lang="en-US" sz="2000">
                    <a:solidFill>
                      <a:schemeClr val="bg1"/>
                    </a:solidFill>
                    <a:latin typeface="Fira Sans Condensed" panose="020B0503050000020004" pitchFamily="34" charset="0"/>
                    <a:ea typeface="Cambria" panose="02040503050406030204" pitchFamily="18" charset="0"/>
                  </a:rPr>
                  <a:t>100 V</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78" name="Straight Connector 77">
                <a:extLst>
                  <a:ext uri="{FF2B5EF4-FFF2-40B4-BE49-F238E27FC236}">
                    <a16:creationId xmlns:a16="http://schemas.microsoft.com/office/drawing/2014/main" id="{A8FA726E-2DD1-8B65-5015-11D3E1DE3C0C}"/>
                  </a:ext>
                </a:extLst>
              </p:cNvPr>
              <p:cNvCxnSpPr>
                <a:stCxn id="77"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4D2C3D78-D2E5-3D19-CB62-36BF875C0AA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76" name="Oval 75">
              <a:extLst>
                <a:ext uri="{FF2B5EF4-FFF2-40B4-BE49-F238E27FC236}">
                  <a16:creationId xmlns:a16="http://schemas.microsoft.com/office/drawing/2014/main" id="{F403E4F8-4FCC-8A39-F823-0BB0D6E05F73}"/>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A</a:t>
              </a:r>
            </a:p>
          </p:txBody>
        </p:sp>
      </p:grpSp>
      <p:grpSp>
        <p:nvGrpSpPr>
          <p:cNvPr id="80" name="Group 79" descr="n28 SP Ly k27">
            <a:extLst>
              <a:ext uri="{FF2B5EF4-FFF2-40B4-BE49-F238E27FC236}">
                <a16:creationId xmlns:a16="http://schemas.microsoft.com/office/drawing/2014/main" id="{E04CCE7E-7F79-667F-09AD-B44DC46FCA98}"/>
              </a:ext>
            </a:extLst>
          </p:cNvPr>
          <p:cNvGrpSpPr/>
          <p:nvPr/>
        </p:nvGrpSpPr>
        <p:grpSpPr>
          <a:xfrm>
            <a:off x="-6096000" y="5292697"/>
            <a:ext cx="6096000" cy="1339833"/>
            <a:chOff x="0" y="3594099"/>
            <a:chExt cx="6096000" cy="1339833"/>
          </a:xfrm>
        </p:grpSpPr>
        <p:grpSp>
          <p:nvGrpSpPr>
            <p:cNvPr id="81" name="Group 80">
              <a:extLst>
                <a:ext uri="{FF2B5EF4-FFF2-40B4-BE49-F238E27FC236}">
                  <a16:creationId xmlns:a16="http://schemas.microsoft.com/office/drawing/2014/main" id="{6514D4B6-15C4-AD50-EA2F-721F2CF228B6}"/>
                </a:ext>
              </a:extLst>
            </p:cNvPr>
            <p:cNvGrpSpPr/>
            <p:nvPr/>
          </p:nvGrpSpPr>
          <p:grpSpPr>
            <a:xfrm>
              <a:off x="0" y="3594099"/>
              <a:ext cx="6096000" cy="1339833"/>
              <a:chOff x="0" y="1098550"/>
              <a:chExt cx="12192000" cy="1854200"/>
            </a:xfrm>
          </p:grpSpPr>
          <p:sp>
            <p:nvSpPr>
              <p:cNvPr id="83" name="Hexagon 82">
                <a:extLst>
                  <a:ext uri="{FF2B5EF4-FFF2-40B4-BE49-F238E27FC236}">
                    <a16:creationId xmlns:a16="http://schemas.microsoft.com/office/drawing/2014/main" id="{FEE0BC53-DA91-8BED-3248-52431D4DE7AD}"/>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6700" algn="just"/>
                <a:r>
                  <a:rPr lang="en-US" sz="2000">
                    <a:solidFill>
                      <a:schemeClr val="bg1"/>
                    </a:solidFill>
                    <a:latin typeface="Fira Sans Condensed" panose="020B0503050000020004" pitchFamily="34" charset="0"/>
                    <a:ea typeface="Calibri" panose="020F0502020204030204" pitchFamily="34" charset="0"/>
                  </a:rPr>
                  <a:t>200 V</a:t>
                </a:r>
                <a:endParaRPr lang="vi-VN" sz="2000">
                  <a:solidFill>
                    <a:schemeClr val="bg1"/>
                  </a:solidFill>
                  <a:latin typeface="Fira Sans Condensed" panose="020B0503050000020004" pitchFamily="34" charset="0"/>
                  <a:ea typeface="Cambria" panose="02040503050406030204" pitchFamily="18" charset="0"/>
                </a:endParaRPr>
              </a:p>
            </p:txBody>
          </p:sp>
          <p:cxnSp>
            <p:nvCxnSpPr>
              <p:cNvPr id="84" name="Straight Connector 83">
                <a:extLst>
                  <a:ext uri="{FF2B5EF4-FFF2-40B4-BE49-F238E27FC236}">
                    <a16:creationId xmlns:a16="http://schemas.microsoft.com/office/drawing/2014/main" id="{6F3627F8-DD43-7C53-F214-A3EC6D9C7CB0}"/>
                  </a:ext>
                </a:extLst>
              </p:cNvPr>
              <p:cNvCxnSpPr>
                <a:stCxn id="83"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A0B85F8F-C363-5E53-EF59-7315A6A3A1EC}"/>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2" name="Oval 81">
              <a:extLst>
                <a:ext uri="{FF2B5EF4-FFF2-40B4-BE49-F238E27FC236}">
                  <a16:creationId xmlns:a16="http://schemas.microsoft.com/office/drawing/2014/main" id="{64D2D771-7C78-4625-B6B9-189A4A08BD4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C</a:t>
              </a:r>
            </a:p>
          </p:txBody>
        </p:sp>
      </p:grpSp>
      <p:grpSp>
        <p:nvGrpSpPr>
          <p:cNvPr id="86" name="Group 85" descr="n28 SP Ly k27">
            <a:extLst>
              <a:ext uri="{FF2B5EF4-FFF2-40B4-BE49-F238E27FC236}">
                <a16:creationId xmlns:a16="http://schemas.microsoft.com/office/drawing/2014/main" id="{3EB6959B-57DF-B80C-3DA1-D93946F57E40}"/>
              </a:ext>
            </a:extLst>
          </p:cNvPr>
          <p:cNvGrpSpPr/>
          <p:nvPr/>
        </p:nvGrpSpPr>
        <p:grpSpPr>
          <a:xfrm>
            <a:off x="12191999" y="3594097"/>
            <a:ext cx="6096000" cy="1339833"/>
            <a:chOff x="0" y="3594099"/>
            <a:chExt cx="6096000" cy="1339833"/>
          </a:xfrm>
        </p:grpSpPr>
        <p:grpSp>
          <p:nvGrpSpPr>
            <p:cNvPr id="87" name="Group 86">
              <a:extLst>
                <a:ext uri="{FF2B5EF4-FFF2-40B4-BE49-F238E27FC236}">
                  <a16:creationId xmlns:a16="http://schemas.microsoft.com/office/drawing/2014/main" id="{067CC6D4-B83A-FE5E-077C-901BFCACF93F}"/>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89" name="Hexagon 88">
                    <a:extLst>
                      <a:ext uri="{FF2B5EF4-FFF2-40B4-BE49-F238E27FC236}">
                        <a16:creationId xmlns:a16="http://schemas.microsoft.com/office/drawing/2014/main" id="{20DBAF23-F463-C87B-6229-64DA6626CBCA}"/>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14:m>
                      <m:oMath xmlns:m="http://schemas.openxmlformats.org/officeDocument/2006/math">
                        <m:r>
                          <a:rPr lang="en-US" sz="2000" b="0" i="1" smtClean="0">
                            <a:solidFill>
                              <a:schemeClr val="bg1"/>
                            </a:solidFill>
                            <a:latin typeface="Cambria Math" panose="02040503050406030204" pitchFamily="18" charset="0"/>
                            <a:ea typeface="Cambria" panose="02040503050406030204" pitchFamily="18" charset="0"/>
                          </a:rPr>
                          <m:t>100</m:t>
                        </m:r>
                        <m:rad>
                          <m:radPr>
                            <m:degHide m:val="on"/>
                            <m:ctrlPr>
                              <a:rPr lang="en-US" sz="2000" b="0" i="1" smtClean="0">
                                <a:solidFill>
                                  <a:schemeClr val="bg1"/>
                                </a:solidFill>
                                <a:latin typeface="Cambria Math" panose="02040503050406030204" pitchFamily="18" charset="0"/>
                                <a:ea typeface="Cambria" panose="02040503050406030204" pitchFamily="18" charset="0"/>
                              </a:rPr>
                            </m:ctrlPr>
                          </m:radPr>
                          <m:deg/>
                          <m:e>
                            <m:r>
                              <a:rPr lang="en-US" sz="2000" b="0" i="1" smtClean="0">
                                <a:solidFill>
                                  <a:schemeClr val="bg1"/>
                                </a:solidFill>
                                <a:latin typeface="Cambria Math" panose="02040503050406030204" pitchFamily="18" charset="0"/>
                                <a:ea typeface="Cambria" panose="02040503050406030204" pitchFamily="18" charset="0"/>
                              </a:rPr>
                              <m:t>2</m:t>
                            </m:r>
                          </m:e>
                        </m:rad>
                      </m:oMath>
                    </a14:m>
                    <a:r>
                      <a:rPr lang="en-US" sz="2000">
                        <a:solidFill>
                          <a:schemeClr val="bg1"/>
                        </a:solidFill>
                        <a:latin typeface="Fira Sans Condensed" panose="020B0503050000020004" pitchFamily="34" charset="0"/>
                        <a:ea typeface="Cambria" panose="02040503050406030204" pitchFamily="18" charset="0"/>
                      </a:rPr>
                      <a:t> V</a:t>
                    </a:r>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89" name="Hexagon 88">
                    <a:extLst>
                      <a:ext uri="{FF2B5EF4-FFF2-40B4-BE49-F238E27FC236}">
                        <a16:creationId xmlns:a16="http://schemas.microsoft.com/office/drawing/2014/main" id="{20DBAF23-F463-C87B-6229-64DA6626CBCA}"/>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8"/>
                    <a:stretch>
                      <a:fillRect/>
                    </a:stretch>
                  </a:blipFill>
                  <a:ln w="38100">
                    <a:solidFill>
                      <a:srgbClr val="7030A0"/>
                    </a:solidFill>
                  </a:ln>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684E563F-9EC8-5B53-EA2F-6597E7A098BA}"/>
                  </a:ext>
                </a:extLst>
              </p:cNvPr>
              <p:cNvCxnSpPr>
                <a:stCxn id="89"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8065ED31-A4E0-CEC2-488A-19EE74D308E8}"/>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88" name="Oval 87">
              <a:extLst>
                <a:ext uri="{FF2B5EF4-FFF2-40B4-BE49-F238E27FC236}">
                  <a16:creationId xmlns:a16="http://schemas.microsoft.com/office/drawing/2014/main" id="{C9BC5A42-0100-AE63-2ECE-05D2DA666695}"/>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B</a:t>
              </a:r>
            </a:p>
          </p:txBody>
        </p:sp>
      </p:grpSp>
      <p:grpSp>
        <p:nvGrpSpPr>
          <p:cNvPr id="92" name="Group 91" descr="n28 SP Ly k27">
            <a:extLst>
              <a:ext uri="{FF2B5EF4-FFF2-40B4-BE49-F238E27FC236}">
                <a16:creationId xmlns:a16="http://schemas.microsoft.com/office/drawing/2014/main" id="{2DED925C-597C-2571-CC14-CC90594CA0FD}"/>
              </a:ext>
            </a:extLst>
          </p:cNvPr>
          <p:cNvGrpSpPr/>
          <p:nvPr/>
        </p:nvGrpSpPr>
        <p:grpSpPr>
          <a:xfrm>
            <a:off x="12192000" y="5292697"/>
            <a:ext cx="6096000" cy="1339833"/>
            <a:chOff x="0" y="3594099"/>
            <a:chExt cx="6096000" cy="1339833"/>
          </a:xfrm>
        </p:grpSpPr>
        <p:grpSp>
          <p:nvGrpSpPr>
            <p:cNvPr id="93" name="Group 92">
              <a:extLst>
                <a:ext uri="{FF2B5EF4-FFF2-40B4-BE49-F238E27FC236}">
                  <a16:creationId xmlns:a16="http://schemas.microsoft.com/office/drawing/2014/main" id="{CF3D37EB-7FFA-B245-2E9B-9FFB957A0EAF}"/>
                </a:ext>
              </a:extLst>
            </p:cNvPr>
            <p:cNvGrpSpPr/>
            <p:nvPr/>
          </p:nvGrpSpPr>
          <p:grpSpPr>
            <a:xfrm>
              <a:off x="0" y="3594099"/>
              <a:ext cx="6096000" cy="1339833"/>
              <a:chOff x="0" y="1098550"/>
              <a:chExt cx="12192000" cy="1854200"/>
            </a:xfrm>
          </p:grpSpPr>
          <mc:AlternateContent xmlns:mc="http://schemas.openxmlformats.org/markup-compatibility/2006" xmlns:a14="http://schemas.microsoft.com/office/drawing/2010/main">
            <mc:Choice Requires="a14">
              <p:sp>
                <p:nvSpPr>
                  <p:cNvPr id="95" name="Hexagon 94">
                    <a:extLst>
                      <a:ext uri="{FF2B5EF4-FFF2-40B4-BE49-F238E27FC236}">
                        <a16:creationId xmlns:a16="http://schemas.microsoft.com/office/drawing/2014/main" id="{C0870982-BC66-F07E-AC77-1BF8E9324FEB}"/>
                      </a:ext>
                    </a:extLst>
                  </p:cNvPr>
                  <p:cNvSpPr/>
                  <p:nvPr/>
                </p:nvSpPr>
                <p:spPr>
                  <a:xfrm>
                    <a:off x="1473200" y="1098550"/>
                    <a:ext cx="9245600" cy="1854200"/>
                  </a:xfrm>
                  <a:prstGeom prst="hexagon">
                    <a:avLst/>
                  </a:prstGeom>
                  <a:solidFill>
                    <a:srgbClr val="5EC9F4"/>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gn="just"/>
                    <a14:m>
                      <m:oMath xmlns:m="http://schemas.openxmlformats.org/officeDocument/2006/math">
                        <m:r>
                          <a:rPr lang="en-US" sz="2000" b="0" i="1" smtClean="0">
                            <a:solidFill>
                              <a:schemeClr val="bg1"/>
                            </a:solidFill>
                            <a:latin typeface="Cambria Math" panose="02040503050406030204" pitchFamily="18" charset="0"/>
                            <a:ea typeface="Cambria" panose="02040503050406030204" pitchFamily="18" charset="0"/>
                          </a:rPr>
                          <m:t>200</m:t>
                        </m:r>
                        <m:rad>
                          <m:radPr>
                            <m:degHide m:val="on"/>
                            <m:ctrlPr>
                              <a:rPr lang="en-US" sz="2000" b="0" i="1" smtClean="0">
                                <a:solidFill>
                                  <a:schemeClr val="bg1"/>
                                </a:solidFill>
                                <a:latin typeface="Cambria Math" panose="02040503050406030204" pitchFamily="18" charset="0"/>
                                <a:ea typeface="Cambria" panose="02040503050406030204" pitchFamily="18" charset="0"/>
                              </a:rPr>
                            </m:ctrlPr>
                          </m:radPr>
                          <m:deg/>
                          <m:e>
                            <m:r>
                              <a:rPr lang="en-US" sz="2000" b="0" i="1" smtClean="0">
                                <a:solidFill>
                                  <a:schemeClr val="bg1"/>
                                </a:solidFill>
                                <a:latin typeface="Cambria Math" panose="02040503050406030204" pitchFamily="18" charset="0"/>
                                <a:ea typeface="Cambria" panose="02040503050406030204" pitchFamily="18" charset="0"/>
                              </a:rPr>
                              <m:t>2</m:t>
                            </m:r>
                          </m:e>
                        </m:rad>
                      </m:oMath>
                    </a14:m>
                    <a:r>
                      <a:rPr lang="en-US" sz="2000">
                        <a:solidFill>
                          <a:schemeClr val="bg1"/>
                        </a:solidFill>
                        <a:latin typeface="Fira Sans Condensed" panose="020B0503050000020004" pitchFamily="34" charset="0"/>
                        <a:ea typeface="Cambria" panose="02040503050406030204" pitchFamily="18" charset="0"/>
                      </a:rPr>
                      <a:t> V</a:t>
                    </a:r>
                    <a:endParaRPr lang="vi-VN" sz="2000">
                      <a:solidFill>
                        <a:schemeClr val="bg1"/>
                      </a:solidFill>
                      <a:latin typeface="Fira Sans Condensed" panose="020B0503050000020004" pitchFamily="34" charset="0"/>
                      <a:ea typeface="Cambria" panose="02040503050406030204" pitchFamily="18" charset="0"/>
                    </a:endParaRPr>
                  </a:p>
                </p:txBody>
              </p:sp>
            </mc:Choice>
            <mc:Fallback xmlns="">
              <p:sp>
                <p:nvSpPr>
                  <p:cNvPr id="95" name="Hexagon 94">
                    <a:extLst>
                      <a:ext uri="{FF2B5EF4-FFF2-40B4-BE49-F238E27FC236}">
                        <a16:creationId xmlns:a16="http://schemas.microsoft.com/office/drawing/2014/main" id="{C0870982-BC66-F07E-AC77-1BF8E9324FEB}"/>
                      </a:ext>
                    </a:extLst>
                  </p:cNvPr>
                  <p:cNvSpPr>
                    <a:spLocks noRot="1" noChangeAspect="1" noMove="1" noResize="1" noEditPoints="1" noAdjustHandles="1" noChangeArrowheads="1" noChangeShapeType="1" noTextEdit="1"/>
                  </p:cNvSpPr>
                  <p:nvPr/>
                </p:nvSpPr>
                <p:spPr>
                  <a:xfrm>
                    <a:off x="1473200" y="1098550"/>
                    <a:ext cx="9245600" cy="1854200"/>
                  </a:xfrm>
                  <a:prstGeom prst="hexagon">
                    <a:avLst/>
                  </a:prstGeom>
                  <a:blipFill>
                    <a:blip r:embed="rId9"/>
                    <a:stretch>
                      <a:fillRect/>
                    </a:stretch>
                  </a:blipFill>
                  <a:ln w="38100">
                    <a:solidFill>
                      <a:srgbClr val="7030A0"/>
                    </a:solidFill>
                  </a:ln>
                </p:spPr>
                <p:txBody>
                  <a:bodyPr/>
                  <a:lstStyle/>
                  <a:p>
                    <a:r>
                      <a:rPr lang="en-US">
                        <a:noFill/>
                      </a:rPr>
                      <a:t> </a:t>
                    </a:r>
                  </a:p>
                </p:txBody>
              </p:sp>
            </mc:Fallback>
          </mc:AlternateContent>
          <p:cxnSp>
            <p:nvCxnSpPr>
              <p:cNvPr id="96" name="Straight Connector 95">
                <a:extLst>
                  <a:ext uri="{FF2B5EF4-FFF2-40B4-BE49-F238E27FC236}">
                    <a16:creationId xmlns:a16="http://schemas.microsoft.com/office/drawing/2014/main" id="{557F0CFD-D3FF-A2F0-BE7E-A52A60DF3F5E}"/>
                  </a:ext>
                </a:extLst>
              </p:cNvPr>
              <p:cNvCxnSpPr>
                <a:stCxn id="95" idx="3"/>
              </p:cNvCxnSpPr>
              <p:nvPr/>
            </p:nvCxnSpPr>
            <p:spPr>
              <a:xfrm flipH="1">
                <a:off x="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79DF7E2-77BE-C2D2-A100-CC697EE02FB3}"/>
                  </a:ext>
                </a:extLst>
              </p:cNvPr>
              <p:cNvCxnSpPr/>
              <p:nvPr/>
            </p:nvCxnSpPr>
            <p:spPr>
              <a:xfrm flipH="1">
                <a:off x="10718800" y="2025650"/>
                <a:ext cx="1473200" cy="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grpSp>
        <p:sp>
          <p:nvSpPr>
            <p:cNvPr id="94" name="Oval 93">
              <a:extLst>
                <a:ext uri="{FF2B5EF4-FFF2-40B4-BE49-F238E27FC236}">
                  <a16:creationId xmlns:a16="http://schemas.microsoft.com/office/drawing/2014/main" id="{7C2E54EA-0266-2143-5EE0-1A903698AB3D}"/>
                </a:ext>
              </a:extLst>
            </p:cNvPr>
            <p:cNvSpPr/>
            <p:nvPr/>
          </p:nvSpPr>
          <p:spPr>
            <a:xfrm>
              <a:off x="850900" y="3952864"/>
              <a:ext cx="622300" cy="622300"/>
            </a:xfrm>
            <a:prstGeom prst="ellipse">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Roboto Black" panose="02000000000000000000" pitchFamily="2" charset="0"/>
                  <a:ea typeface="Roboto Black" panose="02000000000000000000" pitchFamily="2" charset="0"/>
                </a:rPr>
                <a:t>D</a:t>
              </a:r>
            </a:p>
          </p:txBody>
        </p:sp>
      </p:grpSp>
      <p:pic>
        <p:nvPicPr>
          <p:cNvPr id="98" name="gheptimeclock15s" descr="n28 SP Ly k27">
            <a:hlinkClick r:id="" action="ppaction://media"/>
            <a:extLst>
              <a:ext uri="{FF2B5EF4-FFF2-40B4-BE49-F238E27FC236}">
                <a16:creationId xmlns:a16="http://schemas.microsoft.com/office/drawing/2014/main" id="{8AEF518D-7F6F-05D0-F887-93AC0BF39D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9150" y="-419100"/>
            <a:ext cx="406400" cy="406400"/>
          </a:xfrm>
          <a:prstGeom prst="rect">
            <a:avLst/>
          </a:prstGeom>
        </p:spPr>
      </p:pic>
      <p:pic>
        <p:nvPicPr>
          <p:cNvPr id="2" name="Picture 1" descr="n28 SP Ly k27">
            <a:hlinkClick r:id="rId11" action="ppaction://hlinksldjump"/>
            <a:extLst>
              <a:ext uri="{FF2B5EF4-FFF2-40B4-BE49-F238E27FC236}">
                <a16:creationId xmlns:a16="http://schemas.microsoft.com/office/drawing/2014/main" id="{F2B18590-D343-8059-BAB6-72D259A2EBD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3549" y="6031074"/>
            <a:ext cx="1504899" cy="920509"/>
          </a:xfrm>
          <a:prstGeom prst="rect">
            <a:avLst/>
          </a:prstGeom>
        </p:spPr>
      </p:pic>
    </p:spTree>
    <p:extLst>
      <p:ext uri="{BB962C8B-B14F-4D97-AF65-F5344CB8AC3E}">
        <p14:creationId xmlns:p14="http://schemas.microsoft.com/office/powerpoint/2010/main" val="42095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2.96296E-6 L 0 0.47315 " pathEditMode="relative" rAng="0" ptsTypes="AA">
                                      <p:cBhvr>
                                        <p:cTn id="6" dur="2000" fill="hold"/>
                                        <p:tgtEl>
                                          <p:spTgt spid="70"/>
                                        </p:tgtEl>
                                        <p:attrNameLst>
                                          <p:attrName>ppt_x</p:attrName>
                                          <p:attrName>ppt_y</p:attrName>
                                        </p:attrNameLst>
                                      </p:cBhvr>
                                      <p:rCtr x="0" y="23657"/>
                                    </p:animMotion>
                                  </p:childTnLst>
                                  <p:subTnLst>
                                    <p:audio>
                                      <p:cMediaNode vol="100000">
                                        <p:cTn display="0" masterRel="sameClick">
                                          <p:stCondLst>
                                            <p:cond evt="begin" delay="0">
                                              <p:tn val="5"/>
                                            </p:cond>
                                          </p:stCondLst>
                                          <p:endCondLst>
                                            <p:cond evt="onStopAudio" delay="0">
                                              <p:tgtEl>
                                                <p:sldTgt/>
                                              </p:tgtEl>
                                            </p:cond>
                                          </p:endCondLst>
                                        </p:cTn>
                                        <p:tgtEl>
                                          <p:sndTgt r:embed="rId4" name="question.wav"/>
                                        </p:tgtEl>
                                      </p:cMediaNode>
                                    </p:audio>
                                  </p:subTnLst>
                                </p:cTn>
                              </p:par>
                              <p:par>
                                <p:cTn id="7" presetID="63" presetClass="path" presetSubtype="0" accel="50000" decel="50000" fill="hold" nodeType="withEffect">
                                  <p:stCondLst>
                                    <p:cond delay="2000"/>
                                  </p:stCondLst>
                                  <p:childTnLst>
                                    <p:animMotion origin="layout" path="M 0 7.40741E-7 L 0.5 7.40741E-7 " pathEditMode="relative" rAng="0" ptsTypes="AA">
                                      <p:cBhvr>
                                        <p:cTn id="8" dur="1000" fill="hold"/>
                                        <p:tgtEl>
                                          <p:spTgt spid="74"/>
                                        </p:tgtEl>
                                        <p:attrNameLst>
                                          <p:attrName>ppt_x</p:attrName>
                                          <p:attrName>ppt_y</p:attrName>
                                        </p:attrNameLst>
                                      </p:cBhvr>
                                      <p:rCtr x="25052" y="0"/>
                                    </p:animMotion>
                                  </p:childTnLst>
                                  <p:subTnLst>
                                    <p:audio>
                                      <p:cMediaNode vol="100000">
                                        <p:cTn display="0" masterRel="sameClick">
                                          <p:stCondLst>
                                            <p:cond evt="begin" delay="0">
                                              <p:tn val="7"/>
                                            </p:cond>
                                          </p:stCondLst>
                                          <p:endCondLst>
                                            <p:cond evt="onStopAudio" delay="0">
                                              <p:tgtEl>
                                                <p:sldTgt/>
                                              </p:tgtEl>
                                            </p:cond>
                                          </p:endCondLst>
                                        </p:cTn>
                                        <p:tgtEl>
                                          <p:sndTgt r:embed="rId5" name="answer.wav"/>
                                        </p:tgtEl>
                                      </p:cMediaNode>
                                    </p:audio>
                                  </p:subTnLst>
                                </p:cTn>
                              </p:par>
                              <p:par>
                                <p:cTn id="9" presetID="63" presetClass="path" presetSubtype="0" accel="50000" decel="50000" fill="hold" nodeType="withEffect">
                                  <p:stCondLst>
                                    <p:cond delay="2000"/>
                                  </p:stCondLst>
                                  <p:childTnLst>
                                    <p:animMotion origin="layout" path="M 0 -4.44444E-6 L 0.5 -4.44444E-6 " pathEditMode="relative" rAng="0" ptsTypes="AA">
                                      <p:cBhvr>
                                        <p:cTn id="10" dur="1000" fill="hold"/>
                                        <p:tgtEl>
                                          <p:spTgt spid="80"/>
                                        </p:tgtEl>
                                        <p:attrNameLst>
                                          <p:attrName>ppt_x</p:attrName>
                                          <p:attrName>ppt_y</p:attrName>
                                        </p:attrNameLst>
                                      </p:cBhvr>
                                      <p:rCtr x="25052" y="0"/>
                                    </p:animMotion>
                                  </p:childTnLst>
                                  <p:subTnLst>
                                    <p:audio>
                                      <p:cMediaNode vol="100000">
                                        <p:cTn display="0" masterRel="sameClick">
                                          <p:stCondLst>
                                            <p:cond evt="begin" delay="0">
                                              <p:tn val="9"/>
                                            </p:cond>
                                          </p:stCondLst>
                                          <p:endCondLst>
                                            <p:cond evt="onStopAudio" delay="0">
                                              <p:tgtEl>
                                                <p:sldTgt/>
                                              </p:tgtEl>
                                            </p:cond>
                                          </p:endCondLst>
                                        </p:cTn>
                                        <p:tgtEl>
                                          <p:sndTgt r:embed="rId5" name="answer.wav"/>
                                        </p:tgtEl>
                                      </p:cMediaNode>
                                    </p:audio>
                                  </p:subTnLst>
                                </p:cTn>
                              </p:par>
                              <p:par>
                                <p:cTn id="11" presetID="35" presetClass="path" presetSubtype="0" accel="50000" decel="50000" fill="hold" nodeType="withEffect">
                                  <p:stCondLst>
                                    <p:cond delay="3000"/>
                                  </p:stCondLst>
                                  <p:childTnLst>
                                    <p:animMotion origin="layout" path="M 0 7.40741E-7 L -0.5 7.40741E-7 " pathEditMode="relative" rAng="0" ptsTypes="AA">
                                      <p:cBhvr>
                                        <p:cTn id="12" dur="1000" fill="hold"/>
                                        <p:tgtEl>
                                          <p:spTgt spid="86"/>
                                        </p:tgtEl>
                                        <p:attrNameLst>
                                          <p:attrName>ppt_x</p:attrName>
                                          <p:attrName>ppt_y</p:attrName>
                                        </p:attrNameLst>
                                      </p:cBhvr>
                                      <p:rCtr x="-25000" y="0"/>
                                    </p:animMotion>
                                  </p:childTnLst>
                                  <p:subTnLst>
                                    <p:audio>
                                      <p:cMediaNode vol="100000">
                                        <p:cTn display="0" masterRel="sameClick">
                                          <p:stCondLst>
                                            <p:cond evt="begin" delay="0">
                                              <p:tn val="11"/>
                                            </p:cond>
                                          </p:stCondLst>
                                          <p:endCondLst>
                                            <p:cond evt="onStopAudio" delay="0">
                                              <p:tgtEl>
                                                <p:sldTgt/>
                                              </p:tgtEl>
                                            </p:cond>
                                          </p:endCondLst>
                                        </p:cTn>
                                        <p:tgtEl>
                                          <p:sndTgt r:embed="rId5" name="answer.wav"/>
                                        </p:tgtEl>
                                      </p:cMediaNode>
                                    </p:audio>
                                  </p:subTnLst>
                                </p:cTn>
                              </p:par>
                              <p:par>
                                <p:cTn id="13" presetID="35" presetClass="path" presetSubtype="0" accel="50000" decel="50000" fill="hold" nodeType="withEffect">
                                  <p:stCondLst>
                                    <p:cond delay="3000"/>
                                  </p:stCondLst>
                                  <p:childTnLst>
                                    <p:animMotion origin="layout" path="M 0 -4.44444E-6 L -0.5 -4.44444E-6 " pathEditMode="relative" rAng="0" ptsTypes="AA">
                                      <p:cBhvr>
                                        <p:cTn id="14" dur="900" fill="hold"/>
                                        <p:tgtEl>
                                          <p:spTgt spid="92"/>
                                        </p:tgtEl>
                                        <p:attrNameLst>
                                          <p:attrName>ppt_x</p:attrName>
                                          <p:attrName>ppt_y</p:attrName>
                                        </p:attrNameLst>
                                      </p:cBhvr>
                                      <p:rCtr x="-25000" y="0"/>
                                    </p:animMotion>
                                  </p:childTnLst>
                                  <p:subTnLst>
                                    <p:audio>
                                      <p:cMediaNode vol="100000">
                                        <p:cTn display="0" masterRel="sameClick">
                                          <p:stCondLst>
                                            <p:cond evt="begin" delay="0">
                                              <p:tn val="13"/>
                                            </p:cond>
                                          </p:stCondLst>
                                          <p:endCondLst>
                                            <p:cond evt="onStopAudio" delay="0">
                                              <p:tgtEl>
                                                <p:sldTgt/>
                                              </p:tgtEl>
                                            </p:cond>
                                          </p:endCondLst>
                                        </p:cTn>
                                        <p:tgtEl>
                                          <p:sndTgt r:embed="rId5" name="answer.wav"/>
                                        </p:tgtEl>
                                      </p:cMediaNode>
                                    </p:audio>
                                  </p:sub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circle(out)">
                                      <p:cBhvr>
                                        <p:cTn id="19" dur="10"/>
                                        <p:tgtEl>
                                          <p:spTgt spid="52"/>
                                        </p:tgtEl>
                                      </p:cBhvr>
                                    </p:animEffect>
                                  </p:childTnLst>
                                </p:cTn>
                              </p:par>
                              <p:par>
                                <p:cTn id="20" presetID="1" presetClass="mediacall" presetSubtype="0" fill="hold" nodeType="withEffect">
                                  <p:stCondLst>
                                    <p:cond delay="0"/>
                                  </p:stCondLst>
                                  <p:childTnLst>
                                    <p:cmd type="call" cmd="playFrom(0.0)">
                                      <p:cBhvr>
                                        <p:cTn id="21" dur="16770" fill="hold"/>
                                        <p:tgtEl>
                                          <p:spTgt spid="98"/>
                                        </p:tgtEl>
                                      </p:cBhvr>
                                    </p:cmd>
                                  </p:childTnLst>
                                </p:cTn>
                              </p:par>
                              <p:par>
                                <p:cTn id="22" presetID="22" presetClass="entr" presetSubtype="8" fill="hold" grpId="0" nodeType="withEffect">
                                  <p:stCondLst>
                                    <p:cond delay="10"/>
                                  </p:stCondLst>
                                  <p:childTnLst>
                                    <p:set>
                                      <p:cBhvr>
                                        <p:cTn id="23" dur="1" fill="hold">
                                          <p:stCondLst>
                                            <p:cond delay="0"/>
                                          </p:stCondLst>
                                        </p:cTn>
                                        <p:tgtEl>
                                          <p:spTgt spid="69"/>
                                        </p:tgtEl>
                                        <p:attrNameLst>
                                          <p:attrName>style.visibility</p:attrName>
                                        </p:attrNameLst>
                                      </p:cBhvr>
                                      <p:to>
                                        <p:strVal val="visible"/>
                                      </p:to>
                                    </p:set>
                                    <p:animEffect transition="in" filter="wipe(left)">
                                      <p:cBhvr>
                                        <p:cTn id="24" dur="15000"/>
                                        <p:tgtEl>
                                          <p:spTgt spid="69"/>
                                        </p:tgtEl>
                                      </p:cBhvr>
                                    </p:animEffect>
                                  </p:childTnLst>
                                </p:cTn>
                              </p:par>
                              <p:par>
                                <p:cTn id="25" presetID="1" presetClass="entr" presetSubtype="0" fill="hold" grpId="0" nodeType="withEffect">
                                  <p:stCondLst>
                                    <p:cond delay="1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xit" presetSubtype="0" fill="hold" grpId="1" nodeType="withEffect">
                                  <p:stCondLst>
                                    <p:cond delay="1000"/>
                                  </p:stCondLst>
                                  <p:childTnLst>
                                    <p:set>
                                      <p:cBhvr>
                                        <p:cTn id="28" dur="1" fill="hold">
                                          <p:stCondLst>
                                            <p:cond delay="0"/>
                                          </p:stCondLst>
                                        </p:cTn>
                                        <p:tgtEl>
                                          <p:spTgt spid="68"/>
                                        </p:tgtEl>
                                        <p:attrNameLst>
                                          <p:attrName>style.visibility</p:attrName>
                                        </p:attrNameLst>
                                      </p:cBhvr>
                                      <p:to>
                                        <p:strVal val="hidden"/>
                                      </p:to>
                                    </p:set>
                                  </p:childTnLst>
                                </p:cTn>
                              </p:par>
                              <p:par>
                                <p:cTn id="29" presetID="1" presetClass="entr" presetSubtype="0" fill="hold" grpId="0" nodeType="withEffect">
                                  <p:stCondLst>
                                    <p:cond delay="100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67"/>
                                        </p:tgtEl>
                                        <p:attrNameLst>
                                          <p:attrName>style.visibility</p:attrName>
                                        </p:attrNameLst>
                                      </p:cBhvr>
                                      <p:to>
                                        <p:strVal val="hidden"/>
                                      </p:to>
                                    </p:set>
                                  </p:childTnLst>
                                </p:cTn>
                              </p:par>
                              <p:par>
                                <p:cTn id="33" presetID="1" presetClass="entr" presetSubtype="0" fill="hold" grpId="0" nodeType="withEffect">
                                  <p:stCondLst>
                                    <p:cond delay="200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xit" presetSubtype="0" fill="hold" grpId="1" nodeType="withEffect">
                                  <p:stCondLst>
                                    <p:cond delay="3000"/>
                                  </p:stCondLst>
                                  <p:childTnLst>
                                    <p:set>
                                      <p:cBhvr>
                                        <p:cTn id="36" dur="1" fill="hold">
                                          <p:stCondLst>
                                            <p:cond delay="0"/>
                                          </p:stCondLst>
                                        </p:cTn>
                                        <p:tgtEl>
                                          <p:spTgt spid="66"/>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xit" presetSubtype="0" fill="hold" grpId="1" nodeType="withEffect">
                                  <p:stCondLst>
                                    <p:cond delay="400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xit" presetSubtype="0" fill="hold" grpId="1" nodeType="withEffect">
                                  <p:stCondLst>
                                    <p:cond delay="5000"/>
                                  </p:stCondLst>
                                  <p:childTnLst>
                                    <p:set>
                                      <p:cBhvr>
                                        <p:cTn id="44" dur="1" fill="hold">
                                          <p:stCondLst>
                                            <p:cond delay="0"/>
                                          </p:stCondLst>
                                        </p:cTn>
                                        <p:tgtEl>
                                          <p:spTgt spid="64"/>
                                        </p:tgtEl>
                                        <p:attrNameLst>
                                          <p:attrName>style.visibility</p:attrName>
                                        </p:attrNameLst>
                                      </p:cBhvr>
                                      <p:to>
                                        <p:strVal val="hidden"/>
                                      </p:to>
                                    </p:set>
                                  </p:childTnLst>
                                </p:cTn>
                              </p:par>
                              <p:par>
                                <p:cTn id="45" presetID="1" presetClass="entr" presetSubtype="0" fill="hold" grpId="0" nodeType="withEffect">
                                  <p:stCondLst>
                                    <p:cond delay="500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xit" presetSubtype="0" fill="hold" grpId="1" nodeType="withEffect">
                                  <p:stCondLst>
                                    <p:cond delay="6000"/>
                                  </p:stCondLst>
                                  <p:childTnLst>
                                    <p:set>
                                      <p:cBhvr>
                                        <p:cTn id="48" dur="1" fill="hold">
                                          <p:stCondLst>
                                            <p:cond delay="0"/>
                                          </p:stCondLst>
                                        </p:cTn>
                                        <p:tgtEl>
                                          <p:spTgt spid="63"/>
                                        </p:tgtEl>
                                        <p:attrNameLst>
                                          <p:attrName>style.visibility</p:attrName>
                                        </p:attrNameLst>
                                      </p:cBhvr>
                                      <p:to>
                                        <p:strVal val="hidden"/>
                                      </p:to>
                                    </p:set>
                                  </p:childTnLst>
                                </p:cTn>
                              </p:par>
                              <p:par>
                                <p:cTn id="49" presetID="1" presetClass="entr" presetSubtype="0" fill="hold" grpId="0" nodeType="withEffect">
                                  <p:stCondLst>
                                    <p:cond delay="600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xit" presetSubtype="0" fill="hold" grpId="1" nodeType="withEffect">
                                  <p:stCondLst>
                                    <p:cond delay="7000"/>
                                  </p:stCondLst>
                                  <p:childTnLst>
                                    <p:set>
                                      <p:cBhvr>
                                        <p:cTn id="52" dur="1" fill="hold">
                                          <p:stCondLst>
                                            <p:cond delay="0"/>
                                          </p:stCondLst>
                                        </p:cTn>
                                        <p:tgtEl>
                                          <p:spTgt spid="62"/>
                                        </p:tgtEl>
                                        <p:attrNameLst>
                                          <p:attrName>style.visibility</p:attrName>
                                        </p:attrNameLst>
                                      </p:cBhvr>
                                      <p:to>
                                        <p:strVal val="hidden"/>
                                      </p:to>
                                    </p:set>
                                  </p:childTnLst>
                                </p:cTn>
                              </p:par>
                              <p:par>
                                <p:cTn id="53" presetID="1" presetClass="entr" presetSubtype="0" fill="hold" grpId="0" nodeType="withEffect">
                                  <p:stCondLst>
                                    <p:cond delay="700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xit" presetSubtype="0" fill="hold" grpId="1" nodeType="withEffect">
                                  <p:stCondLst>
                                    <p:cond delay="800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grpId="0" nodeType="withEffect">
                                  <p:stCondLst>
                                    <p:cond delay="800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xit" presetSubtype="0" fill="hold" grpId="1" nodeType="withEffect">
                                  <p:stCondLst>
                                    <p:cond delay="9000"/>
                                  </p:stCondLst>
                                  <p:childTnLst>
                                    <p:set>
                                      <p:cBhvr>
                                        <p:cTn id="60" dur="1" fill="hold">
                                          <p:stCondLst>
                                            <p:cond delay="0"/>
                                          </p:stCondLst>
                                        </p:cTn>
                                        <p:tgtEl>
                                          <p:spTgt spid="60"/>
                                        </p:tgtEl>
                                        <p:attrNameLst>
                                          <p:attrName>style.visibility</p:attrName>
                                        </p:attrNameLst>
                                      </p:cBhvr>
                                      <p:to>
                                        <p:strVal val="hidden"/>
                                      </p:to>
                                    </p:set>
                                  </p:childTnLst>
                                </p:cTn>
                              </p:par>
                              <p:par>
                                <p:cTn id="61" presetID="1" presetClass="entr" presetSubtype="0" fill="hold" grpId="0" nodeType="withEffect">
                                  <p:stCondLst>
                                    <p:cond delay="900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xit" presetSubtype="0" fill="hold" grpId="1" nodeType="withEffect">
                                  <p:stCondLst>
                                    <p:cond delay="1000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ntr" presetSubtype="0" fill="hold" grpId="0" nodeType="withEffect">
                                  <p:stCondLst>
                                    <p:cond delay="1000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xit" presetSubtype="0" fill="hold" grpId="1" nodeType="withEffect">
                                  <p:stCondLst>
                                    <p:cond delay="11000"/>
                                  </p:stCondLst>
                                  <p:childTnLst>
                                    <p:set>
                                      <p:cBhvr>
                                        <p:cTn id="68" dur="1" fill="hold">
                                          <p:stCondLst>
                                            <p:cond delay="0"/>
                                          </p:stCondLst>
                                        </p:cTn>
                                        <p:tgtEl>
                                          <p:spTgt spid="58"/>
                                        </p:tgtEl>
                                        <p:attrNameLst>
                                          <p:attrName>style.visibility</p:attrName>
                                        </p:attrNameLst>
                                      </p:cBhvr>
                                      <p:to>
                                        <p:strVal val="hidden"/>
                                      </p:to>
                                    </p:set>
                                  </p:childTnLst>
                                </p:cTn>
                              </p:par>
                              <p:par>
                                <p:cTn id="69" presetID="1" presetClass="entr" presetSubtype="0" fill="hold" grpId="0" nodeType="withEffect">
                                  <p:stCondLst>
                                    <p:cond delay="1100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xit" presetSubtype="0" fill="hold" grpId="1" nodeType="withEffect">
                                  <p:stCondLst>
                                    <p:cond delay="12000"/>
                                  </p:stCondLst>
                                  <p:childTnLst>
                                    <p:set>
                                      <p:cBhvr>
                                        <p:cTn id="72" dur="1" fill="hold">
                                          <p:stCondLst>
                                            <p:cond delay="0"/>
                                          </p:stCondLst>
                                        </p:cTn>
                                        <p:tgtEl>
                                          <p:spTgt spid="5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0"/>
                                          </p:stCondLst>
                                        </p:cTn>
                                        <p:tgtEl>
                                          <p:spTgt spid="56"/>
                                        </p:tgtEl>
                                        <p:attrNameLst>
                                          <p:attrName>style.visibility</p:attrName>
                                        </p:attrNameLst>
                                      </p:cBhvr>
                                      <p:to>
                                        <p:strVal val="visible"/>
                                      </p:to>
                                    </p:set>
                                  </p:childTnLst>
                                </p:cTn>
                              </p:par>
                              <p:par>
                                <p:cTn id="75" presetID="1" presetClass="exit" presetSubtype="0" fill="hold" grpId="1" nodeType="withEffect">
                                  <p:stCondLst>
                                    <p:cond delay="1300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grpId="0" nodeType="withEffect">
                                  <p:stCondLst>
                                    <p:cond delay="13000"/>
                                  </p:stCondLst>
                                  <p:childTnLst>
                                    <p:set>
                                      <p:cBhvr>
                                        <p:cTn id="78" dur="1" fill="hold">
                                          <p:stCondLst>
                                            <p:cond delay="0"/>
                                          </p:stCondLst>
                                        </p:cTn>
                                        <p:tgtEl>
                                          <p:spTgt spid="55"/>
                                        </p:tgtEl>
                                        <p:attrNameLst>
                                          <p:attrName>style.visibility</p:attrName>
                                        </p:attrNameLst>
                                      </p:cBhvr>
                                      <p:to>
                                        <p:strVal val="visible"/>
                                      </p:to>
                                    </p:set>
                                  </p:childTnLst>
                                </p:cTn>
                              </p:par>
                              <p:par>
                                <p:cTn id="79" presetID="1" presetClass="exit" presetSubtype="0" fill="hold" grpId="1" nodeType="withEffect">
                                  <p:stCondLst>
                                    <p:cond delay="14000"/>
                                  </p:stCondLst>
                                  <p:childTnLst>
                                    <p:set>
                                      <p:cBhvr>
                                        <p:cTn id="80" dur="1" fill="hold">
                                          <p:stCondLst>
                                            <p:cond delay="0"/>
                                          </p:stCondLst>
                                        </p:cTn>
                                        <p:tgtEl>
                                          <p:spTgt spid="55"/>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xit" presetSubtype="0" fill="hold" grpId="1" nodeType="withEffect">
                                  <p:stCondLst>
                                    <p:cond delay="15000"/>
                                  </p:stCondLst>
                                  <p:childTnLst>
                                    <p:set>
                                      <p:cBhvr>
                                        <p:cTn id="84" dur="1" fill="hold">
                                          <p:stCondLst>
                                            <p:cond delay="0"/>
                                          </p:stCondLst>
                                        </p:cTn>
                                        <p:tgtEl>
                                          <p:spTgt spid="54"/>
                                        </p:tgtEl>
                                        <p:attrNameLst>
                                          <p:attrName>style.visibility</p:attrName>
                                        </p:attrNameLst>
                                      </p:cBhvr>
                                      <p:to>
                                        <p:strVal val="hidden"/>
                                      </p:to>
                                    </p:set>
                                  </p:childTnLst>
                                </p:cTn>
                              </p:par>
                              <p:par>
                                <p:cTn id="85" presetID="1" presetClass="entr" presetSubtype="0" fill="hold" grpId="0" nodeType="withEffect">
                                  <p:stCondLst>
                                    <p:cond delay="15000"/>
                                  </p:stCondLst>
                                  <p:childTnLst>
                                    <p:set>
                                      <p:cBhvr>
                                        <p:cTn id="86" dur="1" fill="hold">
                                          <p:stCondLst>
                                            <p:cond delay="0"/>
                                          </p:stCondLst>
                                        </p:cTn>
                                        <p:tgtEl>
                                          <p:spTgt spid="5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6" presetClass="emph" presetSubtype="0" repeatCount="10000" fill="hold" nodeType="clickEffect">
                                  <p:stCondLst>
                                    <p:cond delay="0"/>
                                  </p:stCondLst>
                                  <p:childTnLst>
                                    <p:animEffect transition="out" filter="fade">
                                      <p:cBhvr>
                                        <p:cTn id="90" dur="400" tmFilter="0, 0; .2, .5; .8, .5; 1, 0"/>
                                        <p:tgtEl>
                                          <p:spTgt spid="86"/>
                                        </p:tgtEl>
                                      </p:cBhvr>
                                    </p:animEffect>
                                    <p:animScale>
                                      <p:cBhvr>
                                        <p:cTn id="91" dur="200" autoRev="1" fill="hold"/>
                                        <p:tgtEl>
                                          <p:spTgt spid="86"/>
                                        </p:tgtEl>
                                      </p:cBhvr>
                                      <p:by x="105000" y="105000"/>
                                    </p:animScale>
                                  </p:childTnLst>
                                  <p:subTnLst>
                                    <p:animClr clrSpc="rgb" dir="cw">
                                      <p:cBhvr override="childStyle">
                                        <p:cTn dur="1" fill="hold" display="0" masterRel="nextClick" afterEffect="1"/>
                                        <p:tgtEl>
                                          <p:spTgt spid="86"/>
                                        </p:tgtEl>
                                        <p:attrNameLst>
                                          <p:attrName>ppt_c</p:attrName>
                                        </p:attrNameLst>
                                      </p:cBhvr>
                                      <p:to>
                                        <a:srgbClr val="FF3300"/>
                                      </p:to>
                                    </p:animClr>
                                    <p:audio>
                                      <p:cMediaNode>
                                        <p:cTn display="0" masterRel="sameClick">
                                          <p:stCondLst>
                                            <p:cond evt="begin" delay="0">
                                              <p:tn val="89"/>
                                            </p:cond>
                                          </p:stCondLst>
                                          <p:endCondLst>
                                            <p:cond evt="onStopAudio" delay="0">
                                              <p:tgtEl>
                                                <p:sldTgt/>
                                              </p:tgtEl>
                                            </p:cond>
                                          </p:endCondLst>
                                        </p:cTn>
                                        <p:tgtEl>
                                          <p:sndTgt r:embed="rId6" name="Am thanh tra loi du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92" fill="hold" display="0">
                  <p:stCondLst>
                    <p:cond delay="indefinite"/>
                  </p:stCondLst>
                  <p:endCondLst>
                    <p:cond evt="onStopAudio" delay="0">
                      <p:tgtEl>
                        <p:sldTgt/>
                      </p:tgtEl>
                    </p:cond>
                  </p:endCondLst>
                </p:cTn>
                <p:tgtEl>
                  <p:spTgt spid="98"/>
                </p:tgtEl>
              </p:cMediaNode>
            </p:audio>
          </p:childTnLst>
        </p:cTn>
      </p:par>
    </p:tnLst>
    <p:bldLst>
      <p:bldP spid="53" grpId="0"/>
      <p:bldP spid="54" grpId="0"/>
      <p:bldP spid="54" grpId="1"/>
      <p:bldP spid="55" grpId="0"/>
      <p:bldP spid="55"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3" grpId="1"/>
      <p:bldP spid="64" grpId="0"/>
      <p:bldP spid="64" grpId="1"/>
      <p:bldP spid="65" grpId="0"/>
      <p:bldP spid="65" grpId="1"/>
      <p:bldP spid="66" grpId="0"/>
      <p:bldP spid="66" grpId="1"/>
      <p:bldP spid="67" grpId="0"/>
      <p:bldP spid="67" grpId="1"/>
      <p:bldP spid="68" grpId="0"/>
      <p:bldP spid="68" grpId="1"/>
      <p:bldP spid="6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3|1"/>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1"/>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2023</TotalTime>
  <Words>3757</Words>
  <Application>Microsoft Office PowerPoint</Application>
  <PresentationFormat>Widescreen</PresentationFormat>
  <Paragraphs>541</Paragraphs>
  <Slides>51</Slides>
  <Notes>3</Notes>
  <HiddenSlides>0</HiddenSlides>
  <MMClips>36</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51</vt:i4>
      </vt:variant>
    </vt:vector>
  </HeadingPairs>
  <TitlesOfParts>
    <vt:vector size="71" baseType="lpstr">
      <vt:lpstr>Agency FB</vt:lpstr>
      <vt:lpstr>Alfa Slab One</vt:lpstr>
      <vt:lpstr>Aptos</vt:lpstr>
      <vt:lpstr>Aptos Display</vt:lpstr>
      <vt:lpstr>Arial</vt:lpstr>
      <vt:lpstr>Bahnschrift SemiBold SemiConden</vt:lpstr>
      <vt:lpstr>Cambria Math</vt:lpstr>
      <vt:lpstr>Fira Sans Condensed</vt:lpstr>
      <vt:lpstr>Fira Sans Condensed ExtraBold</vt:lpstr>
      <vt:lpstr>Fira Sans Condensed Medium</vt:lpstr>
      <vt:lpstr>Fira Sans Extra Condensed</vt:lpstr>
      <vt:lpstr>Niagara Engraved</vt:lpstr>
      <vt:lpstr>Nunito Sans ExtraBold</vt:lpstr>
      <vt:lpstr>Oswald</vt:lpstr>
      <vt:lpstr>Oswald SemiBold</vt:lpstr>
      <vt:lpstr>Roboto Black</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Dinh Vu</dc:creator>
  <cp:lastModifiedBy>Cuong ms365</cp:lastModifiedBy>
  <cp:revision>70</cp:revision>
  <dcterms:created xsi:type="dcterms:W3CDTF">2024-04-12T01:31:46Z</dcterms:created>
  <dcterms:modified xsi:type="dcterms:W3CDTF">2024-08-03T12:58:29Z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2024-08-03T12:42:26Z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c86e9c55-b825-412c-834d-21b74c548ee9</vt:lpwstr>
  </property>
  <property fmtid="{D5CDD505-2E9C-101B-9397-08002B2CF9AE}" pid="8" name="MSIP_Label_defa4170-0d19-0005-0004-bc88714345d2_ContentBits">
    <vt:lpwstr>0</vt:lpwstr>
  </property>
</Properties>
</file>