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8288000" cy="10287000"/>
  <p:notesSz cx="6858000" cy="9144000"/>
  <p:embeddedFontLst>
    <p:embeddedFont>
      <p:font typeface="Open Sans Bold" panose="020B0806030504020204"/>
      <p:bold r:id="rId35"/>
    </p:embeddedFont>
    <p:embeddedFont>
      <p:font typeface="Public Sans"/>
      <p:regular r:id="rId36"/>
    </p:embeddedFont>
    <p:embeddedFont>
      <p:font typeface="Open Sans" panose="020B0606030504020204"/>
      <p:regular r:id="rId37"/>
    </p:embeddedFont>
    <p:embeddedFont>
      <p:font typeface="Calibri" panose="020F0502020204030204" charset="0"/>
      <p:regular r:id="rId38"/>
      <p:bold r:id="rId39"/>
      <p:italic r:id="rId40"/>
      <p:boldItalic r:id="rId41"/>
    </p:embeddedFont>
    <p:embeddedFont>
      <p:font typeface="Josefin Sans Bold" panose="00000800000000000000"/>
      <p:bold r:id="rId42"/>
    </p:embeddedFont>
    <p:embeddedFont>
      <p:font typeface="Noto Sans Bold" panose="020B0802040504020204"/>
      <p:bold r:id="rId43"/>
    </p:embeddedFont>
    <p:embeddedFont>
      <p:font typeface="Josefin Sans" panose="00000500000000000000"/>
      <p:regular r:id="rId44"/>
    </p:embeddedFont>
    <p:embeddedFont>
      <p:font typeface="Dancing Script" panose="03080600040507000D00"/>
      <p:regular r:id="rId45"/>
    </p:embeddedFont>
    <p:embeddedFont>
      <p:font typeface="Clear Sans Medium" panose="020B0603030202020304"/>
      <p:regular r:id="rId46"/>
    </p:embeddedFont>
    <p:embeddedFont>
      <p:font typeface="Clear Sans" panose="020B0503030202020304"/>
      <p:regular r:id="rId47"/>
    </p:embeddedFont>
    <p:embeddedFont>
      <p:font typeface="Clear Sans Bold Italics" panose="020B0803030202090304"/>
      <p:boldItalic r:id="rId48"/>
    </p:embeddedFont>
    <p:embeddedFont>
      <p:font typeface="Dancing Script Bold" panose="03080800040507000D00"/>
      <p:bold r:id="rId49"/>
    </p:embeddedFont>
    <p:embeddedFont>
      <p:font typeface="Alatsi" panose="00000500000000000000"/>
      <p:regular r:id="rId50"/>
    </p:embeddedFont>
    <p:embeddedFont>
      <p:font typeface="Faustina" panose="00000500000000000000"/>
      <p:regular r:id="rId51"/>
    </p:embeddedFont>
    <p:embeddedFont>
      <p:font typeface="DG Forsha Scribble" panose="00000800000000000000"/>
      <p:regular r:id="rId52"/>
    </p:embeddedFont>
    <p:embeddedFont>
      <p:font typeface="Cascadia Code" panose="020B0609020000020004" charset="0"/>
      <p:regular r:id="rId53"/>
      <p:bold r:id="rId54"/>
      <p:italic r:id="rId55"/>
      <p:boldItalic r:id="rId56"/>
    </p:embeddedFont>
    <p:embeddedFont>
      <p:font typeface="Bahnschrift" panose="020B0502040204020203"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39"/>
        <p:guide pos="2891"/>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8" Type="http://schemas.openxmlformats.org/officeDocument/2006/relationships/font" Target="fonts/font24.fntdata"/><Relationship Id="rId57" Type="http://schemas.openxmlformats.org/officeDocument/2006/relationships/font" Target="fonts/font23.fntdata"/><Relationship Id="rId56" Type="http://schemas.openxmlformats.org/officeDocument/2006/relationships/font" Target="fonts/font22.fntdata"/><Relationship Id="rId55" Type="http://schemas.openxmlformats.org/officeDocument/2006/relationships/font" Target="fonts/font21.fntdata"/><Relationship Id="rId54" Type="http://schemas.openxmlformats.org/officeDocument/2006/relationships/font" Target="fonts/font20.fntdata"/><Relationship Id="rId53" Type="http://schemas.openxmlformats.org/officeDocument/2006/relationships/font" Target="fonts/font19.fntdata"/><Relationship Id="rId52" Type="http://schemas.openxmlformats.org/officeDocument/2006/relationships/font" Target="fonts/font18.fntdata"/><Relationship Id="rId51" Type="http://schemas.openxmlformats.org/officeDocument/2006/relationships/font" Target="fonts/font17.fntdata"/><Relationship Id="rId50" Type="http://schemas.openxmlformats.org/officeDocument/2006/relationships/font" Target="fonts/font16.fntdata"/><Relationship Id="rId5" Type="http://schemas.openxmlformats.org/officeDocument/2006/relationships/slide" Target="slides/slide3.xml"/><Relationship Id="rId49" Type="http://schemas.openxmlformats.org/officeDocument/2006/relationships/font" Target="fonts/font15.fntdata"/><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2.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6.sv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jpeg"/><Relationship Id="rId2" Type="http://schemas.microsoft.com/office/2007/relationships/media" Target="../media/media1.mp4"/><Relationship Id="rId1" Type="http://schemas.openxmlformats.org/officeDocument/2006/relationships/video" Target="../media/media1.mp4"/></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sv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hyperlink" Target="https://www.google.com/url?sa=i&amp;url=https%3A%2F%2Ftheki.vn%2Fnha-bac-hoc-le-quy-don-nguoi-thay-loi-lac%2F&amp;psig=AOvVaw0obKVyy62ll5toWlasVhUX&amp;ust=1693153697310000&amp;source=images&amp;cd=vfe&amp;opi=89978449&amp;ved=0CBAQjRxqFwoTCICp0Zff-oADFQAAAAAdAAAAABAF" TargetMode="Externa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svg"/><Relationship Id="rId7" Type="http://schemas.openxmlformats.org/officeDocument/2006/relationships/image" Target="../media/image43.png"/><Relationship Id="rId6" Type="http://schemas.openxmlformats.org/officeDocument/2006/relationships/image" Target="../media/image9.svg"/><Relationship Id="rId5" Type="http://schemas.openxmlformats.org/officeDocument/2006/relationships/image" Target="../media/image42.png"/><Relationship Id="rId4" Type="http://schemas.openxmlformats.org/officeDocument/2006/relationships/image" Target="../media/image8.svg"/><Relationship Id="rId3" Type="http://schemas.openxmlformats.org/officeDocument/2006/relationships/image" Target="../media/image41.png"/><Relationship Id="rId2" Type="http://schemas.openxmlformats.org/officeDocument/2006/relationships/image" Target="../media/image7.svg"/><Relationship Id="rId1" Type="http://schemas.openxmlformats.org/officeDocument/2006/relationships/image" Target="../media/image40.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4.svg"/><Relationship Id="rId7" Type="http://schemas.openxmlformats.org/officeDocument/2006/relationships/image" Target="../media/image47.png"/><Relationship Id="rId6" Type="http://schemas.openxmlformats.org/officeDocument/2006/relationships/image" Target="../media/image13.svg"/><Relationship Id="rId5" Type="http://schemas.openxmlformats.org/officeDocument/2006/relationships/image" Target="../media/image46.png"/><Relationship Id="rId4" Type="http://schemas.openxmlformats.org/officeDocument/2006/relationships/image" Target="../media/image12.svg"/><Relationship Id="rId3" Type="http://schemas.openxmlformats.org/officeDocument/2006/relationships/image" Target="../media/image45.png"/><Relationship Id="rId2" Type="http://schemas.openxmlformats.org/officeDocument/2006/relationships/image" Target="../media/image11.svg"/><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4.sv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sv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grpSp>
        <p:nvGrpSpPr>
          <p:cNvPr id="2" name="Group 2"/>
          <p:cNvGrpSpPr/>
          <p:nvPr/>
        </p:nvGrpSpPr>
        <p:grpSpPr>
          <a:xfrm rot="0">
            <a:off x="1028700" y="1028700"/>
            <a:ext cx="11689785" cy="6190207"/>
            <a:chOff x="0" y="0"/>
            <a:chExt cx="15586380" cy="8253610"/>
          </a:xfrm>
        </p:grpSpPr>
        <p:sp>
          <p:nvSpPr>
            <p:cNvPr id="3" name="TextBox 3"/>
            <p:cNvSpPr txBox="1"/>
            <p:nvPr/>
          </p:nvSpPr>
          <p:spPr>
            <a:xfrm>
              <a:off x="0" y="-57150"/>
              <a:ext cx="15586380" cy="7273991"/>
            </a:xfrm>
            <a:prstGeom prst="rect">
              <a:avLst/>
            </a:prstGeom>
          </p:spPr>
          <p:txBody>
            <a:bodyPr lIns="0" tIns="0" rIns="0" bIns="0" rtlCol="0" anchor="t">
              <a:spAutoFit/>
            </a:bodyPr>
            <a:lstStyle/>
            <a:p>
              <a:pPr>
                <a:lnSpc>
                  <a:spcPts val="13790"/>
                </a:lnSpc>
              </a:pPr>
              <a:r>
                <a:rPr lang="en-US" sz="12535">
                  <a:solidFill>
                    <a:srgbClr val="FFFFFF"/>
                  </a:solidFill>
                  <a:latin typeface="Codec Pro Bold" panose="00000600000000000000"/>
                </a:rPr>
                <a:t>Danh nhân trong lịch sử Việt Nam</a:t>
              </a:r>
              <a:endParaRPr lang="en-US" sz="12535">
                <a:solidFill>
                  <a:srgbClr val="FFFFFF"/>
                </a:solidFill>
                <a:latin typeface="Codec Pro Bold" panose="00000600000000000000"/>
              </a:endParaRPr>
            </a:p>
          </p:txBody>
        </p:sp>
        <p:sp>
          <p:nvSpPr>
            <p:cNvPr id="4" name="TextBox 4"/>
            <p:cNvSpPr txBox="1"/>
            <p:nvPr/>
          </p:nvSpPr>
          <p:spPr>
            <a:xfrm>
              <a:off x="0" y="7496072"/>
              <a:ext cx="15586380" cy="757538"/>
            </a:xfrm>
            <a:prstGeom prst="rect">
              <a:avLst/>
            </a:prstGeom>
          </p:spPr>
          <p:txBody>
            <a:bodyPr lIns="0" tIns="0" rIns="0" bIns="0" rtlCol="0" anchor="t">
              <a:spAutoFit/>
            </a:bodyPr>
            <a:lstStyle/>
            <a:p>
              <a:pPr>
                <a:lnSpc>
                  <a:spcPts val="4020"/>
                </a:lnSpc>
              </a:pPr>
              <a:r>
                <a:rPr lang="en-US" sz="3655">
                  <a:solidFill>
                    <a:srgbClr val="FFFFFF"/>
                  </a:solidFill>
                  <a:latin typeface="Codec Pro" panose="00000500000000000000"/>
                </a:rPr>
                <a:t>Chuyên đề 3:</a:t>
              </a:r>
              <a:endParaRPr lang="en-US" sz="3655">
                <a:solidFill>
                  <a:srgbClr val="FFFFFF"/>
                </a:solidFill>
                <a:latin typeface="Codec Pro" panose="00000500000000000000"/>
              </a:endParaRPr>
            </a:p>
          </p:txBody>
        </p:sp>
      </p:grpSp>
      <p:grpSp>
        <p:nvGrpSpPr>
          <p:cNvPr id="5" name="Group 5"/>
          <p:cNvGrpSpPr/>
          <p:nvPr/>
        </p:nvGrpSpPr>
        <p:grpSpPr>
          <a:xfrm rot="0">
            <a:off x="14538397" y="1331433"/>
            <a:ext cx="2932222" cy="563119"/>
            <a:chOff x="0" y="0"/>
            <a:chExt cx="3909630" cy="750825"/>
          </a:xfrm>
        </p:grpSpPr>
        <p:sp>
          <p:nvSpPr>
            <p:cNvPr id="6" name="Freeform 6"/>
            <p:cNvSpPr/>
            <p:nvPr/>
          </p:nvSpPr>
          <p:spPr>
            <a:xfrm>
              <a:off x="0" y="0"/>
              <a:ext cx="909590" cy="750825"/>
            </a:xfrm>
            <a:custGeom>
              <a:avLst/>
              <a:gdLst/>
              <a:ahLst/>
              <a:cxnLst/>
              <a:rect l="l" t="t" r="r" b="b"/>
              <a:pathLst>
                <a:path w="909590" h="750825">
                  <a:moveTo>
                    <a:pt x="0" y="0"/>
                  </a:moveTo>
                  <a:lnTo>
                    <a:pt x="909590" y="0"/>
                  </a:lnTo>
                  <a:lnTo>
                    <a:pt x="909590" y="750825"/>
                  </a:lnTo>
                  <a:lnTo>
                    <a:pt x="0" y="75082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7" name="TextBox 7"/>
            <p:cNvSpPr txBox="1"/>
            <p:nvPr/>
          </p:nvSpPr>
          <p:spPr>
            <a:xfrm>
              <a:off x="1166001" y="93205"/>
              <a:ext cx="2743629" cy="488215"/>
            </a:xfrm>
            <a:prstGeom prst="rect">
              <a:avLst/>
            </a:prstGeom>
          </p:spPr>
          <p:txBody>
            <a:bodyPr lIns="0" tIns="0" rIns="0" bIns="0" rtlCol="0" anchor="t">
              <a:spAutoFit/>
            </a:bodyPr>
            <a:lstStyle/>
            <a:p>
              <a:pPr>
                <a:lnSpc>
                  <a:spcPts val="2900"/>
                </a:lnSpc>
                <a:spcBef>
                  <a:spcPct val="0"/>
                </a:spcBef>
              </a:pPr>
              <a:r>
                <a:rPr lang="en-US" sz="2070">
                  <a:solidFill>
                    <a:srgbClr val="FFFFFF"/>
                  </a:solidFill>
                  <a:latin typeface="Codec Pro Bold" panose="00000600000000000000"/>
                </a:rPr>
                <a:t>Nhóm 7</a:t>
              </a:r>
              <a:endParaRPr lang="en-US" sz="2070">
                <a:solidFill>
                  <a:srgbClr val="FFFFFF"/>
                </a:solidFill>
                <a:latin typeface="Codec Pro Bold" panose="00000600000000000000"/>
              </a:endParaRPr>
            </a:p>
          </p:txBody>
        </p:sp>
      </p:grpSp>
      <p:sp>
        <p:nvSpPr>
          <p:cNvPr id="8" name="AutoShape 8"/>
          <p:cNvSpPr/>
          <p:nvPr/>
        </p:nvSpPr>
        <p:spPr>
          <a:xfrm rot="5400000">
            <a:off x="8608867" y="5129212"/>
            <a:ext cx="10287000" cy="0"/>
          </a:xfrm>
          <a:prstGeom prst="line">
            <a:avLst/>
          </a:prstGeom>
          <a:ln w="28575" cap="flat">
            <a:solidFill>
              <a:srgbClr val="FFFFFF"/>
            </a:solidFill>
            <a:prstDash val="solid"/>
            <a:headEnd type="none" w="sm" len="sm"/>
            <a:tailEnd type="none" w="sm" len="sm"/>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AutoShape 2"/>
          <p:cNvSpPr/>
          <p:nvPr/>
        </p:nvSpPr>
        <p:spPr>
          <a:xfrm>
            <a:off x="0" y="-319199"/>
            <a:ext cx="18288000" cy="1687626"/>
          </a:xfrm>
          <a:prstGeom prst="rect">
            <a:avLst/>
          </a:prstGeom>
          <a:solidFill>
            <a:srgbClr val="365236"/>
          </a:solidFill>
        </p:spPr>
      </p:sp>
      <p:graphicFrame>
        <p:nvGraphicFramePr>
          <p:cNvPr id="3" name="Table 3"/>
          <p:cNvGraphicFramePr>
            <a:graphicFrameLocks noGrp="1"/>
          </p:cNvGraphicFramePr>
          <p:nvPr/>
        </p:nvGraphicFramePr>
        <p:xfrm>
          <a:off x="1198901" y="3048956"/>
          <a:ext cx="15762330" cy="6504620"/>
        </p:xfrm>
        <a:graphic>
          <a:graphicData uri="http://schemas.openxmlformats.org/drawingml/2006/table">
            <a:tbl>
              <a:tblPr/>
              <a:tblGrid>
                <a:gridCol w="3931286"/>
                <a:gridCol w="3931286"/>
                <a:gridCol w="3931286"/>
                <a:gridCol w="3968471"/>
              </a:tblGrid>
              <a:tr h="1416418">
                <a:tc>
                  <a:txBody>
                    <a:bodyPr rtlCol="0"/>
                    <a:lstStyle/>
                    <a:p>
                      <a:pPr algn="ctr">
                        <a:lnSpc>
                          <a:spcPts val="4620"/>
                        </a:lnSpc>
                        <a:defRPr/>
                      </a:pPr>
                      <a:r>
                        <a:rPr lang="en-US" sz="3300">
                          <a:solidFill>
                            <a:srgbClr val="FFFFFF"/>
                          </a:solidFill>
                          <a:latin typeface="Codec Pro" panose="00000500000000000000"/>
                        </a:rPr>
                        <a:t>Ức trai thi tập</a:t>
                      </a: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365236"/>
                    </a:solidFill>
                  </a:tcPr>
                </a:tc>
                <a:tc>
                  <a:txBody>
                    <a:bodyPr rtlCol="0"/>
                    <a:lstStyle/>
                    <a:p>
                      <a:pPr algn="ctr">
                        <a:lnSpc>
                          <a:spcPts val="4620"/>
                        </a:lnSpc>
                        <a:defRPr/>
                      </a:pPr>
                      <a:r>
                        <a:rPr lang="en-US" sz="3300">
                          <a:solidFill>
                            <a:srgbClr val="FFFFFF"/>
                          </a:solidFill>
                          <a:latin typeface="Codec Pro" panose="00000500000000000000"/>
                        </a:rPr>
                        <a:t>Dư địa chí</a:t>
                      </a: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365236"/>
                    </a:solidFill>
                  </a:tcPr>
                </a:tc>
                <a:tc>
                  <a:txBody>
                    <a:bodyPr rtlCol="0"/>
                    <a:lstStyle/>
                    <a:p>
                      <a:pPr algn="ctr">
                        <a:lnSpc>
                          <a:spcPts val="4620"/>
                        </a:lnSpc>
                        <a:defRPr/>
                      </a:pPr>
                      <a:r>
                        <a:rPr lang="en-US" sz="3300">
                          <a:solidFill>
                            <a:srgbClr val="FFFFFF"/>
                          </a:solidFill>
                          <a:latin typeface="Codec Pro" panose="00000500000000000000"/>
                        </a:rPr>
                        <a:t>Bình ngô đại cáo</a:t>
                      </a: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365236"/>
                    </a:solidFill>
                  </a:tcPr>
                </a:tc>
                <a:tc>
                  <a:txBody>
                    <a:bodyPr rtlCol="0"/>
                    <a:lstStyle/>
                    <a:p>
                      <a:pPr algn="ctr">
                        <a:lnSpc>
                          <a:spcPts val="4620"/>
                        </a:lnSpc>
                        <a:defRPr/>
                      </a:pPr>
                      <a:r>
                        <a:rPr lang="en-US" sz="3300">
                          <a:solidFill>
                            <a:srgbClr val="FFFFFF"/>
                          </a:solidFill>
                          <a:latin typeface="Codec Pro" panose="00000500000000000000"/>
                        </a:rPr>
                        <a:t>Quốc âm thi tập</a:t>
                      </a: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365236"/>
                    </a:solidFill>
                  </a:tcPr>
                </a:tc>
              </a:tr>
              <a:tr h="5088202">
                <a:tc>
                  <a:txBody>
                    <a:bodyPr rtlCol="0"/>
                    <a:lstStyle/>
                    <a:p>
                      <a:pPr algn="l">
                        <a:lnSpc>
                          <a:spcPts val="2800"/>
                        </a:lnSpc>
                        <a:defRPr/>
                      </a:pP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FFFFFF"/>
                    </a:solidFill>
                  </a:tcPr>
                </a:tc>
                <a:tc>
                  <a:txBody>
                    <a:bodyPr rtlCol="0"/>
                    <a:lstStyle/>
                    <a:p>
                      <a:pPr marL="431800" lvl="1" indent="-215900" algn="l">
                        <a:lnSpc>
                          <a:spcPts val="2800"/>
                        </a:lnSpc>
                        <a:buFont typeface="Arial" panose="020B0604020202020204"/>
                        <a:buChar char="•"/>
                        <a:defRPr/>
                      </a:pP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FFFFFF"/>
                    </a:solidFill>
                  </a:tcPr>
                </a:tc>
                <a:tc>
                  <a:txBody>
                    <a:bodyPr rtlCol="0"/>
                    <a:lstStyle/>
                    <a:p>
                      <a:pPr marL="431800" lvl="1" indent="-215900" algn="l">
                        <a:lnSpc>
                          <a:spcPts val="2800"/>
                        </a:lnSpc>
                        <a:buFont typeface="Arial" panose="020B0604020202020204"/>
                        <a:buChar char="•"/>
                        <a:defRPr/>
                      </a:pP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FFFFFF"/>
                    </a:solidFill>
                  </a:tcPr>
                </a:tc>
                <a:tc>
                  <a:txBody>
                    <a:bodyPr rtlCol="0"/>
                    <a:lstStyle/>
                    <a:p>
                      <a:pPr marL="431800" lvl="1" indent="-215900" algn="l">
                        <a:lnSpc>
                          <a:spcPts val="2800"/>
                        </a:lnSpc>
                        <a:buFont typeface="Arial" panose="020B0604020202020204"/>
                        <a:buChar char="•"/>
                        <a:defRPr/>
                      </a:pP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FFFFFF"/>
                    </a:solidFill>
                  </a:tcPr>
                </a:tc>
              </a:tr>
            </a:tbl>
          </a:graphicData>
        </a:graphic>
      </p:graphicFrame>
      <p:grpSp>
        <p:nvGrpSpPr>
          <p:cNvPr id="4" name="Group 4"/>
          <p:cNvGrpSpPr>
            <a:grpSpLocks noChangeAspect="1"/>
          </p:cNvGrpSpPr>
          <p:nvPr/>
        </p:nvGrpSpPr>
        <p:grpSpPr>
          <a:xfrm rot="0">
            <a:off x="5139483" y="4307206"/>
            <a:ext cx="3940583" cy="5246370"/>
            <a:chOff x="0" y="0"/>
            <a:chExt cx="3663950" cy="4878070"/>
          </a:xfrm>
        </p:grpSpPr>
        <p:sp>
          <p:nvSpPr>
            <p:cNvPr id="5" name="Freeform 5"/>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1"/>
              <a:stretch>
                <a:fillRect l="-16860" r="-16860"/>
              </a:stretch>
            </a:blipFill>
          </p:spPr>
        </p:sp>
        <p:sp>
          <p:nvSpPr>
            <p:cNvPr id="6" name="Freeform 6"/>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365236"/>
            </a:solidFill>
          </p:spPr>
        </p:sp>
      </p:grpSp>
      <p:grpSp>
        <p:nvGrpSpPr>
          <p:cNvPr id="7" name="Group 7"/>
          <p:cNvGrpSpPr>
            <a:grpSpLocks noChangeAspect="1"/>
          </p:cNvGrpSpPr>
          <p:nvPr/>
        </p:nvGrpSpPr>
        <p:grpSpPr>
          <a:xfrm rot="0">
            <a:off x="9080066" y="4307206"/>
            <a:ext cx="3940583" cy="5246370"/>
            <a:chOff x="0" y="0"/>
            <a:chExt cx="3663950" cy="4878070"/>
          </a:xfrm>
        </p:grpSpPr>
        <p:sp>
          <p:nvSpPr>
            <p:cNvPr id="8" name="Freeform 8"/>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
              <a:stretch>
                <a:fillRect l="-83721" r="-83721"/>
              </a:stretch>
            </a:blipFill>
          </p:spPr>
        </p:sp>
        <p:sp>
          <p:nvSpPr>
            <p:cNvPr id="9" name="Freeform 9"/>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365236"/>
            </a:solidFill>
          </p:spPr>
        </p:sp>
      </p:grpSp>
      <p:grpSp>
        <p:nvGrpSpPr>
          <p:cNvPr id="10" name="Group 10"/>
          <p:cNvGrpSpPr>
            <a:grpSpLocks noChangeAspect="1"/>
          </p:cNvGrpSpPr>
          <p:nvPr/>
        </p:nvGrpSpPr>
        <p:grpSpPr>
          <a:xfrm rot="0">
            <a:off x="13020648" y="4307206"/>
            <a:ext cx="3940583" cy="5246370"/>
            <a:chOff x="0" y="0"/>
            <a:chExt cx="3663950" cy="4878070"/>
          </a:xfrm>
        </p:grpSpPr>
        <p:sp>
          <p:nvSpPr>
            <p:cNvPr id="11" name="Freeform 11"/>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16860" r="-16860"/>
              </a:stretch>
            </a:blipFill>
          </p:spPr>
        </p:sp>
        <p:sp>
          <p:nvSpPr>
            <p:cNvPr id="12" name="Freeform 12"/>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365236"/>
            </a:solidFill>
          </p:spPr>
        </p:sp>
      </p:grpSp>
      <p:sp>
        <p:nvSpPr>
          <p:cNvPr id="13" name="Freeform 13"/>
          <p:cNvSpPr/>
          <p:nvPr/>
        </p:nvSpPr>
        <p:spPr>
          <a:xfrm>
            <a:off x="1198901" y="4307206"/>
            <a:ext cx="3940583" cy="5246370"/>
          </a:xfrm>
          <a:custGeom>
            <a:avLst/>
            <a:gdLst/>
            <a:ahLst/>
            <a:cxnLst/>
            <a:rect l="l" t="t" r="r" b="b"/>
            <a:pathLst>
              <a:path w="3940583" h="5246370">
                <a:moveTo>
                  <a:pt x="0" y="0"/>
                </a:moveTo>
                <a:lnTo>
                  <a:pt x="3940582" y="0"/>
                </a:lnTo>
                <a:lnTo>
                  <a:pt x="3940582" y="5246370"/>
                </a:lnTo>
                <a:lnTo>
                  <a:pt x="0" y="5246370"/>
                </a:lnTo>
                <a:lnTo>
                  <a:pt x="0" y="0"/>
                </a:lnTo>
                <a:close/>
              </a:path>
            </a:pathLst>
          </a:custGeom>
          <a:blipFill>
            <a:blip r:embed="rId4"/>
            <a:stretch>
              <a:fillRect t="-1366" b="-7082"/>
            </a:stretch>
          </a:blipFill>
        </p:spPr>
      </p:sp>
      <p:sp>
        <p:nvSpPr>
          <p:cNvPr id="14" name="TextBox 14"/>
          <p:cNvSpPr txBox="1"/>
          <p:nvPr/>
        </p:nvSpPr>
        <p:spPr>
          <a:xfrm>
            <a:off x="609600" y="118743"/>
            <a:ext cx="14123447" cy="811532"/>
          </a:xfrm>
          <a:prstGeom prst="rect">
            <a:avLst/>
          </a:prstGeom>
        </p:spPr>
        <p:txBody>
          <a:bodyPr lIns="0" tIns="0" rIns="0" bIns="0" rtlCol="0" anchor="t">
            <a:spAutoFit/>
          </a:bodyPr>
          <a:lstStyle/>
          <a:p>
            <a:pPr algn="ctr">
              <a:lnSpc>
                <a:spcPts val="6720"/>
              </a:lnSpc>
              <a:spcBef>
                <a:spcPct val="0"/>
              </a:spcBef>
            </a:pPr>
            <a:r>
              <a:rPr lang="en-US" sz="4800">
                <a:solidFill>
                  <a:srgbClr val="FFFFFF"/>
                </a:solidFill>
                <a:latin typeface="Open Sans Bold" panose="020B0806030504020204"/>
              </a:rPr>
              <a:t>Nguyễn Trãi là một  nhà văn, nhà thơ lớn</a:t>
            </a:r>
            <a:endParaRPr lang="en-US" sz="4800">
              <a:solidFill>
                <a:srgbClr val="FFFFFF"/>
              </a:solidFill>
              <a:latin typeface="Open Sans Bold" panose="020B0806030504020204"/>
            </a:endParaRPr>
          </a:p>
        </p:txBody>
      </p:sp>
      <p:sp>
        <p:nvSpPr>
          <p:cNvPr id="15" name="TextBox 15"/>
          <p:cNvSpPr txBox="1"/>
          <p:nvPr/>
        </p:nvSpPr>
        <p:spPr>
          <a:xfrm>
            <a:off x="1028700" y="1616077"/>
            <a:ext cx="16102731" cy="1040765"/>
          </a:xfrm>
          <a:prstGeom prst="rect">
            <a:avLst/>
          </a:prstGeom>
        </p:spPr>
        <p:txBody>
          <a:bodyPr lIns="0" tIns="0" rIns="0" bIns="0" rtlCol="0" anchor="t">
            <a:spAutoFit/>
          </a:bodyPr>
          <a:lstStyle/>
          <a:p>
            <a:pPr algn="ctr">
              <a:lnSpc>
                <a:spcPts val="4060"/>
              </a:lnSpc>
              <a:spcBef>
                <a:spcPct val="0"/>
              </a:spcBef>
            </a:pPr>
            <a:r>
              <a:rPr lang="en-US" sz="2900">
                <a:solidFill>
                  <a:srgbClr val="FFFFFF"/>
                </a:solidFill>
                <a:latin typeface="Bahnschrift" panose="020B0502040204020203" charset="0"/>
                <a:cs typeface="Bahnschrift" panose="020B0502040204020203" charset="0"/>
              </a:rPr>
              <a:t>Ông để lại nhiều tác phẩm văn chương bằng chữ hán và chữ nôm gồm nhiều thể loại trên các lĩnh vực lịch sử, địa lí, luật pháp,....</a:t>
            </a:r>
            <a:endParaRPr lang="en-US" sz="2900">
              <a:solidFill>
                <a:srgbClr val="FFFFFF"/>
              </a:solidFill>
              <a:latin typeface="Bahnschrift" panose="020B0502040204020203" charset="0"/>
              <a:cs typeface="Bahnschrift" panose="020B05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918669"/>
            <a:ext cx="18288000" cy="2368331"/>
          </a:xfrm>
          <a:prstGeom prst="rect">
            <a:avLst/>
          </a:prstGeom>
          <a:solidFill>
            <a:srgbClr val="7C987C"/>
          </a:solidFill>
        </p:spPr>
      </p:sp>
      <p:grpSp>
        <p:nvGrpSpPr>
          <p:cNvPr id="3" name="Group 3"/>
          <p:cNvGrpSpPr/>
          <p:nvPr/>
        </p:nvGrpSpPr>
        <p:grpSpPr>
          <a:xfrm rot="0">
            <a:off x="-152400" y="0"/>
            <a:ext cx="7830820" cy="10281920"/>
            <a:chOff x="0" y="0"/>
            <a:chExt cx="9767897" cy="12344400"/>
          </a:xfrm>
        </p:grpSpPr>
        <p:pic>
          <p:nvPicPr>
            <p:cNvPr id="4" name="Picture 4"/>
            <p:cNvPicPr>
              <a:picLocks noChangeAspect="1"/>
            </p:cNvPicPr>
            <p:nvPr/>
          </p:nvPicPr>
          <p:blipFill>
            <a:blip r:embed="rId1"/>
            <a:srcRect l="22634" r="22634"/>
            <a:stretch>
              <a:fillRect/>
            </a:stretch>
          </p:blipFill>
          <p:spPr>
            <a:xfrm>
              <a:off x="0" y="0"/>
              <a:ext cx="9767897" cy="12344400"/>
            </a:xfrm>
            <a:prstGeom prst="rect">
              <a:avLst/>
            </a:prstGeom>
          </p:spPr>
        </p:pic>
      </p:grpSp>
      <p:sp>
        <p:nvSpPr>
          <p:cNvPr id="5" name="TextBox 5"/>
          <p:cNvSpPr txBox="1"/>
          <p:nvPr/>
        </p:nvSpPr>
        <p:spPr>
          <a:xfrm>
            <a:off x="8354623" y="773472"/>
            <a:ext cx="8688407" cy="2438400"/>
          </a:xfrm>
          <a:prstGeom prst="rect">
            <a:avLst/>
          </a:prstGeom>
        </p:spPr>
        <p:txBody>
          <a:bodyPr lIns="0" tIns="0" rIns="0" bIns="0" rtlCol="0" anchor="t">
            <a:spAutoFit/>
          </a:bodyPr>
          <a:lstStyle/>
          <a:p>
            <a:pPr algn="ctr">
              <a:lnSpc>
                <a:spcPts val="9600"/>
              </a:lnSpc>
            </a:pPr>
            <a:r>
              <a:rPr lang="en-US" sz="8000">
                <a:solidFill>
                  <a:srgbClr val="000000"/>
                </a:solidFill>
                <a:latin typeface="Open Sans Bold" panose="020B0806030504020204"/>
              </a:rPr>
              <a:t>Nguyễn Du (1766-1820)</a:t>
            </a:r>
            <a:endParaRPr lang="en-US" sz="8000">
              <a:solidFill>
                <a:srgbClr val="000000"/>
              </a:solidFill>
              <a:latin typeface="Open Sans Bold" panose="020B0806030504020204"/>
            </a:endParaRPr>
          </a:p>
        </p:txBody>
      </p:sp>
      <p:sp>
        <p:nvSpPr>
          <p:cNvPr id="6" name="TextBox 6"/>
          <p:cNvSpPr txBox="1"/>
          <p:nvPr/>
        </p:nvSpPr>
        <p:spPr>
          <a:xfrm>
            <a:off x="9144000" y="4011972"/>
            <a:ext cx="7822886" cy="3005455"/>
          </a:xfrm>
          <a:prstGeom prst="rect">
            <a:avLst/>
          </a:prstGeom>
        </p:spPr>
        <p:txBody>
          <a:bodyPr lIns="0" tIns="0" rIns="0" bIns="0" rtlCol="0" anchor="t">
            <a:spAutoFit/>
          </a:bodyPr>
          <a:lstStyle/>
          <a:p>
            <a:pPr marL="604520" lvl="1" indent="-302260">
              <a:lnSpc>
                <a:spcPts val="3920"/>
              </a:lnSpc>
              <a:buFont typeface="Arial" panose="020B0604020202020204"/>
              <a:buChar char="•"/>
            </a:pPr>
            <a:r>
              <a:rPr lang="en-US" sz="2800">
                <a:solidFill>
                  <a:srgbClr val="000000"/>
                </a:solidFill>
                <a:latin typeface="Codec Pro" panose="00000500000000000000"/>
              </a:rPr>
              <a:t>Tên chữ là Tố Như.</a:t>
            </a:r>
            <a:endParaRPr lang="en-US" sz="2800">
              <a:solidFill>
                <a:srgbClr val="000000"/>
              </a:solidFill>
              <a:latin typeface="Codec Pro" panose="00000500000000000000"/>
            </a:endParaRPr>
          </a:p>
          <a:p>
            <a:pPr marL="604520" lvl="1" indent="-302260">
              <a:lnSpc>
                <a:spcPts val="3920"/>
              </a:lnSpc>
              <a:buFont typeface="Arial" panose="020B0604020202020204"/>
              <a:buChar char="•"/>
            </a:pPr>
            <a:r>
              <a:rPr lang="en-US" sz="2800">
                <a:solidFill>
                  <a:srgbClr val="000000"/>
                </a:solidFill>
                <a:latin typeface="Codec Pro" panose="00000500000000000000"/>
              </a:rPr>
              <a:t> Quê quán:  xã Tiên Điền, huyện Nghi Xuân (tỉnh Hà Tĩnh). </a:t>
            </a:r>
            <a:endParaRPr lang="en-US" sz="2800">
              <a:solidFill>
                <a:srgbClr val="000000"/>
              </a:solidFill>
              <a:latin typeface="Codec Pro" panose="00000500000000000000"/>
            </a:endParaRPr>
          </a:p>
          <a:p>
            <a:pPr marL="604520" lvl="1" indent="-302260" algn="l">
              <a:lnSpc>
                <a:spcPts val="3920"/>
              </a:lnSpc>
              <a:buFont typeface="Arial" panose="020B0604020202020204"/>
              <a:buChar char="•"/>
            </a:pPr>
            <a:r>
              <a:rPr lang="en-US" sz="2800">
                <a:solidFill>
                  <a:srgbClr val="000000"/>
                </a:solidFill>
                <a:latin typeface="Codec Pro" panose="00000500000000000000"/>
              </a:rPr>
              <a:t>Ông xuất thân trong một gia đình có truyền thống văn chương và nghệ thuật, cha là Hoàng giáp Nguyễn Nghiễm. </a:t>
            </a:r>
            <a:endParaRPr lang="en-US" sz="2800">
              <a:solidFill>
                <a:srgbClr val="000000"/>
              </a:solidFill>
              <a:latin typeface="Codec Pro" panose="0000050000000000000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4260457"/>
            <a:ext cx="5147618" cy="4997843"/>
          </a:xfrm>
          <a:prstGeom prst="rect">
            <a:avLst/>
          </a:prstGeom>
          <a:solidFill>
            <a:srgbClr val="365236"/>
          </a:solidFill>
        </p:spPr>
      </p:sp>
      <p:sp>
        <p:nvSpPr>
          <p:cNvPr id="3" name="AutoShape 3"/>
          <p:cNvSpPr/>
          <p:nvPr/>
        </p:nvSpPr>
        <p:spPr>
          <a:xfrm>
            <a:off x="6570191" y="4260457"/>
            <a:ext cx="5147618" cy="4998010"/>
          </a:xfrm>
          <a:prstGeom prst="rect">
            <a:avLst/>
          </a:prstGeom>
          <a:solidFill>
            <a:srgbClr val="7C987C"/>
          </a:solidFill>
        </p:spPr>
      </p:sp>
      <p:sp>
        <p:nvSpPr>
          <p:cNvPr id="4" name="Freeform 4"/>
          <p:cNvSpPr/>
          <p:nvPr/>
        </p:nvSpPr>
        <p:spPr>
          <a:xfrm>
            <a:off x="14096767" y="-471170"/>
            <a:ext cx="4361229" cy="4731116"/>
          </a:xfrm>
          <a:custGeom>
            <a:avLst/>
            <a:gdLst/>
            <a:ahLst/>
            <a:cxnLst/>
            <a:rect l="l" t="t" r="r" b="b"/>
            <a:pathLst>
              <a:path w="4361229" h="4731116">
                <a:moveTo>
                  <a:pt x="0" y="0"/>
                </a:moveTo>
                <a:lnTo>
                  <a:pt x="4361228" y="0"/>
                </a:lnTo>
                <a:lnTo>
                  <a:pt x="4361228" y="4731116"/>
                </a:lnTo>
                <a:lnTo>
                  <a:pt x="0" y="473111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AutoShape 5"/>
          <p:cNvSpPr/>
          <p:nvPr/>
        </p:nvSpPr>
        <p:spPr>
          <a:xfrm>
            <a:off x="12111682" y="4260457"/>
            <a:ext cx="5147618" cy="4997917"/>
          </a:xfrm>
          <a:prstGeom prst="rect">
            <a:avLst/>
          </a:prstGeom>
          <a:solidFill>
            <a:srgbClr val="D6EAD6"/>
          </a:solidFill>
        </p:spPr>
      </p:sp>
      <p:sp>
        <p:nvSpPr>
          <p:cNvPr id="6" name="Freeform 6"/>
          <p:cNvSpPr/>
          <p:nvPr/>
        </p:nvSpPr>
        <p:spPr>
          <a:xfrm rot="-5400000">
            <a:off x="7804734" y="-6059169"/>
            <a:ext cx="2366697" cy="16542435"/>
          </a:xfrm>
          <a:custGeom>
            <a:avLst/>
            <a:gdLst/>
            <a:ahLst/>
            <a:cxnLst/>
            <a:rect l="l" t="t" r="r" b="b"/>
            <a:pathLst>
              <a:path w="2366697" h="16542435">
                <a:moveTo>
                  <a:pt x="0" y="0"/>
                </a:moveTo>
                <a:lnTo>
                  <a:pt x="2366697" y="0"/>
                </a:lnTo>
                <a:lnTo>
                  <a:pt x="2366697" y="16542435"/>
                </a:lnTo>
                <a:lnTo>
                  <a:pt x="0" y="16542435"/>
                </a:lnTo>
                <a:lnTo>
                  <a:pt x="0" y="0"/>
                </a:lnTo>
                <a:close/>
              </a:path>
            </a:pathLst>
          </a:custGeom>
          <a:blipFill>
            <a:blip r:embed="rId3"/>
            <a:stretch>
              <a:fillRect l="-99391" t="-968" r="-94371"/>
            </a:stretch>
          </a:blipFill>
        </p:spPr>
      </p:sp>
      <p:sp>
        <p:nvSpPr>
          <p:cNvPr id="7" name="TextBox 7"/>
          <p:cNvSpPr txBox="1"/>
          <p:nvPr/>
        </p:nvSpPr>
        <p:spPr>
          <a:xfrm>
            <a:off x="1028700" y="1157022"/>
            <a:ext cx="16230600" cy="2238375"/>
          </a:xfrm>
          <a:prstGeom prst="rect">
            <a:avLst/>
          </a:prstGeom>
        </p:spPr>
        <p:txBody>
          <a:bodyPr lIns="0" tIns="0" rIns="0" bIns="0" rtlCol="0" anchor="t">
            <a:spAutoFit/>
          </a:bodyPr>
          <a:lstStyle/>
          <a:p>
            <a:pPr>
              <a:lnSpc>
                <a:spcPts val="8880"/>
              </a:lnSpc>
            </a:pPr>
            <a:r>
              <a:rPr lang="en-US" sz="7400">
                <a:solidFill>
                  <a:srgbClr val="000000"/>
                </a:solidFill>
                <a:latin typeface="Open Sans Bold" panose="020B0806030504020204"/>
              </a:rPr>
              <a:t>Nhà thơ lớn - tác giả của "Truyện Kiều"</a:t>
            </a:r>
            <a:endParaRPr lang="en-US" sz="7400">
              <a:solidFill>
                <a:srgbClr val="000000"/>
              </a:solidFill>
              <a:latin typeface="Open Sans Bold" panose="020B0806030504020204"/>
            </a:endParaRPr>
          </a:p>
        </p:txBody>
      </p:sp>
      <p:sp>
        <p:nvSpPr>
          <p:cNvPr id="8" name="TextBox 8"/>
          <p:cNvSpPr txBox="1"/>
          <p:nvPr/>
        </p:nvSpPr>
        <p:spPr>
          <a:xfrm>
            <a:off x="1634297" y="4910138"/>
            <a:ext cx="3936425" cy="466725"/>
          </a:xfrm>
          <a:prstGeom prst="rect">
            <a:avLst/>
          </a:prstGeom>
        </p:spPr>
        <p:txBody>
          <a:bodyPr lIns="0" tIns="0" rIns="0" bIns="0" rtlCol="0" anchor="t">
            <a:spAutoFit/>
          </a:bodyPr>
          <a:lstStyle/>
          <a:p>
            <a:pPr marL="0" lvl="0" indent="0">
              <a:lnSpc>
                <a:spcPts val="3720"/>
              </a:lnSpc>
              <a:spcBef>
                <a:spcPct val="0"/>
              </a:spcBef>
            </a:pPr>
            <a:r>
              <a:rPr lang="en-US" sz="3100">
                <a:solidFill>
                  <a:srgbClr val="FFFFFF"/>
                </a:solidFill>
                <a:latin typeface="Open Sans Bold" panose="020B0806030504020204"/>
              </a:rPr>
              <a:t>Văn học chữ Hán</a:t>
            </a:r>
            <a:endParaRPr lang="en-US" sz="3100">
              <a:solidFill>
                <a:srgbClr val="FFFFFF"/>
              </a:solidFill>
              <a:latin typeface="Open Sans Bold" panose="020B0806030504020204"/>
            </a:endParaRPr>
          </a:p>
        </p:txBody>
      </p:sp>
      <p:sp>
        <p:nvSpPr>
          <p:cNvPr id="9" name="TextBox 9"/>
          <p:cNvSpPr txBox="1"/>
          <p:nvPr/>
        </p:nvSpPr>
        <p:spPr>
          <a:xfrm>
            <a:off x="1633641" y="5542915"/>
            <a:ext cx="3936425" cy="1189355"/>
          </a:xfrm>
          <a:prstGeom prst="rect">
            <a:avLst/>
          </a:prstGeom>
        </p:spPr>
        <p:txBody>
          <a:bodyPr lIns="0" tIns="0" rIns="0" bIns="0" rtlCol="0" anchor="t">
            <a:spAutoFit/>
          </a:bodyPr>
          <a:lstStyle/>
          <a:p>
            <a:pPr>
              <a:lnSpc>
                <a:spcPts val="3220"/>
              </a:lnSpc>
            </a:pPr>
            <a:r>
              <a:rPr lang="en-US" sz="2300">
                <a:solidFill>
                  <a:srgbClr val="FFFFFF"/>
                </a:solidFill>
                <a:latin typeface="Open Sans" panose="020B0606030504020204"/>
              </a:rPr>
              <a:t>Thanh Hiên thi tập</a:t>
            </a:r>
            <a:endParaRPr lang="en-US" sz="2300">
              <a:solidFill>
                <a:srgbClr val="FFFFFF"/>
              </a:solidFill>
              <a:latin typeface="Open Sans" panose="020B0606030504020204"/>
            </a:endParaRPr>
          </a:p>
          <a:p>
            <a:pPr>
              <a:lnSpc>
                <a:spcPts val="3220"/>
              </a:lnSpc>
            </a:pPr>
            <a:r>
              <a:rPr lang="en-US" sz="2300">
                <a:solidFill>
                  <a:srgbClr val="FFFFFF"/>
                </a:solidFill>
                <a:latin typeface="Open Sans" panose="020B0606030504020204"/>
              </a:rPr>
              <a:t> Nam trung tạp ngâm</a:t>
            </a:r>
            <a:endParaRPr lang="en-US" sz="2300">
              <a:solidFill>
                <a:srgbClr val="FFFFFF"/>
              </a:solidFill>
              <a:latin typeface="Open Sans" panose="020B0606030504020204"/>
            </a:endParaRPr>
          </a:p>
          <a:p>
            <a:pPr marL="0" lvl="0" indent="0">
              <a:lnSpc>
                <a:spcPts val="3220"/>
              </a:lnSpc>
              <a:spcBef>
                <a:spcPct val="0"/>
              </a:spcBef>
            </a:pPr>
            <a:r>
              <a:rPr lang="en-US" sz="2300">
                <a:solidFill>
                  <a:srgbClr val="FFFFFF"/>
                </a:solidFill>
                <a:latin typeface="Open Sans" panose="020B0606030504020204"/>
              </a:rPr>
              <a:t>...</a:t>
            </a:r>
            <a:endParaRPr lang="en-US" sz="2300">
              <a:solidFill>
                <a:srgbClr val="FFFFFF"/>
              </a:solidFill>
              <a:latin typeface="Open Sans" panose="020B0606030504020204"/>
            </a:endParaRPr>
          </a:p>
        </p:txBody>
      </p:sp>
      <p:sp>
        <p:nvSpPr>
          <p:cNvPr id="10" name="TextBox 10"/>
          <p:cNvSpPr txBox="1"/>
          <p:nvPr/>
        </p:nvSpPr>
        <p:spPr>
          <a:xfrm>
            <a:off x="7175788" y="4910138"/>
            <a:ext cx="3936425" cy="466725"/>
          </a:xfrm>
          <a:prstGeom prst="rect">
            <a:avLst/>
          </a:prstGeom>
        </p:spPr>
        <p:txBody>
          <a:bodyPr lIns="0" tIns="0" rIns="0" bIns="0" rtlCol="0" anchor="t">
            <a:spAutoFit/>
          </a:bodyPr>
          <a:lstStyle/>
          <a:p>
            <a:pPr marL="0" lvl="0" indent="0">
              <a:lnSpc>
                <a:spcPts val="3720"/>
              </a:lnSpc>
              <a:spcBef>
                <a:spcPct val="0"/>
              </a:spcBef>
            </a:pPr>
            <a:r>
              <a:rPr lang="en-US" sz="3100">
                <a:solidFill>
                  <a:srgbClr val="FFFFFF"/>
                </a:solidFill>
                <a:latin typeface="Open Sans Bold" panose="020B0806030504020204"/>
              </a:rPr>
              <a:t>Văn học chữ Nôm</a:t>
            </a:r>
            <a:endParaRPr lang="en-US" sz="3100">
              <a:solidFill>
                <a:srgbClr val="FFFFFF"/>
              </a:solidFill>
              <a:latin typeface="Open Sans Bold" panose="020B0806030504020204"/>
            </a:endParaRPr>
          </a:p>
        </p:txBody>
      </p:sp>
      <p:sp>
        <p:nvSpPr>
          <p:cNvPr id="11" name="TextBox 11"/>
          <p:cNvSpPr txBox="1"/>
          <p:nvPr/>
        </p:nvSpPr>
        <p:spPr>
          <a:xfrm>
            <a:off x="7175788" y="5570107"/>
            <a:ext cx="3936425" cy="1189355"/>
          </a:xfrm>
          <a:prstGeom prst="rect">
            <a:avLst/>
          </a:prstGeom>
        </p:spPr>
        <p:txBody>
          <a:bodyPr lIns="0" tIns="0" rIns="0" bIns="0" rtlCol="0" anchor="t">
            <a:spAutoFit/>
          </a:bodyPr>
          <a:lstStyle/>
          <a:p>
            <a:pPr>
              <a:lnSpc>
                <a:spcPts val="3220"/>
              </a:lnSpc>
            </a:pPr>
            <a:r>
              <a:rPr lang="en-US" sz="2300">
                <a:solidFill>
                  <a:srgbClr val="FFFFFF"/>
                </a:solidFill>
                <a:latin typeface="Open Sans" panose="020B0606030504020204"/>
              </a:rPr>
              <a:t>Văn tế thập loại chúng sinh</a:t>
            </a:r>
            <a:endParaRPr lang="en-US" sz="2300">
              <a:solidFill>
                <a:srgbClr val="FFFFFF"/>
              </a:solidFill>
              <a:latin typeface="Open Sans" panose="020B0606030504020204"/>
            </a:endParaRPr>
          </a:p>
          <a:p>
            <a:pPr>
              <a:lnSpc>
                <a:spcPts val="3220"/>
              </a:lnSpc>
            </a:pPr>
            <a:r>
              <a:rPr lang="en-US" sz="2300">
                <a:solidFill>
                  <a:srgbClr val="FFFFFF"/>
                </a:solidFill>
                <a:latin typeface="Open Sans" panose="020B0606030504020204"/>
              </a:rPr>
              <a:t>Văn chiêu hồn</a:t>
            </a:r>
            <a:endParaRPr lang="en-US" sz="2300">
              <a:solidFill>
                <a:srgbClr val="FFFFFF"/>
              </a:solidFill>
              <a:latin typeface="Open Sans" panose="020B0606030504020204"/>
            </a:endParaRPr>
          </a:p>
          <a:p>
            <a:pPr marL="0" lvl="0" indent="0">
              <a:lnSpc>
                <a:spcPts val="3220"/>
              </a:lnSpc>
              <a:spcBef>
                <a:spcPct val="0"/>
              </a:spcBef>
            </a:pPr>
            <a:r>
              <a:rPr lang="en-US" sz="2300">
                <a:solidFill>
                  <a:srgbClr val="FFFFFF"/>
                </a:solidFill>
                <a:latin typeface="Open Sans" panose="020B0606030504020204"/>
              </a:rPr>
              <a:t>....</a:t>
            </a:r>
            <a:endParaRPr lang="en-US" sz="2300">
              <a:solidFill>
                <a:srgbClr val="FFFFFF"/>
              </a:solidFill>
              <a:latin typeface="Open Sans" panose="020B0606030504020204"/>
            </a:endParaRPr>
          </a:p>
        </p:txBody>
      </p:sp>
      <p:sp>
        <p:nvSpPr>
          <p:cNvPr id="12" name="TextBox 12"/>
          <p:cNvSpPr txBox="1"/>
          <p:nvPr/>
        </p:nvSpPr>
        <p:spPr>
          <a:xfrm>
            <a:off x="12717934" y="4910138"/>
            <a:ext cx="4191563" cy="466725"/>
          </a:xfrm>
          <a:prstGeom prst="rect">
            <a:avLst/>
          </a:prstGeom>
        </p:spPr>
        <p:txBody>
          <a:bodyPr lIns="0" tIns="0" rIns="0" bIns="0" rtlCol="0" anchor="t">
            <a:spAutoFit/>
          </a:bodyPr>
          <a:lstStyle/>
          <a:p>
            <a:pPr marL="0" lvl="0" indent="0">
              <a:lnSpc>
                <a:spcPts val="3720"/>
              </a:lnSpc>
              <a:spcBef>
                <a:spcPct val="0"/>
              </a:spcBef>
            </a:pPr>
            <a:r>
              <a:rPr lang="en-US" sz="3100">
                <a:solidFill>
                  <a:srgbClr val="000000"/>
                </a:solidFill>
                <a:latin typeface="Open Sans Bold" panose="020B0806030504020204"/>
              </a:rPr>
              <a:t>Tư tưởng nghệ thuật </a:t>
            </a:r>
            <a:endParaRPr lang="en-US" sz="3100">
              <a:solidFill>
                <a:srgbClr val="000000"/>
              </a:solidFill>
              <a:latin typeface="Open Sans Bold" panose="020B0806030504020204"/>
            </a:endParaRPr>
          </a:p>
        </p:txBody>
      </p:sp>
      <p:sp>
        <p:nvSpPr>
          <p:cNvPr id="13" name="TextBox 13"/>
          <p:cNvSpPr txBox="1"/>
          <p:nvPr/>
        </p:nvSpPr>
        <p:spPr>
          <a:xfrm>
            <a:off x="12717934" y="5542915"/>
            <a:ext cx="4191563" cy="3189605"/>
          </a:xfrm>
          <a:prstGeom prst="rect">
            <a:avLst/>
          </a:prstGeom>
        </p:spPr>
        <p:txBody>
          <a:bodyPr lIns="0" tIns="0" rIns="0" bIns="0" rtlCol="0" anchor="t">
            <a:spAutoFit/>
          </a:bodyPr>
          <a:lstStyle/>
          <a:p>
            <a:pPr>
              <a:lnSpc>
                <a:spcPts val="3220"/>
              </a:lnSpc>
            </a:pPr>
            <a:r>
              <a:rPr lang="en-US" sz="2300">
                <a:solidFill>
                  <a:srgbClr val="000000"/>
                </a:solidFill>
                <a:latin typeface="Open Sans" panose="020B0606030504020204"/>
              </a:rPr>
              <a:t>Ngợi ca vẻ đẹp con người, tình yêu đôi lứa.</a:t>
            </a:r>
            <a:endParaRPr lang="en-US" sz="2300">
              <a:solidFill>
                <a:srgbClr val="000000"/>
              </a:solidFill>
              <a:latin typeface="Open Sans" panose="020B0606030504020204"/>
            </a:endParaRPr>
          </a:p>
          <a:p>
            <a:pPr marL="0" lvl="0" indent="0">
              <a:lnSpc>
                <a:spcPts val="3220"/>
              </a:lnSpc>
              <a:spcBef>
                <a:spcPct val="0"/>
              </a:spcBef>
            </a:pPr>
            <a:r>
              <a:rPr lang="en-US" sz="2300">
                <a:solidFill>
                  <a:srgbClr val="000000"/>
                </a:solidFill>
                <a:latin typeface="Open Sans" panose="020B0606030504020204"/>
              </a:rPr>
              <a:t>Đề cao tự do, khát vọng công lí, lên án bất công xã hội, phản ánh nỗi khổ đau, bất hạnh của con người, đặc biệt là người phụ nữ và ước mơ giải phóng con người.</a:t>
            </a:r>
            <a:endParaRPr lang="en-US" sz="2300">
              <a:solidFill>
                <a:srgbClr val="000000"/>
              </a:solidFill>
              <a:latin typeface="Open Sans" panose="020B0606030504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65236"/>
        </a:solidFill>
        <a:effectLst/>
      </p:bgPr>
    </p:bg>
    <p:spTree>
      <p:nvGrpSpPr>
        <p:cNvPr id="1" name=""/>
        <p:cNvGrpSpPr/>
        <p:nvPr/>
      </p:nvGrpSpPr>
      <p:grpSpPr>
        <a:xfrm>
          <a:off x="0" y="0"/>
          <a:ext cx="0" cy="0"/>
          <a:chOff x="0" y="0"/>
          <a:chExt cx="0" cy="0"/>
        </a:xfrm>
      </p:grpSpPr>
      <p:sp>
        <p:nvSpPr>
          <p:cNvPr id="2" name="Freeform 2"/>
          <p:cNvSpPr/>
          <p:nvPr/>
        </p:nvSpPr>
        <p:spPr>
          <a:xfrm>
            <a:off x="9271000" y="2589530"/>
            <a:ext cx="3970020" cy="5559425"/>
          </a:xfrm>
          <a:custGeom>
            <a:avLst/>
            <a:gdLst/>
            <a:ahLst/>
            <a:cxnLst/>
            <a:rect l="l" t="t" r="r" b="b"/>
            <a:pathLst>
              <a:path w="3969846" h="5628136">
                <a:moveTo>
                  <a:pt x="0" y="0"/>
                </a:moveTo>
                <a:lnTo>
                  <a:pt x="3969846" y="0"/>
                </a:lnTo>
                <a:lnTo>
                  <a:pt x="3969846" y="5628137"/>
                </a:lnTo>
                <a:lnTo>
                  <a:pt x="0" y="5628137"/>
                </a:lnTo>
                <a:lnTo>
                  <a:pt x="0" y="0"/>
                </a:lnTo>
                <a:close/>
              </a:path>
            </a:pathLst>
          </a:custGeom>
          <a:blipFill>
            <a:blip r:embed="rId1"/>
            <a:stretch>
              <a:fillRect/>
            </a:stretch>
          </a:blipFill>
        </p:spPr>
      </p:sp>
      <p:sp>
        <p:nvSpPr>
          <p:cNvPr id="3" name="Freeform 3"/>
          <p:cNvSpPr/>
          <p:nvPr/>
        </p:nvSpPr>
        <p:spPr>
          <a:xfrm>
            <a:off x="13889990" y="2589530"/>
            <a:ext cx="3703320" cy="5537835"/>
          </a:xfrm>
          <a:custGeom>
            <a:avLst/>
            <a:gdLst/>
            <a:ahLst/>
            <a:cxnLst/>
            <a:rect l="l" t="t" r="r" b="b"/>
            <a:pathLst>
              <a:path w="3703507" h="5606344">
                <a:moveTo>
                  <a:pt x="0" y="0"/>
                </a:moveTo>
                <a:lnTo>
                  <a:pt x="3703507" y="0"/>
                </a:lnTo>
                <a:lnTo>
                  <a:pt x="3703507" y="5606344"/>
                </a:lnTo>
                <a:lnTo>
                  <a:pt x="0" y="5606344"/>
                </a:lnTo>
                <a:lnTo>
                  <a:pt x="0" y="0"/>
                </a:lnTo>
                <a:close/>
              </a:path>
            </a:pathLst>
          </a:custGeom>
          <a:blipFill>
            <a:blip r:embed="rId2"/>
            <a:stretch>
              <a:fillRect/>
            </a:stretch>
          </a:blipFill>
        </p:spPr>
      </p:sp>
      <p:sp>
        <p:nvSpPr>
          <p:cNvPr id="4" name="Freeform 4"/>
          <p:cNvSpPr/>
          <p:nvPr/>
        </p:nvSpPr>
        <p:spPr>
          <a:xfrm>
            <a:off x="694690" y="2588895"/>
            <a:ext cx="3429635" cy="5581650"/>
          </a:xfrm>
          <a:custGeom>
            <a:avLst/>
            <a:gdLst/>
            <a:ahLst/>
            <a:cxnLst/>
            <a:rect l="l" t="t" r="r" b="b"/>
            <a:pathLst>
              <a:path w="3429645" h="5628136">
                <a:moveTo>
                  <a:pt x="0" y="0"/>
                </a:moveTo>
                <a:lnTo>
                  <a:pt x="3429645" y="0"/>
                </a:lnTo>
                <a:lnTo>
                  <a:pt x="3429645" y="5628136"/>
                </a:lnTo>
                <a:lnTo>
                  <a:pt x="0" y="5628136"/>
                </a:lnTo>
                <a:lnTo>
                  <a:pt x="0" y="0"/>
                </a:lnTo>
                <a:close/>
              </a:path>
            </a:pathLst>
          </a:custGeom>
          <a:blipFill>
            <a:blip r:embed="rId3"/>
            <a:stretch>
              <a:fillRect/>
            </a:stretch>
          </a:blipFill>
        </p:spPr>
      </p:sp>
      <p:sp>
        <p:nvSpPr>
          <p:cNvPr id="5" name="Freeform 5"/>
          <p:cNvSpPr/>
          <p:nvPr/>
        </p:nvSpPr>
        <p:spPr>
          <a:xfrm>
            <a:off x="4646609" y="2588703"/>
            <a:ext cx="3974970" cy="5581917"/>
          </a:xfrm>
          <a:custGeom>
            <a:avLst/>
            <a:gdLst/>
            <a:ahLst/>
            <a:cxnLst/>
            <a:rect l="l" t="t" r="r" b="b"/>
            <a:pathLst>
              <a:path w="3974970" h="5581917">
                <a:moveTo>
                  <a:pt x="0" y="0"/>
                </a:moveTo>
                <a:lnTo>
                  <a:pt x="3974970" y="0"/>
                </a:lnTo>
                <a:lnTo>
                  <a:pt x="3974970" y="5581918"/>
                </a:lnTo>
                <a:lnTo>
                  <a:pt x="0" y="5581918"/>
                </a:lnTo>
                <a:lnTo>
                  <a:pt x="0" y="0"/>
                </a:lnTo>
                <a:close/>
              </a:path>
            </a:pathLst>
          </a:custGeom>
          <a:blipFill>
            <a:blip r:embed="rId4"/>
            <a:stretch>
              <a:fillRect l="-9271" r="-713"/>
            </a:stretch>
          </a:blipFill>
        </p:spPr>
      </p:sp>
      <p:sp>
        <p:nvSpPr>
          <p:cNvPr id="6" name="TextBox 6"/>
          <p:cNvSpPr txBox="1"/>
          <p:nvPr/>
        </p:nvSpPr>
        <p:spPr>
          <a:xfrm>
            <a:off x="694543" y="518321"/>
            <a:ext cx="16898915" cy="1471930"/>
          </a:xfrm>
          <a:prstGeom prst="rect">
            <a:avLst/>
          </a:prstGeom>
        </p:spPr>
        <p:txBody>
          <a:bodyPr lIns="0" tIns="0" rIns="0" bIns="0" rtlCol="0" anchor="t">
            <a:spAutoFit/>
          </a:bodyPr>
          <a:lstStyle/>
          <a:p>
            <a:pPr algn="ctr">
              <a:lnSpc>
                <a:spcPts val="3920"/>
              </a:lnSpc>
              <a:spcBef>
                <a:spcPct val="0"/>
              </a:spcBef>
            </a:pPr>
            <a:r>
              <a:rPr lang="en-US" sz="2800">
                <a:solidFill>
                  <a:srgbClr val="FFFFFF"/>
                </a:solidFill>
                <a:latin typeface="Open Sans" panose="020B0606030504020204"/>
              </a:rPr>
              <a:t>Truyện Kiều là truyện thơ Nôm gồm 3254 câu thơ, được viết theo thể lục bát. Tác phẩm đã được dịch ra hơn 30 ngôn ngữ với trên 60 bản dịch khác nhau. Truyện Kiều của Nguyễn Du đã góp phần đưa văn học Việt Nam vượt ra khỏi biên giới quốc gia, trở thành một bộ phận tinh hoa của văn hoá nhân loại.</a:t>
            </a:r>
            <a:endParaRPr lang="en-US" sz="2800">
              <a:solidFill>
                <a:srgbClr val="FFFFFF"/>
              </a:solidFill>
              <a:latin typeface="Open Sans" panose="020B0606030504020204"/>
            </a:endParaRPr>
          </a:p>
        </p:txBody>
      </p:sp>
      <p:sp>
        <p:nvSpPr>
          <p:cNvPr id="7" name="TextBox 7"/>
          <p:cNvSpPr txBox="1"/>
          <p:nvPr/>
        </p:nvSpPr>
        <p:spPr>
          <a:xfrm>
            <a:off x="10226172" y="8269911"/>
            <a:ext cx="2059186" cy="389254"/>
          </a:xfrm>
          <a:prstGeom prst="rect">
            <a:avLst/>
          </a:prstGeom>
        </p:spPr>
        <p:txBody>
          <a:bodyPr lIns="0" tIns="0" rIns="0" bIns="0" rtlCol="0" anchor="t">
            <a:spAutoFit/>
          </a:bodyPr>
          <a:lstStyle/>
          <a:p>
            <a:pPr algn="ctr">
              <a:lnSpc>
                <a:spcPts val="3220"/>
              </a:lnSpc>
            </a:pPr>
            <a:r>
              <a:rPr lang="en-US" sz="2300">
                <a:solidFill>
                  <a:srgbClr val="FFFFFF"/>
                </a:solidFill>
                <a:latin typeface="Open Sans" panose="020B0606030504020204"/>
              </a:rPr>
              <a:t>Bản tiếng Pháp</a:t>
            </a:r>
            <a:endParaRPr lang="en-US" sz="2300">
              <a:solidFill>
                <a:srgbClr val="FFFFFF"/>
              </a:solidFill>
              <a:latin typeface="Open Sans" panose="020B0606030504020204"/>
            </a:endParaRPr>
          </a:p>
        </p:txBody>
      </p:sp>
      <p:sp>
        <p:nvSpPr>
          <p:cNvPr id="8" name="TextBox 8"/>
          <p:cNvSpPr txBox="1"/>
          <p:nvPr/>
        </p:nvSpPr>
        <p:spPr>
          <a:xfrm>
            <a:off x="14788683" y="8269911"/>
            <a:ext cx="1906042" cy="389254"/>
          </a:xfrm>
          <a:prstGeom prst="rect">
            <a:avLst/>
          </a:prstGeom>
        </p:spPr>
        <p:txBody>
          <a:bodyPr lIns="0" tIns="0" rIns="0" bIns="0" rtlCol="0" anchor="t">
            <a:spAutoFit/>
          </a:bodyPr>
          <a:lstStyle/>
          <a:p>
            <a:pPr algn="ctr">
              <a:lnSpc>
                <a:spcPts val="3220"/>
              </a:lnSpc>
            </a:pPr>
            <a:r>
              <a:rPr lang="en-US" sz="2300">
                <a:solidFill>
                  <a:srgbClr val="FFFFFF"/>
                </a:solidFill>
                <a:latin typeface="Open Sans" panose="020B0606030504020204"/>
              </a:rPr>
              <a:t>Bản tiếng Anh</a:t>
            </a:r>
            <a:endParaRPr lang="en-US" sz="2300">
              <a:solidFill>
                <a:srgbClr val="FFFFFF"/>
              </a:solidFill>
              <a:latin typeface="Open Sans" panose="020B0606030504020204"/>
            </a:endParaRPr>
          </a:p>
        </p:txBody>
      </p:sp>
      <p:sp>
        <p:nvSpPr>
          <p:cNvPr id="9" name="TextBox 9"/>
          <p:cNvSpPr txBox="1"/>
          <p:nvPr/>
        </p:nvSpPr>
        <p:spPr>
          <a:xfrm>
            <a:off x="1455898" y="8291704"/>
            <a:ext cx="1906935" cy="389254"/>
          </a:xfrm>
          <a:prstGeom prst="rect">
            <a:avLst/>
          </a:prstGeom>
        </p:spPr>
        <p:txBody>
          <a:bodyPr lIns="0" tIns="0" rIns="0" bIns="0" rtlCol="0" anchor="t">
            <a:spAutoFit/>
          </a:bodyPr>
          <a:lstStyle/>
          <a:p>
            <a:pPr algn="ctr">
              <a:lnSpc>
                <a:spcPts val="3220"/>
              </a:lnSpc>
            </a:pPr>
            <a:r>
              <a:rPr lang="en-US" sz="2300">
                <a:solidFill>
                  <a:srgbClr val="FFFFFF"/>
                </a:solidFill>
                <a:latin typeface="Open Sans" panose="020B0606030504020204"/>
              </a:rPr>
              <a:t>Bản tiếng Đức</a:t>
            </a:r>
            <a:endParaRPr lang="en-US" sz="2300">
              <a:solidFill>
                <a:srgbClr val="FFFFFF"/>
              </a:solidFill>
              <a:latin typeface="Open Sans" panose="020B0606030504020204"/>
            </a:endParaRPr>
          </a:p>
        </p:txBody>
      </p:sp>
      <p:sp>
        <p:nvSpPr>
          <p:cNvPr id="10" name="TextBox 10"/>
          <p:cNvSpPr txBox="1"/>
          <p:nvPr/>
        </p:nvSpPr>
        <p:spPr>
          <a:xfrm>
            <a:off x="5681445" y="8269911"/>
            <a:ext cx="1905298" cy="389254"/>
          </a:xfrm>
          <a:prstGeom prst="rect">
            <a:avLst/>
          </a:prstGeom>
        </p:spPr>
        <p:txBody>
          <a:bodyPr lIns="0" tIns="0" rIns="0" bIns="0" rtlCol="0" anchor="t">
            <a:spAutoFit/>
          </a:bodyPr>
          <a:lstStyle/>
          <a:p>
            <a:pPr algn="ctr">
              <a:lnSpc>
                <a:spcPts val="3220"/>
              </a:lnSpc>
            </a:pPr>
            <a:r>
              <a:rPr lang="en-US" sz="2300">
                <a:solidFill>
                  <a:srgbClr val="FFFFFF"/>
                </a:solidFill>
                <a:latin typeface="Open Sans" panose="020B0606030504020204"/>
              </a:rPr>
              <a:t>Bản tiếng Nga</a:t>
            </a:r>
            <a:endParaRPr lang="en-US" sz="2300">
              <a:solidFill>
                <a:srgbClr val="FFFFFF"/>
              </a:solidFill>
              <a:latin typeface="Open Sans" panose="020B0606030504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p:nvPr/>
        </p:nvSpPr>
        <p:spPr>
          <a:xfrm>
            <a:off x="0" y="0"/>
            <a:ext cx="18325465" cy="3476625"/>
          </a:xfrm>
          <a:prstGeom prst="rect">
            <a:avLst/>
          </a:prstGeom>
          <a:solidFill>
            <a:srgbClr val="7C987C"/>
          </a:solidFill>
        </p:spPr>
      </p:sp>
      <p:sp>
        <p:nvSpPr>
          <p:cNvPr id="3" name="Freeform 3"/>
          <p:cNvSpPr/>
          <p:nvPr/>
        </p:nvSpPr>
        <p:spPr>
          <a:xfrm>
            <a:off x="12420806" y="4500530"/>
            <a:ext cx="3970782" cy="4114800"/>
          </a:xfrm>
          <a:custGeom>
            <a:avLst/>
            <a:gdLst/>
            <a:ahLst/>
            <a:cxnLst/>
            <a:rect l="l" t="t" r="r" b="b"/>
            <a:pathLst>
              <a:path w="3970782" h="4114800">
                <a:moveTo>
                  <a:pt x="0" y="0"/>
                </a:moveTo>
                <a:lnTo>
                  <a:pt x="3970782" y="0"/>
                </a:lnTo>
                <a:lnTo>
                  <a:pt x="3970782" y="4114800"/>
                </a:lnTo>
                <a:lnTo>
                  <a:pt x="0" y="4114800"/>
                </a:lnTo>
                <a:lnTo>
                  <a:pt x="0" y="0"/>
                </a:lnTo>
                <a:close/>
              </a:path>
            </a:pathLst>
          </a:custGeom>
          <a:blipFill>
            <a:blip r:embed="rId1"/>
            <a:stretch>
              <a:fillRect/>
            </a:stretch>
          </a:blipFill>
        </p:spPr>
      </p:sp>
      <p:sp>
        <p:nvSpPr>
          <p:cNvPr id="4" name="TextBox 4"/>
          <p:cNvSpPr txBox="1"/>
          <p:nvPr/>
        </p:nvSpPr>
        <p:spPr>
          <a:xfrm>
            <a:off x="685800" y="666574"/>
            <a:ext cx="17259300" cy="2143125"/>
          </a:xfrm>
          <a:prstGeom prst="rect">
            <a:avLst/>
          </a:prstGeom>
        </p:spPr>
        <p:txBody>
          <a:bodyPr lIns="0" tIns="0" rIns="0" bIns="0" rtlCol="0" anchor="t">
            <a:spAutoFit/>
          </a:bodyPr>
          <a:lstStyle/>
          <a:p>
            <a:pPr>
              <a:lnSpc>
                <a:spcPts val="8400"/>
              </a:lnSpc>
            </a:pPr>
            <a:r>
              <a:rPr lang="en-US" sz="7000">
                <a:solidFill>
                  <a:srgbClr val="000000"/>
                </a:solidFill>
                <a:latin typeface="Open Sans Bold" panose="020B0806030504020204"/>
              </a:rPr>
              <a:t>Người góp phần đặt nền móng cho ngôn ngữ văn học hiện đại Việt Nam</a:t>
            </a:r>
            <a:endParaRPr lang="en-US" sz="7000">
              <a:solidFill>
                <a:srgbClr val="000000"/>
              </a:solidFill>
              <a:latin typeface="Open Sans Bold" panose="020B0806030504020204"/>
            </a:endParaRPr>
          </a:p>
        </p:txBody>
      </p:sp>
      <p:sp>
        <p:nvSpPr>
          <p:cNvPr id="5" name="TextBox 5"/>
          <p:cNvSpPr txBox="1"/>
          <p:nvPr/>
        </p:nvSpPr>
        <p:spPr>
          <a:xfrm>
            <a:off x="1143000" y="4914900"/>
            <a:ext cx="10414000" cy="3285490"/>
          </a:xfrm>
          <a:prstGeom prst="rect">
            <a:avLst/>
          </a:prstGeom>
        </p:spPr>
        <p:txBody>
          <a:bodyPr wrap="square" lIns="0" tIns="0" rIns="0" bIns="0" rtlCol="0" anchor="t">
            <a:spAutoFit/>
          </a:bodyPr>
          <a:lstStyle/>
          <a:p>
            <a:pPr marL="561340" lvl="1" indent="-280670">
              <a:lnSpc>
                <a:spcPts val="3640"/>
              </a:lnSpc>
              <a:buFont typeface="Arial" panose="020B0604020202020204"/>
              <a:buChar char="•"/>
            </a:pPr>
            <a:r>
              <a:rPr lang="en-US" sz="3000">
                <a:solidFill>
                  <a:srgbClr val="000000"/>
                </a:solidFill>
                <a:latin typeface="Open Sans" panose="020B0606030504020204"/>
              </a:rPr>
              <a:t>Những sáng tác của Nguyễn Du là sự kết tinh những thành tựu chữ Hán và chữ Nôm, tổng hợp tinh hoa của nhiều thể loại văn học. </a:t>
            </a:r>
            <a:endParaRPr lang="en-US" sz="3000">
              <a:solidFill>
                <a:srgbClr val="000000"/>
              </a:solidFill>
              <a:latin typeface="Open Sans" panose="020B0606030504020204"/>
            </a:endParaRPr>
          </a:p>
          <a:p>
            <a:pPr marL="582930" lvl="1" indent="-291465">
              <a:lnSpc>
                <a:spcPts val="3780"/>
              </a:lnSpc>
              <a:buFont typeface="Arial" panose="020B0604020202020204"/>
              <a:buChar char="•"/>
            </a:pPr>
            <a:r>
              <a:rPr lang="en-US" sz="3000">
                <a:solidFill>
                  <a:srgbClr val="000000"/>
                </a:solidFill>
                <a:latin typeface="Open Sans" panose="020B0606030504020204"/>
              </a:rPr>
              <a:t>Ông là người có tình yêu tiếng Việt sâu sắc. </a:t>
            </a:r>
            <a:endParaRPr lang="en-US" sz="3000">
              <a:solidFill>
                <a:srgbClr val="000000"/>
              </a:solidFill>
              <a:latin typeface="Open Sans" panose="020B0606030504020204"/>
            </a:endParaRPr>
          </a:p>
          <a:p>
            <a:pPr marL="561340" lvl="1" indent="-280670">
              <a:lnSpc>
                <a:spcPts val="3640"/>
              </a:lnSpc>
              <a:buFont typeface="Arial" panose="020B0604020202020204"/>
              <a:buChar char="•"/>
            </a:pPr>
            <a:r>
              <a:rPr lang="en-US" sz="3000">
                <a:solidFill>
                  <a:srgbClr val="000000"/>
                </a:solidFill>
                <a:latin typeface="Open Sans" panose="020B0606030504020204"/>
              </a:rPr>
              <a:t>Những tác phẩm chữ Nôm của Nguyễn Du đặc biệt là Truyện Kiều đã góp phần quan trọng vào việc đặt nền móng cho ngôn ngữ văn học hiện đại của Việt Nam.</a:t>
            </a:r>
            <a:endParaRPr lang="en-US" sz="3000">
              <a:solidFill>
                <a:srgbClr val="000000"/>
              </a:solidFill>
              <a:latin typeface="Open Sans" panose="020B0606030504020204"/>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grpSp>
        <p:nvGrpSpPr>
          <p:cNvPr id="2" name="Group 2"/>
          <p:cNvGrpSpPr/>
          <p:nvPr/>
        </p:nvGrpSpPr>
        <p:grpSpPr>
          <a:xfrm rot="0">
            <a:off x="8610559" y="4366643"/>
            <a:ext cx="8097334" cy="4147713"/>
            <a:chOff x="-113056" y="0"/>
            <a:chExt cx="6108745" cy="3129094"/>
          </a:xfrm>
        </p:grpSpPr>
        <p:sp>
          <p:nvSpPr>
            <p:cNvPr id="3" name="Freeform 3"/>
            <p:cNvSpPr/>
            <p:nvPr/>
          </p:nvSpPr>
          <p:spPr>
            <a:xfrm>
              <a:off x="0" y="0"/>
              <a:ext cx="5995689" cy="3129094"/>
            </a:xfrm>
            <a:custGeom>
              <a:avLst/>
              <a:gdLst/>
              <a:ahLst/>
              <a:cxnLst/>
              <a:rect l="l" t="t" r="r" b="b"/>
              <a:pathLst>
                <a:path w="5995689" h="3129094">
                  <a:moveTo>
                    <a:pt x="29224" y="0"/>
                  </a:moveTo>
                  <a:lnTo>
                    <a:pt x="5966465" y="0"/>
                  </a:lnTo>
                  <a:cubicBezTo>
                    <a:pt x="5982605" y="0"/>
                    <a:pt x="5995689" y="13084"/>
                    <a:pt x="5995689" y="29224"/>
                  </a:cubicBezTo>
                  <a:lnTo>
                    <a:pt x="5995689" y="3099870"/>
                  </a:lnTo>
                  <a:cubicBezTo>
                    <a:pt x="5995689" y="3116010"/>
                    <a:pt x="5982605" y="3129094"/>
                    <a:pt x="5966465" y="3129094"/>
                  </a:cubicBezTo>
                  <a:lnTo>
                    <a:pt x="29224" y="3129094"/>
                  </a:lnTo>
                  <a:cubicBezTo>
                    <a:pt x="13084" y="3129094"/>
                    <a:pt x="0" y="3116010"/>
                    <a:pt x="0" y="3099870"/>
                  </a:cubicBezTo>
                  <a:lnTo>
                    <a:pt x="0" y="29224"/>
                  </a:lnTo>
                  <a:cubicBezTo>
                    <a:pt x="0" y="13084"/>
                    <a:pt x="13084" y="0"/>
                    <a:pt x="29224" y="0"/>
                  </a:cubicBezTo>
                  <a:close/>
                </a:path>
              </a:pathLst>
            </a:custGeom>
            <a:solidFill>
              <a:srgbClr val="FFFFFF"/>
            </a:solidFill>
            <a:ln>
              <a:noFill/>
            </a:ln>
          </p:spPr>
        </p:sp>
        <p:sp>
          <p:nvSpPr>
            <p:cNvPr id="4" name="TextBox 4"/>
            <p:cNvSpPr txBox="1"/>
            <p:nvPr/>
          </p:nvSpPr>
          <p:spPr>
            <a:xfrm>
              <a:off x="-113056" y="0"/>
              <a:ext cx="6007326" cy="3096120"/>
            </a:xfrm>
            <a:prstGeom prst="rect">
              <a:avLst/>
            </a:prstGeom>
          </p:spPr>
          <p:txBody>
            <a:bodyPr lIns="254000" tIns="254000" rIns="254000" bIns="254000" rtlCol="0" anchor="ctr"/>
            <a:lstStyle/>
            <a:p>
              <a:pPr marL="518160" lvl="1" indent="-259080" algn="just">
                <a:lnSpc>
                  <a:spcPts val="3360"/>
                </a:lnSpc>
                <a:buFont typeface="Arial" panose="020B0604020202020204"/>
                <a:buChar char="•"/>
              </a:pPr>
              <a:r>
                <a:rPr lang="en-US" sz="2400">
                  <a:solidFill>
                    <a:srgbClr val="000000"/>
                  </a:solidFill>
                  <a:latin typeface="Open Sans Bold" panose="020B0806030504020204"/>
                </a:rPr>
                <a:t>Hồ Xuân Hương sinh tại phường Khán Xuân (quận Ba Đình, thành phố Hà Nội ngày nay).</a:t>
              </a:r>
              <a:endParaRPr lang="en-US" sz="2400">
                <a:solidFill>
                  <a:srgbClr val="000000"/>
                </a:solidFill>
                <a:latin typeface="Open Sans Bold" panose="020B0806030504020204"/>
              </a:endParaRPr>
            </a:p>
            <a:p>
              <a:pPr marL="518160" lvl="1" indent="-259080" algn="just">
                <a:lnSpc>
                  <a:spcPts val="3360"/>
                </a:lnSpc>
                <a:buFont typeface="Arial" panose="020B0604020202020204"/>
                <a:buChar char="•"/>
              </a:pPr>
              <a:r>
                <a:rPr lang="en-US" sz="2400">
                  <a:solidFill>
                    <a:srgbClr val="000000"/>
                  </a:solidFill>
                  <a:latin typeface="Open Sans Bold" panose="020B0806030504020204"/>
                </a:rPr>
                <a:t>Cha là Sinh đồ Hồ Phi Diễn, người hương Quỳnh Đôi (nay thuộc huyện Quỳnh Lưu, tỉnh Nghệ An). </a:t>
              </a:r>
              <a:endParaRPr lang="en-US" sz="2400">
                <a:solidFill>
                  <a:srgbClr val="000000"/>
                </a:solidFill>
                <a:latin typeface="Open Sans Bold" panose="020B0806030504020204"/>
              </a:endParaRPr>
            </a:p>
            <a:p>
              <a:pPr marL="518160" lvl="1" indent="-259080" algn="just">
                <a:lnSpc>
                  <a:spcPts val="3360"/>
                </a:lnSpc>
                <a:buFont typeface="Arial" panose="020B0604020202020204"/>
                <a:buChar char="•"/>
              </a:pPr>
              <a:r>
                <a:rPr lang="en-US" sz="2400">
                  <a:solidFill>
                    <a:srgbClr val="000000"/>
                  </a:solidFill>
                  <a:latin typeface="Open Sans Bold" panose="020B0806030504020204"/>
                </a:rPr>
                <a:t>Thuở nhỏ, Hồ Xuân Hương đã nổi tiếng thông minh và giỏi làm thơ. </a:t>
              </a:r>
              <a:endParaRPr lang="en-US" sz="2400">
                <a:solidFill>
                  <a:srgbClr val="000000"/>
                </a:solidFill>
                <a:latin typeface="Open Sans Bold" panose="020B0806030504020204"/>
              </a:endParaRPr>
            </a:p>
          </p:txBody>
        </p:sp>
      </p:grpSp>
      <p:sp>
        <p:nvSpPr>
          <p:cNvPr id="5" name="Freeform 5"/>
          <p:cNvSpPr/>
          <p:nvPr/>
        </p:nvSpPr>
        <p:spPr>
          <a:xfrm>
            <a:off x="0" y="0"/>
            <a:ext cx="7486650" cy="10287000"/>
          </a:xfrm>
          <a:custGeom>
            <a:avLst/>
            <a:gdLst/>
            <a:ahLst/>
            <a:cxnLst/>
            <a:rect l="l" t="t" r="r" b="b"/>
            <a:pathLst>
              <a:path w="7486650" h="10287000">
                <a:moveTo>
                  <a:pt x="0" y="0"/>
                </a:moveTo>
                <a:lnTo>
                  <a:pt x="7486650" y="0"/>
                </a:lnTo>
                <a:lnTo>
                  <a:pt x="7486650" y="10287000"/>
                </a:lnTo>
                <a:lnTo>
                  <a:pt x="0" y="10287000"/>
                </a:lnTo>
                <a:lnTo>
                  <a:pt x="0" y="0"/>
                </a:lnTo>
                <a:close/>
              </a:path>
            </a:pathLst>
          </a:custGeom>
          <a:blipFill>
            <a:blip r:embed="rId1"/>
            <a:stretch>
              <a:fillRect/>
            </a:stretch>
          </a:blipFill>
        </p:spPr>
      </p:sp>
      <p:sp>
        <p:nvSpPr>
          <p:cNvPr id="6" name="TextBox 6"/>
          <p:cNvSpPr txBox="1"/>
          <p:nvPr/>
        </p:nvSpPr>
        <p:spPr>
          <a:xfrm>
            <a:off x="7988995" y="1019175"/>
            <a:ext cx="9490319" cy="2752725"/>
          </a:xfrm>
          <a:prstGeom prst="rect">
            <a:avLst/>
          </a:prstGeom>
        </p:spPr>
        <p:txBody>
          <a:bodyPr lIns="0" tIns="0" rIns="0" bIns="0" rtlCol="0" anchor="t">
            <a:spAutoFit/>
          </a:bodyPr>
          <a:lstStyle/>
          <a:p>
            <a:pPr algn="ctr">
              <a:lnSpc>
                <a:spcPts val="10800"/>
              </a:lnSpc>
            </a:pPr>
            <a:r>
              <a:rPr lang="en-US" sz="9000">
                <a:solidFill>
                  <a:srgbClr val="FFFFFF"/>
                </a:solidFill>
                <a:latin typeface="Josefin Sans Bold" panose="00000800000000000000"/>
              </a:rPr>
              <a:t>Hồ Xuân Hương (1772 - 1822)</a:t>
            </a:r>
            <a:endParaRPr lang="en-US" sz="9000">
              <a:solidFill>
                <a:srgbClr val="FFFFFF"/>
              </a:solidFill>
              <a:latin typeface="Josefin Sans Bold" panose="0000080000000000000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Freeform 2"/>
          <p:cNvSpPr/>
          <p:nvPr/>
        </p:nvSpPr>
        <p:spPr>
          <a:xfrm>
            <a:off x="0" y="0"/>
            <a:ext cx="7285411" cy="10287000"/>
          </a:xfrm>
          <a:custGeom>
            <a:avLst/>
            <a:gdLst/>
            <a:ahLst/>
            <a:cxnLst/>
            <a:rect l="l" t="t" r="r" b="b"/>
            <a:pathLst>
              <a:path w="7285411" h="10287000">
                <a:moveTo>
                  <a:pt x="0" y="0"/>
                </a:moveTo>
                <a:lnTo>
                  <a:pt x="7285411" y="0"/>
                </a:lnTo>
                <a:lnTo>
                  <a:pt x="7285411" y="10287000"/>
                </a:lnTo>
                <a:lnTo>
                  <a:pt x="0" y="10287000"/>
                </a:lnTo>
                <a:lnTo>
                  <a:pt x="0" y="0"/>
                </a:lnTo>
                <a:close/>
              </a:path>
            </a:pathLst>
          </a:custGeom>
          <a:blipFill>
            <a:blip r:embed="rId1"/>
            <a:stretch>
              <a:fillRect/>
            </a:stretch>
          </a:blipFill>
        </p:spPr>
      </p:sp>
      <p:sp>
        <p:nvSpPr>
          <p:cNvPr id="3" name="TextBox 3"/>
          <p:cNvSpPr txBox="1"/>
          <p:nvPr/>
        </p:nvSpPr>
        <p:spPr>
          <a:xfrm>
            <a:off x="8079374" y="2959496"/>
            <a:ext cx="8819540" cy="5641975"/>
          </a:xfrm>
          <a:prstGeom prst="rect">
            <a:avLst/>
          </a:prstGeom>
        </p:spPr>
        <p:txBody>
          <a:bodyPr lIns="0" tIns="0" rIns="0" bIns="0" rtlCol="0" anchor="t">
            <a:spAutoFit/>
          </a:bodyPr>
          <a:lstStyle/>
          <a:p>
            <a:pPr marL="539750" lvl="1" indent="-269875">
              <a:lnSpc>
                <a:spcPts val="3500"/>
              </a:lnSpc>
              <a:buFont typeface="Arial" panose="020B0604020202020204"/>
              <a:buChar char="•"/>
            </a:pPr>
            <a:r>
              <a:rPr lang="en-US" sz="2500">
                <a:solidFill>
                  <a:srgbClr val="FFFFFF"/>
                </a:solidFill>
                <a:latin typeface="Open Sans" panose="020B0606030504020204"/>
              </a:rPr>
              <a:t>Trong sự nghiệp sáng tác của mình. Hồ Xuân Hương đã để lại nhiều áng thơ xuất sắc, tiêu biểu như Bốn bà lang khóc chồng, Bánh trôi nước. Cảnh làm lẽ, Cải quạt giấy.... Hầu hết những bài thơ của bà được viết theo thể thơ thất ngôn bát cú Đường luật và thất ngôn tứ tuyệt.</a:t>
            </a:r>
            <a:endParaRPr lang="en-US" sz="2500">
              <a:solidFill>
                <a:srgbClr val="FFFFFF"/>
              </a:solidFill>
              <a:latin typeface="Open Sans" panose="020B0606030504020204"/>
            </a:endParaRPr>
          </a:p>
          <a:p>
            <a:pPr>
              <a:lnSpc>
                <a:spcPts val="3220"/>
              </a:lnSpc>
            </a:pPr>
          </a:p>
          <a:p>
            <a:pPr marL="539750" lvl="1" indent="-269875">
              <a:lnSpc>
                <a:spcPts val="3500"/>
              </a:lnSpc>
              <a:buFont typeface="Arial" panose="020B0604020202020204"/>
              <a:buChar char="•"/>
            </a:pPr>
            <a:r>
              <a:rPr lang="en-US" sz="2500">
                <a:solidFill>
                  <a:srgbClr val="FFFFFF"/>
                </a:solidFill>
                <a:latin typeface="Open Sans" panose="020B0606030504020204"/>
              </a:rPr>
              <a:t>Hồ Xuân Hương được mệnh danh là “Bà Chúa thơ Nôm” vì cách sử dụng chữ Nôm kết hợp giữa phong cách nghệ thuật sáng tạo và nét phóng túng, đậm đà chất văn học dân gian. Đặc biệt, bà còn có biệt tài sử dụng diệp khúc, âm điệu, tiết tấu thích hợp với từng vị từng hoàn cảnh với lời thơ rất tự nhiên, duyên dáng và giàu khả năng gợi cảm.</a:t>
            </a:r>
            <a:endParaRPr lang="en-US" sz="2500">
              <a:solidFill>
                <a:srgbClr val="FFFFFF"/>
              </a:solidFill>
              <a:latin typeface="Open Sans" panose="020B0606030504020204"/>
            </a:endParaRPr>
          </a:p>
        </p:txBody>
      </p:sp>
      <p:sp>
        <p:nvSpPr>
          <p:cNvPr id="4" name="TextBox 4"/>
          <p:cNvSpPr txBox="1"/>
          <p:nvPr/>
        </p:nvSpPr>
        <p:spPr>
          <a:xfrm>
            <a:off x="7909282" y="885825"/>
            <a:ext cx="9648230" cy="1342381"/>
          </a:xfrm>
          <a:prstGeom prst="rect">
            <a:avLst/>
          </a:prstGeom>
        </p:spPr>
        <p:txBody>
          <a:bodyPr lIns="0" tIns="0" rIns="0" bIns="0" rtlCol="0" anchor="t">
            <a:spAutoFit/>
          </a:bodyPr>
          <a:lstStyle/>
          <a:p>
            <a:pPr algn="ctr">
              <a:lnSpc>
                <a:spcPts val="11060"/>
              </a:lnSpc>
            </a:pPr>
            <a:r>
              <a:rPr lang="en-US" sz="7900">
                <a:solidFill>
                  <a:srgbClr val="FFFFFF"/>
                </a:solidFill>
                <a:latin typeface="Noto Sans Bold" panose="020B0802040504020204"/>
              </a:rPr>
              <a:t>"Bà chúa thơ Nôm"</a:t>
            </a:r>
            <a:endParaRPr lang="en-US" sz="7900">
              <a:solidFill>
                <a:srgbClr val="FFFFFF"/>
              </a:solidFill>
              <a:latin typeface="Noto Sans Bold" panose="020B0802040504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Freeform 2"/>
          <p:cNvSpPr/>
          <p:nvPr/>
        </p:nvSpPr>
        <p:spPr>
          <a:xfrm>
            <a:off x="0" y="0"/>
            <a:ext cx="7055556" cy="10287000"/>
          </a:xfrm>
          <a:custGeom>
            <a:avLst/>
            <a:gdLst/>
            <a:ahLst/>
            <a:cxnLst/>
            <a:rect l="l" t="t" r="r" b="b"/>
            <a:pathLst>
              <a:path w="7055556" h="10287000">
                <a:moveTo>
                  <a:pt x="0" y="0"/>
                </a:moveTo>
                <a:lnTo>
                  <a:pt x="7055556" y="0"/>
                </a:lnTo>
                <a:lnTo>
                  <a:pt x="7055556" y="10287000"/>
                </a:lnTo>
                <a:lnTo>
                  <a:pt x="0" y="10287000"/>
                </a:lnTo>
                <a:lnTo>
                  <a:pt x="0" y="0"/>
                </a:lnTo>
                <a:close/>
              </a:path>
            </a:pathLst>
          </a:custGeom>
          <a:blipFill>
            <a:blip r:embed="rId1"/>
            <a:stretch>
              <a:fillRect/>
            </a:stretch>
          </a:blipFill>
        </p:spPr>
      </p:sp>
      <p:sp>
        <p:nvSpPr>
          <p:cNvPr id="3" name="TextBox 3"/>
          <p:cNvSpPr txBox="1"/>
          <p:nvPr/>
        </p:nvSpPr>
        <p:spPr>
          <a:xfrm>
            <a:off x="7910633" y="885825"/>
            <a:ext cx="11232444" cy="2370451"/>
          </a:xfrm>
          <a:prstGeom prst="rect">
            <a:avLst/>
          </a:prstGeom>
        </p:spPr>
        <p:txBody>
          <a:bodyPr lIns="0" tIns="0" rIns="0" bIns="0" rtlCol="0" anchor="t">
            <a:spAutoFit/>
          </a:bodyPr>
          <a:lstStyle/>
          <a:p>
            <a:pPr>
              <a:lnSpc>
                <a:spcPts val="9520"/>
              </a:lnSpc>
            </a:pPr>
            <a:r>
              <a:rPr lang="en-US" sz="6800">
                <a:solidFill>
                  <a:srgbClr val="FFFFFF"/>
                </a:solidFill>
                <a:latin typeface="Noto Sans Bold" panose="020B0802040504020204"/>
              </a:rPr>
              <a:t>Người đề cao tư tưởng bình đẳng nam nữ</a:t>
            </a:r>
            <a:endParaRPr lang="en-US" sz="6800">
              <a:solidFill>
                <a:srgbClr val="FFFFFF"/>
              </a:solidFill>
              <a:latin typeface="Noto Sans Bold" panose="020B0802040504020204"/>
            </a:endParaRPr>
          </a:p>
        </p:txBody>
      </p:sp>
      <p:sp>
        <p:nvSpPr>
          <p:cNvPr id="4" name="TextBox 4"/>
          <p:cNvSpPr txBox="1"/>
          <p:nvPr/>
        </p:nvSpPr>
        <p:spPr>
          <a:xfrm>
            <a:off x="7662291" y="4003624"/>
            <a:ext cx="9597009" cy="4218885"/>
          </a:xfrm>
          <a:prstGeom prst="rect">
            <a:avLst/>
          </a:prstGeom>
        </p:spPr>
        <p:txBody>
          <a:bodyPr lIns="0" tIns="0" rIns="0" bIns="0" rtlCol="0" anchor="t">
            <a:spAutoFit/>
          </a:bodyPr>
          <a:lstStyle/>
          <a:p>
            <a:pPr marL="646430" lvl="1" indent="-323215">
              <a:lnSpc>
                <a:spcPts val="4190"/>
              </a:lnSpc>
              <a:buFont typeface="Arial" panose="020B0604020202020204"/>
              <a:buChar char="•"/>
            </a:pPr>
            <a:r>
              <a:rPr lang="en-US" sz="2995">
                <a:solidFill>
                  <a:srgbClr val="FFFFFF"/>
                </a:solidFill>
                <a:latin typeface="Open Sans" panose="020B0606030504020204"/>
              </a:rPr>
              <a:t>Thơ của bà phản ánh nghị lực và tinh thần vươn lên của người phụ nữ, khát vọng được yêu thương, hạnh phúc và được khẳng định mình. </a:t>
            </a:r>
            <a:endParaRPr lang="en-US" sz="2995">
              <a:solidFill>
                <a:srgbClr val="FFFFFF"/>
              </a:solidFill>
              <a:latin typeface="Open Sans" panose="020B0606030504020204"/>
            </a:endParaRPr>
          </a:p>
          <a:p>
            <a:pPr marL="646430" lvl="1" indent="-323215">
              <a:lnSpc>
                <a:spcPts val="4190"/>
              </a:lnSpc>
              <a:buFont typeface="Arial" panose="020B0604020202020204"/>
              <a:buChar char="•"/>
            </a:pPr>
            <a:r>
              <a:rPr lang="en-US" sz="2995">
                <a:solidFill>
                  <a:srgbClr val="FFFFFF"/>
                </a:solidFill>
                <a:latin typeface="Open Sans" panose="020B0606030504020204"/>
              </a:rPr>
              <a:t>Hồ Xuân Hương thường mượn những hình ảnh đời thưởng (cái quạt, con ốc, quả mít....) để nói về thân phận người phụ nữ, từ đó đã phả chế độ hôn nhân đa thê, chống lại trật tự xã hội phong kiến nam quyền.</a:t>
            </a:r>
            <a:endParaRPr lang="en-US" sz="2995">
              <a:solidFill>
                <a:srgbClr val="FFFFFF"/>
              </a:solidFill>
              <a:latin typeface="Open Sans" panose="020B0606030504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a:stretch>
            <a:fillRect/>
          </a:stretch>
        </p:blipFill>
        <p:spPr>
          <a:xfrm>
            <a:off x="1823085" y="1104900"/>
            <a:ext cx="14641830" cy="822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grpSp>
        <p:nvGrpSpPr>
          <p:cNvPr id="2" name="Group 2"/>
          <p:cNvGrpSpPr/>
          <p:nvPr/>
        </p:nvGrpSpPr>
        <p:grpSpPr>
          <a:xfrm rot="0">
            <a:off x="-892970" y="0"/>
            <a:ext cx="8223125" cy="10287000"/>
            <a:chOff x="0" y="0"/>
            <a:chExt cx="10964167" cy="13716000"/>
          </a:xfrm>
        </p:grpSpPr>
        <p:pic>
          <p:nvPicPr>
            <p:cNvPr id="3" name="Picture 3"/>
            <p:cNvPicPr>
              <a:picLocks noChangeAspect="1"/>
            </p:cNvPicPr>
            <p:nvPr/>
          </p:nvPicPr>
          <p:blipFill>
            <a:blip r:embed="rId1"/>
            <a:srcRect l="20023" r="20023"/>
            <a:stretch>
              <a:fillRect/>
            </a:stretch>
          </p:blipFill>
          <p:spPr>
            <a:xfrm>
              <a:off x="0" y="0"/>
              <a:ext cx="10964167" cy="13716000"/>
            </a:xfrm>
            <a:prstGeom prst="rect">
              <a:avLst/>
            </a:prstGeom>
          </p:spPr>
        </p:pic>
      </p:grpSp>
      <p:sp>
        <p:nvSpPr>
          <p:cNvPr id="4" name="TextBox 4"/>
          <p:cNvSpPr txBox="1"/>
          <p:nvPr/>
        </p:nvSpPr>
        <p:spPr>
          <a:xfrm>
            <a:off x="8055840" y="3440594"/>
            <a:ext cx="9845522" cy="4267327"/>
          </a:xfrm>
          <a:prstGeom prst="rect">
            <a:avLst/>
          </a:prstGeom>
        </p:spPr>
        <p:txBody>
          <a:bodyPr lIns="0" tIns="0" rIns="0" bIns="0" rtlCol="0" anchor="t">
            <a:spAutoFit/>
          </a:bodyPr>
          <a:lstStyle/>
          <a:p>
            <a:pPr>
              <a:lnSpc>
                <a:spcPts val="6075"/>
              </a:lnSpc>
            </a:pPr>
            <a:r>
              <a:rPr lang="en-US" sz="4050">
                <a:solidFill>
                  <a:srgbClr val="000000"/>
                </a:solidFill>
                <a:latin typeface="Josefin Sans" panose="00000500000000000000"/>
              </a:rPr>
              <a:t>Tên thật: Chu An.</a:t>
            </a:r>
            <a:endParaRPr lang="en-US" sz="4050">
              <a:solidFill>
                <a:srgbClr val="000000"/>
              </a:solidFill>
              <a:latin typeface="Josefin Sans" panose="00000500000000000000"/>
            </a:endParaRPr>
          </a:p>
          <a:p>
            <a:pPr>
              <a:lnSpc>
                <a:spcPts val="6075"/>
              </a:lnSpc>
            </a:pPr>
            <a:r>
              <a:rPr lang="en-US" sz="4050">
                <a:solidFill>
                  <a:srgbClr val="000000"/>
                </a:solidFill>
                <a:latin typeface="Josefin Sans" panose="00000500000000000000"/>
              </a:rPr>
              <a:t>Quê ở xã Quang Liệt huyện Thanh Đàm nay thuộc Hà Nội.</a:t>
            </a:r>
            <a:endParaRPr lang="en-US" sz="4050">
              <a:solidFill>
                <a:srgbClr val="000000"/>
              </a:solidFill>
              <a:latin typeface="Josefin Sans" panose="00000500000000000000"/>
            </a:endParaRPr>
          </a:p>
          <a:p>
            <a:pPr>
              <a:lnSpc>
                <a:spcPts val="5460"/>
              </a:lnSpc>
            </a:pPr>
            <a:r>
              <a:rPr lang="en-US" sz="3640">
                <a:solidFill>
                  <a:srgbClr val="000000"/>
                </a:solidFill>
                <a:latin typeface="Josefin Sans" panose="00000500000000000000"/>
              </a:rPr>
              <a:t>Ông là: </a:t>
            </a:r>
            <a:endParaRPr lang="en-US" sz="3640">
              <a:solidFill>
                <a:srgbClr val="000000"/>
              </a:solidFill>
              <a:latin typeface="Josefin Sans" panose="00000500000000000000"/>
            </a:endParaRPr>
          </a:p>
          <a:p>
            <a:pPr marL="742950" lvl="1" indent="-371475">
              <a:lnSpc>
                <a:spcPts val="5160"/>
              </a:lnSpc>
              <a:buFont typeface="Arial" panose="020B0604020202020204"/>
              <a:buChar char="•"/>
            </a:pPr>
            <a:r>
              <a:rPr lang="en-US" sz="3440">
                <a:solidFill>
                  <a:srgbClr val="000000"/>
                </a:solidFill>
                <a:latin typeface="Open Sans Bold" panose="020B0806030504020204"/>
              </a:rPr>
              <a:t> Nhà giáo với triết lí giáo dục nhân văn</a:t>
            </a:r>
            <a:endParaRPr lang="en-US" sz="3440">
              <a:solidFill>
                <a:srgbClr val="000000"/>
              </a:solidFill>
              <a:latin typeface="Open Sans Bold" panose="020B0806030504020204"/>
            </a:endParaRPr>
          </a:p>
          <a:p>
            <a:pPr marL="742950" lvl="1" indent="-371475" algn="l">
              <a:lnSpc>
                <a:spcPts val="5160"/>
              </a:lnSpc>
              <a:spcBef>
                <a:spcPct val="0"/>
              </a:spcBef>
              <a:buFont typeface="Arial" panose="020B0604020202020204"/>
              <a:buChar char="•"/>
            </a:pPr>
            <a:r>
              <a:rPr lang="en-US" sz="3440">
                <a:solidFill>
                  <a:srgbClr val="000000"/>
                </a:solidFill>
                <a:latin typeface="Open Sans" panose="020B0606030504020204"/>
              </a:rPr>
              <a:t> </a:t>
            </a:r>
            <a:r>
              <a:rPr lang="en-US" sz="3440">
                <a:solidFill>
                  <a:srgbClr val="000000"/>
                </a:solidFill>
                <a:latin typeface="Open Sans Bold" panose="020B0806030504020204"/>
              </a:rPr>
              <a:t>Tấm gương chính trực thanh liêm         </a:t>
            </a:r>
            <a:r>
              <a:rPr lang="en-US" sz="3440">
                <a:solidFill>
                  <a:srgbClr val="000000"/>
                </a:solidFill>
                <a:latin typeface="Open Sans" panose="020B0606030504020204"/>
              </a:rPr>
              <a:t> </a:t>
            </a:r>
            <a:endParaRPr lang="en-US" sz="3440">
              <a:solidFill>
                <a:srgbClr val="000000"/>
              </a:solidFill>
              <a:latin typeface="Open Sans" panose="020B0606030504020204"/>
            </a:endParaRPr>
          </a:p>
        </p:txBody>
      </p:sp>
      <p:sp>
        <p:nvSpPr>
          <p:cNvPr id="5" name="TextBox 5"/>
          <p:cNvSpPr txBox="1"/>
          <p:nvPr/>
        </p:nvSpPr>
        <p:spPr>
          <a:xfrm>
            <a:off x="7924537" y="723752"/>
            <a:ext cx="10247864" cy="2123440"/>
          </a:xfrm>
          <a:prstGeom prst="rect">
            <a:avLst/>
          </a:prstGeom>
        </p:spPr>
        <p:txBody>
          <a:bodyPr lIns="0" tIns="0" rIns="0" bIns="0" rtlCol="0" anchor="t">
            <a:spAutoFit/>
          </a:bodyPr>
          <a:lstStyle/>
          <a:p>
            <a:pPr algn="ctr">
              <a:lnSpc>
                <a:spcPts val="8280"/>
              </a:lnSpc>
            </a:pPr>
            <a:r>
              <a:rPr lang="en-US" sz="6900">
                <a:solidFill>
                  <a:srgbClr val="000000"/>
                </a:solidFill>
                <a:latin typeface="Open Sans Bold" panose="020B0806030504020204"/>
              </a:rPr>
              <a:t>Chu Văn An</a:t>
            </a:r>
            <a:endParaRPr lang="en-US" sz="6900">
              <a:solidFill>
                <a:srgbClr val="000000"/>
              </a:solidFill>
              <a:latin typeface="Open Sans Bold" panose="020B0806030504020204"/>
            </a:endParaRPr>
          </a:p>
          <a:p>
            <a:pPr marL="0" lvl="0" indent="0" algn="ctr">
              <a:lnSpc>
                <a:spcPts val="8280"/>
              </a:lnSpc>
              <a:spcBef>
                <a:spcPct val="0"/>
              </a:spcBef>
            </a:pPr>
            <a:r>
              <a:rPr lang="en-US" sz="6900">
                <a:solidFill>
                  <a:srgbClr val="000000"/>
                </a:solidFill>
                <a:latin typeface="Open Sans Bold" panose="020B0806030504020204"/>
              </a:rPr>
              <a:t>(1292 - 1370)</a:t>
            </a:r>
            <a:endParaRPr lang="en-US" sz="6900">
              <a:solidFill>
                <a:srgbClr val="000000"/>
              </a:solidFill>
              <a:latin typeface="Open Sans Bold" panose="020B0806030504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grpSp>
        <p:nvGrpSpPr>
          <p:cNvPr id="2" name="Group 2"/>
          <p:cNvGrpSpPr/>
          <p:nvPr/>
        </p:nvGrpSpPr>
        <p:grpSpPr>
          <a:xfrm rot="0">
            <a:off x="2057219" y="2781350"/>
            <a:ext cx="5258577" cy="5908809"/>
            <a:chOff x="0" y="0"/>
            <a:chExt cx="7011437" cy="7878412"/>
          </a:xfrm>
        </p:grpSpPr>
        <p:grpSp>
          <p:nvGrpSpPr>
            <p:cNvPr id="3" name="Group 3"/>
            <p:cNvGrpSpPr/>
            <p:nvPr/>
          </p:nvGrpSpPr>
          <p:grpSpPr>
            <a:xfrm rot="0">
              <a:off x="0" y="0"/>
              <a:ext cx="7011437" cy="7878412"/>
              <a:chOff x="0" y="0"/>
              <a:chExt cx="4564220" cy="5128593"/>
            </a:xfrm>
          </p:grpSpPr>
          <p:sp>
            <p:nvSpPr>
              <p:cNvPr id="4" name="Freeform 4"/>
              <p:cNvSpPr/>
              <p:nvPr/>
            </p:nvSpPr>
            <p:spPr>
              <a:xfrm>
                <a:off x="0" y="0"/>
                <a:ext cx="4564220" cy="5128593"/>
              </a:xfrm>
              <a:custGeom>
                <a:avLst/>
                <a:gdLst/>
                <a:ahLst/>
                <a:cxnLst/>
                <a:rect l="l" t="t" r="r" b="b"/>
                <a:pathLst>
                  <a:path w="4564220" h="5128593">
                    <a:moveTo>
                      <a:pt x="4439760" y="5128593"/>
                    </a:moveTo>
                    <a:lnTo>
                      <a:pt x="124460" y="5128593"/>
                    </a:lnTo>
                    <a:cubicBezTo>
                      <a:pt x="55880" y="5128593"/>
                      <a:pt x="0" y="5072713"/>
                      <a:pt x="0" y="5004133"/>
                    </a:cubicBezTo>
                    <a:lnTo>
                      <a:pt x="0" y="124460"/>
                    </a:lnTo>
                    <a:cubicBezTo>
                      <a:pt x="0" y="55880"/>
                      <a:pt x="55880" y="0"/>
                      <a:pt x="124460" y="0"/>
                    </a:cubicBezTo>
                    <a:lnTo>
                      <a:pt x="4439760" y="0"/>
                    </a:lnTo>
                    <a:cubicBezTo>
                      <a:pt x="4508340" y="0"/>
                      <a:pt x="4564220" y="55880"/>
                      <a:pt x="4564220" y="124460"/>
                    </a:cubicBezTo>
                    <a:lnTo>
                      <a:pt x="4564220" y="5004133"/>
                    </a:lnTo>
                    <a:cubicBezTo>
                      <a:pt x="4564220" y="5072713"/>
                      <a:pt x="4508340" y="5128593"/>
                      <a:pt x="4439760" y="5128593"/>
                    </a:cubicBezTo>
                  </a:path>
                </a:pathLst>
              </a:custGeom>
              <a:solidFill>
                <a:srgbClr val="D4D4D4"/>
              </a:solidFill>
            </p:spPr>
          </p:sp>
        </p:grpSp>
        <p:sp>
          <p:nvSpPr>
            <p:cNvPr id="5" name="TextBox 5"/>
            <p:cNvSpPr txBox="1"/>
            <p:nvPr/>
          </p:nvSpPr>
          <p:spPr>
            <a:xfrm>
              <a:off x="515951" y="3201965"/>
              <a:ext cx="5702657" cy="2450615"/>
            </a:xfrm>
            <a:prstGeom prst="rect">
              <a:avLst/>
            </a:prstGeom>
          </p:spPr>
          <p:txBody>
            <a:bodyPr lIns="0" tIns="0" rIns="0" bIns="0" rtlCol="0" anchor="t">
              <a:spAutoFit/>
            </a:bodyPr>
            <a:lstStyle/>
            <a:p>
              <a:pPr marL="0" lvl="0" indent="0" algn="l">
                <a:lnSpc>
                  <a:spcPts val="4910"/>
                </a:lnSpc>
                <a:spcBef>
                  <a:spcPct val="0"/>
                </a:spcBef>
              </a:pPr>
              <a:r>
                <a:rPr lang="en-US" sz="3780">
                  <a:solidFill>
                    <a:srgbClr val="000000"/>
                  </a:solidFill>
                  <a:latin typeface="Open Sans Bold" panose="020B0806030504020204"/>
                </a:rPr>
                <a:t>Một số danh nhân văn hóa Việt Nam </a:t>
              </a:r>
              <a:endParaRPr lang="en-US" sz="3780">
                <a:solidFill>
                  <a:srgbClr val="000000"/>
                </a:solidFill>
                <a:latin typeface="Open Sans Bold" panose="020B0806030504020204"/>
              </a:endParaRPr>
            </a:p>
          </p:txBody>
        </p:sp>
        <p:sp>
          <p:nvSpPr>
            <p:cNvPr id="6" name="TextBox 6"/>
            <p:cNvSpPr txBox="1"/>
            <p:nvPr/>
          </p:nvSpPr>
          <p:spPr>
            <a:xfrm>
              <a:off x="515951" y="597884"/>
              <a:ext cx="3679133" cy="1015007"/>
            </a:xfrm>
            <a:prstGeom prst="rect">
              <a:avLst/>
            </a:prstGeom>
          </p:spPr>
          <p:txBody>
            <a:bodyPr lIns="0" tIns="0" rIns="0" bIns="0" rtlCol="0" anchor="t">
              <a:spAutoFit/>
            </a:bodyPr>
            <a:lstStyle/>
            <a:p>
              <a:pPr marL="0" lvl="1" indent="0">
                <a:lnSpc>
                  <a:spcPts val="6705"/>
                </a:lnSpc>
                <a:spcBef>
                  <a:spcPct val="0"/>
                </a:spcBef>
              </a:pPr>
              <a:r>
                <a:rPr lang="en-US" sz="4270">
                  <a:solidFill>
                    <a:srgbClr val="000000"/>
                  </a:solidFill>
                  <a:latin typeface="Open Sans Bold" panose="020B0806030504020204"/>
                </a:rPr>
                <a:t>PHẦN IV</a:t>
              </a:r>
              <a:endParaRPr lang="en-US" sz="4270">
                <a:solidFill>
                  <a:srgbClr val="000000"/>
                </a:solidFill>
                <a:latin typeface="Open Sans Bold" panose="020B0806030504020204"/>
              </a:endParaRPr>
            </a:p>
          </p:txBody>
        </p:sp>
      </p:grpSp>
      <p:grpSp>
        <p:nvGrpSpPr>
          <p:cNvPr id="7" name="Group 7"/>
          <p:cNvGrpSpPr/>
          <p:nvPr/>
        </p:nvGrpSpPr>
        <p:grpSpPr>
          <a:xfrm rot="0">
            <a:off x="10973028" y="2781350"/>
            <a:ext cx="5155503" cy="5908809"/>
            <a:chOff x="0" y="0"/>
            <a:chExt cx="6874005" cy="7878412"/>
          </a:xfrm>
        </p:grpSpPr>
        <p:grpSp>
          <p:nvGrpSpPr>
            <p:cNvPr id="8" name="Group 8"/>
            <p:cNvGrpSpPr/>
            <p:nvPr/>
          </p:nvGrpSpPr>
          <p:grpSpPr>
            <a:xfrm rot="0">
              <a:off x="0" y="0"/>
              <a:ext cx="6874005" cy="7878412"/>
              <a:chOff x="0" y="0"/>
              <a:chExt cx="4622388" cy="5297797"/>
            </a:xfrm>
          </p:grpSpPr>
          <p:sp>
            <p:nvSpPr>
              <p:cNvPr id="9" name="Freeform 9"/>
              <p:cNvSpPr/>
              <p:nvPr/>
            </p:nvSpPr>
            <p:spPr>
              <a:xfrm>
                <a:off x="0" y="0"/>
                <a:ext cx="4622389" cy="5297797"/>
              </a:xfrm>
              <a:custGeom>
                <a:avLst/>
                <a:gdLst/>
                <a:ahLst/>
                <a:cxnLst/>
                <a:rect l="l" t="t" r="r" b="b"/>
                <a:pathLst>
                  <a:path w="4622389" h="5297797">
                    <a:moveTo>
                      <a:pt x="4497929" y="5297797"/>
                    </a:moveTo>
                    <a:lnTo>
                      <a:pt x="124460" y="5297797"/>
                    </a:lnTo>
                    <a:cubicBezTo>
                      <a:pt x="55880" y="5297797"/>
                      <a:pt x="0" y="5241917"/>
                      <a:pt x="0" y="5173337"/>
                    </a:cubicBezTo>
                    <a:lnTo>
                      <a:pt x="0" y="124460"/>
                    </a:lnTo>
                    <a:cubicBezTo>
                      <a:pt x="0" y="55880"/>
                      <a:pt x="55880" y="0"/>
                      <a:pt x="124460" y="0"/>
                    </a:cubicBezTo>
                    <a:lnTo>
                      <a:pt x="4497929" y="0"/>
                    </a:lnTo>
                    <a:cubicBezTo>
                      <a:pt x="4566508" y="0"/>
                      <a:pt x="4622389" y="55880"/>
                      <a:pt x="4622389" y="124460"/>
                    </a:cubicBezTo>
                    <a:lnTo>
                      <a:pt x="4622389" y="5173337"/>
                    </a:lnTo>
                    <a:cubicBezTo>
                      <a:pt x="4622389" y="5241917"/>
                      <a:pt x="4566508" y="5297797"/>
                      <a:pt x="4497929" y="5297797"/>
                    </a:cubicBezTo>
                  </a:path>
                </a:pathLst>
              </a:custGeom>
              <a:solidFill>
                <a:srgbClr val="D4D4D4"/>
              </a:solidFill>
            </p:spPr>
          </p:sp>
        </p:grpSp>
        <p:sp>
          <p:nvSpPr>
            <p:cNvPr id="10" name="TextBox 10"/>
            <p:cNvSpPr txBox="1"/>
            <p:nvPr/>
          </p:nvSpPr>
          <p:spPr>
            <a:xfrm>
              <a:off x="800154" y="2834202"/>
              <a:ext cx="5533206" cy="3841003"/>
            </a:xfrm>
            <a:prstGeom prst="rect">
              <a:avLst/>
            </a:prstGeom>
          </p:spPr>
          <p:txBody>
            <a:bodyPr lIns="0" tIns="0" rIns="0" bIns="0" rtlCol="0" anchor="t">
              <a:spAutoFit/>
            </a:bodyPr>
            <a:lstStyle/>
            <a:p>
              <a:pPr marL="0" lvl="0" indent="0" algn="l">
                <a:lnSpc>
                  <a:spcPts val="4630"/>
                </a:lnSpc>
                <a:spcBef>
                  <a:spcPct val="0"/>
                </a:spcBef>
              </a:pPr>
              <a:r>
                <a:rPr lang="en-US" sz="3560">
                  <a:solidFill>
                    <a:srgbClr val="000000"/>
                  </a:solidFill>
                  <a:latin typeface="Open Sans Bold" panose="020B0806030504020204"/>
                </a:rPr>
                <a:t>Một số danh nhân Việt Nam trong lĩnh vực khoa học- công nghệ và giáo dục đào tạo</a:t>
              </a:r>
              <a:endParaRPr lang="en-US" sz="3560">
                <a:solidFill>
                  <a:srgbClr val="000000"/>
                </a:solidFill>
                <a:latin typeface="Open Sans Bold" panose="020B0806030504020204"/>
              </a:endParaRPr>
            </a:p>
          </p:txBody>
        </p:sp>
        <p:sp>
          <p:nvSpPr>
            <p:cNvPr id="11" name="TextBox 11"/>
            <p:cNvSpPr txBox="1"/>
            <p:nvPr/>
          </p:nvSpPr>
          <p:spPr>
            <a:xfrm>
              <a:off x="1507557" y="592971"/>
              <a:ext cx="3039629" cy="968406"/>
            </a:xfrm>
            <a:prstGeom prst="rect">
              <a:avLst/>
            </a:prstGeom>
          </p:spPr>
          <p:txBody>
            <a:bodyPr lIns="0" tIns="0" rIns="0" bIns="0" rtlCol="0" anchor="t">
              <a:spAutoFit/>
            </a:bodyPr>
            <a:lstStyle/>
            <a:p>
              <a:pPr marL="0" lvl="1" indent="0">
                <a:lnSpc>
                  <a:spcPts val="6495"/>
                </a:lnSpc>
                <a:spcBef>
                  <a:spcPct val="0"/>
                </a:spcBef>
              </a:pPr>
              <a:r>
                <a:rPr lang="en-US" sz="4135">
                  <a:solidFill>
                    <a:srgbClr val="000000"/>
                  </a:solidFill>
                  <a:latin typeface="Open Sans Bold" panose="020B0806030504020204"/>
                </a:rPr>
                <a:t>PHẦN V</a:t>
              </a:r>
              <a:endParaRPr lang="en-US" sz="4135">
                <a:solidFill>
                  <a:srgbClr val="000000"/>
                </a:solidFill>
                <a:latin typeface="Open Sans Bold" panose="020B0806030504020204"/>
              </a:endParaRPr>
            </a:p>
          </p:txBody>
        </p:sp>
      </p:grpSp>
      <p:sp>
        <p:nvSpPr>
          <p:cNvPr id="12" name="Freeform 12"/>
          <p:cNvSpPr/>
          <p:nvPr/>
        </p:nvSpPr>
        <p:spPr>
          <a:xfrm>
            <a:off x="152400" y="-629285"/>
            <a:ext cx="18018125" cy="11338560"/>
          </a:xfrm>
          <a:custGeom>
            <a:avLst/>
            <a:gdLst/>
            <a:ahLst/>
            <a:cxnLst/>
            <a:rect l="l" t="t" r="r" b="b"/>
            <a:pathLst>
              <a:path w="17851008" h="10869989">
                <a:moveTo>
                  <a:pt x="0" y="0"/>
                </a:moveTo>
                <a:lnTo>
                  <a:pt x="17851008" y="0"/>
                </a:lnTo>
                <a:lnTo>
                  <a:pt x="17851008" y="10869988"/>
                </a:lnTo>
                <a:lnTo>
                  <a:pt x="0" y="1086998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3" name="TextBox 13"/>
          <p:cNvSpPr txBox="1"/>
          <p:nvPr/>
        </p:nvSpPr>
        <p:spPr>
          <a:xfrm>
            <a:off x="3352544" y="724217"/>
            <a:ext cx="11294336" cy="1158648"/>
          </a:xfrm>
          <a:prstGeom prst="rect">
            <a:avLst/>
          </a:prstGeom>
        </p:spPr>
        <p:txBody>
          <a:bodyPr lIns="0" tIns="0" rIns="0" bIns="0" rtlCol="0" anchor="t">
            <a:spAutoFit/>
          </a:bodyPr>
          <a:lstStyle/>
          <a:p>
            <a:pPr marL="0" lvl="0" indent="0" algn="ctr">
              <a:lnSpc>
                <a:spcPts val="9140"/>
              </a:lnSpc>
              <a:spcBef>
                <a:spcPct val="0"/>
              </a:spcBef>
            </a:pPr>
            <a:r>
              <a:rPr lang="en-US" sz="7615">
                <a:solidFill>
                  <a:srgbClr val="000000"/>
                </a:solidFill>
                <a:latin typeface="Open Sans Bold" panose="020B0806030504020204"/>
              </a:rPr>
              <a:t>Nội dung tìm hiểu</a:t>
            </a:r>
            <a:endParaRPr lang="en-US" sz="7615">
              <a:solidFill>
                <a:srgbClr val="000000"/>
              </a:solidFill>
              <a:latin typeface="Open Sans Bold" panose="020B0806030504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Freeform 2"/>
          <p:cNvSpPr/>
          <p:nvPr/>
        </p:nvSpPr>
        <p:spPr>
          <a:xfrm>
            <a:off x="517585" y="2610888"/>
            <a:ext cx="5812229" cy="7007662"/>
          </a:xfrm>
          <a:custGeom>
            <a:avLst/>
            <a:gdLst/>
            <a:ahLst/>
            <a:cxnLst/>
            <a:rect l="l" t="t" r="r" b="b"/>
            <a:pathLst>
              <a:path w="5812229" h="7007662">
                <a:moveTo>
                  <a:pt x="0" y="0"/>
                </a:moveTo>
                <a:lnTo>
                  <a:pt x="5812229" y="0"/>
                </a:lnTo>
                <a:lnTo>
                  <a:pt x="5812229" y="7007662"/>
                </a:lnTo>
                <a:lnTo>
                  <a:pt x="0" y="7007662"/>
                </a:lnTo>
                <a:lnTo>
                  <a:pt x="0" y="0"/>
                </a:lnTo>
                <a:close/>
              </a:path>
            </a:pathLst>
          </a:custGeom>
          <a:blipFill>
            <a:blip r:embed="rId1"/>
            <a:stretch>
              <a:fillRect l="-7252" t="-7381" r="-10389" b="-22530"/>
            </a:stretch>
          </a:blipFill>
        </p:spPr>
      </p:sp>
      <p:sp>
        <p:nvSpPr>
          <p:cNvPr id="3" name="TextBox 3"/>
          <p:cNvSpPr txBox="1"/>
          <p:nvPr/>
        </p:nvSpPr>
        <p:spPr>
          <a:xfrm>
            <a:off x="517585" y="343164"/>
            <a:ext cx="9046831" cy="2020525"/>
          </a:xfrm>
          <a:prstGeom prst="rect">
            <a:avLst/>
          </a:prstGeom>
        </p:spPr>
        <p:txBody>
          <a:bodyPr lIns="0" tIns="0" rIns="0" bIns="0" rtlCol="0" anchor="t">
            <a:spAutoFit/>
          </a:bodyPr>
          <a:lstStyle/>
          <a:p>
            <a:pPr marL="0" lvl="0" indent="0">
              <a:lnSpc>
                <a:spcPts val="7855"/>
              </a:lnSpc>
            </a:pPr>
            <a:r>
              <a:rPr lang="en-US" sz="7140">
                <a:solidFill>
                  <a:srgbClr val="000000"/>
                </a:solidFill>
                <a:latin typeface="Dancing Script" panose="03080600040507000D00"/>
              </a:rPr>
              <a:t>Nhà giáo với triết lí giáo dục nhân văn </a:t>
            </a:r>
            <a:endParaRPr lang="en-US" sz="7140">
              <a:solidFill>
                <a:srgbClr val="000000"/>
              </a:solidFill>
              <a:latin typeface="Dancing Script" panose="03080600040507000D00"/>
            </a:endParaRPr>
          </a:p>
        </p:txBody>
      </p:sp>
      <p:grpSp>
        <p:nvGrpSpPr>
          <p:cNvPr id="4" name="Group 4"/>
          <p:cNvGrpSpPr/>
          <p:nvPr/>
        </p:nvGrpSpPr>
        <p:grpSpPr>
          <a:xfrm rot="0">
            <a:off x="9433018" y="4261556"/>
            <a:ext cx="7258810" cy="5926758"/>
            <a:chOff x="0" y="0"/>
            <a:chExt cx="9678413" cy="7902345"/>
          </a:xfrm>
        </p:grpSpPr>
        <p:sp>
          <p:nvSpPr>
            <p:cNvPr id="5" name="TextBox 5"/>
            <p:cNvSpPr txBox="1"/>
            <p:nvPr/>
          </p:nvSpPr>
          <p:spPr>
            <a:xfrm>
              <a:off x="0" y="0"/>
              <a:ext cx="9678413" cy="584200"/>
            </a:xfrm>
            <a:prstGeom prst="rect">
              <a:avLst/>
            </a:prstGeom>
          </p:spPr>
          <p:txBody>
            <a:bodyPr lIns="0" tIns="0" rIns="0" bIns="0" rtlCol="0" anchor="t">
              <a:spAutoFit/>
            </a:bodyPr>
            <a:lstStyle/>
            <a:p>
              <a:pPr marL="0" lvl="0" indent="0">
                <a:lnSpc>
                  <a:spcPts val="3480"/>
                </a:lnSpc>
              </a:pPr>
              <a:r>
                <a:rPr lang="en-US" sz="2900">
                  <a:solidFill>
                    <a:srgbClr val="000000"/>
                  </a:solidFill>
                  <a:latin typeface="Clear Sans Medium" panose="020B0603030202020304"/>
                </a:rPr>
                <a:t>Giữ chức Tư nghiệp</a:t>
              </a:r>
              <a:r>
                <a:rPr lang="en-US" sz="2900">
                  <a:solidFill>
                    <a:srgbClr val="000000"/>
                  </a:solidFill>
                  <a:latin typeface="Clear Sans Medium" panose="020B0603030202020304"/>
                </a:rPr>
                <a:t> Quốc Tử Giám</a:t>
              </a:r>
              <a:endParaRPr lang="en-US" sz="2900">
                <a:solidFill>
                  <a:srgbClr val="000000"/>
                </a:solidFill>
                <a:latin typeface="Clear Sans Medium" panose="020B0603030202020304"/>
              </a:endParaRPr>
            </a:p>
          </p:txBody>
        </p:sp>
        <p:sp>
          <p:nvSpPr>
            <p:cNvPr id="6" name="TextBox 6"/>
            <p:cNvSpPr txBox="1"/>
            <p:nvPr/>
          </p:nvSpPr>
          <p:spPr>
            <a:xfrm>
              <a:off x="0" y="792884"/>
              <a:ext cx="9678413" cy="7109461"/>
            </a:xfrm>
            <a:prstGeom prst="rect">
              <a:avLst/>
            </a:prstGeom>
          </p:spPr>
          <p:txBody>
            <a:bodyPr lIns="0" tIns="0" rIns="0" bIns="0" rtlCol="0" anchor="t">
              <a:spAutoFit/>
            </a:bodyPr>
            <a:lstStyle/>
            <a:p>
              <a:pPr>
                <a:lnSpc>
                  <a:spcPts val="3780"/>
                </a:lnSpc>
              </a:pPr>
              <a:r>
                <a:rPr lang="en-US" sz="2700">
                  <a:solidFill>
                    <a:srgbClr val="000000"/>
                  </a:solidFill>
                  <a:latin typeface="Clear Sans" panose="020B0503030202020304"/>
                </a:rPr>
                <a:t>~ Dưới thời vua Trần Minh Tông Chu Văn An được mời về Thăng Long giữ chức Tư nghiệp trường Quốc Từ Giám.</a:t>
              </a:r>
              <a:endParaRPr lang="en-US" sz="2700">
                <a:solidFill>
                  <a:srgbClr val="000000"/>
                </a:solidFill>
                <a:latin typeface="Clear Sans" panose="020B0503030202020304"/>
              </a:endParaRPr>
            </a:p>
            <a:p>
              <a:pPr>
                <a:lnSpc>
                  <a:spcPts val="3780"/>
                </a:lnSpc>
              </a:pPr>
              <a:r>
                <a:rPr lang="en-US" sz="2700">
                  <a:solidFill>
                    <a:srgbClr val="000000"/>
                  </a:solidFill>
                  <a:latin typeface="Clear Sans" panose="020B0503030202020304"/>
                </a:rPr>
                <a:t>~ Ông cho mợ mang trường học viết Tứ thư thuyết ước, tóm tắt các bộ Luận ngữ,Mạnh Tử, Đại học và Trung dung làm tài liệu dạy học</a:t>
              </a:r>
              <a:endParaRPr lang="en-US" sz="2700">
                <a:solidFill>
                  <a:srgbClr val="000000"/>
                </a:solidFill>
                <a:latin typeface="Clear Sans" panose="020B0503030202020304"/>
              </a:endParaRPr>
            </a:p>
            <a:p>
              <a:pPr>
                <a:lnSpc>
                  <a:spcPts val="3780"/>
                </a:lnSpc>
              </a:pPr>
            </a:p>
            <a:p>
              <a:pPr>
                <a:lnSpc>
                  <a:spcPts val="3780"/>
                </a:lnSpc>
              </a:pPr>
              <a:r>
                <a:rPr lang="en-US" sz="2700">
                  <a:solidFill>
                    <a:srgbClr val="000000"/>
                  </a:solidFill>
                  <a:latin typeface="Clear Sans Bold Italics" panose="020B0803030202090304"/>
                </a:rPr>
                <a:t>=&gt; Triết lí giáo dục nhấn văn, không phân biệt giàu nghèo của ông đã có ảnh hưởng lớn tới nước nhà.</a:t>
              </a:r>
              <a:endParaRPr lang="en-US" sz="2700">
                <a:solidFill>
                  <a:srgbClr val="000000"/>
                </a:solidFill>
                <a:latin typeface="Clear Sans" panose="020B0503030202020304"/>
              </a:endParaRPr>
            </a:p>
            <a:p>
              <a:pPr marL="0" lvl="0" indent="0">
                <a:lnSpc>
                  <a:spcPts val="3780"/>
                </a:lnSpc>
              </a:pPr>
            </a:p>
          </p:txBody>
        </p:sp>
      </p:grpSp>
      <p:grpSp>
        <p:nvGrpSpPr>
          <p:cNvPr id="7" name="Group 7"/>
          <p:cNvGrpSpPr/>
          <p:nvPr/>
        </p:nvGrpSpPr>
        <p:grpSpPr>
          <a:xfrm rot="0">
            <a:off x="9433018" y="1324852"/>
            <a:ext cx="7258810" cy="2486963"/>
            <a:chOff x="0" y="0"/>
            <a:chExt cx="9678413" cy="3315950"/>
          </a:xfrm>
        </p:grpSpPr>
        <p:sp>
          <p:nvSpPr>
            <p:cNvPr id="8" name="TextBox 8"/>
            <p:cNvSpPr txBox="1"/>
            <p:nvPr/>
          </p:nvSpPr>
          <p:spPr>
            <a:xfrm>
              <a:off x="0" y="0"/>
              <a:ext cx="9678413" cy="1168400"/>
            </a:xfrm>
            <a:prstGeom prst="rect">
              <a:avLst/>
            </a:prstGeom>
          </p:spPr>
          <p:txBody>
            <a:bodyPr lIns="0" tIns="0" rIns="0" bIns="0" rtlCol="0" anchor="t">
              <a:spAutoFit/>
            </a:bodyPr>
            <a:lstStyle/>
            <a:p>
              <a:pPr marL="0" lvl="0" indent="0">
                <a:lnSpc>
                  <a:spcPts val="3480"/>
                </a:lnSpc>
              </a:pPr>
              <a:r>
                <a:rPr lang="en-US" sz="2900">
                  <a:solidFill>
                    <a:srgbClr val="000000"/>
                  </a:solidFill>
                  <a:latin typeface="Clear Sans Medium" panose="020B0603030202020304"/>
                </a:rPr>
                <a:t>Sau khi thi đỗ Thái học sinh ông trở về quê mở trường dạy học:</a:t>
              </a:r>
              <a:endParaRPr lang="en-US" sz="2900">
                <a:solidFill>
                  <a:srgbClr val="000000"/>
                </a:solidFill>
                <a:latin typeface="Clear Sans Medium" panose="020B0603030202020304"/>
              </a:endParaRPr>
            </a:p>
          </p:txBody>
        </p:sp>
        <p:sp>
          <p:nvSpPr>
            <p:cNvPr id="9" name="TextBox 9"/>
            <p:cNvSpPr txBox="1"/>
            <p:nvPr/>
          </p:nvSpPr>
          <p:spPr>
            <a:xfrm>
              <a:off x="0" y="1377084"/>
              <a:ext cx="9678413" cy="1938866"/>
            </a:xfrm>
            <a:prstGeom prst="rect">
              <a:avLst/>
            </a:prstGeom>
          </p:spPr>
          <p:txBody>
            <a:bodyPr lIns="0" tIns="0" rIns="0" bIns="0" rtlCol="0" anchor="t">
              <a:spAutoFit/>
            </a:bodyPr>
            <a:lstStyle/>
            <a:p>
              <a:pPr marL="0" lvl="0" indent="0">
                <a:lnSpc>
                  <a:spcPts val="3780"/>
                </a:lnSpc>
              </a:pPr>
              <a:r>
                <a:rPr lang="en-US" sz="2700">
                  <a:solidFill>
                    <a:srgbClr val="000000"/>
                  </a:solidFill>
                  <a:latin typeface="Clear Sans" panose="020B0503030202020304"/>
                </a:rPr>
                <a:t>~ Là một nhà Nho có học vấn sâu rộng,tận tuỵ với nghề dạy học,đã đào tạo ra nhiều học trò giỏi có tiếng như Phạm Sư Mạnh,Lê Quát.... </a:t>
              </a:r>
              <a:endParaRPr lang="en-US" sz="2700">
                <a:solidFill>
                  <a:srgbClr val="000000"/>
                </a:solidFill>
                <a:latin typeface="Clear Sans" panose="020B05030302020203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TextBox 2"/>
          <p:cNvSpPr txBox="1"/>
          <p:nvPr/>
        </p:nvSpPr>
        <p:spPr>
          <a:xfrm>
            <a:off x="228497" y="419028"/>
            <a:ext cx="10446039" cy="2766060"/>
          </a:xfrm>
          <a:prstGeom prst="rect">
            <a:avLst/>
          </a:prstGeom>
        </p:spPr>
        <p:txBody>
          <a:bodyPr lIns="0" tIns="0" rIns="0" bIns="0" rtlCol="0" anchor="t">
            <a:spAutoFit/>
          </a:bodyPr>
          <a:lstStyle/>
          <a:p>
            <a:pPr marL="0" lvl="0" indent="0">
              <a:lnSpc>
                <a:spcPts val="10785"/>
              </a:lnSpc>
            </a:pPr>
            <a:r>
              <a:rPr lang="en-US" sz="8295">
                <a:solidFill>
                  <a:srgbClr val="000000"/>
                </a:solidFill>
                <a:latin typeface="Dancing Script Bold" panose="03080800040507000D00"/>
              </a:rPr>
              <a:t>Tấm gương chính trực, thanh liêm</a:t>
            </a:r>
            <a:endParaRPr lang="en-US" sz="8295">
              <a:solidFill>
                <a:srgbClr val="000000"/>
              </a:solidFill>
              <a:latin typeface="Dancing Script Bold" panose="03080800040507000D00"/>
            </a:endParaRPr>
          </a:p>
        </p:txBody>
      </p:sp>
      <p:grpSp>
        <p:nvGrpSpPr>
          <p:cNvPr id="3" name="Group 3"/>
          <p:cNvGrpSpPr/>
          <p:nvPr/>
        </p:nvGrpSpPr>
        <p:grpSpPr>
          <a:xfrm rot="0">
            <a:off x="8153139" y="1654506"/>
            <a:ext cx="9661954" cy="7848217"/>
            <a:chOff x="-203200" y="0"/>
            <a:chExt cx="12882605" cy="10464289"/>
          </a:xfrm>
        </p:grpSpPr>
        <p:sp>
          <p:nvSpPr>
            <p:cNvPr id="4" name="AutoShape 4"/>
            <p:cNvSpPr/>
            <p:nvPr/>
          </p:nvSpPr>
          <p:spPr>
            <a:xfrm>
              <a:off x="0" y="0"/>
              <a:ext cx="2333436" cy="393043"/>
            </a:xfrm>
            <a:prstGeom prst="rect">
              <a:avLst/>
            </a:prstGeom>
            <a:solidFill>
              <a:srgbClr val="577157"/>
            </a:solidFill>
          </p:spPr>
        </p:sp>
        <p:sp>
          <p:nvSpPr>
            <p:cNvPr id="5" name="TextBox 5"/>
            <p:cNvSpPr txBox="1"/>
            <p:nvPr/>
          </p:nvSpPr>
          <p:spPr>
            <a:xfrm>
              <a:off x="-203200" y="1400722"/>
              <a:ext cx="12882605" cy="9063567"/>
            </a:xfrm>
            <a:prstGeom prst="rect">
              <a:avLst/>
            </a:prstGeom>
          </p:spPr>
          <p:txBody>
            <a:bodyPr lIns="0" tIns="0" rIns="0" bIns="0" rtlCol="0" anchor="t">
              <a:spAutoFit/>
            </a:bodyPr>
            <a:lstStyle/>
            <a:p>
              <a:pPr marL="0" lvl="0" indent="0">
                <a:lnSpc>
                  <a:spcPts val="5890"/>
                </a:lnSpc>
              </a:pPr>
              <a:r>
                <a:rPr lang="en-US" sz="3925">
                  <a:solidFill>
                    <a:srgbClr val="000000"/>
                  </a:solidFill>
                  <a:latin typeface="Codec Pro" panose="00000500000000000000"/>
                </a:rPr>
                <a:t>~ </a:t>
              </a:r>
              <a:r>
                <a:rPr lang="en-US" sz="3925" u="none">
                  <a:solidFill>
                    <a:srgbClr val="000000"/>
                  </a:solidFill>
                  <a:latin typeface="Codec Pro" panose="00000500000000000000"/>
                </a:rPr>
                <a:t>Khi vua Trần Dụ Tông Lên ngôi vua ham  mê tửu sắc, lười biếng chính sự Chu Văn An đã viết Thất trảm sớ dâng lên nhà vua đòi chém 7 kẻ nịnh thần.</a:t>
              </a:r>
              <a:endParaRPr lang="en-US" sz="3925" u="none">
                <a:solidFill>
                  <a:srgbClr val="000000"/>
                </a:solidFill>
                <a:latin typeface="Codec Pro" panose="00000500000000000000"/>
              </a:endParaRPr>
            </a:p>
            <a:p>
              <a:pPr marL="0" lvl="0" indent="0">
                <a:lnSpc>
                  <a:spcPts val="5890"/>
                </a:lnSpc>
              </a:pPr>
              <a:r>
                <a:rPr lang="en-US" sz="3925" u="none">
                  <a:solidFill>
                    <a:srgbClr val="000000"/>
                  </a:solidFill>
                  <a:latin typeface="Codec Pro" panose="00000500000000000000"/>
                </a:rPr>
                <a:t>~ Khi không được chấp thuận ông cáo quan về Chí Linh - Hải Dương tiếp tục nghề dạy học.</a:t>
              </a:r>
              <a:endParaRPr lang="en-US" sz="3925" u="none">
                <a:solidFill>
                  <a:srgbClr val="000000"/>
                </a:solidFill>
                <a:latin typeface="Codec Pro" panose="00000500000000000000"/>
              </a:endParaRPr>
            </a:p>
            <a:p>
              <a:pPr marL="0" lvl="0" indent="0">
                <a:lnSpc>
                  <a:spcPts val="5890"/>
                </a:lnSpc>
              </a:pPr>
              <a:r>
                <a:rPr lang="en-US" sz="3925" u="none">
                  <a:solidFill>
                    <a:srgbClr val="000000"/>
                  </a:solidFill>
                  <a:latin typeface="Codec Pro" panose="00000500000000000000"/>
                </a:rPr>
                <a:t>~ Sau khi mất chu văn an được phối thờ ở Văn Miếu.</a:t>
              </a:r>
              <a:endParaRPr lang="en-US" sz="3925" u="none">
                <a:solidFill>
                  <a:srgbClr val="000000"/>
                </a:solidFill>
                <a:latin typeface="Codec Pro" panose="00000500000000000000"/>
              </a:endParaRPr>
            </a:p>
          </p:txBody>
        </p:sp>
      </p:grpSp>
      <p:grpSp>
        <p:nvGrpSpPr>
          <p:cNvPr id="6" name="Group 6"/>
          <p:cNvGrpSpPr>
            <a:grpSpLocks noChangeAspect="1"/>
          </p:cNvGrpSpPr>
          <p:nvPr/>
        </p:nvGrpSpPr>
        <p:grpSpPr>
          <a:xfrm rot="-10800000">
            <a:off x="1028700" y="8030427"/>
            <a:ext cx="1225283" cy="1225283"/>
            <a:chOff x="0" y="0"/>
            <a:chExt cx="2653030" cy="2653030"/>
          </a:xfrm>
        </p:grpSpPr>
        <p:sp>
          <p:nvSpPr>
            <p:cNvPr id="7" name="Freeform 7"/>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577157"/>
            </a:solidFill>
          </p:spPr>
        </p:sp>
      </p:grpSp>
      <p:sp>
        <p:nvSpPr>
          <p:cNvPr id="8" name="AutoShape 8"/>
          <p:cNvSpPr/>
          <p:nvPr/>
        </p:nvSpPr>
        <p:spPr>
          <a:xfrm rot="-10800000">
            <a:off x="3977745" y="8035607"/>
            <a:ext cx="1225283" cy="1220103"/>
          </a:xfrm>
          <a:prstGeom prst="rect">
            <a:avLst/>
          </a:prstGeom>
          <a:solidFill>
            <a:srgbClr val="577157"/>
          </a:solidFill>
        </p:spPr>
      </p:sp>
      <p:grpSp>
        <p:nvGrpSpPr>
          <p:cNvPr id="9" name="Group 9"/>
          <p:cNvGrpSpPr>
            <a:grpSpLocks noChangeAspect="1"/>
          </p:cNvGrpSpPr>
          <p:nvPr/>
        </p:nvGrpSpPr>
        <p:grpSpPr>
          <a:xfrm rot="-10800000">
            <a:off x="2503222" y="8033017"/>
            <a:ext cx="1225283" cy="1225283"/>
            <a:chOff x="0" y="0"/>
            <a:chExt cx="1708150" cy="1708150"/>
          </a:xfrm>
        </p:grpSpPr>
        <p:sp>
          <p:nvSpPr>
            <p:cNvPr id="10" name="Freeform 10"/>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577157"/>
            </a:solidFill>
          </p:spPr>
        </p:sp>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Freeform 2"/>
          <p:cNvSpPr/>
          <p:nvPr/>
        </p:nvSpPr>
        <p:spPr>
          <a:xfrm>
            <a:off x="10206715" y="0"/>
            <a:ext cx="8081285" cy="10287000"/>
          </a:xfrm>
          <a:custGeom>
            <a:avLst/>
            <a:gdLst/>
            <a:ahLst/>
            <a:cxnLst/>
            <a:rect l="l" t="t" r="r" b="b"/>
            <a:pathLst>
              <a:path w="8081285" h="10287000">
                <a:moveTo>
                  <a:pt x="0" y="0"/>
                </a:moveTo>
                <a:lnTo>
                  <a:pt x="8081285" y="0"/>
                </a:lnTo>
                <a:lnTo>
                  <a:pt x="8081285" y="10287000"/>
                </a:lnTo>
                <a:lnTo>
                  <a:pt x="0" y="10287000"/>
                </a:lnTo>
                <a:lnTo>
                  <a:pt x="0" y="0"/>
                </a:lnTo>
                <a:close/>
              </a:path>
            </a:pathLst>
          </a:custGeom>
          <a:blipFill>
            <a:blip r:embed="rId1"/>
            <a:stretch>
              <a:fillRect t="-4049" b="-424"/>
            </a:stretch>
          </a:blipFill>
        </p:spPr>
      </p:sp>
      <p:grpSp>
        <p:nvGrpSpPr>
          <p:cNvPr id="3" name="Group 3"/>
          <p:cNvGrpSpPr/>
          <p:nvPr/>
        </p:nvGrpSpPr>
        <p:grpSpPr>
          <a:xfrm rot="0">
            <a:off x="539870" y="768655"/>
            <a:ext cx="7656410" cy="6182461"/>
            <a:chOff x="0" y="66675"/>
            <a:chExt cx="10208547" cy="8243281"/>
          </a:xfrm>
        </p:grpSpPr>
        <p:sp>
          <p:nvSpPr>
            <p:cNvPr id="4" name="TextBox 4"/>
            <p:cNvSpPr txBox="1"/>
            <p:nvPr/>
          </p:nvSpPr>
          <p:spPr>
            <a:xfrm>
              <a:off x="0" y="66675"/>
              <a:ext cx="10208547" cy="1457325"/>
            </a:xfrm>
            <a:prstGeom prst="rect">
              <a:avLst/>
            </a:prstGeom>
          </p:spPr>
          <p:txBody>
            <a:bodyPr lIns="0" tIns="0" rIns="0" bIns="0" rtlCol="0" anchor="t">
              <a:spAutoFit/>
            </a:bodyPr>
            <a:lstStyle/>
            <a:p>
              <a:pPr marL="0" lvl="0" indent="0">
                <a:lnSpc>
                  <a:spcPts val="8250"/>
                </a:lnSpc>
              </a:pPr>
              <a:r>
                <a:rPr lang="en-US" sz="7500" spc="-150">
                  <a:solidFill>
                    <a:srgbClr val="000000"/>
                  </a:solidFill>
                  <a:latin typeface="Alatsi" panose="00000500000000000000"/>
                </a:rPr>
                <a:t>Tuệ Tĩnh (1330 - ?)</a:t>
              </a:r>
              <a:endParaRPr lang="en-US" sz="7500" spc="-150">
                <a:solidFill>
                  <a:srgbClr val="000000"/>
                </a:solidFill>
                <a:latin typeface="Alatsi" panose="00000500000000000000"/>
              </a:endParaRPr>
            </a:p>
          </p:txBody>
        </p:sp>
        <p:sp>
          <p:nvSpPr>
            <p:cNvPr id="5" name="TextBox 5"/>
            <p:cNvSpPr txBox="1"/>
            <p:nvPr/>
          </p:nvSpPr>
          <p:spPr>
            <a:xfrm>
              <a:off x="0" y="3031836"/>
              <a:ext cx="10208547" cy="5278120"/>
            </a:xfrm>
            <a:prstGeom prst="rect">
              <a:avLst/>
            </a:prstGeom>
          </p:spPr>
          <p:txBody>
            <a:bodyPr lIns="0" tIns="0" rIns="0" bIns="0" rtlCol="0" anchor="t">
              <a:spAutoFit/>
            </a:bodyPr>
            <a:lstStyle/>
            <a:p>
              <a:pPr marL="0" lvl="0" indent="0">
                <a:lnSpc>
                  <a:spcPts val="4410"/>
                </a:lnSpc>
              </a:pPr>
              <a:r>
                <a:rPr lang="en-US" sz="3150">
                  <a:solidFill>
                    <a:srgbClr val="000000"/>
                  </a:solidFill>
                  <a:latin typeface="Codec Pro" panose="00000500000000000000"/>
                </a:rPr>
                <a:t>~ Tên thật: Nguyễn Bá Tĩnh.</a:t>
              </a:r>
              <a:endParaRPr lang="en-US" sz="3150">
                <a:solidFill>
                  <a:srgbClr val="000000"/>
                </a:solidFill>
                <a:latin typeface="Codec Pro" panose="00000500000000000000"/>
              </a:endParaRPr>
            </a:p>
            <a:p>
              <a:pPr marL="0" lvl="0" indent="0">
                <a:lnSpc>
                  <a:spcPts val="4410"/>
                </a:lnSpc>
              </a:pPr>
              <a:r>
                <a:rPr lang="en-US" sz="3150">
                  <a:solidFill>
                    <a:srgbClr val="000000"/>
                  </a:solidFill>
                  <a:latin typeface="Codec Pro" panose="00000500000000000000"/>
                </a:rPr>
                <a:t> ~ Quê: tổng Văn Thai, huyện Cẩm Giang, phủ Thượng Hồng.</a:t>
              </a:r>
              <a:endParaRPr lang="en-US" sz="3150">
                <a:solidFill>
                  <a:srgbClr val="000000"/>
                </a:solidFill>
                <a:latin typeface="Codec Pro" panose="00000500000000000000"/>
              </a:endParaRPr>
            </a:p>
            <a:p>
              <a:pPr marL="0" lvl="0" indent="0">
                <a:lnSpc>
                  <a:spcPts val="4410"/>
                </a:lnSpc>
              </a:pPr>
              <a:r>
                <a:rPr lang="en-US" sz="3150">
                  <a:solidFill>
                    <a:srgbClr val="000000"/>
                  </a:solidFill>
                  <a:latin typeface="Codec Pro" panose="00000500000000000000"/>
                </a:rPr>
                <a:t>~ Sinh ra trong gia đình nghèo mồ côi cha mẹ từ 6 tuổi.</a:t>
              </a:r>
              <a:endParaRPr lang="en-US" sz="3150">
                <a:solidFill>
                  <a:srgbClr val="000000"/>
                </a:solidFill>
                <a:latin typeface="Codec Pro" panose="00000500000000000000"/>
              </a:endParaRPr>
            </a:p>
            <a:p>
              <a:pPr marL="0" lvl="0" indent="0">
                <a:lnSpc>
                  <a:spcPts val="4410"/>
                </a:lnSpc>
              </a:pPr>
              <a:r>
                <a:rPr lang="en-US" sz="3150">
                  <a:solidFill>
                    <a:srgbClr val="000000"/>
                  </a:solidFill>
                  <a:latin typeface="Codec Pro" panose="00000500000000000000"/>
                </a:rPr>
                <a:t>~ Năm 1351 đỗ Thái học sinh, năm 1374 đỗ Đệ Nhị giáp tiến sĩ.</a:t>
              </a:r>
              <a:endParaRPr lang="en-US" sz="3150">
                <a:solidFill>
                  <a:srgbClr val="000000"/>
                </a:solidFill>
                <a:latin typeface="Codec Pro" panose="00000500000000000000"/>
              </a:endParaRPr>
            </a:p>
          </p:txBody>
        </p:sp>
        <p:sp>
          <p:nvSpPr>
            <p:cNvPr id="6" name="AutoShape 6"/>
            <p:cNvSpPr/>
            <p:nvPr/>
          </p:nvSpPr>
          <p:spPr>
            <a:xfrm>
              <a:off x="0" y="2328708"/>
              <a:ext cx="9726783" cy="12719"/>
            </a:xfrm>
            <a:prstGeom prst="rect">
              <a:avLst/>
            </a:prstGeom>
            <a:solidFill>
              <a:srgbClr val="122144"/>
            </a:solidFill>
          </p:spPr>
        </p:sp>
      </p:gr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0">
            <a:off x="6091545" y="2225883"/>
            <a:ext cx="6104910" cy="5835234"/>
            <a:chOff x="0" y="0"/>
            <a:chExt cx="6670040" cy="6375400"/>
          </a:xfrm>
        </p:grpSpPr>
        <p:sp>
          <p:nvSpPr>
            <p:cNvPr id="3" name="Freeform 3"/>
            <p:cNvSpPr/>
            <p:nvPr/>
          </p:nvSpPr>
          <p:spPr>
            <a:xfrm>
              <a:off x="12700" y="12700"/>
              <a:ext cx="6644640" cy="6350000"/>
            </a:xfrm>
            <a:custGeom>
              <a:avLst/>
              <a:gdLst/>
              <a:ahLst/>
              <a:cxnLst/>
              <a:rect l="l" t="t" r="r" b="b"/>
              <a:pathLst>
                <a:path w="6644640" h="6350000">
                  <a:moveTo>
                    <a:pt x="6426200" y="2537460"/>
                  </a:moveTo>
                  <a:lnTo>
                    <a:pt x="6644640" y="1941830"/>
                  </a:lnTo>
                  <a:lnTo>
                    <a:pt x="6644640" y="1297940"/>
                  </a:lnTo>
                  <a:lnTo>
                    <a:pt x="6426200" y="702310"/>
                  </a:lnTo>
                  <a:lnTo>
                    <a:pt x="6023610" y="246380"/>
                  </a:lnTo>
                  <a:lnTo>
                    <a:pt x="5496560" y="0"/>
                  </a:lnTo>
                  <a:lnTo>
                    <a:pt x="5057140" y="0"/>
                  </a:lnTo>
                  <a:lnTo>
                    <a:pt x="4926330" y="0"/>
                  </a:lnTo>
                  <a:lnTo>
                    <a:pt x="3919220" y="0"/>
                  </a:lnTo>
                  <a:lnTo>
                    <a:pt x="2725420" y="0"/>
                  </a:lnTo>
                  <a:lnTo>
                    <a:pt x="1718310" y="0"/>
                  </a:lnTo>
                  <a:lnTo>
                    <a:pt x="1587500" y="0"/>
                  </a:lnTo>
                  <a:lnTo>
                    <a:pt x="1148080" y="0"/>
                  </a:lnTo>
                  <a:lnTo>
                    <a:pt x="621030" y="246380"/>
                  </a:lnTo>
                  <a:lnTo>
                    <a:pt x="218440" y="702310"/>
                  </a:lnTo>
                  <a:lnTo>
                    <a:pt x="0" y="1297940"/>
                  </a:lnTo>
                  <a:lnTo>
                    <a:pt x="0" y="1941830"/>
                  </a:lnTo>
                  <a:lnTo>
                    <a:pt x="218440" y="2537460"/>
                  </a:lnTo>
                  <a:lnTo>
                    <a:pt x="621030" y="2993390"/>
                  </a:lnTo>
                  <a:lnTo>
                    <a:pt x="1009650" y="3175000"/>
                  </a:lnTo>
                  <a:lnTo>
                    <a:pt x="621030" y="3356610"/>
                  </a:lnTo>
                  <a:lnTo>
                    <a:pt x="218440" y="3812540"/>
                  </a:lnTo>
                  <a:lnTo>
                    <a:pt x="0" y="4408170"/>
                  </a:lnTo>
                  <a:lnTo>
                    <a:pt x="0" y="5052060"/>
                  </a:lnTo>
                  <a:lnTo>
                    <a:pt x="218440" y="5647690"/>
                  </a:lnTo>
                  <a:lnTo>
                    <a:pt x="621030" y="6103620"/>
                  </a:lnTo>
                  <a:lnTo>
                    <a:pt x="1148080" y="6350000"/>
                  </a:lnTo>
                  <a:lnTo>
                    <a:pt x="1587500" y="6350000"/>
                  </a:lnTo>
                  <a:lnTo>
                    <a:pt x="1718310" y="6350000"/>
                  </a:lnTo>
                  <a:lnTo>
                    <a:pt x="2725420" y="6350000"/>
                  </a:lnTo>
                  <a:lnTo>
                    <a:pt x="2725420" y="6350000"/>
                  </a:lnTo>
                  <a:lnTo>
                    <a:pt x="4926330" y="6350000"/>
                  </a:lnTo>
                  <a:lnTo>
                    <a:pt x="5057140" y="6350000"/>
                  </a:lnTo>
                  <a:lnTo>
                    <a:pt x="5496560" y="6350000"/>
                  </a:lnTo>
                  <a:lnTo>
                    <a:pt x="6023610" y="6103620"/>
                  </a:lnTo>
                  <a:lnTo>
                    <a:pt x="6426200" y="5647690"/>
                  </a:lnTo>
                  <a:lnTo>
                    <a:pt x="6644640" y="5052060"/>
                  </a:lnTo>
                  <a:lnTo>
                    <a:pt x="6644640" y="4408170"/>
                  </a:lnTo>
                  <a:lnTo>
                    <a:pt x="6426200" y="3812540"/>
                  </a:lnTo>
                  <a:lnTo>
                    <a:pt x="6023610" y="3356610"/>
                  </a:lnTo>
                  <a:lnTo>
                    <a:pt x="5634990" y="3175000"/>
                  </a:lnTo>
                  <a:lnTo>
                    <a:pt x="6023610" y="2993390"/>
                  </a:lnTo>
                  <a:lnTo>
                    <a:pt x="6426200" y="2537460"/>
                  </a:lnTo>
                  <a:close/>
                </a:path>
              </a:pathLst>
            </a:custGeom>
            <a:blipFill>
              <a:blip r:embed="rId1"/>
              <a:stretch>
                <a:fillRect l="-53682" r="-16061"/>
              </a:stretch>
            </a:blipFill>
          </p:spPr>
        </p:sp>
        <p:sp>
          <p:nvSpPr>
            <p:cNvPr id="4" name="Freeform 4"/>
            <p:cNvSpPr/>
            <p:nvPr/>
          </p:nvSpPr>
          <p:spPr>
            <a:xfrm>
              <a:off x="0" y="0"/>
              <a:ext cx="6670040" cy="6375400"/>
            </a:xfrm>
            <a:custGeom>
              <a:avLst/>
              <a:gdLst/>
              <a:ahLst/>
              <a:cxnLst/>
              <a:rect l="l" t="t" r="r" b="b"/>
              <a:pathLst>
                <a:path w="6670040" h="6375400">
                  <a:moveTo>
                    <a:pt x="5511800" y="6375400"/>
                  </a:moveTo>
                  <a:lnTo>
                    <a:pt x="1158240" y="6375400"/>
                  </a:lnTo>
                  <a:lnTo>
                    <a:pt x="1155700" y="6374130"/>
                  </a:lnTo>
                  <a:lnTo>
                    <a:pt x="626110" y="6126480"/>
                  </a:lnTo>
                  <a:lnTo>
                    <a:pt x="624840" y="6123940"/>
                  </a:lnTo>
                  <a:lnTo>
                    <a:pt x="219710" y="5666740"/>
                  </a:lnTo>
                  <a:lnTo>
                    <a:pt x="218440" y="5664200"/>
                  </a:lnTo>
                  <a:lnTo>
                    <a:pt x="0" y="5067300"/>
                  </a:lnTo>
                  <a:lnTo>
                    <a:pt x="0" y="4418330"/>
                  </a:lnTo>
                  <a:lnTo>
                    <a:pt x="1270" y="4415790"/>
                  </a:lnTo>
                  <a:lnTo>
                    <a:pt x="219710" y="3817620"/>
                  </a:lnTo>
                  <a:lnTo>
                    <a:pt x="220980" y="3816350"/>
                  </a:lnTo>
                  <a:lnTo>
                    <a:pt x="626110" y="3359150"/>
                  </a:lnTo>
                  <a:lnTo>
                    <a:pt x="991870" y="3187700"/>
                  </a:lnTo>
                  <a:lnTo>
                    <a:pt x="626110" y="3016250"/>
                  </a:lnTo>
                  <a:lnTo>
                    <a:pt x="624840" y="3013710"/>
                  </a:lnTo>
                  <a:lnTo>
                    <a:pt x="219710" y="2556510"/>
                  </a:lnTo>
                  <a:lnTo>
                    <a:pt x="218440" y="2553970"/>
                  </a:lnTo>
                  <a:lnTo>
                    <a:pt x="0" y="1957070"/>
                  </a:lnTo>
                  <a:lnTo>
                    <a:pt x="0" y="1308100"/>
                  </a:lnTo>
                  <a:lnTo>
                    <a:pt x="1270" y="1305560"/>
                  </a:lnTo>
                  <a:lnTo>
                    <a:pt x="219710" y="707390"/>
                  </a:lnTo>
                  <a:lnTo>
                    <a:pt x="220980" y="706120"/>
                  </a:lnTo>
                  <a:lnTo>
                    <a:pt x="626110" y="248920"/>
                  </a:lnTo>
                  <a:lnTo>
                    <a:pt x="1158240" y="0"/>
                  </a:lnTo>
                  <a:lnTo>
                    <a:pt x="5511800" y="0"/>
                  </a:lnTo>
                  <a:lnTo>
                    <a:pt x="5514340" y="1270"/>
                  </a:lnTo>
                  <a:lnTo>
                    <a:pt x="6043930" y="248920"/>
                  </a:lnTo>
                  <a:lnTo>
                    <a:pt x="6045200" y="251460"/>
                  </a:lnTo>
                  <a:lnTo>
                    <a:pt x="6450330" y="708660"/>
                  </a:lnTo>
                  <a:lnTo>
                    <a:pt x="6451600" y="711200"/>
                  </a:lnTo>
                  <a:lnTo>
                    <a:pt x="6670040" y="1308100"/>
                  </a:lnTo>
                  <a:lnTo>
                    <a:pt x="6670040" y="1957070"/>
                  </a:lnTo>
                  <a:lnTo>
                    <a:pt x="6668770" y="1959610"/>
                  </a:lnTo>
                  <a:lnTo>
                    <a:pt x="6450330" y="2557780"/>
                  </a:lnTo>
                  <a:lnTo>
                    <a:pt x="6449060" y="2559050"/>
                  </a:lnTo>
                  <a:lnTo>
                    <a:pt x="6043930" y="3016250"/>
                  </a:lnTo>
                  <a:lnTo>
                    <a:pt x="5678170" y="3187700"/>
                  </a:lnTo>
                  <a:lnTo>
                    <a:pt x="6043930" y="3359150"/>
                  </a:lnTo>
                  <a:lnTo>
                    <a:pt x="6045200" y="3361690"/>
                  </a:lnTo>
                  <a:lnTo>
                    <a:pt x="6450330" y="3818890"/>
                  </a:lnTo>
                  <a:lnTo>
                    <a:pt x="6451600" y="3821430"/>
                  </a:lnTo>
                  <a:lnTo>
                    <a:pt x="6670040" y="4418330"/>
                  </a:lnTo>
                  <a:lnTo>
                    <a:pt x="6670040" y="5067300"/>
                  </a:lnTo>
                  <a:lnTo>
                    <a:pt x="6668770" y="5069840"/>
                  </a:lnTo>
                  <a:lnTo>
                    <a:pt x="6450330" y="5668010"/>
                  </a:lnTo>
                  <a:lnTo>
                    <a:pt x="6449060" y="5669280"/>
                  </a:lnTo>
                  <a:lnTo>
                    <a:pt x="6043930" y="6126480"/>
                  </a:lnTo>
                  <a:lnTo>
                    <a:pt x="5511800" y="6375400"/>
                  </a:lnTo>
                  <a:close/>
                  <a:moveTo>
                    <a:pt x="1163320" y="6350000"/>
                  </a:moveTo>
                  <a:lnTo>
                    <a:pt x="5506720" y="6350000"/>
                  </a:lnTo>
                  <a:lnTo>
                    <a:pt x="6028690" y="6106160"/>
                  </a:lnTo>
                  <a:lnTo>
                    <a:pt x="6428740" y="5654040"/>
                  </a:lnTo>
                  <a:lnTo>
                    <a:pt x="6645910" y="5063490"/>
                  </a:lnTo>
                  <a:lnTo>
                    <a:pt x="6645910" y="4423410"/>
                  </a:lnTo>
                  <a:lnTo>
                    <a:pt x="6428740" y="3832860"/>
                  </a:lnTo>
                  <a:lnTo>
                    <a:pt x="6028690" y="3380740"/>
                  </a:lnTo>
                  <a:lnTo>
                    <a:pt x="5618480" y="3187700"/>
                  </a:lnTo>
                  <a:lnTo>
                    <a:pt x="6028690" y="2995930"/>
                  </a:lnTo>
                  <a:lnTo>
                    <a:pt x="6428740" y="2543810"/>
                  </a:lnTo>
                  <a:lnTo>
                    <a:pt x="6645910" y="1953260"/>
                  </a:lnTo>
                  <a:lnTo>
                    <a:pt x="6645910" y="1313180"/>
                  </a:lnTo>
                  <a:lnTo>
                    <a:pt x="6428740" y="722630"/>
                  </a:lnTo>
                  <a:lnTo>
                    <a:pt x="6028690" y="270510"/>
                  </a:lnTo>
                  <a:lnTo>
                    <a:pt x="5506720" y="25400"/>
                  </a:lnTo>
                  <a:lnTo>
                    <a:pt x="1163320" y="25400"/>
                  </a:lnTo>
                  <a:lnTo>
                    <a:pt x="641350" y="269240"/>
                  </a:lnTo>
                  <a:lnTo>
                    <a:pt x="242570" y="721360"/>
                  </a:lnTo>
                  <a:lnTo>
                    <a:pt x="25400" y="1313180"/>
                  </a:lnTo>
                  <a:lnTo>
                    <a:pt x="25400" y="1953260"/>
                  </a:lnTo>
                  <a:lnTo>
                    <a:pt x="242570" y="2543810"/>
                  </a:lnTo>
                  <a:lnTo>
                    <a:pt x="642620" y="2995930"/>
                  </a:lnTo>
                  <a:lnTo>
                    <a:pt x="1051560" y="3187700"/>
                  </a:lnTo>
                  <a:lnTo>
                    <a:pt x="641350" y="3379470"/>
                  </a:lnTo>
                  <a:lnTo>
                    <a:pt x="241300" y="3831590"/>
                  </a:lnTo>
                  <a:lnTo>
                    <a:pt x="25400" y="4422140"/>
                  </a:lnTo>
                  <a:lnTo>
                    <a:pt x="25400" y="5062220"/>
                  </a:lnTo>
                  <a:lnTo>
                    <a:pt x="242570" y="5652770"/>
                  </a:lnTo>
                  <a:lnTo>
                    <a:pt x="642620" y="6104890"/>
                  </a:lnTo>
                  <a:lnTo>
                    <a:pt x="1163320" y="6350000"/>
                  </a:lnTo>
                  <a:close/>
                </a:path>
              </a:pathLst>
            </a:custGeom>
            <a:solidFill>
              <a:srgbClr val="344D34"/>
            </a:solidFill>
          </p:spPr>
        </p:sp>
      </p:grpSp>
      <p:grpSp>
        <p:nvGrpSpPr>
          <p:cNvPr id="5" name="Group 5"/>
          <p:cNvGrpSpPr/>
          <p:nvPr/>
        </p:nvGrpSpPr>
        <p:grpSpPr>
          <a:xfrm rot="0">
            <a:off x="376235" y="1028700"/>
            <a:ext cx="9561867" cy="5625530"/>
            <a:chOff x="0" y="0"/>
            <a:chExt cx="12749156" cy="7500707"/>
          </a:xfrm>
        </p:grpSpPr>
        <p:sp>
          <p:nvSpPr>
            <p:cNvPr id="6" name="TextBox 6"/>
            <p:cNvSpPr txBox="1"/>
            <p:nvPr/>
          </p:nvSpPr>
          <p:spPr>
            <a:xfrm>
              <a:off x="0" y="0"/>
              <a:ext cx="12749156" cy="1501075"/>
            </a:xfrm>
            <a:prstGeom prst="rect">
              <a:avLst/>
            </a:prstGeom>
          </p:spPr>
          <p:txBody>
            <a:bodyPr lIns="0" tIns="0" rIns="0" bIns="0" rtlCol="0" anchor="t">
              <a:spAutoFit/>
            </a:bodyPr>
            <a:lstStyle/>
            <a:p>
              <a:pPr marL="0" lvl="0" indent="0">
                <a:lnSpc>
                  <a:spcPts val="8880"/>
                </a:lnSpc>
              </a:pPr>
              <a:r>
                <a:rPr lang="en-US" sz="7400">
                  <a:solidFill>
                    <a:srgbClr val="000000"/>
                  </a:solidFill>
                  <a:latin typeface="Dancing Script" panose="03080600040507000D00"/>
                </a:rPr>
                <a:t>"Vị thánh thuốc nam"</a:t>
              </a:r>
              <a:endParaRPr lang="en-US" sz="7400">
                <a:solidFill>
                  <a:srgbClr val="000000"/>
                </a:solidFill>
                <a:latin typeface="Dancing Script" panose="03080600040507000D00"/>
              </a:endParaRPr>
            </a:p>
          </p:txBody>
        </p:sp>
        <p:sp>
          <p:nvSpPr>
            <p:cNvPr id="7" name="TextBox 7"/>
            <p:cNvSpPr txBox="1"/>
            <p:nvPr/>
          </p:nvSpPr>
          <p:spPr>
            <a:xfrm>
              <a:off x="0" y="2209134"/>
              <a:ext cx="7530314" cy="5291572"/>
            </a:xfrm>
            <a:prstGeom prst="rect">
              <a:avLst/>
            </a:prstGeom>
          </p:spPr>
          <p:txBody>
            <a:bodyPr lIns="0" tIns="0" rIns="0" bIns="0" rtlCol="0" anchor="t">
              <a:spAutoFit/>
            </a:bodyPr>
            <a:lstStyle/>
            <a:p>
              <a:pPr marL="0" lvl="0" indent="0">
                <a:lnSpc>
                  <a:spcPts val="4510"/>
                </a:lnSpc>
              </a:pPr>
              <a:r>
                <a:rPr lang="en-US" sz="3220">
                  <a:solidFill>
                    <a:srgbClr val="000000"/>
                  </a:solidFill>
                  <a:latin typeface="Faustina" panose="00000500000000000000"/>
                </a:rPr>
                <a:t>~ Đóng góp to lớn trong việc xây dựng quan điểm y học độc lập phù hợp với thực tiễn câu nói nam dược trị nám nhân thể hiện quan điểm biện chứng về mối quan hệ mật thiết giữa con người với môi trường sống xung quanh.</a:t>
              </a:r>
              <a:endParaRPr lang="en-US" sz="3220">
                <a:solidFill>
                  <a:srgbClr val="000000"/>
                </a:solidFill>
                <a:latin typeface="Faustina" panose="00000500000000000000"/>
              </a:endParaRPr>
            </a:p>
          </p:txBody>
        </p:sp>
      </p:grpSp>
      <p:sp>
        <p:nvSpPr>
          <p:cNvPr id="8" name="TextBox 8"/>
          <p:cNvSpPr txBox="1"/>
          <p:nvPr/>
        </p:nvSpPr>
        <p:spPr>
          <a:xfrm>
            <a:off x="12606124" y="2668843"/>
            <a:ext cx="5179761" cy="3985387"/>
          </a:xfrm>
          <a:prstGeom prst="rect">
            <a:avLst/>
          </a:prstGeom>
        </p:spPr>
        <p:txBody>
          <a:bodyPr lIns="0" tIns="0" rIns="0" bIns="0" rtlCol="0" anchor="t">
            <a:spAutoFit/>
          </a:bodyPr>
          <a:lstStyle/>
          <a:p>
            <a:pPr marL="0" lvl="0" indent="0">
              <a:lnSpc>
                <a:spcPts val="4505"/>
              </a:lnSpc>
            </a:pPr>
            <a:r>
              <a:rPr lang="en-US" sz="3220">
                <a:solidFill>
                  <a:srgbClr val="000000"/>
                </a:solidFill>
                <a:latin typeface="Faustina" panose="00000500000000000000"/>
              </a:rPr>
              <a:t>~Những năm tháng ở quê ông dốc tâm lực vào việc trong thuốc sưu tầm kinh nghiệm chữa bệnh và truyền nghe dạy nhân dân các trong thuốc chữa bệnh chăm sóc sức khỏe phòng chống bệnh tật.</a:t>
            </a:r>
            <a:endParaRPr lang="en-US" sz="3220">
              <a:solidFill>
                <a:srgbClr val="000000"/>
              </a:solidFill>
              <a:latin typeface="Faustina" panose="0000050000000000000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0">
            <a:off x="10108416" y="2471655"/>
            <a:ext cx="9347893" cy="8039188"/>
            <a:chOff x="0" y="0"/>
            <a:chExt cx="6350000" cy="5461000"/>
          </a:xfrm>
        </p:grpSpPr>
        <p:sp>
          <p:nvSpPr>
            <p:cNvPr id="3" name="Freeform 3"/>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1"/>
              <a:stretch>
                <a:fillRect b="-68038"/>
              </a:stretch>
            </a:blipFill>
          </p:spPr>
        </p:sp>
      </p:grpSp>
      <p:grpSp>
        <p:nvGrpSpPr>
          <p:cNvPr id="4" name="Group 4"/>
          <p:cNvGrpSpPr/>
          <p:nvPr/>
        </p:nvGrpSpPr>
        <p:grpSpPr>
          <a:xfrm rot="-10800000">
            <a:off x="13508948" y="0"/>
            <a:ext cx="4779052" cy="10287000"/>
            <a:chOff x="0" y="0"/>
            <a:chExt cx="5355113" cy="11526982"/>
          </a:xfrm>
        </p:grpSpPr>
        <p:sp>
          <p:nvSpPr>
            <p:cNvPr id="5" name="Freeform 5"/>
            <p:cNvSpPr/>
            <p:nvPr/>
          </p:nvSpPr>
          <p:spPr>
            <a:xfrm>
              <a:off x="0" y="0"/>
              <a:ext cx="5355113" cy="11526982"/>
            </a:xfrm>
            <a:custGeom>
              <a:avLst/>
              <a:gdLst/>
              <a:ahLst/>
              <a:cxnLst/>
              <a:rect l="l" t="t" r="r" b="b"/>
              <a:pathLst>
                <a:path w="5355113" h="11526982">
                  <a:moveTo>
                    <a:pt x="5355113" y="11526982"/>
                  </a:moveTo>
                  <a:lnTo>
                    <a:pt x="0" y="11526982"/>
                  </a:lnTo>
                  <a:lnTo>
                    <a:pt x="0" y="0"/>
                  </a:lnTo>
                  <a:lnTo>
                    <a:pt x="5355113" y="11526982"/>
                  </a:lnTo>
                </a:path>
              </a:pathLst>
            </a:custGeom>
            <a:solidFill>
              <a:srgbClr val="D4D4D4"/>
            </a:solidFill>
          </p:spPr>
        </p:sp>
      </p:grpSp>
      <p:sp>
        <p:nvSpPr>
          <p:cNvPr id="6" name="TextBox 6"/>
          <p:cNvSpPr txBox="1"/>
          <p:nvPr/>
        </p:nvSpPr>
        <p:spPr>
          <a:xfrm>
            <a:off x="597379" y="594504"/>
            <a:ext cx="12911569" cy="2660999"/>
          </a:xfrm>
          <a:prstGeom prst="rect">
            <a:avLst/>
          </a:prstGeom>
        </p:spPr>
        <p:txBody>
          <a:bodyPr lIns="0" tIns="0" rIns="0" bIns="0" rtlCol="0" anchor="t">
            <a:spAutoFit/>
          </a:bodyPr>
          <a:lstStyle/>
          <a:p>
            <a:pPr marL="0" lvl="0" indent="0">
              <a:lnSpc>
                <a:spcPts val="10265"/>
              </a:lnSpc>
            </a:pPr>
            <a:r>
              <a:rPr lang="en-US" sz="10265">
                <a:solidFill>
                  <a:srgbClr val="000000"/>
                </a:solidFill>
                <a:latin typeface="Dancing Script Bold" panose="03080800040507000D00"/>
              </a:rPr>
              <a:t>Người mở đường cho y học cổ truyền Việt Nam</a:t>
            </a:r>
            <a:endParaRPr lang="en-US" sz="10265">
              <a:solidFill>
                <a:srgbClr val="000000"/>
              </a:solidFill>
              <a:latin typeface="Dancing Script Bold" panose="03080800040507000D00"/>
            </a:endParaRPr>
          </a:p>
        </p:txBody>
      </p:sp>
      <p:sp>
        <p:nvSpPr>
          <p:cNvPr id="7" name="TextBox 7"/>
          <p:cNvSpPr txBox="1"/>
          <p:nvPr/>
        </p:nvSpPr>
        <p:spPr>
          <a:xfrm>
            <a:off x="1028700" y="4021594"/>
            <a:ext cx="10025798" cy="4843176"/>
          </a:xfrm>
          <a:prstGeom prst="rect">
            <a:avLst/>
          </a:prstGeom>
        </p:spPr>
        <p:txBody>
          <a:bodyPr lIns="0" tIns="0" rIns="0" bIns="0" rtlCol="0" anchor="t">
            <a:spAutoFit/>
          </a:bodyPr>
          <a:lstStyle/>
          <a:p>
            <a:pPr marL="852805" lvl="1" indent="-426085">
              <a:lnSpc>
                <a:spcPts val="5530"/>
              </a:lnSpc>
              <a:buFont typeface="Arial" panose="020B0604020202020204"/>
              <a:buChar char="•"/>
            </a:pPr>
            <a:r>
              <a:rPr lang="en-US" sz="3950">
                <a:solidFill>
                  <a:srgbClr val="000000"/>
                </a:solidFill>
                <a:latin typeface="Faustina" panose="00000500000000000000"/>
              </a:rPr>
              <a:t>Ông tập trung viết sách để lưu lại những bí quyết, bài thuốc trị bệnh giá trị: Nam dược thần hiệu, Hồng Nghĩa giáp tư y thư...  </a:t>
            </a:r>
            <a:endParaRPr lang="en-US" sz="3950">
              <a:solidFill>
                <a:srgbClr val="000000"/>
              </a:solidFill>
              <a:latin typeface="Faustina" panose="00000500000000000000"/>
            </a:endParaRPr>
          </a:p>
          <a:p>
            <a:pPr marL="852805" lvl="1" indent="-426085">
              <a:lnSpc>
                <a:spcPts val="5530"/>
              </a:lnSpc>
              <a:buFont typeface="Arial" panose="020B0604020202020204"/>
              <a:buChar char="•"/>
            </a:pPr>
            <a:r>
              <a:rPr lang="en-US" sz="3950">
                <a:solidFill>
                  <a:srgbClr val="000000"/>
                </a:solidFill>
                <a:latin typeface="Faustina" panose="00000500000000000000"/>
              </a:rPr>
              <a:t>Những bài thuốc của ông được nhiều danh y đời sau kế thừa, phát huy, tiêu biểu là Hải Thượng Lãn Ông Lê Hữu Trác. </a:t>
            </a:r>
            <a:endParaRPr lang="en-US" sz="3950">
              <a:solidFill>
                <a:srgbClr val="000000"/>
              </a:solidFill>
              <a:latin typeface="Faustina" panose="00000500000000000000"/>
            </a:endParaRPr>
          </a:p>
          <a:p>
            <a:pPr marL="0" lvl="0" indent="0">
              <a:lnSpc>
                <a:spcPts val="5530"/>
              </a:lnSpc>
              <a:spcBef>
                <a:spcPct val="0"/>
              </a:spcBef>
            </a:p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65236"/>
        </a:solidFill>
        <a:effectLst/>
      </p:bgPr>
    </p:bg>
    <p:spTree>
      <p:nvGrpSpPr>
        <p:cNvPr id="1" name=""/>
        <p:cNvGrpSpPr/>
        <p:nvPr/>
      </p:nvGrpSpPr>
      <p:grpSpPr>
        <a:xfrm>
          <a:off x="0" y="0"/>
          <a:ext cx="0" cy="0"/>
          <a:chOff x="0" y="0"/>
          <a:chExt cx="0" cy="0"/>
        </a:xfrm>
      </p:grpSpPr>
      <p:grpSp>
        <p:nvGrpSpPr>
          <p:cNvPr id="2" name="Group 2"/>
          <p:cNvGrpSpPr/>
          <p:nvPr/>
        </p:nvGrpSpPr>
        <p:grpSpPr>
          <a:xfrm rot="0">
            <a:off x="9536304" y="2789353"/>
            <a:ext cx="7722996" cy="2057411"/>
            <a:chOff x="0" y="0"/>
            <a:chExt cx="1572155" cy="418823"/>
          </a:xfrm>
        </p:grpSpPr>
        <p:sp>
          <p:nvSpPr>
            <p:cNvPr id="3" name="Freeform 3"/>
            <p:cNvSpPr/>
            <p:nvPr/>
          </p:nvSpPr>
          <p:spPr>
            <a:xfrm>
              <a:off x="0" y="0"/>
              <a:ext cx="1572155" cy="418823"/>
            </a:xfrm>
            <a:custGeom>
              <a:avLst/>
              <a:gdLst/>
              <a:ahLst/>
              <a:cxnLst/>
              <a:rect l="l" t="t" r="r" b="b"/>
              <a:pathLst>
                <a:path w="1572155" h="418823">
                  <a:moveTo>
                    <a:pt x="0" y="0"/>
                  </a:moveTo>
                  <a:lnTo>
                    <a:pt x="1572155" y="0"/>
                  </a:lnTo>
                  <a:lnTo>
                    <a:pt x="1572155" y="418823"/>
                  </a:lnTo>
                  <a:lnTo>
                    <a:pt x="0" y="418823"/>
                  </a:lnTo>
                  <a:lnTo>
                    <a:pt x="0" y="0"/>
                  </a:lnTo>
                </a:path>
              </a:pathLst>
            </a:custGeom>
            <a:solidFill>
              <a:srgbClr val="FFFFFF"/>
            </a:solidFill>
          </p:spPr>
        </p:sp>
        <p:sp>
          <p:nvSpPr>
            <p:cNvPr id="4" name="TextBox 4"/>
            <p:cNvSpPr txBox="1"/>
            <p:nvPr/>
          </p:nvSpPr>
          <p:spPr>
            <a:xfrm>
              <a:off x="0" y="-66675"/>
              <a:ext cx="812800" cy="879475"/>
            </a:xfrm>
            <a:prstGeom prst="rect">
              <a:avLst/>
            </a:prstGeom>
          </p:spPr>
          <p:txBody>
            <a:bodyPr lIns="254000" tIns="254000" rIns="254000" bIns="254000" rtlCol="0" anchor="ctr"/>
            <a:lstStyle/>
            <a:p>
              <a:pPr algn="ctr">
                <a:lnSpc>
                  <a:spcPts val="3250"/>
                </a:lnSpc>
              </a:pPr>
            </a:p>
          </p:txBody>
        </p:sp>
      </p:grpSp>
      <p:grpSp>
        <p:nvGrpSpPr>
          <p:cNvPr id="5" name="Group 5"/>
          <p:cNvGrpSpPr/>
          <p:nvPr/>
        </p:nvGrpSpPr>
        <p:grpSpPr>
          <a:xfrm rot="0">
            <a:off x="9536304" y="5125210"/>
            <a:ext cx="7722996" cy="4179929"/>
            <a:chOff x="0" y="-224372"/>
            <a:chExt cx="1572155" cy="850900"/>
          </a:xfrm>
        </p:grpSpPr>
        <p:sp>
          <p:nvSpPr>
            <p:cNvPr id="6" name="Freeform 6"/>
            <p:cNvSpPr/>
            <p:nvPr/>
          </p:nvSpPr>
          <p:spPr>
            <a:xfrm>
              <a:off x="0" y="0"/>
              <a:ext cx="1572155" cy="402272"/>
            </a:xfrm>
            <a:custGeom>
              <a:avLst/>
              <a:gdLst/>
              <a:ahLst/>
              <a:cxnLst/>
              <a:rect l="l" t="t" r="r" b="b"/>
              <a:pathLst>
                <a:path w="1572155" h="402272">
                  <a:moveTo>
                    <a:pt x="0" y="0"/>
                  </a:moveTo>
                  <a:lnTo>
                    <a:pt x="1572155" y="0"/>
                  </a:lnTo>
                  <a:lnTo>
                    <a:pt x="1572155" y="402272"/>
                  </a:lnTo>
                  <a:lnTo>
                    <a:pt x="0" y="402272"/>
                  </a:lnTo>
                  <a:lnTo>
                    <a:pt x="0" y="0"/>
                  </a:lnTo>
                </a:path>
              </a:pathLst>
            </a:custGeom>
            <a:solidFill>
              <a:srgbClr val="FFFFFF"/>
            </a:solidFill>
          </p:spPr>
        </p:sp>
        <p:sp>
          <p:nvSpPr>
            <p:cNvPr id="7" name="TextBox 7"/>
            <p:cNvSpPr txBox="1"/>
            <p:nvPr/>
          </p:nvSpPr>
          <p:spPr>
            <a:xfrm>
              <a:off x="400982" y="-224372"/>
              <a:ext cx="812800" cy="850900"/>
            </a:xfrm>
            <a:prstGeom prst="rect">
              <a:avLst/>
            </a:prstGeom>
          </p:spPr>
          <p:txBody>
            <a:bodyPr lIns="254000" tIns="254000" rIns="254000" bIns="254000" rtlCol="0" anchor="ctr"/>
            <a:lstStyle/>
            <a:p>
              <a:pPr algn="ctr">
                <a:lnSpc>
                  <a:spcPts val="5550"/>
                </a:lnSpc>
              </a:pPr>
              <a:r>
                <a:rPr lang="en-US" sz="4270">
                  <a:solidFill>
                    <a:srgbClr val="000000"/>
                  </a:solidFill>
                  <a:latin typeface="Open Sans Bold" panose="020B0806030504020204"/>
                </a:rPr>
                <a:t>Sự nghiệp</a:t>
              </a:r>
              <a:endParaRPr lang="en-US" sz="4270">
                <a:solidFill>
                  <a:srgbClr val="000000"/>
                </a:solidFill>
                <a:latin typeface="Open Sans Bold" panose="020B0806030504020204"/>
              </a:endParaRPr>
            </a:p>
          </p:txBody>
        </p:sp>
      </p:grpSp>
      <p:grpSp>
        <p:nvGrpSpPr>
          <p:cNvPr id="8" name="Group 8"/>
          <p:cNvGrpSpPr>
            <a:grpSpLocks noChangeAspect="1"/>
          </p:cNvGrpSpPr>
          <p:nvPr/>
        </p:nvGrpSpPr>
        <p:grpSpPr>
          <a:xfrm rot="0">
            <a:off x="0" y="0"/>
            <a:ext cx="7835891" cy="10432464"/>
            <a:chOff x="0" y="0"/>
            <a:chExt cx="3663950" cy="4878070"/>
          </a:xfrm>
        </p:grpSpPr>
        <p:sp>
          <p:nvSpPr>
            <p:cNvPr id="9" name="Freeform 9"/>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1"/>
              <a:stretch>
                <a:fillRect t="-10441" b="-30888"/>
              </a:stretch>
            </a:blipFill>
          </p:spPr>
        </p:sp>
        <p:sp>
          <p:nvSpPr>
            <p:cNvPr id="10" name="Freeform 10"/>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
        <p:nvSpPr>
          <p:cNvPr id="11" name="TextBox 11"/>
          <p:cNvSpPr txBox="1"/>
          <p:nvPr/>
        </p:nvSpPr>
        <p:spPr>
          <a:xfrm>
            <a:off x="7213251" y="518991"/>
            <a:ext cx="12369102" cy="1522095"/>
          </a:xfrm>
          <a:prstGeom prst="rect">
            <a:avLst/>
          </a:prstGeom>
        </p:spPr>
        <p:txBody>
          <a:bodyPr lIns="0" tIns="0" rIns="0" bIns="0" rtlCol="0" anchor="t">
            <a:spAutoFit/>
          </a:bodyPr>
          <a:lstStyle/>
          <a:p>
            <a:pPr algn="ctr">
              <a:lnSpc>
                <a:spcPts val="10800"/>
              </a:lnSpc>
            </a:pPr>
            <a:r>
              <a:rPr lang="en-US" sz="9000">
                <a:solidFill>
                  <a:srgbClr val="FFFFFF"/>
                </a:solidFill>
                <a:latin typeface="Codec Pro Bold" panose="00000600000000000000"/>
              </a:rPr>
              <a:t>3. Lê Quý Đôn</a:t>
            </a:r>
            <a:endParaRPr lang="en-US" sz="9000">
              <a:solidFill>
                <a:srgbClr val="FFFFFF"/>
              </a:solidFill>
              <a:latin typeface="Codec Pro Bold" panose="00000600000000000000"/>
            </a:endParaRPr>
          </a:p>
        </p:txBody>
      </p:sp>
      <p:sp>
        <p:nvSpPr>
          <p:cNvPr id="12" name="TextBox 12"/>
          <p:cNvSpPr txBox="1"/>
          <p:nvPr/>
        </p:nvSpPr>
        <p:spPr>
          <a:xfrm>
            <a:off x="9536304" y="3342181"/>
            <a:ext cx="7722996" cy="799355"/>
          </a:xfrm>
          <a:prstGeom prst="rect">
            <a:avLst/>
          </a:prstGeom>
        </p:spPr>
        <p:txBody>
          <a:bodyPr lIns="0" tIns="0" rIns="0" bIns="0" rtlCol="0" anchor="t">
            <a:spAutoFit/>
          </a:bodyPr>
          <a:lstStyle/>
          <a:p>
            <a:pPr algn="ctr">
              <a:lnSpc>
                <a:spcPts val="6705"/>
              </a:lnSpc>
            </a:pPr>
            <a:r>
              <a:rPr lang="en-US" sz="4270">
                <a:solidFill>
                  <a:srgbClr val="000000"/>
                </a:solidFill>
                <a:latin typeface="Open Sans Bold" panose="020B0806030504020204"/>
              </a:rPr>
              <a:t>Thân thế</a:t>
            </a:r>
            <a:endParaRPr lang="en-US" sz="4270">
              <a:solidFill>
                <a:srgbClr val="000000"/>
              </a:solidFill>
              <a:latin typeface="Open Sans Bold" panose="020B0806030504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65236"/>
        </a:solidFill>
        <a:effectLst/>
      </p:bgPr>
    </p:bg>
    <p:spTree>
      <p:nvGrpSpPr>
        <p:cNvPr id="1" name=""/>
        <p:cNvGrpSpPr/>
        <p:nvPr/>
      </p:nvGrpSpPr>
      <p:grpSpPr>
        <a:xfrm>
          <a:off x="0" y="0"/>
          <a:ext cx="0" cy="0"/>
          <a:chOff x="0" y="0"/>
          <a:chExt cx="0" cy="0"/>
        </a:xfrm>
      </p:grpSpPr>
      <p:sp>
        <p:nvSpPr>
          <p:cNvPr id="2" name="AutoShape 2">
            <a:hlinkClick r:id="rId1" tooltip="https://www.google.com/url?sa=i&amp;url=https%3A%2F%2Ftheki.vn%2Fnha-bac-hoc-le-quy-don-nguoi-thay-loi-lac%2F&amp;psig=AOvVaw0obKVyy62ll5toWlasVhUX&amp;ust=1693153697310000&amp;source=images&amp;cd=vfe&amp;opi=89978449&amp;ved=0CBAQjRxqFwoTCICp0Zff-oADFQAAAAAdAAAAABAF"/>
          </p:cNvPr>
          <p:cNvSpPr/>
          <p:nvPr/>
        </p:nvSpPr>
        <p:spPr>
          <a:xfrm>
            <a:off x="0" y="1471416"/>
            <a:ext cx="18288000" cy="9450437"/>
          </a:xfrm>
          <a:prstGeom prst="rect">
            <a:avLst/>
          </a:prstGeom>
          <a:solidFill>
            <a:srgbClr val="7C987C"/>
          </a:solidFill>
        </p:spPr>
      </p:sp>
      <p:sp>
        <p:nvSpPr>
          <p:cNvPr id="3" name="Freeform 3"/>
          <p:cNvSpPr/>
          <p:nvPr/>
        </p:nvSpPr>
        <p:spPr>
          <a:xfrm>
            <a:off x="11844122" y="5143500"/>
            <a:ext cx="3776215" cy="4789916"/>
          </a:xfrm>
          <a:custGeom>
            <a:avLst/>
            <a:gdLst/>
            <a:ahLst/>
            <a:cxnLst/>
            <a:rect l="l" t="t" r="r" b="b"/>
            <a:pathLst>
              <a:path w="3776215" h="4789916">
                <a:moveTo>
                  <a:pt x="0" y="0"/>
                </a:moveTo>
                <a:lnTo>
                  <a:pt x="3776215" y="0"/>
                </a:lnTo>
                <a:lnTo>
                  <a:pt x="3776215" y="4789916"/>
                </a:lnTo>
                <a:lnTo>
                  <a:pt x="0" y="4789916"/>
                </a:lnTo>
                <a:lnTo>
                  <a:pt x="0" y="0"/>
                </a:lnTo>
                <a:close/>
              </a:path>
            </a:pathLst>
          </a:custGeom>
          <a:blipFill>
            <a:blip r:embed="rId2"/>
            <a:stretch>
              <a:fillRect b="-15370"/>
            </a:stretch>
          </a:blipFill>
        </p:spPr>
      </p:sp>
      <p:sp>
        <p:nvSpPr>
          <p:cNvPr id="4" name="Freeform 4"/>
          <p:cNvSpPr/>
          <p:nvPr/>
        </p:nvSpPr>
        <p:spPr>
          <a:xfrm>
            <a:off x="11089088" y="1893197"/>
            <a:ext cx="5286284" cy="2970611"/>
          </a:xfrm>
          <a:custGeom>
            <a:avLst/>
            <a:gdLst/>
            <a:ahLst/>
            <a:cxnLst/>
            <a:rect l="l" t="t" r="r" b="b"/>
            <a:pathLst>
              <a:path w="5286284" h="2970611">
                <a:moveTo>
                  <a:pt x="0" y="0"/>
                </a:moveTo>
                <a:lnTo>
                  <a:pt x="5286283" y="0"/>
                </a:lnTo>
                <a:lnTo>
                  <a:pt x="5286283" y="2970611"/>
                </a:lnTo>
                <a:lnTo>
                  <a:pt x="0" y="2970611"/>
                </a:lnTo>
                <a:lnTo>
                  <a:pt x="0" y="0"/>
                </a:lnTo>
                <a:close/>
              </a:path>
            </a:pathLst>
          </a:custGeom>
          <a:blipFill>
            <a:blip r:embed="rId3"/>
            <a:stretch>
              <a:fillRect/>
            </a:stretch>
          </a:blipFill>
        </p:spPr>
      </p:sp>
      <p:sp>
        <p:nvSpPr>
          <p:cNvPr id="5" name="TextBox 5"/>
          <p:cNvSpPr txBox="1"/>
          <p:nvPr/>
        </p:nvSpPr>
        <p:spPr>
          <a:xfrm>
            <a:off x="1371600" y="342900"/>
            <a:ext cx="5498465" cy="951865"/>
          </a:xfrm>
          <a:prstGeom prst="rect">
            <a:avLst/>
          </a:prstGeom>
        </p:spPr>
        <p:txBody>
          <a:bodyPr wrap="square" lIns="0" tIns="0" rIns="0" bIns="0" rtlCol="0" anchor="t">
            <a:spAutoFit/>
          </a:bodyPr>
          <a:lstStyle/>
          <a:p>
            <a:pPr marL="572770" lvl="1" indent="0" algn="l">
              <a:lnSpc>
                <a:spcPts val="7425"/>
              </a:lnSpc>
              <a:spcBef>
                <a:spcPct val="0"/>
              </a:spcBef>
              <a:buFont typeface="Arial" panose="020B0604020202020204"/>
              <a:buNone/>
            </a:pPr>
            <a:r>
              <a:rPr lang="en-US" sz="5305">
                <a:solidFill>
                  <a:srgbClr val="FFFFFF"/>
                </a:solidFill>
                <a:latin typeface="Open Sans Bold" panose="020B0806030504020204"/>
              </a:rPr>
              <a:t>Thân thế</a:t>
            </a:r>
            <a:endParaRPr lang="en-US" sz="5305">
              <a:solidFill>
                <a:srgbClr val="FFFFFF"/>
              </a:solidFill>
              <a:latin typeface="Open Sans Bold" panose="020B0806030504020204"/>
            </a:endParaRPr>
          </a:p>
        </p:txBody>
      </p:sp>
      <p:sp>
        <p:nvSpPr>
          <p:cNvPr id="6" name="TextBox 6"/>
          <p:cNvSpPr txBox="1"/>
          <p:nvPr/>
        </p:nvSpPr>
        <p:spPr>
          <a:xfrm>
            <a:off x="663238" y="2105963"/>
            <a:ext cx="9271510" cy="3020060"/>
          </a:xfrm>
          <a:prstGeom prst="rect">
            <a:avLst/>
          </a:prstGeom>
        </p:spPr>
        <p:txBody>
          <a:bodyPr lIns="0" tIns="0" rIns="0" bIns="0" rtlCol="0" anchor="t">
            <a:spAutoFit/>
          </a:bodyPr>
          <a:lstStyle/>
          <a:p>
            <a:pPr marL="647700" lvl="1" indent="-323850" algn="ctr">
              <a:lnSpc>
                <a:spcPts val="4710"/>
              </a:lnSpc>
              <a:buFont typeface="Arial" panose="020B0604020202020204"/>
              <a:buChar char="•"/>
            </a:pPr>
            <a:r>
              <a:rPr lang="en-US" sz="3000">
                <a:solidFill>
                  <a:srgbClr val="FFFFFF"/>
                </a:solidFill>
                <a:latin typeface="Bahnschrift" panose="020B0502040204020203" charset="0"/>
                <a:cs typeface="Bahnschrift" panose="020B0502040204020203" charset="0"/>
              </a:rPr>
              <a:t>Lê Quý Đôn (1726 - 1784) sinh tại làng Diên Hà, huyện Diên Hà, trấn Sơn Nam (nay thuộc tỉnh Thái Bình).</a:t>
            </a:r>
            <a:endParaRPr lang="en-US" sz="3000">
              <a:solidFill>
                <a:srgbClr val="FFFFFF"/>
              </a:solidFill>
              <a:latin typeface="Bahnschrift" panose="020B0502040204020203" charset="0"/>
              <a:cs typeface="Bahnschrift" panose="020B0502040204020203" charset="0"/>
            </a:endParaRPr>
          </a:p>
          <a:p>
            <a:pPr algn="ctr">
              <a:lnSpc>
                <a:spcPts val="4710"/>
              </a:lnSpc>
              <a:spcBef>
                <a:spcPct val="0"/>
              </a:spcBef>
            </a:pPr>
            <a:endParaRPr>
              <a:latin typeface="Bahnschrift" panose="020B0502040204020203" charset="0"/>
              <a:cs typeface="Bahnschrift" panose="020B0502040204020203" charset="0"/>
            </a:endParaRPr>
          </a:p>
          <a:p>
            <a:pPr algn="ctr">
              <a:lnSpc>
                <a:spcPts val="4710"/>
              </a:lnSpc>
              <a:spcBef>
                <a:spcPct val="0"/>
              </a:spcBef>
            </a:pPr>
            <a:endParaRPr>
              <a:latin typeface="Bahnschrift" panose="020B0502040204020203" charset="0"/>
              <a:cs typeface="Bahnschrift" panose="020B0502040204020203" charset="0"/>
            </a:endParaRPr>
          </a:p>
        </p:txBody>
      </p:sp>
      <p:sp>
        <p:nvSpPr>
          <p:cNvPr id="7" name="TextBox 7"/>
          <p:cNvSpPr txBox="1"/>
          <p:nvPr/>
        </p:nvSpPr>
        <p:spPr>
          <a:xfrm>
            <a:off x="639701" y="4457700"/>
            <a:ext cx="9295046" cy="1792605"/>
          </a:xfrm>
          <a:prstGeom prst="rect">
            <a:avLst/>
          </a:prstGeom>
        </p:spPr>
        <p:txBody>
          <a:bodyPr lIns="0" tIns="0" rIns="0" bIns="0" rtlCol="0" anchor="t">
            <a:spAutoFit/>
          </a:bodyPr>
          <a:lstStyle/>
          <a:p>
            <a:pPr marL="647700" lvl="1" indent="-323850" algn="ctr">
              <a:lnSpc>
                <a:spcPts val="4710"/>
              </a:lnSpc>
              <a:buFont typeface="Arial" panose="020B0604020202020204"/>
              <a:buChar char="•"/>
            </a:pPr>
            <a:r>
              <a:rPr lang="en-US" sz="3000">
                <a:solidFill>
                  <a:srgbClr val="FFFFFF"/>
                </a:solidFill>
                <a:latin typeface="Bahnschrift" panose="020B0502040204020203" charset="0"/>
                <a:cs typeface="Bahnschrift" panose="020B0502040204020203" charset="0"/>
              </a:rPr>
              <a:t>Thuở nhỏ, Lê Quý Đôn là -người ham học, thông minh, được người đương thời coi là “thần đồng”.</a:t>
            </a:r>
            <a:r>
              <a:rPr lang="en-US" sz="3000">
                <a:solidFill>
                  <a:srgbClr val="FFFFFF"/>
                </a:solidFill>
                <a:latin typeface="Bahnschrift" panose="020B0502040204020203" charset="0"/>
                <a:cs typeface="Bahnschrift" panose="020B0502040204020203" charset="0"/>
              </a:rPr>
              <a:t> </a:t>
            </a:r>
            <a:endParaRPr lang="en-US" sz="3000">
              <a:solidFill>
                <a:srgbClr val="FFFFFF"/>
              </a:solidFill>
              <a:latin typeface="Bahnschrift" panose="020B0502040204020203" charset="0"/>
              <a:cs typeface="Bahnschrift" panose="020B0502040204020203" charset="0"/>
            </a:endParaRPr>
          </a:p>
        </p:txBody>
      </p:sp>
      <p:sp>
        <p:nvSpPr>
          <p:cNvPr id="8" name="TextBox 8"/>
          <p:cNvSpPr txBox="1"/>
          <p:nvPr/>
        </p:nvSpPr>
        <p:spPr>
          <a:xfrm>
            <a:off x="639660" y="5802630"/>
            <a:ext cx="9295046" cy="3564255"/>
          </a:xfrm>
          <a:prstGeom prst="rect">
            <a:avLst/>
          </a:prstGeom>
        </p:spPr>
        <p:txBody>
          <a:bodyPr lIns="0" tIns="0" rIns="0" bIns="0" rtlCol="0" anchor="t">
            <a:spAutoFit/>
          </a:bodyPr>
          <a:lstStyle/>
          <a:p>
            <a:pPr algn="ctr">
              <a:lnSpc>
                <a:spcPts val="4710"/>
              </a:lnSpc>
            </a:pPr>
            <a:endParaRPr>
              <a:latin typeface="Bahnschrift" panose="020B0502040204020203" charset="0"/>
              <a:cs typeface="Bahnschrift" panose="020B0502040204020203" charset="0"/>
            </a:endParaRPr>
          </a:p>
          <a:p>
            <a:pPr marL="647700" lvl="1" indent="-323850" algn="ctr">
              <a:lnSpc>
                <a:spcPts val="4710"/>
              </a:lnSpc>
              <a:spcBef>
                <a:spcPct val="0"/>
              </a:spcBef>
              <a:buFont typeface="Arial" panose="020B0604020202020204"/>
              <a:buChar char="•"/>
            </a:pPr>
            <a:r>
              <a:rPr lang="en-US" sz="3000">
                <a:solidFill>
                  <a:srgbClr val="FFFFFF"/>
                </a:solidFill>
                <a:latin typeface="Bahnschrift" panose="020B0502040204020203" charset="0"/>
                <a:cs typeface="Bahnschrift" panose="020B0502040204020203" charset="0"/>
              </a:rPr>
              <a:t>Sau khi thi đỗ tiến sĩ, Lê Quý Đôn được bổ nhiệm làm quan và từng giữ nhiều chức vụ quan trọng trong chính quyền Lê - Trịnh như: Thị độc Hàn lâm viện. Tả thị lang bộ Lại, Thị lang bộ Hộ, Thượng thư bộ Công....</a:t>
            </a:r>
            <a:endParaRPr lang="en-US" sz="3000">
              <a:solidFill>
                <a:srgbClr val="FFFFFF"/>
              </a:solidFill>
              <a:latin typeface="Bahnschrift" panose="020B0502040204020203" charset="0"/>
              <a:cs typeface="Bahnschrift" panose="020B0502040204020203"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AutoShape 2"/>
          <p:cNvSpPr/>
          <p:nvPr/>
        </p:nvSpPr>
        <p:spPr>
          <a:xfrm>
            <a:off x="0" y="-319199"/>
            <a:ext cx="18288000" cy="1687626"/>
          </a:xfrm>
          <a:prstGeom prst="rect">
            <a:avLst/>
          </a:prstGeom>
          <a:solidFill>
            <a:srgbClr val="365236"/>
          </a:solidFill>
        </p:spPr>
      </p:sp>
      <p:graphicFrame>
        <p:nvGraphicFramePr>
          <p:cNvPr id="3" name="Table 3"/>
          <p:cNvGraphicFramePr>
            <a:graphicFrameLocks noGrp="1"/>
          </p:cNvGraphicFramePr>
          <p:nvPr/>
        </p:nvGraphicFramePr>
        <p:xfrm>
          <a:off x="1198901" y="3048956"/>
          <a:ext cx="15762330" cy="6504620"/>
        </p:xfrm>
        <a:graphic>
          <a:graphicData uri="http://schemas.openxmlformats.org/drawingml/2006/table">
            <a:tbl>
              <a:tblPr/>
              <a:tblGrid>
                <a:gridCol w="3931286"/>
                <a:gridCol w="3931286"/>
                <a:gridCol w="3931286"/>
                <a:gridCol w="3968471"/>
              </a:tblGrid>
              <a:tr h="1416418">
                <a:tc>
                  <a:txBody>
                    <a:bodyPr rtlCol="0"/>
                    <a:lstStyle/>
                    <a:p>
                      <a:pPr algn="ctr">
                        <a:lnSpc>
                          <a:spcPts val="4620"/>
                        </a:lnSpc>
                        <a:defRPr/>
                      </a:pPr>
                      <a:r>
                        <a:rPr lang="en-US" sz="2500">
                          <a:solidFill>
                            <a:srgbClr val="FFFFFF"/>
                          </a:solidFill>
                          <a:latin typeface="Cascadia Code" panose="020B0609020000020004" charset="0"/>
                          <a:cs typeface="Cascadia Code" panose="020B0609020000020004" charset="0"/>
                        </a:rPr>
                        <a:t>Vân đài loại ngữ</a:t>
                      </a:r>
                      <a:endParaRPr lang="en-US" sz="2500">
                        <a:solidFill>
                          <a:srgbClr val="FFFFFF"/>
                        </a:solidFill>
                        <a:latin typeface="Cascadia Code" panose="020B0609020000020004" charset="0"/>
                        <a:cs typeface="Cascadia Code" panose="020B0609020000020004" charset="0"/>
                      </a:endParaRPr>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365236"/>
                    </a:solidFill>
                  </a:tcPr>
                </a:tc>
                <a:tc>
                  <a:txBody>
                    <a:bodyPr rtlCol="0"/>
                    <a:lstStyle/>
                    <a:p>
                      <a:pPr algn="ctr">
                        <a:lnSpc>
                          <a:spcPts val="4620"/>
                        </a:lnSpc>
                        <a:defRPr/>
                      </a:pPr>
                      <a:r>
                        <a:rPr lang="en-US" sz="2500">
                          <a:solidFill>
                            <a:srgbClr val="FFFFFF"/>
                          </a:solidFill>
                          <a:latin typeface="Cascadia Code" panose="020B0609020000020004" charset="0"/>
                          <a:cs typeface="Cascadia Code" panose="020B0609020000020004" charset="0"/>
                        </a:rPr>
                        <a:t>Đại Việt thông sử</a:t>
                      </a:r>
                      <a:endParaRPr lang="en-US" sz="2500">
                        <a:solidFill>
                          <a:srgbClr val="FFFFFF"/>
                        </a:solidFill>
                        <a:latin typeface="Cascadia Code" panose="020B0609020000020004" charset="0"/>
                        <a:cs typeface="Cascadia Code" panose="020B0609020000020004" charset="0"/>
                      </a:endParaRPr>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365236"/>
                    </a:solidFill>
                  </a:tcPr>
                </a:tc>
                <a:tc>
                  <a:txBody>
                    <a:bodyPr rtlCol="0"/>
                    <a:lstStyle/>
                    <a:p>
                      <a:pPr algn="ctr">
                        <a:lnSpc>
                          <a:spcPts val="4620"/>
                        </a:lnSpc>
                        <a:defRPr/>
                      </a:pPr>
                      <a:r>
                        <a:rPr lang="en-US" sz="2500">
                          <a:solidFill>
                            <a:srgbClr val="FFFFFF"/>
                          </a:solidFill>
                          <a:latin typeface="Cascadia Code" panose="020B0609020000020004" charset="0"/>
                          <a:cs typeface="Cascadia Code" panose="020B0609020000020004" charset="0"/>
                        </a:rPr>
                        <a:t>Kiến văn tiểu lục</a:t>
                      </a:r>
                      <a:endParaRPr lang="en-US" sz="2500">
                        <a:solidFill>
                          <a:srgbClr val="FFFFFF"/>
                        </a:solidFill>
                        <a:latin typeface="Cascadia Code" panose="020B0609020000020004" charset="0"/>
                        <a:cs typeface="Cascadia Code" panose="020B0609020000020004" charset="0"/>
                      </a:endParaRPr>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365236"/>
                    </a:solidFill>
                  </a:tcPr>
                </a:tc>
                <a:tc>
                  <a:txBody>
                    <a:bodyPr rtlCol="0"/>
                    <a:lstStyle/>
                    <a:p>
                      <a:pPr algn="ctr">
                        <a:lnSpc>
                          <a:spcPts val="4620"/>
                        </a:lnSpc>
                        <a:defRPr/>
                      </a:pPr>
                      <a:r>
                        <a:rPr lang="en-US" sz="2500">
                          <a:solidFill>
                            <a:srgbClr val="FFFFFF"/>
                          </a:solidFill>
                          <a:latin typeface="Cascadia Code" panose="020B0609020000020004" charset="0"/>
                          <a:cs typeface="Cascadia Code" panose="020B0609020000020004" charset="0"/>
                        </a:rPr>
                        <a:t>Bắc sứ thông lục</a:t>
                      </a:r>
                      <a:endParaRPr lang="en-US" sz="2500">
                        <a:solidFill>
                          <a:srgbClr val="FFFFFF"/>
                        </a:solidFill>
                        <a:latin typeface="Cascadia Code" panose="020B0609020000020004" charset="0"/>
                        <a:cs typeface="Cascadia Code" panose="020B0609020000020004" charset="0"/>
                      </a:endParaRPr>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365236"/>
                    </a:solidFill>
                  </a:tcPr>
                </a:tc>
              </a:tr>
              <a:tr h="5088202">
                <a:tc>
                  <a:txBody>
                    <a:bodyPr rtlCol="0"/>
                    <a:lstStyle/>
                    <a:p>
                      <a:pPr algn="l">
                        <a:lnSpc>
                          <a:spcPts val="2800"/>
                        </a:lnSpc>
                        <a:defRPr/>
                      </a:pP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FFFFFF"/>
                    </a:solidFill>
                  </a:tcPr>
                </a:tc>
                <a:tc>
                  <a:txBody>
                    <a:bodyPr rtlCol="0"/>
                    <a:lstStyle/>
                    <a:p>
                      <a:pPr marL="431800" lvl="1" indent="-215900" algn="l">
                        <a:lnSpc>
                          <a:spcPts val="2800"/>
                        </a:lnSpc>
                        <a:buFont typeface="Arial" panose="020B0604020202020204"/>
                        <a:buChar char="•"/>
                        <a:defRPr/>
                      </a:pP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FFFFFF"/>
                    </a:solidFill>
                  </a:tcPr>
                </a:tc>
                <a:tc>
                  <a:txBody>
                    <a:bodyPr rtlCol="0"/>
                    <a:lstStyle/>
                    <a:p>
                      <a:pPr marL="431800" lvl="1" indent="-215900" algn="l">
                        <a:lnSpc>
                          <a:spcPts val="2800"/>
                        </a:lnSpc>
                        <a:buFont typeface="Arial" panose="020B0604020202020204"/>
                        <a:buChar char="•"/>
                        <a:defRPr/>
                      </a:pP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FFFFFF"/>
                    </a:solidFill>
                  </a:tcPr>
                </a:tc>
                <a:tc>
                  <a:txBody>
                    <a:bodyPr rtlCol="0"/>
                    <a:lstStyle/>
                    <a:p>
                      <a:pPr marL="431800" lvl="1" indent="-215900" algn="l">
                        <a:lnSpc>
                          <a:spcPts val="2800"/>
                        </a:lnSpc>
                        <a:buFont typeface="Arial" panose="020B0604020202020204"/>
                        <a:buChar char="•"/>
                        <a:defRPr/>
                      </a:pPr>
                      <a:endParaRPr lang="en-US" sz="1100"/>
                    </a:p>
                  </a:txBody>
                  <a:tcPr marL="190500" marR="190500" marT="190500" marB="190500" anchor="t">
                    <a:lnL w="28575" cap="flat" cmpd="sng" algn="ctr">
                      <a:solidFill>
                        <a:srgbClr val="7C987C"/>
                      </a:solidFill>
                      <a:prstDash val="solid"/>
                      <a:round/>
                      <a:headEnd type="none" w="med" len="med"/>
                      <a:tailEnd type="none" w="med" len="med"/>
                    </a:lnL>
                    <a:lnR w="28575" cap="flat" cmpd="sng" algn="ctr">
                      <a:solidFill>
                        <a:srgbClr val="7C987C"/>
                      </a:solidFill>
                      <a:prstDash val="solid"/>
                      <a:round/>
                      <a:headEnd type="none" w="med" len="med"/>
                      <a:tailEnd type="none" w="med" len="med"/>
                    </a:lnR>
                    <a:lnT w="28575" cap="flat" cmpd="sng" algn="ctr">
                      <a:solidFill>
                        <a:srgbClr val="7C987C"/>
                      </a:solidFill>
                      <a:prstDash val="solid"/>
                      <a:round/>
                      <a:headEnd type="none" w="med" len="med"/>
                      <a:tailEnd type="none" w="med" len="med"/>
                    </a:lnT>
                    <a:lnB w="28575" cap="flat" cmpd="sng" algn="ctr">
                      <a:solidFill>
                        <a:srgbClr val="7C987C"/>
                      </a:solidFill>
                      <a:prstDash val="solid"/>
                      <a:round/>
                      <a:headEnd type="none" w="med" len="med"/>
                      <a:tailEnd type="none" w="med" len="med"/>
                    </a:lnB>
                    <a:solidFill>
                      <a:srgbClr val="FFFFFF"/>
                    </a:solidFill>
                  </a:tcPr>
                </a:tc>
              </a:tr>
            </a:tbl>
          </a:graphicData>
        </a:graphic>
      </p:graphicFrame>
      <p:grpSp>
        <p:nvGrpSpPr>
          <p:cNvPr id="4" name="Group 4"/>
          <p:cNvGrpSpPr>
            <a:grpSpLocks noChangeAspect="1"/>
          </p:cNvGrpSpPr>
          <p:nvPr/>
        </p:nvGrpSpPr>
        <p:grpSpPr>
          <a:xfrm rot="0">
            <a:off x="1198901" y="4307206"/>
            <a:ext cx="3940583" cy="5246370"/>
            <a:chOff x="0" y="0"/>
            <a:chExt cx="3663950" cy="4878070"/>
          </a:xfrm>
        </p:grpSpPr>
        <p:sp>
          <p:nvSpPr>
            <p:cNvPr id="5" name="Freeform 5"/>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1"/>
              <a:stretch>
                <a:fillRect l="-5140" t="-8949" r="-5893" b="-12096"/>
              </a:stretch>
            </a:blipFill>
          </p:spPr>
        </p:sp>
        <p:sp>
          <p:nvSpPr>
            <p:cNvPr id="6" name="Freeform 6"/>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365236"/>
            </a:solidFill>
          </p:spPr>
        </p:sp>
      </p:grpSp>
      <p:grpSp>
        <p:nvGrpSpPr>
          <p:cNvPr id="7" name="Group 7"/>
          <p:cNvGrpSpPr>
            <a:grpSpLocks noChangeAspect="1"/>
          </p:cNvGrpSpPr>
          <p:nvPr/>
        </p:nvGrpSpPr>
        <p:grpSpPr>
          <a:xfrm rot="0">
            <a:off x="5139483" y="4307206"/>
            <a:ext cx="3940583" cy="5246370"/>
            <a:chOff x="0" y="0"/>
            <a:chExt cx="3663950" cy="4878070"/>
          </a:xfrm>
        </p:grpSpPr>
        <p:sp>
          <p:nvSpPr>
            <p:cNvPr id="8" name="Freeform 8"/>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
              <a:stretch>
                <a:fillRect t="-4908" r="-1442" b="-7836"/>
              </a:stretch>
            </a:blipFill>
          </p:spPr>
        </p:sp>
        <p:sp>
          <p:nvSpPr>
            <p:cNvPr id="9" name="Freeform 9"/>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365236"/>
            </a:solidFill>
          </p:spPr>
        </p:sp>
      </p:grpSp>
      <p:grpSp>
        <p:nvGrpSpPr>
          <p:cNvPr id="10" name="Group 10"/>
          <p:cNvGrpSpPr>
            <a:grpSpLocks noChangeAspect="1"/>
          </p:cNvGrpSpPr>
          <p:nvPr/>
        </p:nvGrpSpPr>
        <p:grpSpPr>
          <a:xfrm rot="0">
            <a:off x="9080066" y="4307206"/>
            <a:ext cx="3940583" cy="5246370"/>
            <a:chOff x="0" y="0"/>
            <a:chExt cx="3663950" cy="4878070"/>
          </a:xfrm>
        </p:grpSpPr>
        <p:sp>
          <p:nvSpPr>
            <p:cNvPr id="11" name="Freeform 11"/>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t="-6086" b="-6086"/>
              </a:stretch>
            </a:blipFill>
          </p:spPr>
        </p:sp>
        <p:sp>
          <p:nvSpPr>
            <p:cNvPr id="12" name="Freeform 12"/>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365236"/>
            </a:solidFill>
          </p:spPr>
        </p:sp>
      </p:grpSp>
      <p:grpSp>
        <p:nvGrpSpPr>
          <p:cNvPr id="13" name="Group 13"/>
          <p:cNvGrpSpPr>
            <a:grpSpLocks noChangeAspect="1"/>
          </p:cNvGrpSpPr>
          <p:nvPr/>
        </p:nvGrpSpPr>
        <p:grpSpPr>
          <a:xfrm rot="0">
            <a:off x="13020648" y="4307206"/>
            <a:ext cx="3940583" cy="5246370"/>
            <a:chOff x="0" y="0"/>
            <a:chExt cx="3663950" cy="4878070"/>
          </a:xfrm>
        </p:grpSpPr>
        <p:sp>
          <p:nvSpPr>
            <p:cNvPr id="14" name="Freeform 14"/>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4"/>
              <a:stretch>
                <a:fillRect l="-27463" t="-6796" r="-26706" b="-8495"/>
              </a:stretch>
            </a:blipFill>
          </p:spPr>
        </p:sp>
        <p:sp>
          <p:nvSpPr>
            <p:cNvPr id="15" name="Freeform 1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365236"/>
            </a:solidFill>
          </p:spPr>
        </p:sp>
      </p:grpSp>
      <p:sp>
        <p:nvSpPr>
          <p:cNvPr id="16" name="TextBox 16"/>
          <p:cNvSpPr txBox="1"/>
          <p:nvPr/>
        </p:nvSpPr>
        <p:spPr>
          <a:xfrm>
            <a:off x="1233170" y="114300"/>
            <a:ext cx="4815205" cy="807720"/>
          </a:xfrm>
          <a:prstGeom prst="rect">
            <a:avLst/>
          </a:prstGeom>
        </p:spPr>
        <p:txBody>
          <a:bodyPr wrap="square" lIns="0" tIns="0" rIns="0" bIns="0" rtlCol="0" anchor="t">
            <a:spAutoFit/>
          </a:bodyPr>
          <a:lstStyle/>
          <a:p>
            <a:pPr algn="l">
              <a:lnSpc>
                <a:spcPts val="6300"/>
              </a:lnSpc>
              <a:spcBef>
                <a:spcPct val="0"/>
              </a:spcBef>
            </a:pPr>
            <a:r>
              <a:rPr lang="en-US" sz="5310">
                <a:solidFill>
                  <a:srgbClr val="FFFFFF"/>
                </a:solidFill>
                <a:latin typeface="Open Sans Bold" panose="020B0806030504020204"/>
              </a:rPr>
              <a:t> Sự nghiệp</a:t>
            </a:r>
            <a:endParaRPr lang="en-US" sz="5310">
              <a:solidFill>
                <a:srgbClr val="FFFFFF"/>
              </a:solidFill>
              <a:latin typeface="Open Sans Bold" panose="020B0806030504020204"/>
            </a:endParaRPr>
          </a:p>
        </p:txBody>
      </p:sp>
      <p:sp>
        <p:nvSpPr>
          <p:cNvPr id="17" name="TextBox 17"/>
          <p:cNvSpPr txBox="1"/>
          <p:nvPr/>
        </p:nvSpPr>
        <p:spPr>
          <a:xfrm>
            <a:off x="1028700" y="1616871"/>
            <a:ext cx="16102731" cy="1040765"/>
          </a:xfrm>
          <a:prstGeom prst="rect">
            <a:avLst/>
          </a:prstGeom>
        </p:spPr>
        <p:txBody>
          <a:bodyPr lIns="0" tIns="0" rIns="0" bIns="0" rtlCol="0" anchor="t">
            <a:spAutoFit/>
          </a:bodyPr>
          <a:lstStyle/>
          <a:p>
            <a:pPr algn="ctr">
              <a:lnSpc>
                <a:spcPts val="4060"/>
              </a:lnSpc>
              <a:spcBef>
                <a:spcPct val="0"/>
              </a:spcBef>
            </a:pPr>
            <a:r>
              <a:rPr lang="en-US" sz="2900">
                <a:solidFill>
                  <a:srgbClr val="FFFFFF"/>
                </a:solidFill>
                <a:latin typeface="Bahnschrift" panose="020B0502040204020203" charset="0"/>
                <a:cs typeface="Bahnschrift" panose="020B0502040204020203" charset="0"/>
              </a:rPr>
              <a:t>- Là nhà bác học uyên thâm, ông đã để lại cho đời sau </a:t>
            </a:r>
            <a:r>
              <a:rPr lang="en-US" sz="2900">
                <a:solidFill>
                  <a:srgbClr val="FFFFFF"/>
                </a:solidFill>
                <a:latin typeface="Bahnschrift" panose="020B0502040204020203" charset="0"/>
                <a:cs typeface="Bahnschrift" panose="020B0502040204020203" charset="0"/>
              </a:rPr>
              <a:t>khoảng 40 công trình khảo cứu có giá trị trên nhiều lĩnh vực, có đóng góp to lớn cho nền văn hiến nước nhà.</a:t>
            </a:r>
            <a:endParaRPr lang="en-US" sz="2900">
              <a:solidFill>
                <a:srgbClr val="FFFFFF"/>
              </a:solidFill>
              <a:latin typeface="Bahnschrift" panose="020B0502040204020203" charset="0"/>
              <a:cs typeface="Bahnschrift" panose="020B0502040204020203"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AutoShape 2"/>
          <p:cNvSpPr/>
          <p:nvPr/>
        </p:nvSpPr>
        <p:spPr>
          <a:xfrm>
            <a:off x="635" y="10795"/>
            <a:ext cx="18287365" cy="1589405"/>
          </a:xfrm>
          <a:prstGeom prst="rect">
            <a:avLst/>
          </a:prstGeom>
          <a:solidFill>
            <a:srgbClr val="365236"/>
          </a:solidFill>
        </p:spPr>
      </p:sp>
      <p:sp>
        <p:nvSpPr>
          <p:cNvPr id="3" name="Freeform 3"/>
          <p:cNvSpPr/>
          <p:nvPr/>
        </p:nvSpPr>
        <p:spPr>
          <a:xfrm>
            <a:off x="5247131" y="5986045"/>
            <a:ext cx="3959115" cy="2533834"/>
          </a:xfrm>
          <a:custGeom>
            <a:avLst/>
            <a:gdLst/>
            <a:ahLst/>
            <a:cxnLst/>
            <a:rect l="l" t="t" r="r" b="b"/>
            <a:pathLst>
              <a:path w="3959115" h="2533834">
                <a:moveTo>
                  <a:pt x="0" y="0"/>
                </a:moveTo>
                <a:lnTo>
                  <a:pt x="3959116" y="0"/>
                </a:lnTo>
                <a:lnTo>
                  <a:pt x="3959116" y="2533834"/>
                </a:lnTo>
                <a:lnTo>
                  <a:pt x="0" y="253383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a:off x="9663447" y="5734871"/>
            <a:ext cx="3419489" cy="2816804"/>
          </a:xfrm>
          <a:custGeom>
            <a:avLst/>
            <a:gdLst/>
            <a:ahLst/>
            <a:cxnLst/>
            <a:rect l="l" t="t" r="r" b="b"/>
            <a:pathLst>
              <a:path w="3419489" h="2816804">
                <a:moveTo>
                  <a:pt x="0" y="0"/>
                </a:moveTo>
                <a:lnTo>
                  <a:pt x="3419489" y="0"/>
                </a:lnTo>
                <a:lnTo>
                  <a:pt x="3419489" y="2816804"/>
                </a:lnTo>
                <a:lnTo>
                  <a:pt x="0" y="2816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540136" y="5986045"/>
            <a:ext cx="3553574" cy="2416430"/>
          </a:xfrm>
          <a:custGeom>
            <a:avLst/>
            <a:gdLst/>
            <a:ahLst/>
            <a:cxnLst/>
            <a:rect l="l" t="t" r="r" b="b"/>
            <a:pathLst>
              <a:path w="3553574" h="2416430">
                <a:moveTo>
                  <a:pt x="0" y="0"/>
                </a:moveTo>
                <a:lnTo>
                  <a:pt x="3553574" y="0"/>
                </a:lnTo>
                <a:lnTo>
                  <a:pt x="3553574" y="2416430"/>
                </a:lnTo>
                <a:lnTo>
                  <a:pt x="0" y="2416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372417" y="5734871"/>
            <a:ext cx="3418457" cy="2697473"/>
          </a:xfrm>
          <a:custGeom>
            <a:avLst/>
            <a:gdLst/>
            <a:ahLst/>
            <a:cxnLst/>
            <a:rect l="l" t="t" r="r" b="b"/>
            <a:pathLst>
              <a:path w="3418457" h="2697473">
                <a:moveTo>
                  <a:pt x="0" y="0"/>
                </a:moveTo>
                <a:lnTo>
                  <a:pt x="3418457" y="0"/>
                </a:lnTo>
                <a:lnTo>
                  <a:pt x="3418457" y="2697473"/>
                </a:lnTo>
                <a:lnTo>
                  <a:pt x="0" y="26974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219200" y="369814"/>
            <a:ext cx="4444199" cy="916940"/>
          </a:xfrm>
          <a:prstGeom prst="rect">
            <a:avLst/>
          </a:prstGeom>
        </p:spPr>
        <p:txBody>
          <a:bodyPr lIns="0" tIns="0" rIns="0" bIns="0" rtlCol="0" anchor="t">
            <a:spAutoFit/>
          </a:bodyPr>
          <a:lstStyle/>
          <a:p>
            <a:pPr>
              <a:lnSpc>
                <a:spcPts val="7150"/>
              </a:lnSpc>
            </a:pPr>
            <a:r>
              <a:rPr lang="en-US" sz="5310">
                <a:solidFill>
                  <a:srgbClr val="FFFFFF"/>
                </a:solidFill>
                <a:latin typeface="Open Sans Bold" panose="020B0806030504020204"/>
              </a:rPr>
              <a:t>Sự nghiệp</a:t>
            </a:r>
            <a:endParaRPr lang="en-US" sz="5310">
              <a:solidFill>
                <a:srgbClr val="FFFFFF"/>
              </a:solidFill>
              <a:latin typeface="Open Sans Bold" panose="020B0806030504020204"/>
            </a:endParaRPr>
          </a:p>
        </p:txBody>
      </p:sp>
      <p:sp>
        <p:nvSpPr>
          <p:cNvPr id="8" name="TextBox 8"/>
          <p:cNvSpPr txBox="1"/>
          <p:nvPr/>
        </p:nvSpPr>
        <p:spPr>
          <a:xfrm>
            <a:off x="989101" y="2451641"/>
            <a:ext cx="15876957" cy="2338705"/>
          </a:xfrm>
          <a:prstGeom prst="rect">
            <a:avLst/>
          </a:prstGeom>
        </p:spPr>
        <p:txBody>
          <a:bodyPr lIns="0" tIns="0" rIns="0" bIns="0" rtlCol="0" anchor="t">
            <a:spAutoFit/>
          </a:bodyPr>
          <a:lstStyle/>
          <a:p>
            <a:pPr marL="703580" lvl="1" indent="-351790" algn="ctr">
              <a:lnSpc>
                <a:spcPts val="4560"/>
              </a:lnSpc>
              <a:spcBef>
                <a:spcPct val="0"/>
              </a:spcBef>
              <a:buFont typeface="Arial" panose="020B0604020202020204"/>
              <a:buChar char="•"/>
            </a:pPr>
            <a:r>
              <a:rPr lang="en-US" sz="3255">
                <a:solidFill>
                  <a:srgbClr val="FFFFFF"/>
                </a:solidFill>
                <a:latin typeface="Bahnschrift" panose="020B0502040204020203" charset="0"/>
                <a:cs typeface="Bahnschrift" panose="020B0502040204020203" charset="0"/>
              </a:rPr>
              <a:t>Là người có tài ứng đáp văn chương, Lê Quý Đôn từng được triều đình nhiều lần cử sàn nhà Thanh. Ông </a:t>
            </a:r>
            <a:r>
              <a:rPr lang="en-US" sz="3255">
                <a:solidFill>
                  <a:srgbClr val="FFFFFF"/>
                </a:solidFill>
                <a:latin typeface="Bahnschrift" panose="020B0502040204020203" charset="0"/>
                <a:cs typeface="Bahnschrift" panose="020B0502040204020203" charset="0"/>
              </a:rPr>
              <a:t>cũng từng dâng kế sách trị nước cho triều đình, tiêu biểu như bốn điều về việc trị đạo (sửa đổi đường lối bổ quan, chức vụ của các quan, thuế khóa nhà nước, phong tục của dân).</a:t>
            </a:r>
            <a:endParaRPr lang="en-US" sz="3255">
              <a:solidFill>
                <a:srgbClr val="FFFFFF"/>
              </a:solidFill>
              <a:latin typeface="Bahnschrift" panose="020B0502040204020203" charset="0"/>
              <a:cs typeface="Bahnschrift" panose="020B0502040204020203"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5536950"/>
          </a:xfrm>
          <a:prstGeom prst="rect">
            <a:avLst/>
          </a:prstGeom>
          <a:solidFill>
            <a:srgbClr val="365236"/>
          </a:solidFill>
        </p:spPr>
      </p:sp>
      <p:sp>
        <p:nvSpPr>
          <p:cNvPr id="3" name="Freeform 3"/>
          <p:cNvSpPr/>
          <p:nvPr/>
        </p:nvSpPr>
        <p:spPr>
          <a:xfrm>
            <a:off x="4633904" y="3509047"/>
            <a:ext cx="9020192" cy="2221222"/>
          </a:xfrm>
          <a:custGeom>
            <a:avLst/>
            <a:gdLst/>
            <a:ahLst/>
            <a:cxnLst/>
            <a:rect l="l" t="t" r="r" b="b"/>
            <a:pathLst>
              <a:path w="9020192" h="2221222">
                <a:moveTo>
                  <a:pt x="0" y="0"/>
                </a:moveTo>
                <a:lnTo>
                  <a:pt x="9020192" y="0"/>
                </a:lnTo>
                <a:lnTo>
                  <a:pt x="9020192" y="2221222"/>
                </a:lnTo>
                <a:lnTo>
                  <a:pt x="0" y="222122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TextBox 4"/>
          <p:cNvSpPr txBox="1"/>
          <p:nvPr/>
        </p:nvSpPr>
        <p:spPr>
          <a:xfrm>
            <a:off x="6983482" y="5454044"/>
            <a:ext cx="4321036" cy="1135383"/>
          </a:xfrm>
          <a:prstGeom prst="rect">
            <a:avLst/>
          </a:prstGeom>
        </p:spPr>
        <p:txBody>
          <a:bodyPr lIns="0" tIns="0" rIns="0" bIns="0" rtlCol="0" anchor="t">
            <a:spAutoFit/>
          </a:bodyPr>
          <a:lstStyle/>
          <a:p>
            <a:pPr marL="0" lvl="0" indent="0" algn="ctr">
              <a:lnSpc>
                <a:spcPts val="8005"/>
              </a:lnSpc>
              <a:spcBef>
                <a:spcPct val="0"/>
              </a:spcBef>
            </a:pPr>
            <a:r>
              <a:rPr lang="en-US" sz="5715">
                <a:solidFill>
                  <a:srgbClr val="FFFFFF"/>
                </a:solidFill>
                <a:latin typeface="DG Forsha Scribble" panose="00000800000000000000"/>
              </a:rPr>
              <a:t>For Listening </a:t>
            </a:r>
            <a:endParaRPr lang="en-US" sz="5715">
              <a:solidFill>
                <a:srgbClr val="FFFFFF"/>
              </a:solidFill>
              <a:latin typeface="DG Forsha Scribble" panose="00000800000000000000"/>
            </a:endParaRPr>
          </a:p>
        </p:txBody>
      </p:sp>
      <p:sp>
        <p:nvSpPr>
          <p:cNvPr id="5" name="Freeform 5"/>
          <p:cNvSpPr/>
          <p:nvPr/>
        </p:nvSpPr>
        <p:spPr>
          <a:xfrm rot="-759525">
            <a:off x="3881947" y="2874378"/>
            <a:ext cx="1086845" cy="1084869"/>
          </a:xfrm>
          <a:custGeom>
            <a:avLst/>
            <a:gdLst/>
            <a:ahLst/>
            <a:cxnLst/>
            <a:rect l="l" t="t" r="r" b="b"/>
            <a:pathLst>
              <a:path w="1086845" h="1084869">
                <a:moveTo>
                  <a:pt x="0" y="0"/>
                </a:moveTo>
                <a:lnTo>
                  <a:pt x="1086846" y="0"/>
                </a:lnTo>
                <a:lnTo>
                  <a:pt x="1086846" y="1084869"/>
                </a:lnTo>
                <a:lnTo>
                  <a:pt x="0" y="10848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708572">
            <a:off x="11766224" y="6069773"/>
            <a:ext cx="672715" cy="1039308"/>
          </a:xfrm>
          <a:custGeom>
            <a:avLst/>
            <a:gdLst/>
            <a:ahLst/>
            <a:cxnLst/>
            <a:rect l="l" t="t" r="r" b="b"/>
            <a:pathLst>
              <a:path w="672715" h="1039308">
                <a:moveTo>
                  <a:pt x="0" y="0"/>
                </a:moveTo>
                <a:lnTo>
                  <a:pt x="672715" y="0"/>
                </a:lnTo>
                <a:lnTo>
                  <a:pt x="672715" y="1039308"/>
                </a:lnTo>
                <a:lnTo>
                  <a:pt x="0" y="10393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480038">
            <a:off x="11194673" y="2588051"/>
            <a:ext cx="799672" cy="693534"/>
          </a:xfrm>
          <a:custGeom>
            <a:avLst/>
            <a:gdLst/>
            <a:ahLst/>
            <a:cxnLst/>
            <a:rect l="l" t="t" r="r" b="b"/>
            <a:pathLst>
              <a:path w="799672" h="693534">
                <a:moveTo>
                  <a:pt x="0" y="0"/>
                </a:moveTo>
                <a:lnTo>
                  <a:pt x="799672" y="0"/>
                </a:lnTo>
                <a:lnTo>
                  <a:pt x="799672" y="693534"/>
                </a:lnTo>
                <a:lnTo>
                  <a:pt x="0" y="6935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Freeform 2"/>
          <p:cNvSpPr/>
          <p:nvPr/>
        </p:nvSpPr>
        <p:spPr>
          <a:xfrm>
            <a:off x="271999" y="271999"/>
            <a:ext cx="10138099" cy="9743002"/>
          </a:xfrm>
          <a:custGeom>
            <a:avLst/>
            <a:gdLst/>
            <a:ahLst/>
            <a:cxnLst/>
            <a:rect l="l" t="t" r="r" b="b"/>
            <a:pathLst>
              <a:path w="10138099" h="9743002">
                <a:moveTo>
                  <a:pt x="0" y="0"/>
                </a:moveTo>
                <a:lnTo>
                  <a:pt x="10138099" y="0"/>
                </a:lnTo>
                <a:lnTo>
                  <a:pt x="10138099" y="9743002"/>
                </a:lnTo>
                <a:lnTo>
                  <a:pt x="0" y="9743002"/>
                </a:lnTo>
                <a:lnTo>
                  <a:pt x="0" y="0"/>
                </a:lnTo>
                <a:close/>
              </a:path>
            </a:pathLst>
          </a:custGeom>
          <a:blipFill>
            <a:blip r:embed="rId1"/>
            <a:stretch>
              <a:fillRect l="-1050" r="-43366"/>
            </a:stretch>
          </a:blipFill>
        </p:spPr>
      </p:sp>
      <p:sp>
        <p:nvSpPr>
          <p:cNvPr id="3" name="TextBox 3"/>
          <p:cNvSpPr txBox="1"/>
          <p:nvPr/>
        </p:nvSpPr>
        <p:spPr>
          <a:xfrm>
            <a:off x="11704316" y="1845705"/>
            <a:ext cx="5554984" cy="5495925"/>
          </a:xfrm>
          <a:prstGeom prst="rect">
            <a:avLst/>
          </a:prstGeom>
        </p:spPr>
        <p:txBody>
          <a:bodyPr lIns="0" tIns="0" rIns="0" bIns="0" rtlCol="0" anchor="t">
            <a:spAutoFit/>
          </a:bodyPr>
          <a:lstStyle/>
          <a:p>
            <a:pPr marL="0" lvl="0" indent="0">
              <a:lnSpc>
                <a:spcPts val="10800"/>
              </a:lnSpc>
            </a:pPr>
            <a:r>
              <a:rPr lang="en-US" sz="9000">
                <a:solidFill>
                  <a:srgbClr val="000000"/>
                </a:solidFill>
                <a:latin typeface="Public Sans"/>
              </a:rPr>
              <a:t>IV. Một số danh nhân văn hóa Việt Nam</a:t>
            </a:r>
            <a:endParaRPr lang="en-US" sz="9000">
              <a:solidFill>
                <a:srgbClr val="000000"/>
              </a:solidFill>
              <a:latin typeface="Public Sans"/>
            </a:endParaRPr>
          </a:p>
        </p:txBody>
      </p:sp>
      <p:sp>
        <p:nvSpPr>
          <p:cNvPr id="4" name="AutoShape 4"/>
          <p:cNvSpPr/>
          <p:nvPr/>
        </p:nvSpPr>
        <p:spPr>
          <a:xfrm>
            <a:off x="11508355" y="7692366"/>
            <a:ext cx="5808095" cy="0"/>
          </a:xfrm>
          <a:prstGeom prst="line">
            <a:avLst/>
          </a:prstGeom>
          <a:ln w="104775" cap="flat">
            <a:solidFill>
              <a:srgbClr val="000000"/>
            </a:solidFill>
            <a:prstDash val="solid"/>
            <a:headEnd type="none" w="sm" len="sm"/>
            <a:tailEnd type="none" w="sm" len="sm"/>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grpSp>
        <p:nvGrpSpPr>
          <p:cNvPr id="2" name="Group 2"/>
          <p:cNvGrpSpPr/>
          <p:nvPr/>
        </p:nvGrpSpPr>
        <p:grpSpPr>
          <a:xfrm rot="0">
            <a:off x="0" y="0"/>
            <a:ext cx="18288000" cy="3882410"/>
            <a:chOff x="0" y="0"/>
            <a:chExt cx="6186311" cy="1313309"/>
          </a:xfrm>
        </p:grpSpPr>
        <p:sp>
          <p:nvSpPr>
            <p:cNvPr id="3" name="Freeform 3"/>
            <p:cNvSpPr/>
            <p:nvPr/>
          </p:nvSpPr>
          <p:spPr>
            <a:xfrm>
              <a:off x="0" y="0"/>
              <a:ext cx="6186311" cy="1313309"/>
            </a:xfrm>
            <a:custGeom>
              <a:avLst/>
              <a:gdLst/>
              <a:ahLst/>
              <a:cxnLst/>
              <a:rect l="l" t="t" r="r" b="b"/>
              <a:pathLst>
                <a:path w="6186311" h="1313309">
                  <a:moveTo>
                    <a:pt x="0" y="0"/>
                  </a:moveTo>
                  <a:lnTo>
                    <a:pt x="6186311" y="0"/>
                  </a:lnTo>
                  <a:lnTo>
                    <a:pt x="6186311" y="1313309"/>
                  </a:lnTo>
                  <a:lnTo>
                    <a:pt x="0" y="1313309"/>
                  </a:lnTo>
                  <a:lnTo>
                    <a:pt x="0" y="0"/>
                  </a:lnTo>
                </a:path>
              </a:pathLst>
            </a:custGeom>
            <a:solidFill>
              <a:srgbClr val="A3C0A3"/>
            </a:solidFill>
          </p:spPr>
        </p:sp>
      </p:grpSp>
      <p:sp>
        <p:nvSpPr>
          <p:cNvPr id="4" name="Freeform 4"/>
          <p:cNvSpPr/>
          <p:nvPr/>
        </p:nvSpPr>
        <p:spPr>
          <a:xfrm>
            <a:off x="12895489" y="7091055"/>
            <a:ext cx="8727621" cy="7743780"/>
          </a:xfrm>
          <a:custGeom>
            <a:avLst/>
            <a:gdLst/>
            <a:ahLst/>
            <a:cxnLst/>
            <a:rect l="l" t="t" r="r" b="b"/>
            <a:pathLst>
              <a:path w="8727621" h="7743780">
                <a:moveTo>
                  <a:pt x="0" y="0"/>
                </a:moveTo>
                <a:lnTo>
                  <a:pt x="8727622" y="0"/>
                </a:lnTo>
                <a:lnTo>
                  <a:pt x="8727622" y="7743780"/>
                </a:lnTo>
                <a:lnTo>
                  <a:pt x="0" y="7743780"/>
                </a:lnTo>
                <a:lnTo>
                  <a:pt x="0" y="0"/>
                </a:lnTo>
                <a:close/>
              </a:path>
            </a:pathLst>
          </a:custGeom>
          <a:blipFill>
            <a:blip r:embed="rId1">
              <a:alphaModFix amt="19999"/>
              <a:extLst>
                <a:ext uri="{96DAC541-7B7A-43D3-8B79-37D633B846F1}">
                  <asvg:svgBlip xmlns:asvg="http://schemas.microsoft.com/office/drawing/2016/SVG/main" r:embed="rId2"/>
                </a:ext>
              </a:extLst>
            </a:blip>
            <a:stretch>
              <a:fillRect/>
            </a:stretch>
          </a:blipFill>
        </p:spPr>
      </p:sp>
      <p:sp>
        <p:nvSpPr>
          <p:cNvPr id="5" name="Freeform 5"/>
          <p:cNvSpPr/>
          <p:nvPr/>
        </p:nvSpPr>
        <p:spPr>
          <a:xfrm>
            <a:off x="0" y="0"/>
            <a:ext cx="7206305" cy="10287000"/>
          </a:xfrm>
          <a:custGeom>
            <a:avLst/>
            <a:gdLst/>
            <a:ahLst/>
            <a:cxnLst/>
            <a:rect l="l" t="t" r="r" b="b"/>
            <a:pathLst>
              <a:path w="7206305" h="10287000">
                <a:moveTo>
                  <a:pt x="0" y="0"/>
                </a:moveTo>
                <a:lnTo>
                  <a:pt x="7206305" y="0"/>
                </a:lnTo>
                <a:lnTo>
                  <a:pt x="7206305" y="10287000"/>
                </a:lnTo>
                <a:lnTo>
                  <a:pt x="0" y="10287000"/>
                </a:lnTo>
                <a:lnTo>
                  <a:pt x="0" y="0"/>
                </a:lnTo>
                <a:close/>
              </a:path>
            </a:pathLst>
          </a:custGeom>
          <a:blipFill>
            <a:blip r:embed="rId3"/>
            <a:stretch>
              <a:fillRect/>
            </a:stretch>
          </a:blipFill>
        </p:spPr>
      </p:sp>
      <p:sp>
        <p:nvSpPr>
          <p:cNvPr id="6" name="TextBox 6"/>
          <p:cNvSpPr txBox="1"/>
          <p:nvPr/>
        </p:nvSpPr>
        <p:spPr>
          <a:xfrm>
            <a:off x="7746999" y="1028700"/>
            <a:ext cx="9512301" cy="2057400"/>
          </a:xfrm>
          <a:prstGeom prst="rect">
            <a:avLst/>
          </a:prstGeom>
        </p:spPr>
        <p:txBody>
          <a:bodyPr lIns="0" tIns="0" rIns="0" bIns="0" rtlCol="0" anchor="t">
            <a:spAutoFit/>
          </a:bodyPr>
          <a:lstStyle/>
          <a:p>
            <a:pPr marL="0" lvl="0" indent="0">
              <a:lnSpc>
                <a:spcPts val="8160"/>
              </a:lnSpc>
              <a:spcBef>
                <a:spcPct val="0"/>
              </a:spcBef>
            </a:pPr>
            <a:r>
              <a:rPr lang="en-US" sz="6800" u="none">
                <a:solidFill>
                  <a:srgbClr val="000000"/>
                </a:solidFill>
                <a:latin typeface="Open Sans Bold" panose="020B0806030504020204"/>
              </a:rPr>
              <a:t>1.Trần Nhân Tông (1258-1308)</a:t>
            </a:r>
            <a:endParaRPr lang="en-US" sz="6800" u="none">
              <a:solidFill>
                <a:srgbClr val="000000"/>
              </a:solidFill>
              <a:latin typeface="Open Sans Bold" panose="020B0806030504020204"/>
            </a:endParaRPr>
          </a:p>
        </p:txBody>
      </p:sp>
      <p:sp>
        <p:nvSpPr>
          <p:cNvPr id="7" name="TextBox 7"/>
          <p:cNvSpPr txBox="1"/>
          <p:nvPr/>
        </p:nvSpPr>
        <p:spPr>
          <a:xfrm>
            <a:off x="7034750" y="4671058"/>
            <a:ext cx="10936799" cy="4587242"/>
          </a:xfrm>
          <a:prstGeom prst="rect">
            <a:avLst/>
          </a:prstGeom>
        </p:spPr>
        <p:txBody>
          <a:bodyPr lIns="0" tIns="0" rIns="0" bIns="0" rtlCol="0" anchor="t">
            <a:spAutoFit/>
          </a:bodyPr>
          <a:lstStyle/>
          <a:p>
            <a:pPr marL="885190" lvl="1" indent="-442595">
              <a:lnSpc>
                <a:spcPts val="6150"/>
              </a:lnSpc>
              <a:buFont typeface="Arial" panose="020B0604020202020204"/>
              <a:buChar char="•"/>
            </a:pPr>
            <a:r>
              <a:rPr lang="en-US" sz="4100">
                <a:solidFill>
                  <a:srgbClr val="000000"/>
                </a:solidFill>
                <a:latin typeface="Open Sans" panose="020B0606030504020204"/>
              </a:rPr>
              <a:t>Tên thật: Trần Khâm.</a:t>
            </a:r>
            <a:endParaRPr lang="en-US" sz="4100">
              <a:solidFill>
                <a:srgbClr val="000000"/>
              </a:solidFill>
              <a:latin typeface="Open Sans" panose="020B0606030504020204"/>
            </a:endParaRPr>
          </a:p>
          <a:p>
            <a:pPr marL="885190" lvl="1" indent="-442595">
              <a:lnSpc>
                <a:spcPts val="6150"/>
              </a:lnSpc>
              <a:buFont typeface="Arial" panose="020B0604020202020204"/>
              <a:buChar char="•"/>
            </a:pPr>
            <a:r>
              <a:rPr lang="en-US" sz="4100">
                <a:solidFill>
                  <a:srgbClr val="000000"/>
                </a:solidFill>
                <a:latin typeface="Open Sans" panose="020B0606030504020204"/>
              </a:rPr>
              <a:t>Ông  là hoàng tử trưởng của vua Trần Thánh Tông.</a:t>
            </a:r>
            <a:endParaRPr lang="en-US" sz="4100">
              <a:solidFill>
                <a:srgbClr val="000000"/>
              </a:solidFill>
              <a:latin typeface="Open Sans" panose="020B0606030504020204"/>
            </a:endParaRPr>
          </a:p>
          <a:p>
            <a:pPr marL="885190" lvl="1" indent="-442595">
              <a:lnSpc>
                <a:spcPts val="6150"/>
              </a:lnSpc>
              <a:buFont typeface="Arial" panose="020B0604020202020204"/>
              <a:buChar char="•"/>
            </a:pPr>
            <a:r>
              <a:rPr lang="en-US" sz="4100">
                <a:solidFill>
                  <a:srgbClr val="000000"/>
                </a:solidFill>
                <a:latin typeface="Open Sans" panose="020B0606030504020204"/>
              </a:rPr>
              <a:t>Cuộc đời: Ông trị vì Từ 1278 đến 1293, sau đó nhường ngôi cho con là Trần Anh Tông và lên làm Thái thượng Hoàng.</a:t>
            </a:r>
            <a:endParaRPr lang="en-US" sz="4100">
              <a:solidFill>
                <a:srgbClr val="000000"/>
              </a:solidFill>
              <a:latin typeface="Open Sans" panose="020B0606030504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1D6B7"/>
        </a:solidFill>
        <a:effectLst/>
      </p:bgPr>
    </p:bg>
    <p:spTree>
      <p:nvGrpSpPr>
        <p:cNvPr id="1" name=""/>
        <p:cNvGrpSpPr/>
        <p:nvPr/>
      </p:nvGrpSpPr>
      <p:grpSpPr>
        <a:xfrm>
          <a:off x="0" y="0"/>
          <a:ext cx="0" cy="0"/>
          <a:chOff x="0" y="0"/>
          <a:chExt cx="0" cy="0"/>
        </a:xfrm>
      </p:grpSpPr>
      <p:sp>
        <p:nvSpPr>
          <p:cNvPr id="2" name="Freeform 2"/>
          <p:cNvSpPr/>
          <p:nvPr/>
        </p:nvSpPr>
        <p:spPr>
          <a:xfrm>
            <a:off x="-76200" y="-38100"/>
            <a:ext cx="7250430" cy="10325735"/>
          </a:xfrm>
          <a:custGeom>
            <a:avLst/>
            <a:gdLst/>
            <a:ahLst/>
            <a:cxnLst/>
            <a:rect l="l" t="t" r="r" b="b"/>
            <a:pathLst>
              <a:path w="5607740" h="8229600">
                <a:moveTo>
                  <a:pt x="0" y="0"/>
                </a:moveTo>
                <a:lnTo>
                  <a:pt x="5607740" y="0"/>
                </a:lnTo>
                <a:lnTo>
                  <a:pt x="5607740" y="8229600"/>
                </a:lnTo>
                <a:lnTo>
                  <a:pt x="0" y="8229600"/>
                </a:lnTo>
                <a:lnTo>
                  <a:pt x="0" y="0"/>
                </a:lnTo>
                <a:close/>
              </a:path>
            </a:pathLst>
          </a:custGeom>
          <a:blipFill>
            <a:blip r:embed="rId1"/>
            <a:stretch>
              <a:fillRect l="-3839" r="-2813"/>
            </a:stretch>
          </a:blipFill>
        </p:spPr>
      </p:sp>
      <p:sp>
        <p:nvSpPr>
          <p:cNvPr id="3" name="TextBox 3"/>
          <p:cNvSpPr txBox="1"/>
          <p:nvPr/>
        </p:nvSpPr>
        <p:spPr>
          <a:xfrm>
            <a:off x="7848402" y="647676"/>
            <a:ext cx="9950719" cy="2923540"/>
          </a:xfrm>
          <a:prstGeom prst="rect">
            <a:avLst/>
          </a:prstGeom>
        </p:spPr>
        <p:txBody>
          <a:bodyPr lIns="0" tIns="0" rIns="0" bIns="0" rtlCol="0" anchor="t">
            <a:spAutoFit/>
          </a:bodyPr>
          <a:lstStyle/>
          <a:p>
            <a:pPr marL="0" lvl="0" indent="0">
              <a:lnSpc>
                <a:spcPts val="11400"/>
              </a:lnSpc>
            </a:pPr>
            <a:r>
              <a:rPr lang="en-US" sz="9500">
                <a:solidFill>
                  <a:srgbClr val="000000"/>
                </a:solidFill>
                <a:latin typeface="Open Sans Bold" panose="020B0806030504020204"/>
              </a:rPr>
              <a:t>Nhà thơ, nhà văn hóa lớn</a:t>
            </a:r>
            <a:endParaRPr lang="en-US" sz="9500">
              <a:solidFill>
                <a:srgbClr val="000000"/>
              </a:solidFill>
              <a:latin typeface="Open Sans Bold" panose="020B0806030504020204"/>
            </a:endParaRPr>
          </a:p>
        </p:txBody>
      </p:sp>
      <p:grpSp>
        <p:nvGrpSpPr>
          <p:cNvPr id="4" name="Group 4"/>
          <p:cNvGrpSpPr/>
          <p:nvPr/>
        </p:nvGrpSpPr>
        <p:grpSpPr>
          <a:xfrm rot="0">
            <a:off x="7543602" y="3847838"/>
            <a:ext cx="9950719" cy="4124611"/>
            <a:chOff x="634153" y="-958215"/>
            <a:chExt cx="13267626" cy="5499482"/>
          </a:xfrm>
        </p:grpSpPr>
        <p:sp>
          <p:nvSpPr>
            <p:cNvPr id="5" name="TextBox 5"/>
            <p:cNvSpPr txBox="1"/>
            <p:nvPr/>
          </p:nvSpPr>
          <p:spPr>
            <a:xfrm>
              <a:off x="634153" y="-958215"/>
              <a:ext cx="13267626" cy="638175"/>
            </a:xfrm>
            <a:prstGeom prst="rect">
              <a:avLst/>
            </a:prstGeom>
          </p:spPr>
          <p:txBody>
            <a:bodyPr lIns="0" tIns="0" rIns="0" bIns="0" rtlCol="0" anchor="t">
              <a:spAutoFit/>
            </a:bodyPr>
            <a:lstStyle/>
            <a:p>
              <a:pPr marL="0" lvl="0" indent="0">
                <a:lnSpc>
                  <a:spcPts val="3900"/>
                </a:lnSpc>
              </a:pPr>
              <a:r>
                <a:rPr lang="en-US" sz="3000">
                  <a:solidFill>
                    <a:srgbClr val="000000"/>
                  </a:solidFill>
                  <a:latin typeface="Open Sans Bold" panose="020B0806030504020204"/>
                </a:rPr>
                <a:t>Những tác phẩm tiêu biểu</a:t>
              </a:r>
              <a:endParaRPr lang="en-US" sz="3000">
                <a:solidFill>
                  <a:srgbClr val="000000"/>
                </a:solidFill>
                <a:latin typeface="Open Sans Bold" panose="020B0806030504020204"/>
              </a:endParaRPr>
            </a:p>
          </p:txBody>
        </p:sp>
        <p:sp>
          <p:nvSpPr>
            <p:cNvPr id="6" name="TextBox 6"/>
            <p:cNvSpPr txBox="1"/>
            <p:nvPr/>
          </p:nvSpPr>
          <p:spPr>
            <a:xfrm>
              <a:off x="634153" y="-43856"/>
              <a:ext cx="13267626" cy="4585123"/>
            </a:xfrm>
            <a:prstGeom prst="rect">
              <a:avLst/>
            </a:prstGeom>
          </p:spPr>
          <p:txBody>
            <a:bodyPr lIns="0" tIns="0" rIns="0" bIns="0" rtlCol="0" anchor="t">
              <a:spAutoFit/>
            </a:bodyPr>
            <a:lstStyle/>
            <a:p>
              <a:pPr marL="604520" lvl="1" indent="-302260">
                <a:lnSpc>
                  <a:spcPts val="3920"/>
                </a:lnSpc>
                <a:buFont typeface="Arial" panose="020B0604020202020204"/>
                <a:buChar char="•"/>
              </a:pPr>
              <a:r>
                <a:rPr lang="en-US" sz="2800">
                  <a:solidFill>
                    <a:srgbClr val="000000"/>
                  </a:solidFill>
                  <a:latin typeface="Open Sans" panose="020B0606030504020204"/>
                </a:rPr>
                <a:t>Thiền lâm thiết chủy ngữ lục (Ngữ lục về trùng độc thiết chủy trong rừng Thiền).</a:t>
              </a:r>
              <a:endParaRPr lang="en-US" sz="2800">
                <a:solidFill>
                  <a:srgbClr val="000000"/>
                </a:solidFill>
                <a:latin typeface="Open Sans" panose="020B0606030504020204"/>
              </a:endParaRPr>
            </a:p>
            <a:p>
              <a:pPr marL="604520" lvl="1" indent="-302260">
                <a:lnSpc>
                  <a:spcPts val="3920"/>
                </a:lnSpc>
                <a:buFont typeface="Arial" panose="020B0604020202020204"/>
                <a:buChar char="•"/>
              </a:pPr>
              <a:r>
                <a:rPr lang="en-US" sz="2800">
                  <a:solidFill>
                    <a:srgbClr val="000000"/>
                  </a:solidFill>
                  <a:latin typeface="Open Sans" panose="020B0606030504020204"/>
                </a:rPr>
                <a:t>Trần Nhân Tông thi tập (Tập thơ Trần Nhân Tông).</a:t>
              </a:r>
              <a:endParaRPr lang="en-US" sz="2800">
                <a:solidFill>
                  <a:srgbClr val="000000"/>
                </a:solidFill>
                <a:latin typeface="Open Sans" panose="020B0606030504020204"/>
              </a:endParaRPr>
            </a:p>
            <a:p>
              <a:pPr marL="604520" lvl="1" indent="-302260">
                <a:lnSpc>
                  <a:spcPts val="3920"/>
                </a:lnSpc>
                <a:buFont typeface="Arial" panose="020B0604020202020204"/>
                <a:buChar char="•"/>
              </a:pPr>
              <a:r>
                <a:rPr lang="en-US" sz="2800">
                  <a:solidFill>
                    <a:srgbClr val="000000"/>
                  </a:solidFill>
                  <a:latin typeface="Open Sans" panose="020B0606030504020204"/>
                </a:rPr>
                <a:t>Trung Hưng thực lục (2 quyển): chép việc bình quân Nguyên xâm lược.</a:t>
              </a:r>
              <a:endParaRPr lang="en-US" sz="2800">
                <a:solidFill>
                  <a:srgbClr val="000000"/>
                </a:solidFill>
                <a:latin typeface="Open Sans" panose="020B0606030504020204"/>
              </a:endParaRPr>
            </a:p>
            <a:p>
              <a:pPr marL="604520" lvl="1" indent="-302260">
                <a:lnSpc>
                  <a:spcPts val="3920"/>
                </a:lnSpc>
                <a:buFont typeface="Arial" panose="020B0604020202020204"/>
                <a:buChar char="•"/>
              </a:pPr>
              <a:r>
                <a:rPr lang="en-US" sz="2800">
                  <a:solidFill>
                    <a:srgbClr val="000000"/>
                  </a:solidFill>
                  <a:latin typeface="Open Sans" panose="020B0606030504020204"/>
                </a:rPr>
                <a:t>Đại hương hải ấn thi tập (Tập thơ ấn chứng của biển lớn nước thơm).</a:t>
              </a:r>
              <a:endParaRPr lang="en-US" sz="2800">
                <a:solidFill>
                  <a:srgbClr val="000000"/>
                </a:solidFill>
                <a:latin typeface="Open Sans" panose="020B0606030504020204"/>
              </a:endParaRPr>
            </a:p>
          </p:txBody>
        </p:sp>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grpSp>
        <p:nvGrpSpPr>
          <p:cNvPr id="2" name="Group 2"/>
          <p:cNvGrpSpPr/>
          <p:nvPr/>
        </p:nvGrpSpPr>
        <p:grpSpPr>
          <a:xfrm rot="0">
            <a:off x="0" y="0"/>
            <a:ext cx="18288000" cy="3882410"/>
            <a:chOff x="0" y="0"/>
            <a:chExt cx="6186311" cy="1313309"/>
          </a:xfrm>
        </p:grpSpPr>
        <p:sp>
          <p:nvSpPr>
            <p:cNvPr id="3" name="Freeform 3"/>
            <p:cNvSpPr/>
            <p:nvPr/>
          </p:nvSpPr>
          <p:spPr>
            <a:xfrm>
              <a:off x="0" y="0"/>
              <a:ext cx="6186311" cy="1313309"/>
            </a:xfrm>
            <a:custGeom>
              <a:avLst/>
              <a:gdLst/>
              <a:ahLst/>
              <a:cxnLst/>
              <a:rect l="l" t="t" r="r" b="b"/>
              <a:pathLst>
                <a:path w="6186311" h="1313309">
                  <a:moveTo>
                    <a:pt x="0" y="0"/>
                  </a:moveTo>
                  <a:lnTo>
                    <a:pt x="6186311" y="0"/>
                  </a:lnTo>
                  <a:lnTo>
                    <a:pt x="6186311" y="1313309"/>
                  </a:lnTo>
                  <a:lnTo>
                    <a:pt x="0" y="1313309"/>
                  </a:lnTo>
                  <a:lnTo>
                    <a:pt x="0" y="0"/>
                  </a:lnTo>
                </a:path>
              </a:pathLst>
            </a:custGeom>
            <a:solidFill>
              <a:srgbClr val="000000"/>
            </a:solidFill>
          </p:spPr>
        </p:sp>
      </p:grpSp>
      <p:sp>
        <p:nvSpPr>
          <p:cNvPr id="4" name="TextBox 4"/>
          <p:cNvSpPr txBox="1"/>
          <p:nvPr/>
        </p:nvSpPr>
        <p:spPr>
          <a:xfrm>
            <a:off x="7746999" y="1028700"/>
            <a:ext cx="9512301" cy="2371725"/>
          </a:xfrm>
          <a:prstGeom prst="rect">
            <a:avLst/>
          </a:prstGeom>
        </p:spPr>
        <p:txBody>
          <a:bodyPr lIns="0" tIns="0" rIns="0" bIns="0" rtlCol="0" anchor="t">
            <a:spAutoFit/>
          </a:bodyPr>
          <a:lstStyle/>
          <a:p>
            <a:pPr marL="0" lvl="0" indent="0">
              <a:lnSpc>
                <a:spcPts val="6240"/>
              </a:lnSpc>
              <a:spcBef>
                <a:spcPct val="0"/>
              </a:spcBef>
            </a:pPr>
            <a:r>
              <a:rPr lang="en-US" sz="5200" u="none">
                <a:solidFill>
                  <a:srgbClr val="FFFFFF"/>
                </a:solidFill>
                <a:latin typeface="Open Sans Bold" panose="020B0806030504020204"/>
              </a:rPr>
              <a:t>Ông cũng là người sáng lập ra Thiền phái Phật giáo Trúc Lâm</a:t>
            </a:r>
            <a:endParaRPr lang="en-US" sz="5200" u="none">
              <a:solidFill>
                <a:srgbClr val="FFFFFF"/>
              </a:solidFill>
              <a:latin typeface="Open Sans Bold" panose="020B0806030504020204"/>
            </a:endParaRPr>
          </a:p>
        </p:txBody>
      </p:sp>
      <p:sp>
        <p:nvSpPr>
          <p:cNvPr id="5" name="Freeform 5"/>
          <p:cNvSpPr/>
          <p:nvPr/>
        </p:nvSpPr>
        <p:spPr>
          <a:xfrm>
            <a:off x="12895489" y="7091055"/>
            <a:ext cx="8727621" cy="7743780"/>
          </a:xfrm>
          <a:custGeom>
            <a:avLst/>
            <a:gdLst/>
            <a:ahLst/>
            <a:cxnLst/>
            <a:rect l="l" t="t" r="r" b="b"/>
            <a:pathLst>
              <a:path w="8727621" h="7743780">
                <a:moveTo>
                  <a:pt x="0" y="0"/>
                </a:moveTo>
                <a:lnTo>
                  <a:pt x="8727622" y="0"/>
                </a:lnTo>
                <a:lnTo>
                  <a:pt x="8727622" y="7743780"/>
                </a:lnTo>
                <a:lnTo>
                  <a:pt x="0" y="7743780"/>
                </a:lnTo>
                <a:lnTo>
                  <a:pt x="0" y="0"/>
                </a:lnTo>
                <a:close/>
              </a:path>
            </a:pathLst>
          </a:custGeom>
          <a:blipFill>
            <a:blip r:embed="rId1">
              <a:alphaModFix amt="19999"/>
              <a:extLst>
                <a:ext uri="{96DAC541-7B7A-43D3-8B79-37D633B846F1}">
                  <asvg:svgBlip xmlns:asvg="http://schemas.microsoft.com/office/drawing/2016/SVG/main" r:embed="rId2"/>
                </a:ext>
              </a:extLst>
            </a:blip>
            <a:stretch>
              <a:fillRect/>
            </a:stretch>
          </a:blipFill>
        </p:spPr>
      </p:sp>
      <p:sp>
        <p:nvSpPr>
          <p:cNvPr id="6" name="TextBox 6"/>
          <p:cNvSpPr txBox="1"/>
          <p:nvPr/>
        </p:nvSpPr>
        <p:spPr>
          <a:xfrm>
            <a:off x="7746999" y="4636944"/>
            <a:ext cx="9512301" cy="4812972"/>
          </a:xfrm>
          <a:prstGeom prst="rect">
            <a:avLst/>
          </a:prstGeom>
        </p:spPr>
        <p:txBody>
          <a:bodyPr lIns="0" tIns="0" rIns="0" bIns="0" rtlCol="0" anchor="t">
            <a:spAutoFit/>
          </a:bodyPr>
          <a:lstStyle/>
          <a:p>
            <a:pPr marL="696595" lvl="1" indent="-347980">
              <a:lnSpc>
                <a:spcPts val="4835"/>
              </a:lnSpc>
              <a:buFont typeface="Arial" panose="020B0604020202020204"/>
              <a:buChar char="•"/>
            </a:pPr>
            <a:r>
              <a:rPr lang="en-US" sz="3225">
                <a:solidFill>
                  <a:srgbClr val="000000"/>
                </a:solidFill>
                <a:latin typeface="Open Sans" panose="020B0606030504020204"/>
              </a:rPr>
              <a:t>Sau một thời gian làm Thái thượng hoàng, Ông đã xuất gia tu hành, trở thành vị tổ sư sáng lập Thiền phái Phật giáo Trúc Lâm.</a:t>
            </a:r>
            <a:endParaRPr lang="en-US" sz="3225">
              <a:solidFill>
                <a:srgbClr val="000000"/>
              </a:solidFill>
              <a:latin typeface="Open Sans" panose="020B0606030504020204"/>
            </a:endParaRPr>
          </a:p>
          <a:p>
            <a:pPr marL="696595" lvl="1" indent="-347980">
              <a:lnSpc>
                <a:spcPts val="4835"/>
              </a:lnSpc>
              <a:buFont typeface="Arial" panose="020B0604020202020204"/>
              <a:buChar char="•"/>
            </a:pPr>
            <a:r>
              <a:rPr lang="en-US" sz="3225">
                <a:solidFill>
                  <a:srgbClr val="000000"/>
                </a:solidFill>
                <a:latin typeface="Open Sans" panose="020B0606030504020204"/>
              </a:rPr>
              <a:t>Tư tưởng của ông là "cư trần lạc đạo" , thấu hiểu lẽ đời, ung dung, tự tại, hòa mình với thiên nhiên.</a:t>
            </a:r>
            <a:endParaRPr lang="en-US" sz="3225">
              <a:solidFill>
                <a:srgbClr val="000000"/>
              </a:solidFill>
              <a:latin typeface="Open Sans" panose="020B0606030504020204"/>
            </a:endParaRPr>
          </a:p>
          <a:p>
            <a:pPr marL="675005" lvl="1" indent="-337185">
              <a:lnSpc>
                <a:spcPts val="4685"/>
              </a:lnSpc>
              <a:buFont typeface="Arial" panose="020B0604020202020204"/>
              <a:buChar char="•"/>
            </a:pPr>
            <a:r>
              <a:rPr lang="en-US" sz="3125">
                <a:solidFill>
                  <a:srgbClr val="000000"/>
                </a:solidFill>
                <a:latin typeface="Open Sans" panose="020B0606030504020204"/>
              </a:rPr>
              <a:t>Ngoài ra ông cũng là một nhà chính trị, nhà quân sự, nhà ngoại giao xuất sắc.</a:t>
            </a:r>
            <a:endParaRPr lang="en-US" sz="3125">
              <a:solidFill>
                <a:srgbClr val="000000"/>
              </a:solidFill>
              <a:latin typeface="Open Sans" panose="020B0606030504020204"/>
            </a:endParaRPr>
          </a:p>
        </p:txBody>
      </p:sp>
      <p:sp>
        <p:nvSpPr>
          <p:cNvPr id="7" name="Freeform 7"/>
          <p:cNvSpPr/>
          <p:nvPr/>
        </p:nvSpPr>
        <p:spPr>
          <a:xfrm>
            <a:off x="0" y="0"/>
            <a:ext cx="6895385" cy="10287000"/>
          </a:xfrm>
          <a:custGeom>
            <a:avLst/>
            <a:gdLst/>
            <a:ahLst/>
            <a:cxnLst/>
            <a:rect l="l" t="t" r="r" b="b"/>
            <a:pathLst>
              <a:path w="6895385" h="10287000">
                <a:moveTo>
                  <a:pt x="0" y="0"/>
                </a:moveTo>
                <a:lnTo>
                  <a:pt x="6895385" y="0"/>
                </a:lnTo>
                <a:lnTo>
                  <a:pt x="6895385" y="10287000"/>
                </a:lnTo>
                <a:lnTo>
                  <a:pt x="0" y="10287000"/>
                </a:lnTo>
                <a:lnTo>
                  <a:pt x="0" y="0"/>
                </a:lnTo>
                <a:close/>
              </a:path>
            </a:pathLst>
          </a:custGeom>
          <a:blipFill>
            <a:blip r:embed="rId3"/>
            <a:stretch>
              <a:fillRect l="-31621" r="-91348"/>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C987C"/>
        </a:solidFill>
        <a:effectLst/>
      </p:bgPr>
    </p:bg>
    <p:spTree>
      <p:nvGrpSpPr>
        <p:cNvPr id="1" name=""/>
        <p:cNvGrpSpPr/>
        <p:nvPr/>
      </p:nvGrpSpPr>
      <p:grpSpPr>
        <a:xfrm>
          <a:off x="0" y="0"/>
          <a:ext cx="0" cy="0"/>
          <a:chOff x="0" y="0"/>
          <a:chExt cx="0" cy="0"/>
        </a:xfrm>
      </p:grpSpPr>
      <p:sp>
        <p:nvSpPr>
          <p:cNvPr id="2" name="Freeform 2"/>
          <p:cNvSpPr/>
          <p:nvPr/>
        </p:nvSpPr>
        <p:spPr>
          <a:xfrm>
            <a:off x="0" y="0"/>
            <a:ext cx="8937078" cy="10287000"/>
          </a:xfrm>
          <a:custGeom>
            <a:avLst/>
            <a:gdLst/>
            <a:ahLst/>
            <a:cxnLst/>
            <a:rect l="l" t="t" r="r" b="b"/>
            <a:pathLst>
              <a:path w="8937078" h="10287000">
                <a:moveTo>
                  <a:pt x="0" y="0"/>
                </a:moveTo>
                <a:lnTo>
                  <a:pt x="8937078" y="0"/>
                </a:lnTo>
                <a:lnTo>
                  <a:pt x="8937078" y="10287000"/>
                </a:lnTo>
                <a:lnTo>
                  <a:pt x="0" y="10287000"/>
                </a:lnTo>
                <a:lnTo>
                  <a:pt x="0" y="0"/>
                </a:lnTo>
                <a:close/>
              </a:path>
            </a:pathLst>
          </a:custGeom>
          <a:blipFill>
            <a:blip r:embed="rId1"/>
            <a:stretch>
              <a:fillRect l="-14260" r="-45663"/>
            </a:stretch>
          </a:blipFill>
        </p:spPr>
      </p:sp>
      <p:sp>
        <p:nvSpPr>
          <p:cNvPr id="3" name="TextBox 3"/>
          <p:cNvSpPr txBox="1"/>
          <p:nvPr/>
        </p:nvSpPr>
        <p:spPr>
          <a:xfrm>
            <a:off x="9432515" y="754185"/>
            <a:ext cx="7020053" cy="2436495"/>
          </a:xfrm>
          <a:prstGeom prst="rect">
            <a:avLst/>
          </a:prstGeom>
        </p:spPr>
        <p:txBody>
          <a:bodyPr lIns="0" tIns="0" rIns="0" bIns="0" rtlCol="0" anchor="t">
            <a:spAutoFit/>
          </a:bodyPr>
          <a:lstStyle/>
          <a:p>
            <a:pPr marL="0" lvl="0" indent="0">
              <a:lnSpc>
                <a:spcPts val="9500"/>
              </a:lnSpc>
            </a:pPr>
            <a:r>
              <a:rPr lang="en-US" sz="7915">
                <a:solidFill>
                  <a:srgbClr val="000000"/>
                </a:solidFill>
                <a:latin typeface="Open Sans Bold" panose="020B0806030504020204"/>
              </a:rPr>
              <a:t>2.Nguyễn Trãi </a:t>
            </a:r>
            <a:endParaRPr lang="en-US" sz="7915">
              <a:solidFill>
                <a:srgbClr val="000000"/>
              </a:solidFill>
              <a:latin typeface="Open Sans Bold" panose="020B0806030504020204"/>
            </a:endParaRPr>
          </a:p>
          <a:p>
            <a:pPr marL="0" lvl="0" indent="0">
              <a:lnSpc>
                <a:spcPts val="9500"/>
              </a:lnSpc>
            </a:pPr>
            <a:r>
              <a:rPr lang="en-US" sz="7915">
                <a:solidFill>
                  <a:srgbClr val="000000"/>
                </a:solidFill>
                <a:latin typeface="Open Sans Bold" panose="020B0806030504020204"/>
              </a:rPr>
              <a:t>(1390 - 1442)</a:t>
            </a:r>
            <a:endParaRPr lang="en-US" sz="7915">
              <a:solidFill>
                <a:srgbClr val="000000"/>
              </a:solidFill>
              <a:latin typeface="Open Sans Bold" panose="020B0806030504020204"/>
            </a:endParaRPr>
          </a:p>
        </p:txBody>
      </p:sp>
      <p:sp>
        <p:nvSpPr>
          <p:cNvPr id="4" name="TextBox 4"/>
          <p:cNvSpPr txBox="1"/>
          <p:nvPr/>
        </p:nvSpPr>
        <p:spPr>
          <a:xfrm>
            <a:off x="9432515" y="3542201"/>
            <a:ext cx="7826785" cy="5725795"/>
          </a:xfrm>
          <a:prstGeom prst="rect">
            <a:avLst/>
          </a:prstGeom>
        </p:spPr>
        <p:txBody>
          <a:bodyPr lIns="0" tIns="0" rIns="0" bIns="0" rtlCol="0" anchor="t">
            <a:spAutoFit/>
          </a:bodyPr>
          <a:lstStyle/>
          <a:p>
            <a:pPr marL="688340" lvl="1" indent="-344170">
              <a:lnSpc>
                <a:spcPts val="4465"/>
              </a:lnSpc>
              <a:buFont typeface="Arial" panose="020B0604020202020204"/>
              <a:buChar char="•"/>
            </a:pPr>
            <a:r>
              <a:rPr lang="en-US" sz="3190">
                <a:solidFill>
                  <a:srgbClr val="000000"/>
                </a:solidFill>
                <a:latin typeface="Open Sans" panose="020B0606030504020204"/>
              </a:rPr>
              <a:t>Hiệu: Ức trai.</a:t>
            </a:r>
            <a:endParaRPr lang="en-US" sz="3190">
              <a:solidFill>
                <a:srgbClr val="000000"/>
              </a:solidFill>
              <a:latin typeface="Open Sans" panose="020B0606030504020204"/>
            </a:endParaRPr>
          </a:p>
          <a:p>
            <a:pPr marL="688340" lvl="1" indent="-344170">
              <a:lnSpc>
                <a:spcPts val="4465"/>
              </a:lnSpc>
              <a:buFont typeface="Arial" panose="020B0604020202020204"/>
              <a:buChar char="•"/>
            </a:pPr>
            <a:r>
              <a:rPr lang="en-US" sz="3190">
                <a:solidFill>
                  <a:srgbClr val="000000"/>
                </a:solidFill>
                <a:latin typeface="Open Sans" panose="020B0606030504020204"/>
              </a:rPr>
              <a:t>Quê gốc : làng Chi Ngại ( nay thuộc Chí Linh, Hải Dương) sau dời đến thôn Nhị Khê (nay thuộc Thường Tín, Hà Nội).</a:t>
            </a:r>
            <a:endParaRPr lang="en-US" sz="3190">
              <a:solidFill>
                <a:srgbClr val="000000"/>
              </a:solidFill>
              <a:latin typeface="Open Sans" panose="020B0606030504020204"/>
            </a:endParaRPr>
          </a:p>
          <a:p>
            <a:pPr marL="688340" lvl="1" indent="-344170">
              <a:lnSpc>
                <a:spcPts val="4465"/>
              </a:lnSpc>
              <a:buFont typeface="Arial" panose="020B0604020202020204"/>
              <a:buChar char="•"/>
            </a:pPr>
            <a:r>
              <a:rPr lang="en-US" sz="3190">
                <a:solidFill>
                  <a:srgbClr val="000000"/>
                </a:solidFill>
                <a:latin typeface="Open Sans" panose="020B0606030504020204"/>
              </a:rPr>
              <a:t>Ông là con của danh sĩ Nguyễn Phi Khanh, cháu ngoại của quan tư đồ Trần Nguyên Đán.</a:t>
            </a:r>
            <a:endParaRPr lang="en-US" sz="3190">
              <a:solidFill>
                <a:srgbClr val="000000"/>
              </a:solidFill>
              <a:latin typeface="Open Sans" panose="020B0606030504020204"/>
            </a:endParaRPr>
          </a:p>
          <a:p>
            <a:pPr marL="688340" lvl="1" indent="-344170" algn="l">
              <a:lnSpc>
                <a:spcPts val="4465"/>
              </a:lnSpc>
              <a:spcBef>
                <a:spcPct val="0"/>
              </a:spcBef>
              <a:buFont typeface="Arial" panose="020B0604020202020204"/>
              <a:buChar char="•"/>
            </a:pPr>
            <a:r>
              <a:rPr lang="en-US" sz="3190">
                <a:solidFill>
                  <a:srgbClr val="000000"/>
                </a:solidFill>
                <a:latin typeface="Open Sans" panose="020B0606030504020204"/>
              </a:rPr>
              <a:t>Năm 1400, ông đi đậu Thái học sinh dưới triều Hồ.</a:t>
            </a:r>
            <a:endParaRPr lang="en-US" sz="3190">
              <a:solidFill>
                <a:srgbClr val="000000"/>
              </a:solidFill>
              <a:latin typeface="Open Sans" panose="020B0606030504020204"/>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649406" y="4438935"/>
            <a:ext cx="3970782" cy="4114800"/>
          </a:xfrm>
          <a:custGeom>
            <a:avLst/>
            <a:gdLst/>
            <a:ahLst/>
            <a:cxnLst/>
            <a:rect l="l" t="t" r="r" b="b"/>
            <a:pathLst>
              <a:path w="3970782" h="4114800">
                <a:moveTo>
                  <a:pt x="0" y="0"/>
                </a:moveTo>
                <a:lnTo>
                  <a:pt x="3970782" y="0"/>
                </a:lnTo>
                <a:lnTo>
                  <a:pt x="3970782"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AutoShape 3"/>
          <p:cNvSpPr/>
          <p:nvPr/>
        </p:nvSpPr>
        <p:spPr>
          <a:xfrm>
            <a:off x="-76200" y="0"/>
            <a:ext cx="18363565" cy="3487420"/>
          </a:xfrm>
          <a:prstGeom prst="rect">
            <a:avLst/>
          </a:prstGeom>
          <a:solidFill>
            <a:srgbClr val="7C987C"/>
          </a:solidFill>
        </p:spPr>
      </p:sp>
      <p:sp>
        <p:nvSpPr>
          <p:cNvPr id="4" name="TextBox 4"/>
          <p:cNvSpPr txBox="1"/>
          <p:nvPr/>
        </p:nvSpPr>
        <p:spPr>
          <a:xfrm>
            <a:off x="990600" y="647700"/>
            <a:ext cx="16730345" cy="2153920"/>
          </a:xfrm>
          <a:prstGeom prst="rect">
            <a:avLst/>
          </a:prstGeom>
        </p:spPr>
        <p:txBody>
          <a:bodyPr wrap="square" lIns="0" tIns="0" rIns="0" bIns="0" rtlCol="0" anchor="t">
            <a:spAutoFit/>
          </a:bodyPr>
          <a:lstStyle/>
          <a:p>
            <a:pPr>
              <a:lnSpc>
                <a:spcPts val="8400"/>
              </a:lnSpc>
            </a:pPr>
            <a:r>
              <a:rPr lang="en-US" sz="7000">
                <a:solidFill>
                  <a:srgbClr val="000000"/>
                </a:solidFill>
                <a:latin typeface="Open Sans Bold" panose="020B0806030504020204"/>
              </a:rPr>
              <a:t>Nguyễn Trãi là một nhà chính trị- quân sự, nhà tư tưởng lớn</a:t>
            </a:r>
            <a:endParaRPr lang="en-US" sz="7000">
              <a:solidFill>
                <a:srgbClr val="000000"/>
              </a:solidFill>
              <a:latin typeface="Open Sans Bold" panose="020B0806030504020204"/>
            </a:endParaRPr>
          </a:p>
        </p:txBody>
      </p:sp>
      <p:sp>
        <p:nvSpPr>
          <p:cNvPr id="5" name="TextBox 5"/>
          <p:cNvSpPr txBox="1"/>
          <p:nvPr/>
        </p:nvSpPr>
        <p:spPr>
          <a:xfrm>
            <a:off x="1143000" y="4152899"/>
            <a:ext cx="10095231" cy="4686301"/>
          </a:xfrm>
          <a:prstGeom prst="rect">
            <a:avLst/>
          </a:prstGeom>
        </p:spPr>
        <p:txBody>
          <a:bodyPr lIns="0" tIns="0" rIns="0" bIns="0" rtlCol="0" anchor="t">
            <a:spAutoFit/>
          </a:bodyPr>
          <a:lstStyle/>
          <a:p>
            <a:pPr marL="647700" lvl="1" indent="-323850">
              <a:lnSpc>
                <a:spcPts val="4200"/>
              </a:lnSpc>
              <a:buFont typeface="Arial" panose="020B0604020202020204"/>
              <a:buChar char="•"/>
            </a:pPr>
            <a:r>
              <a:rPr lang="en-US" sz="3000">
                <a:solidFill>
                  <a:srgbClr val="000000"/>
                </a:solidFill>
                <a:latin typeface="Open Sans" panose="020B0606030504020204"/>
              </a:rPr>
              <a:t>Ông đã tích cực vào cuộc khởi nghĩa Lam sơn do Lê lợi lãnh đạo chống quân Minh. Nguyễn Trãi đã dâng lên chủ tướng Lê Lợi tập "Bình Ngô Đại cáo", vạch ra " ba kế sách dẹp giặc Ngô".</a:t>
            </a:r>
            <a:endParaRPr lang="en-US" sz="3000">
              <a:solidFill>
                <a:srgbClr val="000000"/>
              </a:solidFill>
              <a:latin typeface="Open Sans" panose="020B0606030504020204"/>
            </a:endParaRPr>
          </a:p>
          <a:p>
            <a:pPr marL="647700" lvl="1" indent="-323850">
              <a:lnSpc>
                <a:spcPts val="4200"/>
              </a:lnSpc>
              <a:buFont typeface="Arial" panose="020B0604020202020204"/>
              <a:buChar char="•"/>
            </a:pPr>
            <a:r>
              <a:rPr lang="en-US" sz="3000">
                <a:solidFill>
                  <a:srgbClr val="000000"/>
                </a:solidFill>
                <a:latin typeface="Open Sans" panose="020B0606030504020204"/>
              </a:rPr>
              <a:t>Ông còn được coi là một nhà tư tưởng lớn của Việt Nam. Nét nổi bật trong tư tưởng của ông là sự hòa quyện giữa Nho giáo, Phật giáo và Đạo giáo. Tư tưởng xuyên suốt là nhân nghĩa, yêu nước, thương dân hòa bình.</a:t>
            </a:r>
            <a:endParaRPr lang="en-US" sz="3000">
              <a:solidFill>
                <a:srgbClr val="000000"/>
              </a:solidFill>
              <a:latin typeface="Open Sans" panose="020B0606030504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DBC71"/>
        </a:solidFill>
        <a:effectLst/>
      </p:bgPr>
    </p:bg>
    <p:spTree>
      <p:nvGrpSpPr>
        <p:cNvPr id="1" name=""/>
        <p:cNvGrpSpPr/>
        <p:nvPr/>
      </p:nvGrpSpPr>
      <p:grpSpPr>
        <a:xfrm>
          <a:off x="0" y="0"/>
          <a:ext cx="0" cy="0"/>
          <a:chOff x="0" y="0"/>
          <a:chExt cx="0" cy="0"/>
        </a:xfrm>
      </p:grpSpPr>
      <p:sp>
        <p:nvSpPr>
          <p:cNvPr id="2" name="TextBox 2"/>
          <p:cNvSpPr txBox="1"/>
          <p:nvPr/>
        </p:nvSpPr>
        <p:spPr>
          <a:xfrm>
            <a:off x="464526" y="3784731"/>
            <a:ext cx="6068432" cy="2555613"/>
          </a:xfrm>
          <a:prstGeom prst="rect">
            <a:avLst/>
          </a:prstGeom>
        </p:spPr>
        <p:txBody>
          <a:bodyPr lIns="0" tIns="0" rIns="0" bIns="0" rtlCol="0" anchor="t">
            <a:spAutoFit/>
          </a:bodyPr>
          <a:lstStyle/>
          <a:p>
            <a:pPr marL="0" lvl="0" indent="0" algn="just">
              <a:lnSpc>
                <a:spcPts val="6665"/>
              </a:lnSpc>
              <a:spcBef>
                <a:spcPct val="0"/>
              </a:spcBef>
            </a:pPr>
            <a:r>
              <a:rPr lang="en-US" sz="4760">
                <a:solidFill>
                  <a:srgbClr val="000000"/>
                </a:solidFill>
                <a:latin typeface="Codec Pro" panose="00000500000000000000"/>
              </a:rPr>
              <a:t>Đây chính là một đoạn trích trong Bình ngô đại cáo</a:t>
            </a:r>
            <a:endParaRPr lang="en-US" sz="4760">
              <a:solidFill>
                <a:srgbClr val="000000"/>
              </a:solidFill>
              <a:latin typeface="Codec Pro" panose="00000500000000000000"/>
            </a:endParaRPr>
          </a:p>
        </p:txBody>
      </p:sp>
      <p:sp>
        <p:nvSpPr>
          <p:cNvPr id="3" name="Freeform 3"/>
          <p:cNvSpPr/>
          <p:nvPr/>
        </p:nvSpPr>
        <p:spPr>
          <a:xfrm>
            <a:off x="7299721" y="0"/>
            <a:ext cx="10988279" cy="5054246"/>
          </a:xfrm>
          <a:custGeom>
            <a:avLst/>
            <a:gdLst/>
            <a:ahLst/>
            <a:cxnLst/>
            <a:rect l="l" t="t" r="r" b="b"/>
            <a:pathLst>
              <a:path w="10988279" h="5054246">
                <a:moveTo>
                  <a:pt x="0" y="0"/>
                </a:moveTo>
                <a:lnTo>
                  <a:pt x="10988279" y="0"/>
                </a:lnTo>
                <a:lnTo>
                  <a:pt x="10988279" y="5054246"/>
                </a:lnTo>
                <a:lnTo>
                  <a:pt x="0" y="5054246"/>
                </a:lnTo>
                <a:lnTo>
                  <a:pt x="0" y="0"/>
                </a:lnTo>
                <a:close/>
              </a:path>
            </a:pathLst>
          </a:custGeom>
          <a:blipFill>
            <a:blip r:embed="rId1"/>
            <a:stretch>
              <a:fillRect t="-12174" b="-11312"/>
            </a:stretch>
          </a:blipFill>
        </p:spPr>
      </p:sp>
      <p:sp>
        <p:nvSpPr>
          <p:cNvPr id="4" name="Freeform 4"/>
          <p:cNvSpPr/>
          <p:nvPr/>
        </p:nvSpPr>
        <p:spPr>
          <a:xfrm>
            <a:off x="7299960" y="5053965"/>
            <a:ext cx="10988675" cy="5233035"/>
          </a:xfrm>
          <a:custGeom>
            <a:avLst/>
            <a:gdLst/>
            <a:ahLst/>
            <a:cxnLst/>
            <a:rect l="l" t="t" r="r" b="b"/>
            <a:pathLst>
              <a:path w="11376370" h="5232754">
                <a:moveTo>
                  <a:pt x="0" y="0"/>
                </a:moveTo>
                <a:lnTo>
                  <a:pt x="11376370" y="0"/>
                </a:lnTo>
                <a:lnTo>
                  <a:pt x="11376370" y="5232754"/>
                </a:lnTo>
                <a:lnTo>
                  <a:pt x="0" y="5232754"/>
                </a:lnTo>
                <a:lnTo>
                  <a:pt x="0" y="0"/>
                </a:lnTo>
                <a:close/>
              </a:path>
            </a:pathLst>
          </a:custGeom>
          <a:blipFill>
            <a:blip r:embed="rId2"/>
            <a:stretch>
              <a:fillRect t="-72927" b="-84383"/>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7685</Words>
  <Application>WPS Presentation</Application>
  <PresentationFormat>On-screen Show (4:3)</PresentationFormat>
  <Paragraphs>206</Paragraphs>
  <Slides>29</Slides>
  <Notes>0</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29</vt:i4>
      </vt:variant>
    </vt:vector>
  </HeadingPairs>
  <TitlesOfParts>
    <vt:vector size="57" baseType="lpstr">
      <vt:lpstr>Arial</vt:lpstr>
      <vt:lpstr>SimSun</vt:lpstr>
      <vt:lpstr>Wingdings</vt:lpstr>
      <vt:lpstr>Codec Pro Bold</vt:lpstr>
      <vt:lpstr>Codec Pro</vt:lpstr>
      <vt:lpstr>Open Sans Bold</vt:lpstr>
      <vt:lpstr>Public Sans</vt:lpstr>
      <vt:lpstr>Arial</vt:lpstr>
      <vt:lpstr>Open Sans</vt:lpstr>
      <vt:lpstr>Microsoft YaHei</vt:lpstr>
      <vt:lpstr>Arial Unicode MS</vt:lpstr>
      <vt:lpstr>Calibri</vt:lpstr>
      <vt:lpstr>Josefin Sans Bold</vt:lpstr>
      <vt:lpstr>Noto Sans Bold</vt:lpstr>
      <vt:lpstr>Josefin Sans</vt:lpstr>
      <vt:lpstr>Dancing Script</vt:lpstr>
      <vt:lpstr>Clear Sans Medium</vt:lpstr>
      <vt:lpstr>Clear Sans</vt:lpstr>
      <vt:lpstr>Clear Sans Bold Italics</vt:lpstr>
      <vt:lpstr>Dancing Script Bold</vt:lpstr>
      <vt:lpstr>Alatsi</vt:lpstr>
      <vt:lpstr>Faustina</vt:lpstr>
      <vt:lpstr>DG Forsha Scribble</vt:lpstr>
      <vt:lpstr>Cascadia Code</vt:lpstr>
      <vt:lpstr>Algerian</vt:lpstr>
      <vt:lpstr>Bahnschrift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Olive Green White Simple and Minimal Business Case Study and Report Business Presentation</dc:title>
  <dc:creator/>
  <cp:lastModifiedBy>myloveistf2013</cp:lastModifiedBy>
  <cp:revision>2</cp:revision>
  <dcterms:created xsi:type="dcterms:W3CDTF">2006-08-16T00:00:00Z</dcterms:created>
  <dcterms:modified xsi:type="dcterms:W3CDTF">2023-08-27T06:41:29Z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F50EC9CDD044425CBBE5CE46F6422677</vt:lpwstr>
  </property>
  <property fmtid="{D5CDD505-2E9C-101B-9397-08002B2CF9AE}" pid="3" name="KSOProductBuildVer">
    <vt:lpwstr>1033-11.2.0.11537</vt:lpwstr>
  </property>
</Properties>
</file>