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Arimo"/>
      <p:regular r:id="rId30"/>
    </p:embeddedFont>
    <p:embeddedFont>
      <p:font typeface="Arimo Bold"/>
      <p:regular r:id="rId31"/>
    </p:embeddedFont>
    <p:embeddedFont>
      <p:font typeface="Calibri" panose="020F0502020204030204" pitchFamily="34" charset="0"/>
      <p:regular r:id="rId32"/>
      <p:bold r:id="rId33"/>
      <p:italic r:id="rId34"/>
      <p:boldItalic r:id="rId35"/>
    </p:embeddedFont>
    <p:embeddedFont>
      <p:font typeface="Dancing Script Bold"/>
      <p:regular r:id="rId36"/>
    </p:embeddedFont>
    <p:embeddedFont>
      <p:font typeface="Francois One"/>
      <p:regular r:id="rId37"/>
    </p:embeddedFont>
    <p:embeddedFont>
      <p:font typeface="Paytone One"/>
      <p:regular r:id="rId38"/>
    </p:embeddedFont>
    <p:embeddedFont>
      <p:font typeface="Pluma Bold"/>
      <p:regular r:id="rId39"/>
    </p:embeddedFont>
    <p:embeddedFont>
      <p:font typeface="Sigmar One"/>
      <p:regular r:id="rId40"/>
    </p:embeddedFont>
    <p:embeddedFont>
      <p:font typeface="Varela Round" panose="00000500000000000000" pitchFamily="2" charset="-79"/>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6" d="100"/>
          <a:sy n="26" d="100"/>
        </p:scale>
        <p:origin x="1050"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6.svg"/><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7.png"/><Relationship Id="rId7"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9.png"/><Relationship Id="rId5" Type="http://schemas.openxmlformats.org/officeDocument/2006/relationships/image" Target="../media/image36.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9.jpeg"/><Relationship Id="rId4" Type="http://schemas.openxmlformats.org/officeDocument/2006/relationships/image" Target="../media/image3.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rot="8768189">
            <a:off x="12368940" y="9378991"/>
            <a:ext cx="7659012" cy="3484850"/>
          </a:xfrm>
          <a:custGeom>
            <a:avLst/>
            <a:gdLst/>
            <a:ahLst/>
            <a:cxnLst/>
            <a:rect l="l" t="t" r="r" b="b"/>
            <a:pathLst>
              <a:path w="7659012" h="3484850">
                <a:moveTo>
                  <a:pt x="0" y="0"/>
                </a:moveTo>
                <a:lnTo>
                  <a:pt x="7659012" y="0"/>
                </a:lnTo>
                <a:lnTo>
                  <a:pt x="7659012" y="3484850"/>
                </a:lnTo>
                <a:lnTo>
                  <a:pt x="0" y="3484850"/>
                </a:lnTo>
                <a:lnTo>
                  <a:pt x="0" y="0"/>
                </a:lnTo>
                <a:close/>
              </a:path>
            </a:pathLst>
          </a:custGeom>
          <a:blipFill>
            <a:blip r:embed="rId3"/>
            <a:stretch>
              <a:fillRect/>
            </a:stretch>
          </a:blipFill>
        </p:spPr>
        <p:txBody>
          <a:bodyPr/>
          <a:lstStyle/>
          <a:p>
            <a:endParaRPr lang="ja-JP" altLang="en-US"/>
          </a:p>
        </p:txBody>
      </p:sp>
      <p:sp>
        <p:nvSpPr>
          <p:cNvPr id="4" name="Freeform 4"/>
          <p:cNvSpPr/>
          <p:nvPr/>
        </p:nvSpPr>
        <p:spPr>
          <a:xfrm flipV="1">
            <a:off x="1028700" y="2289019"/>
            <a:ext cx="10993119" cy="6275893"/>
          </a:xfrm>
          <a:custGeom>
            <a:avLst/>
            <a:gdLst/>
            <a:ahLst/>
            <a:cxnLst/>
            <a:rect l="l" t="t" r="r" b="b"/>
            <a:pathLst>
              <a:path w="10993119" h="6275893">
                <a:moveTo>
                  <a:pt x="0" y="6275893"/>
                </a:moveTo>
                <a:lnTo>
                  <a:pt x="10993119" y="6275893"/>
                </a:lnTo>
                <a:lnTo>
                  <a:pt x="10993119" y="0"/>
                </a:lnTo>
                <a:lnTo>
                  <a:pt x="0" y="0"/>
                </a:lnTo>
                <a:lnTo>
                  <a:pt x="0" y="6275893"/>
                </a:lnTo>
                <a:close/>
              </a:path>
            </a:pathLst>
          </a:custGeom>
          <a:blipFill>
            <a:blip r:embed="rId4"/>
            <a:stretch>
              <a:fillRect t="-30920" r="-102940" b="-123247"/>
            </a:stretch>
          </a:blipFill>
        </p:spPr>
        <p:txBody>
          <a:bodyPr/>
          <a:lstStyle/>
          <a:p>
            <a:endParaRPr lang="ja-JP" altLang="en-US"/>
          </a:p>
        </p:txBody>
      </p:sp>
      <p:sp>
        <p:nvSpPr>
          <p:cNvPr id="5" name="Freeform 5"/>
          <p:cNvSpPr/>
          <p:nvPr/>
        </p:nvSpPr>
        <p:spPr>
          <a:xfrm rot="-108631">
            <a:off x="4195402" y="1795393"/>
            <a:ext cx="4652173" cy="748680"/>
          </a:xfrm>
          <a:custGeom>
            <a:avLst/>
            <a:gdLst/>
            <a:ahLst/>
            <a:cxnLst/>
            <a:rect l="l" t="t" r="r" b="b"/>
            <a:pathLst>
              <a:path w="4652173" h="748680">
                <a:moveTo>
                  <a:pt x="0" y="0"/>
                </a:moveTo>
                <a:lnTo>
                  <a:pt x="4652173" y="0"/>
                </a:lnTo>
                <a:lnTo>
                  <a:pt x="4652173" y="748680"/>
                </a:lnTo>
                <a:lnTo>
                  <a:pt x="0" y="748680"/>
                </a:lnTo>
                <a:lnTo>
                  <a:pt x="0" y="0"/>
                </a:lnTo>
                <a:close/>
              </a:path>
            </a:pathLst>
          </a:custGeom>
          <a:blipFill>
            <a:blip r:embed="rId5"/>
            <a:stretch>
              <a:fillRect t="-55730" b="-108357"/>
            </a:stretch>
          </a:blipFill>
        </p:spPr>
        <p:txBody>
          <a:bodyPr/>
          <a:lstStyle/>
          <a:p>
            <a:endParaRPr lang="ja-JP" altLang="en-US"/>
          </a:p>
        </p:txBody>
      </p:sp>
      <p:grpSp>
        <p:nvGrpSpPr>
          <p:cNvPr id="6" name="Group 6"/>
          <p:cNvGrpSpPr>
            <a:grpSpLocks noChangeAspect="1"/>
          </p:cNvGrpSpPr>
          <p:nvPr/>
        </p:nvGrpSpPr>
        <p:grpSpPr>
          <a:xfrm>
            <a:off x="11676664" y="1315007"/>
            <a:ext cx="5276847" cy="8223916"/>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45521" r="-65322"/>
              </a:stretch>
            </a:blipFill>
          </p:spPr>
          <p:txBody>
            <a:bodyPr/>
            <a:lstStyle/>
            <a:p>
              <a:endParaRPr lang="ja-JP" altLang="en-US"/>
            </a:p>
          </p:txBody>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txBody>
            <a:bodyPr/>
            <a:lstStyle/>
            <a:p>
              <a:endParaRPr lang="ja-JP" altLang="en-US"/>
            </a:p>
          </p:txBody>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txBody>
            <a:bodyPr/>
            <a:lstStyle/>
            <a:p>
              <a:endParaRPr lang="ja-JP" altLang="en-US"/>
            </a:p>
          </p:txBody>
        </p:sp>
      </p:grpSp>
      <p:sp>
        <p:nvSpPr>
          <p:cNvPr id="10" name="Freeform 10"/>
          <p:cNvSpPr/>
          <p:nvPr/>
        </p:nvSpPr>
        <p:spPr>
          <a:xfrm rot="-472910">
            <a:off x="241094" y="5698156"/>
            <a:ext cx="2450583" cy="3685087"/>
          </a:xfrm>
          <a:custGeom>
            <a:avLst/>
            <a:gdLst/>
            <a:ahLst/>
            <a:cxnLst/>
            <a:rect l="l" t="t" r="r" b="b"/>
            <a:pathLst>
              <a:path w="2450583" h="3685087">
                <a:moveTo>
                  <a:pt x="0" y="0"/>
                </a:moveTo>
                <a:lnTo>
                  <a:pt x="2450583" y="0"/>
                </a:lnTo>
                <a:lnTo>
                  <a:pt x="2450583" y="3685087"/>
                </a:lnTo>
                <a:lnTo>
                  <a:pt x="0" y="3685087"/>
                </a:lnTo>
                <a:lnTo>
                  <a:pt x="0" y="0"/>
                </a:lnTo>
                <a:close/>
              </a:path>
            </a:pathLst>
          </a:custGeom>
          <a:blipFill>
            <a:blip r:embed="rId9"/>
            <a:stretch>
              <a:fillRect/>
            </a:stretch>
          </a:blipFill>
        </p:spPr>
        <p:txBody>
          <a:bodyPr/>
          <a:lstStyle/>
          <a:p>
            <a:endParaRPr lang="ja-JP" altLang="en-US"/>
          </a:p>
        </p:txBody>
      </p:sp>
      <p:sp>
        <p:nvSpPr>
          <p:cNvPr id="11" name="TextBox 11"/>
          <p:cNvSpPr txBox="1"/>
          <p:nvPr/>
        </p:nvSpPr>
        <p:spPr>
          <a:xfrm>
            <a:off x="2325055" y="5518963"/>
            <a:ext cx="8995129" cy="514350"/>
          </a:xfrm>
          <a:prstGeom prst="rect">
            <a:avLst/>
          </a:prstGeom>
        </p:spPr>
        <p:txBody>
          <a:bodyPr lIns="0" tIns="0" rIns="0" bIns="0" rtlCol="0" anchor="t">
            <a:spAutoFit/>
          </a:bodyPr>
          <a:lstStyle/>
          <a:p>
            <a:pPr marL="0" lvl="1" indent="0" algn="ctr">
              <a:lnSpc>
                <a:spcPts val="3839"/>
              </a:lnSpc>
              <a:spcBef>
                <a:spcPts val="2879"/>
              </a:spcBef>
            </a:pPr>
            <a:r>
              <a:rPr lang="en-US" sz="3199">
                <a:solidFill>
                  <a:srgbClr val="302C2C"/>
                </a:solidFill>
                <a:latin typeface="Arimo"/>
              </a:rPr>
              <a:t>Từ sau Chiến tranh thế giới thứ II đến nay</a:t>
            </a:r>
          </a:p>
        </p:txBody>
      </p:sp>
      <p:sp>
        <p:nvSpPr>
          <p:cNvPr id="12" name="TextBox 12"/>
          <p:cNvSpPr txBox="1"/>
          <p:nvPr/>
        </p:nvSpPr>
        <p:spPr>
          <a:xfrm>
            <a:off x="2473734" y="4592637"/>
            <a:ext cx="8697769" cy="927735"/>
          </a:xfrm>
          <a:prstGeom prst="rect">
            <a:avLst/>
          </a:prstGeom>
        </p:spPr>
        <p:txBody>
          <a:bodyPr lIns="0" tIns="0" rIns="0" bIns="0" rtlCol="0" anchor="t">
            <a:spAutoFit/>
          </a:bodyPr>
          <a:lstStyle/>
          <a:p>
            <a:pPr marL="0" lvl="0" indent="0" algn="ctr">
              <a:lnSpc>
                <a:spcPts val="6900"/>
              </a:lnSpc>
            </a:pPr>
            <a:r>
              <a:rPr lang="en-US" sz="6900">
                <a:solidFill>
                  <a:srgbClr val="302C2C"/>
                </a:solidFill>
                <a:latin typeface="Francois One"/>
              </a:rPr>
              <a:t>Chiến tranh và hòa bình </a:t>
            </a:r>
          </a:p>
        </p:txBody>
      </p:sp>
      <p:sp>
        <p:nvSpPr>
          <p:cNvPr id="13" name="TextBox 13"/>
          <p:cNvSpPr txBox="1"/>
          <p:nvPr/>
        </p:nvSpPr>
        <p:spPr>
          <a:xfrm>
            <a:off x="2932770" y="3300207"/>
            <a:ext cx="7359073" cy="485775"/>
          </a:xfrm>
          <a:prstGeom prst="rect">
            <a:avLst/>
          </a:prstGeom>
        </p:spPr>
        <p:txBody>
          <a:bodyPr lIns="0" tIns="0" rIns="0" bIns="0" rtlCol="0" anchor="t">
            <a:spAutoFit/>
          </a:bodyPr>
          <a:lstStyle/>
          <a:p>
            <a:pPr marL="0" lvl="1" indent="0" algn="ctr">
              <a:lnSpc>
                <a:spcPts val="3839"/>
              </a:lnSpc>
              <a:spcBef>
                <a:spcPts val="2879"/>
              </a:spcBef>
            </a:pPr>
            <a:r>
              <a:rPr lang="en-US" sz="3199">
                <a:solidFill>
                  <a:srgbClr val="302C2C"/>
                </a:solidFill>
                <a:latin typeface="Sigmar One"/>
              </a:rPr>
              <a:t>Chuyên đề 2: phần 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flipV="1">
            <a:off x="2282056" y="1751745"/>
            <a:ext cx="13723888" cy="7272027"/>
          </a:xfrm>
          <a:custGeom>
            <a:avLst/>
            <a:gdLst/>
            <a:ahLst/>
            <a:cxnLst/>
            <a:rect l="l" t="t" r="r" b="b"/>
            <a:pathLst>
              <a:path w="13723888" h="7272027">
                <a:moveTo>
                  <a:pt x="0" y="7272027"/>
                </a:moveTo>
                <a:lnTo>
                  <a:pt x="13723888" y="7272027"/>
                </a:lnTo>
                <a:lnTo>
                  <a:pt x="13723888" y="0"/>
                </a:lnTo>
                <a:lnTo>
                  <a:pt x="0" y="0"/>
                </a:lnTo>
                <a:lnTo>
                  <a:pt x="0" y="7272027"/>
                </a:lnTo>
                <a:close/>
              </a:path>
            </a:pathLst>
          </a:custGeom>
          <a:blipFill>
            <a:blip r:embed="rId3"/>
            <a:stretch>
              <a:fillRect t="-33313" r="-102940" b="-140526"/>
            </a:stretch>
          </a:blipFill>
        </p:spPr>
        <p:txBody>
          <a:bodyPr/>
          <a:lstStyle/>
          <a:p>
            <a:endParaRPr lang="ja-JP" altLang="en-US"/>
          </a:p>
        </p:txBody>
      </p:sp>
      <p:sp>
        <p:nvSpPr>
          <p:cNvPr id="4" name="Freeform 4"/>
          <p:cNvSpPr/>
          <p:nvPr/>
        </p:nvSpPr>
        <p:spPr>
          <a:xfrm rot="-108631">
            <a:off x="6817914" y="1377405"/>
            <a:ext cx="4652173" cy="748680"/>
          </a:xfrm>
          <a:custGeom>
            <a:avLst/>
            <a:gdLst/>
            <a:ahLst/>
            <a:cxnLst/>
            <a:rect l="l" t="t" r="r" b="b"/>
            <a:pathLst>
              <a:path w="4652173" h="748680">
                <a:moveTo>
                  <a:pt x="0" y="0"/>
                </a:moveTo>
                <a:lnTo>
                  <a:pt x="4652172" y="0"/>
                </a:lnTo>
                <a:lnTo>
                  <a:pt x="4652172" y="748680"/>
                </a:lnTo>
                <a:lnTo>
                  <a:pt x="0" y="748680"/>
                </a:lnTo>
                <a:lnTo>
                  <a:pt x="0" y="0"/>
                </a:lnTo>
                <a:close/>
              </a:path>
            </a:pathLst>
          </a:custGeom>
          <a:blipFill>
            <a:blip r:embed="rId4"/>
            <a:stretch>
              <a:fillRect t="-55730" b="-108357"/>
            </a:stretch>
          </a:blipFill>
        </p:spPr>
        <p:txBody>
          <a:bodyPr/>
          <a:lstStyle/>
          <a:p>
            <a:endParaRPr lang="ja-JP" altLang="en-US"/>
          </a:p>
        </p:txBody>
      </p:sp>
      <p:sp>
        <p:nvSpPr>
          <p:cNvPr id="5" name="Freeform 5"/>
          <p:cNvSpPr/>
          <p:nvPr/>
        </p:nvSpPr>
        <p:spPr>
          <a:xfrm>
            <a:off x="8685075" y="2713899"/>
            <a:ext cx="917850" cy="697566"/>
          </a:xfrm>
          <a:custGeom>
            <a:avLst/>
            <a:gdLst/>
            <a:ahLst/>
            <a:cxnLst/>
            <a:rect l="l" t="t" r="r" b="b"/>
            <a:pathLst>
              <a:path w="917850" h="697566">
                <a:moveTo>
                  <a:pt x="0" y="0"/>
                </a:moveTo>
                <a:lnTo>
                  <a:pt x="917850" y="0"/>
                </a:lnTo>
                <a:lnTo>
                  <a:pt x="917850" y="697567"/>
                </a:lnTo>
                <a:lnTo>
                  <a:pt x="0" y="697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6" name="Freeform 6"/>
          <p:cNvSpPr/>
          <p:nvPr/>
        </p:nvSpPr>
        <p:spPr>
          <a:xfrm rot="8768189">
            <a:off x="12368940" y="9378991"/>
            <a:ext cx="7659012" cy="3484850"/>
          </a:xfrm>
          <a:custGeom>
            <a:avLst/>
            <a:gdLst/>
            <a:ahLst/>
            <a:cxnLst/>
            <a:rect l="l" t="t" r="r" b="b"/>
            <a:pathLst>
              <a:path w="7659012" h="3484850">
                <a:moveTo>
                  <a:pt x="0" y="0"/>
                </a:moveTo>
                <a:lnTo>
                  <a:pt x="7659012" y="0"/>
                </a:lnTo>
                <a:lnTo>
                  <a:pt x="7659012" y="3484850"/>
                </a:lnTo>
                <a:lnTo>
                  <a:pt x="0" y="3484850"/>
                </a:lnTo>
                <a:lnTo>
                  <a:pt x="0" y="0"/>
                </a:lnTo>
                <a:close/>
              </a:path>
            </a:pathLst>
          </a:custGeom>
          <a:blipFill>
            <a:blip r:embed="rId7"/>
            <a:stretch>
              <a:fillRect/>
            </a:stretch>
          </a:blipFill>
        </p:spPr>
        <p:txBody>
          <a:bodyPr/>
          <a:lstStyle/>
          <a:p>
            <a:endParaRPr lang="ja-JP" altLang="en-US"/>
          </a:p>
        </p:txBody>
      </p:sp>
      <p:sp>
        <p:nvSpPr>
          <p:cNvPr id="7" name="Freeform 7"/>
          <p:cNvSpPr/>
          <p:nvPr/>
        </p:nvSpPr>
        <p:spPr>
          <a:xfrm rot="-10800000">
            <a:off x="3561598" y="3720801"/>
            <a:ext cx="12082655" cy="2845398"/>
          </a:xfrm>
          <a:custGeom>
            <a:avLst/>
            <a:gdLst/>
            <a:ahLst/>
            <a:cxnLst/>
            <a:rect l="l" t="t" r="r" b="b"/>
            <a:pathLst>
              <a:path w="12082655" h="2845398">
                <a:moveTo>
                  <a:pt x="0" y="0"/>
                </a:moveTo>
                <a:lnTo>
                  <a:pt x="12082655" y="0"/>
                </a:lnTo>
                <a:lnTo>
                  <a:pt x="12082655" y="2845398"/>
                </a:lnTo>
                <a:lnTo>
                  <a:pt x="0" y="2845398"/>
                </a:lnTo>
                <a:lnTo>
                  <a:pt x="0" y="0"/>
                </a:lnTo>
                <a:close/>
              </a:path>
            </a:pathLst>
          </a:custGeom>
          <a:blipFill>
            <a:blip r:embed="rId8"/>
            <a:stretch>
              <a:fillRect t="-2814" b="-2814"/>
            </a:stretch>
          </a:blipFill>
        </p:spPr>
        <p:txBody>
          <a:bodyPr/>
          <a:lstStyle/>
          <a:p>
            <a:endParaRPr lang="ja-JP" altLang="en-US"/>
          </a:p>
        </p:txBody>
      </p:sp>
      <p:sp>
        <p:nvSpPr>
          <p:cNvPr id="8" name="Freeform 8"/>
          <p:cNvSpPr/>
          <p:nvPr/>
        </p:nvSpPr>
        <p:spPr>
          <a:xfrm rot="-609219">
            <a:off x="14448238" y="6356086"/>
            <a:ext cx="2582193" cy="2825930"/>
          </a:xfrm>
          <a:custGeom>
            <a:avLst/>
            <a:gdLst/>
            <a:ahLst/>
            <a:cxnLst/>
            <a:rect l="l" t="t" r="r" b="b"/>
            <a:pathLst>
              <a:path w="2582193" h="2825930">
                <a:moveTo>
                  <a:pt x="0" y="0"/>
                </a:moveTo>
                <a:lnTo>
                  <a:pt x="2582193" y="0"/>
                </a:lnTo>
                <a:lnTo>
                  <a:pt x="2582193" y="2825930"/>
                </a:lnTo>
                <a:lnTo>
                  <a:pt x="0" y="2825930"/>
                </a:lnTo>
                <a:lnTo>
                  <a:pt x="0" y="0"/>
                </a:lnTo>
                <a:close/>
              </a:path>
            </a:pathLst>
          </a:custGeom>
          <a:blipFill>
            <a:blip r:embed="rId9"/>
            <a:stretch>
              <a:fillRect/>
            </a:stretch>
          </a:blipFill>
        </p:spPr>
        <p:txBody>
          <a:bodyPr/>
          <a:lstStyle/>
          <a:p>
            <a:endParaRPr lang="ja-JP" altLang="en-US"/>
          </a:p>
        </p:txBody>
      </p:sp>
      <p:sp>
        <p:nvSpPr>
          <p:cNvPr id="9" name="Freeform 9"/>
          <p:cNvSpPr/>
          <p:nvPr/>
        </p:nvSpPr>
        <p:spPr>
          <a:xfrm rot="565265">
            <a:off x="-160274" y="5305008"/>
            <a:ext cx="5814805" cy="4477400"/>
          </a:xfrm>
          <a:custGeom>
            <a:avLst/>
            <a:gdLst/>
            <a:ahLst/>
            <a:cxnLst/>
            <a:rect l="l" t="t" r="r" b="b"/>
            <a:pathLst>
              <a:path w="5814805" h="4477400">
                <a:moveTo>
                  <a:pt x="0" y="0"/>
                </a:moveTo>
                <a:lnTo>
                  <a:pt x="5814805" y="0"/>
                </a:lnTo>
                <a:lnTo>
                  <a:pt x="5814805" y="4477400"/>
                </a:lnTo>
                <a:lnTo>
                  <a:pt x="0" y="4477400"/>
                </a:lnTo>
                <a:lnTo>
                  <a:pt x="0" y="0"/>
                </a:lnTo>
                <a:close/>
              </a:path>
            </a:pathLst>
          </a:custGeom>
          <a:blipFill>
            <a:blip r:embed="rId10"/>
            <a:stretch>
              <a:fillRect/>
            </a:stretch>
          </a:blipFill>
        </p:spPr>
        <p:txBody>
          <a:bodyPr/>
          <a:lstStyle/>
          <a:p>
            <a:endParaRPr lang="ja-JP" altLang="en-US"/>
          </a:p>
        </p:txBody>
      </p:sp>
      <p:sp>
        <p:nvSpPr>
          <p:cNvPr id="10" name="TextBox 10"/>
          <p:cNvSpPr txBox="1"/>
          <p:nvPr/>
        </p:nvSpPr>
        <p:spPr>
          <a:xfrm>
            <a:off x="4079039" y="4236084"/>
            <a:ext cx="11047773" cy="1914526"/>
          </a:xfrm>
          <a:prstGeom prst="rect">
            <a:avLst/>
          </a:prstGeom>
        </p:spPr>
        <p:txBody>
          <a:bodyPr lIns="0" tIns="0" rIns="0" bIns="0" rtlCol="0" anchor="t">
            <a:spAutoFit/>
          </a:bodyPr>
          <a:lstStyle/>
          <a:p>
            <a:pPr algn="ctr">
              <a:lnSpc>
                <a:spcPts val="7200"/>
              </a:lnSpc>
            </a:pPr>
            <a:r>
              <a:rPr lang="en-US" sz="8000">
                <a:solidFill>
                  <a:srgbClr val="302C2C"/>
                </a:solidFill>
                <a:latin typeface="Dancing Script Bold"/>
              </a:rPr>
              <a:t>c, Nguyên nhân kết thúc Chiến tranh lạnh và tác động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a:off x="1201183"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sp>
        <p:nvSpPr>
          <p:cNvPr id="4" name="Freeform 4"/>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4"/>
            <a:stretch>
              <a:fillRect t="-26544" r="-51225"/>
            </a:stretch>
          </a:blipFill>
        </p:spPr>
        <p:txBody>
          <a:bodyPr/>
          <a:lstStyle/>
          <a:p>
            <a:endParaRPr lang="ja-JP" altLang="en-US"/>
          </a:p>
        </p:txBody>
      </p:sp>
      <p:sp>
        <p:nvSpPr>
          <p:cNvPr id="5" name="TextBox 5"/>
          <p:cNvSpPr txBox="1"/>
          <p:nvPr/>
        </p:nvSpPr>
        <p:spPr>
          <a:xfrm>
            <a:off x="1705948" y="1067107"/>
            <a:ext cx="11364717" cy="1069976"/>
          </a:xfrm>
          <a:prstGeom prst="rect">
            <a:avLst/>
          </a:prstGeom>
        </p:spPr>
        <p:txBody>
          <a:bodyPr wrap="square" lIns="0" tIns="0" rIns="0" bIns="0" rtlCol="0" anchor="t">
            <a:spAutoFit/>
          </a:bodyPr>
          <a:lstStyle/>
          <a:p>
            <a:pPr marL="1727205" lvl="1" indent="-863603" algn="ctr">
              <a:lnSpc>
                <a:spcPts val="8000"/>
              </a:lnSpc>
              <a:buFont typeface="Arial"/>
              <a:buChar char="•"/>
            </a:pPr>
            <a:r>
              <a:rPr lang="en-US" sz="8000" dirty="0" err="1">
                <a:solidFill>
                  <a:srgbClr val="302C2C"/>
                </a:solidFill>
                <a:latin typeface="Dancing Script Bold"/>
              </a:rPr>
              <a:t>Nguyên</a:t>
            </a:r>
            <a:r>
              <a:rPr lang="en-US" sz="8000" dirty="0">
                <a:solidFill>
                  <a:srgbClr val="302C2C"/>
                </a:solidFill>
                <a:latin typeface="Dancing Script Bold"/>
              </a:rPr>
              <a:t> </a:t>
            </a:r>
            <a:r>
              <a:rPr lang="en-US" sz="8000" dirty="0" err="1">
                <a:solidFill>
                  <a:srgbClr val="302C2C"/>
                </a:solidFill>
                <a:latin typeface="Dancing Script Bold"/>
              </a:rPr>
              <a:t>nhân</a:t>
            </a:r>
            <a:r>
              <a:rPr lang="en-US" sz="8000" dirty="0">
                <a:solidFill>
                  <a:srgbClr val="302C2C"/>
                </a:solidFill>
                <a:latin typeface="Dancing Script Bold"/>
              </a:rPr>
              <a:t> </a:t>
            </a:r>
            <a:r>
              <a:rPr lang="en-US" sz="8000" dirty="0" err="1">
                <a:solidFill>
                  <a:srgbClr val="302C2C"/>
                </a:solidFill>
                <a:latin typeface="Dancing Script Bold"/>
              </a:rPr>
              <a:t>kết</a:t>
            </a:r>
            <a:r>
              <a:rPr lang="en-US" sz="8000" dirty="0">
                <a:solidFill>
                  <a:srgbClr val="302C2C"/>
                </a:solidFill>
                <a:latin typeface="Dancing Script Bold"/>
              </a:rPr>
              <a:t> </a:t>
            </a:r>
            <a:r>
              <a:rPr lang="en-US" sz="8000" dirty="0" err="1">
                <a:solidFill>
                  <a:srgbClr val="302C2C"/>
                </a:solidFill>
                <a:latin typeface="Dancing Script Bold"/>
              </a:rPr>
              <a:t>thúc</a:t>
            </a:r>
            <a:endParaRPr lang="en-US" sz="8000" dirty="0">
              <a:solidFill>
                <a:srgbClr val="302C2C"/>
              </a:solidFill>
              <a:latin typeface="Dancing Script Bold"/>
            </a:endParaRPr>
          </a:p>
        </p:txBody>
      </p:sp>
      <p:sp>
        <p:nvSpPr>
          <p:cNvPr id="6" name="Freeform 6"/>
          <p:cNvSpPr/>
          <p:nvPr/>
        </p:nvSpPr>
        <p:spPr>
          <a:xfrm>
            <a:off x="6660234"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sp>
        <p:nvSpPr>
          <p:cNvPr id="7" name="Freeform 7"/>
          <p:cNvSpPr/>
          <p:nvPr/>
        </p:nvSpPr>
        <p:spPr>
          <a:xfrm>
            <a:off x="12116413"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grpSp>
        <p:nvGrpSpPr>
          <p:cNvPr id="8" name="Group 8"/>
          <p:cNvGrpSpPr>
            <a:grpSpLocks noChangeAspect="1"/>
          </p:cNvGrpSpPr>
          <p:nvPr/>
        </p:nvGrpSpPr>
        <p:grpSpPr>
          <a:xfrm rot="-152458">
            <a:off x="2100934" y="2916075"/>
            <a:ext cx="3170901" cy="2717807"/>
            <a:chOff x="0" y="0"/>
            <a:chExt cx="6339713" cy="5433822"/>
          </a:xfrm>
        </p:grpSpPr>
        <p:sp>
          <p:nvSpPr>
            <p:cNvPr id="9" name="Freeform 9"/>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5"/>
              <a:stretch>
                <a:fillRect l="-22187" r="-22187"/>
              </a:stretch>
            </a:blipFill>
          </p:spPr>
          <p:txBody>
            <a:bodyPr/>
            <a:lstStyle/>
            <a:p>
              <a:endParaRPr lang="ja-JP" altLang="en-US"/>
            </a:p>
          </p:txBody>
        </p:sp>
      </p:grpSp>
      <p:grpSp>
        <p:nvGrpSpPr>
          <p:cNvPr id="10" name="Group 10"/>
          <p:cNvGrpSpPr>
            <a:grpSpLocks noChangeAspect="1"/>
          </p:cNvGrpSpPr>
          <p:nvPr/>
        </p:nvGrpSpPr>
        <p:grpSpPr>
          <a:xfrm rot="-152458">
            <a:off x="7643881" y="2916075"/>
            <a:ext cx="3170901" cy="2717807"/>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l="-26139" r="-26139"/>
              </a:stretch>
            </a:blipFill>
          </p:spPr>
          <p:txBody>
            <a:bodyPr/>
            <a:lstStyle/>
            <a:p>
              <a:endParaRPr lang="ja-JP" altLang="en-US"/>
            </a:p>
          </p:txBody>
        </p:sp>
      </p:grpSp>
      <p:grpSp>
        <p:nvGrpSpPr>
          <p:cNvPr id="12" name="Group 12"/>
          <p:cNvGrpSpPr>
            <a:grpSpLocks noChangeAspect="1"/>
          </p:cNvGrpSpPr>
          <p:nvPr/>
        </p:nvGrpSpPr>
        <p:grpSpPr>
          <a:xfrm rot="-152458">
            <a:off x="13022825" y="2916075"/>
            <a:ext cx="3170901" cy="2717807"/>
            <a:chOff x="0" y="0"/>
            <a:chExt cx="6339713" cy="5433822"/>
          </a:xfrm>
        </p:grpSpPr>
        <p:sp>
          <p:nvSpPr>
            <p:cNvPr id="13" name="Freeform 13"/>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7"/>
              <a:stretch>
                <a:fillRect l="-26253" r="-26253"/>
              </a:stretch>
            </a:blipFill>
          </p:spPr>
          <p:txBody>
            <a:bodyPr/>
            <a:lstStyle/>
            <a:p>
              <a:endParaRPr lang="ja-JP" altLang="en-US"/>
            </a:p>
          </p:txBody>
        </p:sp>
      </p:grpSp>
      <p:sp>
        <p:nvSpPr>
          <p:cNvPr id="14" name="Freeform 14"/>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4"/>
            <a:stretch>
              <a:fillRect l="-106346" t="-67728" r="-12207"/>
            </a:stretch>
          </a:blipFill>
        </p:spPr>
        <p:txBody>
          <a:bodyPr/>
          <a:lstStyle/>
          <a:p>
            <a:endParaRPr lang="ja-JP" altLang="en-US"/>
          </a:p>
        </p:txBody>
      </p:sp>
      <p:sp>
        <p:nvSpPr>
          <p:cNvPr id="15" name="Freeform 15"/>
          <p:cNvSpPr/>
          <p:nvPr/>
        </p:nvSpPr>
        <p:spPr>
          <a:xfrm rot="-1647300">
            <a:off x="5864075" y="7071251"/>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8"/>
            <a:stretch>
              <a:fillRect b="-26305"/>
            </a:stretch>
          </a:blipFill>
        </p:spPr>
        <p:txBody>
          <a:bodyPr/>
          <a:lstStyle/>
          <a:p>
            <a:endParaRPr lang="ja-JP" altLang="en-US"/>
          </a:p>
        </p:txBody>
      </p:sp>
      <p:sp>
        <p:nvSpPr>
          <p:cNvPr id="16" name="Freeform 16"/>
          <p:cNvSpPr/>
          <p:nvPr/>
        </p:nvSpPr>
        <p:spPr>
          <a:xfrm rot="-1647300">
            <a:off x="7822852" y="8452617"/>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8"/>
            <a:stretch>
              <a:fillRect b="-85071"/>
            </a:stretch>
          </a:blipFill>
        </p:spPr>
        <p:txBody>
          <a:bodyPr/>
          <a:lstStyle/>
          <a:p>
            <a:endParaRPr lang="ja-JP" altLang="en-US"/>
          </a:p>
        </p:txBody>
      </p:sp>
      <p:sp>
        <p:nvSpPr>
          <p:cNvPr id="17" name="TextBox 17"/>
          <p:cNvSpPr txBox="1"/>
          <p:nvPr/>
        </p:nvSpPr>
        <p:spPr>
          <a:xfrm>
            <a:off x="12621238" y="6134805"/>
            <a:ext cx="4057441" cy="22955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Tác động của cuộc cách mạng khoa học kĩ thuật, xu thế toàn cầu hóa và hòa hoãn đặt ra yêu cầu hợp tác</a:t>
            </a:r>
          </a:p>
        </p:txBody>
      </p:sp>
      <p:sp>
        <p:nvSpPr>
          <p:cNvPr id="18" name="TextBox 18"/>
          <p:cNvSpPr txBox="1"/>
          <p:nvPr/>
        </p:nvSpPr>
        <p:spPr>
          <a:xfrm>
            <a:off x="1705948" y="6134805"/>
            <a:ext cx="3960874" cy="18383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Những tổn thất của Mỹ và Liên Xô do tham gia cuộc chạy đua vũ trang.</a:t>
            </a:r>
          </a:p>
        </p:txBody>
      </p:sp>
      <p:sp>
        <p:nvSpPr>
          <p:cNvPr id="19" name="TextBox 19"/>
          <p:cNvSpPr txBox="1"/>
          <p:nvPr/>
        </p:nvSpPr>
        <p:spPr>
          <a:xfrm>
            <a:off x="7248895" y="6134805"/>
            <a:ext cx="3960874" cy="22955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Sự cạnh tranh của những nền kinh tế mới nổi (Nhật Bản, Tây Âu) đe dọa vị trí của Mỹ và Liên Xô</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rot="-10800000">
            <a:off x="11079483" y="5143500"/>
            <a:ext cx="4796114" cy="3670037"/>
          </a:xfrm>
          <a:custGeom>
            <a:avLst/>
            <a:gdLst/>
            <a:ahLst/>
            <a:cxnLst/>
            <a:rect l="l" t="t" r="r" b="b"/>
            <a:pathLst>
              <a:path w="4796114" h="3670037">
                <a:moveTo>
                  <a:pt x="0" y="0"/>
                </a:moveTo>
                <a:lnTo>
                  <a:pt x="4796114" y="0"/>
                </a:lnTo>
                <a:lnTo>
                  <a:pt x="4796114" y="3670037"/>
                </a:lnTo>
                <a:lnTo>
                  <a:pt x="0" y="3670037"/>
                </a:lnTo>
                <a:lnTo>
                  <a:pt x="0" y="0"/>
                </a:lnTo>
                <a:close/>
              </a:path>
            </a:pathLst>
          </a:custGeom>
          <a:blipFill>
            <a:blip r:embed="rId3"/>
            <a:stretch>
              <a:fillRect l="-16796" t="-15830" r="-16796" b="-14453"/>
            </a:stretch>
          </a:blipFill>
        </p:spPr>
        <p:txBody>
          <a:bodyPr/>
          <a:lstStyle/>
          <a:p>
            <a:endParaRPr lang="ja-JP" altLang="en-US"/>
          </a:p>
        </p:txBody>
      </p:sp>
      <p:sp>
        <p:nvSpPr>
          <p:cNvPr id="4" name="Freeform 4"/>
          <p:cNvSpPr/>
          <p:nvPr/>
        </p:nvSpPr>
        <p:spPr>
          <a:xfrm flipV="1">
            <a:off x="1028700" y="2262356"/>
            <a:ext cx="10993119" cy="6275893"/>
          </a:xfrm>
          <a:custGeom>
            <a:avLst/>
            <a:gdLst/>
            <a:ahLst/>
            <a:cxnLst/>
            <a:rect l="l" t="t" r="r" b="b"/>
            <a:pathLst>
              <a:path w="10993119" h="6275893">
                <a:moveTo>
                  <a:pt x="0" y="6275893"/>
                </a:moveTo>
                <a:lnTo>
                  <a:pt x="10993119" y="6275893"/>
                </a:lnTo>
                <a:lnTo>
                  <a:pt x="10993119" y="0"/>
                </a:lnTo>
                <a:lnTo>
                  <a:pt x="0" y="0"/>
                </a:lnTo>
                <a:lnTo>
                  <a:pt x="0" y="6275893"/>
                </a:lnTo>
                <a:close/>
              </a:path>
            </a:pathLst>
          </a:custGeom>
          <a:blipFill>
            <a:blip r:embed="rId4"/>
            <a:stretch>
              <a:fillRect t="-30920" r="-102940" b="-123247"/>
            </a:stretch>
          </a:blipFill>
        </p:spPr>
        <p:txBody>
          <a:bodyPr/>
          <a:lstStyle/>
          <a:p>
            <a:endParaRPr lang="ja-JP" altLang="en-US"/>
          </a:p>
        </p:txBody>
      </p:sp>
      <p:sp>
        <p:nvSpPr>
          <p:cNvPr id="5" name="Freeform 5"/>
          <p:cNvSpPr/>
          <p:nvPr/>
        </p:nvSpPr>
        <p:spPr>
          <a:xfrm>
            <a:off x="5611549" y="1844792"/>
            <a:ext cx="819470" cy="835128"/>
          </a:xfrm>
          <a:custGeom>
            <a:avLst/>
            <a:gdLst/>
            <a:ahLst/>
            <a:cxnLst/>
            <a:rect l="l" t="t" r="r" b="b"/>
            <a:pathLst>
              <a:path w="819470" h="835128">
                <a:moveTo>
                  <a:pt x="0" y="0"/>
                </a:moveTo>
                <a:lnTo>
                  <a:pt x="819469" y="0"/>
                </a:lnTo>
                <a:lnTo>
                  <a:pt x="819469" y="835129"/>
                </a:lnTo>
                <a:lnTo>
                  <a:pt x="0" y="835129"/>
                </a:lnTo>
                <a:lnTo>
                  <a:pt x="0" y="0"/>
                </a:lnTo>
                <a:close/>
              </a:path>
            </a:pathLst>
          </a:custGeom>
          <a:blipFill>
            <a:blip r:embed="rId5"/>
            <a:stretch>
              <a:fillRect/>
            </a:stretch>
          </a:blipFill>
        </p:spPr>
        <p:txBody>
          <a:bodyPr/>
          <a:lstStyle/>
          <a:p>
            <a:endParaRPr lang="ja-JP" altLang="en-US"/>
          </a:p>
        </p:txBody>
      </p:sp>
      <p:grpSp>
        <p:nvGrpSpPr>
          <p:cNvPr id="6" name="Group 6"/>
          <p:cNvGrpSpPr>
            <a:grpSpLocks noChangeAspect="1"/>
          </p:cNvGrpSpPr>
          <p:nvPr/>
        </p:nvGrpSpPr>
        <p:grpSpPr>
          <a:xfrm rot="-152458">
            <a:off x="10494605" y="1050864"/>
            <a:ext cx="7053740" cy="6045821"/>
            <a:chOff x="0" y="0"/>
            <a:chExt cx="6339713" cy="5433822"/>
          </a:xfrm>
        </p:grpSpPr>
        <p:sp>
          <p:nvSpPr>
            <p:cNvPr id="7" name="Freeform 7"/>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l="-14282" r="-14282"/>
              </a:stretch>
            </a:blipFill>
          </p:spPr>
          <p:txBody>
            <a:bodyPr/>
            <a:lstStyle/>
            <a:p>
              <a:endParaRPr lang="ja-JP" altLang="en-US"/>
            </a:p>
          </p:txBody>
        </p:sp>
      </p:grpSp>
      <p:sp>
        <p:nvSpPr>
          <p:cNvPr id="8" name="Freeform 8"/>
          <p:cNvSpPr/>
          <p:nvPr/>
        </p:nvSpPr>
        <p:spPr>
          <a:xfrm rot="-472910">
            <a:off x="233117" y="5840606"/>
            <a:ext cx="2369504" cy="3563164"/>
          </a:xfrm>
          <a:custGeom>
            <a:avLst/>
            <a:gdLst/>
            <a:ahLst/>
            <a:cxnLst/>
            <a:rect l="l" t="t" r="r" b="b"/>
            <a:pathLst>
              <a:path w="2369504" h="3563164">
                <a:moveTo>
                  <a:pt x="0" y="0"/>
                </a:moveTo>
                <a:lnTo>
                  <a:pt x="2369504" y="0"/>
                </a:lnTo>
                <a:lnTo>
                  <a:pt x="2369504" y="3563164"/>
                </a:lnTo>
                <a:lnTo>
                  <a:pt x="0" y="3563164"/>
                </a:lnTo>
                <a:lnTo>
                  <a:pt x="0" y="0"/>
                </a:lnTo>
                <a:close/>
              </a:path>
            </a:pathLst>
          </a:custGeom>
          <a:blipFill>
            <a:blip r:embed="rId7"/>
            <a:stretch>
              <a:fillRect/>
            </a:stretch>
          </a:blipFill>
        </p:spPr>
        <p:txBody>
          <a:bodyPr/>
          <a:lstStyle/>
          <a:p>
            <a:endParaRPr lang="ja-JP" altLang="en-US"/>
          </a:p>
        </p:txBody>
      </p:sp>
      <p:sp>
        <p:nvSpPr>
          <p:cNvPr id="9" name="TextBox 9"/>
          <p:cNvSpPr txBox="1"/>
          <p:nvPr/>
        </p:nvSpPr>
        <p:spPr>
          <a:xfrm>
            <a:off x="2543241" y="3243263"/>
            <a:ext cx="6956085" cy="3800475"/>
          </a:xfrm>
          <a:prstGeom prst="rect">
            <a:avLst/>
          </a:prstGeom>
        </p:spPr>
        <p:txBody>
          <a:bodyPr lIns="0" tIns="0" rIns="0" bIns="0" rtlCol="0" anchor="t">
            <a:spAutoFit/>
          </a:bodyPr>
          <a:lstStyle/>
          <a:p>
            <a:pPr algn="just">
              <a:lnSpc>
                <a:spcPts val="4320"/>
              </a:lnSpc>
            </a:pPr>
            <a:r>
              <a:rPr lang="en-US" sz="3600">
                <a:solidFill>
                  <a:srgbClr val="302C2C"/>
                </a:solidFill>
                <a:latin typeface="Varela Round"/>
              </a:rPr>
              <a:t>Sau khi Bức tường Béc-lin sụp đổ, Tổng thống Mỹ G. Bút-sơ và Tổng Bí thư Đảng Cộng sản Liên Xô M. Goóc-ba-chấp đã có cuộc gặp thượng đỉnh tại đảo Man-ta (12-1989) và tuyên bố kết thúc Chiến tranh lạnh.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rot="-10800000">
            <a:off x="1245416" y="3931425"/>
            <a:ext cx="7735713" cy="5903361"/>
          </a:xfrm>
          <a:custGeom>
            <a:avLst/>
            <a:gdLst/>
            <a:ahLst/>
            <a:cxnLst/>
            <a:rect l="l" t="t" r="r" b="b"/>
            <a:pathLst>
              <a:path w="7735713" h="5903361">
                <a:moveTo>
                  <a:pt x="0" y="0"/>
                </a:moveTo>
                <a:lnTo>
                  <a:pt x="7735713" y="0"/>
                </a:lnTo>
                <a:lnTo>
                  <a:pt x="7735713" y="5903361"/>
                </a:lnTo>
                <a:lnTo>
                  <a:pt x="0" y="5903361"/>
                </a:lnTo>
                <a:lnTo>
                  <a:pt x="0" y="0"/>
                </a:lnTo>
                <a:close/>
              </a:path>
            </a:pathLst>
          </a:custGeom>
          <a:blipFill>
            <a:blip r:embed="rId3"/>
            <a:stretch>
              <a:fillRect l="-136800" t="-869" r="-23010" b="-25854"/>
            </a:stretch>
          </a:blipFill>
        </p:spPr>
        <p:txBody>
          <a:bodyPr/>
          <a:lstStyle/>
          <a:p>
            <a:endParaRPr lang="ja-JP" altLang="en-US"/>
          </a:p>
        </p:txBody>
      </p:sp>
      <p:sp>
        <p:nvSpPr>
          <p:cNvPr id="4" name="Freeform 4"/>
          <p:cNvSpPr/>
          <p:nvPr/>
        </p:nvSpPr>
        <p:spPr>
          <a:xfrm rot="-10800000">
            <a:off x="9417484" y="3800112"/>
            <a:ext cx="7735713" cy="5903361"/>
          </a:xfrm>
          <a:custGeom>
            <a:avLst/>
            <a:gdLst/>
            <a:ahLst/>
            <a:cxnLst/>
            <a:rect l="l" t="t" r="r" b="b"/>
            <a:pathLst>
              <a:path w="7735713" h="5903361">
                <a:moveTo>
                  <a:pt x="0" y="0"/>
                </a:moveTo>
                <a:lnTo>
                  <a:pt x="7735713" y="0"/>
                </a:lnTo>
                <a:lnTo>
                  <a:pt x="7735713" y="5903361"/>
                </a:lnTo>
                <a:lnTo>
                  <a:pt x="0" y="5903361"/>
                </a:lnTo>
                <a:lnTo>
                  <a:pt x="0" y="0"/>
                </a:lnTo>
                <a:close/>
              </a:path>
            </a:pathLst>
          </a:custGeom>
          <a:blipFill>
            <a:blip r:embed="rId3"/>
            <a:stretch>
              <a:fillRect l="-136800" t="-869" r="-23010" b="-25854"/>
            </a:stretch>
          </a:blipFill>
        </p:spPr>
        <p:txBody>
          <a:bodyPr/>
          <a:lstStyle/>
          <a:p>
            <a:endParaRPr lang="ja-JP" altLang="en-US"/>
          </a:p>
        </p:txBody>
      </p:sp>
      <p:grpSp>
        <p:nvGrpSpPr>
          <p:cNvPr id="5" name="Group 5"/>
          <p:cNvGrpSpPr>
            <a:grpSpLocks noChangeAspect="1"/>
          </p:cNvGrpSpPr>
          <p:nvPr/>
        </p:nvGrpSpPr>
        <p:grpSpPr>
          <a:xfrm>
            <a:off x="1965016" y="2770699"/>
            <a:ext cx="6075286" cy="2321451"/>
            <a:chOff x="0" y="0"/>
            <a:chExt cx="6342126" cy="2423414"/>
          </a:xfrm>
        </p:grpSpPr>
        <p:sp>
          <p:nvSpPr>
            <p:cNvPr id="6" name="Freeform 6"/>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4"/>
              <a:stretch>
                <a:fillRect t="-39666" b="-34119"/>
              </a:stretch>
            </a:blipFill>
          </p:spPr>
          <p:txBody>
            <a:bodyPr/>
            <a:lstStyle/>
            <a:p>
              <a:endParaRPr lang="ja-JP" altLang="en-US"/>
            </a:p>
          </p:txBody>
        </p:sp>
      </p:grpSp>
      <p:grpSp>
        <p:nvGrpSpPr>
          <p:cNvPr id="7" name="Group 7"/>
          <p:cNvGrpSpPr>
            <a:grpSpLocks noChangeAspect="1"/>
          </p:cNvGrpSpPr>
          <p:nvPr/>
        </p:nvGrpSpPr>
        <p:grpSpPr>
          <a:xfrm>
            <a:off x="10062709" y="2770699"/>
            <a:ext cx="6445264" cy="2321451"/>
            <a:chOff x="0" y="0"/>
            <a:chExt cx="6345428" cy="2285492"/>
          </a:xfrm>
        </p:grpSpPr>
        <p:sp>
          <p:nvSpPr>
            <p:cNvPr id="8" name="Freeform 8"/>
            <p:cNvSpPr/>
            <p:nvPr/>
          </p:nvSpPr>
          <p:spPr>
            <a:xfrm>
              <a:off x="-54483" y="-87503"/>
              <a:ext cx="6411977" cy="2581783"/>
            </a:xfrm>
            <a:custGeom>
              <a:avLst/>
              <a:gdLst/>
              <a:ahLst/>
              <a:cxnLst/>
              <a:rect l="l" t="t" r="r" b="b"/>
              <a:pathLst>
                <a:path w="6411977"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5" y="449072"/>
                  </a:cubicBezTo>
                  <a:cubicBezTo>
                    <a:pt x="6133212" y="425323"/>
                    <a:pt x="6181599" y="381381"/>
                    <a:pt x="6295645" y="455549"/>
                  </a:cubicBezTo>
                  <a:cubicBezTo>
                    <a:pt x="6411977" y="494919"/>
                    <a:pt x="6407659" y="303276"/>
                    <a:pt x="6388482" y="1709166"/>
                  </a:cubicBezTo>
                  <a:cubicBezTo>
                    <a:pt x="6410960" y="1864233"/>
                    <a:pt x="6378321" y="2031492"/>
                    <a:pt x="6399911" y="2197227"/>
                  </a:cubicBezTo>
                  <a:close/>
                </a:path>
              </a:pathLst>
            </a:custGeom>
            <a:blipFill>
              <a:blip r:embed="rId5"/>
              <a:stretch>
                <a:fillRect t="-30398" b="-30398"/>
              </a:stretch>
            </a:blipFill>
          </p:spPr>
          <p:txBody>
            <a:bodyPr/>
            <a:lstStyle/>
            <a:p>
              <a:endParaRPr lang="ja-JP" altLang="en-US"/>
            </a:p>
          </p:txBody>
        </p:sp>
      </p:grpSp>
      <p:sp>
        <p:nvSpPr>
          <p:cNvPr id="9" name="Freeform 9"/>
          <p:cNvSpPr/>
          <p:nvPr/>
        </p:nvSpPr>
        <p:spPr>
          <a:xfrm>
            <a:off x="3467597" y="2388853"/>
            <a:ext cx="3070124" cy="763693"/>
          </a:xfrm>
          <a:custGeom>
            <a:avLst/>
            <a:gdLst/>
            <a:ahLst/>
            <a:cxnLst/>
            <a:rect l="l" t="t" r="r" b="b"/>
            <a:pathLst>
              <a:path w="3070124" h="763693">
                <a:moveTo>
                  <a:pt x="0" y="0"/>
                </a:moveTo>
                <a:lnTo>
                  <a:pt x="3070124" y="0"/>
                </a:lnTo>
                <a:lnTo>
                  <a:pt x="3070124" y="763693"/>
                </a:lnTo>
                <a:lnTo>
                  <a:pt x="0" y="763693"/>
                </a:lnTo>
                <a:lnTo>
                  <a:pt x="0" y="0"/>
                </a:lnTo>
                <a:close/>
              </a:path>
            </a:pathLst>
          </a:custGeom>
          <a:blipFill>
            <a:blip r:embed="rId6"/>
            <a:stretch>
              <a:fillRect/>
            </a:stretch>
          </a:blipFill>
        </p:spPr>
        <p:txBody>
          <a:bodyPr/>
          <a:lstStyle/>
          <a:p>
            <a:endParaRPr lang="ja-JP" altLang="en-US"/>
          </a:p>
        </p:txBody>
      </p:sp>
      <p:sp>
        <p:nvSpPr>
          <p:cNvPr id="10" name="Freeform 10"/>
          <p:cNvSpPr/>
          <p:nvPr/>
        </p:nvSpPr>
        <p:spPr>
          <a:xfrm rot="-844367">
            <a:off x="15049512" y="8634146"/>
            <a:ext cx="2916922" cy="725584"/>
          </a:xfrm>
          <a:custGeom>
            <a:avLst/>
            <a:gdLst/>
            <a:ahLst/>
            <a:cxnLst/>
            <a:rect l="l" t="t" r="r" b="b"/>
            <a:pathLst>
              <a:path w="2916922" h="725584">
                <a:moveTo>
                  <a:pt x="0" y="0"/>
                </a:moveTo>
                <a:lnTo>
                  <a:pt x="2916922" y="0"/>
                </a:lnTo>
                <a:lnTo>
                  <a:pt x="2916922" y="725584"/>
                </a:lnTo>
                <a:lnTo>
                  <a:pt x="0" y="725584"/>
                </a:lnTo>
                <a:lnTo>
                  <a:pt x="0" y="0"/>
                </a:lnTo>
                <a:close/>
              </a:path>
            </a:pathLst>
          </a:custGeom>
          <a:blipFill>
            <a:blip r:embed="rId6"/>
            <a:stretch>
              <a:fillRect/>
            </a:stretch>
          </a:blipFill>
        </p:spPr>
        <p:txBody>
          <a:bodyPr/>
          <a:lstStyle/>
          <a:p>
            <a:endParaRPr lang="ja-JP" altLang="en-US"/>
          </a:p>
        </p:txBody>
      </p:sp>
      <p:sp>
        <p:nvSpPr>
          <p:cNvPr id="11" name="Freeform 11"/>
          <p:cNvSpPr/>
          <p:nvPr/>
        </p:nvSpPr>
        <p:spPr>
          <a:xfrm>
            <a:off x="5329013" y="-422612"/>
            <a:ext cx="16230600" cy="3550444"/>
          </a:xfrm>
          <a:custGeom>
            <a:avLst/>
            <a:gdLst/>
            <a:ahLst/>
            <a:cxnLst/>
            <a:rect l="l" t="t" r="r" b="b"/>
            <a:pathLst>
              <a:path w="16230600" h="3550444">
                <a:moveTo>
                  <a:pt x="0" y="0"/>
                </a:moveTo>
                <a:lnTo>
                  <a:pt x="16230600" y="0"/>
                </a:lnTo>
                <a:lnTo>
                  <a:pt x="16230600" y="3550443"/>
                </a:lnTo>
                <a:lnTo>
                  <a:pt x="0" y="3550443"/>
                </a:lnTo>
                <a:lnTo>
                  <a:pt x="0" y="0"/>
                </a:lnTo>
                <a:close/>
              </a:path>
            </a:pathLst>
          </a:custGeom>
          <a:blipFill>
            <a:blip r:embed="rId7"/>
            <a:stretch>
              <a:fillRect/>
            </a:stretch>
          </a:blipFill>
        </p:spPr>
        <p:txBody>
          <a:bodyPr/>
          <a:lstStyle/>
          <a:p>
            <a:endParaRPr lang="ja-JP" altLang="en-US"/>
          </a:p>
        </p:txBody>
      </p:sp>
      <p:sp>
        <p:nvSpPr>
          <p:cNvPr id="12" name="TextBox 12"/>
          <p:cNvSpPr txBox="1"/>
          <p:nvPr/>
        </p:nvSpPr>
        <p:spPr>
          <a:xfrm>
            <a:off x="2146420" y="498587"/>
            <a:ext cx="6119206" cy="1974900"/>
          </a:xfrm>
          <a:prstGeom prst="rect">
            <a:avLst/>
          </a:prstGeom>
        </p:spPr>
        <p:txBody>
          <a:bodyPr wrap="square" lIns="0" tIns="0" rIns="0" bIns="0" rtlCol="0" anchor="t">
            <a:spAutoFit/>
          </a:bodyPr>
          <a:lstStyle/>
          <a:p>
            <a:pPr marL="1386607" lvl="1" indent="-693304">
              <a:lnSpc>
                <a:spcPts val="7706"/>
              </a:lnSpc>
              <a:buFont typeface="Arial"/>
              <a:buChar char="•"/>
            </a:pPr>
            <a:r>
              <a:rPr lang="en-US" sz="6422" dirty="0" err="1">
                <a:solidFill>
                  <a:srgbClr val="ECECEC"/>
                </a:solidFill>
                <a:latin typeface="Dancing Script Bold"/>
              </a:rPr>
              <a:t>Tác</a:t>
            </a:r>
            <a:r>
              <a:rPr lang="en-US" sz="6422" dirty="0">
                <a:solidFill>
                  <a:srgbClr val="ECECEC"/>
                </a:solidFill>
                <a:latin typeface="Dancing Script Bold"/>
              </a:rPr>
              <a:t> </a:t>
            </a:r>
            <a:r>
              <a:rPr lang="en-US" sz="6422" dirty="0" err="1">
                <a:solidFill>
                  <a:srgbClr val="ECECEC"/>
                </a:solidFill>
                <a:latin typeface="Dancing Script Bold"/>
              </a:rPr>
              <a:t>động</a:t>
            </a:r>
            <a:r>
              <a:rPr lang="en-US" sz="6422" dirty="0">
                <a:solidFill>
                  <a:srgbClr val="ECECEC"/>
                </a:solidFill>
                <a:latin typeface="Dancing Script Bold"/>
              </a:rPr>
              <a:t> </a:t>
            </a:r>
            <a:r>
              <a:rPr lang="en-US" sz="6422" dirty="0" err="1">
                <a:solidFill>
                  <a:srgbClr val="ECECEC"/>
                </a:solidFill>
                <a:latin typeface="Dancing Script Bold"/>
              </a:rPr>
              <a:t>đến</a:t>
            </a:r>
            <a:r>
              <a:rPr lang="en-US" sz="6422" dirty="0">
                <a:solidFill>
                  <a:srgbClr val="ECECEC"/>
                </a:solidFill>
                <a:latin typeface="Dancing Script Bold"/>
              </a:rPr>
              <a:t> </a:t>
            </a:r>
            <a:r>
              <a:rPr lang="en-US" sz="6422" dirty="0" err="1">
                <a:solidFill>
                  <a:srgbClr val="ECECEC"/>
                </a:solidFill>
                <a:latin typeface="Dancing Script Bold"/>
              </a:rPr>
              <a:t>thế</a:t>
            </a:r>
            <a:r>
              <a:rPr lang="en-US" sz="6422" dirty="0">
                <a:solidFill>
                  <a:srgbClr val="ECECEC"/>
                </a:solidFill>
                <a:latin typeface="Dancing Script Bold"/>
              </a:rPr>
              <a:t> </a:t>
            </a:r>
            <a:r>
              <a:rPr lang="en-US" sz="6422" dirty="0" err="1">
                <a:solidFill>
                  <a:srgbClr val="ECECEC"/>
                </a:solidFill>
                <a:latin typeface="Dancing Script Bold"/>
              </a:rPr>
              <a:t>giới</a:t>
            </a:r>
            <a:endParaRPr lang="en-US" sz="6422" dirty="0">
              <a:solidFill>
                <a:srgbClr val="ECECEC"/>
              </a:solidFill>
              <a:latin typeface="Dancing Script Bold"/>
            </a:endParaRPr>
          </a:p>
        </p:txBody>
      </p:sp>
      <p:sp>
        <p:nvSpPr>
          <p:cNvPr id="13" name="Freeform 13"/>
          <p:cNvSpPr/>
          <p:nvPr/>
        </p:nvSpPr>
        <p:spPr>
          <a:xfrm rot="-671709">
            <a:off x="13849606" y="1390344"/>
            <a:ext cx="3962266" cy="2416982"/>
          </a:xfrm>
          <a:custGeom>
            <a:avLst/>
            <a:gdLst/>
            <a:ahLst/>
            <a:cxnLst/>
            <a:rect l="l" t="t" r="r" b="b"/>
            <a:pathLst>
              <a:path w="3962266" h="2416982">
                <a:moveTo>
                  <a:pt x="0" y="0"/>
                </a:moveTo>
                <a:lnTo>
                  <a:pt x="3962266" y="0"/>
                </a:lnTo>
                <a:lnTo>
                  <a:pt x="3962266" y="2416982"/>
                </a:lnTo>
                <a:lnTo>
                  <a:pt x="0" y="2416982"/>
                </a:lnTo>
                <a:lnTo>
                  <a:pt x="0" y="0"/>
                </a:lnTo>
                <a:close/>
              </a:path>
            </a:pathLst>
          </a:custGeom>
          <a:blipFill>
            <a:blip r:embed="rId8"/>
            <a:stretch>
              <a:fillRect/>
            </a:stretch>
          </a:blipFill>
        </p:spPr>
        <p:txBody>
          <a:bodyPr/>
          <a:lstStyle/>
          <a:p>
            <a:endParaRPr lang="ja-JP" altLang="en-US"/>
          </a:p>
        </p:txBody>
      </p:sp>
      <p:sp>
        <p:nvSpPr>
          <p:cNvPr id="14" name="Freeform 14"/>
          <p:cNvSpPr/>
          <p:nvPr/>
        </p:nvSpPr>
        <p:spPr>
          <a:xfrm rot="-472910">
            <a:off x="303562" y="6600898"/>
            <a:ext cx="1677792" cy="2522996"/>
          </a:xfrm>
          <a:custGeom>
            <a:avLst/>
            <a:gdLst/>
            <a:ahLst/>
            <a:cxnLst/>
            <a:rect l="l" t="t" r="r" b="b"/>
            <a:pathLst>
              <a:path w="1677792" h="2522996">
                <a:moveTo>
                  <a:pt x="0" y="0"/>
                </a:moveTo>
                <a:lnTo>
                  <a:pt x="1677792" y="0"/>
                </a:lnTo>
                <a:lnTo>
                  <a:pt x="1677792" y="2522996"/>
                </a:lnTo>
                <a:lnTo>
                  <a:pt x="0" y="2522996"/>
                </a:lnTo>
                <a:lnTo>
                  <a:pt x="0" y="0"/>
                </a:lnTo>
                <a:close/>
              </a:path>
            </a:pathLst>
          </a:custGeom>
          <a:blipFill>
            <a:blip r:embed="rId9"/>
            <a:stretch>
              <a:fillRect/>
            </a:stretch>
          </a:blipFill>
        </p:spPr>
        <p:txBody>
          <a:bodyPr/>
          <a:lstStyle/>
          <a:p>
            <a:endParaRPr lang="ja-JP" altLang="en-US"/>
          </a:p>
        </p:txBody>
      </p:sp>
      <p:sp>
        <p:nvSpPr>
          <p:cNvPr id="15" name="TextBox 15"/>
          <p:cNvSpPr txBox="1"/>
          <p:nvPr/>
        </p:nvSpPr>
        <p:spPr>
          <a:xfrm>
            <a:off x="2406783" y="5689956"/>
            <a:ext cx="5412979" cy="27527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Chấm dứt giai đoạn đối đầu căng thẳng giữa hai hệ thống chính trị đối lập được dẫn dắt bởi Liên Xô và Mỹ, mở ra giai đoạn hoà bình, hoà hoãn trong lịch sử quan hệ quốc tế.</a:t>
            </a:r>
          </a:p>
        </p:txBody>
      </p:sp>
      <p:sp>
        <p:nvSpPr>
          <p:cNvPr id="16" name="TextBox 16"/>
          <p:cNvSpPr txBox="1"/>
          <p:nvPr/>
        </p:nvSpPr>
        <p:spPr>
          <a:xfrm>
            <a:off x="10707415" y="5689956"/>
            <a:ext cx="5473795" cy="27527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Thúc đẩy sự chuyển dịch của quan hệ quốc tế, từ trật tự thế giới hai cực chuyển dần sang trật tự thế giới đa cực với vai trò chi phối của Mỹ và các cường quốc phương Tây.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3"/>
            <a:stretch>
              <a:fillRect t="-26544" r="-51225"/>
            </a:stretch>
          </a:blipFill>
        </p:spPr>
        <p:txBody>
          <a:bodyPr/>
          <a:lstStyle/>
          <a:p>
            <a:endParaRPr lang="ja-JP" altLang="en-US"/>
          </a:p>
        </p:txBody>
      </p:sp>
      <p:sp>
        <p:nvSpPr>
          <p:cNvPr id="4" name="Freeform 4"/>
          <p:cNvSpPr/>
          <p:nvPr/>
        </p:nvSpPr>
        <p:spPr>
          <a:xfrm flipV="1">
            <a:off x="6282710" y="2043919"/>
            <a:ext cx="10993119" cy="6275893"/>
          </a:xfrm>
          <a:custGeom>
            <a:avLst/>
            <a:gdLst/>
            <a:ahLst/>
            <a:cxnLst/>
            <a:rect l="l" t="t" r="r" b="b"/>
            <a:pathLst>
              <a:path w="10993119" h="6275893">
                <a:moveTo>
                  <a:pt x="0" y="6275893"/>
                </a:moveTo>
                <a:lnTo>
                  <a:pt x="10993118" y="6275893"/>
                </a:lnTo>
                <a:lnTo>
                  <a:pt x="10993118" y="0"/>
                </a:lnTo>
                <a:lnTo>
                  <a:pt x="0" y="0"/>
                </a:lnTo>
                <a:lnTo>
                  <a:pt x="0" y="6275893"/>
                </a:lnTo>
                <a:close/>
              </a:path>
            </a:pathLst>
          </a:custGeom>
          <a:blipFill>
            <a:blip r:embed="rId4"/>
            <a:stretch>
              <a:fillRect t="-30920" r="-102940" b="-123247"/>
            </a:stretch>
          </a:blipFill>
        </p:spPr>
        <p:txBody>
          <a:bodyPr/>
          <a:lstStyle/>
          <a:p>
            <a:endParaRPr lang="ja-JP" altLang="en-US"/>
          </a:p>
        </p:txBody>
      </p:sp>
      <p:grpSp>
        <p:nvGrpSpPr>
          <p:cNvPr id="5" name="Group 5"/>
          <p:cNvGrpSpPr>
            <a:grpSpLocks noChangeAspect="1"/>
          </p:cNvGrpSpPr>
          <p:nvPr/>
        </p:nvGrpSpPr>
        <p:grpSpPr>
          <a:xfrm>
            <a:off x="1493066" y="1069907"/>
            <a:ext cx="5276847" cy="8223916"/>
            <a:chOff x="0" y="0"/>
            <a:chExt cx="3365500" cy="5245100"/>
          </a:xfrm>
        </p:grpSpPr>
        <p:sp>
          <p:nvSpPr>
            <p:cNvPr id="6"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5"/>
              <a:stretch>
                <a:fillRect l="-53506" r="-53506"/>
              </a:stretch>
            </a:blipFill>
          </p:spPr>
          <p:txBody>
            <a:bodyPr/>
            <a:lstStyle/>
            <a:p>
              <a:endParaRPr lang="ja-JP" altLang="en-US"/>
            </a:p>
          </p:txBody>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6"/>
              <a:stretch>
                <a:fillRect t="-7825" b="-70087"/>
              </a:stretch>
            </a:blipFill>
          </p:spPr>
          <p:txBody>
            <a:bodyPr/>
            <a:lstStyle/>
            <a:p>
              <a:endParaRPr lang="ja-JP" altLang="en-US"/>
            </a:p>
          </p:txBody>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7"/>
              <a:stretch>
                <a:fillRect t="-137943" b="-27056"/>
              </a:stretch>
            </a:blipFill>
          </p:spPr>
          <p:txBody>
            <a:bodyPr/>
            <a:lstStyle/>
            <a:p>
              <a:endParaRPr lang="ja-JP" altLang="en-US"/>
            </a:p>
          </p:txBody>
        </p:sp>
      </p:grpSp>
      <p:sp>
        <p:nvSpPr>
          <p:cNvPr id="9" name="Freeform 9"/>
          <p:cNvSpPr/>
          <p:nvPr/>
        </p:nvSpPr>
        <p:spPr>
          <a:xfrm>
            <a:off x="10951289" y="1530313"/>
            <a:ext cx="1007952" cy="1027212"/>
          </a:xfrm>
          <a:custGeom>
            <a:avLst/>
            <a:gdLst/>
            <a:ahLst/>
            <a:cxnLst/>
            <a:rect l="l" t="t" r="r" b="b"/>
            <a:pathLst>
              <a:path w="1007952" h="1027212">
                <a:moveTo>
                  <a:pt x="0" y="0"/>
                </a:moveTo>
                <a:lnTo>
                  <a:pt x="1007952" y="0"/>
                </a:lnTo>
                <a:lnTo>
                  <a:pt x="1007952" y="1027211"/>
                </a:lnTo>
                <a:lnTo>
                  <a:pt x="0" y="1027211"/>
                </a:lnTo>
                <a:lnTo>
                  <a:pt x="0" y="0"/>
                </a:lnTo>
                <a:close/>
              </a:path>
            </a:pathLst>
          </a:custGeom>
          <a:blipFill>
            <a:blip r:embed="rId8"/>
            <a:stretch>
              <a:fillRect/>
            </a:stretch>
          </a:blipFill>
        </p:spPr>
        <p:txBody>
          <a:bodyPr/>
          <a:lstStyle/>
          <a:p>
            <a:endParaRPr lang="ja-JP" altLang="en-US"/>
          </a:p>
        </p:txBody>
      </p:sp>
      <p:sp>
        <p:nvSpPr>
          <p:cNvPr id="10" name="Freeform 10"/>
          <p:cNvSpPr/>
          <p:nvPr/>
        </p:nvSpPr>
        <p:spPr>
          <a:xfrm rot="-609219">
            <a:off x="14864959" y="6519950"/>
            <a:ext cx="2582193" cy="2825930"/>
          </a:xfrm>
          <a:custGeom>
            <a:avLst/>
            <a:gdLst/>
            <a:ahLst/>
            <a:cxnLst/>
            <a:rect l="l" t="t" r="r" b="b"/>
            <a:pathLst>
              <a:path w="2582193" h="2825930">
                <a:moveTo>
                  <a:pt x="0" y="0"/>
                </a:moveTo>
                <a:lnTo>
                  <a:pt x="2582193" y="0"/>
                </a:lnTo>
                <a:lnTo>
                  <a:pt x="2582193" y="2825930"/>
                </a:lnTo>
                <a:lnTo>
                  <a:pt x="0" y="2825930"/>
                </a:lnTo>
                <a:lnTo>
                  <a:pt x="0" y="0"/>
                </a:lnTo>
                <a:close/>
              </a:path>
            </a:pathLst>
          </a:custGeom>
          <a:blipFill>
            <a:blip r:embed="rId9"/>
            <a:stretch>
              <a:fillRect/>
            </a:stretch>
          </a:blipFill>
        </p:spPr>
        <p:txBody>
          <a:bodyPr/>
          <a:lstStyle/>
          <a:p>
            <a:endParaRPr lang="ja-JP" altLang="en-US"/>
          </a:p>
        </p:txBody>
      </p:sp>
      <p:sp>
        <p:nvSpPr>
          <p:cNvPr id="11" name="TextBox 11"/>
          <p:cNvSpPr txBox="1"/>
          <p:nvPr/>
        </p:nvSpPr>
        <p:spPr>
          <a:xfrm>
            <a:off x="6777137" y="2586099"/>
            <a:ext cx="9378919" cy="4857750"/>
          </a:xfrm>
          <a:prstGeom prst="rect">
            <a:avLst/>
          </a:prstGeom>
        </p:spPr>
        <p:txBody>
          <a:bodyPr lIns="0" tIns="0" rIns="0" bIns="0" rtlCol="0" anchor="t">
            <a:spAutoFit/>
          </a:bodyPr>
          <a:lstStyle/>
          <a:p>
            <a:pPr marL="690881" lvl="1" indent="-345440">
              <a:lnSpc>
                <a:spcPts val="3840"/>
              </a:lnSpc>
              <a:buFont typeface="Arial"/>
              <a:buChar char="•"/>
            </a:pPr>
            <a:r>
              <a:rPr lang="en-US" sz="3200">
                <a:solidFill>
                  <a:srgbClr val="302C2C"/>
                </a:solidFill>
                <a:latin typeface="Varela Round"/>
              </a:rPr>
              <a:t>Chiến tranh lạnh kết thúc đã tác động tới quá trình hợp tác quốc tế và khu vực trên thế giới.</a:t>
            </a:r>
          </a:p>
          <a:p>
            <a:pPr marL="690881" lvl="1" indent="-345440">
              <a:lnSpc>
                <a:spcPts val="3840"/>
              </a:lnSpc>
              <a:buFont typeface="Arial"/>
              <a:buChar char="•"/>
            </a:pPr>
            <a:r>
              <a:rPr lang="en-US" sz="3200">
                <a:solidFill>
                  <a:srgbClr val="302C2C"/>
                </a:solidFill>
                <a:latin typeface="Varela Round"/>
              </a:rPr>
              <a:t>Các nước trên thế giới đã có điều chỉnh trong chính sách đối ngoại, từng bước chuyển từ thế đối đầu hai cực Liên Xô – Mỹ sang đối thoại, hợp tác.</a:t>
            </a:r>
          </a:p>
          <a:p>
            <a:pPr marL="690880" lvl="1" indent="-345440">
              <a:lnSpc>
                <a:spcPts val="3840"/>
              </a:lnSpc>
              <a:buFont typeface="Arial"/>
              <a:buChar char="•"/>
            </a:pPr>
            <a:r>
              <a:rPr lang="en-US" sz="3200">
                <a:solidFill>
                  <a:srgbClr val="302C2C"/>
                </a:solidFill>
                <a:latin typeface="Varela Round"/>
              </a:rPr>
              <a:t>Nhiều tổ chức quốc tế, khu vực đã ra đời, thúc đẩy quá trình hội nhập của nhiều quốc gia.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a:off x="1201183"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sp>
        <p:nvSpPr>
          <p:cNvPr id="4" name="Freeform 4"/>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4"/>
            <a:stretch>
              <a:fillRect t="-26544" r="-51225"/>
            </a:stretch>
          </a:blipFill>
        </p:spPr>
        <p:txBody>
          <a:bodyPr/>
          <a:lstStyle/>
          <a:p>
            <a:endParaRPr lang="ja-JP" altLang="en-US"/>
          </a:p>
        </p:txBody>
      </p:sp>
      <p:sp>
        <p:nvSpPr>
          <p:cNvPr id="5" name="TextBox 5"/>
          <p:cNvSpPr txBox="1"/>
          <p:nvPr/>
        </p:nvSpPr>
        <p:spPr>
          <a:xfrm>
            <a:off x="2887873" y="1605697"/>
            <a:ext cx="11163370" cy="1069976"/>
          </a:xfrm>
          <a:prstGeom prst="rect">
            <a:avLst/>
          </a:prstGeom>
        </p:spPr>
        <p:txBody>
          <a:bodyPr lIns="0" tIns="0" rIns="0" bIns="0" rtlCol="0" anchor="t">
            <a:spAutoFit/>
          </a:bodyPr>
          <a:lstStyle/>
          <a:p>
            <a:pPr marL="1727205" lvl="1" indent="-863603">
              <a:lnSpc>
                <a:spcPts val="8000"/>
              </a:lnSpc>
              <a:buFont typeface="Arial"/>
              <a:buChar char="•"/>
            </a:pPr>
            <a:r>
              <a:rPr lang="en-US" sz="8000">
                <a:solidFill>
                  <a:srgbClr val="302C2C"/>
                </a:solidFill>
                <a:latin typeface="Dancing Script Bold"/>
              </a:rPr>
              <a:t>Tác động đến Việt Nam</a:t>
            </a:r>
          </a:p>
        </p:txBody>
      </p:sp>
      <p:sp>
        <p:nvSpPr>
          <p:cNvPr id="6" name="Freeform 6"/>
          <p:cNvSpPr/>
          <p:nvPr/>
        </p:nvSpPr>
        <p:spPr>
          <a:xfrm>
            <a:off x="6660234"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sp>
        <p:nvSpPr>
          <p:cNvPr id="7" name="Freeform 7"/>
          <p:cNvSpPr/>
          <p:nvPr/>
        </p:nvSpPr>
        <p:spPr>
          <a:xfrm>
            <a:off x="12116413" y="3932079"/>
            <a:ext cx="4970404" cy="5146430"/>
          </a:xfrm>
          <a:custGeom>
            <a:avLst/>
            <a:gdLst/>
            <a:ahLst/>
            <a:cxnLst/>
            <a:rect l="l" t="t" r="r" b="b"/>
            <a:pathLst>
              <a:path w="4970404" h="5146430">
                <a:moveTo>
                  <a:pt x="0" y="0"/>
                </a:moveTo>
                <a:lnTo>
                  <a:pt x="4970404" y="0"/>
                </a:lnTo>
                <a:lnTo>
                  <a:pt x="4970404" y="5146429"/>
                </a:lnTo>
                <a:lnTo>
                  <a:pt x="0" y="5146429"/>
                </a:lnTo>
                <a:lnTo>
                  <a:pt x="0" y="0"/>
                </a:lnTo>
                <a:close/>
              </a:path>
            </a:pathLst>
          </a:custGeom>
          <a:blipFill>
            <a:blip r:embed="rId3"/>
            <a:stretch>
              <a:fillRect t="-21385" r="-36530" b="-50700"/>
            </a:stretch>
          </a:blipFill>
        </p:spPr>
        <p:txBody>
          <a:bodyPr/>
          <a:lstStyle/>
          <a:p>
            <a:endParaRPr lang="ja-JP" altLang="en-US"/>
          </a:p>
        </p:txBody>
      </p:sp>
      <p:grpSp>
        <p:nvGrpSpPr>
          <p:cNvPr id="8" name="Group 8"/>
          <p:cNvGrpSpPr>
            <a:grpSpLocks noChangeAspect="1"/>
          </p:cNvGrpSpPr>
          <p:nvPr/>
        </p:nvGrpSpPr>
        <p:grpSpPr>
          <a:xfrm rot="-152458">
            <a:off x="2100934" y="2916075"/>
            <a:ext cx="3170901" cy="2717807"/>
            <a:chOff x="0" y="0"/>
            <a:chExt cx="6339713" cy="5433822"/>
          </a:xfrm>
        </p:grpSpPr>
        <p:sp>
          <p:nvSpPr>
            <p:cNvPr id="9" name="Freeform 9"/>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5"/>
              <a:stretch>
                <a:fillRect l="-15001" r="-15001"/>
              </a:stretch>
            </a:blipFill>
          </p:spPr>
          <p:txBody>
            <a:bodyPr/>
            <a:lstStyle/>
            <a:p>
              <a:endParaRPr lang="ja-JP" altLang="en-US"/>
            </a:p>
          </p:txBody>
        </p:sp>
      </p:grpSp>
      <p:grpSp>
        <p:nvGrpSpPr>
          <p:cNvPr id="10" name="Group 10"/>
          <p:cNvGrpSpPr>
            <a:grpSpLocks noChangeAspect="1"/>
          </p:cNvGrpSpPr>
          <p:nvPr/>
        </p:nvGrpSpPr>
        <p:grpSpPr>
          <a:xfrm rot="-152458">
            <a:off x="7643881" y="2916075"/>
            <a:ext cx="3170901" cy="2717807"/>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l="-11550" r="-11550"/>
              </a:stretch>
            </a:blipFill>
          </p:spPr>
          <p:txBody>
            <a:bodyPr/>
            <a:lstStyle/>
            <a:p>
              <a:endParaRPr lang="ja-JP" altLang="en-US"/>
            </a:p>
          </p:txBody>
        </p:sp>
      </p:grpSp>
      <p:grpSp>
        <p:nvGrpSpPr>
          <p:cNvPr id="12" name="Group 12"/>
          <p:cNvGrpSpPr>
            <a:grpSpLocks noChangeAspect="1"/>
          </p:cNvGrpSpPr>
          <p:nvPr/>
        </p:nvGrpSpPr>
        <p:grpSpPr>
          <a:xfrm rot="-152458">
            <a:off x="13022825" y="2916075"/>
            <a:ext cx="3170901" cy="2717807"/>
            <a:chOff x="0" y="0"/>
            <a:chExt cx="6339713" cy="5433822"/>
          </a:xfrm>
        </p:grpSpPr>
        <p:sp>
          <p:nvSpPr>
            <p:cNvPr id="13" name="Freeform 13"/>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7"/>
              <a:stretch>
                <a:fillRect l="-15223" r="-15223"/>
              </a:stretch>
            </a:blipFill>
          </p:spPr>
          <p:txBody>
            <a:bodyPr/>
            <a:lstStyle/>
            <a:p>
              <a:endParaRPr lang="ja-JP" altLang="en-US"/>
            </a:p>
          </p:txBody>
        </p:sp>
      </p:grpSp>
      <p:sp>
        <p:nvSpPr>
          <p:cNvPr id="14" name="Freeform 14"/>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4"/>
            <a:stretch>
              <a:fillRect l="-106346" t="-67728" r="-12207"/>
            </a:stretch>
          </a:blipFill>
        </p:spPr>
        <p:txBody>
          <a:bodyPr/>
          <a:lstStyle/>
          <a:p>
            <a:endParaRPr lang="ja-JP" altLang="en-US"/>
          </a:p>
        </p:txBody>
      </p:sp>
      <p:sp>
        <p:nvSpPr>
          <p:cNvPr id="15" name="Freeform 15"/>
          <p:cNvSpPr/>
          <p:nvPr/>
        </p:nvSpPr>
        <p:spPr>
          <a:xfrm rot="-1647300">
            <a:off x="5864075" y="7071251"/>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8"/>
            <a:stretch>
              <a:fillRect b="-26305"/>
            </a:stretch>
          </a:blipFill>
        </p:spPr>
        <p:txBody>
          <a:bodyPr/>
          <a:lstStyle/>
          <a:p>
            <a:endParaRPr lang="ja-JP" altLang="en-US"/>
          </a:p>
        </p:txBody>
      </p:sp>
      <p:sp>
        <p:nvSpPr>
          <p:cNvPr id="16" name="Freeform 16"/>
          <p:cNvSpPr/>
          <p:nvPr/>
        </p:nvSpPr>
        <p:spPr>
          <a:xfrm rot="-1647300">
            <a:off x="7822852" y="8452617"/>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8"/>
            <a:stretch>
              <a:fillRect b="-85071"/>
            </a:stretch>
          </a:blipFill>
        </p:spPr>
        <p:txBody>
          <a:bodyPr/>
          <a:lstStyle/>
          <a:p>
            <a:endParaRPr lang="ja-JP" altLang="en-US"/>
          </a:p>
        </p:txBody>
      </p:sp>
      <p:sp>
        <p:nvSpPr>
          <p:cNvPr id="17" name="TextBox 17"/>
          <p:cNvSpPr txBox="1"/>
          <p:nvPr/>
        </p:nvSpPr>
        <p:spPr>
          <a:xfrm>
            <a:off x="12621238" y="6134805"/>
            <a:ext cx="4057441" cy="22955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Tạo điều kiện để Việt Nam phát triển kinh tế, xã hội, đặc biệt là thúc đẩy công cuộc đổi mới.</a:t>
            </a:r>
          </a:p>
        </p:txBody>
      </p:sp>
      <p:sp>
        <p:nvSpPr>
          <p:cNvPr id="18" name="TextBox 18"/>
          <p:cNvSpPr txBox="1"/>
          <p:nvPr/>
        </p:nvSpPr>
        <p:spPr>
          <a:xfrm>
            <a:off x="1452129" y="6120517"/>
            <a:ext cx="4468511" cy="2238375"/>
          </a:xfrm>
          <a:prstGeom prst="rect">
            <a:avLst/>
          </a:prstGeom>
        </p:spPr>
        <p:txBody>
          <a:bodyPr lIns="0" tIns="0" rIns="0" bIns="0" rtlCol="0" anchor="t">
            <a:spAutoFit/>
          </a:bodyPr>
          <a:lstStyle/>
          <a:p>
            <a:pPr algn="ctr">
              <a:lnSpc>
                <a:spcPts val="3599"/>
              </a:lnSpc>
            </a:pPr>
            <a:r>
              <a:rPr lang="en-US" sz="2999">
                <a:solidFill>
                  <a:srgbClr val="302C2C"/>
                </a:solidFill>
                <a:latin typeface="Varela Round"/>
              </a:rPr>
              <a:t>Tạo ra xu thế hoà bình, hoà hoãn trong quan hệ quốc tế, giúp Việt Nam giải quyết nhiều vấn đề đối ngoại quan trọng.</a:t>
            </a:r>
          </a:p>
        </p:txBody>
      </p:sp>
      <p:sp>
        <p:nvSpPr>
          <p:cNvPr id="19" name="TextBox 19"/>
          <p:cNvSpPr txBox="1"/>
          <p:nvPr/>
        </p:nvSpPr>
        <p:spPr>
          <a:xfrm>
            <a:off x="7200611" y="6110992"/>
            <a:ext cx="4057441" cy="2295525"/>
          </a:xfrm>
          <a:prstGeom prst="rect">
            <a:avLst/>
          </a:prstGeom>
        </p:spPr>
        <p:txBody>
          <a:bodyPr lIns="0" tIns="0" rIns="0" bIns="0" rtlCol="0" anchor="t">
            <a:spAutoFit/>
          </a:bodyPr>
          <a:lstStyle/>
          <a:p>
            <a:pPr algn="ctr">
              <a:lnSpc>
                <a:spcPts val="3600"/>
              </a:lnSpc>
            </a:pPr>
            <a:r>
              <a:rPr lang="en-US" sz="3000">
                <a:solidFill>
                  <a:srgbClr val="302C2C"/>
                </a:solidFill>
                <a:latin typeface="Varela Round"/>
              </a:rPr>
              <a:t>Tạo ra bối cảnh quốc tế mới cho sự hội nhập và phát triển của Việt Nam (gia nhập ASEAN, WTO,...).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a:off x="1028700" y="2054530"/>
            <a:ext cx="10341187" cy="6945578"/>
          </a:xfrm>
          <a:custGeom>
            <a:avLst/>
            <a:gdLst/>
            <a:ahLst/>
            <a:cxnLst/>
            <a:rect l="l" t="t" r="r" b="b"/>
            <a:pathLst>
              <a:path w="10341187" h="6945578">
                <a:moveTo>
                  <a:pt x="0" y="0"/>
                </a:moveTo>
                <a:lnTo>
                  <a:pt x="10341187" y="0"/>
                </a:lnTo>
                <a:lnTo>
                  <a:pt x="10341187" y="6945578"/>
                </a:lnTo>
                <a:lnTo>
                  <a:pt x="0" y="6945578"/>
                </a:lnTo>
                <a:lnTo>
                  <a:pt x="0" y="0"/>
                </a:lnTo>
                <a:close/>
              </a:path>
            </a:pathLst>
          </a:custGeom>
          <a:blipFill>
            <a:blip r:embed="rId3"/>
            <a:stretch>
              <a:fillRect b="-13713"/>
            </a:stretch>
          </a:blipFill>
        </p:spPr>
        <p:txBody>
          <a:bodyPr/>
          <a:lstStyle/>
          <a:p>
            <a:endParaRPr lang="ja-JP" altLang="en-US"/>
          </a:p>
        </p:txBody>
      </p:sp>
      <p:sp>
        <p:nvSpPr>
          <p:cNvPr id="4" name="Freeform 4"/>
          <p:cNvSpPr/>
          <p:nvPr/>
        </p:nvSpPr>
        <p:spPr>
          <a:xfrm>
            <a:off x="3963182" y="1617606"/>
            <a:ext cx="4472223" cy="1133622"/>
          </a:xfrm>
          <a:custGeom>
            <a:avLst/>
            <a:gdLst/>
            <a:ahLst/>
            <a:cxnLst/>
            <a:rect l="l" t="t" r="r" b="b"/>
            <a:pathLst>
              <a:path w="4472223" h="1133622">
                <a:moveTo>
                  <a:pt x="0" y="0"/>
                </a:moveTo>
                <a:lnTo>
                  <a:pt x="4472223" y="0"/>
                </a:lnTo>
                <a:lnTo>
                  <a:pt x="4472223" y="1133621"/>
                </a:lnTo>
                <a:lnTo>
                  <a:pt x="0" y="1133621"/>
                </a:lnTo>
                <a:lnTo>
                  <a:pt x="0" y="0"/>
                </a:lnTo>
                <a:close/>
              </a:path>
            </a:pathLst>
          </a:custGeom>
          <a:blipFill>
            <a:blip r:embed="rId4"/>
            <a:stretch>
              <a:fillRect t="-54421" r="-348" b="-66120"/>
            </a:stretch>
          </a:blipFill>
        </p:spPr>
        <p:txBody>
          <a:bodyPr/>
          <a:lstStyle/>
          <a:p>
            <a:endParaRPr lang="ja-JP" altLang="en-US"/>
          </a:p>
        </p:txBody>
      </p:sp>
      <p:sp>
        <p:nvSpPr>
          <p:cNvPr id="5" name="Freeform 5"/>
          <p:cNvSpPr/>
          <p:nvPr/>
        </p:nvSpPr>
        <p:spPr>
          <a:xfrm rot="-1805195">
            <a:off x="8642912" y="8094070"/>
            <a:ext cx="3040085" cy="767275"/>
          </a:xfrm>
          <a:custGeom>
            <a:avLst/>
            <a:gdLst/>
            <a:ahLst/>
            <a:cxnLst/>
            <a:rect l="l" t="t" r="r" b="b"/>
            <a:pathLst>
              <a:path w="3040085" h="767275">
                <a:moveTo>
                  <a:pt x="0" y="0"/>
                </a:moveTo>
                <a:lnTo>
                  <a:pt x="3040085" y="0"/>
                </a:lnTo>
                <a:lnTo>
                  <a:pt x="3040085" y="767275"/>
                </a:lnTo>
                <a:lnTo>
                  <a:pt x="0" y="767275"/>
                </a:lnTo>
                <a:lnTo>
                  <a:pt x="0" y="0"/>
                </a:lnTo>
                <a:close/>
              </a:path>
            </a:pathLst>
          </a:custGeom>
          <a:blipFill>
            <a:blip r:embed="rId5"/>
            <a:stretch>
              <a:fillRect t="-52265" b="-16127"/>
            </a:stretch>
          </a:blipFill>
        </p:spPr>
        <p:txBody>
          <a:bodyPr/>
          <a:lstStyle/>
          <a:p>
            <a:endParaRPr lang="ja-JP" altLang="en-US"/>
          </a:p>
        </p:txBody>
      </p:sp>
      <p:sp>
        <p:nvSpPr>
          <p:cNvPr id="6" name="Freeform 6"/>
          <p:cNvSpPr/>
          <p:nvPr/>
        </p:nvSpPr>
        <p:spPr>
          <a:xfrm rot="-1647300">
            <a:off x="774415" y="6533575"/>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6"/>
            <a:stretch>
              <a:fillRect b="-26305"/>
            </a:stretch>
          </a:blipFill>
        </p:spPr>
        <p:txBody>
          <a:bodyPr/>
          <a:lstStyle/>
          <a:p>
            <a:endParaRPr lang="ja-JP" altLang="en-US"/>
          </a:p>
        </p:txBody>
      </p:sp>
      <p:sp>
        <p:nvSpPr>
          <p:cNvPr id="7" name="Freeform 7"/>
          <p:cNvSpPr/>
          <p:nvPr/>
        </p:nvSpPr>
        <p:spPr>
          <a:xfrm rot="-1647300">
            <a:off x="2733192" y="7914941"/>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6"/>
            <a:stretch>
              <a:fillRect b="-85071"/>
            </a:stretch>
          </a:blipFill>
        </p:spPr>
        <p:txBody>
          <a:bodyPr/>
          <a:lstStyle/>
          <a:p>
            <a:endParaRPr lang="ja-JP" altLang="en-US"/>
          </a:p>
        </p:txBody>
      </p:sp>
      <p:sp>
        <p:nvSpPr>
          <p:cNvPr id="8" name="Freeform 8"/>
          <p:cNvSpPr/>
          <p:nvPr/>
        </p:nvSpPr>
        <p:spPr>
          <a:xfrm>
            <a:off x="11670520" y="1758907"/>
            <a:ext cx="5809492" cy="7536824"/>
          </a:xfrm>
          <a:custGeom>
            <a:avLst/>
            <a:gdLst/>
            <a:ahLst/>
            <a:cxnLst/>
            <a:rect l="l" t="t" r="r" b="b"/>
            <a:pathLst>
              <a:path w="5809492" h="7536824">
                <a:moveTo>
                  <a:pt x="0" y="0"/>
                </a:moveTo>
                <a:lnTo>
                  <a:pt x="5809492" y="0"/>
                </a:lnTo>
                <a:lnTo>
                  <a:pt x="5809492" y="7536824"/>
                </a:lnTo>
                <a:lnTo>
                  <a:pt x="0" y="7536824"/>
                </a:lnTo>
                <a:lnTo>
                  <a:pt x="0" y="0"/>
                </a:lnTo>
                <a:close/>
              </a:path>
            </a:pathLst>
          </a:custGeom>
          <a:blipFill>
            <a:blip r:embed="rId7"/>
            <a:stretch>
              <a:fillRect l="-53012" r="-45124"/>
            </a:stretch>
          </a:blipFill>
        </p:spPr>
        <p:txBody>
          <a:bodyPr/>
          <a:lstStyle/>
          <a:p>
            <a:endParaRPr lang="ja-JP" altLang="en-US"/>
          </a:p>
        </p:txBody>
      </p:sp>
      <p:sp>
        <p:nvSpPr>
          <p:cNvPr id="9" name="TextBox 9"/>
          <p:cNvSpPr txBox="1"/>
          <p:nvPr/>
        </p:nvSpPr>
        <p:spPr>
          <a:xfrm>
            <a:off x="2006126" y="3435991"/>
            <a:ext cx="8386335" cy="3543300"/>
          </a:xfrm>
          <a:prstGeom prst="rect">
            <a:avLst/>
          </a:prstGeom>
        </p:spPr>
        <p:txBody>
          <a:bodyPr lIns="0" tIns="0" rIns="0" bIns="0" rtlCol="0" anchor="t">
            <a:spAutoFit/>
          </a:bodyPr>
          <a:lstStyle/>
          <a:p>
            <a:pPr>
              <a:lnSpc>
                <a:spcPts val="9368"/>
              </a:lnSpc>
              <a:spcBef>
                <a:spcPct val="0"/>
              </a:spcBef>
            </a:pPr>
            <a:r>
              <a:rPr lang="en-US" sz="7807">
                <a:solidFill>
                  <a:srgbClr val="000000"/>
                </a:solidFill>
                <a:latin typeface="Francois One"/>
              </a:rPr>
              <a:t>2. Chiến tranh, xung đột quân sự sau chiến tranh lạnh.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a:off x="5329013" y="-1300216"/>
            <a:ext cx="16230600" cy="355044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3"/>
            <a:stretch>
              <a:fillRect/>
            </a:stretch>
          </a:blipFill>
        </p:spPr>
        <p:txBody>
          <a:bodyPr/>
          <a:lstStyle/>
          <a:p>
            <a:endParaRPr lang="ja-JP" altLang="en-US"/>
          </a:p>
        </p:txBody>
      </p:sp>
      <p:sp>
        <p:nvSpPr>
          <p:cNvPr id="4" name="TextBox 4"/>
          <p:cNvSpPr txBox="1"/>
          <p:nvPr/>
        </p:nvSpPr>
        <p:spPr>
          <a:xfrm>
            <a:off x="0" y="1028700"/>
            <a:ext cx="8695549" cy="1752600"/>
          </a:xfrm>
          <a:prstGeom prst="rect">
            <a:avLst/>
          </a:prstGeom>
        </p:spPr>
        <p:txBody>
          <a:bodyPr lIns="0" tIns="0" rIns="0" bIns="0" rtlCol="0" anchor="t">
            <a:spAutoFit/>
          </a:bodyPr>
          <a:lstStyle/>
          <a:p>
            <a:pPr algn="ctr">
              <a:lnSpc>
                <a:spcPts val="6936"/>
              </a:lnSpc>
              <a:spcBef>
                <a:spcPct val="0"/>
              </a:spcBef>
            </a:pPr>
            <a:r>
              <a:rPr lang="en-US" sz="5780">
                <a:solidFill>
                  <a:srgbClr val="FFFFFF"/>
                </a:solidFill>
                <a:latin typeface="Paytone One"/>
              </a:rPr>
              <a:t>a) Các cuộc nội chiến, xung đột khu vực.</a:t>
            </a:r>
          </a:p>
        </p:txBody>
      </p:sp>
      <p:sp>
        <p:nvSpPr>
          <p:cNvPr id="5" name="Freeform 5"/>
          <p:cNvSpPr/>
          <p:nvPr/>
        </p:nvSpPr>
        <p:spPr>
          <a:xfrm rot="-10800000">
            <a:off x="884907" y="3040226"/>
            <a:ext cx="7668956" cy="6295233"/>
          </a:xfrm>
          <a:custGeom>
            <a:avLst/>
            <a:gdLst/>
            <a:ahLst/>
            <a:cxnLst/>
            <a:rect l="l" t="t" r="r" b="b"/>
            <a:pathLst>
              <a:path w="7668956" h="6295233">
                <a:moveTo>
                  <a:pt x="0" y="0"/>
                </a:moveTo>
                <a:lnTo>
                  <a:pt x="7668956" y="0"/>
                </a:lnTo>
                <a:lnTo>
                  <a:pt x="7668956" y="6295234"/>
                </a:lnTo>
                <a:lnTo>
                  <a:pt x="0" y="6295234"/>
                </a:lnTo>
                <a:lnTo>
                  <a:pt x="0" y="0"/>
                </a:lnTo>
                <a:close/>
              </a:path>
            </a:pathLst>
          </a:custGeom>
          <a:blipFill>
            <a:blip r:embed="rId4"/>
            <a:stretch>
              <a:fillRect l="-185592" t="-1068" r="-57657" b="-54577"/>
            </a:stretch>
          </a:blipFill>
        </p:spPr>
        <p:txBody>
          <a:bodyPr/>
          <a:lstStyle/>
          <a:p>
            <a:endParaRPr lang="ja-JP" altLang="en-US"/>
          </a:p>
        </p:txBody>
      </p:sp>
      <p:sp>
        <p:nvSpPr>
          <p:cNvPr id="6" name="TextBox 6"/>
          <p:cNvSpPr txBox="1"/>
          <p:nvPr/>
        </p:nvSpPr>
        <p:spPr>
          <a:xfrm>
            <a:off x="1180994" y="3333612"/>
            <a:ext cx="6850146" cy="466725"/>
          </a:xfrm>
          <a:prstGeom prst="rect">
            <a:avLst/>
          </a:prstGeom>
        </p:spPr>
        <p:txBody>
          <a:bodyPr lIns="0" tIns="0" rIns="0" bIns="0" rtlCol="0" anchor="t">
            <a:spAutoFit/>
          </a:bodyPr>
          <a:lstStyle/>
          <a:p>
            <a:pPr algn="ctr">
              <a:lnSpc>
                <a:spcPts val="3600"/>
              </a:lnSpc>
              <a:spcBef>
                <a:spcPct val="0"/>
              </a:spcBef>
            </a:pPr>
            <a:r>
              <a:rPr lang="en-US" sz="3000">
                <a:solidFill>
                  <a:srgbClr val="BC1823"/>
                </a:solidFill>
                <a:latin typeface="Varela Round"/>
              </a:rPr>
              <a:t>Chiến tranh vùng Vịnh (1990 - 1991):</a:t>
            </a:r>
          </a:p>
        </p:txBody>
      </p:sp>
      <p:sp>
        <p:nvSpPr>
          <p:cNvPr id="7" name="Freeform 7"/>
          <p:cNvSpPr/>
          <p:nvPr/>
        </p:nvSpPr>
        <p:spPr>
          <a:xfrm rot="-10800000">
            <a:off x="9549597" y="2928287"/>
            <a:ext cx="7900892" cy="6519112"/>
          </a:xfrm>
          <a:custGeom>
            <a:avLst/>
            <a:gdLst/>
            <a:ahLst/>
            <a:cxnLst/>
            <a:rect l="l" t="t" r="r" b="b"/>
            <a:pathLst>
              <a:path w="7900892" h="6519112">
                <a:moveTo>
                  <a:pt x="0" y="0"/>
                </a:moveTo>
                <a:lnTo>
                  <a:pt x="7900892" y="0"/>
                </a:lnTo>
                <a:lnTo>
                  <a:pt x="7900892" y="6519112"/>
                </a:lnTo>
                <a:lnTo>
                  <a:pt x="0" y="6519112"/>
                </a:lnTo>
                <a:lnTo>
                  <a:pt x="0" y="0"/>
                </a:lnTo>
                <a:close/>
              </a:path>
            </a:pathLst>
          </a:custGeom>
          <a:blipFill>
            <a:blip r:embed="rId4"/>
            <a:stretch>
              <a:fillRect l="-199867" t="-1068" r="-45155" b="-54577"/>
            </a:stretch>
          </a:blipFill>
        </p:spPr>
        <p:txBody>
          <a:bodyPr/>
          <a:lstStyle/>
          <a:p>
            <a:endParaRPr lang="ja-JP" altLang="en-US"/>
          </a:p>
        </p:txBody>
      </p:sp>
      <p:sp>
        <p:nvSpPr>
          <p:cNvPr id="8" name="TextBox 8"/>
          <p:cNvSpPr txBox="1"/>
          <p:nvPr/>
        </p:nvSpPr>
        <p:spPr>
          <a:xfrm>
            <a:off x="9938055" y="3105012"/>
            <a:ext cx="7321245" cy="923925"/>
          </a:xfrm>
          <a:prstGeom prst="rect">
            <a:avLst/>
          </a:prstGeom>
        </p:spPr>
        <p:txBody>
          <a:bodyPr lIns="0" tIns="0" rIns="0" bIns="0" rtlCol="0" anchor="t">
            <a:spAutoFit/>
          </a:bodyPr>
          <a:lstStyle/>
          <a:p>
            <a:pPr algn="just">
              <a:lnSpc>
                <a:spcPts val="3600"/>
              </a:lnSpc>
              <a:spcBef>
                <a:spcPct val="0"/>
              </a:spcBef>
            </a:pPr>
            <a:r>
              <a:rPr lang="en-US" sz="3000">
                <a:solidFill>
                  <a:srgbClr val="BC1823"/>
                </a:solidFill>
                <a:latin typeface="Varela Round"/>
              </a:rPr>
              <a:t>Chiến tranh Bốt-xni-a (1992 - 1995) và Chiến tranh Kô-sô-vô (1998 - 1999):</a:t>
            </a:r>
          </a:p>
        </p:txBody>
      </p:sp>
      <p:sp>
        <p:nvSpPr>
          <p:cNvPr id="9" name="TextBox 9"/>
          <p:cNvSpPr txBox="1"/>
          <p:nvPr/>
        </p:nvSpPr>
        <p:spPr>
          <a:xfrm>
            <a:off x="1462386" y="4120918"/>
            <a:ext cx="6513998" cy="41243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 Tháng 8-1990, I-rắc xâm lược Cô-oét.</a:t>
            </a:r>
          </a:p>
          <a:p>
            <a:pPr algn="just">
              <a:lnSpc>
                <a:spcPts val="3600"/>
              </a:lnSpc>
              <a:spcBef>
                <a:spcPct val="0"/>
              </a:spcBef>
            </a:pPr>
            <a:r>
              <a:rPr lang="en-US" sz="3000">
                <a:solidFill>
                  <a:srgbClr val="000000"/>
                </a:solidFill>
                <a:latin typeface="Varela Round"/>
              </a:rPr>
              <a:t>- Liên hợp quốc ngay lập tức áp đặt trừng phạt kinh tế đối với chính quyền của Tổng thống I-rắc Sát-đam Hút-xen. Mỹ và đồng minh sau đó đã mở chiến dịch Bão táp sa mạc, buộc I-rắc phải ngừng chiến và rút quân về nước.</a:t>
            </a:r>
          </a:p>
        </p:txBody>
      </p:sp>
      <p:sp>
        <p:nvSpPr>
          <p:cNvPr id="10" name="TextBox 10"/>
          <p:cNvSpPr txBox="1"/>
          <p:nvPr/>
        </p:nvSpPr>
        <p:spPr>
          <a:xfrm>
            <a:off x="9839421" y="4120918"/>
            <a:ext cx="7321245" cy="50387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 Diễn ra khi nước cộng hoà đa sắc tộc Bốt-xni-a và Héc-ra-gô-vi-na tuyên bố độc lập. Người Xéc-bi tiến hành cuộc chiến tranh chống lại người theo Hồi giáo.</a:t>
            </a:r>
          </a:p>
          <a:p>
            <a:pPr algn="just">
              <a:lnSpc>
                <a:spcPts val="3600"/>
              </a:lnSpc>
              <a:spcBef>
                <a:spcPct val="0"/>
              </a:spcBef>
            </a:pPr>
            <a:r>
              <a:rPr lang="en-US" sz="3000">
                <a:solidFill>
                  <a:srgbClr val="000000"/>
                </a:solidFill>
                <a:latin typeface="Varela Round"/>
              </a:rPr>
              <a:t>-  Diễn ra tại nước Cộng hoà Xéc-bi-a và Môn-te-nơ-grô khi người Xéc-bi tiến hành cuộc chiến đàn áp người An-ba-ni theo Hồi giáo ở Kô-sô-vô. NATO và Liên hợp quốc đã  buộc ngừng chiến.</a:t>
            </a:r>
          </a:p>
          <a:p>
            <a:pPr algn="just">
              <a:lnSpc>
                <a:spcPts val="3600"/>
              </a:lnSpc>
              <a:spcBef>
                <a:spcPct val="0"/>
              </a:spcBef>
            </a:pPr>
            <a:endParaRPr lang="en-US" sz="3000">
              <a:solidFill>
                <a:srgbClr val="000000"/>
              </a:solidFill>
              <a:latin typeface="Varela Rou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a:off x="5329013" y="-1300216"/>
            <a:ext cx="16230600" cy="355044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3"/>
            <a:stretch>
              <a:fillRect/>
            </a:stretch>
          </a:blipFill>
        </p:spPr>
        <p:txBody>
          <a:bodyPr/>
          <a:lstStyle/>
          <a:p>
            <a:endParaRPr lang="ja-JP" altLang="en-US"/>
          </a:p>
        </p:txBody>
      </p:sp>
      <p:sp>
        <p:nvSpPr>
          <p:cNvPr id="4" name="TextBox 4"/>
          <p:cNvSpPr txBox="1"/>
          <p:nvPr/>
        </p:nvSpPr>
        <p:spPr>
          <a:xfrm>
            <a:off x="0" y="842312"/>
            <a:ext cx="9938055" cy="1752600"/>
          </a:xfrm>
          <a:prstGeom prst="rect">
            <a:avLst/>
          </a:prstGeom>
        </p:spPr>
        <p:txBody>
          <a:bodyPr lIns="0" tIns="0" rIns="0" bIns="0" rtlCol="0" anchor="t">
            <a:spAutoFit/>
          </a:bodyPr>
          <a:lstStyle/>
          <a:p>
            <a:pPr algn="ctr">
              <a:lnSpc>
                <a:spcPts val="6936"/>
              </a:lnSpc>
              <a:spcBef>
                <a:spcPct val="0"/>
              </a:spcBef>
            </a:pPr>
            <a:r>
              <a:rPr lang="en-US" sz="5780">
                <a:solidFill>
                  <a:srgbClr val="FFFFFF"/>
                </a:solidFill>
                <a:latin typeface="Paytone One"/>
              </a:rPr>
              <a:t>b) Cuộc chiến tranh chống khủng bố toàn cầu</a:t>
            </a:r>
          </a:p>
        </p:txBody>
      </p:sp>
      <p:sp>
        <p:nvSpPr>
          <p:cNvPr id="5" name="Freeform 5"/>
          <p:cNvSpPr/>
          <p:nvPr/>
        </p:nvSpPr>
        <p:spPr>
          <a:xfrm rot="-10800000">
            <a:off x="884907" y="3040226"/>
            <a:ext cx="7668956" cy="6295233"/>
          </a:xfrm>
          <a:custGeom>
            <a:avLst/>
            <a:gdLst/>
            <a:ahLst/>
            <a:cxnLst/>
            <a:rect l="l" t="t" r="r" b="b"/>
            <a:pathLst>
              <a:path w="7668956" h="6295233">
                <a:moveTo>
                  <a:pt x="0" y="0"/>
                </a:moveTo>
                <a:lnTo>
                  <a:pt x="7668956" y="0"/>
                </a:lnTo>
                <a:lnTo>
                  <a:pt x="7668956" y="6295234"/>
                </a:lnTo>
                <a:lnTo>
                  <a:pt x="0" y="6295234"/>
                </a:lnTo>
                <a:lnTo>
                  <a:pt x="0" y="0"/>
                </a:lnTo>
                <a:close/>
              </a:path>
            </a:pathLst>
          </a:custGeom>
          <a:blipFill>
            <a:blip r:embed="rId4"/>
            <a:stretch>
              <a:fillRect l="-185592" t="-1068" r="-57657" b="-54577"/>
            </a:stretch>
          </a:blipFill>
        </p:spPr>
        <p:txBody>
          <a:bodyPr/>
          <a:lstStyle/>
          <a:p>
            <a:endParaRPr lang="ja-JP" altLang="en-US"/>
          </a:p>
        </p:txBody>
      </p:sp>
      <p:sp>
        <p:nvSpPr>
          <p:cNvPr id="6" name="Freeform 6"/>
          <p:cNvSpPr/>
          <p:nvPr/>
        </p:nvSpPr>
        <p:spPr>
          <a:xfrm rot="-10800000">
            <a:off x="9549597" y="2928287"/>
            <a:ext cx="7900892" cy="6519112"/>
          </a:xfrm>
          <a:custGeom>
            <a:avLst/>
            <a:gdLst/>
            <a:ahLst/>
            <a:cxnLst/>
            <a:rect l="l" t="t" r="r" b="b"/>
            <a:pathLst>
              <a:path w="7900892" h="6519112">
                <a:moveTo>
                  <a:pt x="0" y="0"/>
                </a:moveTo>
                <a:lnTo>
                  <a:pt x="7900892" y="0"/>
                </a:lnTo>
                <a:lnTo>
                  <a:pt x="7900892" y="6519112"/>
                </a:lnTo>
                <a:lnTo>
                  <a:pt x="0" y="6519112"/>
                </a:lnTo>
                <a:lnTo>
                  <a:pt x="0" y="0"/>
                </a:lnTo>
                <a:close/>
              </a:path>
            </a:pathLst>
          </a:custGeom>
          <a:blipFill>
            <a:blip r:embed="rId4"/>
            <a:stretch>
              <a:fillRect l="-199867" t="-1068" r="-45155" b="-54577"/>
            </a:stretch>
          </a:blipFill>
        </p:spPr>
        <p:txBody>
          <a:bodyPr/>
          <a:lstStyle/>
          <a:p>
            <a:endParaRPr lang="ja-JP" altLang="en-US"/>
          </a:p>
        </p:txBody>
      </p:sp>
      <p:sp>
        <p:nvSpPr>
          <p:cNvPr id="7" name="TextBox 7"/>
          <p:cNvSpPr txBox="1"/>
          <p:nvPr/>
        </p:nvSpPr>
        <p:spPr>
          <a:xfrm>
            <a:off x="884907" y="3206518"/>
            <a:ext cx="7427625" cy="923925"/>
          </a:xfrm>
          <a:prstGeom prst="rect">
            <a:avLst/>
          </a:prstGeom>
        </p:spPr>
        <p:txBody>
          <a:bodyPr lIns="0" tIns="0" rIns="0" bIns="0" rtlCol="0" anchor="t">
            <a:spAutoFit/>
          </a:bodyPr>
          <a:lstStyle/>
          <a:p>
            <a:pPr algn="ctr">
              <a:lnSpc>
                <a:spcPts val="3600"/>
              </a:lnSpc>
              <a:spcBef>
                <a:spcPct val="0"/>
              </a:spcBef>
            </a:pPr>
            <a:r>
              <a:rPr lang="en-US" sz="3000">
                <a:solidFill>
                  <a:srgbClr val="BC1823"/>
                </a:solidFill>
                <a:latin typeface="Varela Round"/>
              </a:rPr>
              <a:t>Cuộc tấn công khủng bố ngày 11/9/2001</a:t>
            </a:r>
          </a:p>
        </p:txBody>
      </p:sp>
      <p:sp>
        <p:nvSpPr>
          <p:cNvPr id="8" name="TextBox 8"/>
          <p:cNvSpPr txBox="1"/>
          <p:nvPr/>
        </p:nvSpPr>
        <p:spPr>
          <a:xfrm>
            <a:off x="9839421" y="3332933"/>
            <a:ext cx="7329915" cy="923925"/>
          </a:xfrm>
          <a:prstGeom prst="rect">
            <a:avLst/>
          </a:prstGeom>
        </p:spPr>
        <p:txBody>
          <a:bodyPr lIns="0" tIns="0" rIns="0" bIns="0" rtlCol="0" anchor="t">
            <a:spAutoFit/>
          </a:bodyPr>
          <a:lstStyle/>
          <a:p>
            <a:pPr algn="ctr">
              <a:lnSpc>
                <a:spcPts val="3600"/>
              </a:lnSpc>
              <a:spcBef>
                <a:spcPct val="0"/>
              </a:spcBef>
            </a:pPr>
            <a:r>
              <a:rPr lang="en-US" sz="3000">
                <a:solidFill>
                  <a:srgbClr val="BC1823"/>
                </a:solidFill>
                <a:latin typeface="Varela Round"/>
              </a:rPr>
              <a:t>Cuộc chiến chống khủng bố toàn cầu của Mỹ</a:t>
            </a:r>
          </a:p>
        </p:txBody>
      </p:sp>
      <p:sp>
        <p:nvSpPr>
          <p:cNvPr id="9" name="TextBox 9"/>
          <p:cNvSpPr txBox="1"/>
          <p:nvPr/>
        </p:nvSpPr>
        <p:spPr>
          <a:xfrm>
            <a:off x="1077469" y="4473461"/>
            <a:ext cx="7283832" cy="36671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- 19 thành viên An Kê-đa và tấn công tự sát vào Trung tâm Thương mại Thế giới và Lầu Năm Góc của Mỹ. Riêng tại Tòa tháp đôi của Trung tâm Thương mại Thế giới, gần 3000 người đã bị thiệt mạng.</a:t>
            </a:r>
          </a:p>
          <a:p>
            <a:pPr algn="just">
              <a:lnSpc>
                <a:spcPts val="3600"/>
              </a:lnSpc>
              <a:spcBef>
                <a:spcPct val="0"/>
              </a:spcBef>
            </a:pPr>
            <a:r>
              <a:rPr lang="en-US" sz="3000">
                <a:solidFill>
                  <a:srgbClr val="000000"/>
                </a:solidFill>
                <a:latin typeface="Varela Round"/>
              </a:rPr>
              <a:t>- Cuộc tấn công đánh dấu một trong những sự kiện khủng bố đẫm máu nhất từ khi Chiến tranh lạnh kết thúc.</a:t>
            </a:r>
          </a:p>
        </p:txBody>
      </p:sp>
      <p:sp>
        <p:nvSpPr>
          <p:cNvPr id="10" name="TextBox 10"/>
          <p:cNvSpPr txBox="1"/>
          <p:nvPr/>
        </p:nvSpPr>
        <p:spPr>
          <a:xfrm>
            <a:off x="9741796" y="4473461"/>
            <a:ext cx="7525163" cy="32099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Sau sự kiện ngày 11/9, Mỹ phát động cuộc chiến chống khủng bố toàn cầu, mục tiêu ban đầu là nhắm vào Ô-sa-ma bin La-đen và tổ chức khủng bố An Kê-đa, sau đó mở rộng quy mô tới nhiều khu vực, trong đó có cuộc chiến tại Áp-ga-nix-tan, I-rắc, Li-bi, Yê-men, Pa-ki-xtan....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rot="-10800000">
            <a:off x="11079483" y="5143500"/>
            <a:ext cx="4796114" cy="3670037"/>
          </a:xfrm>
          <a:custGeom>
            <a:avLst/>
            <a:gdLst/>
            <a:ahLst/>
            <a:cxnLst/>
            <a:rect l="l" t="t" r="r" b="b"/>
            <a:pathLst>
              <a:path w="4796114" h="3670037">
                <a:moveTo>
                  <a:pt x="0" y="0"/>
                </a:moveTo>
                <a:lnTo>
                  <a:pt x="4796114" y="0"/>
                </a:lnTo>
                <a:lnTo>
                  <a:pt x="4796114" y="3670037"/>
                </a:lnTo>
                <a:lnTo>
                  <a:pt x="0" y="3670037"/>
                </a:lnTo>
                <a:lnTo>
                  <a:pt x="0" y="0"/>
                </a:lnTo>
                <a:close/>
              </a:path>
            </a:pathLst>
          </a:custGeom>
          <a:blipFill>
            <a:blip r:embed="rId3"/>
            <a:stretch>
              <a:fillRect l="-16796" t="-15830" r="-16796" b="-14453"/>
            </a:stretch>
          </a:blipFill>
        </p:spPr>
        <p:txBody>
          <a:bodyPr/>
          <a:lstStyle/>
          <a:p>
            <a:endParaRPr lang="ja-JP" altLang="en-US"/>
          </a:p>
        </p:txBody>
      </p:sp>
      <p:sp>
        <p:nvSpPr>
          <p:cNvPr id="4" name="Freeform 4"/>
          <p:cNvSpPr/>
          <p:nvPr/>
        </p:nvSpPr>
        <p:spPr>
          <a:xfrm flipV="1">
            <a:off x="1028700" y="2262356"/>
            <a:ext cx="10993119" cy="6275893"/>
          </a:xfrm>
          <a:custGeom>
            <a:avLst/>
            <a:gdLst/>
            <a:ahLst/>
            <a:cxnLst/>
            <a:rect l="l" t="t" r="r" b="b"/>
            <a:pathLst>
              <a:path w="10993119" h="6275893">
                <a:moveTo>
                  <a:pt x="0" y="6275893"/>
                </a:moveTo>
                <a:lnTo>
                  <a:pt x="10993119" y="6275893"/>
                </a:lnTo>
                <a:lnTo>
                  <a:pt x="10993119" y="0"/>
                </a:lnTo>
                <a:lnTo>
                  <a:pt x="0" y="0"/>
                </a:lnTo>
                <a:lnTo>
                  <a:pt x="0" y="6275893"/>
                </a:lnTo>
                <a:close/>
              </a:path>
            </a:pathLst>
          </a:custGeom>
          <a:blipFill>
            <a:blip r:embed="rId4"/>
            <a:stretch>
              <a:fillRect t="-30920" r="-102940" b="-123247"/>
            </a:stretch>
          </a:blipFill>
        </p:spPr>
        <p:txBody>
          <a:bodyPr/>
          <a:lstStyle/>
          <a:p>
            <a:endParaRPr lang="ja-JP" altLang="en-US"/>
          </a:p>
        </p:txBody>
      </p:sp>
      <p:sp>
        <p:nvSpPr>
          <p:cNvPr id="5" name="Freeform 5"/>
          <p:cNvSpPr/>
          <p:nvPr/>
        </p:nvSpPr>
        <p:spPr>
          <a:xfrm>
            <a:off x="5611549" y="1844792"/>
            <a:ext cx="819470" cy="835128"/>
          </a:xfrm>
          <a:custGeom>
            <a:avLst/>
            <a:gdLst/>
            <a:ahLst/>
            <a:cxnLst/>
            <a:rect l="l" t="t" r="r" b="b"/>
            <a:pathLst>
              <a:path w="819470" h="835128">
                <a:moveTo>
                  <a:pt x="0" y="0"/>
                </a:moveTo>
                <a:lnTo>
                  <a:pt x="819469" y="0"/>
                </a:lnTo>
                <a:lnTo>
                  <a:pt x="819469" y="835129"/>
                </a:lnTo>
                <a:lnTo>
                  <a:pt x="0" y="835129"/>
                </a:lnTo>
                <a:lnTo>
                  <a:pt x="0" y="0"/>
                </a:lnTo>
                <a:close/>
              </a:path>
            </a:pathLst>
          </a:custGeom>
          <a:blipFill>
            <a:blip r:embed="rId5"/>
            <a:stretch>
              <a:fillRect/>
            </a:stretch>
          </a:blipFill>
        </p:spPr>
        <p:txBody>
          <a:bodyPr/>
          <a:lstStyle/>
          <a:p>
            <a:endParaRPr lang="ja-JP" altLang="en-US"/>
          </a:p>
        </p:txBody>
      </p:sp>
      <p:grpSp>
        <p:nvGrpSpPr>
          <p:cNvPr id="6" name="Group 6"/>
          <p:cNvGrpSpPr>
            <a:grpSpLocks noChangeAspect="1"/>
          </p:cNvGrpSpPr>
          <p:nvPr/>
        </p:nvGrpSpPr>
        <p:grpSpPr>
          <a:xfrm rot="-152458">
            <a:off x="10494605" y="1050864"/>
            <a:ext cx="7053740" cy="6045821"/>
            <a:chOff x="0" y="0"/>
            <a:chExt cx="6339713" cy="5433822"/>
          </a:xfrm>
        </p:grpSpPr>
        <p:sp>
          <p:nvSpPr>
            <p:cNvPr id="7" name="Freeform 7"/>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6"/>
              <a:stretch>
                <a:fillRect t="-37724" b="-37724"/>
              </a:stretch>
            </a:blipFill>
          </p:spPr>
          <p:txBody>
            <a:bodyPr/>
            <a:lstStyle/>
            <a:p>
              <a:endParaRPr lang="ja-JP" altLang="en-US"/>
            </a:p>
          </p:txBody>
        </p:sp>
      </p:grpSp>
      <p:sp>
        <p:nvSpPr>
          <p:cNvPr id="8" name="TextBox 8"/>
          <p:cNvSpPr txBox="1"/>
          <p:nvPr/>
        </p:nvSpPr>
        <p:spPr>
          <a:xfrm>
            <a:off x="2272529" y="3392295"/>
            <a:ext cx="7655132" cy="2914654"/>
          </a:xfrm>
          <a:prstGeom prst="rect">
            <a:avLst/>
          </a:prstGeom>
        </p:spPr>
        <p:txBody>
          <a:bodyPr lIns="0" tIns="0" rIns="0" bIns="0" rtlCol="0" anchor="t">
            <a:spAutoFit/>
          </a:bodyPr>
          <a:lstStyle/>
          <a:p>
            <a:pPr algn="ctr">
              <a:lnSpc>
                <a:spcPts val="7500"/>
              </a:lnSpc>
            </a:pPr>
            <a:r>
              <a:rPr lang="en-US" sz="7500">
                <a:solidFill>
                  <a:srgbClr val="302C2C"/>
                </a:solidFill>
                <a:latin typeface="Francois One"/>
              </a:rPr>
              <a:t>3. Đấu tranh vì hoà bình của nhân dân thế giới</a:t>
            </a:r>
          </a:p>
        </p:txBody>
      </p:sp>
      <p:sp>
        <p:nvSpPr>
          <p:cNvPr id="9" name="Freeform 9"/>
          <p:cNvSpPr/>
          <p:nvPr/>
        </p:nvSpPr>
        <p:spPr>
          <a:xfrm rot="-472910">
            <a:off x="233117" y="5840606"/>
            <a:ext cx="2369504" cy="3563164"/>
          </a:xfrm>
          <a:custGeom>
            <a:avLst/>
            <a:gdLst/>
            <a:ahLst/>
            <a:cxnLst/>
            <a:rect l="l" t="t" r="r" b="b"/>
            <a:pathLst>
              <a:path w="2369504" h="3563164">
                <a:moveTo>
                  <a:pt x="0" y="0"/>
                </a:moveTo>
                <a:lnTo>
                  <a:pt x="2369504" y="0"/>
                </a:lnTo>
                <a:lnTo>
                  <a:pt x="2369504" y="3563164"/>
                </a:lnTo>
                <a:lnTo>
                  <a:pt x="0" y="3563164"/>
                </a:lnTo>
                <a:lnTo>
                  <a:pt x="0" y="0"/>
                </a:lnTo>
                <a:close/>
              </a:path>
            </a:pathLst>
          </a:custGeom>
          <a:blipFill>
            <a:blip r:embed="rId7"/>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grpSp>
        <p:nvGrpSpPr>
          <p:cNvPr id="3" name="Group 3"/>
          <p:cNvGrpSpPr/>
          <p:nvPr/>
        </p:nvGrpSpPr>
        <p:grpSpPr>
          <a:xfrm>
            <a:off x="1028700" y="1201715"/>
            <a:ext cx="16230600" cy="7883571"/>
            <a:chOff x="0" y="0"/>
            <a:chExt cx="5920967" cy="2875948"/>
          </a:xfrm>
        </p:grpSpPr>
        <p:sp>
          <p:nvSpPr>
            <p:cNvPr id="4" name="Freeform 4"/>
            <p:cNvSpPr/>
            <p:nvPr/>
          </p:nvSpPr>
          <p:spPr>
            <a:xfrm>
              <a:off x="0" y="0"/>
              <a:ext cx="5920967" cy="2875948"/>
            </a:xfrm>
            <a:custGeom>
              <a:avLst/>
              <a:gdLst/>
              <a:ahLst/>
              <a:cxnLst/>
              <a:rect l="l" t="t" r="r" b="b"/>
              <a:pathLst>
                <a:path w="5920967" h="2875948">
                  <a:moveTo>
                    <a:pt x="5796507" y="2875948"/>
                  </a:moveTo>
                  <a:lnTo>
                    <a:pt x="124460" y="2875948"/>
                  </a:lnTo>
                  <a:cubicBezTo>
                    <a:pt x="55880" y="2875948"/>
                    <a:pt x="0" y="2820068"/>
                    <a:pt x="0" y="2751488"/>
                  </a:cubicBezTo>
                  <a:lnTo>
                    <a:pt x="0" y="124460"/>
                  </a:lnTo>
                  <a:cubicBezTo>
                    <a:pt x="0" y="55880"/>
                    <a:pt x="55880" y="0"/>
                    <a:pt x="124460" y="0"/>
                  </a:cubicBezTo>
                  <a:lnTo>
                    <a:pt x="5796507" y="0"/>
                  </a:lnTo>
                  <a:cubicBezTo>
                    <a:pt x="5865087" y="0"/>
                    <a:pt x="5920967" y="55880"/>
                    <a:pt x="5920967" y="124460"/>
                  </a:cubicBezTo>
                  <a:lnTo>
                    <a:pt x="5920967" y="2751488"/>
                  </a:lnTo>
                  <a:cubicBezTo>
                    <a:pt x="5920967" y="2820068"/>
                    <a:pt x="5865087" y="2875948"/>
                    <a:pt x="5796507" y="2875948"/>
                  </a:cubicBezTo>
                </a:path>
              </a:pathLst>
            </a:custGeom>
            <a:solidFill>
              <a:srgbClr val="FCF4EA"/>
            </a:solidFill>
            <a:ln>
              <a:noFill/>
            </a:ln>
          </p:spPr>
          <p:txBody>
            <a:bodyPr/>
            <a:lstStyle/>
            <a:p>
              <a:endParaRPr lang="ja-JP" altLang="en-US"/>
            </a:p>
          </p:txBody>
        </p:sp>
      </p:grpSp>
      <p:sp>
        <p:nvSpPr>
          <p:cNvPr id="5" name="TextBox 5"/>
          <p:cNvSpPr txBox="1"/>
          <p:nvPr/>
        </p:nvSpPr>
        <p:spPr>
          <a:xfrm>
            <a:off x="3267190" y="2135833"/>
            <a:ext cx="11753620" cy="1094015"/>
          </a:xfrm>
          <a:prstGeom prst="rect">
            <a:avLst/>
          </a:prstGeom>
        </p:spPr>
        <p:txBody>
          <a:bodyPr lIns="0" tIns="0" rIns="0" bIns="0" rtlCol="0" anchor="t">
            <a:spAutoFit/>
          </a:bodyPr>
          <a:lstStyle/>
          <a:p>
            <a:pPr algn="ctr">
              <a:lnSpc>
                <a:spcPts val="8000"/>
              </a:lnSpc>
            </a:pPr>
            <a:r>
              <a:rPr lang="en-US" sz="8000">
                <a:solidFill>
                  <a:srgbClr val="302C2C"/>
                </a:solidFill>
                <a:latin typeface="Pluma Bold"/>
              </a:rPr>
              <a:t>Members </a:t>
            </a:r>
          </a:p>
        </p:txBody>
      </p:sp>
      <p:sp>
        <p:nvSpPr>
          <p:cNvPr id="6" name="AutoShape 6"/>
          <p:cNvSpPr/>
          <p:nvPr/>
        </p:nvSpPr>
        <p:spPr>
          <a:xfrm>
            <a:off x="1838544" y="5260548"/>
            <a:ext cx="15043680" cy="50257"/>
          </a:xfrm>
          <a:prstGeom prst="rect">
            <a:avLst/>
          </a:prstGeom>
          <a:solidFill>
            <a:srgbClr val="302C2C"/>
          </a:solidFill>
        </p:spPr>
        <p:txBody>
          <a:bodyPr/>
          <a:lstStyle/>
          <a:p>
            <a:endParaRPr lang="ja-JP" altLang="en-US"/>
          </a:p>
        </p:txBody>
      </p:sp>
      <p:sp>
        <p:nvSpPr>
          <p:cNvPr id="7" name="AutoShape 7"/>
          <p:cNvSpPr/>
          <p:nvPr/>
        </p:nvSpPr>
        <p:spPr>
          <a:xfrm>
            <a:off x="1838544" y="4782124"/>
            <a:ext cx="64149" cy="1057362"/>
          </a:xfrm>
          <a:prstGeom prst="rect">
            <a:avLst/>
          </a:prstGeom>
          <a:solidFill>
            <a:srgbClr val="302C2C"/>
          </a:solidFill>
        </p:spPr>
        <p:txBody>
          <a:bodyPr/>
          <a:lstStyle/>
          <a:p>
            <a:endParaRPr lang="ja-JP" altLang="en-US"/>
          </a:p>
        </p:txBody>
      </p:sp>
      <p:sp>
        <p:nvSpPr>
          <p:cNvPr id="8" name="AutoShape 8"/>
          <p:cNvSpPr/>
          <p:nvPr/>
        </p:nvSpPr>
        <p:spPr>
          <a:xfrm>
            <a:off x="11505368" y="4782124"/>
            <a:ext cx="64149" cy="1057362"/>
          </a:xfrm>
          <a:prstGeom prst="rect">
            <a:avLst/>
          </a:prstGeom>
          <a:solidFill>
            <a:srgbClr val="302C2C"/>
          </a:solidFill>
        </p:spPr>
        <p:txBody>
          <a:bodyPr/>
          <a:lstStyle/>
          <a:p>
            <a:endParaRPr lang="ja-JP" altLang="en-US"/>
          </a:p>
        </p:txBody>
      </p:sp>
      <p:sp>
        <p:nvSpPr>
          <p:cNvPr id="9" name="AutoShape 9"/>
          <p:cNvSpPr/>
          <p:nvPr/>
        </p:nvSpPr>
        <p:spPr>
          <a:xfrm>
            <a:off x="8297970" y="4782124"/>
            <a:ext cx="64149" cy="1057362"/>
          </a:xfrm>
          <a:prstGeom prst="rect">
            <a:avLst/>
          </a:prstGeom>
          <a:solidFill>
            <a:srgbClr val="302C2C"/>
          </a:solidFill>
        </p:spPr>
        <p:txBody>
          <a:bodyPr/>
          <a:lstStyle/>
          <a:p>
            <a:endParaRPr lang="ja-JP" altLang="en-US"/>
          </a:p>
        </p:txBody>
      </p:sp>
      <p:sp>
        <p:nvSpPr>
          <p:cNvPr id="10" name="AutoShape 10"/>
          <p:cNvSpPr/>
          <p:nvPr/>
        </p:nvSpPr>
        <p:spPr>
          <a:xfrm>
            <a:off x="5044237" y="4782124"/>
            <a:ext cx="64149" cy="1057362"/>
          </a:xfrm>
          <a:prstGeom prst="rect">
            <a:avLst/>
          </a:prstGeom>
          <a:solidFill>
            <a:srgbClr val="302C2C"/>
          </a:solidFill>
        </p:spPr>
        <p:txBody>
          <a:bodyPr/>
          <a:lstStyle/>
          <a:p>
            <a:endParaRPr lang="ja-JP" altLang="en-US"/>
          </a:p>
        </p:txBody>
      </p:sp>
      <p:sp>
        <p:nvSpPr>
          <p:cNvPr id="11" name="Freeform 11"/>
          <p:cNvSpPr/>
          <p:nvPr/>
        </p:nvSpPr>
        <p:spPr>
          <a:xfrm rot="8768189">
            <a:off x="12368940" y="9378991"/>
            <a:ext cx="7659012" cy="3484850"/>
          </a:xfrm>
          <a:custGeom>
            <a:avLst/>
            <a:gdLst/>
            <a:ahLst/>
            <a:cxnLst/>
            <a:rect l="l" t="t" r="r" b="b"/>
            <a:pathLst>
              <a:path w="7659012" h="3484850">
                <a:moveTo>
                  <a:pt x="0" y="0"/>
                </a:moveTo>
                <a:lnTo>
                  <a:pt x="7659012" y="0"/>
                </a:lnTo>
                <a:lnTo>
                  <a:pt x="7659012" y="3484850"/>
                </a:lnTo>
                <a:lnTo>
                  <a:pt x="0" y="3484850"/>
                </a:lnTo>
                <a:lnTo>
                  <a:pt x="0" y="0"/>
                </a:lnTo>
                <a:close/>
              </a:path>
            </a:pathLst>
          </a:custGeom>
          <a:blipFill>
            <a:blip r:embed="rId3"/>
            <a:stretch>
              <a:fillRect/>
            </a:stretch>
          </a:blipFill>
        </p:spPr>
        <p:txBody>
          <a:bodyPr/>
          <a:lstStyle/>
          <a:p>
            <a:endParaRPr lang="ja-JP" altLang="en-US"/>
          </a:p>
        </p:txBody>
      </p:sp>
      <p:sp>
        <p:nvSpPr>
          <p:cNvPr id="12" name="Freeform 12"/>
          <p:cNvSpPr/>
          <p:nvPr/>
        </p:nvSpPr>
        <p:spPr>
          <a:xfrm rot="-1647300">
            <a:off x="16306396" y="-265566"/>
            <a:ext cx="1718360" cy="5996516"/>
          </a:xfrm>
          <a:custGeom>
            <a:avLst/>
            <a:gdLst/>
            <a:ahLst/>
            <a:cxnLst/>
            <a:rect l="l" t="t" r="r" b="b"/>
            <a:pathLst>
              <a:path w="1718360" h="5996516">
                <a:moveTo>
                  <a:pt x="0" y="0"/>
                </a:moveTo>
                <a:lnTo>
                  <a:pt x="1718361" y="0"/>
                </a:lnTo>
                <a:lnTo>
                  <a:pt x="1718361" y="5996517"/>
                </a:lnTo>
                <a:lnTo>
                  <a:pt x="0" y="5996517"/>
                </a:lnTo>
                <a:lnTo>
                  <a:pt x="0" y="0"/>
                </a:lnTo>
                <a:close/>
              </a:path>
            </a:pathLst>
          </a:custGeom>
          <a:blipFill>
            <a:blip r:embed="rId4"/>
            <a:stretch>
              <a:fillRect l="-12814" r="-12814"/>
            </a:stretch>
          </a:blipFill>
        </p:spPr>
        <p:txBody>
          <a:bodyPr/>
          <a:lstStyle/>
          <a:p>
            <a:endParaRPr lang="ja-JP" altLang="en-US"/>
          </a:p>
        </p:txBody>
      </p:sp>
      <p:sp>
        <p:nvSpPr>
          <p:cNvPr id="13" name="Freeform 13"/>
          <p:cNvSpPr/>
          <p:nvPr/>
        </p:nvSpPr>
        <p:spPr>
          <a:xfrm rot="-609219">
            <a:off x="547447" y="8090010"/>
            <a:ext cx="2582193" cy="2825930"/>
          </a:xfrm>
          <a:custGeom>
            <a:avLst/>
            <a:gdLst/>
            <a:ahLst/>
            <a:cxnLst/>
            <a:rect l="l" t="t" r="r" b="b"/>
            <a:pathLst>
              <a:path w="2582193" h="2825930">
                <a:moveTo>
                  <a:pt x="0" y="0"/>
                </a:moveTo>
                <a:lnTo>
                  <a:pt x="2582193" y="0"/>
                </a:lnTo>
                <a:lnTo>
                  <a:pt x="2582193" y="2825929"/>
                </a:lnTo>
                <a:lnTo>
                  <a:pt x="0" y="2825929"/>
                </a:lnTo>
                <a:lnTo>
                  <a:pt x="0" y="0"/>
                </a:lnTo>
                <a:close/>
              </a:path>
            </a:pathLst>
          </a:custGeom>
          <a:blipFill>
            <a:blip r:embed="rId5"/>
            <a:stretch>
              <a:fillRect/>
            </a:stretch>
          </a:blipFill>
        </p:spPr>
        <p:txBody>
          <a:bodyPr/>
          <a:lstStyle/>
          <a:p>
            <a:endParaRPr lang="ja-JP" altLang="en-US"/>
          </a:p>
        </p:txBody>
      </p:sp>
      <p:sp>
        <p:nvSpPr>
          <p:cNvPr id="14" name="Freeform 14"/>
          <p:cNvSpPr/>
          <p:nvPr/>
        </p:nvSpPr>
        <p:spPr>
          <a:xfrm rot="-609219">
            <a:off x="3441676" y="8648217"/>
            <a:ext cx="2195412" cy="2402640"/>
          </a:xfrm>
          <a:custGeom>
            <a:avLst/>
            <a:gdLst/>
            <a:ahLst/>
            <a:cxnLst/>
            <a:rect l="l" t="t" r="r" b="b"/>
            <a:pathLst>
              <a:path w="2195412" h="2402640">
                <a:moveTo>
                  <a:pt x="0" y="0"/>
                </a:moveTo>
                <a:lnTo>
                  <a:pt x="2195413" y="0"/>
                </a:lnTo>
                <a:lnTo>
                  <a:pt x="2195413" y="2402640"/>
                </a:lnTo>
                <a:lnTo>
                  <a:pt x="0" y="2402640"/>
                </a:lnTo>
                <a:lnTo>
                  <a:pt x="0" y="0"/>
                </a:lnTo>
                <a:close/>
              </a:path>
            </a:pathLst>
          </a:custGeom>
          <a:blipFill>
            <a:blip r:embed="rId5"/>
            <a:stretch>
              <a:fillRect/>
            </a:stretch>
          </a:blipFill>
        </p:spPr>
        <p:txBody>
          <a:bodyPr/>
          <a:lstStyle/>
          <a:p>
            <a:endParaRPr lang="ja-JP" altLang="en-US"/>
          </a:p>
        </p:txBody>
      </p:sp>
      <p:sp>
        <p:nvSpPr>
          <p:cNvPr id="15" name="Freeform 15"/>
          <p:cNvSpPr/>
          <p:nvPr/>
        </p:nvSpPr>
        <p:spPr>
          <a:xfrm rot="-671709">
            <a:off x="676078" y="1121065"/>
            <a:ext cx="2876024" cy="1754374"/>
          </a:xfrm>
          <a:custGeom>
            <a:avLst/>
            <a:gdLst/>
            <a:ahLst/>
            <a:cxnLst/>
            <a:rect l="l" t="t" r="r" b="b"/>
            <a:pathLst>
              <a:path w="2876024" h="1754374">
                <a:moveTo>
                  <a:pt x="0" y="0"/>
                </a:moveTo>
                <a:lnTo>
                  <a:pt x="2876024" y="0"/>
                </a:lnTo>
                <a:lnTo>
                  <a:pt x="2876024" y="1754374"/>
                </a:lnTo>
                <a:lnTo>
                  <a:pt x="0" y="1754374"/>
                </a:lnTo>
                <a:lnTo>
                  <a:pt x="0" y="0"/>
                </a:lnTo>
                <a:close/>
              </a:path>
            </a:pathLst>
          </a:custGeom>
          <a:blipFill>
            <a:blip r:embed="rId6"/>
            <a:stretch>
              <a:fillRect/>
            </a:stretch>
          </a:blipFill>
        </p:spPr>
        <p:txBody>
          <a:bodyPr/>
          <a:lstStyle/>
          <a:p>
            <a:endParaRPr lang="ja-JP" altLang="en-US"/>
          </a:p>
        </p:txBody>
      </p:sp>
      <p:sp>
        <p:nvSpPr>
          <p:cNvPr id="16" name="AutoShape 16"/>
          <p:cNvSpPr/>
          <p:nvPr/>
        </p:nvSpPr>
        <p:spPr>
          <a:xfrm>
            <a:off x="14924587" y="4782124"/>
            <a:ext cx="64149" cy="1057362"/>
          </a:xfrm>
          <a:prstGeom prst="rect">
            <a:avLst/>
          </a:prstGeom>
          <a:solidFill>
            <a:srgbClr val="302C2C"/>
          </a:solidFill>
        </p:spPr>
        <p:txBody>
          <a:bodyPr/>
          <a:lstStyle/>
          <a:p>
            <a:endParaRPr lang="ja-JP" altLang="en-US"/>
          </a:p>
        </p:txBody>
      </p:sp>
      <p:grpSp>
        <p:nvGrpSpPr>
          <p:cNvPr id="17" name="Group 17"/>
          <p:cNvGrpSpPr/>
          <p:nvPr/>
        </p:nvGrpSpPr>
        <p:grpSpPr>
          <a:xfrm rot="5400000">
            <a:off x="16584940" y="5025553"/>
            <a:ext cx="594568" cy="520247"/>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path>
              </a:pathLst>
            </a:custGeom>
            <a:solidFill>
              <a:srgbClr val="806B37"/>
            </a:solidFill>
          </p:spPr>
          <p:txBody>
            <a:bodyPr/>
            <a:lstStyle/>
            <a:p>
              <a:endParaRPr lang="ja-JP" altLang="en-US"/>
            </a:p>
          </p:txBody>
        </p:sp>
        <p:sp>
          <p:nvSpPr>
            <p:cNvPr id="19" name="TextBox 19"/>
            <p:cNvSpPr txBox="1"/>
            <p:nvPr/>
          </p:nvSpPr>
          <p:spPr>
            <a:xfrm>
              <a:off x="127000" y="320675"/>
              <a:ext cx="558800" cy="339725"/>
            </a:xfrm>
            <a:prstGeom prst="rect">
              <a:avLst/>
            </a:prstGeom>
          </p:spPr>
          <p:txBody>
            <a:bodyPr lIns="50800" tIns="50800" rIns="50800" bIns="50800" rtlCol="0" anchor="ctr"/>
            <a:lstStyle/>
            <a:p>
              <a:pPr algn="ctr">
                <a:lnSpc>
                  <a:spcPts val="3120"/>
                </a:lnSpc>
              </a:pPr>
              <a:endParaRPr/>
            </a:p>
          </p:txBody>
        </p:sp>
      </p:grpSp>
      <p:sp>
        <p:nvSpPr>
          <p:cNvPr id="20" name="TextBox 20"/>
          <p:cNvSpPr txBox="1"/>
          <p:nvPr/>
        </p:nvSpPr>
        <p:spPr>
          <a:xfrm>
            <a:off x="1595875" y="3369792"/>
            <a:ext cx="3133606" cy="971550"/>
          </a:xfrm>
          <a:prstGeom prst="rect">
            <a:avLst/>
          </a:prstGeom>
        </p:spPr>
        <p:txBody>
          <a:bodyPr lIns="0" tIns="0" rIns="0" bIns="0" rtlCol="0" anchor="t">
            <a:spAutoFit/>
          </a:bodyPr>
          <a:lstStyle/>
          <a:p>
            <a:pPr>
              <a:lnSpc>
                <a:spcPts val="3839"/>
              </a:lnSpc>
            </a:pPr>
            <a:r>
              <a:rPr lang="en-US" sz="3199" dirty="0">
                <a:solidFill>
                  <a:srgbClr val="302C2C"/>
                </a:solidFill>
                <a:latin typeface="Varela Round Italics"/>
              </a:rPr>
              <a:t>Bùi </a:t>
            </a:r>
            <a:r>
              <a:rPr lang="en-US" sz="3199" dirty="0" err="1">
                <a:solidFill>
                  <a:srgbClr val="302C2C"/>
                </a:solidFill>
                <a:latin typeface="Varela Round Italics"/>
              </a:rPr>
              <a:t>Bảo</a:t>
            </a:r>
            <a:r>
              <a:rPr lang="en-US" sz="3199" dirty="0">
                <a:solidFill>
                  <a:srgbClr val="302C2C"/>
                </a:solidFill>
                <a:latin typeface="Varela Round Italics"/>
              </a:rPr>
              <a:t> </a:t>
            </a:r>
          </a:p>
          <a:p>
            <a:pPr>
              <a:lnSpc>
                <a:spcPts val="3839"/>
              </a:lnSpc>
            </a:pPr>
            <a:r>
              <a:rPr lang="en-US" sz="3199" dirty="0" err="1">
                <a:solidFill>
                  <a:srgbClr val="302C2C"/>
                </a:solidFill>
                <a:latin typeface="Varela Round Italics"/>
              </a:rPr>
              <a:t>Ngọc</a:t>
            </a:r>
            <a:endParaRPr lang="en-US" sz="3199" dirty="0">
              <a:solidFill>
                <a:srgbClr val="302C2C"/>
              </a:solidFill>
              <a:latin typeface="Varela Round Italics"/>
            </a:endParaRPr>
          </a:p>
        </p:txBody>
      </p:sp>
      <p:sp>
        <p:nvSpPr>
          <p:cNvPr id="21" name="TextBox 21"/>
          <p:cNvSpPr txBox="1"/>
          <p:nvPr/>
        </p:nvSpPr>
        <p:spPr>
          <a:xfrm>
            <a:off x="1595875" y="6216093"/>
            <a:ext cx="2604922" cy="790575"/>
          </a:xfrm>
          <a:prstGeom prst="rect">
            <a:avLst/>
          </a:prstGeom>
        </p:spPr>
        <p:txBody>
          <a:bodyPr lIns="0" tIns="0" rIns="0" bIns="0" rtlCol="0" anchor="t">
            <a:spAutoFit/>
          </a:bodyPr>
          <a:lstStyle/>
          <a:p>
            <a:pPr>
              <a:lnSpc>
                <a:spcPts val="3120"/>
              </a:lnSpc>
            </a:pPr>
            <a:r>
              <a:rPr lang="en-US" sz="2600" spc="78">
                <a:solidFill>
                  <a:srgbClr val="302C2C"/>
                </a:solidFill>
                <a:latin typeface="Varela Round"/>
              </a:rPr>
              <a:t>1.Chiến tranh</a:t>
            </a:r>
          </a:p>
          <a:p>
            <a:pPr>
              <a:lnSpc>
                <a:spcPts val="3120"/>
              </a:lnSpc>
            </a:pPr>
            <a:r>
              <a:rPr lang="en-US" sz="2600" spc="78">
                <a:solidFill>
                  <a:srgbClr val="302C2C"/>
                </a:solidFill>
                <a:latin typeface="Varela Round"/>
              </a:rPr>
              <a:t> lạnh</a:t>
            </a:r>
          </a:p>
        </p:txBody>
      </p:sp>
      <p:sp>
        <p:nvSpPr>
          <p:cNvPr id="22" name="TextBox 22"/>
          <p:cNvSpPr txBox="1"/>
          <p:nvPr/>
        </p:nvSpPr>
        <p:spPr>
          <a:xfrm>
            <a:off x="4200797" y="3335945"/>
            <a:ext cx="4049132" cy="971550"/>
          </a:xfrm>
          <a:prstGeom prst="rect">
            <a:avLst/>
          </a:prstGeom>
        </p:spPr>
        <p:txBody>
          <a:bodyPr lIns="0" tIns="0" rIns="0" bIns="0" rtlCol="0" anchor="t">
            <a:spAutoFit/>
          </a:bodyPr>
          <a:lstStyle/>
          <a:p>
            <a:pPr>
              <a:lnSpc>
                <a:spcPts val="3839"/>
              </a:lnSpc>
            </a:pPr>
            <a:r>
              <a:rPr lang="en-US" sz="3199" dirty="0" err="1">
                <a:solidFill>
                  <a:srgbClr val="302C2C"/>
                </a:solidFill>
                <a:latin typeface="Varela Round Italics"/>
              </a:rPr>
              <a:t>Nguyễn</a:t>
            </a:r>
            <a:r>
              <a:rPr lang="en-US" sz="3199" dirty="0">
                <a:solidFill>
                  <a:srgbClr val="302C2C"/>
                </a:solidFill>
                <a:latin typeface="Varela Round Italics"/>
              </a:rPr>
              <a:t> </a:t>
            </a:r>
            <a:r>
              <a:rPr lang="en-US" sz="3199" dirty="0" err="1">
                <a:solidFill>
                  <a:srgbClr val="302C2C"/>
                </a:solidFill>
                <a:latin typeface="Varela Round Italics"/>
              </a:rPr>
              <a:t>Thị</a:t>
            </a:r>
            <a:r>
              <a:rPr lang="en-US" sz="3199" dirty="0">
                <a:solidFill>
                  <a:srgbClr val="302C2C"/>
                </a:solidFill>
                <a:latin typeface="Varela Round Italics"/>
              </a:rPr>
              <a:t> </a:t>
            </a:r>
          </a:p>
          <a:p>
            <a:pPr>
              <a:lnSpc>
                <a:spcPts val="3839"/>
              </a:lnSpc>
            </a:pPr>
            <a:r>
              <a:rPr lang="en-US" sz="3199" dirty="0" err="1">
                <a:solidFill>
                  <a:srgbClr val="302C2C"/>
                </a:solidFill>
                <a:latin typeface="Varela Round Italics"/>
              </a:rPr>
              <a:t>Yến</a:t>
            </a:r>
            <a:r>
              <a:rPr lang="en-US" sz="3199" dirty="0">
                <a:solidFill>
                  <a:srgbClr val="302C2C"/>
                </a:solidFill>
                <a:latin typeface="Varela Round Italics"/>
              </a:rPr>
              <a:t> Nhi</a:t>
            </a:r>
          </a:p>
        </p:txBody>
      </p:sp>
      <p:sp>
        <p:nvSpPr>
          <p:cNvPr id="23" name="TextBox 23"/>
          <p:cNvSpPr txBox="1"/>
          <p:nvPr/>
        </p:nvSpPr>
        <p:spPr>
          <a:xfrm>
            <a:off x="4427512" y="6215920"/>
            <a:ext cx="3133606" cy="790575"/>
          </a:xfrm>
          <a:prstGeom prst="rect">
            <a:avLst/>
          </a:prstGeom>
        </p:spPr>
        <p:txBody>
          <a:bodyPr lIns="0" tIns="0" rIns="0" bIns="0" rtlCol="0" anchor="t">
            <a:spAutoFit/>
          </a:bodyPr>
          <a:lstStyle/>
          <a:p>
            <a:pPr>
              <a:lnSpc>
                <a:spcPts val="3120"/>
              </a:lnSpc>
            </a:pPr>
            <a:r>
              <a:rPr lang="en-US" sz="2600" spc="78">
                <a:solidFill>
                  <a:srgbClr val="302C2C"/>
                </a:solidFill>
                <a:latin typeface="Varela Round"/>
              </a:rPr>
              <a:t>1.Chiến tranh</a:t>
            </a:r>
          </a:p>
          <a:p>
            <a:pPr>
              <a:lnSpc>
                <a:spcPts val="3120"/>
              </a:lnSpc>
            </a:pPr>
            <a:r>
              <a:rPr lang="en-US" sz="2600" spc="78">
                <a:solidFill>
                  <a:srgbClr val="302C2C"/>
                </a:solidFill>
                <a:latin typeface="Varela Round"/>
              </a:rPr>
              <a:t> lạnh</a:t>
            </a:r>
          </a:p>
        </p:txBody>
      </p:sp>
      <p:sp>
        <p:nvSpPr>
          <p:cNvPr id="24" name="TextBox 24"/>
          <p:cNvSpPr txBox="1"/>
          <p:nvPr/>
        </p:nvSpPr>
        <p:spPr>
          <a:xfrm>
            <a:off x="7456630" y="3335945"/>
            <a:ext cx="3133606" cy="971550"/>
          </a:xfrm>
          <a:prstGeom prst="rect">
            <a:avLst/>
          </a:prstGeom>
        </p:spPr>
        <p:txBody>
          <a:bodyPr lIns="0" tIns="0" rIns="0" bIns="0" rtlCol="0" anchor="t">
            <a:spAutoFit/>
          </a:bodyPr>
          <a:lstStyle/>
          <a:p>
            <a:pPr>
              <a:lnSpc>
                <a:spcPts val="3839"/>
              </a:lnSpc>
            </a:pPr>
            <a:r>
              <a:rPr lang="en-US" sz="3199" dirty="0" err="1">
                <a:solidFill>
                  <a:srgbClr val="302C2C"/>
                </a:solidFill>
                <a:latin typeface="Varela Round"/>
              </a:rPr>
              <a:t>Nguyễn</a:t>
            </a:r>
            <a:r>
              <a:rPr lang="en-US" sz="3199" dirty="0">
                <a:solidFill>
                  <a:srgbClr val="302C2C"/>
                </a:solidFill>
                <a:latin typeface="Varela Round"/>
              </a:rPr>
              <a:t> </a:t>
            </a:r>
            <a:r>
              <a:rPr lang="en-US" sz="3199" dirty="0" err="1">
                <a:solidFill>
                  <a:srgbClr val="302C2C"/>
                </a:solidFill>
                <a:latin typeface="Varela Round"/>
              </a:rPr>
              <a:t>Thị</a:t>
            </a:r>
            <a:r>
              <a:rPr lang="en-US" sz="3199" dirty="0">
                <a:solidFill>
                  <a:srgbClr val="302C2C"/>
                </a:solidFill>
                <a:latin typeface="Varela Round"/>
              </a:rPr>
              <a:t> </a:t>
            </a:r>
            <a:r>
              <a:rPr lang="en-US" sz="3199" dirty="0" err="1">
                <a:solidFill>
                  <a:srgbClr val="302C2C"/>
                </a:solidFill>
                <a:latin typeface="Varela Round"/>
              </a:rPr>
              <a:t>Bích</a:t>
            </a:r>
            <a:r>
              <a:rPr lang="en-US" sz="3199" dirty="0">
                <a:solidFill>
                  <a:srgbClr val="302C2C"/>
                </a:solidFill>
                <a:latin typeface="Varela Round"/>
              </a:rPr>
              <a:t> </a:t>
            </a:r>
            <a:r>
              <a:rPr lang="en-US" sz="3199" dirty="0" err="1">
                <a:solidFill>
                  <a:srgbClr val="302C2C"/>
                </a:solidFill>
                <a:latin typeface="Varela Round"/>
              </a:rPr>
              <a:t>Ngọc</a:t>
            </a:r>
            <a:endParaRPr lang="en-US" sz="3199" dirty="0">
              <a:solidFill>
                <a:srgbClr val="302C2C"/>
              </a:solidFill>
              <a:latin typeface="Varela Round"/>
            </a:endParaRPr>
          </a:p>
        </p:txBody>
      </p:sp>
      <p:sp>
        <p:nvSpPr>
          <p:cNvPr id="25" name="TextBox 25"/>
          <p:cNvSpPr txBox="1"/>
          <p:nvPr/>
        </p:nvSpPr>
        <p:spPr>
          <a:xfrm>
            <a:off x="7456630" y="6216093"/>
            <a:ext cx="3133606" cy="1181100"/>
          </a:xfrm>
          <a:prstGeom prst="rect">
            <a:avLst/>
          </a:prstGeom>
        </p:spPr>
        <p:txBody>
          <a:bodyPr lIns="0" tIns="0" rIns="0" bIns="0" rtlCol="0" anchor="t">
            <a:spAutoFit/>
          </a:bodyPr>
          <a:lstStyle/>
          <a:p>
            <a:pPr>
              <a:lnSpc>
                <a:spcPts val="3120"/>
              </a:lnSpc>
            </a:pPr>
            <a:r>
              <a:rPr lang="en-US" sz="2600" spc="78">
                <a:solidFill>
                  <a:srgbClr val="302C2C"/>
                </a:solidFill>
                <a:latin typeface="Varela Round"/>
              </a:rPr>
              <a:t>2.Chiến tranh, xung đột sau Chiến tranh lạnh</a:t>
            </a:r>
          </a:p>
        </p:txBody>
      </p:sp>
      <p:sp>
        <p:nvSpPr>
          <p:cNvPr id="26" name="TextBox 26"/>
          <p:cNvSpPr txBox="1"/>
          <p:nvPr/>
        </p:nvSpPr>
        <p:spPr>
          <a:xfrm>
            <a:off x="10887763" y="3335945"/>
            <a:ext cx="3133606" cy="971550"/>
          </a:xfrm>
          <a:prstGeom prst="rect">
            <a:avLst/>
          </a:prstGeom>
        </p:spPr>
        <p:txBody>
          <a:bodyPr wrap="square" lIns="0" tIns="0" rIns="0" bIns="0" rtlCol="0" anchor="t">
            <a:spAutoFit/>
          </a:bodyPr>
          <a:lstStyle/>
          <a:p>
            <a:pPr>
              <a:lnSpc>
                <a:spcPts val="3839"/>
              </a:lnSpc>
            </a:pPr>
            <a:r>
              <a:rPr lang="en-US" sz="3199" dirty="0">
                <a:solidFill>
                  <a:srgbClr val="302C2C"/>
                </a:solidFill>
                <a:latin typeface="Varela Round Italics"/>
              </a:rPr>
              <a:t>Trần Đức </a:t>
            </a:r>
          </a:p>
          <a:p>
            <a:pPr>
              <a:lnSpc>
                <a:spcPts val="3839"/>
              </a:lnSpc>
            </a:pPr>
            <a:r>
              <a:rPr lang="en-US" sz="3199" dirty="0" err="1">
                <a:solidFill>
                  <a:srgbClr val="302C2C"/>
                </a:solidFill>
                <a:latin typeface="Varela Round Italics"/>
              </a:rPr>
              <a:t>Nguyên</a:t>
            </a:r>
            <a:r>
              <a:rPr lang="en-US" sz="3199" dirty="0">
                <a:solidFill>
                  <a:srgbClr val="302C2C"/>
                </a:solidFill>
                <a:latin typeface="Varela Round Italics"/>
              </a:rPr>
              <a:t> </a:t>
            </a:r>
          </a:p>
        </p:txBody>
      </p:sp>
      <p:sp>
        <p:nvSpPr>
          <p:cNvPr id="27" name="TextBox 27"/>
          <p:cNvSpPr txBox="1"/>
          <p:nvPr/>
        </p:nvSpPr>
        <p:spPr>
          <a:xfrm>
            <a:off x="10887763" y="6216093"/>
            <a:ext cx="2166766" cy="1571625"/>
          </a:xfrm>
          <a:prstGeom prst="rect">
            <a:avLst/>
          </a:prstGeom>
        </p:spPr>
        <p:txBody>
          <a:bodyPr lIns="0" tIns="0" rIns="0" bIns="0" rtlCol="0" anchor="t">
            <a:spAutoFit/>
          </a:bodyPr>
          <a:lstStyle/>
          <a:p>
            <a:pPr>
              <a:lnSpc>
                <a:spcPts val="3120"/>
              </a:lnSpc>
            </a:pPr>
            <a:r>
              <a:rPr lang="en-US" sz="2600" spc="78">
                <a:solidFill>
                  <a:srgbClr val="302C2C"/>
                </a:solidFill>
                <a:latin typeface="Varela Round"/>
              </a:rPr>
              <a:t>3.Đấu tranh vì hòa bình và an ninh thế giới </a:t>
            </a:r>
          </a:p>
        </p:txBody>
      </p:sp>
      <p:sp>
        <p:nvSpPr>
          <p:cNvPr id="28" name="TextBox 28"/>
          <p:cNvSpPr txBox="1"/>
          <p:nvPr/>
        </p:nvSpPr>
        <p:spPr>
          <a:xfrm>
            <a:off x="14125694" y="3335945"/>
            <a:ext cx="3133606" cy="971550"/>
          </a:xfrm>
          <a:prstGeom prst="rect">
            <a:avLst/>
          </a:prstGeom>
        </p:spPr>
        <p:txBody>
          <a:bodyPr lIns="0" tIns="0" rIns="0" bIns="0" rtlCol="0" anchor="t">
            <a:spAutoFit/>
          </a:bodyPr>
          <a:lstStyle/>
          <a:p>
            <a:pPr>
              <a:lnSpc>
                <a:spcPts val="3839"/>
              </a:lnSpc>
            </a:pPr>
            <a:r>
              <a:rPr lang="en-US" sz="3199" dirty="0" err="1">
                <a:solidFill>
                  <a:srgbClr val="302C2C"/>
                </a:solidFill>
                <a:latin typeface="Varela Round Italics"/>
              </a:rPr>
              <a:t>Đỗ</a:t>
            </a:r>
            <a:r>
              <a:rPr lang="en-US" sz="3199" dirty="0">
                <a:solidFill>
                  <a:srgbClr val="302C2C"/>
                </a:solidFill>
                <a:latin typeface="Varela Round Italics"/>
              </a:rPr>
              <a:t> </a:t>
            </a:r>
            <a:r>
              <a:rPr lang="en-US" sz="3199" dirty="0" err="1">
                <a:solidFill>
                  <a:srgbClr val="302C2C"/>
                </a:solidFill>
                <a:latin typeface="Varela Round Italics"/>
              </a:rPr>
              <a:t>Đàm</a:t>
            </a:r>
            <a:r>
              <a:rPr lang="en-US" sz="3199" dirty="0">
                <a:solidFill>
                  <a:srgbClr val="302C2C"/>
                </a:solidFill>
                <a:latin typeface="Varela Round Italics"/>
              </a:rPr>
              <a:t> </a:t>
            </a:r>
          </a:p>
          <a:p>
            <a:pPr>
              <a:lnSpc>
                <a:spcPts val="3839"/>
              </a:lnSpc>
            </a:pPr>
            <a:r>
              <a:rPr lang="en-US" sz="3199" dirty="0" err="1">
                <a:solidFill>
                  <a:srgbClr val="302C2C"/>
                </a:solidFill>
                <a:latin typeface="Varela Round Italics"/>
              </a:rPr>
              <a:t>Yến</a:t>
            </a:r>
            <a:r>
              <a:rPr lang="en-US" sz="3199" dirty="0">
                <a:solidFill>
                  <a:srgbClr val="302C2C"/>
                </a:solidFill>
                <a:latin typeface="Varela Round Italics"/>
              </a:rPr>
              <a:t> Nhi</a:t>
            </a:r>
          </a:p>
        </p:txBody>
      </p:sp>
      <p:sp>
        <p:nvSpPr>
          <p:cNvPr id="29" name="TextBox 29"/>
          <p:cNvSpPr txBox="1"/>
          <p:nvPr/>
        </p:nvSpPr>
        <p:spPr>
          <a:xfrm>
            <a:off x="13905352" y="6216093"/>
            <a:ext cx="2166766" cy="1571625"/>
          </a:xfrm>
          <a:prstGeom prst="rect">
            <a:avLst/>
          </a:prstGeom>
        </p:spPr>
        <p:txBody>
          <a:bodyPr lIns="0" tIns="0" rIns="0" bIns="0" rtlCol="0" anchor="t">
            <a:spAutoFit/>
          </a:bodyPr>
          <a:lstStyle/>
          <a:p>
            <a:pPr>
              <a:lnSpc>
                <a:spcPts val="3120"/>
              </a:lnSpc>
            </a:pPr>
            <a:r>
              <a:rPr lang="en-US" sz="2600" spc="78">
                <a:solidFill>
                  <a:srgbClr val="302C2C"/>
                </a:solidFill>
                <a:latin typeface="Varela Round"/>
              </a:rPr>
              <a:t>3.Đấu tranh vì hòa bình và an ninh thế giới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flipV="1">
            <a:off x="2038743" y="1592421"/>
            <a:ext cx="14977244" cy="7936156"/>
          </a:xfrm>
          <a:custGeom>
            <a:avLst/>
            <a:gdLst/>
            <a:ahLst/>
            <a:cxnLst/>
            <a:rect l="l" t="t" r="r" b="b"/>
            <a:pathLst>
              <a:path w="14977244" h="7936156">
                <a:moveTo>
                  <a:pt x="0" y="7936156"/>
                </a:moveTo>
                <a:lnTo>
                  <a:pt x="14977244" y="7936156"/>
                </a:lnTo>
                <a:lnTo>
                  <a:pt x="14977244" y="0"/>
                </a:lnTo>
                <a:lnTo>
                  <a:pt x="0" y="0"/>
                </a:lnTo>
                <a:lnTo>
                  <a:pt x="0" y="7936156"/>
                </a:lnTo>
                <a:close/>
              </a:path>
            </a:pathLst>
          </a:custGeom>
          <a:blipFill>
            <a:blip r:embed="rId3"/>
            <a:stretch>
              <a:fillRect t="-33313" r="-102940" b="-140526"/>
            </a:stretch>
          </a:blipFill>
        </p:spPr>
        <p:txBody>
          <a:bodyPr/>
          <a:lstStyle/>
          <a:p>
            <a:endParaRPr lang="ja-JP" altLang="en-US"/>
          </a:p>
        </p:txBody>
      </p:sp>
      <p:sp>
        <p:nvSpPr>
          <p:cNvPr id="4" name="Freeform 4"/>
          <p:cNvSpPr/>
          <p:nvPr/>
        </p:nvSpPr>
        <p:spPr>
          <a:xfrm rot="-1141381">
            <a:off x="1179562" y="3581585"/>
            <a:ext cx="1718360" cy="5548166"/>
          </a:xfrm>
          <a:custGeom>
            <a:avLst/>
            <a:gdLst/>
            <a:ahLst/>
            <a:cxnLst/>
            <a:rect l="l" t="t" r="r" b="b"/>
            <a:pathLst>
              <a:path w="1718360" h="5548166">
                <a:moveTo>
                  <a:pt x="0" y="0"/>
                </a:moveTo>
                <a:lnTo>
                  <a:pt x="1718361" y="0"/>
                </a:lnTo>
                <a:lnTo>
                  <a:pt x="1718361" y="5548166"/>
                </a:lnTo>
                <a:lnTo>
                  <a:pt x="0" y="5548166"/>
                </a:lnTo>
                <a:lnTo>
                  <a:pt x="0" y="0"/>
                </a:lnTo>
                <a:close/>
              </a:path>
            </a:pathLst>
          </a:custGeom>
          <a:blipFill>
            <a:blip r:embed="rId4"/>
            <a:stretch>
              <a:fillRect l="-8117" r="-8117"/>
            </a:stretch>
          </a:blipFill>
        </p:spPr>
        <p:txBody>
          <a:bodyPr/>
          <a:lstStyle/>
          <a:p>
            <a:endParaRPr lang="ja-JP" altLang="en-US"/>
          </a:p>
        </p:txBody>
      </p:sp>
      <p:sp>
        <p:nvSpPr>
          <p:cNvPr id="5" name="Freeform 5"/>
          <p:cNvSpPr/>
          <p:nvPr/>
        </p:nvSpPr>
        <p:spPr>
          <a:xfrm rot="1662683" flipH="1">
            <a:off x="16156806" y="3899061"/>
            <a:ext cx="1718360" cy="5548166"/>
          </a:xfrm>
          <a:custGeom>
            <a:avLst/>
            <a:gdLst/>
            <a:ahLst/>
            <a:cxnLst/>
            <a:rect l="l" t="t" r="r" b="b"/>
            <a:pathLst>
              <a:path w="1718360" h="5548166">
                <a:moveTo>
                  <a:pt x="1718361" y="0"/>
                </a:moveTo>
                <a:lnTo>
                  <a:pt x="0" y="0"/>
                </a:lnTo>
                <a:lnTo>
                  <a:pt x="0" y="5548166"/>
                </a:lnTo>
                <a:lnTo>
                  <a:pt x="1718361" y="5548166"/>
                </a:lnTo>
                <a:lnTo>
                  <a:pt x="1718361" y="0"/>
                </a:lnTo>
                <a:close/>
              </a:path>
            </a:pathLst>
          </a:custGeom>
          <a:blipFill>
            <a:blip r:embed="rId4"/>
            <a:stretch>
              <a:fillRect l="-8117" r="-8117"/>
            </a:stretch>
          </a:blipFill>
        </p:spPr>
        <p:txBody>
          <a:bodyPr/>
          <a:lstStyle/>
          <a:p>
            <a:endParaRPr lang="ja-JP" altLang="en-US"/>
          </a:p>
        </p:txBody>
      </p:sp>
      <p:sp>
        <p:nvSpPr>
          <p:cNvPr id="6" name="Freeform 6"/>
          <p:cNvSpPr/>
          <p:nvPr/>
        </p:nvSpPr>
        <p:spPr>
          <a:xfrm rot="-609219">
            <a:off x="14714847" y="7255594"/>
            <a:ext cx="2582193" cy="2825930"/>
          </a:xfrm>
          <a:custGeom>
            <a:avLst/>
            <a:gdLst/>
            <a:ahLst/>
            <a:cxnLst/>
            <a:rect l="l" t="t" r="r" b="b"/>
            <a:pathLst>
              <a:path w="2582193" h="2825930">
                <a:moveTo>
                  <a:pt x="0" y="0"/>
                </a:moveTo>
                <a:lnTo>
                  <a:pt x="2582194" y="0"/>
                </a:lnTo>
                <a:lnTo>
                  <a:pt x="2582194" y="2825930"/>
                </a:lnTo>
                <a:lnTo>
                  <a:pt x="0" y="2825930"/>
                </a:lnTo>
                <a:lnTo>
                  <a:pt x="0" y="0"/>
                </a:lnTo>
                <a:close/>
              </a:path>
            </a:pathLst>
          </a:custGeom>
          <a:blipFill>
            <a:blip r:embed="rId5"/>
            <a:stretch>
              <a:fillRect/>
            </a:stretch>
          </a:blipFill>
        </p:spPr>
        <p:txBody>
          <a:bodyPr/>
          <a:lstStyle/>
          <a:p>
            <a:endParaRPr lang="ja-JP" altLang="en-US"/>
          </a:p>
        </p:txBody>
      </p:sp>
      <p:sp>
        <p:nvSpPr>
          <p:cNvPr id="7" name="Freeform 7"/>
          <p:cNvSpPr/>
          <p:nvPr/>
        </p:nvSpPr>
        <p:spPr>
          <a:xfrm>
            <a:off x="2041410" y="7262607"/>
            <a:ext cx="2714331" cy="2057956"/>
          </a:xfrm>
          <a:custGeom>
            <a:avLst/>
            <a:gdLst/>
            <a:ahLst/>
            <a:cxnLst/>
            <a:rect l="l" t="t" r="r" b="b"/>
            <a:pathLst>
              <a:path w="2714331" h="2057956">
                <a:moveTo>
                  <a:pt x="0" y="0"/>
                </a:moveTo>
                <a:lnTo>
                  <a:pt x="2714331" y="0"/>
                </a:lnTo>
                <a:lnTo>
                  <a:pt x="2714331" y="2057956"/>
                </a:lnTo>
                <a:lnTo>
                  <a:pt x="0" y="2057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8" name="Freeform 8"/>
          <p:cNvSpPr/>
          <p:nvPr/>
        </p:nvSpPr>
        <p:spPr>
          <a:xfrm>
            <a:off x="9221585" y="517444"/>
            <a:ext cx="1837783" cy="1831100"/>
          </a:xfrm>
          <a:custGeom>
            <a:avLst/>
            <a:gdLst/>
            <a:ahLst/>
            <a:cxnLst/>
            <a:rect l="l" t="t" r="r" b="b"/>
            <a:pathLst>
              <a:path w="1837783" h="1831100">
                <a:moveTo>
                  <a:pt x="0" y="0"/>
                </a:moveTo>
                <a:lnTo>
                  <a:pt x="1837783" y="0"/>
                </a:lnTo>
                <a:lnTo>
                  <a:pt x="1837783" y="1831100"/>
                </a:lnTo>
                <a:lnTo>
                  <a:pt x="0" y="1831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9" name="Freeform 9"/>
          <p:cNvSpPr/>
          <p:nvPr/>
        </p:nvSpPr>
        <p:spPr>
          <a:xfrm rot="-5400000">
            <a:off x="7405915" y="5444268"/>
            <a:ext cx="5426915" cy="384818"/>
          </a:xfrm>
          <a:custGeom>
            <a:avLst/>
            <a:gdLst/>
            <a:ahLst/>
            <a:cxnLst/>
            <a:rect l="l" t="t" r="r" b="b"/>
            <a:pathLst>
              <a:path w="5426915" h="384818">
                <a:moveTo>
                  <a:pt x="0" y="0"/>
                </a:moveTo>
                <a:lnTo>
                  <a:pt x="5426915" y="0"/>
                </a:lnTo>
                <a:lnTo>
                  <a:pt x="5426915" y="384818"/>
                </a:lnTo>
                <a:lnTo>
                  <a:pt x="0" y="3848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10" name="TextBox 10"/>
          <p:cNvSpPr txBox="1"/>
          <p:nvPr/>
        </p:nvSpPr>
        <p:spPr>
          <a:xfrm>
            <a:off x="2962121" y="3766782"/>
            <a:ext cx="6567521" cy="3352800"/>
          </a:xfrm>
          <a:prstGeom prst="rect">
            <a:avLst/>
          </a:prstGeom>
        </p:spPr>
        <p:txBody>
          <a:bodyPr lIns="0" tIns="0" rIns="0" bIns="0" rtlCol="0" anchor="t">
            <a:spAutoFit/>
          </a:bodyPr>
          <a:lstStyle/>
          <a:p>
            <a:pPr algn="just">
              <a:lnSpc>
                <a:spcPts val="2999"/>
              </a:lnSpc>
            </a:pPr>
            <a:r>
              <a:rPr lang="en-US" sz="2499">
                <a:solidFill>
                  <a:srgbClr val="302C2C"/>
                </a:solidFill>
                <a:latin typeface="Arimo Bold"/>
              </a:rPr>
              <a:t>     •Phong trào đấu tranh chống chạy đua vũ trang, vì hoà bình của nhân dân thế giới trong Chiến tranh lạnh bắt đầu từ những năm 50 của thế kỉ XX với cuộc vận động chống phổ biến vũ khí nguyên tử diễn ra ở Nhật Bản, châu Âu, Bắc Mỹ.... Tại nhiều quốc gia Tây Âu, người dân đã xuống đường phản đối Mỹ triển khai các hệ thống tên lửa và vũ khí hạt nhân trong khu vực.</a:t>
            </a:r>
          </a:p>
        </p:txBody>
      </p:sp>
      <p:sp>
        <p:nvSpPr>
          <p:cNvPr id="11" name="TextBox 11"/>
          <p:cNvSpPr txBox="1"/>
          <p:nvPr/>
        </p:nvSpPr>
        <p:spPr>
          <a:xfrm>
            <a:off x="10709104" y="3766782"/>
            <a:ext cx="5881828" cy="2238375"/>
          </a:xfrm>
          <a:prstGeom prst="rect">
            <a:avLst/>
          </a:prstGeom>
        </p:spPr>
        <p:txBody>
          <a:bodyPr lIns="0" tIns="0" rIns="0" bIns="0" rtlCol="0" anchor="t">
            <a:spAutoFit/>
          </a:bodyPr>
          <a:lstStyle/>
          <a:p>
            <a:pPr algn="just">
              <a:lnSpc>
                <a:spcPts val="2999"/>
              </a:lnSpc>
            </a:pPr>
            <a:r>
              <a:rPr lang="en-US" sz="2499">
                <a:solidFill>
                  <a:srgbClr val="302C2C"/>
                </a:solidFill>
                <a:latin typeface="Arimo Bold"/>
              </a:rPr>
              <a:t>     •Ngày 25-4-1949, Đại hội Hoà bình thế giới được tổ chức tại thành phố Pa-ri (Pháp) với sự tham dự của hơn 2000 đại biểu đến từ 75 quốc gia. Từ sự kiện này, Hội đồng Hoa bình Thế giới (WPC) đã ra đời năm 1950.</a:t>
            </a:r>
          </a:p>
        </p:txBody>
      </p:sp>
      <p:sp>
        <p:nvSpPr>
          <p:cNvPr id="12" name="TextBox 12"/>
          <p:cNvSpPr txBox="1"/>
          <p:nvPr/>
        </p:nvSpPr>
        <p:spPr>
          <a:xfrm>
            <a:off x="2537067" y="2281869"/>
            <a:ext cx="14053865" cy="1216025"/>
          </a:xfrm>
          <a:prstGeom prst="rect">
            <a:avLst/>
          </a:prstGeom>
        </p:spPr>
        <p:txBody>
          <a:bodyPr lIns="0" tIns="0" rIns="0" bIns="0" rtlCol="0" anchor="t">
            <a:spAutoFit/>
          </a:bodyPr>
          <a:lstStyle/>
          <a:p>
            <a:pPr algn="just">
              <a:lnSpc>
                <a:spcPts val="4900"/>
              </a:lnSpc>
            </a:pPr>
            <a:r>
              <a:rPr lang="en-US" sz="3500">
                <a:solidFill>
                  <a:srgbClr val="302C2C"/>
                </a:solidFill>
                <a:latin typeface="Francois One"/>
              </a:rPr>
              <a:t>a) Đấu tranh chống chạy đua vũ trang, vì hoà bình của nhân dân thế giới trong Chiến tranh lạnh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a:off x="1231875" y="1435030"/>
            <a:ext cx="7447741" cy="9719727"/>
          </a:xfrm>
          <a:custGeom>
            <a:avLst/>
            <a:gdLst/>
            <a:ahLst/>
            <a:cxnLst/>
            <a:rect l="l" t="t" r="r" b="b"/>
            <a:pathLst>
              <a:path w="7447741" h="9719727">
                <a:moveTo>
                  <a:pt x="0" y="0"/>
                </a:moveTo>
                <a:lnTo>
                  <a:pt x="7447741" y="0"/>
                </a:lnTo>
                <a:lnTo>
                  <a:pt x="7447741" y="9719727"/>
                </a:lnTo>
                <a:lnTo>
                  <a:pt x="0" y="9719727"/>
                </a:lnTo>
                <a:lnTo>
                  <a:pt x="0" y="0"/>
                </a:lnTo>
                <a:close/>
              </a:path>
            </a:pathLst>
          </a:custGeom>
          <a:blipFill>
            <a:blip r:embed="rId3"/>
            <a:stretch>
              <a:fillRect/>
            </a:stretch>
          </a:blipFill>
        </p:spPr>
        <p:txBody>
          <a:bodyPr/>
          <a:lstStyle/>
          <a:p>
            <a:endParaRPr lang="ja-JP" altLang="en-US"/>
          </a:p>
        </p:txBody>
      </p:sp>
      <p:sp>
        <p:nvSpPr>
          <p:cNvPr id="4" name="TextBox 4"/>
          <p:cNvSpPr txBox="1"/>
          <p:nvPr/>
        </p:nvSpPr>
        <p:spPr>
          <a:xfrm>
            <a:off x="1580150" y="1843459"/>
            <a:ext cx="6751191" cy="6877050"/>
          </a:xfrm>
          <a:prstGeom prst="rect">
            <a:avLst/>
          </a:prstGeom>
        </p:spPr>
        <p:txBody>
          <a:bodyPr lIns="0" tIns="0" rIns="0" bIns="0" rtlCol="0" anchor="t">
            <a:spAutoFit/>
          </a:bodyPr>
          <a:lstStyle/>
          <a:p>
            <a:pPr algn="just">
              <a:lnSpc>
                <a:spcPts val="3600"/>
              </a:lnSpc>
            </a:pPr>
            <a:r>
              <a:rPr lang="en-US" sz="3000">
                <a:solidFill>
                  <a:srgbClr val="302C2C"/>
                </a:solidFill>
                <a:latin typeface="Arimo Bold"/>
              </a:rPr>
              <a:t>   • WPC đóng vai trò tích cực thúc đẩy giải trừ quân bị, ủng hộ độc lập, chủ quyền của các quốc gia, chống chiếntranh hạt nhân và bất bình đẳng trên thế giới. Năm 1950, WPC ra tuyên bố lên án vũ khí nguyên tử và cuộc chiến tranh Triều Tiên. Những năm 1960, WPC tổ chức cuộc vận động chống chiến tranh Việt Nam, tăng cường hợp tác với Phong trào Không liên kết. WPC cũng ủng hộ xu thế hoà hoãn giữa Liên Xô và Mỹ trong những năm 80 của thế kỉ XX, góp phần đưa tới sự kết thúc của Chiến tranh lạnh.﻿</a:t>
            </a:r>
          </a:p>
        </p:txBody>
      </p:sp>
      <p:sp>
        <p:nvSpPr>
          <p:cNvPr id="5" name="Freeform 5"/>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4"/>
            <a:stretch>
              <a:fillRect l="-106346" t="-67728" r="-12207"/>
            </a:stretch>
          </a:blipFill>
        </p:spPr>
        <p:txBody>
          <a:bodyPr/>
          <a:lstStyle/>
          <a:p>
            <a:endParaRPr lang="ja-JP" altLang="en-US"/>
          </a:p>
        </p:txBody>
      </p:sp>
      <p:sp>
        <p:nvSpPr>
          <p:cNvPr id="6" name="Freeform 6"/>
          <p:cNvSpPr/>
          <p:nvPr/>
        </p:nvSpPr>
        <p:spPr>
          <a:xfrm>
            <a:off x="5329013" y="-422612"/>
            <a:ext cx="16230600" cy="3550444"/>
          </a:xfrm>
          <a:custGeom>
            <a:avLst/>
            <a:gdLst/>
            <a:ahLst/>
            <a:cxnLst/>
            <a:rect l="l" t="t" r="r" b="b"/>
            <a:pathLst>
              <a:path w="16230600" h="3550444">
                <a:moveTo>
                  <a:pt x="0" y="0"/>
                </a:moveTo>
                <a:lnTo>
                  <a:pt x="16230600" y="0"/>
                </a:lnTo>
                <a:lnTo>
                  <a:pt x="16230600" y="3550443"/>
                </a:lnTo>
                <a:lnTo>
                  <a:pt x="0" y="3550443"/>
                </a:lnTo>
                <a:lnTo>
                  <a:pt x="0" y="0"/>
                </a:lnTo>
                <a:close/>
              </a:path>
            </a:pathLst>
          </a:custGeom>
          <a:blipFill>
            <a:blip r:embed="rId5"/>
            <a:stretch>
              <a:fillRect/>
            </a:stretch>
          </a:blipFill>
        </p:spPr>
        <p:txBody>
          <a:bodyPr/>
          <a:lstStyle/>
          <a:p>
            <a:endParaRPr lang="ja-JP" altLang="en-US"/>
          </a:p>
        </p:txBody>
      </p:sp>
      <p:grpSp>
        <p:nvGrpSpPr>
          <p:cNvPr id="7" name="Group 7"/>
          <p:cNvGrpSpPr>
            <a:grpSpLocks noChangeAspect="1"/>
          </p:cNvGrpSpPr>
          <p:nvPr/>
        </p:nvGrpSpPr>
        <p:grpSpPr>
          <a:xfrm>
            <a:off x="8418917" y="2598835"/>
            <a:ext cx="7411822" cy="627824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t="-28839" b="-28839"/>
              </a:stretch>
            </a:blipFill>
          </p:spPr>
          <p:txBody>
            <a:bodyPr/>
            <a:lstStyle/>
            <a:p>
              <a:endParaRPr lang="ja-JP" altLang="en-US"/>
            </a:p>
          </p:txBody>
        </p:sp>
      </p:grpSp>
      <p:sp>
        <p:nvSpPr>
          <p:cNvPr id="9" name="Freeform 9"/>
          <p:cNvSpPr/>
          <p:nvPr/>
        </p:nvSpPr>
        <p:spPr>
          <a:xfrm rot="-671709">
            <a:off x="13849606" y="1390344"/>
            <a:ext cx="3962266" cy="2416982"/>
          </a:xfrm>
          <a:custGeom>
            <a:avLst/>
            <a:gdLst/>
            <a:ahLst/>
            <a:cxnLst/>
            <a:rect l="l" t="t" r="r" b="b"/>
            <a:pathLst>
              <a:path w="3962266" h="2416982">
                <a:moveTo>
                  <a:pt x="0" y="0"/>
                </a:moveTo>
                <a:lnTo>
                  <a:pt x="3962266" y="0"/>
                </a:lnTo>
                <a:lnTo>
                  <a:pt x="3962266" y="2416982"/>
                </a:lnTo>
                <a:lnTo>
                  <a:pt x="0" y="2416982"/>
                </a:lnTo>
                <a:lnTo>
                  <a:pt x="0" y="0"/>
                </a:lnTo>
                <a:close/>
              </a:path>
            </a:pathLst>
          </a:custGeom>
          <a:blipFill>
            <a:blip r:embed="rId7"/>
            <a:stretch>
              <a:fillRect/>
            </a:stretch>
          </a:blipFill>
        </p:spPr>
        <p:txBody>
          <a:bodyPr/>
          <a:lstStyle/>
          <a:p>
            <a:endParaRPr lang="ja-JP" altLang="en-US"/>
          </a:p>
        </p:txBody>
      </p:sp>
      <p:sp>
        <p:nvSpPr>
          <p:cNvPr id="10" name="Freeform 10"/>
          <p:cNvSpPr/>
          <p:nvPr/>
        </p:nvSpPr>
        <p:spPr>
          <a:xfrm>
            <a:off x="14473574" y="7413563"/>
            <a:ext cx="2714331" cy="2057956"/>
          </a:xfrm>
          <a:custGeom>
            <a:avLst/>
            <a:gdLst/>
            <a:ahLst/>
            <a:cxnLst/>
            <a:rect l="l" t="t" r="r" b="b"/>
            <a:pathLst>
              <a:path w="2714331" h="2057956">
                <a:moveTo>
                  <a:pt x="0" y="0"/>
                </a:moveTo>
                <a:lnTo>
                  <a:pt x="2714330" y="0"/>
                </a:lnTo>
                <a:lnTo>
                  <a:pt x="2714330" y="2057956"/>
                </a:lnTo>
                <a:lnTo>
                  <a:pt x="0" y="2057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11" name="Freeform 11"/>
          <p:cNvSpPr/>
          <p:nvPr/>
        </p:nvSpPr>
        <p:spPr>
          <a:xfrm>
            <a:off x="4582478" y="1054630"/>
            <a:ext cx="746535" cy="760800"/>
          </a:xfrm>
          <a:custGeom>
            <a:avLst/>
            <a:gdLst/>
            <a:ahLst/>
            <a:cxnLst/>
            <a:rect l="l" t="t" r="r" b="b"/>
            <a:pathLst>
              <a:path w="746535" h="760800">
                <a:moveTo>
                  <a:pt x="0" y="0"/>
                </a:moveTo>
                <a:lnTo>
                  <a:pt x="746535" y="0"/>
                </a:lnTo>
                <a:lnTo>
                  <a:pt x="746535" y="760800"/>
                </a:lnTo>
                <a:lnTo>
                  <a:pt x="0" y="760800"/>
                </a:lnTo>
                <a:lnTo>
                  <a:pt x="0" y="0"/>
                </a:lnTo>
                <a:close/>
              </a:path>
            </a:pathLst>
          </a:custGeom>
          <a:blipFill>
            <a:blip r:embed="rId10"/>
            <a:stretch>
              <a:fillRect/>
            </a:stretch>
          </a:blipFill>
        </p:spPr>
        <p:txBody>
          <a:bodyPr/>
          <a:lstStyle/>
          <a:p>
            <a:endParaRPr lang="ja-JP" altLang="en-US"/>
          </a:p>
        </p:txBody>
      </p:sp>
      <p:sp>
        <p:nvSpPr>
          <p:cNvPr id="12" name="Freeform 12"/>
          <p:cNvSpPr/>
          <p:nvPr/>
        </p:nvSpPr>
        <p:spPr>
          <a:xfrm>
            <a:off x="6188193" y="8076404"/>
            <a:ext cx="1718360" cy="3742736"/>
          </a:xfrm>
          <a:custGeom>
            <a:avLst/>
            <a:gdLst/>
            <a:ahLst/>
            <a:cxnLst/>
            <a:rect l="l" t="t" r="r" b="b"/>
            <a:pathLst>
              <a:path w="1718360" h="3742736">
                <a:moveTo>
                  <a:pt x="0" y="0"/>
                </a:moveTo>
                <a:lnTo>
                  <a:pt x="1718361" y="0"/>
                </a:lnTo>
                <a:lnTo>
                  <a:pt x="1718361" y="3742736"/>
                </a:lnTo>
                <a:lnTo>
                  <a:pt x="0" y="3742736"/>
                </a:lnTo>
                <a:lnTo>
                  <a:pt x="0" y="0"/>
                </a:lnTo>
                <a:close/>
              </a:path>
            </a:pathLst>
          </a:custGeom>
          <a:blipFill>
            <a:blip r:embed="rId11"/>
            <a:stretch>
              <a:fillRect b="-27533"/>
            </a:stretch>
          </a:blipFill>
        </p:spPr>
        <p:txBody>
          <a:bodyPr/>
          <a:lstStyle/>
          <a:p>
            <a:endParaRPr lang="ja-JP" altLang="en-US"/>
          </a:p>
        </p:txBody>
      </p:sp>
      <p:sp>
        <p:nvSpPr>
          <p:cNvPr id="13" name="Freeform 13"/>
          <p:cNvSpPr/>
          <p:nvPr/>
        </p:nvSpPr>
        <p:spPr>
          <a:xfrm>
            <a:off x="5329013" y="7958385"/>
            <a:ext cx="1718360" cy="2599831"/>
          </a:xfrm>
          <a:custGeom>
            <a:avLst/>
            <a:gdLst/>
            <a:ahLst/>
            <a:cxnLst/>
            <a:rect l="l" t="t" r="r" b="b"/>
            <a:pathLst>
              <a:path w="1718360" h="2599831">
                <a:moveTo>
                  <a:pt x="0" y="0"/>
                </a:moveTo>
                <a:lnTo>
                  <a:pt x="1718360" y="0"/>
                </a:lnTo>
                <a:lnTo>
                  <a:pt x="1718360" y="2599830"/>
                </a:lnTo>
                <a:lnTo>
                  <a:pt x="0" y="2599830"/>
                </a:lnTo>
                <a:lnTo>
                  <a:pt x="0" y="0"/>
                </a:lnTo>
                <a:close/>
              </a:path>
            </a:pathLst>
          </a:custGeom>
          <a:blipFill>
            <a:blip r:embed="rId11"/>
            <a:stretch>
              <a:fillRect b="-83597"/>
            </a:stretch>
          </a:blipFill>
        </p:spPr>
        <p:txBody>
          <a:bodyPr/>
          <a:lstStyle/>
          <a:p>
            <a:endParaRPr lang="ja-JP"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6881" t="-46440" r="-19954" b="-35095"/>
            </a:stretch>
          </a:blipFill>
        </p:spPr>
        <p:txBody>
          <a:bodyPr/>
          <a:lstStyle/>
          <a:p>
            <a:endParaRPr lang="ja-JP" altLang="en-US"/>
          </a:p>
        </p:txBody>
      </p:sp>
      <p:sp>
        <p:nvSpPr>
          <p:cNvPr id="3" name="Freeform 3"/>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3"/>
            <a:stretch>
              <a:fillRect t="-26544" r="-51225"/>
            </a:stretch>
          </a:blipFill>
        </p:spPr>
        <p:txBody>
          <a:bodyPr/>
          <a:lstStyle/>
          <a:p>
            <a:endParaRPr lang="ja-JP" altLang="en-US"/>
          </a:p>
        </p:txBody>
      </p:sp>
      <p:sp>
        <p:nvSpPr>
          <p:cNvPr id="4" name="Freeform 4"/>
          <p:cNvSpPr/>
          <p:nvPr/>
        </p:nvSpPr>
        <p:spPr>
          <a:xfrm flipV="1">
            <a:off x="6282710" y="2043919"/>
            <a:ext cx="10993119" cy="6275893"/>
          </a:xfrm>
          <a:custGeom>
            <a:avLst/>
            <a:gdLst/>
            <a:ahLst/>
            <a:cxnLst/>
            <a:rect l="l" t="t" r="r" b="b"/>
            <a:pathLst>
              <a:path w="10993119" h="6275893">
                <a:moveTo>
                  <a:pt x="0" y="6275893"/>
                </a:moveTo>
                <a:lnTo>
                  <a:pt x="10993118" y="6275893"/>
                </a:lnTo>
                <a:lnTo>
                  <a:pt x="10993118" y="0"/>
                </a:lnTo>
                <a:lnTo>
                  <a:pt x="0" y="0"/>
                </a:lnTo>
                <a:lnTo>
                  <a:pt x="0" y="6275893"/>
                </a:lnTo>
                <a:close/>
              </a:path>
            </a:pathLst>
          </a:custGeom>
          <a:blipFill>
            <a:blip r:embed="rId4"/>
            <a:stretch>
              <a:fillRect t="-30920" r="-102940" b="-123247"/>
            </a:stretch>
          </a:blipFill>
        </p:spPr>
        <p:txBody>
          <a:bodyPr/>
          <a:lstStyle/>
          <a:p>
            <a:endParaRPr lang="ja-JP" altLang="en-US"/>
          </a:p>
        </p:txBody>
      </p:sp>
      <p:grpSp>
        <p:nvGrpSpPr>
          <p:cNvPr id="5" name="Group 5"/>
          <p:cNvGrpSpPr>
            <a:grpSpLocks noChangeAspect="1"/>
          </p:cNvGrpSpPr>
          <p:nvPr/>
        </p:nvGrpSpPr>
        <p:grpSpPr>
          <a:xfrm>
            <a:off x="1493066" y="1069907"/>
            <a:ext cx="5276847" cy="8223916"/>
            <a:chOff x="0" y="0"/>
            <a:chExt cx="3365500" cy="5245100"/>
          </a:xfrm>
        </p:grpSpPr>
        <p:sp>
          <p:nvSpPr>
            <p:cNvPr id="6"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5"/>
              <a:stretch>
                <a:fillRect l="-69020" r="-59787"/>
              </a:stretch>
            </a:blipFill>
          </p:spPr>
          <p:txBody>
            <a:bodyPr/>
            <a:lstStyle/>
            <a:p>
              <a:endParaRPr lang="ja-JP" altLang="en-US"/>
            </a:p>
          </p:txBody>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6"/>
              <a:stretch>
                <a:fillRect t="-7825" b="-70087"/>
              </a:stretch>
            </a:blipFill>
          </p:spPr>
          <p:txBody>
            <a:bodyPr/>
            <a:lstStyle/>
            <a:p>
              <a:endParaRPr lang="ja-JP" altLang="en-US"/>
            </a:p>
          </p:txBody>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7"/>
              <a:stretch>
                <a:fillRect t="-137943" b="-27056"/>
              </a:stretch>
            </a:blipFill>
          </p:spPr>
          <p:txBody>
            <a:bodyPr/>
            <a:lstStyle/>
            <a:p>
              <a:endParaRPr lang="ja-JP" altLang="en-US"/>
            </a:p>
          </p:txBody>
        </p:sp>
      </p:grpSp>
      <p:sp>
        <p:nvSpPr>
          <p:cNvPr id="9" name="Freeform 9"/>
          <p:cNvSpPr/>
          <p:nvPr/>
        </p:nvSpPr>
        <p:spPr>
          <a:xfrm>
            <a:off x="10951289" y="1530313"/>
            <a:ext cx="1007952" cy="1027212"/>
          </a:xfrm>
          <a:custGeom>
            <a:avLst/>
            <a:gdLst/>
            <a:ahLst/>
            <a:cxnLst/>
            <a:rect l="l" t="t" r="r" b="b"/>
            <a:pathLst>
              <a:path w="1007952" h="1027212">
                <a:moveTo>
                  <a:pt x="0" y="0"/>
                </a:moveTo>
                <a:lnTo>
                  <a:pt x="1007952" y="0"/>
                </a:lnTo>
                <a:lnTo>
                  <a:pt x="1007952" y="1027211"/>
                </a:lnTo>
                <a:lnTo>
                  <a:pt x="0" y="1027211"/>
                </a:lnTo>
                <a:lnTo>
                  <a:pt x="0" y="0"/>
                </a:lnTo>
                <a:close/>
              </a:path>
            </a:pathLst>
          </a:custGeom>
          <a:blipFill>
            <a:blip r:embed="rId8"/>
            <a:stretch>
              <a:fillRect/>
            </a:stretch>
          </a:blipFill>
        </p:spPr>
        <p:txBody>
          <a:bodyPr/>
          <a:lstStyle/>
          <a:p>
            <a:endParaRPr lang="ja-JP" altLang="en-US"/>
          </a:p>
        </p:txBody>
      </p:sp>
      <p:sp>
        <p:nvSpPr>
          <p:cNvPr id="10" name="TextBox 10"/>
          <p:cNvSpPr txBox="1"/>
          <p:nvPr/>
        </p:nvSpPr>
        <p:spPr>
          <a:xfrm>
            <a:off x="7269782" y="2903630"/>
            <a:ext cx="9864826" cy="2400300"/>
          </a:xfrm>
          <a:prstGeom prst="rect">
            <a:avLst/>
          </a:prstGeom>
        </p:spPr>
        <p:txBody>
          <a:bodyPr lIns="0" tIns="0" rIns="0" bIns="0" rtlCol="0" anchor="t">
            <a:spAutoFit/>
          </a:bodyPr>
          <a:lstStyle/>
          <a:p>
            <a:pPr algn="just">
              <a:lnSpc>
                <a:spcPts val="4754"/>
              </a:lnSpc>
            </a:pPr>
            <a:r>
              <a:rPr lang="en-US" sz="3961">
                <a:solidFill>
                  <a:srgbClr val="302C2C"/>
                </a:solidFill>
                <a:latin typeface="Dancing Script Bold"/>
              </a:rPr>
              <a:t>“Hoà bình không chỉ là chống chiến tranh, đẩy lùi nguy cơ chiến tranh thế giới mà còn phải giải quyết xung đột khu vực bằng hoà bình, phát triển bền vững, cùng nhau giải quyết các vấn đề toàn cầu".</a:t>
            </a:r>
          </a:p>
        </p:txBody>
      </p:sp>
      <p:sp>
        <p:nvSpPr>
          <p:cNvPr id="11" name="Freeform 11"/>
          <p:cNvSpPr/>
          <p:nvPr/>
        </p:nvSpPr>
        <p:spPr>
          <a:xfrm rot="-609219">
            <a:off x="14864959" y="6519950"/>
            <a:ext cx="2582193" cy="2825930"/>
          </a:xfrm>
          <a:custGeom>
            <a:avLst/>
            <a:gdLst/>
            <a:ahLst/>
            <a:cxnLst/>
            <a:rect l="l" t="t" r="r" b="b"/>
            <a:pathLst>
              <a:path w="2582193" h="2825930">
                <a:moveTo>
                  <a:pt x="0" y="0"/>
                </a:moveTo>
                <a:lnTo>
                  <a:pt x="2582193" y="0"/>
                </a:lnTo>
                <a:lnTo>
                  <a:pt x="2582193" y="2825930"/>
                </a:lnTo>
                <a:lnTo>
                  <a:pt x="0" y="2825930"/>
                </a:lnTo>
                <a:lnTo>
                  <a:pt x="0" y="0"/>
                </a:lnTo>
                <a:close/>
              </a:path>
            </a:pathLst>
          </a:custGeom>
          <a:blipFill>
            <a:blip r:embed="rId9"/>
            <a:stretch>
              <a:fillRect/>
            </a:stretch>
          </a:blipFill>
        </p:spPr>
        <p:txBody>
          <a:bodyPr/>
          <a:lstStyle/>
          <a:p>
            <a:endParaRPr lang="ja-JP" altLang="en-US"/>
          </a:p>
        </p:txBody>
      </p:sp>
      <p:sp>
        <p:nvSpPr>
          <p:cNvPr id="12" name="TextBox 12"/>
          <p:cNvSpPr txBox="1"/>
          <p:nvPr/>
        </p:nvSpPr>
        <p:spPr>
          <a:xfrm>
            <a:off x="7269782" y="5573835"/>
            <a:ext cx="9378919" cy="995680"/>
          </a:xfrm>
          <a:prstGeom prst="rect">
            <a:avLst/>
          </a:prstGeom>
        </p:spPr>
        <p:txBody>
          <a:bodyPr lIns="0" tIns="0" rIns="0" bIns="0" rtlCol="0" anchor="t">
            <a:spAutoFit/>
          </a:bodyPr>
          <a:lstStyle/>
          <a:p>
            <a:pPr>
              <a:lnSpc>
                <a:spcPts val="3919"/>
              </a:lnSpc>
            </a:pPr>
            <a:r>
              <a:rPr lang="en-US" sz="2799">
                <a:solidFill>
                  <a:srgbClr val="302C2C"/>
                </a:solidFill>
                <a:latin typeface="Arimo Bold"/>
              </a:rPr>
              <a:t>(Tuyên bố của Đại hội Hội đồng Hoà bình Thế giới tại Ba-den (Thụy Sĩ) năm 1993)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grpSp>
        <p:nvGrpSpPr>
          <p:cNvPr id="3" name="Group 3"/>
          <p:cNvGrpSpPr/>
          <p:nvPr/>
        </p:nvGrpSpPr>
        <p:grpSpPr>
          <a:xfrm>
            <a:off x="1028700" y="1830337"/>
            <a:ext cx="16230600" cy="6626327"/>
            <a:chOff x="0" y="0"/>
            <a:chExt cx="5920967" cy="2417302"/>
          </a:xfrm>
        </p:grpSpPr>
        <p:sp>
          <p:nvSpPr>
            <p:cNvPr id="4" name="Freeform 4"/>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path>
              </a:pathLst>
            </a:custGeom>
            <a:solidFill>
              <a:srgbClr val="FCF4EA"/>
            </a:solidFill>
            <a:ln>
              <a:noFill/>
            </a:ln>
          </p:spPr>
          <p:txBody>
            <a:bodyPr/>
            <a:lstStyle/>
            <a:p>
              <a:endParaRPr lang="ja-JP" altLang="en-US"/>
            </a:p>
          </p:txBody>
        </p:sp>
      </p:grpSp>
      <p:sp>
        <p:nvSpPr>
          <p:cNvPr id="5" name="Freeform 5"/>
          <p:cNvSpPr/>
          <p:nvPr/>
        </p:nvSpPr>
        <p:spPr>
          <a:xfrm rot="8768189">
            <a:off x="11489523" y="8066873"/>
            <a:ext cx="9758800" cy="4440254"/>
          </a:xfrm>
          <a:custGeom>
            <a:avLst/>
            <a:gdLst/>
            <a:ahLst/>
            <a:cxnLst/>
            <a:rect l="l" t="t" r="r" b="b"/>
            <a:pathLst>
              <a:path w="9758800" h="4440254">
                <a:moveTo>
                  <a:pt x="0" y="0"/>
                </a:moveTo>
                <a:lnTo>
                  <a:pt x="9758800" y="0"/>
                </a:lnTo>
                <a:lnTo>
                  <a:pt x="9758800" y="4440254"/>
                </a:lnTo>
                <a:lnTo>
                  <a:pt x="0" y="4440254"/>
                </a:lnTo>
                <a:lnTo>
                  <a:pt x="0" y="0"/>
                </a:lnTo>
                <a:close/>
              </a:path>
            </a:pathLst>
          </a:custGeom>
          <a:blipFill>
            <a:blip r:embed="rId3"/>
            <a:stretch>
              <a:fillRect/>
            </a:stretch>
          </a:blipFill>
        </p:spPr>
        <p:txBody>
          <a:bodyPr/>
          <a:lstStyle/>
          <a:p>
            <a:endParaRPr lang="ja-JP" altLang="en-US"/>
          </a:p>
        </p:txBody>
      </p:sp>
      <p:sp>
        <p:nvSpPr>
          <p:cNvPr id="6" name="TextBox 6"/>
          <p:cNvSpPr txBox="1"/>
          <p:nvPr/>
        </p:nvSpPr>
        <p:spPr>
          <a:xfrm>
            <a:off x="1461851" y="2034007"/>
            <a:ext cx="13859025" cy="1097280"/>
          </a:xfrm>
          <a:prstGeom prst="rect">
            <a:avLst/>
          </a:prstGeom>
        </p:spPr>
        <p:txBody>
          <a:bodyPr lIns="0" tIns="0" rIns="0" bIns="0" rtlCol="0" anchor="t">
            <a:spAutoFit/>
          </a:bodyPr>
          <a:lstStyle/>
          <a:p>
            <a:pPr>
              <a:lnSpc>
                <a:spcPts val="4410"/>
              </a:lnSpc>
            </a:pPr>
            <a:r>
              <a:rPr lang="en-US" sz="3500">
                <a:solidFill>
                  <a:srgbClr val="302C2C"/>
                </a:solidFill>
                <a:latin typeface="Francois One"/>
              </a:rPr>
              <a:t>b) Phong trào quốc tế ủng hộ cuộc đấu tranh giải phóng dân tộc, ủng hộ cuộc kháng chiến chống Mỹ, cứu nước của nhân dân Việt Nam</a:t>
            </a:r>
          </a:p>
        </p:txBody>
      </p:sp>
      <p:sp>
        <p:nvSpPr>
          <p:cNvPr id="7" name="TextBox 7"/>
          <p:cNvSpPr txBox="1"/>
          <p:nvPr/>
        </p:nvSpPr>
        <p:spPr>
          <a:xfrm>
            <a:off x="2098544" y="3524250"/>
            <a:ext cx="14219116" cy="3219450"/>
          </a:xfrm>
          <a:prstGeom prst="rect">
            <a:avLst/>
          </a:prstGeom>
        </p:spPr>
        <p:txBody>
          <a:bodyPr lIns="0" tIns="0" rIns="0" bIns="0" rtlCol="0" anchor="t">
            <a:spAutoFit/>
          </a:bodyPr>
          <a:lstStyle/>
          <a:p>
            <a:pPr algn="just">
              <a:lnSpc>
                <a:spcPts val="3600"/>
              </a:lnSpc>
            </a:pPr>
            <a:r>
              <a:rPr lang="en-US" sz="3000">
                <a:solidFill>
                  <a:srgbClr val="302C2C"/>
                </a:solidFill>
                <a:latin typeface="Arimo Bold"/>
              </a:rPr>
              <a:t>Sau Chiến tranh thế giới thứ hai, phong trào quốc tế ủng hộ cuộc đấu tranh</a:t>
            </a:r>
          </a:p>
          <a:p>
            <a:pPr algn="just">
              <a:lnSpc>
                <a:spcPts val="3600"/>
              </a:lnSpc>
            </a:pPr>
            <a:r>
              <a:rPr lang="en-US" sz="3000">
                <a:solidFill>
                  <a:srgbClr val="302C2C"/>
                </a:solidFill>
                <a:latin typeface="Arimo Bold"/>
              </a:rPr>
              <a:t>giải phóng dân tộc của các nước thuộc địa diễn ra mạnh mẽ. Nhiều nước đã</a:t>
            </a:r>
          </a:p>
          <a:p>
            <a:pPr algn="just">
              <a:lnSpc>
                <a:spcPts val="3600"/>
              </a:lnSpc>
            </a:pPr>
            <a:r>
              <a:rPr lang="en-US" sz="3000">
                <a:solidFill>
                  <a:srgbClr val="302C2C"/>
                </a:solidFill>
                <a:latin typeface="Arimo Bold"/>
              </a:rPr>
              <a:t>ủng hộ quá trình phi thực dân hoá, đưa đến việc Liên hợp quốc thông qua nghị quyết của Đại hội đồng “Tuyên bố về việc trao trả độc lập cho các quốc gia và dân tộc thuộc địa” (1960). Đến cuối những năm 1970, hầu hết các nước thuộc địa trên thế giới đã được giải phóng khỏi ách áp bức của chủ nghĩa thực dân phương Tây.</a:t>
            </a:r>
          </a:p>
        </p:txBody>
      </p:sp>
      <p:sp>
        <p:nvSpPr>
          <p:cNvPr id="8" name="Freeform 8"/>
          <p:cNvSpPr/>
          <p:nvPr/>
        </p:nvSpPr>
        <p:spPr>
          <a:xfrm rot="-1647300">
            <a:off x="1036282" y="6213491"/>
            <a:ext cx="2124525" cy="4672361"/>
          </a:xfrm>
          <a:custGeom>
            <a:avLst/>
            <a:gdLst/>
            <a:ahLst/>
            <a:cxnLst/>
            <a:rect l="l" t="t" r="r" b="b"/>
            <a:pathLst>
              <a:path w="2124525" h="4672361">
                <a:moveTo>
                  <a:pt x="0" y="0"/>
                </a:moveTo>
                <a:lnTo>
                  <a:pt x="2124525" y="0"/>
                </a:lnTo>
                <a:lnTo>
                  <a:pt x="2124525" y="4672361"/>
                </a:lnTo>
                <a:lnTo>
                  <a:pt x="0" y="4672361"/>
                </a:lnTo>
                <a:lnTo>
                  <a:pt x="0" y="0"/>
                </a:lnTo>
                <a:close/>
              </a:path>
            </a:pathLst>
          </a:custGeom>
          <a:blipFill>
            <a:blip r:embed="rId4"/>
            <a:stretch>
              <a:fillRect b="-26305"/>
            </a:stretch>
          </a:blipFill>
        </p:spPr>
        <p:txBody>
          <a:bodyPr/>
          <a:lstStyle/>
          <a:p>
            <a:endParaRPr lang="ja-JP" altLang="en-US"/>
          </a:p>
        </p:txBody>
      </p:sp>
      <p:sp>
        <p:nvSpPr>
          <p:cNvPr id="9" name="Freeform 9"/>
          <p:cNvSpPr/>
          <p:nvPr/>
        </p:nvSpPr>
        <p:spPr>
          <a:xfrm rot="-1647300">
            <a:off x="2915527" y="7963702"/>
            <a:ext cx="2124525" cy="3188751"/>
          </a:xfrm>
          <a:custGeom>
            <a:avLst/>
            <a:gdLst/>
            <a:ahLst/>
            <a:cxnLst/>
            <a:rect l="l" t="t" r="r" b="b"/>
            <a:pathLst>
              <a:path w="2124525" h="3188751">
                <a:moveTo>
                  <a:pt x="0" y="0"/>
                </a:moveTo>
                <a:lnTo>
                  <a:pt x="2124526" y="0"/>
                </a:lnTo>
                <a:lnTo>
                  <a:pt x="2124526" y="3188751"/>
                </a:lnTo>
                <a:lnTo>
                  <a:pt x="0" y="3188751"/>
                </a:lnTo>
                <a:lnTo>
                  <a:pt x="0" y="0"/>
                </a:lnTo>
                <a:close/>
              </a:path>
            </a:pathLst>
          </a:custGeom>
          <a:blipFill>
            <a:blip r:embed="rId4"/>
            <a:stretch>
              <a:fillRect b="-85071"/>
            </a:stretch>
          </a:blipFill>
        </p:spPr>
        <p:txBody>
          <a:bodyPr/>
          <a:lstStyle/>
          <a:p>
            <a:endParaRPr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a:off x="6918113" y="2141313"/>
            <a:ext cx="9238267" cy="6945578"/>
          </a:xfrm>
          <a:custGeom>
            <a:avLst/>
            <a:gdLst/>
            <a:ahLst/>
            <a:cxnLst/>
            <a:rect l="l" t="t" r="r" b="b"/>
            <a:pathLst>
              <a:path w="9238267" h="6945578">
                <a:moveTo>
                  <a:pt x="0" y="0"/>
                </a:moveTo>
                <a:lnTo>
                  <a:pt x="9238267" y="0"/>
                </a:lnTo>
                <a:lnTo>
                  <a:pt x="9238267" y="6945578"/>
                </a:lnTo>
                <a:lnTo>
                  <a:pt x="0" y="6945578"/>
                </a:lnTo>
                <a:lnTo>
                  <a:pt x="0" y="0"/>
                </a:lnTo>
                <a:close/>
              </a:path>
            </a:pathLst>
          </a:custGeom>
          <a:blipFill>
            <a:blip r:embed="rId3"/>
            <a:stretch>
              <a:fillRect t="-1454" r="-15194" b="-15567"/>
            </a:stretch>
          </a:blipFill>
        </p:spPr>
        <p:txBody>
          <a:bodyPr/>
          <a:lstStyle/>
          <a:p>
            <a:endParaRPr lang="ja-JP" altLang="en-US"/>
          </a:p>
        </p:txBody>
      </p:sp>
      <p:sp>
        <p:nvSpPr>
          <p:cNvPr id="4" name="Freeform 4"/>
          <p:cNvSpPr/>
          <p:nvPr/>
        </p:nvSpPr>
        <p:spPr>
          <a:xfrm>
            <a:off x="9852595" y="1704389"/>
            <a:ext cx="4472223" cy="1133622"/>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4"/>
            <a:stretch>
              <a:fillRect t="-54421" r="-348" b="-66120"/>
            </a:stretch>
          </a:blipFill>
        </p:spPr>
        <p:txBody>
          <a:bodyPr/>
          <a:lstStyle/>
          <a:p>
            <a:endParaRPr lang="ja-JP" altLang="en-US"/>
          </a:p>
        </p:txBody>
      </p:sp>
      <p:sp>
        <p:nvSpPr>
          <p:cNvPr id="5" name="Freeform 5"/>
          <p:cNvSpPr/>
          <p:nvPr/>
        </p:nvSpPr>
        <p:spPr>
          <a:xfrm>
            <a:off x="-315044" y="-278623"/>
            <a:ext cx="8129897" cy="11348526"/>
          </a:xfrm>
          <a:custGeom>
            <a:avLst/>
            <a:gdLst/>
            <a:ahLst/>
            <a:cxnLst/>
            <a:rect l="l" t="t" r="r" b="b"/>
            <a:pathLst>
              <a:path w="8129897" h="11348526">
                <a:moveTo>
                  <a:pt x="0" y="0"/>
                </a:moveTo>
                <a:lnTo>
                  <a:pt x="8129896" y="0"/>
                </a:lnTo>
                <a:lnTo>
                  <a:pt x="8129896" y="11348526"/>
                </a:lnTo>
                <a:lnTo>
                  <a:pt x="0" y="11348526"/>
                </a:lnTo>
                <a:lnTo>
                  <a:pt x="0" y="0"/>
                </a:lnTo>
                <a:close/>
              </a:path>
            </a:pathLst>
          </a:custGeom>
          <a:blipFill>
            <a:blip r:embed="rId5"/>
            <a:stretch>
              <a:fillRect t="-8124" b="-8124"/>
            </a:stretch>
          </a:blipFill>
        </p:spPr>
        <p:txBody>
          <a:bodyPr/>
          <a:lstStyle/>
          <a:p>
            <a:endParaRPr lang="ja-JP" altLang="en-US"/>
          </a:p>
        </p:txBody>
      </p:sp>
      <p:sp>
        <p:nvSpPr>
          <p:cNvPr id="6" name="TextBox 6"/>
          <p:cNvSpPr txBox="1"/>
          <p:nvPr/>
        </p:nvSpPr>
        <p:spPr>
          <a:xfrm>
            <a:off x="685525" y="1611044"/>
            <a:ext cx="6232588" cy="2013585"/>
          </a:xfrm>
          <a:prstGeom prst="rect">
            <a:avLst/>
          </a:prstGeom>
        </p:spPr>
        <p:txBody>
          <a:bodyPr lIns="0" tIns="0" rIns="0" bIns="0" rtlCol="0" anchor="t">
            <a:spAutoFit/>
          </a:bodyPr>
          <a:lstStyle/>
          <a:p>
            <a:pPr>
              <a:lnSpc>
                <a:spcPts val="3900"/>
              </a:lnSpc>
            </a:pPr>
            <a:r>
              <a:rPr lang="en-US" sz="3900">
                <a:solidFill>
                  <a:srgbClr val="302C2C"/>
                </a:solidFill>
                <a:latin typeface="Francois One"/>
              </a:rPr>
              <a:t>Tuyên bố về việc trao trả độc lập cho các quốc gia và dân tộc thuộc địa của Liên Hợp Quốc (1960)</a:t>
            </a:r>
          </a:p>
        </p:txBody>
      </p:sp>
      <p:sp>
        <p:nvSpPr>
          <p:cNvPr id="7" name="TextBox 7"/>
          <p:cNvSpPr txBox="1"/>
          <p:nvPr/>
        </p:nvSpPr>
        <p:spPr>
          <a:xfrm>
            <a:off x="7618717" y="3186260"/>
            <a:ext cx="8365255" cy="4572000"/>
          </a:xfrm>
          <a:prstGeom prst="rect">
            <a:avLst/>
          </a:prstGeom>
        </p:spPr>
        <p:txBody>
          <a:bodyPr lIns="0" tIns="0" rIns="0" bIns="0" rtlCol="0" anchor="t">
            <a:spAutoFit/>
          </a:bodyPr>
          <a:lstStyle/>
          <a:p>
            <a:pPr algn="just">
              <a:lnSpc>
                <a:spcPts val="4567"/>
              </a:lnSpc>
            </a:pPr>
            <a:r>
              <a:rPr lang="en-US" sz="3805">
                <a:solidFill>
                  <a:srgbClr val="302C2C"/>
                </a:solidFill>
                <a:latin typeface="Dancing Script Bold"/>
              </a:rPr>
              <a:t>“Điều 2. Tất cả các dân tộc đều có quyền tự quyết; nhờ có quyền đó, họ được tự do quyết định địa vị chính trị, và tự do theo đuổi phát triển kinh tế, xã hội, văn hoá.</a:t>
            </a:r>
          </a:p>
          <a:p>
            <a:pPr algn="just">
              <a:lnSpc>
                <a:spcPts val="4567"/>
              </a:lnSpc>
            </a:pPr>
            <a:r>
              <a:rPr lang="en-US" sz="3805">
                <a:solidFill>
                  <a:srgbClr val="302C2C"/>
                </a:solidFill>
                <a:latin typeface="Dancing Script Bold"/>
              </a:rPr>
              <a:t>Điều 4. Tất cả các hành động quân sự hay biện pháp có tính chất áp bức thuộc mọi hình thức trực tiếp chống lại một dân tộc độc lập sẽ bị xoá bỏ...".</a:t>
            </a:r>
          </a:p>
        </p:txBody>
      </p:sp>
      <p:grpSp>
        <p:nvGrpSpPr>
          <p:cNvPr id="8" name="Group 8"/>
          <p:cNvGrpSpPr>
            <a:grpSpLocks noChangeAspect="1"/>
          </p:cNvGrpSpPr>
          <p:nvPr/>
        </p:nvGrpSpPr>
        <p:grpSpPr>
          <a:xfrm>
            <a:off x="1117148" y="4626150"/>
            <a:ext cx="5044140" cy="4272683"/>
            <a:chOff x="0" y="0"/>
            <a:chExt cx="2374900" cy="2011680"/>
          </a:xfrm>
        </p:grpSpPr>
        <p:sp>
          <p:nvSpPr>
            <p:cNvPr id="9" name="Freeform 9"/>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r="-26839"/>
              </a:stretch>
            </a:blipFill>
          </p:spPr>
          <p:txBody>
            <a:bodyPr/>
            <a:lstStyle/>
            <a:p>
              <a:endParaRPr lang="ja-JP" altLang="en-US"/>
            </a:p>
          </p:txBody>
        </p:sp>
      </p:grpSp>
      <p:sp>
        <p:nvSpPr>
          <p:cNvPr id="10" name="Freeform 10"/>
          <p:cNvSpPr/>
          <p:nvPr/>
        </p:nvSpPr>
        <p:spPr>
          <a:xfrm rot="1550414">
            <a:off x="15780182" y="4982308"/>
            <a:ext cx="1875936" cy="5494959"/>
          </a:xfrm>
          <a:custGeom>
            <a:avLst/>
            <a:gdLst/>
            <a:ahLst/>
            <a:cxnLst/>
            <a:rect l="l" t="t" r="r" b="b"/>
            <a:pathLst>
              <a:path w="1875936" h="5494959">
                <a:moveTo>
                  <a:pt x="0" y="0"/>
                </a:moveTo>
                <a:lnTo>
                  <a:pt x="1875936" y="0"/>
                </a:lnTo>
                <a:lnTo>
                  <a:pt x="1875936" y="5494959"/>
                </a:lnTo>
                <a:lnTo>
                  <a:pt x="0" y="5494959"/>
                </a:lnTo>
                <a:lnTo>
                  <a:pt x="0" y="0"/>
                </a:lnTo>
                <a:close/>
              </a:path>
            </a:pathLst>
          </a:custGeom>
          <a:blipFill>
            <a:blip r:embed="rId7"/>
            <a:stretch>
              <a:fillRect l="-2725" r="-2725"/>
            </a:stretch>
          </a:blipFill>
        </p:spPr>
        <p:txBody>
          <a:bodyPr/>
          <a:lstStyle/>
          <a:p>
            <a:endParaRPr lang="ja-JP" altLang="en-US"/>
          </a:p>
        </p:txBody>
      </p:sp>
      <p:sp>
        <p:nvSpPr>
          <p:cNvPr id="11" name="Freeform 11"/>
          <p:cNvSpPr/>
          <p:nvPr/>
        </p:nvSpPr>
        <p:spPr>
          <a:xfrm rot="-3445636">
            <a:off x="15297200" y="-358097"/>
            <a:ext cx="1718360" cy="5258593"/>
          </a:xfrm>
          <a:custGeom>
            <a:avLst/>
            <a:gdLst/>
            <a:ahLst/>
            <a:cxnLst/>
            <a:rect l="l" t="t" r="r" b="b"/>
            <a:pathLst>
              <a:path w="1718360" h="5258593">
                <a:moveTo>
                  <a:pt x="0" y="0"/>
                </a:moveTo>
                <a:lnTo>
                  <a:pt x="1718360" y="0"/>
                </a:lnTo>
                <a:lnTo>
                  <a:pt x="1718360" y="5258593"/>
                </a:lnTo>
                <a:lnTo>
                  <a:pt x="0" y="5258593"/>
                </a:lnTo>
                <a:lnTo>
                  <a:pt x="0" y="0"/>
                </a:lnTo>
                <a:close/>
              </a:path>
            </a:pathLst>
          </a:custGeom>
          <a:blipFill>
            <a:blip r:embed="rId7"/>
            <a:stretch>
              <a:fillRect l="-5084" r="-5084"/>
            </a:stretch>
          </a:blipFill>
        </p:spPr>
        <p:txBody>
          <a:bodyPr/>
          <a:lstStyle/>
          <a:p>
            <a:endParaRPr lang="ja-JP"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flipV="1">
            <a:off x="8351245" y="1998252"/>
            <a:ext cx="9076380" cy="6394481"/>
          </a:xfrm>
          <a:custGeom>
            <a:avLst/>
            <a:gdLst/>
            <a:ahLst/>
            <a:cxnLst/>
            <a:rect l="l" t="t" r="r" b="b"/>
            <a:pathLst>
              <a:path w="9076380" h="6394481">
                <a:moveTo>
                  <a:pt x="0" y="6394481"/>
                </a:moveTo>
                <a:lnTo>
                  <a:pt x="9076380" y="6394481"/>
                </a:lnTo>
                <a:lnTo>
                  <a:pt x="9076380" y="0"/>
                </a:lnTo>
                <a:lnTo>
                  <a:pt x="0" y="0"/>
                </a:lnTo>
                <a:lnTo>
                  <a:pt x="0" y="6394481"/>
                </a:lnTo>
                <a:close/>
              </a:path>
            </a:pathLst>
          </a:custGeom>
          <a:blipFill>
            <a:blip r:embed="rId3"/>
            <a:stretch>
              <a:fillRect l="-23406" t="-30920" r="-127035" b="-123247"/>
            </a:stretch>
          </a:blipFill>
        </p:spPr>
        <p:txBody>
          <a:bodyPr/>
          <a:lstStyle/>
          <a:p>
            <a:endParaRPr lang="ja-JP" altLang="en-US"/>
          </a:p>
        </p:txBody>
      </p:sp>
      <p:sp>
        <p:nvSpPr>
          <p:cNvPr id="4" name="Freeform 4"/>
          <p:cNvSpPr/>
          <p:nvPr/>
        </p:nvSpPr>
        <p:spPr>
          <a:xfrm>
            <a:off x="12427084" y="1731425"/>
            <a:ext cx="756378" cy="770831"/>
          </a:xfrm>
          <a:custGeom>
            <a:avLst/>
            <a:gdLst/>
            <a:ahLst/>
            <a:cxnLst/>
            <a:rect l="l" t="t" r="r" b="b"/>
            <a:pathLst>
              <a:path w="756378" h="770831">
                <a:moveTo>
                  <a:pt x="0" y="0"/>
                </a:moveTo>
                <a:lnTo>
                  <a:pt x="756377" y="0"/>
                </a:lnTo>
                <a:lnTo>
                  <a:pt x="756377" y="770831"/>
                </a:lnTo>
                <a:lnTo>
                  <a:pt x="0" y="770831"/>
                </a:lnTo>
                <a:lnTo>
                  <a:pt x="0" y="0"/>
                </a:lnTo>
                <a:close/>
              </a:path>
            </a:pathLst>
          </a:custGeom>
          <a:blipFill>
            <a:blip r:embed="rId4"/>
            <a:stretch>
              <a:fillRect/>
            </a:stretch>
          </a:blipFill>
        </p:spPr>
        <p:txBody>
          <a:bodyPr/>
          <a:lstStyle/>
          <a:p>
            <a:endParaRPr lang="ja-JP" altLang="en-US"/>
          </a:p>
        </p:txBody>
      </p:sp>
      <p:grpSp>
        <p:nvGrpSpPr>
          <p:cNvPr id="5" name="Group 5"/>
          <p:cNvGrpSpPr>
            <a:grpSpLocks noChangeAspect="1"/>
          </p:cNvGrpSpPr>
          <p:nvPr/>
        </p:nvGrpSpPr>
        <p:grpSpPr>
          <a:xfrm>
            <a:off x="5965809" y="5087193"/>
            <a:ext cx="2673977" cy="4130256"/>
            <a:chOff x="0" y="0"/>
            <a:chExt cx="2192020" cy="3385820"/>
          </a:xfrm>
        </p:grpSpPr>
        <p:sp>
          <p:nvSpPr>
            <p:cNvPr id="6" name="Freeform 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65673" r="-65673"/>
              </a:stretch>
            </a:blipFill>
          </p:spPr>
          <p:txBody>
            <a:bodyPr/>
            <a:lstStyle/>
            <a:p>
              <a:endParaRPr lang="ja-JP" altLang="en-US"/>
            </a:p>
          </p:txBody>
        </p:sp>
      </p:grpSp>
      <p:grpSp>
        <p:nvGrpSpPr>
          <p:cNvPr id="7" name="Group 7"/>
          <p:cNvGrpSpPr>
            <a:grpSpLocks noChangeAspect="1"/>
          </p:cNvGrpSpPr>
          <p:nvPr/>
        </p:nvGrpSpPr>
        <p:grpSpPr>
          <a:xfrm>
            <a:off x="4526779" y="1603234"/>
            <a:ext cx="4113007" cy="348395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4335" r="-4335"/>
              </a:stretch>
            </a:blipFill>
          </p:spPr>
          <p:txBody>
            <a:bodyPr/>
            <a:lstStyle/>
            <a:p>
              <a:endParaRPr lang="ja-JP" altLang="en-US"/>
            </a:p>
          </p:txBody>
        </p:sp>
      </p:grpSp>
      <p:grpSp>
        <p:nvGrpSpPr>
          <p:cNvPr id="9" name="Group 9"/>
          <p:cNvGrpSpPr>
            <a:grpSpLocks noChangeAspect="1"/>
          </p:cNvGrpSpPr>
          <p:nvPr/>
        </p:nvGrpSpPr>
        <p:grpSpPr>
          <a:xfrm>
            <a:off x="1354538" y="1603234"/>
            <a:ext cx="2676735" cy="4134517"/>
            <a:chOff x="0" y="0"/>
            <a:chExt cx="2192020" cy="3385820"/>
          </a:xfrm>
        </p:grpSpPr>
        <p:sp>
          <p:nvSpPr>
            <p:cNvPr id="10" name="Freeform 10"/>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7"/>
              <a:stretch>
                <a:fillRect l="-66774" r="-66774"/>
              </a:stretch>
            </a:blipFill>
          </p:spPr>
          <p:txBody>
            <a:bodyPr/>
            <a:lstStyle/>
            <a:p>
              <a:endParaRPr lang="ja-JP" altLang="en-US"/>
            </a:p>
          </p:txBody>
        </p:sp>
      </p:grpSp>
      <p:sp>
        <p:nvSpPr>
          <p:cNvPr id="11" name="Freeform 11"/>
          <p:cNvSpPr/>
          <p:nvPr/>
        </p:nvSpPr>
        <p:spPr>
          <a:xfrm rot="-72581">
            <a:off x="1734903" y="4856328"/>
            <a:ext cx="3860668" cy="3787107"/>
          </a:xfrm>
          <a:custGeom>
            <a:avLst/>
            <a:gdLst/>
            <a:ahLst/>
            <a:cxnLst/>
            <a:rect l="l" t="t" r="r" b="b"/>
            <a:pathLst>
              <a:path w="3860668" h="3787107">
                <a:moveTo>
                  <a:pt x="0" y="0"/>
                </a:moveTo>
                <a:lnTo>
                  <a:pt x="3860667" y="0"/>
                </a:lnTo>
                <a:lnTo>
                  <a:pt x="3860667" y="3787108"/>
                </a:lnTo>
                <a:lnTo>
                  <a:pt x="0" y="3787108"/>
                </a:lnTo>
                <a:lnTo>
                  <a:pt x="0" y="0"/>
                </a:lnTo>
                <a:close/>
              </a:path>
            </a:pathLst>
          </a:custGeom>
          <a:blipFill>
            <a:blip r:embed="rId8"/>
            <a:stretch>
              <a:fillRect t="-26456" b="-26456"/>
            </a:stretch>
          </a:blipFill>
        </p:spPr>
        <p:txBody>
          <a:bodyPr/>
          <a:lstStyle/>
          <a:p>
            <a:endParaRPr lang="ja-JP" altLang="en-US"/>
          </a:p>
        </p:txBody>
      </p:sp>
      <p:sp>
        <p:nvSpPr>
          <p:cNvPr id="12" name="TextBox 12"/>
          <p:cNvSpPr txBox="1"/>
          <p:nvPr/>
        </p:nvSpPr>
        <p:spPr>
          <a:xfrm>
            <a:off x="8741527" y="2394213"/>
            <a:ext cx="8517773" cy="4686300"/>
          </a:xfrm>
          <a:prstGeom prst="rect">
            <a:avLst/>
          </a:prstGeom>
        </p:spPr>
        <p:txBody>
          <a:bodyPr lIns="0" tIns="0" rIns="0" bIns="0" rtlCol="0" anchor="t">
            <a:spAutoFit/>
          </a:bodyPr>
          <a:lstStyle/>
          <a:p>
            <a:pPr algn="just">
              <a:lnSpc>
                <a:spcPts val="2639"/>
              </a:lnSpc>
            </a:pPr>
            <a:r>
              <a:rPr lang="en-US" sz="2199">
                <a:solidFill>
                  <a:srgbClr val="302C2C"/>
                </a:solidFill>
                <a:latin typeface="Arimo Bold"/>
              </a:rPr>
              <a:t>         •Từ đầu những năm 60 của thế kỉ XX, cuộc kháng chiến chống Mỹ, cứu nước của nhân dân Việt Nam đã từng bước thu hút được sự chú ý của dư luận thế giới. Năm 1965, biểu tình được đã nổ ra tại nhiều quốc gia nhằm lên án Mỹ leo thang chiến tranh ở Việt Nam. Đại hội Hoà bình thế giới tại Hen-xin-ki (Phần Lan, 1965) đã kêu gọi Mỹ rút hết quân khỏi Việt Nam. </a:t>
            </a:r>
          </a:p>
          <a:p>
            <a:pPr algn="just">
              <a:lnSpc>
                <a:spcPts val="2639"/>
              </a:lnSpc>
            </a:pPr>
            <a:r>
              <a:rPr lang="en-US" sz="2199">
                <a:solidFill>
                  <a:srgbClr val="302C2C"/>
                </a:solidFill>
                <a:latin typeface="Arimo Bold"/>
              </a:rPr>
              <a:t>         •Tại Mỹ, phong trào phản đối chiến tranh Việt Nam (1964 – 1973) đã trở thành một cuộc vận động xã hội rộng lớn thu hút nhiều thành phần xã hội tham gia, đặc biệt là thanh niên, sinh viên, cựu chiến binh, học giả, người da màu,...</a:t>
            </a:r>
          </a:p>
          <a:p>
            <a:pPr algn="just">
              <a:lnSpc>
                <a:spcPts val="2639"/>
              </a:lnSpc>
            </a:pPr>
            <a:r>
              <a:rPr lang="en-US" sz="2199">
                <a:solidFill>
                  <a:srgbClr val="302C2C"/>
                </a:solidFill>
                <a:latin typeface="Arimo Bold"/>
              </a:rPr>
              <a:t>         •Phong trào phản đối cuộc chiến tranh xâm lược của Mỹ ở Việt Nam cũng diễn ra ở nhiều nơi trên thế giới từ cuối những năm 60 của thế kỉ XX, đặc biệt là ở các nước châu Âu như Hà Lan, Đức, Pháp, Thụy Điển,... </a:t>
            </a:r>
          </a:p>
        </p:txBody>
      </p:sp>
      <p:sp>
        <p:nvSpPr>
          <p:cNvPr id="13" name="Freeform 13"/>
          <p:cNvSpPr/>
          <p:nvPr/>
        </p:nvSpPr>
        <p:spPr>
          <a:xfrm rot="565265">
            <a:off x="13981786" y="6459853"/>
            <a:ext cx="4016913" cy="3865761"/>
          </a:xfrm>
          <a:custGeom>
            <a:avLst/>
            <a:gdLst/>
            <a:ahLst/>
            <a:cxnLst/>
            <a:rect l="l" t="t" r="r" b="b"/>
            <a:pathLst>
              <a:path w="4016913" h="3865761">
                <a:moveTo>
                  <a:pt x="0" y="0"/>
                </a:moveTo>
                <a:lnTo>
                  <a:pt x="4016913" y="0"/>
                </a:lnTo>
                <a:lnTo>
                  <a:pt x="4016913" y="3865761"/>
                </a:lnTo>
                <a:lnTo>
                  <a:pt x="0" y="3865761"/>
                </a:lnTo>
                <a:lnTo>
                  <a:pt x="0" y="0"/>
                </a:lnTo>
                <a:close/>
              </a:path>
            </a:pathLst>
          </a:custGeom>
          <a:blipFill>
            <a:blip r:embed="rId9"/>
            <a:stretch>
              <a:fillRect l="-12491" r="-12491"/>
            </a:stretch>
          </a:blipFill>
        </p:spPr>
        <p:txBody>
          <a:bodyPr/>
          <a:lstStyle/>
          <a:p>
            <a:endParaRPr lang="ja-JP" altLang="en-US"/>
          </a:p>
        </p:txBody>
      </p:sp>
      <p:sp>
        <p:nvSpPr>
          <p:cNvPr id="14" name="Freeform 14"/>
          <p:cNvSpPr/>
          <p:nvPr/>
        </p:nvSpPr>
        <p:spPr>
          <a:xfrm rot="-671709">
            <a:off x="676078" y="1121065"/>
            <a:ext cx="2876024" cy="1754374"/>
          </a:xfrm>
          <a:custGeom>
            <a:avLst/>
            <a:gdLst/>
            <a:ahLst/>
            <a:cxnLst/>
            <a:rect l="l" t="t" r="r" b="b"/>
            <a:pathLst>
              <a:path w="2876024" h="1754374">
                <a:moveTo>
                  <a:pt x="0" y="0"/>
                </a:moveTo>
                <a:lnTo>
                  <a:pt x="2876024" y="0"/>
                </a:lnTo>
                <a:lnTo>
                  <a:pt x="2876024" y="1754374"/>
                </a:lnTo>
                <a:lnTo>
                  <a:pt x="0" y="1754374"/>
                </a:lnTo>
                <a:lnTo>
                  <a:pt x="0" y="0"/>
                </a:lnTo>
                <a:close/>
              </a:path>
            </a:pathLst>
          </a:custGeom>
          <a:blipFill>
            <a:blip r:embed="rId10"/>
            <a:stretch>
              <a:fillRect/>
            </a:stretch>
          </a:blipFill>
        </p:spPr>
        <p:txBody>
          <a:bodyPr/>
          <a:lstStyle/>
          <a:p>
            <a:endParaRPr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4EA"/>
        </a:solidFill>
        <a:effectLst/>
      </p:bgPr>
    </p:bg>
    <p:spTree>
      <p:nvGrpSpPr>
        <p:cNvPr id="1" name=""/>
        <p:cNvGrpSpPr/>
        <p:nvPr/>
      </p:nvGrpSpPr>
      <p:grpSpPr>
        <a:xfrm>
          <a:off x="0" y="0"/>
          <a:ext cx="0" cy="0"/>
          <a:chOff x="0" y="0"/>
          <a:chExt cx="0" cy="0"/>
        </a:xfrm>
      </p:grpSpPr>
      <p:grpSp>
        <p:nvGrpSpPr>
          <p:cNvPr id="2" name="Group 2"/>
          <p:cNvGrpSpPr/>
          <p:nvPr/>
        </p:nvGrpSpPr>
        <p:grpSpPr>
          <a:xfrm>
            <a:off x="10600084" y="0"/>
            <a:ext cx="7687916" cy="10287000"/>
            <a:chOff x="0" y="0"/>
            <a:chExt cx="10250554" cy="13716000"/>
          </a:xfrm>
        </p:grpSpPr>
        <p:pic>
          <p:nvPicPr>
            <p:cNvPr id="3" name="Picture 3"/>
            <p:cNvPicPr>
              <a:picLocks noChangeAspect="1"/>
            </p:cNvPicPr>
            <p:nvPr/>
          </p:nvPicPr>
          <p:blipFill>
            <a:blip r:embed="rId2"/>
            <a:srcRect l="30224" r="30224"/>
            <a:stretch>
              <a:fillRect/>
            </a:stretch>
          </p:blipFill>
          <p:spPr>
            <a:xfrm>
              <a:off x="0" y="0"/>
              <a:ext cx="10250554" cy="13716000"/>
            </a:xfrm>
            <a:prstGeom prst="rect">
              <a:avLst/>
            </a:prstGeom>
          </p:spPr>
        </p:pic>
      </p:grpSp>
      <p:sp>
        <p:nvSpPr>
          <p:cNvPr id="4" name="AutoShape 4"/>
          <p:cNvSpPr/>
          <p:nvPr/>
        </p:nvSpPr>
        <p:spPr>
          <a:xfrm>
            <a:off x="1028700" y="9248775"/>
            <a:ext cx="7936761" cy="0"/>
          </a:xfrm>
          <a:prstGeom prst="line">
            <a:avLst/>
          </a:prstGeom>
          <a:ln w="9525" cap="rnd">
            <a:solidFill>
              <a:srgbClr val="231F20"/>
            </a:solidFill>
            <a:prstDash val="solid"/>
            <a:headEnd type="none" w="sm" len="sm"/>
            <a:tailEnd type="none" w="sm" len="sm"/>
          </a:ln>
        </p:spPr>
        <p:txBody>
          <a:bodyPr/>
          <a:lstStyle/>
          <a:p>
            <a:endParaRPr lang="ja-JP" altLang="en-US"/>
          </a:p>
        </p:txBody>
      </p:sp>
      <p:sp>
        <p:nvSpPr>
          <p:cNvPr id="5" name="TextBox 5"/>
          <p:cNvSpPr txBox="1"/>
          <p:nvPr/>
        </p:nvSpPr>
        <p:spPr>
          <a:xfrm>
            <a:off x="1028700" y="1028700"/>
            <a:ext cx="7936761" cy="2800350"/>
          </a:xfrm>
          <a:prstGeom prst="rect">
            <a:avLst/>
          </a:prstGeom>
        </p:spPr>
        <p:txBody>
          <a:bodyPr lIns="0" tIns="0" rIns="0" bIns="0" rtlCol="0" anchor="t">
            <a:spAutoFit/>
          </a:bodyPr>
          <a:lstStyle/>
          <a:p>
            <a:pPr marL="0" lvl="0" indent="0">
              <a:lnSpc>
                <a:spcPts val="7418"/>
              </a:lnSpc>
            </a:pPr>
            <a:r>
              <a:rPr lang="en-US" sz="6181">
                <a:solidFill>
                  <a:srgbClr val="302C2C"/>
                </a:solidFill>
                <a:latin typeface="Francois One"/>
              </a:rPr>
              <a:t>C, Đấu tranh vì hòa bình của nhân dân thế giới sau Chiến tranh lạnh</a:t>
            </a:r>
          </a:p>
        </p:txBody>
      </p:sp>
      <p:sp>
        <p:nvSpPr>
          <p:cNvPr id="6" name="TextBox 6"/>
          <p:cNvSpPr txBox="1"/>
          <p:nvPr/>
        </p:nvSpPr>
        <p:spPr>
          <a:xfrm>
            <a:off x="1028700" y="4571392"/>
            <a:ext cx="7936761" cy="4012500"/>
          </a:xfrm>
          <a:prstGeom prst="rect">
            <a:avLst/>
          </a:prstGeom>
        </p:spPr>
        <p:txBody>
          <a:bodyPr lIns="0" tIns="0" rIns="0" bIns="0" rtlCol="0" anchor="t">
            <a:spAutoFit/>
          </a:bodyPr>
          <a:lstStyle/>
          <a:p>
            <a:pPr marL="545699" lvl="1" indent="-272849">
              <a:lnSpc>
                <a:spcPts val="3538"/>
              </a:lnSpc>
              <a:buFont typeface="Arial"/>
              <a:buChar char="•"/>
            </a:pPr>
            <a:r>
              <a:rPr lang="en-US" sz="2527">
                <a:solidFill>
                  <a:srgbClr val="302C2C"/>
                </a:solidFill>
                <a:latin typeface="Varela Round"/>
              </a:rPr>
              <a:t>Sau chiến tranh lạnh, Mỹ và đồng minh mở rộng cuộc chiến tranh chống chủ nghĩa toàn cầu, an ninh và chủ quyền nhiều quốc gia bị đe dọa</a:t>
            </a:r>
          </a:p>
          <a:p>
            <a:pPr marL="545699" lvl="1" indent="-272849">
              <a:lnSpc>
                <a:spcPts val="3538"/>
              </a:lnSpc>
              <a:buFont typeface="Arial"/>
              <a:buChar char="•"/>
            </a:pPr>
            <a:r>
              <a:rPr lang="en-US" sz="2527">
                <a:solidFill>
                  <a:srgbClr val="302C2C"/>
                </a:solidFill>
                <a:latin typeface="Varela Round"/>
              </a:rPr>
              <a:t>Phong trào Biểu tình chống chiến tranh tiếp tục diễn ra trên thế giới</a:t>
            </a:r>
          </a:p>
          <a:p>
            <a:pPr marL="545699" lvl="1" indent="-272849">
              <a:lnSpc>
                <a:spcPts val="3538"/>
              </a:lnSpc>
              <a:buFont typeface="Arial"/>
              <a:buChar char="•"/>
            </a:pPr>
            <a:r>
              <a:rPr lang="en-US" sz="2527">
                <a:solidFill>
                  <a:srgbClr val="302C2C"/>
                </a:solidFill>
                <a:latin typeface="Varela Round"/>
              </a:rPr>
              <a:t>Nguy cơ chiến tranh vẫn tồn tại ở nhiều nước: Triều Tiên, I-xra-en, Trung Đông,...</a:t>
            </a:r>
          </a:p>
          <a:p>
            <a:pPr marL="545699" lvl="1" indent="-272849">
              <a:lnSpc>
                <a:spcPts val="3538"/>
              </a:lnSpc>
              <a:buFont typeface="Arial"/>
              <a:buChar char="•"/>
            </a:pPr>
            <a:r>
              <a:rPr lang="en-US" sz="2527">
                <a:solidFill>
                  <a:srgbClr val="302C2C"/>
                </a:solidFill>
                <a:latin typeface="Varela Round"/>
              </a:rPr>
              <a:t>&gt; Thúc đẩy cuộc đấu tranh vì hòa bình, công bằng và tiến bộ xã hội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D553F"/>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032538" y="0"/>
            <a:ext cx="10416296" cy="1039963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path>
              </a:pathLst>
            </a:custGeom>
            <a:solidFill>
              <a:srgbClr val="BDA589"/>
            </a:solidFill>
          </p:spPr>
          <p:txBody>
            <a:bodyPr/>
            <a:lstStyle/>
            <a:p>
              <a:endParaRPr lang="ja-JP" altLang="en-US"/>
            </a:p>
          </p:txBody>
        </p:sp>
      </p:grpSp>
      <p:sp>
        <p:nvSpPr>
          <p:cNvPr id="4" name="Freeform 4"/>
          <p:cNvSpPr/>
          <p:nvPr/>
        </p:nvSpPr>
        <p:spPr>
          <a:xfrm>
            <a:off x="6849562" y="1048546"/>
            <a:ext cx="5061994" cy="3952079"/>
          </a:xfrm>
          <a:custGeom>
            <a:avLst/>
            <a:gdLst/>
            <a:ahLst/>
            <a:cxnLst/>
            <a:rect l="l" t="t" r="r" b="b"/>
            <a:pathLst>
              <a:path w="5061994" h="3952079">
                <a:moveTo>
                  <a:pt x="0" y="0"/>
                </a:moveTo>
                <a:lnTo>
                  <a:pt x="5061994" y="0"/>
                </a:lnTo>
                <a:lnTo>
                  <a:pt x="5061994" y="3952079"/>
                </a:lnTo>
                <a:lnTo>
                  <a:pt x="0" y="3952079"/>
                </a:lnTo>
                <a:lnTo>
                  <a:pt x="0" y="0"/>
                </a:lnTo>
                <a:close/>
              </a:path>
            </a:pathLst>
          </a:custGeom>
          <a:blipFill>
            <a:blip r:embed="rId2"/>
            <a:stretch>
              <a:fillRect l="-4361" r="-18636"/>
            </a:stretch>
          </a:blipFill>
        </p:spPr>
        <p:txBody>
          <a:bodyPr/>
          <a:lstStyle/>
          <a:p>
            <a:endParaRPr lang="ja-JP" altLang="en-US"/>
          </a:p>
        </p:txBody>
      </p:sp>
      <p:sp>
        <p:nvSpPr>
          <p:cNvPr id="5" name="Freeform 5"/>
          <p:cNvSpPr/>
          <p:nvPr/>
        </p:nvSpPr>
        <p:spPr>
          <a:xfrm>
            <a:off x="6849562" y="5286375"/>
            <a:ext cx="5061994" cy="3952079"/>
          </a:xfrm>
          <a:custGeom>
            <a:avLst/>
            <a:gdLst/>
            <a:ahLst/>
            <a:cxnLst/>
            <a:rect l="l" t="t" r="r" b="b"/>
            <a:pathLst>
              <a:path w="5061994" h="3952079">
                <a:moveTo>
                  <a:pt x="0" y="0"/>
                </a:moveTo>
                <a:lnTo>
                  <a:pt x="5061994" y="0"/>
                </a:lnTo>
                <a:lnTo>
                  <a:pt x="5061994" y="3952079"/>
                </a:lnTo>
                <a:lnTo>
                  <a:pt x="0" y="3952079"/>
                </a:lnTo>
                <a:lnTo>
                  <a:pt x="0" y="0"/>
                </a:lnTo>
                <a:close/>
              </a:path>
            </a:pathLst>
          </a:custGeom>
          <a:blipFill>
            <a:blip r:embed="rId3"/>
            <a:stretch>
              <a:fillRect l="-18396" r="-11725"/>
            </a:stretch>
          </a:blipFill>
        </p:spPr>
        <p:txBody>
          <a:bodyPr/>
          <a:lstStyle/>
          <a:p>
            <a:endParaRPr lang="ja-JP" altLang="en-US"/>
          </a:p>
        </p:txBody>
      </p:sp>
      <p:sp>
        <p:nvSpPr>
          <p:cNvPr id="6" name="Freeform 6"/>
          <p:cNvSpPr/>
          <p:nvPr/>
        </p:nvSpPr>
        <p:spPr>
          <a:xfrm>
            <a:off x="12197306" y="1048546"/>
            <a:ext cx="5061994" cy="8189909"/>
          </a:xfrm>
          <a:custGeom>
            <a:avLst/>
            <a:gdLst/>
            <a:ahLst/>
            <a:cxnLst/>
            <a:rect l="l" t="t" r="r" b="b"/>
            <a:pathLst>
              <a:path w="5061994" h="8189909">
                <a:moveTo>
                  <a:pt x="0" y="0"/>
                </a:moveTo>
                <a:lnTo>
                  <a:pt x="5061994" y="0"/>
                </a:lnTo>
                <a:lnTo>
                  <a:pt x="5061994" y="8189908"/>
                </a:lnTo>
                <a:lnTo>
                  <a:pt x="0" y="8189908"/>
                </a:lnTo>
                <a:lnTo>
                  <a:pt x="0" y="0"/>
                </a:lnTo>
                <a:close/>
              </a:path>
            </a:pathLst>
          </a:custGeom>
          <a:blipFill>
            <a:blip r:embed="rId4"/>
            <a:stretch>
              <a:fillRect l="-75692" r="-103422"/>
            </a:stretch>
          </a:blipFill>
        </p:spPr>
        <p:txBody>
          <a:bodyPr/>
          <a:lstStyle/>
          <a:p>
            <a:endParaRPr lang="ja-JP" altLang="en-US"/>
          </a:p>
        </p:txBody>
      </p:sp>
      <p:grpSp>
        <p:nvGrpSpPr>
          <p:cNvPr id="7" name="Group 7"/>
          <p:cNvGrpSpPr/>
          <p:nvPr/>
        </p:nvGrpSpPr>
        <p:grpSpPr>
          <a:xfrm>
            <a:off x="667807" y="1536606"/>
            <a:ext cx="5028276" cy="6928038"/>
            <a:chOff x="0" y="0"/>
            <a:chExt cx="6704369" cy="9237384"/>
          </a:xfrm>
        </p:grpSpPr>
        <p:sp>
          <p:nvSpPr>
            <p:cNvPr id="8" name="TextBox 8"/>
            <p:cNvSpPr txBox="1"/>
            <p:nvPr/>
          </p:nvSpPr>
          <p:spPr>
            <a:xfrm>
              <a:off x="0" y="-19050"/>
              <a:ext cx="6704369" cy="4464050"/>
            </a:xfrm>
            <a:prstGeom prst="rect">
              <a:avLst/>
            </a:prstGeom>
          </p:spPr>
          <p:txBody>
            <a:bodyPr lIns="0" tIns="0" rIns="0" bIns="0" rtlCol="0" anchor="t">
              <a:spAutoFit/>
            </a:bodyPr>
            <a:lstStyle/>
            <a:p>
              <a:pPr marL="0" lvl="0" indent="0">
                <a:lnSpc>
                  <a:spcPts val="5279"/>
                </a:lnSpc>
              </a:pPr>
              <a:r>
                <a:rPr lang="en-US" sz="4399">
                  <a:solidFill>
                    <a:srgbClr val="000000"/>
                  </a:solidFill>
                  <a:latin typeface="Arimo Bold"/>
                </a:rPr>
                <a:t>Tiêu biểu là phong trào phản đối hành động quân sự của Mỹ tại i-rắc và a-ga-ni-xtan</a:t>
              </a:r>
            </a:p>
          </p:txBody>
        </p:sp>
        <p:sp>
          <p:nvSpPr>
            <p:cNvPr id="9" name="TextBox 9"/>
            <p:cNvSpPr txBox="1"/>
            <p:nvPr/>
          </p:nvSpPr>
          <p:spPr>
            <a:xfrm>
              <a:off x="0" y="4722534"/>
              <a:ext cx="6704369" cy="4514850"/>
            </a:xfrm>
            <a:prstGeom prst="rect">
              <a:avLst/>
            </a:prstGeom>
          </p:spPr>
          <p:txBody>
            <a:bodyPr lIns="0" tIns="0" rIns="0" bIns="0" rtlCol="0" anchor="t">
              <a:spAutoFit/>
            </a:bodyPr>
            <a:lstStyle/>
            <a:p>
              <a:pPr marL="0" lvl="0" indent="0">
                <a:lnSpc>
                  <a:spcPts val="4500"/>
                </a:lnSpc>
              </a:pPr>
              <a:r>
                <a:rPr lang="en-US" sz="3000">
                  <a:solidFill>
                    <a:srgbClr val="000000"/>
                  </a:solidFill>
                  <a:latin typeface="Varela Round"/>
                </a:rPr>
                <a:t>Đây là một sự kiện phản chiến lớn nhất trong lịch sử với sụ tham gia của Khoảng 6 đến 10 triệu người đến từ 60 quốc gia khác nhau trên thế giới</a:t>
              </a:r>
            </a:p>
          </p:txBody>
        </p:sp>
      </p:grpSp>
      <p:sp>
        <p:nvSpPr>
          <p:cNvPr id="10" name="AutoShape 10"/>
          <p:cNvSpPr/>
          <p:nvPr/>
        </p:nvSpPr>
        <p:spPr>
          <a:xfrm rot="2699999">
            <a:off x="-2011686" y="1043783"/>
            <a:ext cx="6080772" cy="0"/>
          </a:xfrm>
          <a:prstGeom prst="line">
            <a:avLst/>
          </a:prstGeom>
          <a:ln w="9525" cap="flat">
            <a:solidFill>
              <a:srgbClr val="BDA589"/>
            </a:solidFill>
            <a:prstDash val="solid"/>
            <a:headEnd type="none" w="sm" len="sm"/>
            <a:tailEnd type="none" w="sm" len="sm"/>
          </a:ln>
        </p:spPr>
        <p:txBody>
          <a:bodyPr/>
          <a:lstStyle/>
          <a:p>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grpSp>
        <p:nvGrpSpPr>
          <p:cNvPr id="3" name="Group 3"/>
          <p:cNvGrpSpPr/>
          <p:nvPr/>
        </p:nvGrpSpPr>
        <p:grpSpPr>
          <a:xfrm>
            <a:off x="1028700" y="1830337"/>
            <a:ext cx="16230600" cy="6626327"/>
            <a:chOff x="0" y="0"/>
            <a:chExt cx="5920967" cy="2417302"/>
          </a:xfrm>
        </p:grpSpPr>
        <p:sp>
          <p:nvSpPr>
            <p:cNvPr id="4" name="Freeform 4"/>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path>
              </a:pathLst>
            </a:custGeom>
            <a:solidFill>
              <a:srgbClr val="FCF4EA"/>
            </a:solidFill>
            <a:ln>
              <a:noFill/>
            </a:ln>
          </p:spPr>
          <p:txBody>
            <a:bodyPr/>
            <a:lstStyle/>
            <a:p>
              <a:endParaRPr lang="ja-JP" altLang="en-US"/>
            </a:p>
          </p:txBody>
        </p:sp>
      </p:grpSp>
      <p:sp>
        <p:nvSpPr>
          <p:cNvPr id="5" name="Freeform 5"/>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3"/>
            <a:stretch>
              <a:fillRect l="-106346" t="-67728" r="-12207"/>
            </a:stretch>
          </a:blipFill>
        </p:spPr>
        <p:txBody>
          <a:bodyPr/>
          <a:lstStyle/>
          <a:p>
            <a:endParaRPr lang="ja-JP" altLang="en-US"/>
          </a:p>
        </p:txBody>
      </p:sp>
      <p:sp>
        <p:nvSpPr>
          <p:cNvPr id="6" name="Freeform 6"/>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3"/>
            <a:stretch>
              <a:fillRect t="-26544" r="-51225"/>
            </a:stretch>
          </a:blipFill>
        </p:spPr>
        <p:txBody>
          <a:bodyPr/>
          <a:lstStyle/>
          <a:p>
            <a:endParaRPr lang="ja-JP" altLang="en-US"/>
          </a:p>
        </p:txBody>
      </p:sp>
      <p:sp>
        <p:nvSpPr>
          <p:cNvPr id="7" name="Freeform 7"/>
          <p:cNvSpPr/>
          <p:nvPr/>
        </p:nvSpPr>
        <p:spPr>
          <a:xfrm rot="565265">
            <a:off x="14045030" y="6886074"/>
            <a:ext cx="4016913" cy="3093023"/>
          </a:xfrm>
          <a:custGeom>
            <a:avLst/>
            <a:gdLst/>
            <a:ahLst/>
            <a:cxnLst/>
            <a:rect l="l" t="t" r="r" b="b"/>
            <a:pathLst>
              <a:path w="4016913" h="3093023">
                <a:moveTo>
                  <a:pt x="0" y="0"/>
                </a:moveTo>
                <a:lnTo>
                  <a:pt x="4016913" y="0"/>
                </a:lnTo>
                <a:lnTo>
                  <a:pt x="4016913" y="3093023"/>
                </a:lnTo>
                <a:lnTo>
                  <a:pt x="0" y="3093023"/>
                </a:lnTo>
                <a:lnTo>
                  <a:pt x="0" y="0"/>
                </a:lnTo>
                <a:close/>
              </a:path>
            </a:pathLst>
          </a:custGeom>
          <a:blipFill>
            <a:blip r:embed="rId4"/>
            <a:stretch>
              <a:fillRect/>
            </a:stretch>
          </a:blipFill>
        </p:spPr>
        <p:txBody>
          <a:bodyPr/>
          <a:lstStyle/>
          <a:p>
            <a:endParaRPr lang="ja-JP" altLang="en-US"/>
          </a:p>
        </p:txBody>
      </p:sp>
      <p:sp>
        <p:nvSpPr>
          <p:cNvPr id="8" name="Freeform 8"/>
          <p:cNvSpPr/>
          <p:nvPr/>
        </p:nvSpPr>
        <p:spPr>
          <a:xfrm rot="-1647300">
            <a:off x="5864075" y="7071251"/>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5"/>
            <a:stretch>
              <a:fillRect b="-26305"/>
            </a:stretch>
          </a:blipFill>
        </p:spPr>
        <p:txBody>
          <a:bodyPr/>
          <a:lstStyle/>
          <a:p>
            <a:endParaRPr lang="ja-JP" altLang="en-US"/>
          </a:p>
        </p:txBody>
      </p:sp>
      <p:sp>
        <p:nvSpPr>
          <p:cNvPr id="9" name="Freeform 9"/>
          <p:cNvSpPr/>
          <p:nvPr/>
        </p:nvSpPr>
        <p:spPr>
          <a:xfrm rot="-1647300">
            <a:off x="7822852" y="8452617"/>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5"/>
            <a:stretch>
              <a:fillRect b="-85071"/>
            </a:stretch>
          </a:blipFill>
        </p:spPr>
        <p:txBody>
          <a:bodyPr/>
          <a:lstStyle/>
          <a:p>
            <a:endParaRPr lang="ja-JP" altLang="en-US"/>
          </a:p>
        </p:txBody>
      </p:sp>
      <p:sp>
        <p:nvSpPr>
          <p:cNvPr id="10" name="TextBox 10"/>
          <p:cNvSpPr txBox="1"/>
          <p:nvPr/>
        </p:nvSpPr>
        <p:spPr>
          <a:xfrm>
            <a:off x="2431742" y="4359515"/>
            <a:ext cx="14147919" cy="1456868"/>
          </a:xfrm>
          <a:prstGeom prst="rect">
            <a:avLst/>
          </a:prstGeom>
        </p:spPr>
        <p:txBody>
          <a:bodyPr lIns="0" tIns="0" rIns="0" bIns="0" rtlCol="0" anchor="t">
            <a:spAutoFit/>
          </a:bodyPr>
          <a:lstStyle/>
          <a:p>
            <a:pPr algn="ctr">
              <a:lnSpc>
                <a:spcPts val="10799"/>
              </a:lnSpc>
            </a:pPr>
            <a:r>
              <a:rPr lang="en-US" sz="10799">
                <a:solidFill>
                  <a:srgbClr val="302C2C"/>
                </a:solidFill>
                <a:latin typeface="Pluma Bold"/>
              </a:rPr>
              <a:t>Thanks for listening </a:t>
            </a:r>
          </a:p>
        </p:txBody>
      </p:sp>
    </p:spTree>
  </p:cSld>
  <p:clrMapOvr>
    <a:masterClrMapping/>
  </p:clrMapOvr>
  <p:transition spd="slow">
    <p:cover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sp>
        <p:nvSpPr>
          <p:cNvPr id="3" name="Freeform 3"/>
          <p:cNvSpPr/>
          <p:nvPr/>
        </p:nvSpPr>
        <p:spPr>
          <a:xfrm rot="859101">
            <a:off x="7085620" y="-1843141"/>
            <a:ext cx="12450556" cy="5374989"/>
          </a:xfrm>
          <a:custGeom>
            <a:avLst/>
            <a:gdLst/>
            <a:ahLst/>
            <a:cxnLst/>
            <a:rect l="l" t="t" r="r" b="b"/>
            <a:pathLst>
              <a:path w="12450556" h="5374989">
                <a:moveTo>
                  <a:pt x="0" y="0"/>
                </a:moveTo>
                <a:lnTo>
                  <a:pt x="12450556" y="0"/>
                </a:lnTo>
                <a:lnTo>
                  <a:pt x="12450556" y="5374989"/>
                </a:lnTo>
                <a:lnTo>
                  <a:pt x="0" y="5374989"/>
                </a:lnTo>
                <a:lnTo>
                  <a:pt x="0" y="0"/>
                </a:lnTo>
                <a:close/>
              </a:path>
            </a:pathLst>
          </a:custGeom>
          <a:blipFill>
            <a:blip r:embed="rId3"/>
            <a:stretch>
              <a:fillRect t="-26544" r="-51225"/>
            </a:stretch>
          </a:blipFill>
        </p:spPr>
        <p:txBody>
          <a:bodyPr/>
          <a:lstStyle/>
          <a:p>
            <a:endParaRPr lang="ja-JP" altLang="en-US"/>
          </a:p>
        </p:txBody>
      </p:sp>
      <p:sp>
        <p:nvSpPr>
          <p:cNvPr id="4" name="Freeform 4"/>
          <p:cNvSpPr/>
          <p:nvPr/>
        </p:nvSpPr>
        <p:spPr>
          <a:xfrm>
            <a:off x="1028700" y="2054530"/>
            <a:ext cx="10341187" cy="6945578"/>
          </a:xfrm>
          <a:custGeom>
            <a:avLst/>
            <a:gdLst/>
            <a:ahLst/>
            <a:cxnLst/>
            <a:rect l="l" t="t" r="r" b="b"/>
            <a:pathLst>
              <a:path w="10341187" h="6945578">
                <a:moveTo>
                  <a:pt x="0" y="0"/>
                </a:moveTo>
                <a:lnTo>
                  <a:pt x="10341187" y="0"/>
                </a:lnTo>
                <a:lnTo>
                  <a:pt x="10341187" y="6945578"/>
                </a:lnTo>
                <a:lnTo>
                  <a:pt x="0" y="6945578"/>
                </a:lnTo>
                <a:lnTo>
                  <a:pt x="0" y="0"/>
                </a:lnTo>
                <a:close/>
              </a:path>
            </a:pathLst>
          </a:custGeom>
          <a:blipFill>
            <a:blip r:embed="rId4"/>
            <a:stretch>
              <a:fillRect b="-13713"/>
            </a:stretch>
          </a:blipFill>
        </p:spPr>
        <p:txBody>
          <a:bodyPr/>
          <a:lstStyle/>
          <a:p>
            <a:endParaRPr lang="ja-JP" altLang="en-US"/>
          </a:p>
        </p:txBody>
      </p:sp>
      <p:sp>
        <p:nvSpPr>
          <p:cNvPr id="5" name="Freeform 5"/>
          <p:cNvSpPr/>
          <p:nvPr/>
        </p:nvSpPr>
        <p:spPr>
          <a:xfrm>
            <a:off x="3963182" y="1617606"/>
            <a:ext cx="4472223" cy="1133622"/>
          </a:xfrm>
          <a:custGeom>
            <a:avLst/>
            <a:gdLst/>
            <a:ahLst/>
            <a:cxnLst/>
            <a:rect l="l" t="t" r="r" b="b"/>
            <a:pathLst>
              <a:path w="4472223" h="1133622">
                <a:moveTo>
                  <a:pt x="0" y="0"/>
                </a:moveTo>
                <a:lnTo>
                  <a:pt x="4472223" y="0"/>
                </a:lnTo>
                <a:lnTo>
                  <a:pt x="4472223" y="1133621"/>
                </a:lnTo>
                <a:lnTo>
                  <a:pt x="0" y="1133621"/>
                </a:lnTo>
                <a:lnTo>
                  <a:pt x="0" y="0"/>
                </a:lnTo>
                <a:close/>
              </a:path>
            </a:pathLst>
          </a:custGeom>
          <a:blipFill>
            <a:blip r:embed="rId5"/>
            <a:stretch>
              <a:fillRect t="-54421" r="-348" b="-66120"/>
            </a:stretch>
          </a:blipFill>
        </p:spPr>
        <p:txBody>
          <a:bodyPr/>
          <a:lstStyle/>
          <a:p>
            <a:endParaRPr lang="ja-JP" altLang="en-US"/>
          </a:p>
        </p:txBody>
      </p:sp>
      <p:sp>
        <p:nvSpPr>
          <p:cNvPr id="6" name="Freeform 6"/>
          <p:cNvSpPr/>
          <p:nvPr/>
        </p:nvSpPr>
        <p:spPr>
          <a:xfrm rot="-1647300">
            <a:off x="1057167" y="6689544"/>
            <a:ext cx="1718360" cy="3779103"/>
          </a:xfrm>
          <a:custGeom>
            <a:avLst/>
            <a:gdLst/>
            <a:ahLst/>
            <a:cxnLst/>
            <a:rect l="l" t="t" r="r" b="b"/>
            <a:pathLst>
              <a:path w="1718360" h="3779103">
                <a:moveTo>
                  <a:pt x="0" y="0"/>
                </a:moveTo>
                <a:lnTo>
                  <a:pt x="1718361" y="0"/>
                </a:lnTo>
                <a:lnTo>
                  <a:pt x="1718361" y="3779103"/>
                </a:lnTo>
                <a:lnTo>
                  <a:pt x="0" y="3779103"/>
                </a:lnTo>
                <a:lnTo>
                  <a:pt x="0" y="0"/>
                </a:lnTo>
                <a:close/>
              </a:path>
            </a:pathLst>
          </a:custGeom>
          <a:blipFill>
            <a:blip r:embed="rId6"/>
            <a:stretch>
              <a:fillRect b="-26305"/>
            </a:stretch>
          </a:blipFill>
        </p:spPr>
        <p:txBody>
          <a:bodyPr/>
          <a:lstStyle/>
          <a:p>
            <a:endParaRPr lang="ja-JP" altLang="en-US"/>
          </a:p>
        </p:txBody>
      </p:sp>
      <p:sp>
        <p:nvSpPr>
          <p:cNvPr id="7" name="Freeform 7"/>
          <p:cNvSpPr/>
          <p:nvPr/>
        </p:nvSpPr>
        <p:spPr>
          <a:xfrm rot="-1647300">
            <a:off x="3015945" y="8070911"/>
            <a:ext cx="1718360" cy="2579129"/>
          </a:xfrm>
          <a:custGeom>
            <a:avLst/>
            <a:gdLst/>
            <a:ahLst/>
            <a:cxnLst/>
            <a:rect l="l" t="t" r="r" b="b"/>
            <a:pathLst>
              <a:path w="1718360" h="2579129">
                <a:moveTo>
                  <a:pt x="0" y="0"/>
                </a:moveTo>
                <a:lnTo>
                  <a:pt x="1718360" y="0"/>
                </a:lnTo>
                <a:lnTo>
                  <a:pt x="1718360" y="2579128"/>
                </a:lnTo>
                <a:lnTo>
                  <a:pt x="0" y="2579128"/>
                </a:lnTo>
                <a:lnTo>
                  <a:pt x="0" y="0"/>
                </a:lnTo>
                <a:close/>
              </a:path>
            </a:pathLst>
          </a:custGeom>
          <a:blipFill>
            <a:blip r:embed="rId6"/>
            <a:stretch>
              <a:fillRect b="-85071"/>
            </a:stretch>
          </a:blipFill>
        </p:spPr>
        <p:txBody>
          <a:bodyPr/>
          <a:lstStyle/>
          <a:p>
            <a:endParaRPr lang="ja-JP" altLang="en-US"/>
          </a:p>
        </p:txBody>
      </p:sp>
      <p:sp>
        <p:nvSpPr>
          <p:cNvPr id="8" name="Freeform 8"/>
          <p:cNvSpPr/>
          <p:nvPr/>
        </p:nvSpPr>
        <p:spPr>
          <a:xfrm>
            <a:off x="11369887" y="3094163"/>
            <a:ext cx="6591866" cy="4392402"/>
          </a:xfrm>
          <a:custGeom>
            <a:avLst/>
            <a:gdLst/>
            <a:ahLst/>
            <a:cxnLst/>
            <a:rect l="l" t="t" r="r" b="b"/>
            <a:pathLst>
              <a:path w="6591866" h="4392402">
                <a:moveTo>
                  <a:pt x="0" y="0"/>
                </a:moveTo>
                <a:lnTo>
                  <a:pt x="6591866" y="0"/>
                </a:lnTo>
                <a:lnTo>
                  <a:pt x="6591866" y="4392402"/>
                </a:lnTo>
                <a:lnTo>
                  <a:pt x="0" y="4392402"/>
                </a:lnTo>
                <a:lnTo>
                  <a:pt x="0" y="0"/>
                </a:lnTo>
                <a:close/>
              </a:path>
            </a:pathLst>
          </a:custGeom>
          <a:blipFill>
            <a:blip r:embed="rId7"/>
            <a:stretch>
              <a:fillRect/>
            </a:stretch>
          </a:blipFill>
        </p:spPr>
        <p:txBody>
          <a:bodyPr/>
          <a:lstStyle/>
          <a:p>
            <a:endParaRPr lang="ja-JP" altLang="en-US"/>
          </a:p>
        </p:txBody>
      </p:sp>
      <p:sp>
        <p:nvSpPr>
          <p:cNvPr id="9" name="TextBox 9"/>
          <p:cNvSpPr txBox="1"/>
          <p:nvPr/>
        </p:nvSpPr>
        <p:spPr>
          <a:xfrm>
            <a:off x="1519497" y="3918764"/>
            <a:ext cx="9850390" cy="2743200"/>
          </a:xfrm>
          <a:prstGeom prst="rect">
            <a:avLst/>
          </a:prstGeom>
        </p:spPr>
        <p:txBody>
          <a:bodyPr lIns="0" tIns="0" rIns="0" bIns="0" rtlCol="0" anchor="t">
            <a:spAutoFit/>
          </a:bodyPr>
          <a:lstStyle/>
          <a:p>
            <a:pPr>
              <a:lnSpc>
                <a:spcPts val="10834"/>
              </a:lnSpc>
              <a:spcBef>
                <a:spcPct val="0"/>
              </a:spcBef>
            </a:pPr>
            <a:r>
              <a:rPr lang="en-US" sz="9029">
                <a:solidFill>
                  <a:srgbClr val="000000"/>
                </a:solidFill>
                <a:latin typeface="Francois One"/>
              </a:rPr>
              <a:t>1. Chiến tranh lạnh </a:t>
            </a:r>
          </a:p>
          <a:p>
            <a:pPr algn="l">
              <a:lnSpc>
                <a:spcPts val="10834"/>
              </a:lnSpc>
              <a:spcBef>
                <a:spcPct val="0"/>
              </a:spcBef>
            </a:pPr>
            <a:r>
              <a:rPr lang="en-US" sz="9029">
                <a:solidFill>
                  <a:srgbClr val="000000"/>
                </a:solidFill>
                <a:latin typeface="Francois One"/>
              </a:rPr>
              <a:t>(1947 – 1989)</a:t>
            </a:r>
          </a:p>
        </p:txBody>
      </p:sp>
      <p:sp>
        <p:nvSpPr>
          <p:cNvPr id="10" name="Freeform 10"/>
          <p:cNvSpPr/>
          <p:nvPr/>
        </p:nvSpPr>
        <p:spPr>
          <a:xfrm rot="-2438117">
            <a:off x="16203052" y="6837372"/>
            <a:ext cx="2916922" cy="725584"/>
          </a:xfrm>
          <a:custGeom>
            <a:avLst/>
            <a:gdLst/>
            <a:ahLst/>
            <a:cxnLst/>
            <a:rect l="l" t="t" r="r" b="b"/>
            <a:pathLst>
              <a:path w="2916922" h="725584">
                <a:moveTo>
                  <a:pt x="0" y="0"/>
                </a:moveTo>
                <a:lnTo>
                  <a:pt x="2916921" y="0"/>
                </a:lnTo>
                <a:lnTo>
                  <a:pt x="2916921" y="725584"/>
                </a:lnTo>
                <a:lnTo>
                  <a:pt x="0" y="725584"/>
                </a:lnTo>
                <a:lnTo>
                  <a:pt x="0" y="0"/>
                </a:lnTo>
                <a:close/>
              </a:path>
            </a:pathLst>
          </a:custGeom>
          <a:blipFill>
            <a:blip r:embed="rId8"/>
            <a:stretch>
              <a:fillRect/>
            </a:stretch>
          </a:blipFill>
        </p:spPr>
        <p:txBody>
          <a:bodyPr/>
          <a:lstStyle/>
          <a:p>
            <a:endParaRPr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a:off x="1395562" y="2105288"/>
            <a:ext cx="521263" cy="531223"/>
          </a:xfrm>
          <a:custGeom>
            <a:avLst/>
            <a:gdLst/>
            <a:ahLst/>
            <a:cxnLst/>
            <a:rect l="l" t="t" r="r" b="b"/>
            <a:pathLst>
              <a:path w="521263" h="531223">
                <a:moveTo>
                  <a:pt x="0" y="0"/>
                </a:moveTo>
                <a:lnTo>
                  <a:pt x="521263" y="0"/>
                </a:lnTo>
                <a:lnTo>
                  <a:pt x="521263" y="531223"/>
                </a:lnTo>
                <a:lnTo>
                  <a:pt x="0" y="531223"/>
                </a:lnTo>
                <a:lnTo>
                  <a:pt x="0" y="0"/>
                </a:lnTo>
                <a:close/>
              </a:path>
            </a:pathLst>
          </a:custGeom>
          <a:blipFill>
            <a:blip r:embed="rId3"/>
            <a:stretch>
              <a:fillRect/>
            </a:stretch>
          </a:blipFill>
        </p:spPr>
        <p:txBody>
          <a:bodyPr/>
          <a:lstStyle/>
          <a:p>
            <a:endParaRPr lang="ja-JP" altLang="en-US"/>
          </a:p>
        </p:txBody>
      </p:sp>
      <p:sp>
        <p:nvSpPr>
          <p:cNvPr id="4" name="Freeform 4"/>
          <p:cNvSpPr/>
          <p:nvPr/>
        </p:nvSpPr>
        <p:spPr>
          <a:xfrm rot="-9334208">
            <a:off x="-1208752" y="8504833"/>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4"/>
            <a:stretch>
              <a:fillRect l="-106346" t="-67728" r="-12207"/>
            </a:stretch>
          </a:blipFill>
        </p:spPr>
        <p:txBody>
          <a:bodyPr/>
          <a:lstStyle/>
          <a:p>
            <a:endParaRPr lang="ja-JP" altLang="en-US"/>
          </a:p>
        </p:txBody>
      </p:sp>
      <p:sp>
        <p:nvSpPr>
          <p:cNvPr id="5" name="Freeform 5"/>
          <p:cNvSpPr/>
          <p:nvPr/>
        </p:nvSpPr>
        <p:spPr>
          <a:xfrm rot="-671709">
            <a:off x="15555895" y="621388"/>
            <a:ext cx="2494769" cy="1521809"/>
          </a:xfrm>
          <a:custGeom>
            <a:avLst/>
            <a:gdLst/>
            <a:ahLst/>
            <a:cxnLst/>
            <a:rect l="l" t="t" r="r" b="b"/>
            <a:pathLst>
              <a:path w="2494769" h="1521809">
                <a:moveTo>
                  <a:pt x="0" y="0"/>
                </a:moveTo>
                <a:lnTo>
                  <a:pt x="2494768" y="0"/>
                </a:lnTo>
                <a:lnTo>
                  <a:pt x="2494768" y="1521809"/>
                </a:lnTo>
                <a:lnTo>
                  <a:pt x="0" y="1521809"/>
                </a:lnTo>
                <a:lnTo>
                  <a:pt x="0" y="0"/>
                </a:lnTo>
                <a:close/>
              </a:path>
            </a:pathLst>
          </a:custGeom>
          <a:blipFill>
            <a:blip r:embed="rId5"/>
            <a:stretch>
              <a:fillRect/>
            </a:stretch>
          </a:blipFill>
        </p:spPr>
        <p:txBody>
          <a:bodyPr/>
          <a:lstStyle/>
          <a:p>
            <a:endParaRPr lang="ja-JP" altLang="en-US"/>
          </a:p>
        </p:txBody>
      </p:sp>
      <p:sp>
        <p:nvSpPr>
          <p:cNvPr id="6" name="TextBox 6"/>
          <p:cNvSpPr txBox="1"/>
          <p:nvPr/>
        </p:nvSpPr>
        <p:spPr>
          <a:xfrm>
            <a:off x="-219071" y="793925"/>
            <a:ext cx="10840414" cy="866775"/>
          </a:xfrm>
          <a:prstGeom prst="rect">
            <a:avLst/>
          </a:prstGeom>
        </p:spPr>
        <p:txBody>
          <a:bodyPr lIns="0" tIns="0" rIns="0" bIns="0" rtlCol="0" anchor="t">
            <a:spAutoFit/>
          </a:bodyPr>
          <a:lstStyle/>
          <a:p>
            <a:pPr algn="ctr">
              <a:lnSpc>
                <a:spcPts val="6765"/>
              </a:lnSpc>
              <a:spcBef>
                <a:spcPct val="0"/>
              </a:spcBef>
            </a:pPr>
            <a:r>
              <a:rPr lang="en-US" sz="5637">
                <a:solidFill>
                  <a:srgbClr val="231F20"/>
                </a:solidFill>
                <a:latin typeface="Paytone One"/>
              </a:rPr>
              <a:t>a) Nguyên nhân, đặc điểm</a:t>
            </a:r>
          </a:p>
        </p:txBody>
      </p:sp>
      <p:sp>
        <p:nvSpPr>
          <p:cNvPr id="7" name="TextBox 7"/>
          <p:cNvSpPr txBox="1"/>
          <p:nvPr/>
        </p:nvSpPr>
        <p:spPr>
          <a:xfrm>
            <a:off x="2008282" y="1927400"/>
            <a:ext cx="15614326" cy="877475"/>
          </a:xfrm>
          <a:prstGeom prst="rect">
            <a:avLst/>
          </a:prstGeom>
        </p:spPr>
        <p:txBody>
          <a:bodyPr lIns="0" tIns="0" rIns="0" bIns="0" rtlCol="0" anchor="t">
            <a:spAutoFit/>
          </a:bodyPr>
          <a:lstStyle/>
          <a:p>
            <a:pPr>
              <a:lnSpc>
                <a:spcPts val="6909"/>
              </a:lnSpc>
            </a:pPr>
            <a:r>
              <a:rPr lang="en-US" sz="5757">
                <a:solidFill>
                  <a:srgbClr val="231F20"/>
                </a:solidFill>
                <a:latin typeface="Dancing Script Bold"/>
              </a:rPr>
              <a:t> Nguyên nhân dẫn đến Chiến tranh lạnh</a:t>
            </a:r>
          </a:p>
        </p:txBody>
      </p:sp>
      <p:sp>
        <p:nvSpPr>
          <p:cNvPr id="8" name="TextBox 8"/>
          <p:cNvSpPr txBox="1"/>
          <p:nvPr/>
        </p:nvSpPr>
        <p:spPr>
          <a:xfrm>
            <a:off x="1395562" y="3221648"/>
            <a:ext cx="14773998" cy="1028700"/>
          </a:xfrm>
          <a:prstGeom prst="rect">
            <a:avLst/>
          </a:prstGeom>
        </p:spPr>
        <p:txBody>
          <a:bodyPr lIns="0" tIns="0" rIns="0" bIns="0" rtlCol="0" anchor="t">
            <a:spAutoFit/>
          </a:bodyPr>
          <a:lstStyle/>
          <a:p>
            <a:pPr marL="729906" lvl="1" indent="-364953" algn="just">
              <a:lnSpc>
                <a:spcPts val="4056"/>
              </a:lnSpc>
              <a:buFont typeface="Arial"/>
              <a:buChar char="•"/>
            </a:pPr>
            <a:r>
              <a:rPr lang="en-US" sz="3380">
                <a:solidFill>
                  <a:srgbClr val="231F20"/>
                </a:solidFill>
                <a:latin typeface="Varela Round"/>
              </a:rPr>
              <a:t>Quan hệ đồng minh giữa Liên Xô và Mỹ đã nhanh chóng chuyển sang thế đối đầu.</a:t>
            </a:r>
          </a:p>
        </p:txBody>
      </p:sp>
      <p:sp>
        <p:nvSpPr>
          <p:cNvPr id="9" name="TextBox 9"/>
          <p:cNvSpPr txBox="1"/>
          <p:nvPr/>
        </p:nvSpPr>
        <p:spPr>
          <a:xfrm>
            <a:off x="1395562" y="4526573"/>
            <a:ext cx="15863738" cy="514350"/>
          </a:xfrm>
          <a:prstGeom prst="rect">
            <a:avLst/>
          </a:prstGeom>
        </p:spPr>
        <p:txBody>
          <a:bodyPr lIns="0" tIns="0" rIns="0" bIns="0" rtlCol="0" anchor="t">
            <a:spAutoFit/>
          </a:bodyPr>
          <a:lstStyle/>
          <a:p>
            <a:pPr marL="729743" lvl="1" indent="-364871" algn="just">
              <a:lnSpc>
                <a:spcPts val="4056"/>
              </a:lnSpc>
              <a:buFont typeface="Arial"/>
              <a:buChar char="•"/>
            </a:pPr>
            <a:r>
              <a:rPr lang="en-US" sz="3380">
                <a:solidFill>
                  <a:srgbClr val="231F20"/>
                </a:solidFill>
                <a:latin typeface="Varela Round"/>
              </a:rPr>
              <a:t>Mâu thuẫn về mục tiêu và lợi ích chiến lược giữa hai siêu cường.</a:t>
            </a:r>
          </a:p>
        </p:txBody>
      </p:sp>
      <p:sp>
        <p:nvSpPr>
          <p:cNvPr id="10" name="TextBox 10"/>
          <p:cNvSpPr txBox="1"/>
          <p:nvPr/>
        </p:nvSpPr>
        <p:spPr>
          <a:xfrm>
            <a:off x="2197125" y="5307623"/>
            <a:ext cx="14606154" cy="2571750"/>
          </a:xfrm>
          <a:prstGeom prst="rect">
            <a:avLst/>
          </a:prstGeom>
        </p:spPr>
        <p:txBody>
          <a:bodyPr lIns="0" tIns="0" rIns="0" bIns="0" rtlCol="0" anchor="t">
            <a:spAutoFit/>
          </a:bodyPr>
          <a:lstStyle/>
          <a:p>
            <a:pPr algn="just">
              <a:lnSpc>
                <a:spcPts val="4056"/>
              </a:lnSpc>
              <a:spcBef>
                <a:spcPct val="0"/>
              </a:spcBef>
            </a:pPr>
            <a:r>
              <a:rPr lang="en-US" sz="3380">
                <a:solidFill>
                  <a:srgbClr val="231F20"/>
                </a:solidFill>
                <a:latin typeface="Varela Round"/>
              </a:rPr>
              <a:t>+ Liên Xô: thúc đẩy hòa bình, hợp tác và duy trì an ninh trên thế giới.</a:t>
            </a:r>
          </a:p>
          <a:p>
            <a:pPr algn="just">
              <a:lnSpc>
                <a:spcPts val="4056"/>
              </a:lnSpc>
              <a:spcBef>
                <a:spcPct val="0"/>
              </a:spcBef>
            </a:pPr>
            <a:r>
              <a:rPr lang="en-US" sz="3380">
                <a:solidFill>
                  <a:srgbClr val="231F20"/>
                </a:solidFill>
                <a:latin typeface="Varela Round"/>
              </a:rPr>
              <a:t>+ Mỹ, Anh và các nước tư bản: coi sự lớn mạnh của Liên Xô và việc mở rộng của hệ thống chủ nghĩa xã hội là mối đe doạ, nên đã để ra một loạt chiến lược về kinh tế, chính trị, quân sự nhằm bao vây, cô lập Liên Xô và phong trào cách mạng thế giới.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grpSp>
        <p:nvGrpSpPr>
          <p:cNvPr id="3" name="Group 3"/>
          <p:cNvGrpSpPr/>
          <p:nvPr/>
        </p:nvGrpSpPr>
        <p:grpSpPr>
          <a:xfrm>
            <a:off x="1028700" y="1830337"/>
            <a:ext cx="16230600" cy="6626327"/>
            <a:chOff x="0" y="0"/>
            <a:chExt cx="5920967" cy="2417302"/>
          </a:xfrm>
        </p:grpSpPr>
        <p:sp>
          <p:nvSpPr>
            <p:cNvPr id="4" name="Freeform 4"/>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path>
              </a:pathLst>
            </a:custGeom>
            <a:solidFill>
              <a:srgbClr val="FCF4EA"/>
            </a:solidFill>
            <a:ln>
              <a:noFill/>
            </a:ln>
          </p:spPr>
          <p:txBody>
            <a:bodyPr/>
            <a:lstStyle/>
            <a:p>
              <a:endParaRPr lang="ja-JP" altLang="en-US"/>
            </a:p>
          </p:txBody>
        </p:sp>
      </p:grpSp>
      <p:sp>
        <p:nvSpPr>
          <p:cNvPr id="5" name="Freeform 5"/>
          <p:cNvSpPr/>
          <p:nvPr/>
        </p:nvSpPr>
        <p:spPr>
          <a:xfrm rot="8768189">
            <a:off x="11489523" y="8066873"/>
            <a:ext cx="9758800" cy="4440254"/>
          </a:xfrm>
          <a:custGeom>
            <a:avLst/>
            <a:gdLst/>
            <a:ahLst/>
            <a:cxnLst/>
            <a:rect l="l" t="t" r="r" b="b"/>
            <a:pathLst>
              <a:path w="9758800" h="4440254">
                <a:moveTo>
                  <a:pt x="0" y="0"/>
                </a:moveTo>
                <a:lnTo>
                  <a:pt x="9758800" y="0"/>
                </a:lnTo>
                <a:lnTo>
                  <a:pt x="9758800" y="4440254"/>
                </a:lnTo>
                <a:lnTo>
                  <a:pt x="0" y="4440254"/>
                </a:lnTo>
                <a:lnTo>
                  <a:pt x="0" y="0"/>
                </a:lnTo>
                <a:close/>
              </a:path>
            </a:pathLst>
          </a:custGeom>
          <a:blipFill>
            <a:blip r:embed="rId3"/>
            <a:stretch>
              <a:fillRect/>
            </a:stretch>
          </a:blipFill>
        </p:spPr>
        <p:txBody>
          <a:bodyPr/>
          <a:lstStyle/>
          <a:p>
            <a:endParaRPr lang="ja-JP" altLang="en-US"/>
          </a:p>
        </p:txBody>
      </p:sp>
      <p:sp>
        <p:nvSpPr>
          <p:cNvPr id="6" name="Freeform 6"/>
          <p:cNvSpPr/>
          <p:nvPr/>
        </p:nvSpPr>
        <p:spPr>
          <a:xfrm rot="-1647300">
            <a:off x="1036282" y="6213491"/>
            <a:ext cx="2124525" cy="4672361"/>
          </a:xfrm>
          <a:custGeom>
            <a:avLst/>
            <a:gdLst/>
            <a:ahLst/>
            <a:cxnLst/>
            <a:rect l="l" t="t" r="r" b="b"/>
            <a:pathLst>
              <a:path w="2124525" h="4672361">
                <a:moveTo>
                  <a:pt x="0" y="0"/>
                </a:moveTo>
                <a:lnTo>
                  <a:pt x="2124525" y="0"/>
                </a:lnTo>
                <a:lnTo>
                  <a:pt x="2124525" y="4672361"/>
                </a:lnTo>
                <a:lnTo>
                  <a:pt x="0" y="4672361"/>
                </a:lnTo>
                <a:lnTo>
                  <a:pt x="0" y="0"/>
                </a:lnTo>
                <a:close/>
              </a:path>
            </a:pathLst>
          </a:custGeom>
          <a:blipFill>
            <a:blip r:embed="rId4"/>
            <a:stretch>
              <a:fillRect b="-26305"/>
            </a:stretch>
          </a:blipFill>
        </p:spPr>
        <p:txBody>
          <a:bodyPr/>
          <a:lstStyle/>
          <a:p>
            <a:endParaRPr lang="ja-JP" altLang="en-US"/>
          </a:p>
        </p:txBody>
      </p:sp>
      <p:sp>
        <p:nvSpPr>
          <p:cNvPr id="7" name="Freeform 7"/>
          <p:cNvSpPr/>
          <p:nvPr/>
        </p:nvSpPr>
        <p:spPr>
          <a:xfrm rot="-1647300">
            <a:off x="2915527" y="7963702"/>
            <a:ext cx="2124525" cy="3188751"/>
          </a:xfrm>
          <a:custGeom>
            <a:avLst/>
            <a:gdLst/>
            <a:ahLst/>
            <a:cxnLst/>
            <a:rect l="l" t="t" r="r" b="b"/>
            <a:pathLst>
              <a:path w="2124525" h="3188751">
                <a:moveTo>
                  <a:pt x="0" y="0"/>
                </a:moveTo>
                <a:lnTo>
                  <a:pt x="2124526" y="0"/>
                </a:lnTo>
                <a:lnTo>
                  <a:pt x="2124526" y="3188751"/>
                </a:lnTo>
                <a:lnTo>
                  <a:pt x="0" y="3188751"/>
                </a:lnTo>
                <a:lnTo>
                  <a:pt x="0" y="0"/>
                </a:lnTo>
                <a:close/>
              </a:path>
            </a:pathLst>
          </a:custGeom>
          <a:blipFill>
            <a:blip r:embed="rId4"/>
            <a:stretch>
              <a:fillRect b="-85071"/>
            </a:stretch>
          </a:blipFill>
        </p:spPr>
        <p:txBody>
          <a:bodyPr/>
          <a:lstStyle/>
          <a:p>
            <a:endParaRPr lang="ja-JP" altLang="en-US"/>
          </a:p>
        </p:txBody>
      </p:sp>
      <p:sp>
        <p:nvSpPr>
          <p:cNvPr id="8" name="TextBox 8"/>
          <p:cNvSpPr txBox="1"/>
          <p:nvPr/>
        </p:nvSpPr>
        <p:spPr>
          <a:xfrm>
            <a:off x="3207813" y="2372201"/>
            <a:ext cx="12107851" cy="885825"/>
          </a:xfrm>
          <a:prstGeom prst="rect">
            <a:avLst/>
          </a:prstGeom>
        </p:spPr>
        <p:txBody>
          <a:bodyPr lIns="0" tIns="0" rIns="0" bIns="0" rtlCol="0" anchor="t">
            <a:spAutoFit/>
          </a:bodyPr>
          <a:lstStyle/>
          <a:p>
            <a:pPr algn="ctr">
              <a:lnSpc>
                <a:spcPts val="6911"/>
              </a:lnSpc>
              <a:spcBef>
                <a:spcPct val="0"/>
              </a:spcBef>
            </a:pPr>
            <a:r>
              <a:rPr lang="en-US" sz="5759" dirty="0">
                <a:solidFill>
                  <a:srgbClr val="302C2C"/>
                </a:solidFill>
                <a:latin typeface="Dancing Script Bold"/>
              </a:rPr>
              <a:t> </a:t>
            </a:r>
            <a:r>
              <a:rPr lang="en-US" sz="5759" dirty="0" err="1">
                <a:solidFill>
                  <a:srgbClr val="302C2C"/>
                </a:solidFill>
                <a:latin typeface="Dancing Script Bold"/>
              </a:rPr>
              <a:t>Các</a:t>
            </a:r>
            <a:r>
              <a:rPr lang="en-US" sz="5759" dirty="0">
                <a:solidFill>
                  <a:srgbClr val="302C2C"/>
                </a:solidFill>
                <a:latin typeface="Dancing Script Bold"/>
              </a:rPr>
              <a:t> </a:t>
            </a:r>
            <a:r>
              <a:rPr lang="en-US" sz="5759" dirty="0" err="1">
                <a:solidFill>
                  <a:srgbClr val="302C2C"/>
                </a:solidFill>
                <a:latin typeface="Dancing Script Bold"/>
              </a:rPr>
              <a:t>sự</a:t>
            </a:r>
            <a:r>
              <a:rPr lang="en-US" sz="5759" dirty="0">
                <a:solidFill>
                  <a:srgbClr val="302C2C"/>
                </a:solidFill>
                <a:latin typeface="Dancing Script Bold"/>
              </a:rPr>
              <a:t> </a:t>
            </a:r>
            <a:r>
              <a:rPr lang="en-US" sz="5759" dirty="0" err="1">
                <a:solidFill>
                  <a:srgbClr val="302C2C"/>
                </a:solidFill>
                <a:latin typeface="Dancing Script Bold"/>
              </a:rPr>
              <a:t>kiện</a:t>
            </a:r>
            <a:r>
              <a:rPr lang="en-US" sz="5759" dirty="0">
                <a:solidFill>
                  <a:srgbClr val="302C2C"/>
                </a:solidFill>
                <a:latin typeface="Dancing Script Bold"/>
              </a:rPr>
              <a:t> </a:t>
            </a:r>
            <a:r>
              <a:rPr lang="en-US" sz="5759" dirty="0" err="1">
                <a:solidFill>
                  <a:srgbClr val="302C2C"/>
                </a:solidFill>
                <a:latin typeface="Dancing Script Bold"/>
              </a:rPr>
              <a:t>dẫn</a:t>
            </a:r>
            <a:r>
              <a:rPr lang="en-US" sz="5759" dirty="0">
                <a:solidFill>
                  <a:srgbClr val="302C2C"/>
                </a:solidFill>
                <a:latin typeface="Dancing Script Bold"/>
              </a:rPr>
              <a:t> </a:t>
            </a:r>
            <a:r>
              <a:rPr lang="en-US" sz="5759" dirty="0" err="1">
                <a:solidFill>
                  <a:srgbClr val="302C2C"/>
                </a:solidFill>
                <a:latin typeface="Dancing Script Bold"/>
              </a:rPr>
              <a:t>đến</a:t>
            </a:r>
            <a:r>
              <a:rPr lang="en-US" sz="5759" dirty="0">
                <a:solidFill>
                  <a:srgbClr val="302C2C"/>
                </a:solidFill>
                <a:latin typeface="Dancing Script Bold"/>
              </a:rPr>
              <a:t> </a:t>
            </a:r>
            <a:r>
              <a:rPr lang="en-US" sz="5759" dirty="0" err="1">
                <a:solidFill>
                  <a:srgbClr val="302C2C"/>
                </a:solidFill>
                <a:latin typeface="Dancing Script Bold"/>
              </a:rPr>
              <a:t>Chiến</a:t>
            </a:r>
            <a:r>
              <a:rPr lang="en-US" sz="5759" dirty="0">
                <a:solidFill>
                  <a:srgbClr val="302C2C"/>
                </a:solidFill>
                <a:latin typeface="Dancing Script Bold"/>
              </a:rPr>
              <a:t> </a:t>
            </a:r>
            <a:r>
              <a:rPr lang="en-US" sz="5759" dirty="0" err="1">
                <a:solidFill>
                  <a:srgbClr val="302C2C"/>
                </a:solidFill>
                <a:latin typeface="Dancing Script Bold"/>
              </a:rPr>
              <a:t>tranh</a:t>
            </a:r>
            <a:r>
              <a:rPr lang="en-US" sz="5759" dirty="0">
                <a:solidFill>
                  <a:srgbClr val="302C2C"/>
                </a:solidFill>
                <a:latin typeface="Dancing Script Bold"/>
              </a:rPr>
              <a:t> </a:t>
            </a:r>
            <a:r>
              <a:rPr lang="en-US" sz="5759" dirty="0" err="1">
                <a:solidFill>
                  <a:srgbClr val="302C2C"/>
                </a:solidFill>
                <a:latin typeface="Dancing Script Bold"/>
              </a:rPr>
              <a:t>lạnh</a:t>
            </a:r>
            <a:r>
              <a:rPr lang="en-US" sz="5759" dirty="0">
                <a:solidFill>
                  <a:srgbClr val="302C2C"/>
                </a:solidFill>
                <a:latin typeface="Dancing Script Bold"/>
              </a:rPr>
              <a:t>:</a:t>
            </a:r>
          </a:p>
        </p:txBody>
      </p:sp>
      <p:sp>
        <p:nvSpPr>
          <p:cNvPr id="9" name="Freeform 9"/>
          <p:cNvSpPr/>
          <p:nvPr/>
        </p:nvSpPr>
        <p:spPr>
          <a:xfrm>
            <a:off x="2983106" y="2501639"/>
            <a:ext cx="521263" cy="531223"/>
          </a:xfrm>
          <a:custGeom>
            <a:avLst/>
            <a:gdLst/>
            <a:ahLst/>
            <a:cxnLst/>
            <a:rect l="l" t="t" r="r" b="b"/>
            <a:pathLst>
              <a:path w="521263" h="531223">
                <a:moveTo>
                  <a:pt x="0" y="0"/>
                </a:moveTo>
                <a:lnTo>
                  <a:pt x="521262" y="0"/>
                </a:lnTo>
                <a:lnTo>
                  <a:pt x="521262" y="531223"/>
                </a:lnTo>
                <a:lnTo>
                  <a:pt x="0" y="531223"/>
                </a:lnTo>
                <a:lnTo>
                  <a:pt x="0" y="0"/>
                </a:lnTo>
                <a:close/>
              </a:path>
            </a:pathLst>
          </a:custGeom>
          <a:blipFill>
            <a:blip r:embed="rId5"/>
            <a:stretch>
              <a:fillRect/>
            </a:stretch>
          </a:blipFill>
        </p:spPr>
        <p:txBody>
          <a:bodyPr/>
          <a:lstStyle/>
          <a:p>
            <a:endParaRPr lang="ja-JP" altLang="en-US"/>
          </a:p>
        </p:txBody>
      </p:sp>
      <p:sp>
        <p:nvSpPr>
          <p:cNvPr id="10" name="TextBox 10"/>
          <p:cNvSpPr txBox="1"/>
          <p:nvPr/>
        </p:nvSpPr>
        <p:spPr>
          <a:xfrm>
            <a:off x="2098544" y="3575560"/>
            <a:ext cx="13461051" cy="1019175"/>
          </a:xfrm>
          <a:prstGeom prst="rect">
            <a:avLst/>
          </a:prstGeom>
        </p:spPr>
        <p:txBody>
          <a:bodyPr lIns="0" tIns="0" rIns="0" bIns="0" rtlCol="0" anchor="t">
            <a:spAutoFit/>
          </a:bodyPr>
          <a:lstStyle/>
          <a:p>
            <a:pPr marL="727582" lvl="1" indent="-363791">
              <a:lnSpc>
                <a:spcPts val="4043"/>
              </a:lnSpc>
              <a:buFont typeface="Arial"/>
              <a:buChar char="•"/>
            </a:pPr>
            <a:r>
              <a:rPr lang="en-US" sz="3369">
                <a:solidFill>
                  <a:srgbClr val="302C2C"/>
                </a:solidFill>
                <a:latin typeface="Varela Round"/>
              </a:rPr>
              <a:t>Tổng thống Mỹ Truman đã phát động cuộc Chiến tranh lạnh chống Liên Xô và các nước xã hội chủ nghĩa: </a:t>
            </a:r>
          </a:p>
        </p:txBody>
      </p:sp>
      <p:sp>
        <p:nvSpPr>
          <p:cNvPr id="11" name="TextBox 11"/>
          <p:cNvSpPr txBox="1"/>
          <p:nvPr/>
        </p:nvSpPr>
        <p:spPr>
          <a:xfrm>
            <a:off x="2972335" y="4833299"/>
            <a:ext cx="12343329" cy="2028825"/>
          </a:xfrm>
          <a:prstGeom prst="rect">
            <a:avLst/>
          </a:prstGeom>
        </p:spPr>
        <p:txBody>
          <a:bodyPr lIns="0" tIns="0" rIns="0" bIns="0" rtlCol="0" anchor="t">
            <a:spAutoFit/>
          </a:bodyPr>
          <a:lstStyle/>
          <a:p>
            <a:pPr>
              <a:lnSpc>
                <a:spcPts val="4043"/>
              </a:lnSpc>
              <a:spcBef>
                <a:spcPct val="0"/>
              </a:spcBef>
            </a:pPr>
            <a:r>
              <a:rPr lang="en-US" sz="3369">
                <a:solidFill>
                  <a:srgbClr val="000000"/>
                </a:solidFill>
                <a:latin typeface="Varela Round"/>
              </a:rPr>
              <a:t>+ Công bố kế hoạch Mácsan (tháng 6/1947);</a:t>
            </a:r>
          </a:p>
          <a:p>
            <a:pPr algn="just">
              <a:lnSpc>
                <a:spcPts val="4043"/>
              </a:lnSpc>
              <a:spcBef>
                <a:spcPct val="0"/>
              </a:spcBef>
            </a:pPr>
            <a:r>
              <a:rPr lang="en-US" sz="3369">
                <a:solidFill>
                  <a:srgbClr val="000000"/>
                </a:solidFill>
                <a:latin typeface="Varela Round"/>
              </a:rPr>
              <a:t>+ Thành lập các liên minh quân sự như: Tổ chức Hiệp ước Bắc Đại Tây Dương (NATO, 1949), Tổ chức Hiệp ước Đông Nam Á (SEATO, 1954),...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8418" t="-31163" r="-18418" b="-50373"/>
            </a:stretch>
          </a:blipFill>
        </p:spPr>
        <p:txBody>
          <a:bodyPr/>
          <a:lstStyle/>
          <a:p>
            <a:endParaRPr lang="ja-JP" altLang="en-US"/>
          </a:p>
        </p:txBody>
      </p:sp>
      <p:grpSp>
        <p:nvGrpSpPr>
          <p:cNvPr id="3" name="Group 3"/>
          <p:cNvGrpSpPr/>
          <p:nvPr/>
        </p:nvGrpSpPr>
        <p:grpSpPr>
          <a:xfrm>
            <a:off x="1028700" y="1830337"/>
            <a:ext cx="16230600" cy="6626327"/>
            <a:chOff x="0" y="0"/>
            <a:chExt cx="5920967" cy="2417302"/>
          </a:xfrm>
        </p:grpSpPr>
        <p:sp>
          <p:nvSpPr>
            <p:cNvPr id="4" name="Freeform 4"/>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path>
              </a:pathLst>
            </a:custGeom>
            <a:solidFill>
              <a:srgbClr val="FCF4EA"/>
            </a:solidFill>
            <a:ln>
              <a:noFill/>
            </a:ln>
          </p:spPr>
          <p:txBody>
            <a:bodyPr/>
            <a:lstStyle/>
            <a:p>
              <a:endParaRPr lang="ja-JP" altLang="en-US"/>
            </a:p>
          </p:txBody>
        </p:sp>
      </p:grpSp>
      <p:sp>
        <p:nvSpPr>
          <p:cNvPr id="5" name="Freeform 5"/>
          <p:cNvSpPr/>
          <p:nvPr/>
        </p:nvSpPr>
        <p:spPr>
          <a:xfrm rot="8768189">
            <a:off x="11489523" y="8066873"/>
            <a:ext cx="9758800" cy="4440254"/>
          </a:xfrm>
          <a:custGeom>
            <a:avLst/>
            <a:gdLst/>
            <a:ahLst/>
            <a:cxnLst/>
            <a:rect l="l" t="t" r="r" b="b"/>
            <a:pathLst>
              <a:path w="9758800" h="4440254">
                <a:moveTo>
                  <a:pt x="0" y="0"/>
                </a:moveTo>
                <a:lnTo>
                  <a:pt x="9758800" y="0"/>
                </a:lnTo>
                <a:lnTo>
                  <a:pt x="9758800" y="4440254"/>
                </a:lnTo>
                <a:lnTo>
                  <a:pt x="0" y="4440254"/>
                </a:lnTo>
                <a:lnTo>
                  <a:pt x="0" y="0"/>
                </a:lnTo>
                <a:close/>
              </a:path>
            </a:pathLst>
          </a:custGeom>
          <a:blipFill>
            <a:blip r:embed="rId3"/>
            <a:stretch>
              <a:fillRect/>
            </a:stretch>
          </a:blipFill>
        </p:spPr>
        <p:txBody>
          <a:bodyPr/>
          <a:lstStyle/>
          <a:p>
            <a:endParaRPr lang="ja-JP" altLang="en-US"/>
          </a:p>
        </p:txBody>
      </p:sp>
      <p:sp>
        <p:nvSpPr>
          <p:cNvPr id="6" name="Freeform 6"/>
          <p:cNvSpPr/>
          <p:nvPr/>
        </p:nvSpPr>
        <p:spPr>
          <a:xfrm rot="-1647300">
            <a:off x="2915527" y="7963702"/>
            <a:ext cx="2124525" cy="3188751"/>
          </a:xfrm>
          <a:custGeom>
            <a:avLst/>
            <a:gdLst/>
            <a:ahLst/>
            <a:cxnLst/>
            <a:rect l="l" t="t" r="r" b="b"/>
            <a:pathLst>
              <a:path w="2124525" h="3188751">
                <a:moveTo>
                  <a:pt x="0" y="0"/>
                </a:moveTo>
                <a:lnTo>
                  <a:pt x="2124526" y="0"/>
                </a:lnTo>
                <a:lnTo>
                  <a:pt x="2124526" y="3188751"/>
                </a:lnTo>
                <a:lnTo>
                  <a:pt x="0" y="3188751"/>
                </a:lnTo>
                <a:lnTo>
                  <a:pt x="0" y="0"/>
                </a:lnTo>
                <a:close/>
              </a:path>
            </a:pathLst>
          </a:custGeom>
          <a:blipFill>
            <a:blip r:embed="rId4"/>
            <a:stretch>
              <a:fillRect b="-85071"/>
            </a:stretch>
          </a:blipFill>
        </p:spPr>
        <p:txBody>
          <a:bodyPr/>
          <a:lstStyle/>
          <a:p>
            <a:endParaRPr lang="ja-JP" altLang="en-US"/>
          </a:p>
        </p:txBody>
      </p:sp>
      <p:sp>
        <p:nvSpPr>
          <p:cNvPr id="7" name="TextBox 7"/>
          <p:cNvSpPr txBox="1"/>
          <p:nvPr/>
        </p:nvSpPr>
        <p:spPr>
          <a:xfrm>
            <a:off x="2795688" y="2257651"/>
            <a:ext cx="12107851" cy="885825"/>
          </a:xfrm>
          <a:prstGeom prst="rect">
            <a:avLst/>
          </a:prstGeom>
        </p:spPr>
        <p:txBody>
          <a:bodyPr lIns="0" tIns="0" rIns="0" bIns="0" rtlCol="0" anchor="t">
            <a:spAutoFit/>
          </a:bodyPr>
          <a:lstStyle/>
          <a:p>
            <a:pPr algn="ctr">
              <a:lnSpc>
                <a:spcPts val="6911"/>
              </a:lnSpc>
              <a:spcBef>
                <a:spcPct val="0"/>
              </a:spcBef>
            </a:pPr>
            <a:r>
              <a:rPr lang="en-US" sz="5759">
                <a:solidFill>
                  <a:srgbClr val="302C2C"/>
                </a:solidFill>
                <a:latin typeface="Dancing Script Bold"/>
              </a:rPr>
              <a:t> Các sự kiện dẫn đến Chiến tranh lạnh:</a:t>
            </a:r>
          </a:p>
        </p:txBody>
      </p:sp>
      <p:sp>
        <p:nvSpPr>
          <p:cNvPr id="8" name="Freeform 8"/>
          <p:cNvSpPr/>
          <p:nvPr/>
        </p:nvSpPr>
        <p:spPr>
          <a:xfrm>
            <a:off x="2983106" y="2501639"/>
            <a:ext cx="521263" cy="531223"/>
          </a:xfrm>
          <a:custGeom>
            <a:avLst/>
            <a:gdLst/>
            <a:ahLst/>
            <a:cxnLst/>
            <a:rect l="l" t="t" r="r" b="b"/>
            <a:pathLst>
              <a:path w="521263" h="531223">
                <a:moveTo>
                  <a:pt x="0" y="0"/>
                </a:moveTo>
                <a:lnTo>
                  <a:pt x="521262" y="0"/>
                </a:lnTo>
                <a:lnTo>
                  <a:pt x="521262" y="531223"/>
                </a:lnTo>
                <a:lnTo>
                  <a:pt x="0" y="531223"/>
                </a:lnTo>
                <a:lnTo>
                  <a:pt x="0" y="0"/>
                </a:lnTo>
                <a:close/>
              </a:path>
            </a:pathLst>
          </a:custGeom>
          <a:blipFill>
            <a:blip r:embed="rId5"/>
            <a:stretch>
              <a:fillRect/>
            </a:stretch>
          </a:blipFill>
        </p:spPr>
        <p:txBody>
          <a:bodyPr/>
          <a:lstStyle/>
          <a:p>
            <a:endParaRPr lang="ja-JP" altLang="en-US"/>
          </a:p>
        </p:txBody>
      </p:sp>
      <p:sp>
        <p:nvSpPr>
          <p:cNvPr id="9" name="Freeform 9"/>
          <p:cNvSpPr/>
          <p:nvPr/>
        </p:nvSpPr>
        <p:spPr>
          <a:xfrm>
            <a:off x="1424502" y="5532639"/>
            <a:ext cx="2079866" cy="1481905"/>
          </a:xfrm>
          <a:custGeom>
            <a:avLst/>
            <a:gdLst/>
            <a:ahLst/>
            <a:cxnLst/>
            <a:rect l="l" t="t" r="r" b="b"/>
            <a:pathLst>
              <a:path w="2079866" h="1481905">
                <a:moveTo>
                  <a:pt x="0" y="0"/>
                </a:moveTo>
                <a:lnTo>
                  <a:pt x="2079866" y="0"/>
                </a:lnTo>
                <a:lnTo>
                  <a:pt x="2079866" y="1481904"/>
                </a:lnTo>
                <a:lnTo>
                  <a:pt x="0" y="1481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10" name="TextBox 10"/>
          <p:cNvSpPr txBox="1"/>
          <p:nvPr/>
        </p:nvSpPr>
        <p:spPr>
          <a:xfrm>
            <a:off x="1619637" y="3369669"/>
            <a:ext cx="15281772" cy="1524000"/>
          </a:xfrm>
          <a:prstGeom prst="rect">
            <a:avLst/>
          </a:prstGeom>
        </p:spPr>
        <p:txBody>
          <a:bodyPr lIns="0" tIns="0" rIns="0" bIns="0" rtlCol="0" anchor="t">
            <a:spAutoFit/>
          </a:bodyPr>
          <a:lstStyle/>
          <a:p>
            <a:pPr marL="727582" lvl="1" indent="-363791">
              <a:lnSpc>
                <a:spcPts val="4043"/>
              </a:lnSpc>
              <a:buFont typeface="Arial"/>
              <a:buChar char="•"/>
            </a:pPr>
            <a:r>
              <a:rPr lang="en-US" sz="3369">
                <a:solidFill>
                  <a:srgbClr val="302C2C"/>
                </a:solidFill>
                <a:latin typeface="Varela Round"/>
              </a:rPr>
              <a:t>Liên Xô và các nước xã hội chủ nghĩa Đông Âu thành lập Hội đồng tương trợ kinh tế (SEV, tháng 1/1949) và liên minh quân sự mang tên Tổ chức Hiệp ước Vácxava (tháng 5/1955).</a:t>
            </a:r>
          </a:p>
        </p:txBody>
      </p:sp>
      <p:sp>
        <p:nvSpPr>
          <p:cNvPr id="11" name="TextBox 11"/>
          <p:cNvSpPr txBox="1"/>
          <p:nvPr/>
        </p:nvSpPr>
        <p:spPr>
          <a:xfrm>
            <a:off x="3776876" y="5388495"/>
            <a:ext cx="13243206" cy="2533650"/>
          </a:xfrm>
          <a:prstGeom prst="rect">
            <a:avLst/>
          </a:prstGeom>
        </p:spPr>
        <p:txBody>
          <a:bodyPr lIns="0" tIns="0" rIns="0" bIns="0" rtlCol="0" anchor="t">
            <a:spAutoFit/>
          </a:bodyPr>
          <a:lstStyle/>
          <a:p>
            <a:pPr algn="just">
              <a:lnSpc>
                <a:spcPts val="4043"/>
              </a:lnSpc>
              <a:spcBef>
                <a:spcPct val="0"/>
              </a:spcBef>
            </a:pPr>
            <a:r>
              <a:rPr lang="en-US" sz="3369">
                <a:solidFill>
                  <a:srgbClr val="302C2C"/>
                </a:solidFill>
                <a:latin typeface="Varela Round"/>
              </a:rPr>
              <a:t> Với sự ra đời của Học thuyết Truman (Mỹ), Học thuyết Đanốp (Liên Xô); cùng với sự thành lập của các khối quân sự và kinh tế đối lập ở cả hai phía Mỹ và Liên Xô, cuộc đối đầu giữa hai phe tư bản chủ nghĩa và xã hội chủ nghĩa đã kéo dài từ năm 1947 đến năm 1989.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flipV="1">
            <a:off x="2282056" y="1751745"/>
            <a:ext cx="13723888" cy="7272027"/>
          </a:xfrm>
          <a:custGeom>
            <a:avLst/>
            <a:gdLst/>
            <a:ahLst/>
            <a:cxnLst/>
            <a:rect l="l" t="t" r="r" b="b"/>
            <a:pathLst>
              <a:path w="13723888" h="7272027">
                <a:moveTo>
                  <a:pt x="0" y="7272027"/>
                </a:moveTo>
                <a:lnTo>
                  <a:pt x="13723888" y="7272027"/>
                </a:lnTo>
                <a:lnTo>
                  <a:pt x="13723888" y="0"/>
                </a:lnTo>
                <a:lnTo>
                  <a:pt x="0" y="0"/>
                </a:lnTo>
                <a:lnTo>
                  <a:pt x="0" y="7272027"/>
                </a:lnTo>
                <a:close/>
              </a:path>
            </a:pathLst>
          </a:custGeom>
          <a:blipFill>
            <a:blip r:embed="rId3"/>
            <a:stretch>
              <a:fillRect t="-33313" r="-102940" b="-140526"/>
            </a:stretch>
          </a:blipFill>
        </p:spPr>
        <p:txBody>
          <a:bodyPr/>
          <a:lstStyle/>
          <a:p>
            <a:endParaRPr lang="ja-JP" altLang="en-US"/>
          </a:p>
        </p:txBody>
      </p:sp>
      <p:sp>
        <p:nvSpPr>
          <p:cNvPr id="4" name="Freeform 4"/>
          <p:cNvSpPr/>
          <p:nvPr/>
        </p:nvSpPr>
        <p:spPr>
          <a:xfrm rot="-1141381">
            <a:off x="660767" y="3581585"/>
            <a:ext cx="1718360" cy="5548166"/>
          </a:xfrm>
          <a:custGeom>
            <a:avLst/>
            <a:gdLst/>
            <a:ahLst/>
            <a:cxnLst/>
            <a:rect l="l" t="t" r="r" b="b"/>
            <a:pathLst>
              <a:path w="1718360" h="5548166">
                <a:moveTo>
                  <a:pt x="0" y="0"/>
                </a:moveTo>
                <a:lnTo>
                  <a:pt x="1718360" y="0"/>
                </a:lnTo>
                <a:lnTo>
                  <a:pt x="1718360" y="5548166"/>
                </a:lnTo>
                <a:lnTo>
                  <a:pt x="0" y="5548166"/>
                </a:lnTo>
                <a:lnTo>
                  <a:pt x="0" y="0"/>
                </a:lnTo>
                <a:close/>
              </a:path>
            </a:pathLst>
          </a:custGeom>
          <a:blipFill>
            <a:blip r:embed="rId4"/>
            <a:stretch>
              <a:fillRect l="-8117" r="-8117"/>
            </a:stretch>
          </a:blipFill>
        </p:spPr>
        <p:txBody>
          <a:bodyPr/>
          <a:lstStyle/>
          <a:p>
            <a:endParaRPr lang="ja-JP" altLang="en-US"/>
          </a:p>
        </p:txBody>
      </p:sp>
      <p:sp>
        <p:nvSpPr>
          <p:cNvPr id="5" name="Freeform 5"/>
          <p:cNvSpPr/>
          <p:nvPr/>
        </p:nvSpPr>
        <p:spPr>
          <a:xfrm rot="986403" flipH="1">
            <a:off x="15646801" y="2613675"/>
            <a:ext cx="1718360" cy="5548166"/>
          </a:xfrm>
          <a:custGeom>
            <a:avLst/>
            <a:gdLst/>
            <a:ahLst/>
            <a:cxnLst/>
            <a:rect l="l" t="t" r="r" b="b"/>
            <a:pathLst>
              <a:path w="1718360" h="5548166">
                <a:moveTo>
                  <a:pt x="1718360" y="0"/>
                </a:moveTo>
                <a:lnTo>
                  <a:pt x="0" y="0"/>
                </a:lnTo>
                <a:lnTo>
                  <a:pt x="0" y="5548166"/>
                </a:lnTo>
                <a:lnTo>
                  <a:pt x="1718360" y="5548166"/>
                </a:lnTo>
                <a:lnTo>
                  <a:pt x="1718360" y="0"/>
                </a:lnTo>
                <a:close/>
              </a:path>
            </a:pathLst>
          </a:custGeom>
          <a:blipFill>
            <a:blip r:embed="rId4"/>
            <a:stretch>
              <a:fillRect l="-8117" r="-8117"/>
            </a:stretch>
          </a:blipFill>
        </p:spPr>
        <p:txBody>
          <a:bodyPr/>
          <a:lstStyle/>
          <a:p>
            <a:endParaRPr lang="ja-JP" altLang="en-US"/>
          </a:p>
        </p:txBody>
      </p:sp>
      <p:sp>
        <p:nvSpPr>
          <p:cNvPr id="6" name="Freeform 6"/>
          <p:cNvSpPr/>
          <p:nvPr/>
        </p:nvSpPr>
        <p:spPr>
          <a:xfrm rot="-609219">
            <a:off x="14236817" y="7158262"/>
            <a:ext cx="2582193" cy="2825930"/>
          </a:xfrm>
          <a:custGeom>
            <a:avLst/>
            <a:gdLst/>
            <a:ahLst/>
            <a:cxnLst/>
            <a:rect l="l" t="t" r="r" b="b"/>
            <a:pathLst>
              <a:path w="2582193" h="2825930">
                <a:moveTo>
                  <a:pt x="0" y="0"/>
                </a:moveTo>
                <a:lnTo>
                  <a:pt x="2582193" y="0"/>
                </a:lnTo>
                <a:lnTo>
                  <a:pt x="2582193" y="2825930"/>
                </a:lnTo>
                <a:lnTo>
                  <a:pt x="0" y="2825930"/>
                </a:lnTo>
                <a:lnTo>
                  <a:pt x="0" y="0"/>
                </a:lnTo>
                <a:close/>
              </a:path>
            </a:pathLst>
          </a:custGeom>
          <a:blipFill>
            <a:blip r:embed="rId5"/>
            <a:stretch>
              <a:fillRect/>
            </a:stretch>
          </a:blipFill>
        </p:spPr>
        <p:txBody>
          <a:bodyPr/>
          <a:lstStyle/>
          <a:p>
            <a:endParaRPr lang="ja-JP" altLang="en-US"/>
          </a:p>
        </p:txBody>
      </p:sp>
      <p:sp>
        <p:nvSpPr>
          <p:cNvPr id="7" name="Freeform 7"/>
          <p:cNvSpPr/>
          <p:nvPr/>
        </p:nvSpPr>
        <p:spPr>
          <a:xfrm>
            <a:off x="1724208" y="7994793"/>
            <a:ext cx="2714331" cy="2057956"/>
          </a:xfrm>
          <a:custGeom>
            <a:avLst/>
            <a:gdLst/>
            <a:ahLst/>
            <a:cxnLst/>
            <a:rect l="l" t="t" r="r" b="b"/>
            <a:pathLst>
              <a:path w="2714331" h="2057956">
                <a:moveTo>
                  <a:pt x="0" y="0"/>
                </a:moveTo>
                <a:lnTo>
                  <a:pt x="2714331" y="0"/>
                </a:lnTo>
                <a:lnTo>
                  <a:pt x="2714331" y="2057957"/>
                </a:lnTo>
                <a:lnTo>
                  <a:pt x="0" y="2057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8" name="TextBox 8"/>
          <p:cNvSpPr txBox="1"/>
          <p:nvPr/>
        </p:nvSpPr>
        <p:spPr>
          <a:xfrm>
            <a:off x="4755741" y="638170"/>
            <a:ext cx="9849705" cy="884858"/>
          </a:xfrm>
          <a:prstGeom prst="rect">
            <a:avLst/>
          </a:prstGeom>
        </p:spPr>
        <p:txBody>
          <a:bodyPr wrap="square" lIns="0" tIns="0" rIns="0" bIns="0" rtlCol="0" anchor="t">
            <a:spAutoFit/>
          </a:bodyPr>
          <a:lstStyle/>
          <a:p>
            <a:pPr algn="ctr">
              <a:lnSpc>
                <a:spcPts val="6936"/>
              </a:lnSpc>
              <a:spcBef>
                <a:spcPct val="0"/>
              </a:spcBef>
            </a:pPr>
            <a:r>
              <a:rPr lang="en-US" sz="5780" dirty="0" err="1">
                <a:solidFill>
                  <a:srgbClr val="000000"/>
                </a:solidFill>
                <a:latin typeface="Dancing Script Bold"/>
              </a:rPr>
              <a:t>Đặc</a:t>
            </a:r>
            <a:r>
              <a:rPr lang="en-US" sz="5780" dirty="0">
                <a:solidFill>
                  <a:srgbClr val="000000"/>
                </a:solidFill>
                <a:latin typeface="Dancing Script Bold"/>
              </a:rPr>
              <a:t> </a:t>
            </a:r>
            <a:r>
              <a:rPr lang="en-US" sz="5780" dirty="0" err="1">
                <a:solidFill>
                  <a:srgbClr val="000000"/>
                </a:solidFill>
                <a:latin typeface="Dancing Script Bold"/>
              </a:rPr>
              <a:t>điểm</a:t>
            </a:r>
            <a:r>
              <a:rPr lang="en-US" sz="5780" dirty="0">
                <a:solidFill>
                  <a:srgbClr val="000000"/>
                </a:solidFill>
                <a:latin typeface="Dancing Script Bold"/>
              </a:rPr>
              <a:t> </a:t>
            </a:r>
            <a:r>
              <a:rPr lang="en-US" sz="5780" dirty="0" err="1">
                <a:solidFill>
                  <a:srgbClr val="000000"/>
                </a:solidFill>
                <a:latin typeface="Dancing Script Bold"/>
              </a:rPr>
              <a:t>của</a:t>
            </a:r>
            <a:r>
              <a:rPr lang="en-US" sz="5780" dirty="0">
                <a:solidFill>
                  <a:srgbClr val="000000"/>
                </a:solidFill>
                <a:latin typeface="Dancing Script Bold"/>
              </a:rPr>
              <a:t> </a:t>
            </a:r>
            <a:r>
              <a:rPr lang="en-US" sz="5780" dirty="0" err="1">
                <a:solidFill>
                  <a:srgbClr val="000000"/>
                </a:solidFill>
                <a:latin typeface="Dancing Script Bold"/>
              </a:rPr>
              <a:t>Chiến</a:t>
            </a:r>
            <a:r>
              <a:rPr lang="en-US" sz="5780" dirty="0">
                <a:solidFill>
                  <a:srgbClr val="000000"/>
                </a:solidFill>
                <a:latin typeface="Dancing Script Bold"/>
              </a:rPr>
              <a:t> </a:t>
            </a:r>
            <a:r>
              <a:rPr lang="en-US" sz="5780" dirty="0" err="1">
                <a:solidFill>
                  <a:srgbClr val="000000"/>
                </a:solidFill>
                <a:latin typeface="Dancing Script Bold"/>
              </a:rPr>
              <a:t>tranh</a:t>
            </a:r>
            <a:r>
              <a:rPr lang="en-US" sz="5780" dirty="0">
                <a:solidFill>
                  <a:srgbClr val="000000"/>
                </a:solidFill>
                <a:latin typeface="Dancing Script Bold"/>
              </a:rPr>
              <a:t> </a:t>
            </a:r>
            <a:r>
              <a:rPr lang="en-US" sz="5780" dirty="0" err="1">
                <a:solidFill>
                  <a:srgbClr val="000000"/>
                </a:solidFill>
                <a:latin typeface="Dancing Script Bold"/>
              </a:rPr>
              <a:t>lạnh</a:t>
            </a:r>
            <a:endParaRPr lang="en-US" sz="5780" dirty="0">
              <a:solidFill>
                <a:srgbClr val="000000"/>
              </a:solidFill>
              <a:latin typeface="Dancing Script Bold"/>
            </a:endParaRPr>
          </a:p>
        </p:txBody>
      </p:sp>
      <p:sp>
        <p:nvSpPr>
          <p:cNvPr id="9" name="Freeform 9"/>
          <p:cNvSpPr/>
          <p:nvPr/>
        </p:nvSpPr>
        <p:spPr>
          <a:xfrm>
            <a:off x="4234478" y="763088"/>
            <a:ext cx="521263" cy="531223"/>
          </a:xfrm>
          <a:custGeom>
            <a:avLst/>
            <a:gdLst/>
            <a:ahLst/>
            <a:cxnLst/>
            <a:rect l="l" t="t" r="r" b="b"/>
            <a:pathLst>
              <a:path w="521263" h="531223">
                <a:moveTo>
                  <a:pt x="0" y="0"/>
                </a:moveTo>
                <a:lnTo>
                  <a:pt x="521263" y="0"/>
                </a:lnTo>
                <a:lnTo>
                  <a:pt x="521263" y="531224"/>
                </a:lnTo>
                <a:lnTo>
                  <a:pt x="0" y="531224"/>
                </a:lnTo>
                <a:lnTo>
                  <a:pt x="0" y="0"/>
                </a:lnTo>
                <a:close/>
              </a:path>
            </a:pathLst>
          </a:custGeom>
          <a:blipFill>
            <a:blip r:embed="rId8"/>
            <a:stretch>
              <a:fillRect/>
            </a:stretch>
          </a:blipFill>
        </p:spPr>
        <p:txBody>
          <a:bodyPr/>
          <a:lstStyle/>
          <a:p>
            <a:endParaRPr lang="ja-JP" altLang="en-US"/>
          </a:p>
        </p:txBody>
      </p:sp>
      <p:sp>
        <p:nvSpPr>
          <p:cNvPr id="10" name="TextBox 10"/>
          <p:cNvSpPr txBox="1"/>
          <p:nvPr/>
        </p:nvSpPr>
        <p:spPr>
          <a:xfrm>
            <a:off x="3236413" y="2286494"/>
            <a:ext cx="11556384" cy="54959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 Chiến tranh lạnh chi phối quan hệ quốc tế toàn cầu, lôi kéo phần lớn các nước trên thế giới tham gia.</a:t>
            </a:r>
          </a:p>
          <a:p>
            <a:pPr algn="just">
              <a:lnSpc>
                <a:spcPts val="3600"/>
              </a:lnSpc>
              <a:spcBef>
                <a:spcPct val="0"/>
              </a:spcBef>
            </a:pPr>
            <a:r>
              <a:rPr lang="en-US" sz="3000">
                <a:solidFill>
                  <a:srgbClr val="000000"/>
                </a:solidFill>
                <a:latin typeface="Varela Round"/>
              </a:rPr>
              <a:t>- Cuộc đối đầu giữa hai hệ tư tưởng: tư bản chủ nghĩa và xã hội chủ nghĩa do Mỹ và Liên Xô đứng đầu.</a:t>
            </a:r>
          </a:p>
          <a:p>
            <a:pPr algn="just">
              <a:lnSpc>
                <a:spcPts val="3600"/>
              </a:lnSpc>
              <a:spcBef>
                <a:spcPct val="0"/>
              </a:spcBef>
            </a:pPr>
            <a:r>
              <a:rPr lang="en-US" sz="3000">
                <a:solidFill>
                  <a:srgbClr val="000000"/>
                </a:solidFill>
                <a:latin typeface="Varela Round"/>
              </a:rPr>
              <a:t>- Cuộc đối đầu diễn ra trên hầu hết các lĩnh vực như chính trị, quân sự, kinh tế, ngoại giao, văn hoá.</a:t>
            </a:r>
          </a:p>
          <a:p>
            <a:pPr algn="just">
              <a:lnSpc>
                <a:spcPts val="3600"/>
              </a:lnSpc>
              <a:spcBef>
                <a:spcPct val="0"/>
              </a:spcBef>
            </a:pPr>
            <a:r>
              <a:rPr lang="en-US" sz="3000">
                <a:solidFill>
                  <a:srgbClr val="000000"/>
                </a:solidFill>
                <a:latin typeface="Varela Round"/>
              </a:rPr>
              <a:t>- Dù không có đối đầu quân sự trực tiếp giữa Mỹ và Liên Xô nhưng quan hệ quốc tế luôn trong tình trạng căng thẳng bởi các cuộc chiến tranh cục bộ và chạy đua vũ trang quy mô toàn cầu.</a:t>
            </a:r>
          </a:p>
          <a:p>
            <a:pPr algn="just">
              <a:lnSpc>
                <a:spcPts val="3600"/>
              </a:lnSpc>
              <a:spcBef>
                <a:spcPct val="0"/>
              </a:spcBef>
            </a:pPr>
            <a:r>
              <a:rPr lang="en-US" sz="3000">
                <a:solidFill>
                  <a:srgbClr val="000000"/>
                </a:solidFill>
                <a:latin typeface="Varela Round"/>
              </a:rPr>
              <a:t>- Trong Chiến tranh lạnh, Liên Xô và Mỹ vẫn có những cuộc thương lượng để tìm cách hòa hoãn, thỏa hiệp với nhau.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3"/>
            <a:stretch>
              <a:fillRect l="-106346" t="-67728" r="-12207"/>
            </a:stretch>
          </a:blipFill>
        </p:spPr>
        <p:txBody>
          <a:bodyPr/>
          <a:lstStyle/>
          <a:p>
            <a:endParaRPr lang="ja-JP" altLang="en-US"/>
          </a:p>
        </p:txBody>
      </p:sp>
      <p:sp>
        <p:nvSpPr>
          <p:cNvPr id="4" name="Freeform 4"/>
          <p:cNvSpPr/>
          <p:nvPr/>
        </p:nvSpPr>
        <p:spPr>
          <a:xfrm rot="565265">
            <a:off x="14598097" y="7881707"/>
            <a:ext cx="4016913" cy="3093023"/>
          </a:xfrm>
          <a:custGeom>
            <a:avLst/>
            <a:gdLst/>
            <a:ahLst/>
            <a:cxnLst/>
            <a:rect l="l" t="t" r="r" b="b"/>
            <a:pathLst>
              <a:path w="4016913" h="3093023">
                <a:moveTo>
                  <a:pt x="0" y="0"/>
                </a:moveTo>
                <a:lnTo>
                  <a:pt x="4016913" y="0"/>
                </a:lnTo>
                <a:lnTo>
                  <a:pt x="4016913" y="3093023"/>
                </a:lnTo>
                <a:lnTo>
                  <a:pt x="0" y="3093023"/>
                </a:lnTo>
                <a:lnTo>
                  <a:pt x="0" y="0"/>
                </a:lnTo>
                <a:close/>
              </a:path>
            </a:pathLst>
          </a:custGeom>
          <a:blipFill>
            <a:blip r:embed="rId4"/>
            <a:stretch>
              <a:fillRect/>
            </a:stretch>
          </a:blipFill>
        </p:spPr>
        <p:txBody>
          <a:bodyPr/>
          <a:lstStyle/>
          <a:p>
            <a:endParaRPr lang="ja-JP" altLang="en-US"/>
          </a:p>
        </p:txBody>
      </p:sp>
      <p:sp>
        <p:nvSpPr>
          <p:cNvPr id="5" name="Freeform 5"/>
          <p:cNvSpPr/>
          <p:nvPr/>
        </p:nvSpPr>
        <p:spPr>
          <a:xfrm rot="-1647300">
            <a:off x="5864075" y="7071251"/>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5"/>
            <a:stretch>
              <a:fillRect b="-26305"/>
            </a:stretch>
          </a:blipFill>
        </p:spPr>
        <p:txBody>
          <a:bodyPr/>
          <a:lstStyle/>
          <a:p>
            <a:endParaRPr lang="ja-JP" altLang="en-US"/>
          </a:p>
        </p:txBody>
      </p:sp>
      <p:sp>
        <p:nvSpPr>
          <p:cNvPr id="6" name="Freeform 6"/>
          <p:cNvSpPr/>
          <p:nvPr/>
        </p:nvSpPr>
        <p:spPr>
          <a:xfrm rot="-1647300">
            <a:off x="7822852" y="8452617"/>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5"/>
            <a:stretch>
              <a:fillRect b="-85071"/>
            </a:stretch>
          </a:blipFill>
        </p:spPr>
        <p:txBody>
          <a:bodyPr/>
          <a:lstStyle/>
          <a:p>
            <a:endParaRPr lang="ja-JP" altLang="en-US"/>
          </a:p>
        </p:txBody>
      </p:sp>
      <p:sp>
        <p:nvSpPr>
          <p:cNvPr id="7" name="TextBox 7"/>
          <p:cNvSpPr txBox="1"/>
          <p:nvPr/>
        </p:nvSpPr>
        <p:spPr>
          <a:xfrm>
            <a:off x="-2347114" y="375503"/>
            <a:ext cx="10206267" cy="975654"/>
          </a:xfrm>
          <a:prstGeom prst="rect">
            <a:avLst/>
          </a:prstGeom>
        </p:spPr>
        <p:txBody>
          <a:bodyPr lIns="0" tIns="0" rIns="0" bIns="0" rtlCol="0" anchor="t">
            <a:spAutoFit/>
          </a:bodyPr>
          <a:lstStyle/>
          <a:p>
            <a:pPr algn="ctr">
              <a:lnSpc>
                <a:spcPts val="7607"/>
              </a:lnSpc>
              <a:spcBef>
                <a:spcPct val="0"/>
              </a:spcBef>
            </a:pPr>
            <a:r>
              <a:rPr lang="en-US" sz="6339">
                <a:solidFill>
                  <a:srgbClr val="000000"/>
                </a:solidFill>
                <a:latin typeface="Paytone One"/>
              </a:rPr>
              <a:t>b) Hậu quả</a:t>
            </a:r>
          </a:p>
        </p:txBody>
      </p:sp>
      <p:sp>
        <p:nvSpPr>
          <p:cNvPr id="8" name="Freeform 8"/>
          <p:cNvSpPr/>
          <p:nvPr/>
        </p:nvSpPr>
        <p:spPr>
          <a:xfrm>
            <a:off x="204962" y="3331064"/>
            <a:ext cx="5334962" cy="6506368"/>
          </a:xfrm>
          <a:custGeom>
            <a:avLst/>
            <a:gdLst/>
            <a:ahLst/>
            <a:cxnLst/>
            <a:rect l="l" t="t" r="r" b="b"/>
            <a:pathLst>
              <a:path w="5334962" h="6506368">
                <a:moveTo>
                  <a:pt x="0" y="0"/>
                </a:moveTo>
                <a:lnTo>
                  <a:pt x="5334961" y="0"/>
                </a:lnTo>
                <a:lnTo>
                  <a:pt x="5334961"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9" name="Freeform 9"/>
          <p:cNvSpPr/>
          <p:nvPr/>
        </p:nvSpPr>
        <p:spPr>
          <a:xfrm>
            <a:off x="2250319" y="2504462"/>
            <a:ext cx="1244246" cy="1268022"/>
          </a:xfrm>
          <a:custGeom>
            <a:avLst/>
            <a:gdLst/>
            <a:ahLst/>
            <a:cxnLst/>
            <a:rect l="l" t="t" r="r" b="b"/>
            <a:pathLst>
              <a:path w="1244246" h="1268022">
                <a:moveTo>
                  <a:pt x="0" y="0"/>
                </a:moveTo>
                <a:lnTo>
                  <a:pt x="1244247" y="0"/>
                </a:lnTo>
                <a:lnTo>
                  <a:pt x="1244247" y="1268022"/>
                </a:lnTo>
                <a:lnTo>
                  <a:pt x="0" y="1268022"/>
                </a:lnTo>
                <a:lnTo>
                  <a:pt x="0" y="0"/>
                </a:lnTo>
                <a:close/>
              </a:path>
            </a:pathLst>
          </a:custGeom>
          <a:blipFill>
            <a:blip r:embed="rId7"/>
            <a:stretch>
              <a:fillRect/>
            </a:stretch>
          </a:blipFill>
        </p:spPr>
        <p:txBody>
          <a:bodyPr/>
          <a:lstStyle/>
          <a:p>
            <a:endParaRPr lang="ja-JP" altLang="en-US"/>
          </a:p>
        </p:txBody>
      </p:sp>
      <p:sp>
        <p:nvSpPr>
          <p:cNvPr id="10" name="TextBox 10"/>
          <p:cNvSpPr txBox="1"/>
          <p:nvPr/>
        </p:nvSpPr>
        <p:spPr>
          <a:xfrm>
            <a:off x="327612" y="4154934"/>
            <a:ext cx="5089660" cy="50387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Đưa đến việc phân chia thế giới thành hai hệ thống đối lập về ý thức hệ và chính trị, quân sự: tư bản chủ nghĩa và xã hội chủ nghĩa, làm cho quan hệ quốc tế trong giai đoạn 1947 - 1989 trở nên căng thẳng bởi các cuộc xung đột quân sự cục bộ, chạy đua vũ trang toàn cầu.</a:t>
            </a:r>
          </a:p>
        </p:txBody>
      </p:sp>
      <p:sp>
        <p:nvSpPr>
          <p:cNvPr id="11" name="Freeform 11"/>
          <p:cNvSpPr/>
          <p:nvPr/>
        </p:nvSpPr>
        <p:spPr>
          <a:xfrm>
            <a:off x="6476519" y="3331064"/>
            <a:ext cx="5334962" cy="6506368"/>
          </a:xfrm>
          <a:custGeom>
            <a:avLst/>
            <a:gdLst/>
            <a:ahLst/>
            <a:cxnLst/>
            <a:rect l="l" t="t" r="r" b="b"/>
            <a:pathLst>
              <a:path w="5334962" h="6506368">
                <a:moveTo>
                  <a:pt x="0" y="0"/>
                </a:moveTo>
                <a:lnTo>
                  <a:pt x="5334962" y="0"/>
                </a:lnTo>
                <a:lnTo>
                  <a:pt x="5334962"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12" name="Freeform 12"/>
          <p:cNvSpPr/>
          <p:nvPr/>
        </p:nvSpPr>
        <p:spPr>
          <a:xfrm>
            <a:off x="12459826" y="3331064"/>
            <a:ext cx="5334962" cy="6506368"/>
          </a:xfrm>
          <a:custGeom>
            <a:avLst/>
            <a:gdLst/>
            <a:ahLst/>
            <a:cxnLst/>
            <a:rect l="l" t="t" r="r" b="b"/>
            <a:pathLst>
              <a:path w="5334962" h="6506368">
                <a:moveTo>
                  <a:pt x="0" y="0"/>
                </a:moveTo>
                <a:lnTo>
                  <a:pt x="5334961" y="0"/>
                </a:lnTo>
                <a:lnTo>
                  <a:pt x="5334961"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13" name="Freeform 13"/>
          <p:cNvSpPr/>
          <p:nvPr/>
        </p:nvSpPr>
        <p:spPr>
          <a:xfrm>
            <a:off x="14505183" y="2697053"/>
            <a:ext cx="1244246" cy="1268022"/>
          </a:xfrm>
          <a:custGeom>
            <a:avLst/>
            <a:gdLst/>
            <a:ahLst/>
            <a:cxnLst/>
            <a:rect l="l" t="t" r="r" b="b"/>
            <a:pathLst>
              <a:path w="1244246" h="1268022">
                <a:moveTo>
                  <a:pt x="0" y="0"/>
                </a:moveTo>
                <a:lnTo>
                  <a:pt x="1244247" y="0"/>
                </a:lnTo>
                <a:lnTo>
                  <a:pt x="1244247" y="1268022"/>
                </a:lnTo>
                <a:lnTo>
                  <a:pt x="0" y="1268022"/>
                </a:lnTo>
                <a:lnTo>
                  <a:pt x="0" y="0"/>
                </a:lnTo>
                <a:close/>
              </a:path>
            </a:pathLst>
          </a:custGeom>
          <a:blipFill>
            <a:blip r:embed="rId7"/>
            <a:stretch>
              <a:fillRect/>
            </a:stretch>
          </a:blipFill>
        </p:spPr>
        <p:txBody>
          <a:bodyPr/>
          <a:lstStyle/>
          <a:p>
            <a:endParaRPr lang="ja-JP" altLang="en-US"/>
          </a:p>
        </p:txBody>
      </p:sp>
      <p:sp>
        <p:nvSpPr>
          <p:cNvPr id="14" name="Freeform 14"/>
          <p:cNvSpPr/>
          <p:nvPr/>
        </p:nvSpPr>
        <p:spPr>
          <a:xfrm>
            <a:off x="8521877" y="2656862"/>
            <a:ext cx="1244246" cy="1268022"/>
          </a:xfrm>
          <a:custGeom>
            <a:avLst/>
            <a:gdLst/>
            <a:ahLst/>
            <a:cxnLst/>
            <a:rect l="l" t="t" r="r" b="b"/>
            <a:pathLst>
              <a:path w="1244246" h="1268022">
                <a:moveTo>
                  <a:pt x="0" y="0"/>
                </a:moveTo>
                <a:lnTo>
                  <a:pt x="1244246" y="0"/>
                </a:lnTo>
                <a:lnTo>
                  <a:pt x="1244246" y="1268022"/>
                </a:lnTo>
                <a:lnTo>
                  <a:pt x="0" y="1268022"/>
                </a:lnTo>
                <a:lnTo>
                  <a:pt x="0" y="0"/>
                </a:lnTo>
                <a:close/>
              </a:path>
            </a:pathLst>
          </a:custGeom>
          <a:blipFill>
            <a:blip r:embed="rId7"/>
            <a:stretch>
              <a:fillRect/>
            </a:stretch>
          </a:blipFill>
        </p:spPr>
        <p:txBody>
          <a:bodyPr/>
          <a:lstStyle/>
          <a:p>
            <a:endParaRPr lang="ja-JP" altLang="en-US"/>
          </a:p>
        </p:txBody>
      </p:sp>
      <p:sp>
        <p:nvSpPr>
          <p:cNvPr id="15" name="TextBox 15"/>
          <p:cNvSpPr txBox="1"/>
          <p:nvPr/>
        </p:nvSpPr>
        <p:spPr>
          <a:xfrm>
            <a:off x="6592380" y="4060123"/>
            <a:ext cx="5079856" cy="50387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Gây ra các cuộc chiến tranh cục bộ, nội chiến  đã bùng nổ, như: chiến tranh Triều Tiên, chiến tranh Đông Dương, ... Gây ra tình trạng chia cắt lãnh thổ tại nhiều quốc gia, tạo ra các khối quân sự đối lập và tình trạng đối đầu căng thẳng ở hầu khắp các khu vực trên thế giới.</a:t>
            </a:r>
          </a:p>
        </p:txBody>
      </p:sp>
      <p:sp>
        <p:nvSpPr>
          <p:cNvPr id="16" name="TextBox 16"/>
          <p:cNvSpPr txBox="1"/>
          <p:nvPr/>
        </p:nvSpPr>
        <p:spPr>
          <a:xfrm>
            <a:off x="12744931" y="4154934"/>
            <a:ext cx="4805226" cy="45815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Dẫn tới cuộc chạy đua vũ trang trong nhiều năm giữa Liên Xô và Mỹ, làm suy yếu tiềm lực của các siêu cường, gây thiệt hại lớn về sức người, sức của. Các quốc gia bị lôi kéo vào vòng xoáy chiến tranh và các liên minh quân sự cũng chịu thiệt hại to lớn.</a:t>
            </a:r>
          </a:p>
        </p:txBody>
      </p:sp>
      <p:sp>
        <p:nvSpPr>
          <p:cNvPr id="17" name="TextBox 17"/>
          <p:cNvSpPr txBox="1"/>
          <p:nvPr/>
        </p:nvSpPr>
        <p:spPr>
          <a:xfrm>
            <a:off x="6102097" y="1038361"/>
            <a:ext cx="6060422" cy="1122529"/>
          </a:xfrm>
          <a:prstGeom prst="rect">
            <a:avLst/>
          </a:prstGeom>
        </p:spPr>
        <p:txBody>
          <a:bodyPr wrap="square" lIns="0" tIns="0" rIns="0" bIns="0" rtlCol="0" anchor="t">
            <a:spAutoFit/>
          </a:bodyPr>
          <a:lstStyle/>
          <a:p>
            <a:pPr algn="ctr">
              <a:lnSpc>
                <a:spcPts val="8809"/>
              </a:lnSpc>
              <a:spcBef>
                <a:spcPct val="0"/>
              </a:spcBef>
            </a:pPr>
            <a:r>
              <a:rPr lang="en-US" sz="7341" dirty="0" err="1">
                <a:solidFill>
                  <a:srgbClr val="2E2C2B"/>
                </a:solidFill>
                <a:latin typeface="Dancing Script Bold"/>
              </a:rPr>
              <a:t>Đối</a:t>
            </a:r>
            <a:r>
              <a:rPr lang="en-US" sz="7341" dirty="0">
                <a:solidFill>
                  <a:srgbClr val="2E2C2B"/>
                </a:solidFill>
                <a:latin typeface="Dancing Script Bold"/>
              </a:rPr>
              <a:t> </a:t>
            </a:r>
            <a:r>
              <a:rPr lang="en-US" sz="7341" dirty="0" err="1">
                <a:solidFill>
                  <a:srgbClr val="2E2C2B"/>
                </a:solidFill>
                <a:latin typeface="Dancing Script Bold"/>
              </a:rPr>
              <a:t>với</a:t>
            </a:r>
            <a:r>
              <a:rPr lang="en-US" sz="7341" dirty="0">
                <a:solidFill>
                  <a:srgbClr val="2E2C2B"/>
                </a:solidFill>
                <a:latin typeface="Dancing Script Bold"/>
              </a:rPr>
              <a:t> </a:t>
            </a:r>
            <a:r>
              <a:rPr lang="en-US" sz="7341" dirty="0" err="1">
                <a:solidFill>
                  <a:srgbClr val="2E2C2B"/>
                </a:solidFill>
                <a:latin typeface="Dancing Script Bold"/>
              </a:rPr>
              <a:t>thế</a:t>
            </a:r>
            <a:r>
              <a:rPr lang="en-US" sz="7341" dirty="0">
                <a:solidFill>
                  <a:srgbClr val="2E2C2B"/>
                </a:solidFill>
                <a:latin typeface="Dancing Script Bold"/>
              </a:rPr>
              <a:t> </a:t>
            </a:r>
            <a:r>
              <a:rPr lang="en-US" sz="7341" dirty="0" err="1">
                <a:solidFill>
                  <a:srgbClr val="2E2C2B"/>
                </a:solidFill>
                <a:latin typeface="Dancing Script Bold"/>
              </a:rPr>
              <a:t>giới</a:t>
            </a:r>
            <a:endParaRPr lang="en-US" sz="7341" dirty="0">
              <a:solidFill>
                <a:srgbClr val="2E2C2B"/>
              </a:solidFill>
              <a:latin typeface="Dancing Script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53" t="-45683" r="-1403" b="-49085"/>
            </a:stretch>
          </a:blipFill>
        </p:spPr>
        <p:txBody>
          <a:bodyPr/>
          <a:lstStyle/>
          <a:p>
            <a:endParaRPr lang="ja-JP" altLang="en-US"/>
          </a:p>
        </p:txBody>
      </p:sp>
      <p:sp>
        <p:nvSpPr>
          <p:cNvPr id="3" name="Freeform 3"/>
          <p:cNvSpPr/>
          <p:nvPr/>
        </p:nvSpPr>
        <p:spPr>
          <a:xfrm rot="-9334208">
            <a:off x="-1208752" y="7920162"/>
            <a:ext cx="8614985" cy="4055220"/>
          </a:xfrm>
          <a:custGeom>
            <a:avLst/>
            <a:gdLst/>
            <a:ahLst/>
            <a:cxnLst/>
            <a:rect l="l" t="t" r="r" b="b"/>
            <a:pathLst>
              <a:path w="8614985" h="4055220">
                <a:moveTo>
                  <a:pt x="0" y="0"/>
                </a:moveTo>
                <a:lnTo>
                  <a:pt x="8614985" y="0"/>
                </a:lnTo>
                <a:lnTo>
                  <a:pt x="8614985" y="4055220"/>
                </a:lnTo>
                <a:lnTo>
                  <a:pt x="0" y="4055220"/>
                </a:lnTo>
                <a:lnTo>
                  <a:pt x="0" y="0"/>
                </a:lnTo>
                <a:close/>
              </a:path>
            </a:pathLst>
          </a:custGeom>
          <a:blipFill>
            <a:blip r:embed="rId3"/>
            <a:stretch>
              <a:fillRect l="-106346" t="-67728" r="-12207"/>
            </a:stretch>
          </a:blipFill>
        </p:spPr>
        <p:txBody>
          <a:bodyPr/>
          <a:lstStyle/>
          <a:p>
            <a:endParaRPr lang="ja-JP" altLang="en-US"/>
          </a:p>
        </p:txBody>
      </p:sp>
      <p:sp>
        <p:nvSpPr>
          <p:cNvPr id="4" name="Freeform 4"/>
          <p:cNvSpPr/>
          <p:nvPr/>
        </p:nvSpPr>
        <p:spPr>
          <a:xfrm rot="565265">
            <a:off x="14598097" y="7881707"/>
            <a:ext cx="4016913" cy="3093023"/>
          </a:xfrm>
          <a:custGeom>
            <a:avLst/>
            <a:gdLst/>
            <a:ahLst/>
            <a:cxnLst/>
            <a:rect l="l" t="t" r="r" b="b"/>
            <a:pathLst>
              <a:path w="4016913" h="3093023">
                <a:moveTo>
                  <a:pt x="0" y="0"/>
                </a:moveTo>
                <a:lnTo>
                  <a:pt x="4016913" y="0"/>
                </a:lnTo>
                <a:lnTo>
                  <a:pt x="4016913" y="3093023"/>
                </a:lnTo>
                <a:lnTo>
                  <a:pt x="0" y="3093023"/>
                </a:lnTo>
                <a:lnTo>
                  <a:pt x="0" y="0"/>
                </a:lnTo>
                <a:close/>
              </a:path>
            </a:pathLst>
          </a:custGeom>
          <a:blipFill>
            <a:blip r:embed="rId4"/>
            <a:stretch>
              <a:fillRect/>
            </a:stretch>
          </a:blipFill>
        </p:spPr>
        <p:txBody>
          <a:bodyPr/>
          <a:lstStyle/>
          <a:p>
            <a:endParaRPr lang="ja-JP" altLang="en-US"/>
          </a:p>
        </p:txBody>
      </p:sp>
      <p:sp>
        <p:nvSpPr>
          <p:cNvPr id="5" name="Freeform 5"/>
          <p:cNvSpPr/>
          <p:nvPr/>
        </p:nvSpPr>
        <p:spPr>
          <a:xfrm rot="-1647300">
            <a:off x="5864075" y="7071251"/>
            <a:ext cx="1718360" cy="3779103"/>
          </a:xfrm>
          <a:custGeom>
            <a:avLst/>
            <a:gdLst/>
            <a:ahLst/>
            <a:cxnLst/>
            <a:rect l="l" t="t" r="r" b="b"/>
            <a:pathLst>
              <a:path w="1718360" h="3779103">
                <a:moveTo>
                  <a:pt x="0" y="0"/>
                </a:moveTo>
                <a:lnTo>
                  <a:pt x="1718360" y="0"/>
                </a:lnTo>
                <a:lnTo>
                  <a:pt x="1718360" y="3779103"/>
                </a:lnTo>
                <a:lnTo>
                  <a:pt x="0" y="3779103"/>
                </a:lnTo>
                <a:lnTo>
                  <a:pt x="0" y="0"/>
                </a:lnTo>
                <a:close/>
              </a:path>
            </a:pathLst>
          </a:custGeom>
          <a:blipFill>
            <a:blip r:embed="rId5"/>
            <a:stretch>
              <a:fillRect b="-26305"/>
            </a:stretch>
          </a:blipFill>
        </p:spPr>
        <p:txBody>
          <a:bodyPr/>
          <a:lstStyle/>
          <a:p>
            <a:endParaRPr lang="ja-JP" altLang="en-US"/>
          </a:p>
        </p:txBody>
      </p:sp>
      <p:sp>
        <p:nvSpPr>
          <p:cNvPr id="6" name="Freeform 6"/>
          <p:cNvSpPr/>
          <p:nvPr/>
        </p:nvSpPr>
        <p:spPr>
          <a:xfrm rot="-1647300">
            <a:off x="7822852" y="8452617"/>
            <a:ext cx="1718360" cy="2579129"/>
          </a:xfrm>
          <a:custGeom>
            <a:avLst/>
            <a:gdLst/>
            <a:ahLst/>
            <a:cxnLst/>
            <a:rect l="l" t="t" r="r" b="b"/>
            <a:pathLst>
              <a:path w="1718360" h="2579129">
                <a:moveTo>
                  <a:pt x="0" y="0"/>
                </a:moveTo>
                <a:lnTo>
                  <a:pt x="1718361" y="0"/>
                </a:lnTo>
                <a:lnTo>
                  <a:pt x="1718361" y="2579129"/>
                </a:lnTo>
                <a:lnTo>
                  <a:pt x="0" y="2579129"/>
                </a:lnTo>
                <a:lnTo>
                  <a:pt x="0" y="0"/>
                </a:lnTo>
                <a:close/>
              </a:path>
            </a:pathLst>
          </a:custGeom>
          <a:blipFill>
            <a:blip r:embed="rId5"/>
            <a:stretch>
              <a:fillRect b="-85071"/>
            </a:stretch>
          </a:blipFill>
        </p:spPr>
        <p:txBody>
          <a:bodyPr/>
          <a:lstStyle/>
          <a:p>
            <a:endParaRPr lang="ja-JP" altLang="en-US"/>
          </a:p>
        </p:txBody>
      </p:sp>
      <p:sp>
        <p:nvSpPr>
          <p:cNvPr id="7" name="TextBox 7"/>
          <p:cNvSpPr txBox="1"/>
          <p:nvPr/>
        </p:nvSpPr>
        <p:spPr>
          <a:xfrm>
            <a:off x="-2347114" y="375503"/>
            <a:ext cx="10206267" cy="975654"/>
          </a:xfrm>
          <a:prstGeom prst="rect">
            <a:avLst/>
          </a:prstGeom>
        </p:spPr>
        <p:txBody>
          <a:bodyPr lIns="0" tIns="0" rIns="0" bIns="0" rtlCol="0" anchor="t">
            <a:spAutoFit/>
          </a:bodyPr>
          <a:lstStyle/>
          <a:p>
            <a:pPr algn="ctr">
              <a:lnSpc>
                <a:spcPts val="7607"/>
              </a:lnSpc>
              <a:spcBef>
                <a:spcPct val="0"/>
              </a:spcBef>
            </a:pPr>
            <a:r>
              <a:rPr lang="en-US" sz="6339">
                <a:solidFill>
                  <a:srgbClr val="000000"/>
                </a:solidFill>
                <a:latin typeface="Paytone One"/>
              </a:rPr>
              <a:t>b) Hậu quả</a:t>
            </a:r>
          </a:p>
        </p:txBody>
      </p:sp>
      <p:sp>
        <p:nvSpPr>
          <p:cNvPr id="8" name="Freeform 8"/>
          <p:cNvSpPr/>
          <p:nvPr/>
        </p:nvSpPr>
        <p:spPr>
          <a:xfrm>
            <a:off x="204962" y="3331064"/>
            <a:ext cx="5334962" cy="6506368"/>
          </a:xfrm>
          <a:custGeom>
            <a:avLst/>
            <a:gdLst/>
            <a:ahLst/>
            <a:cxnLst/>
            <a:rect l="l" t="t" r="r" b="b"/>
            <a:pathLst>
              <a:path w="5334962" h="6506368">
                <a:moveTo>
                  <a:pt x="0" y="0"/>
                </a:moveTo>
                <a:lnTo>
                  <a:pt x="5334961" y="0"/>
                </a:lnTo>
                <a:lnTo>
                  <a:pt x="5334961"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9" name="Freeform 9"/>
          <p:cNvSpPr/>
          <p:nvPr/>
        </p:nvSpPr>
        <p:spPr>
          <a:xfrm>
            <a:off x="2250319" y="2504462"/>
            <a:ext cx="1244246" cy="1268022"/>
          </a:xfrm>
          <a:custGeom>
            <a:avLst/>
            <a:gdLst/>
            <a:ahLst/>
            <a:cxnLst/>
            <a:rect l="l" t="t" r="r" b="b"/>
            <a:pathLst>
              <a:path w="1244246" h="1268022">
                <a:moveTo>
                  <a:pt x="0" y="0"/>
                </a:moveTo>
                <a:lnTo>
                  <a:pt x="1244247" y="0"/>
                </a:lnTo>
                <a:lnTo>
                  <a:pt x="1244247" y="1268022"/>
                </a:lnTo>
                <a:lnTo>
                  <a:pt x="0" y="1268022"/>
                </a:lnTo>
                <a:lnTo>
                  <a:pt x="0" y="0"/>
                </a:lnTo>
                <a:close/>
              </a:path>
            </a:pathLst>
          </a:custGeom>
          <a:blipFill>
            <a:blip r:embed="rId7"/>
            <a:stretch>
              <a:fillRect/>
            </a:stretch>
          </a:blipFill>
        </p:spPr>
        <p:txBody>
          <a:bodyPr/>
          <a:lstStyle/>
          <a:p>
            <a:endParaRPr lang="ja-JP" altLang="en-US"/>
          </a:p>
        </p:txBody>
      </p:sp>
      <p:sp>
        <p:nvSpPr>
          <p:cNvPr id="10" name="Freeform 10"/>
          <p:cNvSpPr/>
          <p:nvPr/>
        </p:nvSpPr>
        <p:spPr>
          <a:xfrm>
            <a:off x="6476519" y="3331064"/>
            <a:ext cx="5334962" cy="6506368"/>
          </a:xfrm>
          <a:custGeom>
            <a:avLst/>
            <a:gdLst/>
            <a:ahLst/>
            <a:cxnLst/>
            <a:rect l="l" t="t" r="r" b="b"/>
            <a:pathLst>
              <a:path w="5334962" h="6506368">
                <a:moveTo>
                  <a:pt x="0" y="0"/>
                </a:moveTo>
                <a:lnTo>
                  <a:pt x="5334962" y="0"/>
                </a:lnTo>
                <a:lnTo>
                  <a:pt x="5334962"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11" name="Freeform 11"/>
          <p:cNvSpPr/>
          <p:nvPr/>
        </p:nvSpPr>
        <p:spPr>
          <a:xfrm>
            <a:off x="12459826" y="3331064"/>
            <a:ext cx="5334962" cy="6506368"/>
          </a:xfrm>
          <a:custGeom>
            <a:avLst/>
            <a:gdLst/>
            <a:ahLst/>
            <a:cxnLst/>
            <a:rect l="l" t="t" r="r" b="b"/>
            <a:pathLst>
              <a:path w="5334962" h="6506368">
                <a:moveTo>
                  <a:pt x="0" y="0"/>
                </a:moveTo>
                <a:lnTo>
                  <a:pt x="5334961" y="0"/>
                </a:lnTo>
                <a:lnTo>
                  <a:pt x="5334961" y="6506367"/>
                </a:lnTo>
                <a:lnTo>
                  <a:pt x="0" y="6506367"/>
                </a:lnTo>
                <a:lnTo>
                  <a:pt x="0" y="0"/>
                </a:lnTo>
                <a:close/>
              </a:path>
            </a:pathLst>
          </a:custGeom>
          <a:blipFill>
            <a:blip r:embed="rId6"/>
            <a:stretch>
              <a:fillRect t="-13057" r="-49780" b="-47221"/>
            </a:stretch>
          </a:blipFill>
        </p:spPr>
        <p:txBody>
          <a:bodyPr/>
          <a:lstStyle/>
          <a:p>
            <a:endParaRPr lang="ja-JP" altLang="en-US"/>
          </a:p>
        </p:txBody>
      </p:sp>
      <p:sp>
        <p:nvSpPr>
          <p:cNvPr id="12" name="Freeform 12"/>
          <p:cNvSpPr/>
          <p:nvPr/>
        </p:nvSpPr>
        <p:spPr>
          <a:xfrm>
            <a:off x="14505183" y="2697053"/>
            <a:ext cx="1244246" cy="1268022"/>
          </a:xfrm>
          <a:custGeom>
            <a:avLst/>
            <a:gdLst/>
            <a:ahLst/>
            <a:cxnLst/>
            <a:rect l="l" t="t" r="r" b="b"/>
            <a:pathLst>
              <a:path w="1244246" h="1268022">
                <a:moveTo>
                  <a:pt x="0" y="0"/>
                </a:moveTo>
                <a:lnTo>
                  <a:pt x="1244247" y="0"/>
                </a:lnTo>
                <a:lnTo>
                  <a:pt x="1244247" y="1268022"/>
                </a:lnTo>
                <a:lnTo>
                  <a:pt x="0" y="1268022"/>
                </a:lnTo>
                <a:lnTo>
                  <a:pt x="0" y="0"/>
                </a:lnTo>
                <a:close/>
              </a:path>
            </a:pathLst>
          </a:custGeom>
          <a:blipFill>
            <a:blip r:embed="rId7"/>
            <a:stretch>
              <a:fillRect/>
            </a:stretch>
          </a:blipFill>
        </p:spPr>
        <p:txBody>
          <a:bodyPr/>
          <a:lstStyle/>
          <a:p>
            <a:endParaRPr lang="ja-JP" altLang="en-US"/>
          </a:p>
        </p:txBody>
      </p:sp>
      <p:sp>
        <p:nvSpPr>
          <p:cNvPr id="13" name="Freeform 13"/>
          <p:cNvSpPr/>
          <p:nvPr/>
        </p:nvSpPr>
        <p:spPr>
          <a:xfrm>
            <a:off x="8521877" y="2656862"/>
            <a:ext cx="1244246" cy="1268022"/>
          </a:xfrm>
          <a:custGeom>
            <a:avLst/>
            <a:gdLst/>
            <a:ahLst/>
            <a:cxnLst/>
            <a:rect l="l" t="t" r="r" b="b"/>
            <a:pathLst>
              <a:path w="1244246" h="1268022">
                <a:moveTo>
                  <a:pt x="0" y="0"/>
                </a:moveTo>
                <a:lnTo>
                  <a:pt x="1244246" y="0"/>
                </a:lnTo>
                <a:lnTo>
                  <a:pt x="1244246" y="1268022"/>
                </a:lnTo>
                <a:lnTo>
                  <a:pt x="0" y="1268022"/>
                </a:lnTo>
                <a:lnTo>
                  <a:pt x="0" y="0"/>
                </a:lnTo>
                <a:close/>
              </a:path>
            </a:pathLst>
          </a:custGeom>
          <a:blipFill>
            <a:blip r:embed="rId7"/>
            <a:stretch>
              <a:fillRect/>
            </a:stretch>
          </a:blipFill>
        </p:spPr>
        <p:txBody>
          <a:bodyPr/>
          <a:lstStyle/>
          <a:p>
            <a:endParaRPr lang="ja-JP" altLang="en-US"/>
          </a:p>
        </p:txBody>
      </p:sp>
      <p:sp>
        <p:nvSpPr>
          <p:cNvPr id="14" name="TextBox 14"/>
          <p:cNvSpPr txBox="1"/>
          <p:nvPr/>
        </p:nvSpPr>
        <p:spPr>
          <a:xfrm>
            <a:off x="5964070" y="1345159"/>
            <a:ext cx="6495756" cy="1122529"/>
          </a:xfrm>
          <a:prstGeom prst="rect">
            <a:avLst/>
          </a:prstGeom>
        </p:spPr>
        <p:txBody>
          <a:bodyPr wrap="square" lIns="0" tIns="0" rIns="0" bIns="0" rtlCol="0" anchor="t">
            <a:spAutoFit/>
          </a:bodyPr>
          <a:lstStyle/>
          <a:p>
            <a:pPr algn="ctr">
              <a:lnSpc>
                <a:spcPts val="8809"/>
              </a:lnSpc>
              <a:spcBef>
                <a:spcPct val="0"/>
              </a:spcBef>
            </a:pPr>
            <a:r>
              <a:rPr lang="en-US" sz="7341" dirty="0" err="1">
                <a:solidFill>
                  <a:srgbClr val="2E2C2B"/>
                </a:solidFill>
                <a:latin typeface="Dancing Script Bold"/>
              </a:rPr>
              <a:t>Đối</a:t>
            </a:r>
            <a:r>
              <a:rPr lang="en-US" sz="7341" dirty="0">
                <a:solidFill>
                  <a:srgbClr val="2E2C2B"/>
                </a:solidFill>
                <a:latin typeface="Dancing Script Bold"/>
              </a:rPr>
              <a:t> </a:t>
            </a:r>
            <a:r>
              <a:rPr lang="en-US" sz="7341" dirty="0" err="1">
                <a:solidFill>
                  <a:srgbClr val="2E2C2B"/>
                </a:solidFill>
                <a:latin typeface="Dancing Script Bold"/>
              </a:rPr>
              <a:t>với</a:t>
            </a:r>
            <a:r>
              <a:rPr lang="en-US" sz="7341" dirty="0">
                <a:solidFill>
                  <a:srgbClr val="2E2C2B"/>
                </a:solidFill>
                <a:latin typeface="Dancing Script Bold"/>
              </a:rPr>
              <a:t> </a:t>
            </a:r>
            <a:r>
              <a:rPr lang="en-US" sz="7341" dirty="0" err="1">
                <a:solidFill>
                  <a:srgbClr val="2E2C2B"/>
                </a:solidFill>
                <a:latin typeface="Dancing Script Bold"/>
              </a:rPr>
              <a:t>Việt</a:t>
            </a:r>
            <a:r>
              <a:rPr lang="en-US" sz="7341" dirty="0">
                <a:solidFill>
                  <a:srgbClr val="2E2C2B"/>
                </a:solidFill>
                <a:latin typeface="Dancing Script Bold"/>
              </a:rPr>
              <a:t> Nam</a:t>
            </a:r>
          </a:p>
        </p:txBody>
      </p:sp>
      <p:sp>
        <p:nvSpPr>
          <p:cNvPr id="15" name="TextBox 15"/>
          <p:cNvSpPr txBox="1"/>
          <p:nvPr/>
        </p:nvSpPr>
        <p:spPr>
          <a:xfrm>
            <a:off x="525924" y="4154934"/>
            <a:ext cx="4693037" cy="50387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Tác động trực tiếp đến công cuộc đấu tranh giải phóng dân tộc của nhân dân Việt Nam trong thế kỉ XX. Chiến tranh lạnh thúc đẩy việc quốc tế hoá các cuộc xung đột ở Đông Dương và Việt Nam, làm cho quy mô chiến tranh mở rộng, thời gian kéo dài và tính chất phức tạp.</a:t>
            </a:r>
          </a:p>
        </p:txBody>
      </p:sp>
      <p:sp>
        <p:nvSpPr>
          <p:cNvPr id="16" name="TextBox 16"/>
          <p:cNvSpPr txBox="1"/>
          <p:nvPr/>
        </p:nvSpPr>
        <p:spPr>
          <a:xfrm>
            <a:off x="6723255" y="4077405"/>
            <a:ext cx="4781431" cy="41243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Gây ra tình trạng chia cắt lãnh thổ tại Việt Nam từ năm 1954 đến năm 1975. Nhân dân hai miền Nam, Bắc đã phải hi sinh nhiều sức người, sức của để chiến đấu bảo vệ độc lập dân tộc và thống nhất đất nước.</a:t>
            </a:r>
          </a:p>
        </p:txBody>
      </p:sp>
      <p:sp>
        <p:nvSpPr>
          <p:cNvPr id="17" name="TextBox 17"/>
          <p:cNvSpPr txBox="1"/>
          <p:nvPr/>
        </p:nvSpPr>
        <p:spPr>
          <a:xfrm>
            <a:off x="12744931" y="4154934"/>
            <a:ext cx="4761561" cy="4124325"/>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Varela Round"/>
              </a:rPr>
              <a:t>Sau năm 1975, Chiến tranh lạnh cũng gây ra nhiều khó khăn cho Việt Nam trong quá trình hội nhập quốc tế và phát triển kinh tế xã hội, đặc biệt là hậu quả từ chính sách bao vây, cấm vận của Mỹ</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2636</Words>
  <Application>Microsoft Office PowerPoint</Application>
  <PresentationFormat>Custom</PresentationFormat>
  <Paragraphs>106</Paragraphs>
  <Slides>28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Calibri</vt:lpstr>
      <vt:lpstr>Arial</vt:lpstr>
      <vt:lpstr>Arimo</vt:lpstr>
      <vt:lpstr>Francois One</vt:lpstr>
      <vt:lpstr>Varela Round</vt:lpstr>
      <vt:lpstr>Sigmar One</vt:lpstr>
      <vt:lpstr>Pluma Bold</vt:lpstr>
      <vt:lpstr>Varela Round Italics</vt:lpstr>
      <vt:lpstr>Paytone One</vt:lpstr>
      <vt:lpstr>Dancing Script Bold</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Classic Scrapbook History Class Presentation</dc:title>
  <dc:creator>user</dc:creator>
  <cp:lastModifiedBy>Đức Tú Trần</cp:lastModifiedBy>
  <cp:revision>2</cp:revision>
  <dcterms:created xsi:type="dcterms:W3CDTF">2006-08-16T00:00:00Z</dcterms:created>
  <dcterms:modified xsi:type="dcterms:W3CDTF">2023-08-27T14:38:29Z</dcterms:modified>
  <dc:identifier>DAFsuviJkjY</dc:identifier>
</cp:coreProperties>
</file>