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36"/>
  </p:notesMasterIdLst>
  <p:sldIdLst>
    <p:sldId id="304" r:id="rId5"/>
    <p:sldId id="263" r:id="rId6"/>
    <p:sldId id="262" r:id="rId7"/>
    <p:sldId id="305" r:id="rId8"/>
    <p:sldId id="306" r:id="rId9"/>
    <p:sldId id="307" r:id="rId10"/>
    <p:sldId id="308" r:id="rId11"/>
    <p:sldId id="317" r:id="rId12"/>
    <p:sldId id="260" r:id="rId13"/>
    <p:sldId id="257" r:id="rId14"/>
    <p:sldId id="258" r:id="rId15"/>
    <p:sldId id="309" r:id="rId16"/>
    <p:sldId id="311" r:id="rId17"/>
    <p:sldId id="314" r:id="rId18"/>
    <p:sldId id="6127" r:id="rId19"/>
    <p:sldId id="6128" r:id="rId20"/>
    <p:sldId id="6130" r:id="rId21"/>
    <p:sldId id="6126" r:id="rId22"/>
    <p:sldId id="316" r:id="rId23"/>
    <p:sldId id="6129" r:id="rId24"/>
    <p:sldId id="315" r:id="rId25"/>
    <p:sldId id="350" r:id="rId26"/>
    <p:sldId id="351" r:id="rId27"/>
    <p:sldId id="6131" r:id="rId28"/>
    <p:sldId id="352" r:id="rId29"/>
    <p:sldId id="288" r:id="rId30"/>
    <p:sldId id="293" r:id="rId31"/>
    <p:sldId id="294" r:id="rId32"/>
    <p:sldId id="295" r:id="rId33"/>
    <p:sldId id="296" r:id="rId34"/>
    <p:sldId id="6124" r:id="rId35"/>
  </p:sldIdLst>
  <p:sldSz cx="12192000" cy="6858000"/>
  <p:notesSz cx="6858000" cy="9144000"/>
  <p:embeddedFontLst>
    <p:embeddedFont>
      <p:font typeface="Cambria Math" panose="02040503050406030204" pitchFamily="18" charset="0"/>
      <p:regular r:id="rId37"/>
    </p:embeddedFont>
    <p:embeddedFont>
      <p:font typeface="Cambria" panose="02040503050406030204" pitchFamily="18" charset="0"/>
      <p:regular r:id="rId38"/>
      <p:bold r:id="rId39"/>
      <p:italic r:id="rId40"/>
      <p:boldItalic r:id="rId41"/>
    </p:embeddedFont>
    <p:embeddedFont>
      <p:font typeface="#9Slide03 Arima Madurai Black" panose="020B0604020202020204" charset="0"/>
      <p:bold r:id="rId42"/>
    </p:embeddedFont>
    <p:embeddedFont>
      <p:font typeface="#9Slide03 Comfortaa" panose="020B0604020202020204" charset="0"/>
      <p:regular r:id="rId43"/>
    </p:embeddedFont>
    <p:embeddedFont>
      <p:font typeface="Myriad Pro Black Cond" panose="020B0806030403020204" charset="0"/>
      <p:bold r:id="rId44"/>
    </p:embeddedFont>
    <p:embeddedFont>
      <p:font typeface="Calibri Light" panose="020F0302020204030204" pitchFamily="34" charset="0"/>
      <p:regular r:id="rId45"/>
      <p:italic r:id="rId46"/>
    </p:embeddedFont>
    <p:embeddedFont>
      <p:font typeface="HP001 4 hàng" panose="020B0604020202020204" charset="0"/>
      <p:regular r:id="rId47"/>
      <p:bold r:id="rId48"/>
    </p:embeddedFont>
    <p:embeddedFont>
      <p:font typeface="#9Slide03 Montserrat ExtraLight" panose="020B0604020202020204" charset="0"/>
      <p:regular r:id="rId49"/>
    </p:embeddedFont>
    <p:embeddedFont>
      <p:font typeface="#9Slide03 Penumbra" panose="020B0604020202020204" charset="0"/>
      <p:bold r:id="rId50"/>
    </p:embeddedFont>
    <p:embeddedFont>
      <p:font typeface="Calibri" panose="020F0502020204030204" pitchFamily="34" charset="0"/>
      <p:regular r:id="rId51"/>
      <p:bold r:id="rId52"/>
      <p:italic r:id="rId53"/>
      <p:boldItalic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1D9"/>
    <a:srgbClr val="FBA62F"/>
    <a:srgbClr val="39B28E"/>
    <a:srgbClr val="F04D49"/>
    <a:srgbClr val="FEF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94660"/>
  </p:normalViewPr>
  <p:slideViewPr>
    <p:cSldViewPr snapToGrid="0">
      <p:cViewPr varScale="1">
        <p:scale>
          <a:sx n="81" d="100"/>
          <a:sy n="81" d="100"/>
        </p:scale>
        <p:origin x="5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5B1BF-3459-45C2-9215-9578B78D13C3}"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1202B-9A29-4E94-8194-BE3FB4F72407}" type="slidenum">
              <a:rPr lang="en-US" smtClean="0"/>
              <a:t>‹#›</a:t>
            </a:fld>
            <a:endParaRPr lang="en-US"/>
          </a:p>
        </p:txBody>
      </p:sp>
    </p:spTree>
    <p:extLst>
      <p:ext uri="{BB962C8B-B14F-4D97-AF65-F5344CB8AC3E}">
        <p14:creationId xmlns:p14="http://schemas.microsoft.com/office/powerpoint/2010/main" val="20489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108D550-0702-48D7-A701-9E2A86C34D0C}" type="datetimeFigureOut">
              <a:rPr lang="vi-VN" smtClean="0"/>
              <a:t>14/05/2025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108D550-0702-48D7-A701-9E2A86C34D0C}" type="datetimeFigureOut">
              <a:rPr lang="vi-VN" smtClean="0"/>
              <a:t>14/05/2025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108D550-0702-48D7-A701-9E2A86C34D0C}" type="datetimeFigureOut">
              <a:rPr lang="vi-VN" smtClean="0"/>
              <a:t>14/05/2025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ABFF15-655C-4582-BD93-0E0D78D47BED}"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389734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4239106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ABFF15-655C-4582-BD93-0E0D78D47BED}"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232616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ABFF15-655C-4582-BD93-0E0D78D47BED}"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1368779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ABFF15-655C-4582-BD93-0E0D78D47BED}"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249845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ABFF15-655C-4582-BD93-0E0D78D47BED}"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313359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BFF15-655C-4582-BD93-0E0D78D47BED}"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3850711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28184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108D550-0702-48D7-A701-9E2A86C34D0C}" type="datetimeFigureOut">
              <a:rPr lang="vi-VN" smtClean="0"/>
              <a:t>14/05/2025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12595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2977961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59B8A-59DA-43EC-8D31-417E5BE67638}" type="slidenum">
              <a:rPr lang="en-US" smtClean="0"/>
              <a:t>‹#›</a:t>
            </a:fld>
            <a:endParaRPr lang="en-US"/>
          </a:p>
        </p:txBody>
      </p:sp>
    </p:spTree>
    <p:extLst>
      <p:ext uri="{BB962C8B-B14F-4D97-AF65-F5344CB8AC3E}">
        <p14:creationId xmlns:p14="http://schemas.microsoft.com/office/powerpoint/2010/main" val="1256894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52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42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825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98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859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799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24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08D550-0702-48D7-A701-9E2A86C34D0C}" type="datetimeFigureOut">
              <a:rPr lang="vi-VN" smtClean="0"/>
              <a:t>14/05/2025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096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590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655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057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118885"/>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46745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741650"/>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610199"/>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6006240"/>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96865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108D550-0702-48D7-A701-9E2A86C34D0C}" type="datetimeFigureOut">
              <a:rPr lang="vi-VN" smtClean="0"/>
              <a:t>14/05/2025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001262"/>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9724509"/>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398824"/>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661157"/>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27585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108D550-0702-48D7-A701-9E2A86C34D0C}" type="datetimeFigureOut">
              <a:rPr lang="vi-VN" smtClean="0"/>
              <a:t>14/05/2025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108D550-0702-48D7-A701-9E2A86C34D0C}" type="datetimeFigureOut">
              <a:rPr lang="vi-VN" smtClean="0"/>
              <a:t>14/05/2025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8D550-0702-48D7-A701-9E2A86C34D0C}" type="datetimeFigureOut">
              <a:rPr lang="vi-VN" smtClean="0"/>
              <a:t>14/05/2025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8D550-0702-48D7-A701-9E2A86C34D0C}" type="datetimeFigureOut">
              <a:rPr lang="vi-VN" smtClean="0"/>
              <a:t>14/05/2025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8D550-0702-48D7-A701-9E2A86C34D0C}" type="datetimeFigureOut">
              <a:rPr lang="vi-VN" smtClean="0"/>
              <a:t>14/05/2025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B7DABF-3514-42FE-9317-16983DDF297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C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8D550-0702-48D7-A701-9E2A86C34D0C}" type="datetimeFigureOut">
              <a:rPr lang="vi-VN" smtClean="0"/>
              <a:t>14/05/2025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7DABF-3514-42FE-9317-16983DDF297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FF15-655C-4582-BD93-0E0D78D47BED}" type="datetimeFigureOut">
              <a:rPr lang="en-US" smtClean="0"/>
              <a:t>5/14/2025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9B8A-59DA-43EC-8D31-417E5BE67638}" type="slidenum">
              <a:rPr lang="en-US" smtClean="0"/>
              <a:t>‹#›</a:t>
            </a:fld>
            <a:endParaRPr lang="en-US"/>
          </a:p>
        </p:txBody>
      </p:sp>
    </p:spTree>
    <p:extLst>
      <p:ext uri="{BB962C8B-B14F-4D97-AF65-F5344CB8AC3E}">
        <p14:creationId xmlns:p14="http://schemas.microsoft.com/office/powerpoint/2010/main" val="2714632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FF15-655C-4582-BD93-0E0D78D47BED}"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8617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Cambria" panose="02040503050406030204" pitchFamily="18" charset="0"/>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Cambria" panose="02040503050406030204"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6086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xStyles>
    <p:titleStyle>
      <a:lvl1pPr algn="ctr" defTabSz="609630" rtl="0" eaLnBrk="1" latinLnBrk="0" hangingPunct="1">
        <a:spcBef>
          <a:spcPct val="0"/>
        </a:spcBef>
        <a:buNone/>
        <a:defRPr sz="2933" kern="1200">
          <a:solidFill>
            <a:schemeClr val="tx1"/>
          </a:solidFill>
          <a:latin typeface="Cambria" panose="02040503050406030204" pitchFamily="18"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Cambria" panose="02040503050406030204" pitchFamily="18"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Cambria" panose="02040503050406030204" pitchFamily="18"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Cambria" panose="02040503050406030204" pitchFamily="18"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Cambria" panose="02040503050406030204" pitchFamily="18"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Cambria" panose="02040503050406030204" pitchFamily="18"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slide" Target="slide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slide" Target="slide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vi.wikipedia.org/wiki/1819"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hyperlink" Target="https://vi.wikipedia.org/wiki/19_th%C3%A1ng_8" TargetMode="External"/><Relationship Id="rId5" Type="http://schemas.openxmlformats.org/officeDocument/2006/relationships/hyperlink" Target="https://vi.wikipedia.org/wiki/1736" TargetMode="External"/><Relationship Id="rId4" Type="http://schemas.openxmlformats.org/officeDocument/2006/relationships/hyperlink" Target="https://vi.wikipedia.org/wiki/19_th%C3%A1ng_1"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4.xml"/><Relationship Id="rId5" Type="http://schemas.openxmlformats.org/officeDocument/2006/relationships/slide" Target="slide4.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4.xml"/><Relationship Id="rId5" Type="http://schemas.openxmlformats.org/officeDocument/2006/relationships/slide" Target="slide5.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slide" Target="slide6.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slide" Target="slide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n89 zalo Cuong Bui"/>
          <p:cNvSpPr/>
          <p:nvPr/>
        </p:nvSpPr>
        <p:spPr>
          <a:xfrm>
            <a:off x="3279227" y="339942"/>
            <a:ext cx="7866993" cy="406752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3" name="Rounded Rectangle 2" descr="n89 zalo Cuong Bui"/>
          <p:cNvSpPr/>
          <p:nvPr/>
        </p:nvSpPr>
        <p:spPr>
          <a:xfrm>
            <a:off x="5260427" y="4731999"/>
            <a:ext cx="2422634" cy="129539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4" name="TextBox 3" descr="n89 zalo Cuong Bui"/>
          <p:cNvSpPr txBox="1"/>
          <p:nvPr/>
        </p:nvSpPr>
        <p:spPr>
          <a:xfrm>
            <a:off x="3568263" y="437182"/>
            <a:ext cx="7577957" cy="3970318"/>
          </a:xfrm>
          <a:prstGeom prst="rect">
            <a:avLst/>
          </a:prstGeom>
          <a:noFill/>
        </p:spPr>
        <p:txBody>
          <a:bodyPr wrap="square" rtlCol="0">
            <a:spAutoFit/>
          </a:bodyPr>
          <a:lstStyle/>
          <a:p>
            <a:pPr algn="just"/>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1: </a:t>
            </a:r>
            <a:r>
              <a:rPr lang="vi-VN" sz="3600" dirty="0">
                <a:solidFill>
                  <a:prstClr val="black"/>
                </a:solidFill>
                <a:latin typeface="Times New Roman" pitchFamily="18" charset="0"/>
                <a:cs typeface="Times New Roman" pitchFamily="18" charset="0"/>
              </a:rPr>
              <a:t>Đại lượng đặc trưng cho khả năng thực hiện công của nguồn điện gọi là</a:t>
            </a:r>
            <a:r>
              <a:rPr lang="en-US" sz="3600" dirty="0">
                <a:solidFill>
                  <a:prstClr val="black"/>
                </a:solidFill>
                <a:latin typeface="Times New Roman" pitchFamily="18" charset="0"/>
                <a:cs typeface="Times New Roman" pitchFamily="18" charset="0"/>
              </a:rPr>
              <a:t>:</a:t>
            </a:r>
            <a:endParaRPr lang="vi-VN" sz="3600" dirty="0">
              <a:solidFill>
                <a:prstClr val="black"/>
              </a:solidFill>
              <a:latin typeface="Times New Roman" pitchFamily="18" charset="0"/>
              <a:cs typeface="Times New Roman" pitchFamily="18" charset="0"/>
            </a:endParaRPr>
          </a:p>
          <a:p>
            <a:pPr algn="just"/>
            <a:r>
              <a:rPr lang="vi-VN" sz="3600" dirty="0">
                <a:solidFill>
                  <a:prstClr val="black"/>
                </a:solidFill>
                <a:latin typeface="Times New Roman" pitchFamily="18" charset="0"/>
                <a:cs typeface="Times New Roman" pitchFamily="18" charset="0"/>
              </a:rPr>
              <a:t>A. suất điện động của nguồn điện.</a:t>
            </a:r>
          </a:p>
          <a:p>
            <a:pPr algn="just"/>
            <a:r>
              <a:rPr lang="vi-VN" sz="3600" dirty="0">
                <a:solidFill>
                  <a:prstClr val="black"/>
                </a:solidFill>
                <a:latin typeface="Times New Roman" pitchFamily="18" charset="0"/>
                <a:cs typeface="Times New Roman" pitchFamily="18" charset="0"/>
              </a:rPr>
              <a:t>B. công của nguồn điện.</a:t>
            </a:r>
          </a:p>
          <a:p>
            <a:pPr algn="just"/>
            <a:r>
              <a:rPr lang="vi-VN" sz="3600" dirty="0">
                <a:solidFill>
                  <a:prstClr val="black"/>
                </a:solidFill>
                <a:latin typeface="Times New Roman" pitchFamily="18" charset="0"/>
                <a:cs typeface="Times New Roman" pitchFamily="18" charset="0"/>
              </a:rPr>
              <a:t>C. công suất của nguồn điện.</a:t>
            </a:r>
          </a:p>
          <a:p>
            <a:pPr algn="just"/>
            <a:r>
              <a:rPr lang="vi-VN" sz="3600" dirty="0">
                <a:solidFill>
                  <a:prstClr val="black"/>
                </a:solidFill>
                <a:latin typeface="Times New Roman" pitchFamily="18" charset="0"/>
                <a:cs typeface="Times New Roman" pitchFamily="18" charset="0"/>
              </a:rPr>
              <a:t>D. điện trở trong của nguồn điện.</a:t>
            </a:r>
          </a:p>
        </p:txBody>
      </p:sp>
      <p:pic>
        <p:nvPicPr>
          <p:cNvPr id="5" name="Picture 4" descr="n89 zalo Cuong Bui"/>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581890" y="1766995"/>
            <a:ext cx="2971800" cy="4584405"/>
          </a:xfrm>
          <a:prstGeom prst="rect">
            <a:avLst/>
          </a:prstGeom>
        </p:spPr>
      </p:pic>
      <p:sp>
        <p:nvSpPr>
          <p:cNvPr id="6" name="TextBox 5" descr="n89 zalo Cuong Bui"/>
          <p:cNvSpPr txBox="1"/>
          <p:nvPr/>
        </p:nvSpPr>
        <p:spPr>
          <a:xfrm>
            <a:off x="5436415" y="5056532"/>
            <a:ext cx="2155934" cy="646331"/>
          </a:xfrm>
          <a:prstGeom prst="rect">
            <a:avLst/>
          </a:prstGeom>
          <a:noFill/>
        </p:spPr>
        <p:txBody>
          <a:bodyPr wrap="square" rtlCol="0">
            <a:spAutoFit/>
          </a:bodyPr>
          <a:lstStyle/>
          <a:p>
            <a:r>
              <a:rPr lang="en-US" sz="3600" dirty="0" err="1">
                <a:solidFill>
                  <a:prstClr val="black"/>
                </a:solidFill>
                <a:latin typeface="Times New Roman" pitchFamily="18" charset="0"/>
                <a:cs typeface="Times New Roman" pitchFamily="18" charset="0"/>
              </a:rPr>
              <a:t>Đáp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án</a:t>
            </a:r>
            <a:r>
              <a:rPr lang="en-US" sz="3600" dirty="0">
                <a:solidFill>
                  <a:prstClr val="black"/>
                </a:solidFill>
                <a:latin typeface="Times New Roman" pitchFamily="18" charset="0"/>
                <a:cs typeface="Times New Roman" pitchFamily="18" charset="0"/>
              </a:rPr>
              <a:t>: </a:t>
            </a:r>
            <a:r>
              <a:rPr lang="en-US" sz="3600" b="1" dirty="0">
                <a:solidFill>
                  <a:prstClr val="black"/>
                </a:solidFill>
                <a:latin typeface="Times New Roman" pitchFamily="18" charset="0"/>
                <a:cs typeface="Times New Roman" pitchFamily="18" charset="0"/>
              </a:rPr>
              <a:t>A</a:t>
            </a:r>
          </a:p>
        </p:txBody>
      </p:sp>
      <p:sp>
        <p:nvSpPr>
          <p:cNvPr id="8" name="Right Arrow 7" descr="n89 zalo Cuong Bui">
            <a:hlinkClick r:id="rId5" action="ppaction://hlinksldjump"/>
          </p:cNvPr>
          <p:cNvSpPr/>
          <p:nvPr/>
        </p:nvSpPr>
        <p:spPr>
          <a:xfrm>
            <a:off x="11353800" y="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4700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n89 zalo Cuong Bui"/>
          <p:cNvPicPr>
            <a:picLocks noChangeAspect="1"/>
          </p:cNvPicPr>
          <p:nvPr/>
        </p:nvPicPr>
        <p:blipFill>
          <a:blip r:embed="rId2">
            <a:extLst>
              <a:ext uri="{28A0092B-C50C-407E-A947-70E740481C1C}">
                <a14:useLocalDpi xmlns:a14="http://schemas.microsoft.com/office/drawing/2010/main" val="0"/>
              </a:ext>
            </a:extLst>
          </a:blip>
          <a:srcRect l="82654" t="38564" r="10192" b="30872"/>
          <a:stretch>
            <a:fillRect/>
          </a:stretch>
        </p:blipFill>
        <p:spPr>
          <a:xfrm>
            <a:off x="11010362" y="2743566"/>
            <a:ext cx="834635" cy="2005819"/>
          </a:xfrm>
          <a:custGeom>
            <a:avLst/>
            <a:gdLst>
              <a:gd name="connsiteX0" fmla="*/ 0 w 872197"/>
              <a:gd name="connsiteY0" fmla="*/ 0 h 2096089"/>
              <a:gd name="connsiteX1" fmla="*/ 872197 w 872197"/>
              <a:gd name="connsiteY1" fmla="*/ 0 h 2096089"/>
              <a:gd name="connsiteX2" fmla="*/ 872197 w 872197"/>
              <a:gd name="connsiteY2" fmla="*/ 2096089 h 2096089"/>
              <a:gd name="connsiteX3" fmla="*/ 0 w 872197"/>
              <a:gd name="connsiteY3" fmla="*/ 2096089 h 2096089"/>
            </a:gdLst>
            <a:ahLst/>
            <a:cxnLst>
              <a:cxn ang="0">
                <a:pos x="connsiteX0" y="connsiteY0"/>
              </a:cxn>
              <a:cxn ang="0">
                <a:pos x="connsiteX1" y="connsiteY1"/>
              </a:cxn>
              <a:cxn ang="0">
                <a:pos x="connsiteX2" y="connsiteY2"/>
              </a:cxn>
              <a:cxn ang="0">
                <a:pos x="connsiteX3" y="connsiteY3"/>
              </a:cxn>
            </a:cxnLst>
            <a:rect l="l" t="t" r="r" b="b"/>
            <a:pathLst>
              <a:path w="872197" h="2096089">
                <a:moveTo>
                  <a:pt x="0" y="0"/>
                </a:moveTo>
                <a:lnTo>
                  <a:pt x="872197" y="0"/>
                </a:lnTo>
                <a:lnTo>
                  <a:pt x="872197" y="2096089"/>
                </a:lnTo>
                <a:lnTo>
                  <a:pt x="0" y="2096089"/>
                </a:lnTo>
                <a:close/>
              </a:path>
            </a:pathLst>
          </a:custGeom>
        </p:spPr>
      </p:pic>
      <p:pic>
        <p:nvPicPr>
          <p:cNvPr id="57" name="Picture 56" descr="n89 zalo Cuong Bui"/>
          <p:cNvPicPr>
            <a:picLocks noChangeAspect="1"/>
          </p:cNvPicPr>
          <p:nvPr/>
        </p:nvPicPr>
        <p:blipFill>
          <a:blip r:embed="rId2">
            <a:extLst>
              <a:ext uri="{28A0092B-C50C-407E-A947-70E740481C1C}">
                <a14:useLocalDpi xmlns:a14="http://schemas.microsoft.com/office/drawing/2010/main" val="0"/>
              </a:ext>
            </a:extLst>
          </a:blip>
          <a:srcRect l="74942" t="47795" r="17904" b="12731"/>
          <a:stretch>
            <a:fillRect/>
          </a:stretch>
        </p:blipFill>
        <p:spPr>
          <a:xfrm>
            <a:off x="10110665" y="3349350"/>
            <a:ext cx="834635" cy="2590566"/>
          </a:xfrm>
          <a:custGeom>
            <a:avLst/>
            <a:gdLst>
              <a:gd name="connsiteX0" fmla="*/ 0 w 872197"/>
              <a:gd name="connsiteY0" fmla="*/ 0 h 2707152"/>
              <a:gd name="connsiteX1" fmla="*/ 872197 w 872197"/>
              <a:gd name="connsiteY1" fmla="*/ 0 h 2707152"/>
              <a:gd name="connsiteX2" fmla="*/ 872197 w 872197"/>
              <a:gd name="connsiteY2" fmla="*/ 2707152 h 2707152"/>
              <a:gd name="connsiteX3" fmla="*/ 0 w 872197"/>
              <a:gd name="connsiteY3" fmla="*/ 2707152 h 2707152"/>
            </a:gdLst>
            <a:ahLst/>
            <a:cxnLst>
              <a:cxn ang="0">
                <a:pos x="connsiteX0" y="connsiteY0"/>
              </a:cxn>
              <a:cxn ang="0">
                <a:pos x="connsiteX1" y="connsiteY1"/>
              </a:cxn>
              <a:cxn ang="0">
                <a:pos x="connsiteX2" y="connsiteY2"/>
              </a:cxn>
              <a:cxn ang="0">
                <a:pos x="connsiteX3" y="connsiteY3"/>
              </a:cxn>
            </a:cxnLst>
            <a:rect l="l" t="t" r="r" b="b"/>
            <a:pathLst>
              <a:path w="872197" h="2707152">
                <a:moveTo>
                  <a:pt x="0" y="0"/>
                </a:moveTo>
                <a:lnTo>
                  <a:pt x="872197" y="0"/>
                </a:lnTo>
                <a:lnTo>
                  <a:pt x="872197" y="2707152"/>
                </a:lnTo>
                <a:lnTo>
                  <a:pt x="0" y="2707152"/>
                </a:lnTo>
                <a:close/>
              </a:path>
            </a:pathLst>
          </a:custGeom>
        </p:spPr>
      </p:pic>
      <p:pic>
        <p:nvPicPr>
          <p:cNvPr id="55" name="Picture 54" descr="n89 zalo Cuong Bui"/>
          <p:cNvPicPr>
            <a:picLocks noChangeAspect="1"/>
          </p:cNvPicPr>
          <p:nvPr/>
        </p:nvPicPr>
        <p:blipFill>
          <a:blip r:embed="rId2">
            <a:extLst>
              <a:ext uri="{28A0092B-C50C-407E-A947-70E740481C1C}">
                <a14:useLocalDpi xmlns:a14="http://schemas.microsoft.com/office/drawing/2010/main" val="0"/>
              </a:ext>
            </a:extLst>
          </a:blip>
          <a:srcRect l="74942" t="26667" r="17904" b="53596"/>
          <a:stretch>
            <a:fillRect/>
          </a:stretch>
        </p:blipFill>
        <p:spPr>
          <a:xfrm>
            <a:off x="10110665" y="1962779"/>
            <a:ext cx="834635" cy="1295283"/>
          </a:xfrm>
          <a:custGeom>
            <a:avLst/>
            <a:gdLst>
              <a:gd name="connsiteX0" fmla="*/ 0 w 872197"/>
              <a:gd name="connsiteY0" fmla="*/ 0 h 1353576"/>
              <a:gd name="connsiteX1" fmla="*/ 872197 w 872197"/>
              <a:gd name="connsiteY1" fmla="*/ 0 h 1353576"/>
              <a:gd name="connsiteX2" fmla="*/ 872197 w 872197"/>
              <a:gd name="connsiteY2" fmla="*/ 1353576 h 1353576"/>
              <a:gd name="connsiteX3" fmla="*/ 0 w 872197"/>
              <a:gd name="connsiteY3" fmla="*/ 1353576 h 1353576"/>
            </a:gdLst>
            <a:ahLst/>
            <a:cxnLst>
              <a:cxn ang="0">
                <a:pos x="connsiteX0" y="connsiteY0"/>
              </a:cxn>
              <a:cxn ang="0">
                <a:pos x="connsiteX1" y="connsiteY1"/>
              </a:cxn>
              <a:cxn ang="0">
                <a:pos x="connsiteX2" y="connsiteY2"/>
              </a:cxn>
              <a:cxn ang="0">
                <a:pos x="connsiteX3" y="connsiteY3"/>
              </a:cxn>
            </a:cxnLst>
            <a:rect l="l" t="t" r="r" b="b"/>
            <a:pathLst>
              <a:path w="872197" h="1353576">
                <a:moveTo>
                  <a:pt x="0" y="0"/>
                </a:moveTo>
                <a:lnTo>
                  <a:pt x="872197" y="0"/>
                </a:lnTo>
                <a:lnTo>
                  <a:pt x="872197" y="1353576"/>
                </a:lnTo>
                <a:lnTo>
                  <a:pt x="0" y="1353576"/>
                </a:lnTo>
                <a:close/>
              </a:path>
            </a:pathLst>
          </a:custGeom>
        </p:spPr>
      </p:pic>
      <p:pic>
        <p:nvPicPr>
          <p:cNvPr id="53" name="Picture 52" descr="n89 zalo Cuong Bui"/>
          <p:cNvPicPr>
            <a:picLocks noChangeAspect="1"/>
          </p:cNvPicPr>
          <p:nvPr/>
        </p:nvPicPr>
        <p:blipFill>
          <a:blip r:embed="rId2">
            <a:extLst>
              <a:ext uri="{28A0092B-C50C-407E-A947-70E740481C1C}">
                <a14:useLocalDpi xmlns:a14="http://schemas.microsoft.com/office/drawing/2010/main" val="0"/>
              </a:ext>
            </a:extLst>
          </a:blip>
          <a:srcRect l="67288" t="54171" r="25558" b="8316"/>
          <a:stretch>
            <a:fillRect/>
          </a:stretch>
        </p:blipFill>
        <p:spPr>
          <a:xfrm>
            <a:off x="9217693" y="3767792"/>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51" name="Picture 50" descr="n89 zalo Cuong Bui"/>
          <p:cNvPicPr>
            <a:picLocks noChangeAspect="1"/>
          </p:cNvPicPr>
          <p:nvPr/>
        </p:nvPicPr>
        <p:blipFill>
          <a:blip r:embed="rId2">
            <a:extLst>
              <a:ext uri="{28A0092B-C50C-407E-A947-70E740481C1C}">
                <a14:useLocalDpi xmlns:a14="http://schemas.microsoft.com/office/drawing/2010/main" val="0"/>
              </a:ext>
            </a:extLst>
          </a:blip>
          <a:srcRect l="67288" t="15897" r="25558" b="46590"/>
          <a:stretch>
            <a:fillRect/>
          </a:stretch>
        </p:blipFill>
        <p:spPr>
          <a:xfrm>
            <a:off x="9217693" y="1256031"/>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49" name="Picture 48" descr="n89 zalo Cuong Bui"/>
          <p:cNvPicPr>
            <a:picLocks noChangeAspect="1"/>
          </p:cNvPicPr>
          <p:nvPr/>
        </p:nvPicPr>
        <p:blipFill>
          <a:blip r:embed="rId2">
            <a:extLst>
              <a:ext uri="{28A0092B-C50C-407E-A947-70E740481C1C}">
                <a14:useLocalDpi xmlns:a14="http://schemas.microsoft.com/office/drawing/2010/main" val="0"/>
              </a:ext>
            </a:extLst>
          </a:blip>
          <a:srcRect l="59500" t="72927" r="33346" b="3795"/>
          <a:stretch>
            <a:fillRect/>
          </a:stretch>
        </p:blipFill>
        <p:spPr>
          <a:xfrm>
            <a:off x="8309024" y="4998710"/>
            <a:ext cx="834635" cy="1527638"/>
          </a:xfrm>
          <a:custGeom>
            <a:avLst/>
            <a:gdLst>
              <a:gd name="connsiteX0" fmla="*/ 0 w 872197"/>
              <a:gd name="connsiteY0" fmla="*/ 0 h 1596388"/>
              <a:gd name="connsiteX1" fmla="*/ 872197 w 872197"/>
              <a:gd name="connsiteY1" fmla="*/ 0 h 1596388"/>
              <a:gd name="connsiteX2" fmla="*/ 872197 w 872197"/>
              <a:gd name="connsiteY2" fmla="*/ 1596388 h 1596388"/>
              <a:gd name="connsiteX3" fmla="*/ 0 w 872197"/>
              <a:gd name="connsiteY3" fmla="*/ 1596388 h 1596388"/>
            </a:gdLst>
            <a:ahLst/>
            <a:cxnLst>
              <a:cxn ang="0">
                <a:pos x="connsiteX0" y="connsiteY0"/>
              </a:cxn>
              <a:cxn ang="0">
                <a:pos x="connsiteX1" y="connsiteY1"/>
              </a:cxn>
              <a:cxn ang="0">
                <a:pos x="connsiteX2" y="connsiteY2"/>
              </a:cxn>
              <a:cxn ang="0">
                <a:pos x="connsiteX3" y="connsiteY3"/>
              </a:cxn>
            </a:cxnLst>
            <a:rect l="l" t="t" r="r" b="b"/>
            <a:pathLst>
              <a:path w="872197" h="1596388">
                <a:moveTo>
                  <a:pt x="0" y="0"/>
                </a:moveTo>
                <a:lnTo>
                  <a:pt x="872197" y="0"/>
                </a:lnTo>
                <a:lnTo>
                  <a:pt x="872197" y="1596388"/>
                </a:lnTo>
                <a:lnTo>
                  <a:pt x="0" y="1596388"/>
                </a:lnTo>
                <a:close/>
              </a:path>
            </a:pathLst>
          </a:custGeom>
        </p:spPr>
      </p:pic>
      <p:pic>
        <p:nvPicPr>
          <p:cNvPr id="47" name="Picture 46" descr="n89 zalo Cuong Bui"/>
          <p:cNvPicPr>
            <a:picLocks noChangeAspect="1"/>
          </p:cNvPicPr>
          <p:nvPr/>
        </p:nvPicPr>
        <p:blipFill>
          <a:blip r:embed="rId2">
            <a:extLst>
              <a:ext uri="{28A0092B-C50C-407E-A947-70E740481C1C}">
                <a14:useLocalDpi xmlns:a14="http://schemas.microsoft.com/office/drawing/2010/main" val="0"/>
              </a:ext>
            </a:extLst>
          </a:blip>
          <a:srcRect l="59500" t="44162" r="33346" b="28205"/>
          <a:stretch>
            <a:fillRect/>
          </a:stretch>
        </p:blipFill>
        <p:spPr>
          <a:xfrm>
            <a:off x="8309024" y="3110965"/>
            <a:ext cx="834635" cy="1813422"/>
          </a:xfrm>
          <a:custGeom>
            <a:avLst/>
            <a:gdLst>
              <a:gd name="connsiteX0" fmla="*/ 0 w 872197"/>
              <a:gd name="connsiteY0" fmla="*/ 0 h 1895033"/>
              <a:gd name="connsiteX1" fmla="*/ 872197 w 872197"/>
              <a:gd name="connsiteY1" fmla="*/ 0 h 1895033"/>
              <a:gd name="connsiteX2" fmla="*/ 872197 w 872197"/>
              <a:gd name="connsiteY2" fmla="*/ 1895033 h 1895033"/>
              <a:gd name="connsiteX3" fmla="*/ 0 w 872197"/>
              <a:gd name="connsiteY3" fmla="*/ 1895033 h 1895033"/>
            </a:gdLst>
            <a:ahLst/>
            <a:cxnLst>
              <a:cxn ang="0">
                <a:pos x="connsiteX0" y="connsiteY0"/>
              </a:cxn>
              <a:cxn ang="0">
                <a:pos x="connsiteX1" y="connsiteY1"/>
              </a:cxn>
              <a:cxn ang="0">
                <a:pos x="connsiteX2" y="connsiteY2"/>
              </a:cxn>
              <a:cxn ang="0">
                <a:pos x="connsiteX3" y="connsiteY3"/>
              </a:cxn>
            </a:cxnLst>
            <a:rect l="l" t="t" r="r" b="b"/>
            <a:pathLst>
              <a:path w="872197" h="1895033">
                <a:moveTo>
                  <a:pt x="0" y="0"/>
                </a:moveTo>
                <a:lnTo>
                  <a:pt x="872197" y="0"/>
                </a:lnTo>
                <a:lnTo>
                  <a:pt x="872197" y="1895033"/>
                </a:lnTo>
                <a:lnTo>
                  <a:pt x="0" y="1895033"/>
                </a:lnTo>
                <a:close/>
              </a:path>
            </a:pathLst>
          </a:custGeom>
        </p:spPr>
      </p:pic>
      <p:pic>
        <p:nvPicPr>
          <p:cNvPr id="45" name="Picture 44" descr="n89 zalo Cuong Bui"/>
          <p:cNvPicPr>
            <a:picLocks noChangeAspect="1"/>
          </p:cNvPicPr>
          <p:nvPr/>
        </p:nvPicPr>
        <p:blipFill>
          <a:blip r:embed="rId2">
            <a:extLst>
              <a:ext uri="{28A0092B-C50C-407E-A947-70E740481C1C}">
                <a14:useLocalDpi xmlns:a14="http://schemas.microsoft.com/office/drawing/2010/main" val="0"/>
              </a:ext>
            </a:extLst>
          </a:blip>
          <a:srcRect l="59500" t="5684" r="33346" b="56803"/>
          <a:stretch>
            <a:fillRect/>
          </a:stretch>
        </p:blipFill>
        <p:spPr>
          <a:xfrm>
            <a:off x="8309024" y="585744"/>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43" name="Picture 42" descr="n89 zalo Cuong Bui"/>
          <p:cNvPicPr>
            <a:picLocks noChangeAspect="1"/>
          </p:cNvPicPr>
          <p:nvPr/>
        </p:nvPicPr>
        <p:blipFill>
          <a:blip r:embed="rId2">
            <a:extLst>
              <a:ext uri="{28A0092B-C50C-407E-A947-70E740481C1C}">
                <a14:useLocalDpi xmlns:a14="http://schemas.microsoft.com/office/drawing/2010/main" val="0"/>
              </a:ext>
            </a:extLst>
          </a:blip>
          <a:srcRect l="51923" t="53726" r="40923" b="9744"/>
          <a:stretch>
            <a:fillRect/>
          </a:stretch>
        </p:blipFill>
        <p:spPr>
          <a:xfrm>
            <a:off x="7425024" y="3738621"/>
            <a:ext cx="834635" cy="2397332"/>
          </a:xfrm>
          <a:custGeom>
            <a:avLst/>
            <a:gdLst>
              <a:gd name="connsiteX0" fmla="*/ 0 w 872197"/>
              <a:gd name="connsiteY0" fmla="*/ 0 h 2505221"/>
              <a:gd name="connsiteX1" fmla="*/ 872197 w 872197"/>
              <a:gd name="connsiteY1" fmla="*/ 0 h 2505221"/>
              <a:gd name="connsiteX2" fmla="*/ 872197 w 872197"/>
              <a:gd name="connsiteY2" fmla="*/ 2505221 h 2505221"/>
              <a:gd name="connsiteX3" fmla="*/ 0 w 872197"/>
              <a:gd name="connsiteY3" fmla="*/ 2505221 h 2505221"/>
            </a:gdLst>
            <a:ahLst/>
            <a:cxnLst>
              <a:cxn ang="0">
                <a:pos x="connsiteX0" y="connsiteY0"/>
              </a:cxn>
              <a:cxn ang="0">
                <a:pos x="connsiteX1" y="connsiteY1"/>
              </a:cxn>
              <a:cxn ang="0">
                <a:pos x="connsiteX2" y="connsiteY2"/>
              </a:cxn>
              <a:cxn ang="0">
                <a:pos x="connsiteX3" y="connsiteY3"/>
              </a:cxn>
            </a:cxnLst>
            <a:rect l="l" t="t" r="r" b="b"/>
            <a:pathLst>
              <a:path w="872197" h="2505221">
                <a:moveTo>
                  <a:pt x="0" y="0"/>
                </a:moveTo>
                <a:lnTo>
                  <a:pt x="872197" y="0"/>
                </a:lnTo>
                <a:lnTo>
                  <a:pt x="872197" y="2505221"/>
                </a:lnTo>
                <a:lnTo>
                  <a:pt x="0" y="2505221"/>
                </a:lnTo>
                <a:close/>
              </a:path>
            </a:pathLst>
          </a:custGeom>
        </p:spPr>
      </p:pic>
      <p:pic>
        <p:nvPicPr>
          <p:cNvPr id="41" name="Picture 40" descr="n89 zalo Cuong Bui"/>
          <p:cNvPicPr>
            <a:picLocks noChangeAspect="1"/>
          </p:cNvPicPr>
          <p:nvPr/>
        </p:nvPicPr>
        <p:blipFill>
          <a:blip r:embed="rId2">
            <a:extLst>
              <a:ext uri="{28A0092B-C50C-407E-A947-70E740481C1C}">
                <a14:useLocalDpi xmlns:a14="http://schemas.microsoft.com/office/drawing/2010/main" val="0"/>
              </a:ext>
            </a:extLst>
          </a:blip>
          <a:srcRect l="51923" t="27538" r="40923" b="47350"/>
          <a:stretch>
            <a:fillRect/>
          </a:stretch>
        </p:blipFill>
        <p:spPr>
          <a:xfrm>
            <a:off x="7425024" y="2019991"/>
            <a:ext cx="834635" cy="1647955"/>
          </a:xfrm>
          <a:custGeom>
            <a:avLst/>
            <a:gdLst>
              <a:gd name="connsiteX0" fmla="*/ 0 w 872197"/>
              <a:gd name="connsiteY0" fmla="*/ 0 h 1722120"/>
              <a:gd name="connsiteX1" fmla="*/ 872197 w 872197"/>
              <a:gd name="connsiteY1" fmla="*/ 0 h 1722120"/>
              <a:gd name="connsiteX2" fmla="*/ 872197 w 872197"/>
              <a:gd name="connsiteY2" fmla="*/ 1722120 h 1722120"/>
              <a:gd name="connsiteX3" fmla="*/ 0 w 872197"/>
              <a:gd name="connsiteY3" fmla="*/ 1722120 h 1722120"/>
            </a:gdLst>
            <a:ahLst/>
            <a:cxnLst>
              <a:cxn ang="0">
                <a:pos x="connsiteX0" y="connsiteY0"/>
              </a:cxn>
              <a:cxn ang="0">
                <a:pos x="connsiteX1" y="connsiteY1"/>
              </a:cxn>
              <a:cxn ang="0">
                <a:pos x="connsiteX2" y="connsiteY2"/>
              </a:cxn>
              <a:cxn ang="0">
                <a:pos x="connsiteX3" y="connsiteY3"/>
              </a:cxn>
            </a:cxnLst>
            <a:rect l="l" t="t" r="r" b="b"/>
            <a:pathLst>
              <a:path w="872197" h="1722120">
                <a:moveTo>
                  <a:pt x="0" y="0"/>
                </a:moveTo>
                <a:lnTo>
                  <a:pt x="872197" y="0"/>
                </a:lnTo>
                <a:lnTo>
                  <a:pt x="872197" y="1722120"/>
                </a:lnTo>
                <a:lnTo>
                  <a:pt x="0" y="1722120"/>
                </a:lnTo>
                <a:close/>
              </a:path>
            </a:pathLst>
          </a:custGeom>
        </p:spPr>
      </p:pic>
      <p:pic>
        <p:nvPicPr>
          <p:cNvPr id="39" name="Picture 38" descr="n89 zalo Cuong Bui"/>
          <p:cNvPicPr>
            <a:picLocks noChangeAspect="1"/>
          </p:cNvPicPr>
          <p:nvPr/>
        </p:nvPicPr>
        <p:blipFill>
          <a:blip r:embed="rId2">
            <a:extLst>
              <a:ext uri="{28A0092B-C50C-407E-A947-70E740481C1C}">
                <a14:useLocalDpi xmlns:a14="http://schemas.microsoft.com/office/drawing/2010/main" val="0"/>
              </a:ext>
            </a:extLst>
          </a:blip>
          <a:srcRect l="51923" t="1812" r="40923" b="73333"/>
          <a:stretch>
            <a:fillRect/>
          </a:stretch>
        </p:blipFill>
        <p:spPr>
          <a:xfrm>
            <a:off x="7425024" y="331652"/>
            <a:ext cx="834635" cy="1631127"/>
          </a:xfrm>
          <a:custGeom>
            <a:avLst/>
            <a:gdLst>
              <a:gd name="connsiteX0" fmla="*/ 0 w 872197"/>
              <a:gd name="connsiteY0" fmla="*/ 0 h 1704534"/>
              <a:gd name="connsiteX1" fmla="*/ 872197 w 872197"/>
              <a:gd name="connsiteY1" fmla="*/ 0 h 1704534"/>
              <a:gd name="connsiteX2" fmla="*/ 872197 w 872197"/>
              <a:gd name="connsiteY2" fmla="*/ 1704534 h 1704534"/>
              <a:gd name="connsiteX3" fmla="*/ 0 w 872197"/>
              <a:gd name="connsiteY3" fmla="*/ 1704534 h 1704534"/>
            </a:gdLst>
            <a:ahLst/>
            <a:cxnLst>
              <a:cxn ang="0">
                <a:pos x="connsiteX0" y="connsiteY0"/>
              </a:cxn>
              <a:cxn ang="0">
                <a:pos x="connsiteX1" y="connsiteY1"/>
              </a:cxn>
              <a:cxn ang="0">
                <a:pos x="connsiteX2" y="connsiteY2"/>
              </a:cxn>
              <a:cxn ang="0">
                <a:pos x="connsiteX3" y="connsiteY3"/>
              </a:cxn>
            </a:cxnLst>
            <a:rect l="l" t="t" r="r" b="b"/>
            <a:pathLst>
              <a:path w="872197" h="1704534">
                <a:moveTo>
                  <a:pt x="0" y="0"/>
                </a:moveTo>
                <a:lnTo>
                  <a:pt x="872197" y="0"/>
                </a:lnTo>
                <a:lnTo>
                  <a:pt x="872197" y="1704534"/>
                </a:lnTo>
                <a:lnTo>
                  <a:pt x="0" y="1704534"/>
                </a:lnTo>
                <a:close/>
              </a:path>
            </a:pathLst>
          </a:custGeom>
        </p:spPr>
      </p:pic>
      <p:pic>
        <p:nvPicPr>
          <p:cNvPr id="37" name="Picture 36" descr="n89 zalo Cuong Bui"/>
          <p:cNvPicPr>
            <a:picLocks noChangeAspect="1"/>
          </p:cNvPicPr>
          <p:nvPr/>
        </p:nvPicPr>
        <p:blipFill>
          <a:blip r:embed="rId2">
            <a:extLst>
              <a:ext uri="{28A0092B-C50C-407E-A947-70E740481C1C}">
                <a14:useLocalDpi xmlns:a14="http://schemas.microsoft.com/office/drawing/2010/main" val="0"/>
              </a:ext>
            </a:extLst>
          </a:blip>
          <a:srcRect l="44308" t="69128" r="48538" b="5761"/>
          <a:stretch>
            <a:fillRect/>
          </a:stretch>
        </p:blipFill>
        <p:spPr>
          <a:xfrm>
            <a:off x="6536541" y="4749384"/>
            <a:ext cx="834635" cy="1647954"/>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35" name="Picture 34" descr="n89 zalo Cuong Bui"/>
          <p:cNvPicPr>
            <a:picLocks noChangeAspect="1"/>
          </p:cNvPicPr>
          <p:nvPr/>
        </p:nvPicPr>
        <p:blipFill>
          <a:blip r:embed="rId2">
            <a:extLst>
              <a:ext uri="{28A0092B-C50C-407E-A947-70E740481C1C}">
                <a14:useLocalDpi xmlns:a14="http://schemas.microsoft.com/office/drawing/2010/main" val="0"/>
              </a:ext>
            </a:extLst>
          </a:blip>
          <a:srcRect l="44308" t="42991" r="48538" b="31897"/>
          <a:stretch>
            <a:fillRect/>
          </a:stretch>
        </p:blipFill>
        <p:spPr>
          <a:xfrm>
            <a:off x="6536541" y="3034119"/>
            <a:ext cx="834635" cy="1647954"/>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33" name="Picture 32" descr="n89 zalo Cuong Bui"/>
          <p:cNvPicPr>
            <a:picLocks noChangeAspect="1"/>
          </p:cNvPicPr>
          <p:nvPr/>
        </p:nvPicPr>
        <p:blipFill>
          <a:blip r:embed="rId2">
            <a:extLst>
              <a:ext uri="{28A0092B-C50C-407E-A947-70E740481C1C}">
                <a14:useLocalDpi xmlns:a14="http://schemas.microsoft.com/office/drawing/2010/main" val="0"/>
              </a:ext>
            </a:extLst>
          </a:blip>
          <a:srcRect l="44308" t="2017" r="48538" b="57829"/>
          <a:stretch>
            <a:fillRect/>
          </a:stretch>
        </p:blipFill>
        <p:spPr>
          <a:xfrm>
            <a:off x="6536541" y="345112"/>
            <a:ext cx="834635" cy="2635158"/>
          </a:xfrm>
          <a:custGeom>
            <a:avLst/>
            <a:gdLst>
              <a:gd name="connsiteX0" fmla="*/ 0 w 872197"/>
              <a:gd name="connsiteY0" fmla="*/ 0 h 2753751"/>
              <a:gd name="connsiteX1" fmla="*/ 872197 w 872197"/>
              <a:gd name="connsiteY1" fmla="*/ 0 h 2753751"/>
              <a:gd name="connsiteX2" fmla="*/ 872197 w 872197"/>
              <a:gd name="connsiteY2" fmla="*/ 2753751 h 2753751"/>
              <a:gd name="connsiteX3" fmla="*/ 0 w 872197"/>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7" h="2753751">
                <a:moveTo>
                  <a:pt x="0" y="0"/>
                </a:moveTo>
                <a:lnTo>
                  <a:pt x="872197" y="0"/>
                </a:lnTo>
                <a:lnTo>
                  <a:pt x="872197" y="2753751"/>
                </a:lnTo>
                <a:lnTo>
                  <a:pt x="0" y="2753751"/>
                </a:lnTo>
                <a:close/>
              </a:path>
            </a:pathLst>
          </a:custGeom>
        </p:spPr>
      </p:pic>
      <p:pic>
        <p:nvPicPr>
          <p:cNvPr id="31" name="Picture 30" descr="n89 zalo Cuong Bui"/>
          <p:cNvPicPr>
            <a:picLocks noChangeAspect="1"/>
          </p:cNvPicPr>
          <p:nvPr/>
        </p:nvPicPr>
        <p:blipFill>
          <a:blip r:embed="rId2">
            <a:extLst>
              <a:ext uri="{28A0092B-C50C-407E-A947-70E740481C1C}">
                <a14:useLocalDpi xmlns:a14="http://schemas.microsoft.com/office/drawing/2010/main" val="0"/>
              </a:ext>
            </a:extLst>
          </a:blip>
          <a:srcRect l="36692" t="50821" r="56154" b="20410"/>
          <a:stretch>
            <a:fillRect/>
          </a:stretch>
        </p:blipFill>
        <p:spPr>
          <a:xfrm>
            <a:off x="5648056" y="3547913"/>
            <a:ext cx="834634" cy="1888024"/>
          </a:xfrm>
          <a:custGeom>
            <a:avLst/>
            <a:gdLst>
              <a:gd name="connsiteX0" fmla="*/ 0 w 872196"/>
              <a:gd name="connsiteY0" fmla="*/ 0 h 1972993"/>
              <a:gd name="connsiteX1" fmla="*/ 872196 w 872196"/>
              <a:gd name="connsiteY1" fmla="*/ 0 h 1972993"/>
              <a:gd name="connsiteX2" fmla="*/ 872196 w 872196"/>
              <a:gd name="connsiteY2" fmla="*/ 1972993 h 1972993"/>
              <a:gd name="connsiteX3" fmla="*/ 0 w 872196"/>
              <a:gd name="connsiteY3" fmla="*/ 1972993 h 1972993"/>
            </a:gdLst>
            <a:ahLst/>
            <a:cxnLst>
              <a:cxn ang="0">
                <a:pos x="connsiteX0" y="connsiteY0"/>
              </a:cxn>
              <a:cxn ang="0">
                <a:pos x="connsiteX1" y="connsiteY1"/>
              </a:cxn>
              <a:cxn ang="0">
                <a:pos x="connsiteX2" y="connsiteY2"/>
              </a:cxn>
              <a:cxn ang="0">
                <a:pos x="connsiteX3" y="connsiteY3"/>
              </a:cxn>
            </a:cxnLst>
            <a:rect l="l" t="t" r="r" b="b"/>
            <a:pathLst>
              <a:path w="872196" h="1972993">
                <a:moveTo>
                  <a:pt x="0" y="0"/>
                </a:moveTo>
                <a:lnTo>
                  <a:pt x="872196" y="0"/>
                </a:lnTo>
                <a:lnTo>
                  <a:pt x="872196" y="1972993"/>
                </a:lnTo>
                <a:lnTo>
                  <a:pt x="0" y="1972993"/>
                </a:lnTo>
                <a:close/>
              </a:path>
            </a:pathLst>
          </a:custGeom>
        </p:spPr>
      </p:pic>
      <p:pic>
        <p:nvPicPr>
          <p:cNvPr id="29" name="Picture 28" descr="n89 zalo Cuong Bui"/>
          <p:cNvPicPr>
            <a:picLocks noChangeAspect="1"/>
          </p:cNvPicPr>
          <p:nvPr/>
        </p:nvPicPr>
        <p:blipFill>
          <a:blip r:embed="rId2">
            <a:extLst>
              <a:ext uri="{28A0092B-C50C-407E-A947-70E740481C1C}">
                <a14:useLocalDpi xmlns:a14="http://schemas.microsoft.com/office/drawing/2010/main" val="0"/>
              </a:ext>
            </a:extLst>
          </a:blip>
          <a:srcRect l="36692" t="9846" r="56154" b="50000"/>
          <a:stretch>
            <a:fillRect/>
          </a:stretch>
        </p:blipFill>
        <p:spPr>
          <a:xfrm>
            <a:off x="5648056" y="858906"/>
            <a:ext cx="834634" cy="2635158"/>
          </a:xfrm>
          <a:custGeom>
            <a:avLst/>
            <a:gdLst>
              <a:gd name="connsiteX0" fmla="*/ 0 w 872196"/>
              <a:gd name="connsiteY0" fmla="*/ 0 h 2753751"/>
              <a:gd name="connsiteX1" fmla="*/ 872196 w 872196"/>
              <a:gd name="connsiteY1" fmla="*/ 0 h 2753751"/>
              <a:gd name="connsiteX2" fmla="*/ 872196 w 872196"/>
              <a:gd name="connsiteY2" fmla="*/ 2753751 h 2753751"/>
              <a:gd name="connsiteX3" fmla="*/ 0 w 872196"/>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6" h="2753751">
                <a:moveTo>
                  <a:pt x="0" y="0"/>
                </a:moveTo>
                <a:lnTo>
                  <a:pt x="872196" y="0"/>
                </a:lnTo>
                <a:lnTo>
                  <a:pt x="872196" y="2753751"/>
                </a:lnTo>
                <a:lnTo>
                  <a:pt x="0" y="2753751"/>
                </a:lnTo>
                <a:close/>
              </a:path>
            </a:pathLst>
          </a:custGeom>
        </p:spPr>
      </p:pic>
      <p:pic>
        <p:nvPicPr>
          <p:cNvPr id="27" name="Picture 26" descr="n89 zalo Cuong Bui"/>
          <p:cNvPicPr>
            <a:picLocks noChangeAspect="1"/>
          </p:cNvPicPr>
          <p:nvPr/>
        </p:nvPicPr>
        <p:blipFill>
          <a:blip r:embed="rId2">
            <a:extLst>
              <a:ext uri="{28A0092B-C50C-407E-A947-70E740481C1C}">
                <a14:useLocalDpi xmlns:a14="http://schemas.microsoft.com/office/drawing/2010/main" val="0"/>
              </a:ext>
            </a:extLst>
          </a:blip>
          <a:srcRect l="29077" t="6359" r="63769" b="71692"/>
          <a:stretch>
            <a:fillRect/>
          </a:stretch>
        </p:blipFill>
        <p:spPr>
          <a:xfrm>
            <a:off x="4759571" y="630057"/>
            <a:ext cx="834636" cy="1440418"/>
          </a:xfrm>
          <a:custGeom>
            <a:avLst/>
            <a:gdLst>
              <a:gd name="connsiteX0" fmla="*/ 0 w 872198"/>
              <a:gd name="connsiteY0" fmla="*/ 0 h 1505243"/>
              <a:gd name="connsiteX1" fmla="*/ 872198 w 872198"/>
              <a:gd name="connsiteY1" fmla="*/ 0 h 1505243"/>
              <a:gd name="connsiteX2" fmla="*/ 872198 w 872198"/>
              <a:gd name="connsiteY2" fmla="*/ 1505243 h 1505243"/>
              <a:gd name="connsiteX3" fmla="*/ 0 w 872198"/>
              <a:gd name="connsiteY3" fmla="*/ 1505243 h 1505243"/>
            </a:gdLst>
            <a:ahLst/>
            <a:cxnLst>
              <a:cxn ang="0">
                <a:pos x="connsiteX0" y="connsiteY0"/>
              </a:cxn>
              <a:cxn ang="0">
                <a:pos x="connsiteX1" y="connsiteY1"/>
              </a:cxn>
              <a:cxn ang="0">
                <a:pos x="connsiteX2" y="connsiteY2"/>
              </a:cxn>
              <a:cxn ang="0">
                <a:pos x="connsiteX3" y="connsiteY3"/>
              </a:cxn>
            </a:cxnLst>
            <a:rect l="l" t="t" r="r" b="b"/>
            <a:pathLst>
              <a:path w="872198" h="1505243">
                <a:moveTo>
                  <a:pt x="0" y="0"/>
                </a:moveTo>
                <a:lnTo>
                  <a:pt x="872198" y="0"/>
                </a:lnTo>
                <a:lnTo>
                  <a:pt x="872198" y="1505243"/>
                </a:lnTo>
                <a:lnTo>
                  <a:pt x="0" y="1505243"/>
                </a:lnTo>
                <a:close/>
              </a:path>
            </a:pathLst>
          </a:custGeom>
        </p:spPr>
      </p:pic>
      <p:pic>
        <p:nvPicPr>
          <p:cNvPr id="25" name="Picture 24" descr="n89 zalo Cuong Bui"/>
          <p:cNvPicPr>
            <a:picLocks noChangeAspect="1"/>
          </p:cNvPicPr>
          <p:nvPr/>
        </p:nvPicPr>
        <p:blipFill>
          <a:blip r:embed="rId2">
            <a:extLst>
              <a:ext uri="{28A0092B-C50C-407E-A947-70E740481C1C}">
                <a14:useLocalDpi xmlns:a14="http://schemas.microsoft.com/office/drawing/2010/main" val="0"/>
              </a:ext>
            </a:extLst>
          </a:blip>
          <a:srcRect l="29077" t="29128" r="63769" b="34974"/>
          <a:stretch>
            <a:fillRect/>
          </a:stretch>
        </p:blipFill>
        <p:spPr>
          <a:xfrm>
            <a:off x="4759571" y="2124320"/>
            <a:ext cx="834636" cy="2355825"/>
          </a:xfrm>
          <a:custGeom>
            <a:avLst/>
            <a:gdLst>
              <a:gd name="connsiteX0" fmla="*/ 0 w 872198"/>
              <a:gd name="connsiteY0" fmla="*/ 0 h 2461846"/>
              <a:gd name="connsiteX1" fmla="*/ 872198 w 872198"/>
              <a:gd name="connsiteY1" fmla="*/ 0 h 2461846"/>
              <a:gd name="connsiteX2" fmla="*/ 872198 w 872198"/>
              <a:gd name="connsiteY2" fmla="*/ 2461846 h 2461846"/>
              <a:gd name="connsiteX3" fmla="*/ 0 w 872198"/>
              <a:gd name="connsiteY3" fmla="*/ 2461846 h 2461846"/>
            </a:gdLst>
            <a:ahLst/>
            <a:cxnLst>
              <a:cxn ang="0">
                <a:pos x="connsiteX0" y="connsiteY0"/>
              </a:cxn>
              <a:cxn ang="0">
                <a:pos x="connsiteX1" y="connsiteY1"/>
              </a:cxn>
              <a:cxn ang="0">
                <a:pos x="connsiteX2" y="connsiteY2"/>
              </a:cxn>
              <a:cxn ang="0">
                <a:pos x="connsiteX3" y="connsiteY3"/>
              </a:cxn>
            </a:cxnLst>
            <a:rect l="l" t="t" r="r" b="b"/>
            <a:pathLst>
              <a:path w="872198" h="2461846">
                <a:moveTo>
                  <a:pt x="0" y="0"/>
                </a:moveTo>
                <a:lnTo>
                  <a:pt x="872198" y="0"/>
                </a:lnTo>
                <a:lnTo>
                  <a:pt x="872198" y="2461846"/>
                </a:lnTo>
                <a:lnTo>
                  <a:pt x="0" y="2461846"/>
                </a:lnTo>
                <a:close/>
              </a:path>
            </a:pathLst>
          </a:custGeom>
        </p:spPr>
      </p:pic>
      <p:sp>
        <p:nvSpPr>
          <p:cNvPr id="63" name="TextBox 62" descr="n89 zalo Cuong Bui"/>
          <p:cNvSpPr txBox="1"/>
          <p:nvPr/>
        </p:nvSpPr>
        <p:spPr>
          <a:xfrm>
            <a:off x="1633390" y="2401900"/>
            <a:ext cx="18486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3 Penumbra" panose="02040603050506020204" pitchFamily="18" charset="0"/>
                <a:ea typeface="+mn-ea"/>
                <a:cs typeface="+mn-cs"/>
              </a:rPr>
              <a:t>Bài</a:t>
            </a:r>
            <a:r>
              <a:rPr kumimoji="0" lang="en-US" sz="3600" b="0" i="0" u="none" strike="noStrike" kern="1200" cap="none" spc="0" normalizeH="0" baseline="0" noProof="0" dirty="0">
                <a:ln>
                  <a:noFill/>
                </a:ln>
                <a:solidFill>
                  <a:prstClr val="black"/>
                </a:solidFill>
                <a:effectLst/>
                <a:uLnTx/>
                <a:uFillTx/>
                <a:latin typeface="#9Slide03 Penumbra" panose="02040603050506020204" pitchFamily="18" charset="0"/>
                <a:ea typeface="+mn-ea"/>
                <a:cs typeface="+mn-cs"/>
              </a:rPr>
              <a:t> </a:t>
            </a:r>
            <a:r>
              <a:rPr lang="en-US" sz="3600" dirty="0">
                <a:solidFill>
                  <a:prstClr val="black"/>
                </a:solidFill>
                <a:latin typeface="#9Slide03 Penumbra" panose="02040603050506020204" pitchFamily="18" charset="0"/>
              </a:rPr>
              <a:t>25</a:t>
            </a:r>
            <a:r>
              <a:rPr kumimoji="0" lang="en-US" sz="3600" b="0" i="0" u="none" strike="noStrike" kern="1200" cap="none" spc="0" normalizeH="0" baseline="0" noProof="0" dirty="0">
                <a:ln>
                  <a:noFill/>
                </a:ln>
                <a:solidFill>
                  <a:prstClr val="black"/>
                </a:solidFill>
                <a:effectLst/>
                <a:uLnTx/>
                <a:uFillTx/>
                <a:latin typeface="#9Slide03 Penumbra" panose="02040603050506020204" pitchFamily="18" charset="0"/>
                <a:ea typeface="+mn-ea"/>
                <a:cs typeface="+mn-cs"/>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 name="TextBox 64" descr="n89 zalo Cuong Bui"/>
          <p:cNvSpPr txBox="1"/>
          <p:nvPr/>
        </p:nvSpPr>
        <p:spPr>
          <a:xfrm>
            <a:off x="434367" y="3222102"/>
            <a:ext cx="424668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9Slide03 Penumbra" panose="02040603050506020204" pitchFamily="18" charset="0"/>
                <a:ea typeface="+mn-ea"/>
                <a:cs typeface="+mn-cs"/>
              </a:rPr>
              <a:t>NĂNG LƯỢNG VÀ CÔNG SUẤT ĐIỆN</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6" name="TextBox 65" descr="n89 zalo Cuong Bui"/>
          <p:cNvSpPr txBox="1"/>
          <p:nvPr/>
        </p:nvSpPr>
        <p:spPr>
          <a:xfrm>
            <a:off x="1488635" y="500884"/>
            <a:ext cx="2138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a:ln>
                  <a:noFill/>
                </a:ln>
                <a:solidFill>
                  <a:prstClr val="black"/>
                </a:solidFill>
                <a:effectLst/>
                <a:uLnTx/>
                <a:uFillTx/>
                <a:latin typeface="#9Slide03 Penumbra" panose="02040603050506020204" pitchFamily="18" charset="0"/>
                <a:ea typeface="+mn-ea"/>
                <a:cs typeface="+mn-cs"/>
              </a:rPr>
              <a:t>Vật</a:t>
            </a:r>
            <a:r>
              <a:rPr kumimoji="0" lang="en-US" sz="3200" b="0" i="0" u="sng" strike="noStrike" kern="1200" cap="none" spc="0" normalizeH="0" baseline="0" noProof="0" dirty="0">
                <a:ln>
                  <a:noFill/>
                </a:ln>
                <a:solidFill>
                  <a:prstClr val="black"/>
                </a:solidFill>
                <a:effectLst/>
                <a:uLnTx/>
                <a:uFillTx/>
                <a:latin typeface="#9Slide03 Penumbra" panose="02040603050506020204" pitchFamily="18" charset="0"/>
                <a:ea typeface="+mn-ea"/>
                <a:cs typeface="+mn-cs"/>
              </a:rPr>
              <a:t> LÝ 11</a:t>
            </a:r>
            <a:endParaRPr kumimoji="0" lang="vi-VN" sz="32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1" name="Group 70" descr="n89 zalo Cuong Bui"/>
          <p:cNvGrpSpPr/>
          <p:nvPr/>
        </p:nvGrpSpPr>
        <p:grpSpPr>
          <a:xfrm>
            <a:off x="0" y="6719668"/>
            <a:ext cx="12192000" cy="152400"/>
            <a:chOff x="0" y="6705600"/>
            <a:chExt cx="12192000" cy="152400"/>
          </a:xfrm>
        </p:grpSpPr>
        <p:sp>
          <p:nvSpPr>
            <p:cNvPr id="72" name="Rectangle 71"/>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omfortaa" panose="00000500000000000000" pitchFamily="2" charset="0"/>
                <a:ea typeface="+mn-ea"/>
                <a:cs typeface="+mn-cs"/>
              </a:endParaRPr>
            </a:p>
          </p:txBody>
        </p:sp>
        <p:sp>
          <p:nvSpPr>
            <p:cNvPr id="73" name="Rectangle 72"/>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omfortaa" panose="00000500000000000000" pitchFamily="2" charset="0"/>
                <a:ea typeface="+mn-ea"/>
                <a:cs typeface="+mn-cs"/>
              </a:endParaRPr>
            </a:p>
          </p:txBody>
        </p:sp>
        <p:sp>
          <p:nvSpPr>
            <p:cNvPr id="74" name="Rectangle 73"/>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omfortaa" panose="00000500000000000000" pitchFamily="2" charset="0"/>
                <a:ea typeface="+mn-ea"/>
                <a:cs typeface="+mn-cs"/>
              </a:endParaRPr>
            </a:p>
          </p:txBody>
        </p:sp>
        <p:sp>
          <p:nvSpPr>
            <p:cNvPr id="75" name="Rectangle 74"/>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omfortaa" panose="00000500000000000000" pitchFamily="2" charset="0"/>
                <a:ea typeface="+mn-ea"/>
                <a:cs typeface="+mn-cs"/>
              </a:endParaRPr>
            </a:p>
          </p:txBody>
        </p:sp>
      </p:grpSp>
      <p:sp>
        <p:nvSpPr>
          <p:cNvPr id="30" name="!!2" descr="n89 zalo Cuong Bui"/>
          <p:cNvSpPr txBox="1"/>
          <p:nvPr/>
        </p:nvSpPr>
        <p:spPr>
          <a:xfrm>
            <a:off x="3537073" y="8241347"/>
            <a:ext cx="411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solidFill>
                  <a:srgbClr val="39B28E"/>
                </a:solidFill>
                <a:effectLst/>
                <a:uLnTx/>
                <a:uFillTx/>
                <a:latin typeface="#9Slide03 Penumbra" panose="02040603050506020204" pitchFamily="18" charset="0"/>
                <a:ea typeface="+mn-ea"/>
                <a:cs typeface="+mn-cs"/>
              </a:rPr>
              <a:t>KIỂM TRA BÀI CŨ</a:t>
            </a:r>
            <a:endParaRPr kumimoji="0" lang="vi-VN" sz="800" b="0" i="0" u="sng" strike="noStrike" kern="1200" cap="none" spc="0" normalizeH="0" baseline="0" noProof="0">
              <a:ln>
                <a:noFill/>
              </a:ln>
              <a:solidFill>
                <a:srgbClr val="39B28E"/>
              </a:solidFill>
              <a:effectLst/>
              <a:uLnTx/>
              <a:uFillTx/>
              <a:latin typeface="Arial" panose="020B0604020202020204" pitchFamily="34" charset="0"/>
              <a:ea typeface="+mn-ea"/>
              <a:cs typeface="+mn-cs"/>
            </a:endParaRPr>
          </a:p>
        </p:txBody>
      </p:sp>
      <p:grpSp>
        <p:nvGrpSpPr>
          <p:cNvPr id="32" name="Group 31" descr="n89 zalo Cuong Bui"/>
          <p:cNvGrpSpPr/>
          <p:nvPr/>
        </p:nvGrpSpPr>
        <p:grpSpPr>
          <a:xfrm>
            <a:off x="11239653" y="238008"/>
            <a:ext cx="660400" cy="660400"/>
            <a:chOff x="6324600" y="-2133600"/>
            <a:chExt cx="1066800" cy="1066800"/>
          </a:xfrm>
        </p:grpSpPr>
        <p:sp>
          <p:nvSpPr>
            <p:cNvPr id="34" name="Oval 33"/>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Montserrat ExtraLight" panose="00000300000000000000" pitchFamily="2" charset="0"/>
                <a:ea typeface="+mn-ea"/>
                <a:cs typeface="+mn-cs"/>
              </a:endParaRPr>
            </a:p>
          </p:txBody>
        </p:sp>
        <p:sp>
          <p:nvSpPr>
            <p:cNvPr id="36" name="Oval 35"/>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Montserrat ExtraLight" panose="00000300000000000000" pitchFamily="2" charset="0"/>
                <a:ea typeface="+mn-ea"/>
                <a:cs typeface="+mn-cs"/>
              </a:endParaRPr>
            </a:p>
          </p:txBody>
        </p:sp>
        <p:sp>
          <p:nvSpPr>
            <p:cNvPr id="38" name="Oval 37"/>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Montserrat ExtraLight" panose="00000300000000000000" pitchFamily="2" charset="0"/>
                <a:ea typeface="+mn-ea"/>
                <a:cs typeface="+mn-cs"/>
              </a:endParaRPr>
            </a:p>
          </p:txBody>
        </p:sp>
        <p:sp>
          <p:nvSpPr>
            <p:cNvPr id="40" name="Oval 39"/>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Montserrat ExtraLight" panose="00000300000000000000" pitchFamily="2" charset="0"/>
                <a:ea typeface="+mn-ea"/>
                <a:cs typeface="+mn-cs"/>
              </a:endParaRPr>
            </a:p>
          </p:txBody>
        </p:sp>
      </p:grpSp>
    </p:spTree>
    <p:extLst>
      <p:ext uri="{BB962C8B-B14F-4D97-AF65-F5344CB8AC3E}">
        <p14:creationId xmlns:p14="http://schemas.microsoft.com/office/powerpoint/2010/main" val="4064953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89 zalo Cuong Bui"/>
          <p:cNvPicPr>
            <a:picLocks noChangeAspect="1"/>
          </p:cNvPicPr>
          <p:nvPr/>
        </p:nvPicPr>
        <p:blipFill>
          <a:blip r:embed="rId2">
            <a:extLst>
              <a:ext uri="{28A0092B-C50C-407E-A947-70E740481C1C}">
                <a14:useLocalDpi xmlns:a14="http://schemas.microsoft.com/office/drawing/2010/main" val="0"/>
              </a:ext>
            </a:extLst>
          </a:blip>
          <a:srcRect l="24115" r="12077"/>
          <a:stretch>
            <a:fillRect/>
          </a:stretch>
        </p:blipFill>
        <p:spPr>
          <a:xfrm>
            <a:off x="0" y="0"/>
            <a:ext cx="7779434" cy="6857998"/>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
        <p:nvSpPr>
          <p:cNvPr id="7" name="TextBox 6" descr="n89 zalo Cuong Bui"/>
          <p:cNvSpPr txBox="1"/>
          <p:nvPr/>
        </p:nvSpPr>
        <p:spPr>
          <a:xfrm>
            <a:off x="8633840" y="705545"/>
            <a:ext cx="1848637" cy="646331"/>
          </a:xfrm>
          <a:prstGeom prst="rect">
            <a:avLst/>
          </a:prstGeom>
          <a:noFill/>
        </p:spPr>
        <p:txBody>
          <a:bodyPr wrap="square" rtlCol="0">
            <a:spAutoFit/>
          </a:bodyPr>
          <a:lstStyle/>
          <a:p>
            <a:r>
              <a:rPr lang="en-US" sz="3600" dirty="0" err="1">
                <a:solidFill>
                  <a:srgbClr val="F04D49"/>
                </a:solidFill>
                <a:latin typeface="#9Slide03 Penumbra" panose="02040603050506020204" pitchFamily="18" charset="0"/>
              </a:rPr>
              <a:t>Bài</a:t>
            </a:r>
            <a:r>
              <a:rPr lang="en-US" sz="3600" dirty="0">
                <a:solidFill>
                  <a:srgbClr val="F04D49"/>
                </a:solidFill>
                <a:latin typeface="#9Slide03 Penumbra" panose="02040603050506020204" pitchFamily="18" charset="0"/>
              </a:rPr>
              <a:t> 25:</a:t>
            </a:r>
            <a:endParaRPr lang="vi-VN" sz="3600" dirty="0">
              <a:solidFill>
                <a:srgbClr val="F04D49"/>
              </a:solidFill>
            </a:endParaRPr>
          </a:p>
        </p:txBody>
      </p:sp>
      <p:sp>
        <p:nvSpPr>
          <p:cNvPr id="8" name="TextBox 7" descr="n89 zalo Cuong Bui"/>
          <p:cNvSpPr txBox="1"/>
          <p:nvPr/>
        </p:nvSpPr>
        <p:spPr>
          <a:xfrm>
            <a:off x="7653370" y="1449494"/>
            <a:ext cx="4246683" cy="1200329"/>
          </a:xfrm>
          <a:prstGeom prst="rect">
            <a:avLst/>
          </a:prstGeom>
          <a:noFill/>
        </p:spPr>
        <p:txBody>
          <a:bodyPr wrap="square">
            <a:spAutoFit/>
          </a:bodyPr>
          <a:lstStyle/>
          <a:p>
            <a:pPr algn="ctr"/>
            <a:r>
              <a:rPr kumimoji="0" lang="en-US" sz="3600" b="0" i="0" u="none" strike="noStrike" kern="1200" cap="none" spc="0" normalizeH="0" baseline="0" noProof="0" dirty="0">
                <a:ln>
                  <a:noFill/>
                </a:ln>
                <a:solidFill>
                  <a:srgbClr val="39B28E"/>
                </a:solidFill>
                <a:effectLst/>
                <a:uLnTx/>
                <a:uFillTx/>
                <a:latin typeface="#9Slide03 Penumbra" panose="02040603050506020204" pitchFamily="18" charset="0"/>
                <a:ea typeface="+mn-ea"/>
                <a:cs typeface="+mn-cs"/>
              </a:rPr>
              <a:t>NĂNG</a:t>
            </a:r>
            <a:r>
              <a:rPr kumimoji="0" lang="en-US" sz="3600" b="0" i="0" u="none" strike="noStrike" kern="1200" cap="none" spc="0" normalizeH="0" noProof="0" dirty="0">
                <a:ln>
                  <a:noFill/>
                </a:ln>
                <a:solidFill>
                  <a:srgbClr val="39B28E"/>
                </a:solidFill>
                <a:effectLst/>
                <a:uLnTx/>
                <a:uFillTx/>
                <a:latin typeface="#9Slide03 Penumbra" panose="02040603050506020204" pitchFamily="18" charset="0"/>
                <a:ea typeface="+mn-ea"/>
                <a:cs typeface="+mn-cs"/>
              </a:rPr>
              <a:t> LƯỢNG VÀ CÔNG SUẤT ĐIỆN</a:t>
            </a:r>
            <a:endParaRPr lang="vi-VN" dirty="0">
              <a:solidFill>
                <a:srgbClr val="39B28E"/>
              </a:solidFill>
            </a:endParaRPr>
          </a:p>
        </p:txBody>
      </p:sp>
      <p:grpSp>
        <p:nvGrpSpPr>
          <p:cNvPr id="10" name="Group 9" descr="n89 zalo Cuong Bui"/>
          <p:cNvGrpSpPr/>
          <p:nvPr/>
        </p:nvGrpSpPr>
        <p:grpSpPr>
          <a:xfrm>
            <a:off x="0" y="6735710"/>
            <a:ext cx="12192000" cy="152400"/>
            <a:chOff x="0" y="6705600"/>
            <a:chExt cx="12192000" cy="152400"/>
          </a:xfrm>
        </p:grpSpPr>
        <p:sp>
          <p:nvSpPr>
            <p:cNvPr id="11" name="Rectangle 10"/>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3" name="Rectangle 12"/>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4" name="Rectangle 13"/>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5" name="Group 14" descr="n89 zalo Cuong Bui"/>
          <p:cNvGrpSpPr/>
          <p:nvPr/>
        </p:nvGrpSpPr>
        <p:grpSpPr>
          <a:xfrm>
            <a:off x="11239653" y="238008"/>
            <a:ext cx="660400" cy="660400"/>
            <a:chOff x="6324600" y="-2133600"/>
            <a:chExt cx="1066800" cy="1066800"/>
          </a:xfrm>
        </p:grpSpPr>
        <p:sp>
          <p:nvSpPr>
            <p:cNvPr id="16" name="Oval 15"/>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20" name="Rectangle 26" descr="n89 zalo Cuong Bui"/>
          <p:cNvSpPr/>
          <p:nvPr/>
        </p:nvSpPr>
        <p:spPr>
          <a:xfrm rot="10800000" flipH="1">
            <a:off x="6596111" y="238008"/>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Rectangle 27" descr="n89 zalo Cuong Bui"/>
          <p:cNvSpPr/>
          <p:nvPr/>
        </p:nvSpPr>
        <p:spPr>
          <a:xfrm rot="10800000" flipH="1">
            <a:off x="6930805" y="238008"/>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Rectangle 28" descr="n89 zalo Cuong Bui"/>
          <p:cNvSpPr/>
          <p:nvPr/>
        </p:nvSpPr>
        <p:spPr>
          <a:xfrm rot="10800000" flipH="1">
            <a:off x="7600193" y="238008"/>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Rectangle 29" descr="n89 zalo Cuong Bui"/>
          <p:cNvSpPr/>
          <p:nvPr/>
        </p:nvSpPr>
        <p:spPr>
          <a:xfrm rot="10800000" flipH="1">
            <a:off x="7265587" y="238008"/>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Text Box 6" descr="n89 zalo Cuong Bui"/>
          <p:cNvSpPr txBox="1">
            <a:spLocks noChangeArrowheads="1"/>
          </p:cNvSpPr>
          <p:nvPr/>
        </p:nvSpPr>
        <p:spPr bwMode="auto">
          <a:xfrm>
            <a:off x="7537609" y="3200909"/>
            <a:ext cx="3702044" cy="63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3600" b="1" dirty="0">
                <a:latin typeface="Myriad Pro Black Cond" panose="020B0806030403020204" pitchFamily="34" charset="0"/>
                <a:cs typeface="#9Slide03 Arima Madurai Black" panose="00000A00000000000000" pitchFamily="2" charset="0"/>
              </a:rPr>
              <a:t>I. NĂNG LƯỢNG ĐIỆN</a:t>
            </a:r>
          </a:p>
        </p:txBody>
      </p:sp>
      <p:sp>
        <p:nvSpPr>
          <p:cNvPr id="25" name="Rectangle 77" descr="n89 zalo Cuong Bui"/>
          <p:cNvSpPr>
            <a:spLocks noChangeArrowheads="1"/>
          </p:cNvSpPr>
          <p:nvPr/>
        </p:nvSpPr>
        <p:spPr bwMode="auto">
          <a:xfrm>
            <a:off x="8246521" y="3984577"/>
            <a:ext cx="3653532" cy="63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3600" b="1" dirty="0">
                <a:solidFill>
                  <a:srgbClr val="0070C0"/>
                </a:solidFill>
                <a:latin typeface="Myriad Pro Black Cond" panose="020B0806030403020204" pitchFamily="34" charset="0"/>
                <a:cs typeface="#9Slide03 Arima Madurai Black" panose="00000A00000000000000" pitchFamily="2" charset="0"/>
              </a:rPr>
              <a:t>II. CÔNG SUẤT ĐIỆN</a:t>
            </a:r>
          </a:p>
        </p:txBody>
      </p:sp>
      <p:sp>
        <p:nvSpPr>
          <p:cNvPr id="26" name="Rectangle 77" descr="n89 zalo Cuong Bui"/>
          <p:cNvSpPr>
            <a:spLocks noChangeArrowheads="1"/>
          </p:cNvSpPr>
          <p:nvPr/>
        </p:nvSpPr>
        <p:spPr bwMode="auto">
          <a:xfrm>
            <a:off x="9123801" y="4768244"/>
            <a:ext cx="2115852" cy="63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3600" b="1" dirty="0">
                <a:solidFill>
                  <a:srgbClr val="4FB1D9"/>
                </a:solidFill>
                <a:latin typeface="Myriad Pro Black Cond" panose="020B0806030403020204" pitchFamily="34" charset="0"/>
                <a:cs typeface="#9Slide03 Arima Madurai Black" panose="00000A00000000000000" pitchFamily="2" charset="0"/>
              </a:rPr>
              <a:t>III. BÀI TẬP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descr="n89 zalo Cuong Bui">
            <a:extLst>
              <a:ext uri="{FF2B5EF4-FFF2-40B4-BE49-F238E27FC236}">
                <a16:creationId xmlns:a16="http://schemas.microsoft.com/office/drawing/2014/main" id="{B44839F0-60B1-4C78-A908-485214A36F3F}"/>
              </a:ext>
            </a:extLst>
          </p:cNvPr>
          <p:cNvSpPr txBox="1">
            <a:spLocks noChangeArrowheads="1"/>
          </p:cNvSpPr>
          <p:nvPr/>
        </p:nvSpPr>
        <p:spPr bwMode="auto">
          <a:xfrm>
            <a:off x="203780" y="305740"/>
            <a:ext cx="8334724" cy="56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b="1" dirty="0">
                <a:solidFill>
                  <a:srgbClr val="39B28E"/>
                </a:solidFill>
                <a:latin typeface="Myriad Pro Black Cond" panose="020B0806030403020204" pitchFamily="34" charset="0"/>
                <a:cs typeface="#9Slide03 Arima Madurai Black" panose="00000A00000000000000" pitchFamily="2" charset="0"/>
              </a:rPr>
              <a:t>I. NĂNG LƯỢNG ĐIỆN</a:t>
            </a:r>
          </a:p>
        </p:txBody>
      </p:sp>
      <p:pic>
        <p:nvPicPr>
          <p:cNvPr id="3" name="Picture 2" descr="n89 zalo Cuong Bui">
            <a:extLst>
              <a:ext uri="{FF2B5EF4-FFF2-40B4-BE49-F238E27FC236}">
                <a16:creationId xmlns:a16="http://schemas.microsoft.com/office/drawing/2014/main" id="{93F7A167-5E37-431B-87A0-4D39818304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3780" y="875737"/>
            <a:ext cx="11507574" cy="5794694"/>
          </a:xfrm>
          <a:prstGeom prst="rect">
            <a:avLst/>
          </a:prstGeom>
          <a:noFill/>
          <a:ln>
            <a:noFill/>
          </a:ln>
        </p:spPr>
      </p:pic>
    </p:spTree>
    <p:extLst>
      <p:ext uri="{BB962C8B-B14F-4D97-AF65-F5344CB8AC3E}">
        <p14:creationId xmlns:p14="http://schemas.microsoft.com/office/powerpoint/2010/main" val="749055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escr="n89 zalo Cuong Bui">
            <a:extLst>
              <a:ext uri="{FF2B5EF4-FFF2-40B4-BE49-F238E27FC236}">
                <a16:creationId xmlns:a16="http://schemas.microsoft.com/office/drawing/2014/main" id="{77A79703-15E7-4106-9950-AB054651321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3 Arima Madurai Black" panose="00000A00000000000000" pitchFamily="2" charset="0"/>
                <a:cs typeface="#9Slide03 Arima Madurai Black" panose="00000A00000000000000" pitchFamily="2" charset="0"/>
              </a:rPr>
              <a:t>PHIẾU HỌC TẬP O1</a:t>
            </a:r>
            <a:endParaRPr lang="vi-VN" sz="36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3" name="Picture 2" descr="n89 zalo Cuong Bui">
            <a:extLst>
              <a:ext uri="{FF2B5EF4-FFF2-40B4-BE49-F238E27FC236}">
                <a16:creationId xmlns:a16="http://schemas.microsoft.com/office/drawing/2014/main" id="{5BAFB24B-F54F-4F86-9C12-946087A5549D}"/>
              </a:ext>
            </a:extLst>
          </p:cNvPr>
          <p:cNvPicPr/>
          <p:nvPr/>
        </p:nvPicPr>
        <p:blipFill>
          <a:blip r:embed="rId2"/>
          <a:stretch>
            <a:fillRect/>
          </a:stretch>
        </p:blipFill>
        <p:spPr>
          <a:xfrm>
            <a:off x="9396248" y="987930"/>
            <a:ext cx="2514425" cy="2108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descr="n89 zalo Cuong Bui">
            <a:extLst>
              <a:ext uri="{FF2B5EF4-FFF2-40B4-BE49-F238E27FC236}">
                <a16:creationId xmlns:a16="http://schemas.microsoft.com/office/drawing/2014/main" id="{823CE228-EFBD-4B33-A39F-5B7C8EF1C08A}"/>
              </a:ext>
            </a:extLst>
          </p:cNvPr>
          <p:cNvSpPr txBox="1"/>
          <p:nvPr/>
        </p:nvSpPr>
        <p:spPr>
          <a:xfrm>
            <a:off x="281326" y="871397"/>
            <a:ext cx="9114921" cy="2395207"/>
          </a:xfrm>
          <a:prstGeom prst="rect">
            <a:avLst/>
          </a:prstGeom>
          <a:noFill/>
        </p:spPr>
        <p:txBody>
          <a:bodyPr wrap="square">
            <a:spAutoFit/>
          </a:bodyPr>
          <a:lstStyle/>
          <a:p>
            <a:pPr algn="just">
              <a:lnSpc>
                <a:spcPct val="115000"/>
              </a:lnSpc>
            </a:pPr>
            <a:r>
              <a:rPr lang="en-US" sz="2200" b="1"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Đặt</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hiệu</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U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hai</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đầu</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mạch</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thụ</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vẽ</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Giả sử trong thời gian t có lượng điện tích q chạy qua đoạn mạch. Hãy viết biểu thức tính công của lực điện. Gọi tên và đơn vị có trong công thức đó?</a:t>
            </a:r>
          </a:p>
          <a:p>
            <a:pPr>
              <a:lnSpc>
                <a:spcPct val="115000"/>
              </a:lnSpc>
            </a:pPr>
            <a:r>
              <a:rPr lang="vi-VN" sz="2200" b="1"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Câu 2: </a:t>
            </a:r>
            <a:r>
              <a:rPr lang="vi-VN"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Thế nào là năng lượng điện tiêu thụ của đoạn mạch?</a:t>
            </a:r>
          </a:p>
          <a:p>
            <a:pPr>
              <a:lnSpc>
                <a:spcPct val="115000"/>
              </a:lnSpc>
            </a:pPr>
            <a:endParaRPr lang="en-US" sz="2200" dirty="0">
              <a:solidFill>
                <a:srgbClr val="003300"/>
              </a:solidFill>
              <a:effectLst/>
              <a:latin typeface="Cambria" panose="02040503050406030204" pitchFamily="18" charset="0"/>
              <a:ea typeface="Cambria" panose="02040503050406030204" pitchFamily="18" charset="0"/>
            </a:endParaRPr>
          </a:p>
        </p:txBody>
      </p:sp>
      <p:pic>
        <p:nvPicPr>
          <p:cNvPr id="6" name="Picture 5" descr="n89 zalo Cuong Bui">
            <a:extLst>
              <a:ext uri="{FF2B5EF4-FFF2-40B4-BE49-F238E27FC236}">
                <a16:creationId xmlns:a16="http://schemas.microsoft.com/office/drawing/2014/main" id="{2FD7ED4B-3CEC-4670-A80A-DC74AAA54F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63" y="2930653"/>
            <a:ext cx="2947857" cy="2087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descr="n89 zalo Cuong Bui">
            <a:extLst>
              <a:ext uri="{FF2B5EF4-FFF2-40B4-BE49-F238E27FC236}">
                <a16:creationId xmlns:a16="http://schemas.microsoft.com/office/drawing/2014/main" id="{36C0D24E-7B42-4873-8299-B0D3D5132548}"/>
              </a:ext>
            </a:extLst>
          </p:cNvPr>
          <p:cNvSpPr txBox="1"/>
          <p:nvPr/>
        </p:nvSpPr>
        <p:spPr>
          <a:xfrm>
            <a:off x="3518457" y="3136385"/>
            <a:ext cx="8392215" cy="837858"/>
          </a:xfrm>
          <a:prstGeom prst="rect">
            <a:avLst/>
          </a:prstGeom>
          <a:noFill/>
        </p:spPr>
        <p:txBody>
          <a:bodyPr wrap="square">
            <a:spAutoFit/>
          </a:bodyPr>
          <a:lstStyle/>
          <a:p>
            <a:pPr algn="just">
              <a:lnSpc>
                <a:spcPct val="115000"/>
              </a:lnSpc>
            </a:pPr>
            <a:r>
              <a:rPr lang="en-US" sz="2200" b="1"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3: </a:t>
            </a:r>
            <a:r>
              <a:rPr lang="vi-VN"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Khi dùng bàn là để làm phẳng quần áo thì năng lượng điện chủ yếu chuyển hóa thành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200" dirty="0">
                <a:solidFill>
                  <a:srgbClr val="0033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rgbClr val="003300"/>
              </a:solidFill>
              <a:effectLst/>
              <a:latin typeface="Cambria" panose="02040503050406030204" pitchFamily="18" charset="0"/>
              <a:ea typeface="Cambria" panose="02040503050406030204" pitchFamily="18" charset="0"/>
            </a:endParaRPr>
          </a:p>
        </p:txBody>
      </p:sp>
      <p:pic>
        <p:nvPicPr>
          <p:cNvPr id="11" name="Picture 10" descr="n89 zalo Cuong Bui">
            <a:extLst>
              <a:ext uri="{FF2B5EF4-FFF2-40B4-BE49-F238E27FC236}">
                <a16:creationId xmlns:a16="http://schemas.microsoft.com/office/drawing/2014/main" id="{005CAED3-1408-4E9C-8789-34B02C20BD7D}"/>
              </a:ext>
            </a:extLst>
          </p:cNvPr>
          <p:cNvPicPr/>
          <p:nvPr/>
        </p:nvPicPr>
        <p:blipFill>
          <a:blip r:embed="rId4"/>
          <a:stretch>
            <a:fillRect/>
          </a:stretch>
        </p:blipFill>
        <p:spPr>
          <a:xfrm>
            <a:off x="8162631" y="4478111"/>
            <a:ext cx="3603406" cy="2249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descr="n89 zalo Cuong Bui">
            <a:extLst>
              <a:ext uri="{FF2B5EF4-FFF2-40B4-BE49-F238E27FC236}">
                <a16:creationId xmlns:a16="http://schemas.microsoft.com/office/drawing/2014/main" id="{699268FE-595C-45C6-88E4-7D1873938E3A}"/>
              </a:ext>
            </a:extLst>
          </p:cNvPr>
          <p:cNvSpPr txBox="1"/>
          <p:nvPr/>
        </p:nvSpPr>
        <p:spPr>
          <a:xfrm>
            <a:off x="3518456" y="4014345"/>
            <a:ext cx="8392215" cy="837858"/>
          </a:xfrm>
          <a:prstGeom prst="rect">
            <a:avLst/>
          </a:prstGeom>
          <a:noFill/>
        </p:spPr>
        <p:txBody>
          <a:bodyPr wrap="square">
            <a:spAutoFit/>
          </a:bodyPr>
          <a:lstStyle/>
          <a:p>
            <a:pPr algn="just">
              <a:lnSpc>
                <a:spcPct val="115000"/>
              </a:lnSpc>
            </a:pPr>
            <a:r>
              <a:rPr lang="en-US" sz="2200" b="1" dirty="0" err="1">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 4: </a:t>
            </a:r>
            <a:r>
              <a:rPr lang="vi-VN" sz="2200" dirty="0">
                <a:solidFill>
                  <a:srgbClr val="003300"/>
                </a:solidFill>
                <a:effectLst/>
                <a:latin typeface="Cambria" panose="02040503050406030204" pitchFamily="18" charset="0"/>
                <a:ea typeface="Cambria" panose="02040503050406030204" pitchFamily="18" charset="0"/>
                <a:cs typeface="Times New Roman" panose="02020603050405020304" pitchFamily="18" charset="0"/>
              </a:rPr>
              <a:t>Một số thiết bị dùng điện được mô tả như Hình bên dưới. Hãy điền thông tin vào Bảng bên dưới.</a:t>
            </a:r>
            <a:endParaRPr lang="en-US" sz="2200" dirty="0">
              <a:solidFill>
                <a:srgbClr val="003300"/>
              </a:solidFill>
              <a:effectLst/>
              <a:latin typeface="Cambria" panose="02040503050406030204" pitchFamily="18" charset="0"/>
              <a:ea typeface="Cambria" panose="02040503050406030204" pitchFamily="18" charset="0"/>
            </a:endParaRPr>
          </a:p>
        </p:txBody>
      </p:sp>
      <p:pic>
        <p:nvPicPr>
          <p:cNvPr id="14" name="Picture 13" descr="n89 zalo Cuong Bui">
            <a:extLst>
              <a:ext uri="{FF2B5EF4-FFF2-40B4-BE49-F238E27FC236}">
                <a16:creationId xmlns:a16="http://schemas.microsoft.com/office/drawing/2014/main" id="{EEB71CB4-941C-4191-85F2-85729B443D29}"/>
              </a:ext>
            </a:extLst>
          </p:cNvPr>
          <p:cNvPicPr>
            <a:picLocks noChangeAspect="1"/>
          </p:cNvPicPr>
          <p:nvPr/>
        </p:nvPicPr>
        <p:blipFill>
          <a:blip r:embed="rId5"/>
          <a:stretch>
            <a:fillRect/>
          </a:stretch>
        </p:blipFill>
        <p:spPr>
          <a:xfrm>
            <a:off x="292682" y="5119335"/>
            <a:ext cx="7473376" cy="1738665"/>
          </a:xfrm>
          <a:prstGeom prst="rect">
            <a:avLst/>
          </a:prstGeom>
        </p:spPr>
      </p:pic>
    </p:spTree>
    <p:extLst>
      <p:ext uri="{BB962C8B-B14F-4D97-AF65-F5344CB8AC3E}">
        <p14:creationId xmlns:p14="http://schemas.microsoft.com/office/powerpoint/2010/main" val="38663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grpSp>
        <p:nvGrpSpPr>
          <p:cNvPr id="76" name="Group 75" descr="n89 zalo Cuong Bui"/>
          <p:cNvGrpSpPr/>
          <p:nvPr/>
        </p:nvGrpSpPr>
        <p:grpSpPr>
          <a:xfrm>
            <a:off x="143131" y="809989"/>
            <a:ext cx="6529763" cy="5384200"/>
            <a:chOff x="5695812" y="7496074"/>
            <a:chExt cx="8487258" cy="3839688"/>
          </a:xfrm>
        </p:grpSpPr>
        <p:grpSp>
          <p:nvGrpSpPr>
            <p:cNvPr id="71" name="Group 2"/>
            <p:cNvGrpSpPr/>
            <p:nvPr/>
          </p:nvGrpSpPr>
          <p:grpSpPr>
            <a:xfrm>
              <a:off x="5695812" y="7496074"/>
              <a:ext cx="8487258" cy="3676559"/>
              <a:chOff x="0" y="-28575"/>
              <a:chExt cx="1836016" cy="3311997"/>
            </a:xfrm>
          </p:grpSpPr>
          <p:sp>
            <p:nvSpPr>
              <p:cNvPr id="72" name="Freeform 3"/>
              <p:cNvSpPr/>
              <p:nvPr/>
            </p:nvSpPr>
            <p:spPr>
              <a:xfrm>
                <a:off x="0" y="-1"/>
                <a:ext cx="1836016" cy="3283423"/>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defTabSz="609630"/>
                <a:endParaRPr lang="en-US" sz="1200">
                  <a:solidFill>
                    <a:prstClr val="black"/>
                  </a:solidFill>
                  <a:latin typeface="Calibri"/>
                </a:endParaRPr>
              </a:p>
            </p:txBody>
          </p:sp>
          <p:sp>
            <p:nvSpPr>
              <p:cNvPr id="73" name="TextBox 4"/>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75" name="Rectangle 74"/>
                <p:cNvSpPr/>
                <p:nvPr/>
              </p:nvSpPr>
              <p:spPr>
                <a:xfrm>
                  <a:off x="5695812" y="7528197"/>
                  <a:ext cx="8377285" cy="3807565"/>
                </a:xfrm>
                <a:prstGeom prst="rect">
                  <a:avLst/>
                </a:prstGeom>
              </p:spPr>
              <p:txBody>
                <a:bodyPr wrap="square">
                  <a:spAutoFit/>
                </a:bodyPr>
                <a:lstStyle/>
                <a:p>
                  <a:pPr algn="just">
                    <a:lnSpc>
                      <a:spcPct val="115000"/>
                    </a:lnSpc>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Biểu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thức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𝑨</m:t>
                        </m:r>
                        <m:r>
                          <a:rPr lang="en-US" sz="2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𝒒𝑼</m:t>
                        </m:r>
                        <m:r>
                          <a:rPr lang="en-US" sz="2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𝑼𝑰𝒕</m:t>
                        </m:r>
                      </m:oMath>
                    </m:oMathPara>
                  </a14:m>
                  <a:endParaRPr lang="en-US" sz="2800" b="1" dirty="0">
                    <a:solidFill>
                      <a:srgbClr val="FF0000"/>
                    </a:solidFill>
                    <a:latin typeface="Cambria" panose="02040503050406030204" pitchFamily="18" charset="0"/>
                    <a:ea typeface="Cambria" panose="02040503050406030204" pitchFamily="18" charset="0"/>
                  </a:endParaRPr>
                </a:p>
                <a:p>
                  <a:pPr algn="just">
                    <a:lnSpc>
                      <a:spcPct val="115000"/>
                    </a:lnSpc>
                  </a:pP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(J).</a:t>
                  </a:r>
                  <a:endParaRPr lang="en-US" sz="2800" dirty="0">
                    <a:solidFill>
                      <a:srgbClr val="003300"/>
                    </a:solidFill>
                    <a:latin typeface="Cambria" panose="02040503050406030204" pitchFamily="18" charset="0"/>
                    <a:ea typeface="Cambria" panose="02040503050406030204" pitchFamily="18" charset="0"/>
                  </a:endParaRPr>
                </a:p>
                <a:p>
                  <a:pPr algn="just">
                    <a:lnSpc>
                      <a:spcPct val="115000"/>
                    </a:lnSpc>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U: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Hiệu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thế</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đặt</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hai</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đầu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mạch</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tiêu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thụ</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(V).</a:t>
                  </a:r>
                  <a:endParaRPr lang="en-US" sz="2800" dirty="0">
                    <a:solidFill>
                      <a:srgbClr val="003300"/>
                    </a:solidFill>
                    <a:latin typeface="Cambria" panose="02040503050406030204" pitchFamily="18" charset="0"/>
                    <a:ea typeface="Cambria" panose="02040503050406030204" pitchFamily="18" charset="0"/>
                  </a:endParaRPr>
                </a:p>
                <a:p>
                  <a:pPr algn="just">
                    <a:lnSpc>
                      <a:spcPct val="115000"/>
                    </a:lnSpc>
                  </a:pPr>
                  <a:r>
                    <a:rPr lang="en-US" sz="2800" dirty="0">
                      <a:solidFill>
                        <a:srgbClr val="003300"/>
                      </a:solidFill>
                      <a:latin typeface="Cambria" panose="02040503050406030204" pitchFamily="18" charset="0"/>
                      <a:ea typeface="Cambria" panose="02040503050406030204" pitchFamily="18" charset="0"/>
                    </a:rPr>
                    <a:t>I: </a:t>
                  </a:r>
                  <a:r>
                    <a:rPr lang="en-US" sz="2800" dirty="0" err="1">
                      <a:solidFill>
                        <a:srgbClr val="003300"/>
                      </a:solidFill>
                      <a:latin typeface="Cambria" panose="02040503050406030204" pitchFamily="18" charset="0"/>
                      <a:ea typeface="Cambria" panose="02040503050406030204" pitchFamily="18" charset="0"/>
                    </a:rPr>
                    <a:t>Cường</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độ</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dòng</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điện</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chạy</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trong</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mạch</a:t>
                  </a:r>
                  <a:r>
                    <a:rPr lang="en-US" sz="2800" dirty="0">
                      <a:solidFill>
                        <a:srgbClr val="003300"/>
                      </a:solidFill>
                      <a:latin typeface="Cambria" panose="02040503050406030204" pitchFamily="18" charset="0"/>
                      <a:ea typeface="Cambria" panose="02040503050406030204" pitchFamily="18" charset="0"/>
                    </a:rPr>
                    <a:t> (A)</a:t>
                  </a:r>
                </a:p>
                <a:p>
                  <a:pPr algn="just"/>
                  <a:r>
                    <a:rPr lang="en-US" sz="2800" dirty="0">
                      <a:solidFill>
                        <a:srgbClr val="003300"/>
                      </a:solidFill>
                      <a:latin typeface="Cambria" panose="02040503050406030204" pitchFamily="18" charset="0"/>
                      <a:ea typeface="Cambria" panose="02040503050406030204" pitchFamily="18" charset="0"/>
                    </a:rPr>
                    <a:t>t: </a:t>
                  </a:r>
                  <a:r>
                    <a:rPr lang="en-US" sz="2800" dirty="0" err="1">
                      <a:solidFill>
                        <a:srgbClr val="003300"/>
                      </a:solidFill>
                      <a:latin typeface="Cambria" panose="02040503050406030204" pitchFamily="18" charset="0"/>
                      <a:ea typeface="Cambria" panose="02040503050406030204" pitchFamily="18" charset="0"/>
                    </a:rPr>
                    <a:t>Thời</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gian</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dòng</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điện</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chạy</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trong</a:t>
                  </a:r>
                  <a:r>
                    <a:rPr lang="en-US" sz="2800" dirty="0">
                      <a:solidFill>
                        <a:srgbClr val="003300"/>
                      </a:solidFill>
                      <a:latin typeface="Cambria" panose="02040503050406030204" pitchFamily="18" charset="0"/>
                      <a:ea typeface="Cambria" panose="02040503050406030204" pitchFamily="18" charset="0"/>
                    </a:rPr>
                    <a:t> </a:t>
                  </a:r>
                  <a:r>
                    <a:rPr lang="en-US" sz="2800" dirty="0" err="1">
                      <a:solidFill>
                        <a:srgbClr val="003300"/>
                      </a:solidFill>
                      <a:latin typeface="Cambria" panose="02040503050406030204" pitchFamily="18" charset="0"/>
                      <a:ea typeface="Cambria" panose="02040503050406030204" pitchFamily="18" charset="0"/>
                    </a:rPr>
                    <a:t>mạch</a:t>
                  </a:r>
                  <a:r>
                    <a:rPr lang="en-US" sz="2800" dirty="0">
                      <a:solidFill>
                        <a:srgbClr val="003300"/>
                      </a:solidFill>
                      <a:latin typeface="Cambria" panose="02040503050406030204" pitchFamily="18" charset="0"/>
                      <a:ea typeface="Cambria" panose="02040503050406030204" pitchFamily="18" charset="0"/>
                    </a:rPr>
                    <a:t> (s).</a:t>
                  </a:r>
                </a:p>
                <a:p>
                  <a:pPr algn="just">
                    <a:lnSpc>
                      <a:spcPct val="115000"/>
                    </a:lnSpc>
                  </a:pPr>
                  <a:endParaRPr lang="en-US" sz="2600" dirty="0">
                    <a:solidFill>
                      <a:srgbClr val="003300"/>
                    </a:solidFill>
                    <a:effectLst/>
                    <a:latin typeface="Cambria" panose="02040503050406030204" pitchFamily="18" charset="0"/>
                    <a:ea typeface="Cambria" panose="02040503050406030204" pitchFamily="18"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5695812" y="7528197"/>
                  <a:ext cx="8377285" cy="3807565"/>
                </a:xfrm>
                <a:prstGeom prst="rect">
                  <a:avLst/>
                </a:prstGeom>
                <a:blipFill>
                  <a:blip r:embed="rId2"/>
                  <a:stretch>
                    <a:fillRect l="-1890" t="-799" r="-1890"/>
                  </a:stretch>
                </a:blipFill>
              </p:spPr>
              <p:txBody>
                <a:bodyPr/>
                <a:lstStyle/>
                <a:p>
                  <a:r>
                    <a:rPr lang="en-US">
                      <a:noFill/>
                    </a:rPr>
                    <a:t> </a:t>
                  </a:r>
                </a:p>
              </p:txBody>
            </p:sp>
          </mc:Fallback>
        </mc:AlternateContent>
      </p:grpSp>
      <p:grpSp>
        <p:nvGrpSpPr>
          <p:cNvPr id="2" name="Group 2" descr="n89 zalo Cuong Bui"/>
          <p:cNvGrpSpPr/>
          <p:nvPr/>
        </p:nvGrpSpPr>
        <p:grpSpPr>
          <a:xfrm>
            <a:off x="6709558" y="1118795"/>
            <a:ext cx="4982522" cy="4918269"/>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defTabSz="609630"/>
              <a:endParaRPr lang="en-US" sz="1200">
                <a:solidFill>
                  <a:prstClr val="black"/>
                </a:solidFill>
                <a:latin typeface="Calibri"/>
              </a:endParaRPr>
            </a:p>
          </p:txBody>
        </p:sp>
        <p:sp>
          <p:nvSpPr>
            <p:cNvPr id="4" name="TextBox 4"/>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mbria" panose="02040503050406030204" pitchFamily="18" charset="0"/>
              </a:endParaRPr>
            </a:p>
          </p:txBody>
        </p:sp>
      </p:grpSp>
      <p:sp>
        <p:nvSpPr>
          <p:cNvPr id="25" name="Rectangle 24" descr="n89 zalo Cuong Bui">
            <a:extLst>
              <a:ext uri="{FF2B5EF4-FFF2-40B4-BE49-F238E27FC236}">
                <a16:creationId xmlns:a16="http://schemas.microsoft.com/office/drawing/2014/main" id="{1BBDF09E-03D4-3996-70A3-079AFC41449D}"/>
              </a:ext>
            </a:extLst>
          </p:cNvPr>
          <p:cNvSpPr/>
          <p:nvPr/>
        </p:nvSpPr>
        <p:spPr>
          <a:xfrm>
            <a:off x="6875813" y="1213795"/>
            <a:ext cx="4613348" cy="4552015"/>
          </a:xfrm>
          <a:prstGeom prst="rect">
            <a:avLst/>
          </a:prstGeom>
        </p:spPr>
        <p:txBody>
          <a:bodyPr wrap="square">
            <a:spAutoFit/>
          </a:bodyPr>
          <a:lstStyle/>
          <a:p>
            <a:pPr algn="just">
              <a:lnSpc>
                <a:spcPct val="115000"/>
              </a:lnSpc>
            </a:pPr>
            <a:r>
              <a:rPr lang="en-US" sz="2600" b="1" dirty="0" err="1">
                <a:solidFill>
                  <a:srgbClr val="003300"/>
                </a:solidFill>
                <a:latin typeface="Times New Roman" panose="02020603050405020304" pitchFamily="18" charset="0"/>
                <a:ea typeface="Times New Roman" panose="02020603050405020304" pitchFamily="18" charset="0"/>
              </a:rPr>
              <a:t>Câu</a:t>
            </a:r>
            <a:r>
              <a:rPr lang="en-US" sz="2600" b="1" dirty="0">
                <a:solidFill>
                  <a:srgbClr val="003300"/>
                </a:solidFill>
                <a:latin typeface="Times New Roman" panose="02020603050405020304" pitchFamily="18" charset="0"/>
                <a:ea typeface="Times New Roman" panose="02020603050405020304" pitchFamily="18" charset="0"/>
              </a:rPr>
              <a:t> 1: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Đặt</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hiệu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thế</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U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hai</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đầu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mạch</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tiêu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thụ</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hình</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vẽ</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Giả sử trong thời gian t có lượng điện tích q chạy qua đoạn mạch. Hãy viết biểu thức tính công của lực điện. Gọi tên và đơn vị có trong công thức đó?</a:t>
            </a:r>
          </a:p>
        </p:txBody>
      </p:sp>
      <p:sp>
        <p:nvSpPr>
          <p:cNvPr id="18" name="!!1" descr="n89 zalo Cuong Bui">
            <a:extLst>
              <a:ext uri="{FF2B5EF4-FFF2-40B4-BE49-F238E27FC236}">
                <a16:creationId xmlns:a16="http://schemas.microsoft.com/office/drawing/2014/main" id="{5752873D-E644-4189-83A0-DCDA20842DD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Trả</a:t>
            </a:r>
            <a:r>
              <a:rPr kumimoji="0" lang="en-US" sz="3600" b="1" i="0" u="none" strike="noStrike" kern="1200" cap="none" spc="0" normalizeH="0" baseline="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600" b="1" i="0" u="none" strike="noStrike" kern="1200" cap="none" spc="0" normalizeH="0" baseline="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lời</a:t>
            </a:r>
            <a:endParaRPr kumimoji="0" lang="vi-VN"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descr="n89 zalo Cuong Bui"/>
          <p:cNvGrpSpPr/>
          <p:nvPr/>
        </p:nvGrpSpPr>
        <p:grpSpPr>
          <a:xfrm>
            <a:off x="157655" y="1245910"/>
            <a:ext cx="6575653" cy="5344898"/>
            <a:chOff x="5695812" y="7447899"/>
            <a:chExt cx="8487258" cy="4133217"/>
          </a:xfrm>
        </p:grpSpPr>
        <p:grpSp>
          <p:nvGrpSpPr>
            <p:cNvPr id="71" name="Group 2"/>
            <p:cNvGrpSpPr/>
            <p:nvPr/>
          </p:nvGrpSpPr>
          <p:grpSpPr>
            <a:xfrm>
              <a:off x="5695812" y="7496074"/>
              <a:ext cx="8487258" cy="4085042"/>
              <a:chOff x="0" y="-28575"/>
              <a:chExt cx="1836016" cy="3679975"/>
            </a:xfrm>
          </p:grpSpPr>
          <p:sp>
            <p:nvSpPr>
              <p:cNvPr id="72" name="Freeform 3"/>
              <p:cNvSpPr/>
              <p:nvPr/>
            </p:nvSpPr>
            <p:spPr>
              <a:xfrm>
                <a:off x="0" y="-1"/>
                <a:ext cx="1836016" cy="3651401"/>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defTabSz="609630"/>
                <a:endParaRPr lang="en-US" sz="1200">
                  <a:solidFill>
                    <a:prstClr val="black"/>
                  </a:solidFill>
                  <a:latin typeface="Calibri"/>
                </a:endParaRPr>
              </a:p>
            </p:txBody>
          </p:sp>
          <p:sp>
            <p:nvSpPr>
              <p:cNvPr id="73" name="TextBox 4"/>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mbria" panose="02040503050406030204" pitchFamily="18" charset="0"/>
                </a:endParaRPr>
              </a:p>
            </p:txBody>
          </p:sp>
        </p:grpSp>
        <p:sp>
          <p:nvSpPr>
            <p:cNvPr id="75" name="Rectangle 74"/>
            <p:cNvSpPr/>
            <p:nvPr/>
          </p:nvSpPr>
          <p:spPr>
            <a:xfrm>
              <a:off x="5805792" y="7447899"/>
              <a:ext cx="8267299" cy="3539715"/>
            </a:xfrm>
            <a:prstGeom prst="rect">
              <a:avLst/>
            </a:prstGeom>
          </p:spPr>
          <p:txBody>
            <a:bodyPr wrap="square">
              <a:spAutoFit/>
            </a:bodyPr>
            <a:lstStyle/>
            <a:p>
              <a:pPr algn="just">
                <a:lnSpc>
                  <a:spcPct val="115000"/>
                </a:lnSpc>
              </a:pPr>
              <a:r>
                <a:rPr lang="en-US" sz="3200" b="1" dirty="0" err="1">
                  <a:solidFill>
                    <a:srgbClr val="003300"/>
                  </a:solidFill>
                  <a:latin typeface="Times New Roman" panose="02020603050405020304" pitchFamily="18" charset="0"/>
                  <a:ea typeface="Times New Roman" panose="02020603050405020304" pitchFamily="18" charset="0"/>
                </a:rPr>
                <a:t>Câu</a:t>
              </a:r>
              <a:r>
                <a:rPr lang="en-US" sz="3200" b="1" dirty="0">
                  <a:solidFill>
                    <a:srgbClr val="003300"/>
                  </a:solidFill>
                  <a:latin typeface="Times New Roman" panose="02020603050405020304" pitchFamily="18" charset="0"/>
                  <a:ea typeface="Times New Roman" panose="02020603050405020304" pitchFamily="18" charset="0"/>
                </a:rPr>
                <a:t> 2:</a:t>
              </a:r>
              <a:r>
                <a:rPr lang="en-US" sz="3200" dirty="0">
                  <a:solidFill>
                    <a:srgbClr val="003300"/>
                  </a:solidFill>
                  <a:latin typeface="Times New Roman" panose="02020603050405020304" pitchFamily="18" charset="0"/>
                  <a:ea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3200" b="1" dirty="0" err="1">
                  <a:solidFill>
                    <a:srgbClr val="003300"/>
                  </a:solidFill>
                  <a:latin typeface="Times New Roman" panose="02020603050405020304" pitchFamily="18" charset="0"/>
                  <a:ea typeface="Times New Roman" panose="02020603050405020304" pitchFamily="18" charset="0"/>
                </a:rPr>
                <a:t>Câu</a:t>
              </a:r>
              <a:r>
                <a:rPr lang="en-US" sz="3200" b="1" dirty="0">
                  <a:solidFill>
                    <a:srgbClr val="003300"/>
                  </a:solidFill>
                  <a:latin typeface="Times New Roman" panose="02020603050405020304" pitchFamily="18" charset="0"/>
                  <a:ea typeface="Times New Roman" panose="02020603050405020304" pitchFamily="18" charset="0"/>
                </a:rPr>
                <a:t> 3: </a:t>
              </a:r>
              <a:r>
                <a:rPr lang="vi-VN" sz="3200" dirty="0">
                  <a:solidFill>
                    <a:srgbClr val="003300"/>
                  </a:solidFill>
                  <a:latin typeface="Times New Roman" panose="02020603050405020304" pitchFamily="18" charset="0"/>
                  <a:ea typeface="Times New Roman" panose="02020603050405020304" pitchFamily="18" charset="0"/>
                </a:rPr>
                <a:t>Khi dùng bàn là để làm phẳng quần áo thì năng lượng điện chủ yếu chuyển hóa thành nhiệt năng.</a:t>
              </a:r>
              <a:endParaRPr lang="en-US" sz="3200" dirty="0">
                <a:solidFill>
                  <a:srgbClr val="003300"/>
                </a:solidFill>
                <a:latin typeface="Times New Roman" panose="02020603050405020304" pitchFamily="18" charset="0"/>
                <a:ea typeface="Times New Roman" panose="02020603050405020304" pitchFamily="18" charset="0"/>
              </a:endParaRPr>
            </a:p>
          </p:txBody>
        </p:sp>
      </p:grpSp>
      <p:grpSp>
        <p:nvGrpSpPr>
          <p:cNvPr id="2" name="Group 2" descr="n89 zalo Cuong Bui"/>
          <p:cNvGrpSpPr/>
          <p:nvPr/>
        </p:nvGrpSpPr>
        <p:grpSpPr>
          <a:xfrm>
            <a:off x="7193718" y="1118795"/>
            <a:ext cx="4498362" cy="4415106"/>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defTabSz="609630"/>
              <a:endParaRPr lang="en-US" sz="1200">
                <a:solidFill>
                  <a:prstClr val="black"/>
                </a:solidFill>
                <a:latin typeface="Calibri"/>
              </a:endParaRPr>
            </a:p>
          </p:txBody>
        </p:sp>
        <p:sp>
          <p:nvSpPr>
            <p:cNvPr id="4" name="TextBox 4"/>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mbria" panose="02040503050406030204" pitchFamily="18" charset="0"/>
              </a:endParaRPr>
            </a:p>
          </p:txBody>
        </p:sp>
      </p:grpSp>
      <p:sp>
        <p:nvSpPr>
          <p:cNvPr id="25" name="Rectangle 24" descr="n89 zalo Cuong Bui">
            <a:extLst>
              <a:ext uri="{FF2B5EF4-FFF2-40B4-BE49-F238E27FC236}">
                <a16:creationId xmlns:a16="http://schemas.microsoft.com/office/drawing/2014/main" id="{1BBDF09E-03D4-3996-70A3-079AFC41449D}"/>
              </a:ext>
            </a:extLst>
          </p:cNvPr>
          <p:cNvSpPr/>
          <p:nvPr/>
        </p:nvSpPr>
        <p:spPr>
          <a:xfrm>
            <a:off x="7255823" y="1308207"/>
            <a:ext cx="4356650" cy="4056495"/>
          </a:xfrm>
          <a:prstGeom prst="rect">
            <a:avLst/>
          </a:prstGeom>
        </p:spPr>
        <p:txBody>
          <a:bodyPr wrap="square">
            <a:spAutoFit/>
          </a:bodyPr>
          <a:lstStyle/>
          <a:p>
            <a:pPr>
              <a:lnSpc>
                <a:spcPct val="115000"/>
              </a:lnSpc>
            </a:pPr>
            <a:r>
              <a:rPr lang="en-US" sz="2600" b="1" dirty="0" err="1">
                <a:solidFill>
                  <a:srgbClr val="003300"/>
                </a:solidFill>
                <a:latin typeface="Times New Roman" panose="02020603050405020304" pitchFamily="18" charset="0"/>
                <a:ea typeface="Times New Roman" panose="02020603050405020304" pitchFamily="18" charset="0"/>
              </a:rPr>
              <a:t>Câu</a:t>
            </a:r>
            <a:r>
              <a:rPr lang="en-US" sz="2600" b="1" dirty="0">
                <a:solidFill>
                  <a:srgbClr val="003300"/>
                </a:solidFill>
                <a:latin typeface="Times New Roman" panose="02020603050405020304" pitchFamily="18" charset="0"/>
                <a:ea typeface="Times New Roman" panose="02020603050405020304" pitchFamily="18" charset="0"/>
              </a:rPr>
              <a:t> 2: </a:t>
            </a:r>
            <a:r>
              <a:rPr lang="vi-VN"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Thế nào là năng lượng điện tiêu thụ của đoạn mạch?</a:t>
            </a:r>
          </a:p>
          <a:p>
            <a:pPr algn="just">
              <a:lnSpc>
                <a:spcPct val="115000"/>
              </a:lnSpc>
            </a:pPr>
            <a:r>
              <a:rPr lang="en-US" sz="2800" b="1"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3300"/>
                </a:solidFill>
                <a:latin typeface="Cambria" panose="02040503050406030204" pitchFamily="18" charset="0"/>
                <a:ea typeface="Cambria" panose="02040503050406030204" pitchFamily="18" charset="0"/>
                <a:cs typeface="Times New Roman" panose="02020603050405020304" pitchFamily="18" charset="0"/>
              </a:rPr>
              <a:t> 3: </a:t>
            </a:r>
            <a:r>
              <a:rPr lang="vi-VN"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Khi dùng bàn là để làm phẳng quần áo thì năng lượng điện chủ yếu chuyển hóa thành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năng</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sp>
        <p:nvSpPr>
          <p:cNvPr id="18" name="!!1" descr="n89 zalo Cuong Bui">
            <a:extLst>
              <a:ext uri="{FF2B5EF4-FFF2-40B4-BE49-F238E27FC236}">
                <a16:creationId xmlns:a16="http://schemas.microsoft.com/office/drawing/2014/main" id="{5752873D-E644-4189-83A0-DCDA20842DD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Trả</a:t>
            </a:r>
            <a:r>
              <a:rPr kumimoji="0" lang="en-US" sz="3600" b="1" i="0" u="none" strike="noStrike" kern="1200" cap="none" spc="0" normalizeH="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600" b="1" i="0" u="none" strike="noStrike" kern="1200" cap="none" spc="0" normalizeH="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lời</a:t>
            </a:r>
            <a:r>
              <a:rPr kumimoji="0" lang="en-US" sz="3600" b="1" i="0" u="none" strike="noStrike" kern="1200" cap="none" spc="0" normalizeH="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600" b="1" i="0" u="none" strike="noStrike" kern="1200" cap="none" spc="0" normalizeH="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3600" b="1" i="0" u="none" strike="noStrike" kern="1200" cap="none" spc="0" normalizeH="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2, 3</a:t>
            </a:r>
            <a:endParaRPr kumimoji="0" lang="vi-VN"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9171481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descr="n89 zalo Cuong Bui">
            <a:extLst>
              <a:ext uri="{FF2B5EF4-FFF2-40B4-BE49-F238E27FC236}">
                <a16:creationId xmlns:a16="http://schemas.microsoft.com/office/drawing/2014/main" id="{1BBDF09E-03D4-3996-70A3-079AFC41449D}"/>
              </a:ext>
            </a:extLst>
          </p:cNvPr>
          <p:cNvSpPr/>
          <p:nvPr/>
        </p:nvSpPr>
        <p:spPr>
          <a:xfrm>
            <a:off x="126123" y="469560"/>
            <a:ext cx="6425619" cy="5480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cs typeface="+mn-cs"/>
              </a:rPr>
              <a:t> 4:</a:t>
            </a:r>
            <a:endParaRPr kumimoji="0" lang="en-US" sz="2800" b="0"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descr="n89 zalo Cuong Bui">
            <a:extLst>
              <a:ext uri="{FF2B5EF4-FFF2-40B4-BE49-F238E27FC236}">
                <a16:creationId xmlns:a16="http://schemas.microsoft.com/office/drawing/2014/main" id="{EEB71CB4-941C-4191-85F2-85729B443D29}"/>
              </a:ext>
            </a:extLst>
          </p:cNvPr>
          <p:cNvPicPr>
            <a:picLocks noChangeAspect="1"/>
          </p:cNvPicPr>
          <p:nvPr/>
        </p:nvPicPr>
        <p:blipFill>
          <a:blip r:embed="rId2"/>
          <a:stretch>
            <a:fillRect/>
          </a:stretch>
        </p:blipFill>
        <p:spPr>
          <a:xfrm>
            <a:off x="106875" y="1232467"/>
            <a:ext cx="12017829" cy="3134011"/>
          </a:xfrm>
          <a:prstGeom prst="rect">
            <a:avLst/>
          </a:prstGeom>
        </p:spPr>
      </p:pic>
    </p:spTree>
    <p:extLst>
      <p:ext uri="{BB962C8B-B14F-4D97-AF65-F5344CB8AC3E}">
        <p14:creationId xmlns:p14="http://schemas.microsoft.com/office/powerpoint/2010/main" val="3870375271"/>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descr="n89 zalo Cuong Bui">
            <a:extLst>
              <a:ext uri="{FF2B5EF4-FFF2-40B4-BE49-F238E27FC236}">
                <a16:creationId xmlns:a16="http://schemas.microsoft.com/office/drawing/2014/main" id="{1BBDF09E-03D4-3996-70A3-079AFC41449D}"/>
              </a:ext>
            </a:extLst>
          </p:cNvPr>
          <p:cNvSpPr/>
          <p:nvPr/>
        </p:nvSpPr>
        <p:spPr>
          <a:xfrm>
            <a:off x="126123" y="469560"/>
            <a:ext cx="6425619" cy="5480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cs typeface="+mn-cs"/>
              </a:rPr>
              <a:t> 4:</a:t>
            </a:r>
            <a:endParaRPr kumimoji="0" lang="en-US" sz="2800" b="0"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descr="n89 zalo Cuong Bui">
            <a:extLst>
              <a:ext uri="{FF2B5EF4-FFF2-40B4-BE49-F238E27FC236}">
                <a16:creationId xmlns:a16="http://schemas.microsoft.com/office/drawing/2014/main" id="{A9E6F737-E1CB-467C-B43B-E2C5B72A78F2}"/>
              </a:ext>
            </a:extLst>
          </p:cNvPr>
          <p:cNvPicPr>
            <a:picLocks noChangeAspect="1"/>
          </p:cNvPicPr>
          <p:nvPr/>
        </p:nvPicPr>
        <p:blipFill>
          <a:blip r:embed="rId2"/>
          <a:stretch>
            <a:fillRect/>
          </a:stretch>
        </p:blipFill>
        <p:spPr>
          <a:xfrm>
            <a:off x="1364888" y="707914"/>
            <a:ext cx="10700989" cy="2840685"/>
          </a:xfrm>
          <a:prstGeom prst="rect">
            <a:avLst/>
          </a:prstGeom>
        </p:spPr>
      </p:pic>
    </p:spTree>
    <p:extLst>
      <p:ext uri="{BB962C8B-B14F-4D97-AF65-F5344CB8AC3E}">
        <p14:creationId xmlns:p14="http://schemas.microsoft.com/office/powerpoint/2010/main" val="2063200849"/>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escr="n89 zalo Cuong Bui">
            <a:extLst>
              <a:ext uri="{FF2B5EF4-FFF2-40B4-BE49-F238E27FC236}">
                <a16:creationId xmlns:a16="http://schemas.microsoft.com/office/drawing/2014/main" id="{C24D0980-6649-486C-A4B7-9C16265330EC}"/>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3 Arima Madurai Black" panose="00000A00000000000000" pitchFamily="2" charset="0"/>
                <a:cs typeface="#9Slide03 Arima Madurai Black" panose="00000A00000000000000" pitchFamily="2" charset="0"/>
              </a:rPr>
              <a:t>PHIẾU HỌC TẬP O1</a:t>
            </a:r>
            <a:endParaRPr lang="vi-VN" sz="3600" b="1"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3" name="TextBox 2" descr="n89 zalo Cuong Bui">
                <a:extLst>
                  <a:ext uri="{FF2B5EF4-FFF2-40B4-BE49-F238E27FC236}">
                    <a16:creationId xmlns:a16="http://schemas.microsoft.com/office/drawing/2014/main" id="{36C30369-2FD5-4B42-88DD-39CC495A2685}"/>
                  </a:ext>
                </a:extLst>
              </p:cNvPr>
              <p:cNvSpPr txBox="1"/>
              <p:nvPr/>
            </p:nvSpPr>
            <p:spPr>
              <a:xfrm>
                <a:off x="285179" y="1170942"/>
                <a:ext cx="11621640" cy="4402103"/>
              </a:xfrm>
              <a:prstGeom prst="rect">
                <a:avLst/>
              </a:prstGeom>
              <a:noFill/>
            </p:spPr>
            <p:txBody>
              <a:bodyPr wrap="square">
                <a:spAutoFit/>
              </a:bodyPr>
              <a:lstStyle/>
              <a:p>
                <a:pPr>
                  <a:lnSpc>
                    <a:spcPct val="115000"/>
                  </a:lnSpc>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600" spc="-15" dirty="0" err="1">
                    <a:solidFill>
                      <a:srgbClr val="231F20"/>
                    </a:solidFill>
                    <a:effectLst/>
                    <a:latin typeface="Times New Roman" panose="02020603050405020304" pitchFamily="18" charset="0"/>
                    <a:ea typeface="Times New Roman" panose="02020603050405020304" pitchFamily="18" charset="0"/>
                  </a:rPr>
                  <a:t>Hãy</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chứng</a:t>
                </a:r>
                <a:r>
                  <a:rPr lang="en-US" sz="3600" spc="-15" dirty="0">
                    <a:solidFill>
                      <a:srgbClr val="231F20"/>
                    </a:solidFill>
                    <a:effectLst/>
                    <a:latin typeface="Times New Roman" panose="02020603050405020304" pitchFamily="18" charset="0"/>
                    <a:ea typeface="Times New Roman" panose="02020603050405020304" pitchFamily="18" charset="0"/>
                  </a:rPr>
                  <a:t> minh </a:t>
                </a:r>
                <a:r>
                  <a:rPr lang="en-US" sz="3600" spc="-15" dirty="0" err="1">
                    <a:solidFill>
                      <a:srgbClr val="231F20"/>
                    </a:solidFill>
                    <a:effectLst/>
                    <a:latin typeface="Times New Roman" panose="02020603050405020304" pitchFamily="18" charset="0"/>
                    <a:ea typeface="Times New Roman" panose="02020603050405020304" pitchFamily="18" charset="0"/>
                  </a:rPr>
                  <a:t>rằng</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nếu</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đoạn</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mạch</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chỉ</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có</a:t>
                </a:r>
                <a:r>
                  <a:rPr lang="en-US" sz="3600" spc="-15" dirty="0">
                    <a:solidFill>
                      <a:srgbClr val="231F20"/>
                    </a:solidFill>
                    <a:effectLst/>
                    <a:latin typeface="Times New Roman" panose="02020603050405020304" pitchFamily="18" charset="0"/>
                    <a:ea typeface="Times New Roman" panose="02020603050405020304" pitchFamily="18" charset="0"/>
                  </a:rPr>
                  <a:t> R (</a:t>
                </a:r>
                <a:r>
                  <a:rPr lang="en-US" sz="3600" spc="-15" dirty="0" err="1">
                    <a:solidFill>
                      <a:srgbClr val="231F20"/>
                    </a:solidFill>
                    <a:effectLst/>
                    <a:latin typeface="Times New Roman" panose="02020603050405020304" pitchFamily="18" charset="0"/>
                    <a:ea typeface="Times New Roman" panose="02020603050405020304" pitchFamily="18" charset="0"/>
                  </a:rPr>
                  <a:t>đoạn</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mạch</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smtClean="0">
                    <a:solidFill>
                      <a:srgbClr val="231F20"/>
                    </a:solidFill>
                    <a:effectLst/>
                    <a:latin typeface="Times New Roman" panose="02020603050405020304" pitchFamily="18" charset="0"/>
                    <a:ea typeface="Times New Roman" panose="02020603050405020304" pitchFamily="18" charset="0"/>
                  </a:rPr>
                  <a:t>thuần</a:t>
                </a:r>
                <a:r>
                  <a:rPr lang="en-US" sz="3600" spc="-15" dirty="0" smtClean="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điện</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trở</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thì</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nhiệt</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lượng</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đoạn</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mạch</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tỏa</a:t>
                </a:r>
                <a:r>
                  <a:rPr lang="en-US" sz="3600" spc="-15" dirty="0">
                    <a:solidFill>
                      <a:srgbClr val="231F20"/>
                    </a:solidFill>
                    <a:effectLst/>
                    <a:latin typeface="Times New Roman" panose="02020603050405020304" pitchFamily="18" charset="0"/>
                    <a:ea typeface="Times New Roman" panose="02020603050405020304" pitchFamily="18" charset="0"/>
                  </a:rPr>
                  <a:t> ra </a:t>
                </a:r>
                <a:r>
                  <a:rPr lang="en-US" sz="3600" spc="-15" dirty="0" err="1">
                    <a:solidFill>
                      <a:srgbClr val="231F20"/>
                    </a:solidFill>
                    <a:effectLst/>
                    <a:latin typeface="Times New Roman" panose="02020603050405020304" pitchFamily="18" charset="0"/>
                    <a:ea typeface="Times New Roman" panose="02020603050405020304" pitchFamily="18" charset="0"/>
                  </a:rPr>
                  <a:t>khi</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có</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dòng</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điện</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chạy</a:t>
                </a:r>
                <a:r>
                  <a:rPr lang="en-US" sz="3600" spc="-15" dirty="0">
                    <a:solidFill>
                      <a:srgbClr val="231F20"/>
                    </a:solidFill>
                    <a:effectLst/>
                    <a:latin typeface="Times New Roman" panose="02020603050405020304" pitchFamily="18" charset="0"/>
                    <a:ea typeface="Times New Roman" panose="02020603050405020304" pitchFamily="18" charset="0"/>
                  </a:rPr>
                  <a:t> qua </a:t>
                </a:r>
                <a:r>
                  <a:rPr lang="en-US" sz="3600" spc="-15" dirty="0" err="1">
                    <a:solidFill>
                      <a:srgbClr val="231F20"/>
                    </a:solidFill>
                    <a:effectLst/>
                    <a:latin typeface="Times New Roman" panose="02020603050405020304" pitchFamily="18" charset="0"/>
                    <a:ea typeface="Times New Roman" panose="02020603050405020304" pitchFamily="18" charset="0"/>
                  </a:rPr>
                  <a:t>được</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tính</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bằng</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công</a:t>
                </a:r>
                <a:r>
                  <a:rPr lang="en-US" sz="3600" spc="-15" dirty="0">
                    <a:solidFill>
                      <a:srgbClr val="231F20"/>
                    </a:solidFill>
                    <a:effectLst/>
                    <a:latin typeface="Times New Roman" panose="02020603050405020304" pitchFamily="18" charset="0"/>
                    <a:ea typeface="Times New Roman" panose="02020603050405020304" pitchFamily="18" charset="0"/>
                  </a:rPr>
                  <a:t> </a:t>
                </a:r>
                <a:r>
                  <a:rPr lang="en-US" sz="3600" spc="-15" dirty="0" err="1">
                    <a:solidFill>
                      <a:srgbClr val="231F20"/>
                    </a:solidFill>
                    <a:effectLst/>
                    <a:latin typeface="Times New Roman" panose="02020603050405020304" pitchFamily="18" charset="0"/>
                    <a:ea typeface="Times New Roman" panose="02020603050405020304" pitchFamily="18" charset="0"/>
                  </a:rPr>
                  <a:t>thức</a:t>
                </a:r>
                <a:r>
                  <a:rPr lang="en-US" sz="3600" spc="-15" dirty="0">
                    <a:solidFill>
                      <a:srgbClr val="231F20"/>
                    </a:solidFill>
                    <a:effectLst/>
                    <a:latin typeface="Times New Roman" panose="02020603050405020304" pitchFamily="18" charset="0"/>
                    <a:ea typeface="Times New Roman" panose="02020603050405020304" pitchFamily="18" charset="0"/>
                  </a:rPr>
                  <a:t>:</a:t>
                </a:r>
                <a:endParaRPr lang="en-US" sz="3600" dirty="0">
                  <a:solidFill>
                    <a:srgbClr val="003300"/>
                  </a:solidFill>
                  <a:effectLst/>
                  <a:latin typeface="Times New Roman" panose="02020603050405020304" pitchFamily="18" charset="0"/>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𝑸</m:t>
                      </m:r>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𝑰</m:t>
                          </m:r>
                        </m:e>
                        <m:sup>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𝑹𝒕</m:t>
                      </m:r>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𝑼</m:t>
                              </m:r>
                            </m:e>
                            <m:sup>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num>
                        <m:den>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𝑹</m:t>
                          </m:r>
                        </m:den>
                      </m:f>
                      <m:r>
                        <a:rPr lang="en-US" sz="36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𝒕</m:t>
                      </m:r>
                    </m:oMath>
                  </m:oMathPara>
                </a14:m>
                <a:endParaRPr lang="en-US" sz="3600" dirty="0">
                  <a:solidFill>
                    <a:srgbClr val="003300"/>
                  </a:solidFill>
                  <a:effectLst/>
                  <a:latin typeface="Times New Roman" panose="02020603050405020304" pitchFamily="18" charset="0"/>
                  <a:ea typeface="Times New Roman" panose="02020603050405020304" pitchFamily="18" charset="0"/>
                </a:endParaRPr>
              </a:p>
              <a:p>
                <a:r>
                  <a:rPr lang="en-US" sz="3600" b="1" dirty="0" err="1">
                    <a:solidFill>
                      <a:srgbClr val="000000"/>
                    </a:solidFill>
                    <a:effectLst/>
                    <a:latin typeface="Times New Roman" panose="02020603050405020304" pitchFamily="18" charset="0"/>
                    <a:ea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rPr>
                  <a:t> 6:</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a:t>
                </a:r>
                <a:r>
                  <a:rPr lang="en-US" sz="3600" dirty="0" err="1" smtClean="0">
                    <a:solidFill>
                      <a:srgbClr val="000000"/>
                    </a:solidFill>
                    <a:effectLst/>
                    <a:latin typeface="Times New Roman" panose="02020603050405020304" pitchFamily="18" charset="0"/>
                    <a:ea typeface="Times New Roman" panose="02020603050405020304" pitchFamily="18" charset="0"/>
                  </a:rPr>
                  <a:t>goài</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Jun, </a:t>
                </a:r>
                <a:r>
                  <a:rPr lang="en-US" sz="3600" dirty="0" err="1">
                    <a:solidFill>
                      <a:srgbClr val="000000"/>
                    </a:solidFill>
                    <a:effectLst/>
                    <a:latin typeface="Times New Roman" panose="02020603050405020304" pitchFamily="18" charset="0"/>
                    <a:ea typeface="Times New Roman" panose="02020603050405020304" pitchFamily="18" charset="0"/>
                  </a:rPr>
                  <a:t>năng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điện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tiêu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thụ</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kW.h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Hãy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biết</a:t>
                </a:r>
                <a:r>
                  <a:rPr lang="en-US" sz="3600" dirty="0">
                    <a:solidFill>
                      <a:srgbClr val="000000"/>
                    </a:solidFill>
                    <a:effectLst/>
                    <a:latin typeface="Times New Roman" panose="02020603050405020304" pitchFamily="18" charset="0"/>
                    <a:ea typeface="Times New Roman" panose="02020603050405020304" pitchFamily="18" charset="0"/>
                  </a:rPr>
                  <a:t> 1 </a:t>
                </a:r>
                <a:r>
                  <a:rPr lang="en-US" sz="3600" dirty="0" err="1">
                    <a:solidFill>
                      <a:srgbClr val="000000"/>
                    </a:solidFill>
                    <a:effectLst/>
                    <a:latin typeface="Times New Roman" panose="02020603050405020304" pitchFamily="18" charset="0"/>
                    <a:ea typeface="Times New Roman" panose="02020603050405020304" pitchFamily="18" charset="0"/>
                  </a:rPr>
                  <a:t>kW.h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rPr>
                  <a:t> bao </a:t>
                </a:r>
                <a:r>
                  <a:rPr lang="en-US" sz="3600" dirty="0" err="1">
                    <a:solidFill>
                      <a:srgbClr val="000000"/>
                    </a:solidFill>
                    <a:effectLst/>
                    <a:latin typeface="Times New Roman" panose="02020603050405020304" pitchFamily="18" charset="0"/>
                    <a:ea typeface="Times New Roman" panose="02020603050405020304" pitchFamily="18" charset="0"/>
                  </a:rPr>
                  <a:t>nhiêu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smtClean="0">
                    <a:solidFill>
                      <a:srgbClr val="000000"/>
                    </a:solidFill>
                    <a:effectLst/>
                    <a:latin typeface="Times New Roman" panose="02020603050405020304" pitchFamily="18" charset="0"/>
                    <a:ea typeface="Times New Roman" panose="02020603050405020304" pitchFamily="18" charset="0"/>
                  </a:rPr>
                  <a:t>Jun (J</a:t>
                </a:r>
                <a:r>
                  <a:rPr lang="en-US" sz="3600" dirty="0">
                    <a:solidFill>
                      <a:srgbClr val="000000"/>
                    </a:solidFill>
                    <a:effectLst/>
                    <a:latin typeface="Times New Roman" panose="02020603050405020304" pitchFamily="18" charset="0"/>
                    <a:ea typeface="Times New Roman" panose="02020603050405020304" pitchFamily="18" charset="0"/>
                  </a:rPr>
                  <a:t>)? </a:t>
                </a:r>
                <a:endParaRPr lang="en-US" sz="3600" dirty="0">
                  <a:solidFill>
                    <a:srgbClr val="003300"/>
                  </a:solidFill>
                  <a:effectLst/>
                  <a:latin typeface="Cambria" panose="02040503050406030204" pitchFamily="18" charset="0"/>
                  <a:ea typeface="Cambria" panose="02040503050406030204" pitchFamily="18" charset="0"/>
                </a:endParaRPr>
              </a:p>
            </p:txBody>
          </p:sp>
        </mc:Choice>
        <mc:Fallback>
          <p:sp>
            <p:nvSpPr>
              <p:cNvPr id="3" name="TextBox 2" descr="n89 zalo Cuong Bui">
                <a:extLst>
                  <a:ext uri="{FF2B5EF4-FFF2-40B4-BE49-F238E27FC236}">
                    <a16:creationId xmlns:a16="http://schemas.microsoft.com/office/drawing/2014/main" id="{36C30369-2FD5-4B42-88DD-39CC495A2685}"/>
                  </a:ext>
                </a:extLst>
              </p:cNvPr>
              <p:cNvSpPr txBox="1">
                <a:spLocks noRot="1" noChangeAspect="1" noMove="1" noResize="1" noEditPoints="1" noAdjustHandles="1" noChangeArrowheads="1" noChangeShapeType="1" noTextEdit="1"/>
              </p:cNvSpPr>
              <p:nvPr/>
            </p:nvSpPr>
            <p:spPr>
              <a:xfrm>
                <a:off x="285179" y="1170942"/>
                <a:ext cx="11621640" cy="4402103"/>
              </a:xfrm>
              <a:prstGeom prst="rect">
                <a:avLst/>
              </a:prstGeom>
              <a:blipFill>
                <a:blip r:embed="rId4"/>
                <a:stretch>
                  <a:fillRect l="-1626" t="-1385" r="-1417" b="-4294"/>
                </a:stretch>
              </a:blipFill>
            </p:spPr>
            <p:txBody>
              <a:bodyPr/>
              <a:lstStyle/>
              <a:p>
                <a:r>
                  <a:rPr lang="en-US">
                    <a:noFill/>
                  </a:rPr>
                  <a:t> </a:t>
                </a:r>
              </a:p>
            </p:txBody>
          </p:sp>
        </mc:Fallback>
      </mc:AlternateContent>
      <p:pic>
        <p:nvPicPr>
          <p:cNvPr id="4" name="ĐỒNG HỒ ĐẾM NGƯỢC 10 PHÚT CÓ ÂM THANH SỐNG ĐỘNG - 10 MINUTES COUNTDOWN TIMER" descr="n89 zalo Cuong Bui">
            <a:hlinkClick r:id="" action="ppaction://media"/>
            <a:extLst>
              <a:ext uri="{FF2B5EF4-FFF2-40B4-BE49-F238E27FC236}">
                <a16:creationId xmlns:a16="http://schemas.microsoft.com/office/drawing/2014/main" id="{D4EEE278-333F-403C-A734-D44B4C437B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76288" y="95432"/>
            <a:ext cx="1715712" cy="965088"/>
          </a:xfrm>
          <a:prstGeom prst="rect">
            <a:avLst/>
          </a:prstGeom>
        </p:spPr>
      </p:pic>
    </p:spTree>
    <p:extLst>
      <p:ext uri="{BB962C8B-B14F-4D97-AF65-F5344CB8AC3E}">
        <p14:creationId xmlns:p14="http://schemas.microsoft.com/office/powerpoint/2010/main" val="35697855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Rectangle 14" descr="n89 zalo Cuong Bui">
                <a:extLst>
                  <a:ext uri="{FF2B5EF4-FFF2-40B4-BE49-F238E27FC236}">
                    <a16:creationId xmlns:a16="http://schemas.microsoft.com/office/drawing/2014/main" id="{6A8D758A-72D9-47D8-8333-ED45BACB0E14}"/>
                  </a:ext>
                </a:extLst>
              </p:cNvPr>
              <p:cNvSpPr/>
              <p:nvPr/>
            </p:nvSpPr>
            <p:spPr>
              <a:xfrm>
                <a:off x="10510" y="1938592"/>
                <a:ext cx="12181490" cy="3286990"/>
              </a:xfrm>
              <a:prstGeom prst="rect">
                <a:avLst/>
              </a:prstGeom>
            </p:spPr>
            <p:txBody>
              <a:bodyPr wrap="square">
                <a:spAutoFit/>
              </a:bodyPr>
              <a:lstStyle/>
              <a:p>
                <a:pPr algn="just">
                  <a:lnSpc>
                    <a:spcPct val="115000"/>
                  </a:lnSpc>
                </a:pPr>
                <a:r>
                  <a:rPr lang="en-US" sz="3200" b="1" dirty="0" smtClean="0">
                    <a:solidFill>
                      <a:srgbClr val="003300"/>
                    </a:solidFill>
                    <a:effectLst/>
                    <a:latin typeface="Times New Roman" panose="02020603050405020304" pitchFamily="18" charset="0"/>
                    <a:ea typeface="Times New Roman" panose="02020603050405020304" pitchFamily="18" charset="0"/>
                  </a:rPr>
                  <a:t>Câu</a:t>
                </a:r>
                <a:r>
                  <a:rPr lang="en-US" sz="3200" b="1" dirty="0">
                    <a:solidFill>
                      <a:srgbClr val="003300"/>
                    </a:solidFill>
                    <a:effectLst/>
                    <a:latin typeface="Times New Roman" panose="02020603050405020304" pitchFamily="18" charset="0"/>
                    <a:ea typeface="Times New Roman" panose="02020603050405020304" pitchFamily="18" charset="0"/>
                  </a:rPr>
                  <a:t> 5:</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Nếu</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mạch</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chỉ</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có</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điện</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trở</a:t>
                </a:r>
                <a:r>
                  <a:rPr lang="en-US" sz="3200" dirty="0">
                    <a:solidFill>
                      <a:srgbClr val="003300"/>
                    </a:solidFill>
                    <a:effectLst/>
                    <a:latin typeface="Times New Roman" panose="02020603050405020304" pitchFamily="18" charset="0"/>
                    <a:ea typeface="Times New Roman" panose="02020603050405020304" pitchFamily="18" charset="0"/>
                  </a:rPr>
                  <a:t> R, </a:t>
                </a:r>
                <a:r>
                  <a:rPr lang="en-US" sz="3200" dirty="0" err="1">
                    <a:solidFill>
                      <a:srgbClr val="003300"/>
                    </a:solidFill>
                    <a:effectLst/>
                    <a:latin typeface="Times New Roman" panose="02020603050405020304" pitchFamily="18" charset="0"/>
                    <a:ea typeface="Times New Roman" panose="02020603050405020304" pitchFamily="18" charset="0"/>
                  </a:rPr>
                  <a:t>toàn</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bộ</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năng</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lượng</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điện</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đã</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chuyển</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hoá</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thành</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nhiệt</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năng</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nên</a:t>
                </a:r>
                <a:r>
                  <a:rPr lang="en-US" sz="3200" dirty="0">
                    <a:solidFill>
                      <a:srgbClr val="003300"/>
                    </a:solidFill>
                    <a:effectLst/>
                    <a:latin typeface="Times New Roman" panose="02020603050405020304" pitchFamily="18" charset="0"/>
                    <a:ea typeface="Times New Roman" panose="02020603050405020304" pitchFamily="18" charset="0"/>
                  </a:rPr>
                  <a:t> ta </a:t>
                </a:r>
                <a:r>
                  <a:rPr lang="en-US" sz="3200" dirty="0" err="1">
                    <a:solidFill>
                      <a:srgbClr val="003300"/>
                    </a:solidFill>
                    <a:effectLst/>
                    <a:latin typeface="Times New Roman" panose="02020603050405020304" pitchFamily="18" charset="0"/>
                    <a:ea typeface="Times New Roman" panose="02020603050405020304" pitchFamily="18" charset="0"/>
                  </a:rPr>
                  <a:t>có</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công</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thức</a:t>
                </a:r>
                <a:r>
                  <a:rPr lang="en-US" sz="3200" dirty="0">
                    <a:solidFill>
                      <a:srgbClr val="0033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𝑈𝐼𝑡</m:t>
                    </m:r>
                    <m:r>
                      <a:rPr lang="en-US" sz="32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𝐼𝑅</m:t>
                    </m:r>
                    <m:r>
                      <a:rPr lang="en-US" sz="32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𝐼𝑡</m:t>
                    </m:r>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m:t>
                        </m:r>
                      </m:e>
                      <m:sup>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𝑅𝑡</m:t>
                    </m:r>
                  </m:oMath>
                </a14:m>
                <a:endParaRPr lang="en-US" sz="32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15000"/>
                  </a:lnSpc>
                </a:pPr>
                <a:r>
                  <a:rPr lang="en-US" sz="3200" dirty="0" smtClean="0">
                    <a:solidFill>
                      <a:srgbClr val="000000"/>
                    </a:solidFill>
                    <a:effectLst/>
                    <a:ea typeface="Times New Roman" panose="02020603050405020304" pitchFamily="18" charset="0"/>
                    <a:cs typeface="Times New Roman" panose="02020603050405020304" pitchFamily="18" charset="0"/>
                  </a:rPr>
                  <a:t>										=U.</a:t>
                </a:r>
                <a:r>
                  <a:rPr lang="en-US" sz="3200" dirty="0">
                    <a:solidFill>
                      <a:srgbClr val="000000"/>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2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𝑈</m:t>
                            </m:r>
                          </m:e>
                          <m:sup/>
                        </m:sSup>
                      </m:num>
                      <m:den>
                        <m:r>
                          <a:rPr lang="en-US" sz="3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𝑅</m:t>
                        </m:r>
                      </m:den>
                    </m:f>
                    <m:r>
                      <a:rPr lang="en-US" sz="3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p>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m:t>
                        </m:r>
                      </m:den>
                    </m:f>
                    <m:r>
                      <a:rPr lang="en-US" sz="3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endParaRPr lang="en-US" sz="3200" dirty="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r>
                  <a:rPr lang="en-US" sz="3200" b="1" dirty="0" err="1">
                    <a:solidFill>
                      <a:srgbClr val="003300"/>
                    </a:solidFill>
                    <a:effectLst/>
                    <a:latin typeface="Times New Roman" panose="02020603050405020304" pitchFamily="18" charset="0"/>
                    <a:ea typeface="Times New Roman" panose="02020603050405020304" pitchFamily="18" charset="0"/>
                  </a:rPr>
                  <a:t>Câu</a:t>
                </a:r>
                <a:r>
                  <a:rPr lang="en-US" sz="3200" b="1" dirty="0">
                    <a:solidFill>
                      <a:srgbClr val="003300"/>
                    </a:solidFill>
                    <a:effectLst/>
                    <a:latin typeface="Times New Roman" panose="02020603050405020304" pitchFamily="18" charset="0"/>
                    <a:ea typeface="Times New Roman" panose="02020603050405020304" pitchFamily="18" charset="0"/>
                  </a:rPr>
                  <a:t> 6: </a:t>
                </a:r>
                <a:r>
                  <a:rPr lang="en-US" sz="3200" dirty="0">
                    <a:solidFill>
                      <a:srgbClr val="003300"/>
                    </a:solidFill>
                    <a:effectLst/>
                    <a:latin typeface="Times New Roman" panose="02020603050405020304" pitchFamily="18" charset="0"/>
                    <a:ea typeface="Times New Roman" panose="02020603050405020304" pitchFamily="18" charset="0"/>
                  </a:rPr>
                  <a:t>			</a:t>
                </a:r>
                <a:endParaRPr lang="en-US" sz="3200" dirty="0" smtClean="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r>
                  <a:rPr lang="en-US" sz="3200" dirty="0" smtClean="0">
                    <a:solidFill>
                      <a:srgbClr val="003300"/>
                    </a:solidFill>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1 </a:t>
                </a:r>
                <a:r>
                  <a:rPr lang="en-US" sz="3200" dirty="0" err="1">
                    <a:effectLst/>
                    <a:latin typeface="Times New Roman" panose="02020603050405020304" pitchFamily="18" charset="0"/>
                    <a:ea typeface="Times New Roman" panose="02020603050405020304" pitchFamily="18" charset="0"/>
                  </a:rPr>
                  <a:t>kW.h</a:t>
                </a:r>
                <a:r>
                  <a:rPr lang="en-US" sz="3200" dirty="0">
                    <a:effectLst/>
                    <a:latin typeface="Times New Roman" panose="02020603050405020304" pitchFamily="18" charset="0"/>
                    <a:ea typeface="Times New Roman" panose="02020603050405020304" pitchFamily="18" charset="0"/>
                  </a:rPr>
                  <a:t> = </a:t>
                </a:r>
                <a:r>
                  <a:rPr lang="en-US" sz="3200" dirty="0" smtClean="0">
                    <a:effectLst/>
                    <a:latin typeface="Times New Roman" panose="02020603050405020304" pitchFamily="18" charset="0"/>
                    <a:ea typeface="Times New Roman" panose="02020603050405020304" pitchFamily="18" charset="0"/>
                  </a:rPr>
                  <a:t>10</a:t>
                </a:r>
                <a:r>
                  <a:rPr lang="en-US" sz="3200" baseline="30000" dirty="0" smtClean="0">
                    <a:effectLst/>
                    <a:latin typeface="Times New Roman" panose="02020603050405020304" pitchFamily="18" charset="0"/>
                    <a:ea typeface="Times New Roman" panose="02020603050405020304" pitchFamily="18" charset="0"/>
                  </a:rPr>
                  <a:t>3</a:t>
                </a:r>
                <a:r>
                  <a:rPr lang="en-US" sz="3200" dirty="0" smtClean="0">
                    <a:effectLst/>
                    <a:latin typeface="Times New Roman" panose="02020603050405020304" pitchFamily="18" charset="0"/>
                    <a:ea typeface="Times New Roman" panose="02020603050405020304" pitchFamily="18" charset="0"/>
                  </a:rPr>
                  <a:t>.3600W.s </a:t>
                </a:r>
                <a:r>
                  <a:rPr lang="en-US" sz="3200" dirty="0" smtClean="0">
                    <a:effectLst/>
                    <a:latin typeface="Times New Roman" panose="02020603050405020304" pitchFamily="18" charset="0"/>
                    <a:ea typeface="Times New Roman" panose="02020603050405020304" pitchFamily="18" charset="0"/>
                  </a:rPr>
                  <a:t>= 3,6.10</a:t>
                </a:r>
                <a:r>
                  <a:rPr lang="en-US" sz="3200" baseline="30000" dirty="0" smtClean="0">
                    <a:effectLst/>
                    <a:latin typeface="Times New Roman" panose="02020603050405020304" pitchFamily="18" charset="0"/>
                    <a:ea typeface="Times New Roman" panose="02020603050405020304" pitchFamily="18" charset="0"/>
                  </a:rPr>
                  <a:t>6</a:t>
                </a:r>
                <a:r>
                  <a:rPr lang="en-US" sz="3200" dirty="0" smtClean="0">
                    <a:effectLst/>
                    <a:latin typeface="Times New Roman" panose="02020603050405020304" pitchFamily="18" charset="0"/>
                    <a:ea typeface="Times New Roman" panose="02020603050405020304" pitchFamily="18" charset="0"/>
                  </a:rPr>
                  <a:t>J</a:t>
                </a:r>
                <a:endParaRPr lang="en-US" sz="3200" dirty="0">
                  <a:solidFill>
                    <a:srgbClr val="003300"/>
                  </a:solidFill>
                  <a:effectLst/>
                  <a:latin typeface="Times New Roman" panose="02020603050405020304" pitchFamily="18" charset="0"/>
                  <a:ea typeface="Times New Roman" panose="02020603050405020304" pitchFamily="18" charset="0"/>
                </a:endParaRPr>
              </a:p>
            </p:txBody>
          </p:sp>
        </mc:Choice>
        <mc:Fallback>
          <p:sp>
            <p:nvSpPr>
              <p:cNvPr id="15" name="Rectangle 14" descr="n89 zalo Cuong Bui">
                <a:extLst>
                  <a:ext uri="{FF2B5EF4-FFF2-40B4-BE49-F238E27FC236}">
                    <a16:creationId xmlns:a16="http://schemas.microsoft.com/office/drawing/2014/main" id="{6A8D758A-72D9-47D8-8333-ED45BACB0E14}"/>
                  </a:ext>
                </a:extLst>
              </p:cNvPr>
              <p:cNvSpPr>
                <a:spLocks noRot="1" noChangeAspect="1" noMove="1" noResize="1" noEditPoints="1" noAdjustHandles="1" noChangeArrowheads="1" noChangeShapeType="1" noTextEdit="1"/>
              </p:cNvSpPr>
              <p:nvPr/>
            </p:nvSpPr>
            <p:spPr>
              <a:xfrm>
                <a:off x="10510" y="1938592"/>
                <a:ext cx="12181490" cy="3286990"/>
              </a:xfrm>
              <a:prstGeom prst="rect">
                <a:avLst/>
              </a:prstGeom>
              <a:blipFill>
                <a:blip r:embed="rId2"/>
                <a:stretch>
                  <a:fillRect l="-1301" t="-1670" r="-1251" b="-3711"/>
                </a:stretch>
              </a:blipFill>
            </p:spPr>
            <p:txBody>
              <a:bodyPr/>
              <a:lstStyle/>
              <a:p>
                <a:r>
                  <a:rPr lang="en-US">
                    <a:noFill/>
                  </a:rPr>
                  <a:t> </a:t>
                </a:r>
              </a:p>
            </p:txBody>
          </p:sp>
        </mc:Fallback>
      </mc:AlternateContent>
    </p:spTree>
    <p:extLst>
      <p:ext uri="{BB962C8B-B14F-4D97-AF65-F5344CB8AC3E}">
        <p14:creationId xmlns:p14="http://schemas.microsoft.com/office/powerpoint/2010/main" val="1694215397"/>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n89 zalo Cuong Bui"/>
          <p:cNvSpPr/>
          <p:nvPr/>
        </p:nvSpPr>
        <p:spPr>
          <a:xfrm>
            <a:off x="1837338" y="76199"/>
            <a:ext cx="8517324" cy="43775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3" name="Rounded Rectangle 2" descr="n89 zalo Cuong Bui"/>
          <p:cNvSpPr/>
          <p:nvPr/>
        </p:nvSpPr>
        <p:spPr>
          <a:xfrm>
            <a:off x="5565227" y="4829849"/>
            <a:ext cx="2375339" cy="11136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4" name="TextBox 3" descr="n89 zalo Cuong Bui"/>
          <p:cNvSpPr txBox="1"/>
          <p:nvPr/>
        </p:nvSpPr>
        <p:spPr>
          <a:xfrm>
            <a:off x="2144111" y="249042"/>
            <a:ext cx="8084428" cy="4031873"/>
          </a:xfrm>
          <a:prstGeom prst="rect">
            <a:avLst/>
          </a:prstGeom>
          <a:noFill/>
        </p:spPr>
        <p:txBody>
          <a:bodyPr wrap="square" rtlCol="0">
            <a:spAutoFit/>
          </a:bodyPr>
          <a:lstStyle/>
          <a:p>
            <a:pPr algn="ctr"/>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2: </a:t>
            </a:r>
            <a:r>
              <a:rPr lang="vi-VN" sz="3200" dirty="0">
                <a:solidFill>
                  <a:prstClr val="black"/>
                </a:solidFill>
                <a:latin typeface="Times New Roman" pitchFamily="18" charset="0"/>
                <a:cs typeface="Times New Roman" pitchFamily="18" charset="0"/>
              </a:rPr>
              <a:t>Giá trị được ghi trên vỏ của pin Hi-TOP như </a:t>
            </a:r>
            <a:r>
              <a:rPr lang="en-US" sz="3200" dirty="0" smtClean="0">
                <a:solidFill>
                  <a:prstClr val="black"/>
                </a:solidFill>
                <a:latin typeface="Times New Roman" pitchFamily="18" charset="0"/>
                <a:cs typeface="Times New Roman" pitchFamily="18" charset="0"/>
              </a:rPr>
              <a:t>h</a:t>
            </a:r>
            <a:r>
              <a:rPr lang="vi-VN" sz="3200" dirty="0" smtClean="0">
                <a:solidFill>
                  <a:prstClr val="black"/>
                </a:solidFill>
                <a:latin typeface="Times New Roman" pitchFamily="18" charset="0"/>
                <a:cs typeface="Times New Roman" pitchFamily="18" charset="0"/>
              </a:rPr>
              <a:t>ình </a:t>
            </a:r>
            <a:r>
              <a:rPr lang="vi-VN" sz="3200" dirty="0">
                <a:solidFill>
                  <a:prstClr val="black"/>
                </a:solidFill>
                <a:latin typeface="Times New Roman" pitchFamily="18" charset="0"/>
                <a:cs typeface="Times New Roman" pitchFamily="18" charset="0"/>
              </a:rPr>
              <a:t>bên cho biết trị số của</a:t>
            </a:r>
            <a:endParaRPr lang="en-US" sz="3200" dirty="0">
              <a:solidFill>
                <a:prstClr val="black"/>
              </a:solidFill>
              <a:latin typeface="Times New Roman" pitchFamily="18" charset="0"/>
              <a:cs typeface="Times New Roman" pitchFamily="18" charset="0"/>
            </a:endParaRPr>
          </a:p>
          <a:p>
            <a:pPr algn="just"/>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suất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nguồn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9 J.</a:t>
            </a:r>
          </a:p>
          <a:p>
            <a:pPr algn="just"/>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hiệu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giữa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hai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cực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nguồn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mạch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9 V.</a:t>
            </a:r>
          </a:p>
          <a:p>
            <a:pPr algn="just"/>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suất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nguồn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9 V.</a:t>
            </a:r>
          </a:p>
          <a:p>
            <a:pPr algn="just"/>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hiệu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giữa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hai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cực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nguồn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mạch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hở</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9 J. </a:t>
            </a:r>
          </a:p>
        </p:txBody>
      </p:sp>
      <p:sp>
        <p:nvSpPr>
          <p:cNvPr id="6" name="TextBox 5" descr="n89 zalo Cuong Bui"/>
          <p:cNvSpPr txBox="1"/>
          <p:nvPr/>
        </p:nvSpPr>
        <p:spPr>
          <a:xfrm>
            <a:off x="5773256" y="5017322"/>
            <a:ext cx="2167310" cy="646331"/>
          </a:xfrm>
          <a:prstGeom prst="rect">
            <a:avLst/>
          </a:prstGeom>
          <a:noFill/>
        </p:spPr>
        <p:txBody>
          <a:bodyPr wrap="square" rtlCol="0">
            <a:spAutoFit/>
          </a:bodyPr>
          <a:lstStyle/>
          <a:p>
            <a:r>
              <a:rPr lang="en-US" sz="3600" dirty="0" err="1">
                <a:solidFill>
                  <a:prstClr val="black"/>
                </a:solidFill>
                <a:latin typeface="Times New Roman" pitchFamily="18" charset="0"/>
                <a:cs typeface="Times New Roman" pitchFamily="18" charset="0"/>
              </a:rPr>
              <a:t>Đáp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án</a:t>
            </a:r>
            <a:r>
              <a:rPr lang="en-US" sz="3600" dirty="0">
                <a:solidFill>
                  <a:prstClr val="black"/>
                </a:solidFill>
                <a:latin typeface="Times New Roman" pitchFamily="18" charset="0"/>
                <a:cs typeface="Times New Roman" pitchFamily="18" charset="0"/>
              </a:rPr>
              <a:t>: </a:t>
            </a:r>
            <a:r>
              <a:rPr lang="en-US" sz="3600" b="1" dirty="0">
                <a:solidFill>
                  <a:prstClr val="black"/>
                </a:solidFill>
                <a:latin typeface="Times New Roman" pitchFamily="18" charset="0"/>
                <a:cs typeface="Times New Roman" pitchFamily="18" charset="0"/>
              </a:rPr>
              <a:t>C</a:t>
            </a:r>
          </a:p>
        </p:txBody>
      </p:sp>
      <p:pic>
        <p:nvPicPr>
          <p:cNvPr id="7" name="Picture 6" descr="n89 zalo Cuong Bui"/>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220180" y="2626962"/>
            <a:ext cx="2571816" cy="4377560"/>
          </a:xfrm>
          <a:prstGeom prst="rect">
            <a:avLst/>
          </a:prstGeom>
        </p:spPr>
      </p:pic>
      <p:sp>
        <p:nvSpPr>
          <p:cNvPr id="8" name="Right Arrow 7" descr="n89 zalo Cuong Bui">
            <a:hlinkClick r:id="rId5" action="ppaction://hlinksldjump"/>
          </p:cNvPr>
          <p:cNvSpPr/>
          <p:nvPr/>
        </p:nvSpPr>
        <p:spPr>
          <a:xfrm>
            <a:off x="11126272" y="76199"/>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pic>
        <p:nvPicPr>
          <p:cNvPr id="9" name="Picture 8" descr="n89 zalo Cuong Bui">
            <a:extLst>
              <a:ext uri="{FF2B5EF4-FFF2-40B4-BE49-F238E27FC236}">
                <a16:creationId xmlns:a16="http://schemas.microsoft.com/office/drawing/2014/main" id="{9A5EFE07-AFCA-4DEA-BA5A-BCDE4BB52850}"/>
              </a:ext>
            </a:extLst>
          </p:cNvPr>
          <p:cNvPicPr/>
          <p:nvPr/>
        </p:nvPicPr>
        <p:blipFill>
          <a:blip r:embed="rId6">
            <a:extLst>
              <a:ext uri="{28A0092B-C50C-407E-A947-70E740481C1C}">
                <a14:useLocalDpi xmlns:a14="http://schemas.microsoft.com/office/drawing/2010/main" val="0"/>
              </a:ext>
            </a:extLst>
          </a:blip>
          <a:stretch>
            <a:fillRect/>
          </a:stretch>
        </p:blipFill>
        <p:spPr>
          <a:xfrm>
            <a:off x="10484069" y="1093968"/>
            <a:ext cx="1649183" cy="2335032"/>
          </a:xfrm>
          <a:prstGeom prst="rect">
            <a:avLst/>
          </a:prstGeom>
        </p:spPr>
      </p:pic>
    </p:spTree>
    <p:extLst>
      <p:ext uri="{BB962C8B-B14F-4D97-AF65-F5344CB8AC3E}">
        <p14:creationId xmlns:p14="http://schemas.microsoft.com/office/powerpoint/2010/main" val="359692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73B5-FD68-26BB-43F5-EA113B72E0C9}"/>
              </a:ext>
            </a:extLst>
          </p:cNvPr>
          <p:cNvSpPr>
            <a:spLocks noGrp="1"/>
          </p:cNvSpPr>
          <p:nvPr>
            <p:ph type="title"/>
          </p:nvPr>
        </p:nvSpPr>
        <p:spPr>
          <a:xfrm>
            <a:off x="838200" y="365126"/>
            <a:ext cx="10515600" cy="590372"/>
          </a:xfrm>
        </p:spPr>
        <p:txBody>
          <a:bodyPr>
            <a:noAutofit/>
          </a:bodyPr>
          <a:lstStyle/>
          <a:p>
            <a:r>
              <a:rPr lang="vi-VN" sz="3600" b="1" dirty="0">
                <a:solidFill>
                  <a:schemeClr val="accent1">
                    <a:lumMod val="75000"/>
                  </a:schemeClr>
                </a:solidFill>
              </a:rPr>
              <a:t>I. Năng lượng điện</a:t>
            </a:r>
            <a:endParaRPr lang="en-US" sz="3600" b="1" dirty="0">
              <a:solidFill>
                <a:schemeClr val="accent1">
                  <a:lumMod val="75000"/>
                </a:schemeClr>
              </a:solidFill>
            </a:endParaRPr>
          </a:p>
        </p:txBody>
      </p:sp>
      <p:sp>
        <p:nvSpPr>
          <p:cNvPr id="3" name="Content Placeholder 2">
            <a:extLst>
              <a:ext uri="{FF2B5EF4-FFF2-40B4-BE49-F238E27FC236}">
                <a16:creationId xmlns:a16="http://schemas.microsoft.com/office/drawing/2014/main" id="{1DFCD8A5-7A83-B366-C843-CAECEBCBB2B9}"/>
              </a:ext>
            </a:extLst>
          </p:cNvPr>
          <p:cNvSpPr>
            <a:spLocks noGrp="1"/>
          </p:cNvSpPr>
          <p:nvPr>
            <p:ph idx="1"/>
          </p:nvPr>
        </p:nvSpPr>
        <p:spPr>
          <a:xfrm>
            <a:off x="187570" y="1253330"/>
            <a:ext cx="12004430" cy="5217807"/>
          </a:xfrm>
          <a:prstGeom prst="roundRect">
            <a:avLst/>
          </a:prstGeo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vi-VN" sz="6500" b="1" dirty="0">
                <a:latin typeface="Times New Roman" panose="02020603050405020304" pitchFamily="18" charset="0"/>
                <a:cs typeface="Times New Roman" panose="02020603050405020304" pitchFamily="18" charset="0"/>
              </a:rPr>
              <a:t>Năng lượng điện tiêu thụ của đoạn mạch bằng công của lực điện thực hiện khi di chuyển các điện tích.</a:t>
            </a:r>
          </a:p>
          <a:p>
            <a:pPr marL="0" indent="0">
              <a:buNone/>
            </a:pPr>
            <a:r>
              <a:rPr lang="en-US" sz="6500" b="1" dirty="0" smtClean="0">
                <a:solidFill>
                  <a:srgbClr val="C00000"/>
                </a:solidFill>
                <a:latin typeface="Times New Roman" panose="02020603050405020304" pitchFamily="18" charset="0"/>
                <a:cs typeface="Times New Roman" panose="02020603050405020304" pitchFamily="18" charset="0"/>
              </a:rPr>
              <a:t>			A=</a:t>
            </a:r>
            <a:r>
              <a:rPr lang="en-US" sz="6500" b="1" dirty="0" err="1" smtClean="0">
                <a:solidFill>
                  <a:srgbClr val="C00000"/>
                </a:solidFill>
                <a:latin typeface="Times New Roman" panose="02020603050405020304" pitchFamily="18" charset="0"/>
                <a:cs typeface="Times New Roman" panose="02020603050405020304" pitchFamily="18" charset="0"/>
              </a:rPr>
              <a:t>qU</a:t>
            </a:r>
            <a:r>
              <a:rPr lang="en-US" sz="6500" b="1" dirty="0" smtClean="0">
                <a:solidFill>
                  <a:srgbClr val="C00000"/>
                </a:solidFill>
                <a:latin typeface="Times New Roman" panose="02020603050405020304" pitchFamily="18" charset="0"/>
                <a:cs typeface="Times New Roman" panose="02020603050405020304" pitchFamily="18" charset="0"/>
              </a:rPr>
              <a:t>=</a:t>
            </a:r>
            <a:r>
              <a:rPr lang="en-US" sz="6500" b="1" dirty="0" err="1" smtClean="0">
                <a:solidFill>
                  <a:srgbClr val="C00000"/>
                </a:solidFill>
                <a:latin typeface="Times New Roman" panose="02020603050405020304" pitchFamily="18" charset="0"/>
                <a:cs typeface="Times New Roman" panose="02020603050405020304" pitchFamily="18" charset="0"/>
              </a:rPr>
              <a:t>UIt</a:t>
            </a:r>
            <a:endParaRPr lang="vi-VN" sz="6500" b="1" dirty="0">
              <a:solidFill>
                <a:srgbClr val="C00000"/>
              </a:solidFill>
              <a:latin typeface="Times New Roman" panose="02020603050405020304" pitchFamily="18" charset="0"/>
              <a:cs typeface="Times New Roman" panose="02020603050405020304" pitchFamily="18" charset="0"/>
            </a:endParaRPr>
          </a:p>
          <a:p>
            <a:pPr marL="0" indent="0">
              <a:buNone/>
            </a:pPr>
            <a:r>
              <a:rPr lang="vi-VN" sz="6500" dirty="0" smtClean="0">
                <a:latin typeface="Times New Roman" panose="02020603050405020304" pitchFamily="18" charset="0"/>
                <a:cs typeface="Times New Roman" panose="02020603050405020304" pitchFamily="18" charset="0"/>
              </a:rPr>
              <a:t>U</a:t>
            </a:r>
            <a:r>
              <a:rPr lang="vi-VN" sz="6500" dirty="0">
                <a:latin typeface="Times New Roman" panose="02020603050405020304" pitchFamily="18" charset="0"/>
                <a:cs typeface="Times New Roman" panose="02020603050405020304" pitchFamily="18" charset="0"/>
              </a:rPr>
              <a:t>: Hiệu điện thế  (V)</a:t>
            </a:r>
          </a:p>
          <a:p>
            <a:pPr lvl="3"/>
            <a:r>
              <a:rPr lang="vi-VN" sz="6500" dirty="0">
                <a:latin typeface="Times New Roman" panose="02020603050405020304" pitchFamily="18" charset="0"/>
                <a:cs typeface="Times New Roman" panose="02020603050405020304" pitchFamily="18" charset="0"/>
              </a:rPr>
              <a:t> I: Cường độ dòng điện (A)</a:t>
            </a:r>
          </a:p>
          <a:p>
            <a:pPr lvl="3"/>
            <a:r>
              <a:rPr lang="vi-VN" sz="6500" dirty="0">
                <a:latin typeface="Times New Roman" panose="02020603050405020304" pitchFamily="18" charset="0"/>
                <a:cs typeface="Times New Roman" panose="02020603050405020304" pitchFamily="18" charset="0"/>
              </a:rPr>
              <a:t> t: Thời gian  (s)</a:t>
            </a:r>
          </a:p>
          <a:p>
            <a:endParaRPr lang="en-US" dirty="0">
              <a:latin typeface="Times New Roman" panose="02020603050405020304" pitchFamily="18" charset="0"/>
              <a:cs typeface="Times New Roman" panose="02020603050405020304" pitchFamily="18" charset="0"/>
            </a:endParaRPr>
          </a:p>
        </p:txBody>
      </p:sp>
      <p:pic>
        <p:nvPicPr>
          <p:cNvPr id="4" name="Picture 62" descr="AG00218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08331" y="1000517"/>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9788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descr="n89 zalo Cuong Bui">
            <a:extLst>
              <a:ext uri="{FF2B5EF4-FFF2-40B4-BE49-F238E27FC236}">
                <a16:creationId xmlns:a16="http://schemas.microsoft.com/office/drawing/2014/main" id="{6E9F5027-897D-4BE9-967F-8FFBFB55BB66}"/>
              </a:ext>
            </a:extLst>
          </p:cNvPr>
          <p:cNvSpPr txBox="1">
            <a:spLocks noChangeArrowheads="1"/>
          </p:cNvSpPr>
          <p:nvPr/>
        </p:nvSpPr>
        <p:spPr bwMode="auto">
          <a:xfrm>
            <a:off x="203780" y="305740"/>
            <a:ext cx="8334724" cy="56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b="1" dirty="0">
                <a:solidFill>
                  <a:srgbClr val="39B28E"/>
                </a:solidFill>
                <a:latin typeface="Myriad Pro Black Cond" panose="020B0806030403020204" pitchFamily="34" charset="0"/>
                <a:cs typeface="#9Slide03 Arima Madurai Black" panose="00000A00000000000000" pitchFamily="2" charset="0"/>
              </a:rPr>
              <a:t>II. CÔNG SUẤT ĐIỆN</a:t>
            </a:r>
          </a:p>
        </p:txBody>
      </p:sp>
      <p:grpSp>
        <p:nvGrpSpPr>
          <p:cNvPr id="3" name="Group 2" descr="n89 zalo Cuong Bui">
            <a:extLst>
              <a:ext uri="{FF2B5EF4-FFF2-40B4-BE49-F238E27FC236}">
                <a16:creationId xmlns:a16="http://schemas.microsoft.com/office/drawing/2014/main" id="{F9066544-FBB1-43AD-887F-38DA0179AED7}"/>
              </a:ext>
            </a:extLst>
          </p:cNvPr>
          <p:cNvGrpSpPr/>
          <p:nvPr/>
        </p:nvGrpSpPr>
        <p:grpSpPr>
          <a:xfrm>
            <a:off x="401298" y="1141194"/>
            <a:ext cx="7181916" cy="3478103"/>
            <a:chOff x="0" y="0"/>
            <a:chExt cx="4263491" cy="1963420"/>
          </a:xfrm>
        </p:grpSpPr>
        <p:pic>
          <p:nvPicPr>
            <p:cNvPr id="4" name="Picture 3">
              <a:extLst>
                <a:ext uri="{FF2B5EF4-FFF2-40B4-BE49-F238E27FC236}">
                  <a16:creationId xmlns:a16="http://schemas.microsoft.com/office/drawing/2014/main" id="{47E85A47-7903-49C8-957B-5D6C150F76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972310" cy="1963420"/>
            </a:xfrm>
            <a:prstGeom prst="rect">
              <a:avLst/>
            </a:prstGeom>
            <a:noFill/>
            <a:ln>
              <a:noFill/>
            </a:ln>
          </p:spPr>
        </p:pic>
        <p:pic>
          <p:nvPicPr>
            <p:cNvPr id="5" name="Picture 4">
              <a:extLst>
                <a:ext uri="{FF2B5EF4-FFF2-40B4-BE49-F238E27FC236}">
                  <a16:creationId xmlns:a16="http://schemas.microsoft.com/office/drawing/2014/main" id="{6F9A4C62-0610-4AA2-B4F6-2CA6621A1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186" y="86627"/>
              <a:ext cx="2059305" cy="1809115"/>
            </a:xfrm>
            <a:prstGeom prst="rect">
              <a:avLst/>
            </a:prstGeom>
          </p:spPr>
        </p:pic>
      </p:grpSp>
      <p:sp>
        <p:nvSpPr>
          <p:cNvPr id="7" name="TextBox 6" descr="n89 zalo Cuong Bui">
            <a:extLst>
              <a:ext uri="{FF2B5EF4-FFF2-40B4-BE49-F238E27FC236}">
                <a16:creationId xmlns:a16="http://schemas.microsoft.com/office/drawing/2014/main" id="{C382B116-3358-4094-AF94-C17ED32A840E}"/>
              </a:ext>
            </a:extLst>
          </p:cNvPr>
          <p:cNvSpPr txBox="1"/>
          <p:nvPr/>
        </p:nvSpPr>
        <p:spPr>
          <a:xfrm>
            <a:off x="86251" y="4619297"/>
            <a:ext cx="3779783" cy="892552"/>
          </a:xfrm>
          <a:prstGeom prst="rect">
            <a:avLst/>
          </a:prstGeom>
          <a:noFill/>
        </p:spPr>
        <p:txBody>
          <a:bodyPr wrap="square">
            <a:spAutoFit/>
          </a:bodyPr>
          <a:lstStyle/>
          <a:p>
            <a:pPr algn="ctr"/>
            <a:r>
              <a:rPr lang="en-US" sz="2600" b="1" dirty="0">
                <a:solidFill>
                  <a:srgbClr val="003300"/>
                </a:solidFill>
                <a:effectLst/>
                <a:latin typeface="Times New Roman" panose="02020603050405020304" pitchFamily="18" charset="0"/>
              </a:rPr>
              <a:t>James Watt </a:t>
            </a:r>
          </a:p>
          <a:p>
            <a:pPr algn="ctr"/>
            <a:r>
              <a:rPr lang="en-US" sz="2600" dirty="0">
                <a:solidFill>
                  <a:srgbClr val="003300"/>
                </a:solidFill>
                <a:effectLst/>
                <a:latin typeface="Times New Roman" panose="02020603050405020304" pitchFamily="18" charset="0"/>
              </a:rPr>
              <a:t>(</a:t>
            </a:r>
            <a:r>
              <a:rPr lang="en-US" sz="2600" dirty="0">
                <a:solidFill>
                  <a:srgbClr val="003300"/>
                </a:solidFill>
                <a:effectLst/>
                <a:latin typeface="Times New Roman" panose="02020603050405020304" pitchFamily="18" charset="0"/>
                <a:hlinkClick r:id="rId4" tooltip="19 tháng 1"/>
              </a:rPr>
              <a:t>19/1</a:t>
            </a:r>
            <a:r>
              <a:rPr lang="en-US" sz="2600" dirty="0">
                <a:solidFill>
                  <a:srgbClr val="003300"/>
                </a:solidFill>
                <a:effectLst/>
                <a:latin typeface="Times New Roman" panose="02020603050405020304" pitchFamily="18" charset="0"/>
              </a:rPr>
              <a:t>/</a:t>
            </a:r>
            <a:r>
              <a:rPr lang="en-US" sz="2600" dirty="0">
                <a:solidFill>
                  <a:srgbClr val="003300"/>
                </a:solidFill>
                <a:effectLst/>
                <a:latin typeface="Times New Roman" panose="02020603050405020304" pitchFamily="18" charset="0"/>
                <a:hlinkClick r:id="rId5" tooltip="1736"/>
              </a:rPr>
              <a:t>1736</a:t>
            </a:r>
            <a:r>
              <a:rPr lang="en-US" sz="2600" dirty="0">
                <a:solidFill>
                  <a:srgbClr val="003300"/>
                </a:solidFill>
                <a:effectLst/>
                <a:latin typeface="Times New Roman" panose="02020603050405020304" pitchFamily="18" charset="0"/>
              </a:rPr>
              <a:t> – </a:t>
            </a:r>
            <a:r>
              <a:rPr lang="en-US" sz="2600" dirty="0">
                <a:solidFill>
                  <a:srgbClr val="003300"/>
                </a:solidFill>
                <a:effectLst/>
                <a:latin typeface="Times New Roman" panose="02020603050405020304" pitchFamily="18" charset="0"/>
                <a:hlinkClick r:id="rId6" tooltip="19 tháng 8"/>
              </a:rPr>
              <a:t>25/8</a:t>
            </a:r>
            <a:r>
              <a:rPr lang="en-US" sz="2600" dirty="0">
                <a:solidFill>
                  <a:srgbClr val="003300"/>
                </a:solidFill>
                <a:effectLst/>
                <a:latin typeface="Times New Roman" panose="02020603050405020304" pitchFamily="18" charset="0"/>
              </a:rPr>
              <a:t>/</a:t>
            </a:r>
            <a:r>
              <a:rPr lang="en-US" sz="2600" dirty="0">
                <a:solidFill>
                  <a:srgbClr val="003300"/>
                </a:solidFill>
                <a:effectLst/>
                <a:latin typeface="Times New Roman" panose="02020603050405020304" pitchFamily="18" charset="0"/>
                <a:hlinkClick r:id="rId7" tooltip="1819"/>
              </a:rPr>
              <a:t>1819</a:t>
            </a:r>
            <a:r>
              <a:rPr lang="en-US" sz="2600" dirty="0">
                <a:solidFill>
                  <a:srgbClr val="003300"/>
                </a:solidFill>
                <a:effectLst/>
                <a:latin typeface="Times New Roman" panose="02020603050405020304" pitchFamily="18" charset="0"/>
              </a:rPr>
              <a:t>)</a:t>
            </a:r>
          </a:p>
        </p:txBody>
      </p:sp>
      <p:sp>
        <p:nvSpPr>
          <p:cNvPr id="9" name="!!1" descr="n89 zalo Cuong Bui">
            <a:extLst>
              <a:ext uri="{FF2B5EF4-FFF2-40B4-BE49-F238E27FC236}">
                <a16:creationId xmlns:a16="http://schemas.microsoft.com/office/drawing/2014/main" id="{9011F21E-A2A9-4097-8257-BC90E0CC151D}"/>
              </a:ext>
            </a:extLst>
          </p:cNvPr>
          <p:cNvSpPr/>
          <p:nvPr/>
        </p:nvSpPr>
        <p:spPr>
          <a:xfrm>
            <a:off x="7788166" y="1069239"/>
            <a:ext cx="4114800" cy="471803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yriad Pro Black Cond" panose="020B0806030403020204" pitchFamily="34" charset="0"/>
            </a:endParaRPr>
          </a:p>
        </p:txBody>
      </p:sp>
      <p:sp>
        <p:nvSpPr>
          <p:cNvPr id="10" name="Rectangle 9" descr="n89 zalo Cuong Bui">
            <a:extLst>
              <a:ext uri="{FF2B5EF4-FFF2-40B4-BE49-F238E27FC236}">
                <a16:creationId xmlns:a16="http://schemas.microsoft.com/office/drawing/2014/main" id="{6D9B0468-544D-429C-80A0-5F932DA85913}"/>
              </a:ext>
            </a:extLst>
          </p:cNvPr>
          <p:cNvSpPr/>
          <p:nvPr/>
        </p:nvSpPr>
        <p:spPr>
          <a:xfrm>
            <a:off x="7788166" y="1069239"/>
            <a:ext cx="4114800" cy="4663437"/>
          </a:xfrm>
          <a:prstGeom prst="rect">
            <a:avLst/>
          </a:prstGeom>
        </p:spPr>
        <p:txBody>
          <a:bodyPr wrap="square" lIns="61576" tIns="30788" rIns="61576" bIns="30788">
            <a:spAutoFit/>
          </a:bodyPr>
          <a:lstStyle/>
          <a:p>
            <a:pPr algn="just">
              <a:spcBef>
                <a:spcPct val="50000"/>
              </a:spcBef>
            </a:pP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vi-VN" altLang="en-US" sz="2600" b="1" dirty="0">
                <a:solidFill>
                  <a:srgbClr val="39B28E"/>
                </a:solidFill>
                <a:latin typeface="Myriad Pro Black Cond" panose="020B0806030403020204" pitchFamily="34" charset="0"/>
                <a:cs typeface="#9Slide03 Arima Madurai Black" panose="00000A00000000000000" pitchFamily="2" charset="0"/>
              </a:rPr>
              <a:t>James Watt (19/1/1736 – 25/8/1819) là nhà phát minh và là một kỹ sư người Scotland đã có những cải tiến cho máy hơi nước mà nhờ đó đã làm nền tảng cho cuộc Cách mạng công nghiệp. </a:t>
            </a:r>
            <a:endParaRPr lang="en-US" altLang="en-US" sz="2600" b="1" dirty="0">
              <a:solidFill>
                <a:srgbClr val="39B28E"/>
              </a:solidFill>
              <a:latin typeface="Myriad Pro Black Cond" panose="020B0806030403020204" pitchFamily="34" charset="0"/>
              <a:cs typeface="#9Slide03 Arima Madurai Black" panose="00000A00000000000000" pitchFamily="2" charset="0"/>
            </a:endParaRPr>
          </a:p>
          <a:p>
            <a:pPr algn="just">
              <a:spcBef>
                <a:spcPct val="50000"/>
              </a:spcBef>
            </a:pP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vi-VN" altLang="en-US" sz="2600" b="1" dirty="0">
                <a:solidFill>
                  <a:srgbClr val="39B28E"/>
                </a:solidFill>
                <a:latin typeface="Myriad Pro Black Cond" panose="020B0806030403020204" pitchFamily="34" charset="0"/>
                <a:cs typeface="#9Slide03 Arima Madurai Black" panose="00000A00000000000000" pitchFamily="2" charset="0"/>
              </a:rPr>
              <a:t>Ông đưa ra khái niệm mã lực và đơn vị SI của công suất Watt (Oát) được đặt theo tên ông. Số Oát ghi trên 1 dụng cụ điện cho biết điều gì? </a:t>
            </a:r>
            <a:endParaRPr lang="en-US" altLang="en-US" sz="2600" b="1" dirty="0">
              <a:solidFill>
                <a:srgbClr val="39B28E"/>
              </a:solidFill>
              <a:latin typeface="Myriad Pro Black Cond" panose="020B0806030403020204" pitchFamily="34" charset="0"/>
              <a:cs typeface="#9Slide03 Arima Madurai Black" panose="00000A00000000000000" pitchFamily="2" charset="0"/>
            </a:endParaRPr>
          </a:p>
        </p:txBody>
      </p:sp>
      <p:cxnSp>
        <p:nvCxnSpPr>
          <p:cNvPr id="12" name="Straight Arrow Connector 11" descr="n89 zalo Cuong Bui">
            <a:extLst>
              <a:ext uri="{FF2B5EF4-FFF2-40B4-BE49-F238E27FC236}">
                <a16:creationId xmlns:a16="http://schemas.microsoft.com/office/drawing/2014/main" id="{A6BB3ACD-5CBA-4681-81FB-0B60DECA43FF}"/>
              </a:ext>
            </a:extLst>
          </p:cNvPr>
          <p:cNvCxnSpPr>
            <a:cxnSpLocks/>
          </p:cNvCxnSpPr>
          <p:nvPr/>
        </p:nvCxnSpPr>
        <p:spPr>
          <a:xfrm>
            <a:off x="4740412" y="3058444"/>
            <a:ext cx="604098" cy="2504906"/>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4" name="Oval 13" descr="n89 zalo Cuong Bui">
            <a:extLst>
              <a:ext uri="{FF2B5EF4-FFF2-40B4-BE49-F238E27FC236}">
                <a16:creationId xmlns:a16="http://schemas.microsoft.com/office/drawing/2014/main" id="{E423460A-9BC5-4462-ADB0-56F328E2A52F}"/>
              </a:ext>
            </a:extLst>
          </p:cNvPr>
          <p:cNvSpPr/>
          <p:nvPr/>
        </p:nvSpPr>
        <p:spPr>
          <a:xfrm>
            <a:off x="4335517" y="2617076"/>
            <a:ext cx="1008993" cy="488731"/>
          </a:xfrm>
          <a:prstGeom prst="ellipse">
            <a:avLst/>
          </a:prstGeom>
          <a:noFill/>
          <a:ln w="5715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TextBox 15" descr="n89 zalo Cuong Bui">
            <a:extLst>
              <a:ext uri="{FF2B5EF4-FFF2-40B4-BE49-F238E27FC236}">
                <a16:creationId xmlns:a16="http://schemas.microsoft.com/office/drawing/2014/main" id="{A91C852C-567C-4AF5-BADB-23FCD692F632}"/>
              </a:ext>
            </a:extLst>
          </p:cNvPr>
          <p:cNvSpPr txBox="1"/>
          <p:nvPr/>
        </p:nvSpPr>
        <p:spPr>
          <a:xfrm>
            <a:off x="3723684" y="5450294"/>
            <a:ext cx="3779783" cy="892552"/>
          </a:xfrm>
          <a:prstGeom prst="rect">
            <a:avLst/>
          </a:prstGeom>
          <a:noFill/>
        </p:spPr>
        <p:txBody>
          <a:bodyPr wrap="square">
            <a:spAutoFit/>
          </a:bodyPr>
          <a:lstStyle/>
          <a:p>
            <a:pPr algn="ctr"/>
            <a:r>
              <a:rPr lang="en-US" sz="2600" b="1" dirty="0" err="1">
                <a:solidFill>
                  <a:srgbClr val="003300"/>
                </a:solidFill>
                <a:latin typeface="Times New Roman" panose="02020603050405020304" pitchFamily="18" charset="0"/>
              </a:rPr>
              <a:t>Số</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Oát</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ghi</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trên</a:t>
            </a:r>
            <a:r>
              <a:rPr lang="en-US" sz="2600" b="1" dirty="0">
                <a:solidFill>
                  <a:srgbClr val="003300"/>
                </a:solidFill>
                <a:latin typeface="Times New Roman" panose="02020603050405020304" pitchFamily="18" charset="0"/>
              </a:rPr>
              <a:t> 1 </a:t>
            </a:r>
            <a:r>
              <a:rPr lang="en-US" sz="2600" b="1" dirty="0" err="1">
                <a:solidFill>
                  <a:srgbClr val="003300"/>
                </a:solidFill>
                <a:latin typeface="Times New Roman" panose="02020603050405020304" pitchFamily="18" charset="0"/>
              </a:rPr>
              <a:t>dụng</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cụ</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điện</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cho</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biết</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điều</a:t>
            </a:r>
            <a:r>
              <a:rPr lang="en-US" sz="2600" b="1" dirty="0">
                <a:solidFill>
                  <a:srgbClr val="003300"/>
                </a:solidFill>
                <a:latin typeface="Times New Roman" panose="02020603050405020304" pitchFamily="18" charset="0"/>
              </a:rPr>
              <a:t> </a:t>
            </a:r>
            <a:r>
              <a:rPr lang="en-US" sz="2600" b="1" dirty="0" err="1">
                <a:solidFill>
                  <a:srgbClr val="003300"/>
                </a:solidFill>
                <a:latin typeface="Times New Roman" panose="02020603050405020304" pitchFamily="18" charset="0"/>
              </a:rPr>
              <a:t>gì</a:t>
            </a:r>
            <a:r>
              <a:rPr lang="en-US" sz="2600" b="1" dirty="0">
                <a:solidFill>
                  <a:srgbClr val="003300"/>
                </a:solidFill>
                <a:latin typeface="Times New Roman" panose="02020603050405020304" pitchFamily="18" charset="0"/>
              </a:rPr>
              <a:t>?</a:t>
            </a:r>
            <a:endParaRPr lang="en-US" sz="2600" dirty="0">
              <a:solidFill>
                <a:srgbClr val="003300"/>
              </a:solidFill>
              <a:effectLst/>
              <a:latin typeface="Times New Roman" panose="02020603050405020304" pitchFamily="18" charset="0"/>
            </a:endParaRPr>
          </a:p>
        </p:txBody>
      </p:sp>
    </p:spTree>
    <p:extLst>
      <p:ext uri="{BB962C8B-B14F-4D97-AF65-F5344CB8AC3E}">
        <p14:creationId xmlns:p14="http://schemas.microsoft.com/office/powerpoint/2010/main" val="37831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escr="n89 zalo Cuong Bui">
            <a:extLst>
              <a:ext uri="{FF2B5EF4-FFF2-40B4-BE49-F238E27FC236}">
                <a16:creationId xmlns:a16="http://schemas.microsoft.com/office/drawing/2014/main" id="{77A79703-15E7-4106-9950-AB054651321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PHIẾU HỌC TẬP 02</a:t>
            </a:r>
            <a:endParaRPr kumimoji="0" lang="vi-VN"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descr="n89 zalo Cuong Bui">
            <a:extLst>
              <a:ext uri="{FF2B5EF4-FFF2-40B4-BE49-F238E27FC236}">
                <a16:creationId xmlns:a16="http://schemas.microsoft.com/office/drawing/2014/main" id="{823CE228-EFBD-4B33-A39F-5B7C8EF1C08A}"/>
              </a:ext>
            </a:extLst>
          </p:cNvPr>
          <p:cNvSpPr txBox="1"/>
          <p:nvPr/>
        </p:nvSpPr>
        <p:spPr>
          <a:xfrm>
            <a:off x="281326" y="871397"/>
            <a:ext cx="9114921" cy="9733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vi-VN"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Nêu khái niệm công suất tiêu thụ năng lượng điện?</a:t>
            </a:r>
            <a:endPar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Câu 2: </a:t>
            </a:r>
            <a:r>
              <a:rPr kumimoji="0" lang="vi-VN"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Viết biểu thức tính công suất điện gọi tên và đơn vị.</a:t>
            </a:r>
            <a:endPar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sp>
        <p:nvSpPr>
          <p:cNvPr id="12" name="TextBox 11" descr="n89 zalo Cuong Bui">
            <a:extLst>
              <a:ext uri="{FF2B5EF4-FFF2-40B4-BE49-F238E27FC236}">
                <a16:creationId xmlns:a16="http://schemas.microsoft.com/office/drawing/2014/main" id="{699268FE-595C-45C6-88E4-7D1873938E3A}"/>
              </a:ext>
            </a:extLst>
          </p:cNvPr>
          <p:cNvSpPr txBox="1"/>
          <p:nvPr/>
        </p:nvSpPr>
        <p:spPr>
          <a:xfrm>
            <a:off x="3607795" y="2424105"/>
            <a:ext cx="8279405" cy="143346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 4: </a:t>
            </a:r>
            <a:r>
              <a:rPr kumimoji="0" lang="vi-VN"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Trên một động cơ điện có ghi số liệu kĩ thuật là: “Công suất: 7360 W”. </a:t>
            </a:r>
            <a:endPar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Thông số này cho biết</a:t>
            </a:r>
            <a:r>
              <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điều</a:t>
            </a:r>
            <a:r>
              <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lang="en-US" sz="2600" dirty="0">
                <a:solidFill>
                  <a:srgbClr val="00330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10" name="Picture 9" descr="n89 zalo Cuong Bui">
            <a:extLst>
              <a:ext uri="{FF2B5EF4-FFF2-40B4-BE49-F238E27FC236}">
                <a16:creationId xmlns:a16="http://schemas.microsoft.com/office/drawing/2014/main" id="{37DD6848-4ADE-4CE9-942F-9B63E7390881}"/>
              </a:ext>
            </a:extLst>
          </p:cNvPr>
          <p:cNvPicPr/>
          <p:nvPr/>
        </p:nvPicPr>
        <p:blipFill>
          <a:blip r:embed="rId4"/>
          <a:stretch>
            <a:fillRect/>
          </a:stretch>
        </p:blipFill>
        <p:spPr>
          <a:xfrm>
            <a:off x="425963" y="2228191"/>
            <a:ext cx="3061475" cy="2401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descr="n89 zalo Cuong Bui">
            <a:extLst>
              <a:ext uri="{FF2B5EF4-FFF2-40B4-BE49-F238E27FC236}">
                <a16:creationId xmlns:a16="http://schemas.microsoft.com/office/drawing/2014/main" id="{D27D1BEC-FECB-425E-A0A3-DB592E4427F6}"/>
              </a:ext>
            </a:extLst>
          </p:cNvPr>
          <p:cNvSpPr txBox="1"/>
          <p:nvPr/>
        </p:nvSpPr>
        <p:spPr>
          <a:xfrm>
            <a:off x="281324" y="4788591"/>
            <a:ext cx="7648731" cy="189359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 5: </a:t>
            </a:r>
            <a:r>
              <a:rPr kumimoji="0" lang="vi-VN"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Trên hóa đơn GTGT (tiền điện) ở đầu bài học, tiền điện được tích lũy tiến (càng dung nhiều thì đơn giá của 1kW.h điện càng tăng). Theo em, cách tính này nhằm những mục đích gì? Tại sao?</a:t>
            </a:r>
            <a:endParaRPr kumimoji="0" lang="en-US" sz="26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15" name="Picture 14" descr="n89 zalo Cuong Bui">
            <a:extLst>
              <a:ext uri="{FF2B5EF4-FFF2-40B4-BE49-F238E27FC236}">
                <a16:creationId xmlns:a16="http://schemas.microsoft.com/office/drawing/2014/main" id="{A07A717C-553C-43FE-9EC7-9729BF351BA9}"/>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930055" y="3446266"/>
            <a:ext cx="4069955" cy="3237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ĐỒNG HỒ ĐẾM NGƯỢC 10 PHÚT CÓ ÂM THANH SỐNG ĐỘNG - 10 MINUTES COUNTDOWN TIMER" descr="n89 zalo Cuong Bui">
            <a:hlinkClick r:id="" action="ppaction://media"/>
            <a:extLst>
              <a:ext uri="{FF2B5EF4-FFF2-40B4-BE49-F238E27FC236}">
                <a16:creationId xmlns:a16="http://schemas.microsoft.com/office/drawing/2014/main" id="{369F12A1-FF39-4B85-B2A1-EAD02BED6F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753600" y="27237"/>
            <a:ext cx="2438400" cy="1371600"/>
          </a:xfrm>
          <a:prstGeom prst="rect">
            <a:avLst/>
          </a:prstGeom>
        </p:spPr>
      </p:pic>
    </p:spTree>
    <p:extLst>
      <p:ext uri="{BB962C8B-B14F-4D97-AF65-F5344CB8AC3E}">
        <p14:creationId xmlns:p14="http://schemas.microsoft.com/office/powerpoint/2010/main" val="396467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6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6"/>
                </p:tgtEl>
              </p:cMediaNode>
            </p:vide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grpSp>
        <p:nvGrpSpPr>
          <p:cNvPr id="76" name="Group 75" descr="n89 zalo Cuong Bui"/>
          <p:cNvGrpSpPr/>
          <p:nvPr/>
        </p:nvGrpSpPr>
        <p:grpSpPr>
          <a:xfrm>
            <a:off x="157656" y="1308206"/>
            <a:ext cx="4792716" cy="4754367"/>
            <a:chOff x="5695812" y="7496074"/>
            <a:chExt cx="8487258" cy="3676559"/>
          </a:xfrm>
        </p:grpSpPr>
        <p:grpSp>
          <p:nvGrpSpPr>
            <p:cNvPr id="71" name="Group 2"/>
            <p:cNvGrpSpPr/>
            <p:nvPr/>
          </p:nvGrpSpPr>
          <p:grpSpPr>
            <a:xfrm>
              <a:off x="5695812" y="7496074"/>
              <a:ext cx="8487258" cy="3676559"/>
              <a:chOff x="0" y="-28575"/>
              <a:chExt cx="1836016" cy="3311997"/>
            </a:xfrm>
          </p:grpSpPr>
          <p:sp>
            <p:nvSpPr>
              <p:cNvPr id="72" name="Freeform 3"/>
              <p:cNvSpPr/>
              <p:nvPr/>
            </p:nvSpPr>
            <p:spPr>
              <a:xfrm>
                <a:off x="0" y="-1"/>
                <a:ext cx="1836016" cy="3283423"/>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75" name="Rectangle 74"/>
            <p:cNvSpPr/>
            <p:nvPr/>
          </p:nvSpPr>
          <p:spPr>
            <a:xfrm>
              <a:off x="5805792" y="7539729"/>
              <a:ext cx="8267299" cy="3480562"/>
            </a:xfrm>
            <a:prstGeom prst="rect">
              <a:avLst/>
            </a:prstGeom>
          </p:spPr>
          <p:txBody>
            <a:bodyPr wrap="square">
              <a:spAutoFit/>
            </a:bodyPr>
            <a:lstStyle/>
            <a:p>
              <a:pPr lvl="0" algn="just">
                <a:lnSpc>
                  <a:spcPct val="115000"/>
                </a:lnSpc>
                <a:defRPr/>
              </a:pPr>
              <a:r>
                <a:rPr lang="en-US" sz="3600" b="1" dirty="0" err="1">
                  <a:solidFill>
                    <a:srgbClr val="003300"/>
                  </a:solidFill>
                  <a:latin typeface="Times New Roman" panose="02020603050405020304" pitchFamily="18" charset="0"/>
                  <a:ea typeface="Times New Roman" panose="02020603050405020304" pitchFamily="18" charset="0"/>
                </a:rPr>
                <a:t>Câu</a:t>
              </a:r>
              <a:r>
                <a:rPr lang="en-US" sz="3600" b="1" dirty="0">
                  <a:solidFill>
                    <a:srgbClr val="003300"/>
                  </a:solidFill>
                  <a:latin typeface="Times New Roman" panose="02020603050405020304" pitchFamily="18" charset="0"/>
                  <a:ea typeface="Times New Roman" panose="02020603050405020304" pitchFamily="18" charset="0"/>
                </a:rPr>
                <a:t> 1:</a:t>
              </a:r>
              <a:r>
                <a:rPr lang="en-US" sz="3600" dirty="0">
                  <a:solidFill>
                    <a:srgbClr val="003300"/>
                  </a:solidFill>
                  <a:latin typeface="Times New Roman" panose="02020603050405020304" pitchFamily="18" charset="0"/>
                  <a:ea typeface="Times New Roman" panose="02020603050405020304" pitchFamily="18" charset="0"/>
                </a:rPr>
                <a:t> </a:t>
              </a:r>
              <a:r>
                <a:rPr lang="vi-VN" sz="36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Công suất tiêu thụ năng lượng điện (công suất điện) của một đoạn mạch là năng lượng điện mà mạch điện tiêu thụ trong một đơn vị thời gian</a:t>
              </a:r>
              <a:r>
                <a:rPr lang="en-US" sz="36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3300"/>
                </a:solidFill>
                <a:latin typeface="Times New Roman" panose="02020603050405020304" pitchFamily="18" charset="0"/>
                <a:ea typeface="Times New Roman" panose="02020603050405020304" pitchFamily="18" charset="0"/>
              </a:endParaRPr>
            </a:p>
          </p:txBody>
        </p:sp>
      </p:grpSp>
      <p:grpSp>
        <p:nvGrpSpPr>
          <p:cNvPr id="2" name="Group 2" descr="n89 zalo Cuong Bui"/>
          <p:cNvGrpSpPr/>
          <p:nvPr/>
        </p:nvGrpSpPr>
        <p:grpSpPr>
          <a:xfrm>
            <a:off x="5186855" y="1118795"/>
            <a:ext cx="6505225" cy="2396339"/>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25" name="Rectangle 24" descr="n89 zalo Cuong Bui">
            <a:extLst>
              <a:ext uri="{FF2B5EF4-FFF2-40B4-BE49-F238E27FC236}">
                <a16:creationId xmlns:a16="http://schemas.microsoft.com/office/drawing/2014/main" id="{1BBDF09E-03D4-3996-70A3-079AFC41449D}"/>
              </a:ext>
            </a:extLst>
          </p:cNvPr>
          <p:cNvSpPr/>
          <p:nvPr/>
        </p:nvSpPr>
        <p:spPr>
          <a:xfrm>
            <a:off x="5186854" y="1308207"/>
            <a:ext cx="6425619" cy="1312282"/>
          </a:xfrm>
          <a:prstGeom prst="rect">
            <a:avLst/>
          </a:prstGeom>
        </p:spPr>
        <p:txBody>
          <a:bodyPr wrap="square">
            <a:spAutoFit/>
          </a:bodyPr>
          <a:lstStyle/>
          <a:p>
            <a:pPr lvl="0" algn="just">
              <a:lnSpc>
                <a:spcPct val="115000"/>
              </a:lnSpc>
              <a:defRPr/>
            </a:pPr>
            <a:r>
              <a:rPr lang="en-US" sz="3600" b="1"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Câu</a:t>
            </a:r>
            <a:r>
              <a:rPr lang="en-US" sz="3600" b="1" dirty="0">
                <a:solidFill>
                  <a:srgbClr val="003300"/>
                </a:solidFill>
                <a:latin typeface="Cambria" panose="02040503050406030204" pitchFamily="18" charset="0"/>
                <a:ea typeface="Cambria" panose="02040503050406030204" pitchFamily="18" charset="0"/>
                <a:cs typeface="Times New Roman" panose="02020603050405020304" pitchFamily="18" charset="0"/>
              </a:rPr>
              <a:t> 1: </a:t>
            </a:r>
            <a:r>
              <a:rPr lang="vi-VN" sz="3600" dirty="0">
                <a:solidFill>
                  <a:srgbClr val="003300"/>
                </a:solidFill>
                <a:latin typeface="Cambria" panose="02040503050406030204" pitchFamily="18" charset="0"/>
                <a:ea typeface="Cambria" panose="02040503050406030204" pitchFamily="18" charset="0"/>
                <a:cs typeface="Times New Roman" panose="02020603050405020304" pitchFamily="18" charset="0"/>
              </a:rPr>
              <a:t>Nêu khái niệm công suất tiêu thụ năng lượng điện?</a:t>
            </a:r>
            <a:endParaRPr lang="en-US" sz="3600" dirty="0">
              <a:solidFill>
                <a:srgbClr val="0033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1" descr="n89 zalo Cuong Bui">
            <a:extLst>
              <a:ext uri="{FF2B5EF4-FFF2-40B4-BE49-F238E27FC236}">
                <a16:creationId xmlns:a16="http://schemas.microsoft.com/office/drawing/2014/main" id="{5752873D-E644-4189-83A0-DCDA20842DD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TRẢ</a:t>
            </a:r>
            <a:r>
              <a:rPr kumimoji="0" lang="en-US" sz="3600" b="1" i="0" u="none" strike="noStrike" kern="1200" cap="none" spc="0" normalizeH="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600" b="1" i="0" u="none" strike="noStrike" kern="1200" cap="none" spc="0" normalizeH="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LỜI</a:t>
            </a:r>
            <a:endParaRPr kumimoji="0" lang="vi-VN"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6146" name="Picture 2" descr="n89 zalo Cuong Bui">
            <a:extLst>
              <a:ext uri="{FF2B5EF4-FFF2-40B4-BE49-F238E27FC236}">
                <a16:creationId xmlns:a16="http://schemas.microsoft.com/office/drawing/2014/main" id="{754B8376-9ECA-4C1F-8D96-0593F4CC0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032" y="3705898"/>
            <a:ext cx="4451646" cy="289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790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barn(inVertical)">
                                      <p:cBhvr>
                                        <p:cTn id="2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descr="n89 zalo Cuong Bui"/>
          <p:cNvGrpSpPr/>
          <p:nvPr/>
        </p:nvGrpSpPr>
        <p:grpSpPr>
          <a:xfrm>
            <a:off x="-1" y="837514"/>
            <a:ext cx="6115793" cy="7379790"/>
            <a:chOff x="5695812" y="7496074"/>
            <a:chExt cx="8487258" cy="5342815"/>
          </a:xfrm>
        </p:grpSpPr>
        <p:grpSp>
          <p:nvGrpSpPr>
            <p:cNvPr id="71" name="Group 2"/>
            <p:cNvGrpSpPr/>
            <p:nvPr/>
          </p:nvGrpSpPr>
          <p:grpSpPr>
            <a:xfrm>
              <a:off x="5695812" y="7496074"/>
              <a:ext cx="8487258" cy="4358707"/>
              <a:chOff x="0" y="-28575"/>
              <a:chExt cx="1836016" cy="3926504"/>
            </a:xfrm>
          </p:grpSpPr>
          <p:sp>
            <p:nvSpPr>
              <p:cNvPr id="72" name="Freeform 3"/>
              <p:cNvSpPr/>
              <p:nvPr/>
            </p:nvSpPr>
            <p:spPr>
              <a:xfrm>
                <a:off x="23792" y="-1"/>
                <a:ext cx="1812224" cy="3897930"/>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mc:AlternateContent xmlns:mc="http://schemas.openxmlformats.org/markup-compatibility/2006">
          <mc:Choice xmlns:a14="http://schemas.microsoft.com/office/drawing/2010/main" Requires="a14">
            <p:sp>
              <p:nvSpPr>
                <p:cNvPr id="75" name="Rectangle 74"/>
                <p:cNvSpPr/>
                <p:nvPr/>
              </p:nvSpPr>
              <p:spPr>
                <a:xfrm>
                  <a:off x="5805792" y="7539729"/>
                  <a:ext cx="8267299" cy="5299160"/>
                </a:xfrm>
                <a:prstGeom prst="rect">
                  <a:avLst/>
                </a:prstGeom>
              </p:spPr>
              <p:txBody>
                <a:bodyPr wrap="square">
                  <a:spAutoFit/>
                </a:bodyPr>
                <a:lstStyle/>
                <a:p>
                  <a:pPr lvl="0" algn="just">
                    <a:lnSpc>
                      <a:spcPct val="115000"/>
                    </a:lnSpc>
                  </a:pPr>
                  <a:r>
                    <a:rPr kumimoji="0" lang="en-US" sz="3200" b="1" i="0" u="none" strike="noStrike" kern="1200" cap="none" spc="0" normalizeH="0" baseline="0" noProof="0" dirty="0" err="1">
                      <a:ln>
                        <a:noFill/>
                      </a:ln>
                      <a:solidFill>
                        <a:srgbClr val="003300"/>
                      </a:solidFill>
                      <a:effectLst/>
                      <a:uLnTx/>
                      <a:uFillTx/>
                      <a:latin typeface="Times New Roman" panose="02020603050405020304" pitchFamily="18" charset="0"/>
                      <a:ea typeface="Times New Roman" panose="02020603050405020304" pitchFamily="18" charset="0"/>
                    </a:rPr>
                    <a:t>Câu</a:t>
                  </a:r>
                  <a:r>
                    <a:rPr kumimoji="0" 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rPr>
                    <a:t> 2: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0" algn="ctr">
                    <a:lnSpc>
                      <a:spcPct val="115000"/>
                    </a:lnSpc>
                  </a:pPr>
                  <a:r>
                    <a:rPr lang="pt-B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P = UI = </a:t>
                  </a:r>
                  <a14:m>
                    <m:oMath xmlns:m="http://schemas.openxmlformats.org/officeDocument/2006/math">
                      <m:sSup>
                        <m:sSupPr>
                          <m:ctrlPr>
                            <a:rPr lang="pt-BR" sz="3200" b="1" i="1" dirty="0"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ctrlPr>
                        </m:sSupPr>
                        <m:e>
                          <m:r>
                            <a:rPr lang="en-US" sz="3200" b="1" i="1" dirty="0"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𝑼</m:t>
                          </m:r>
                        </m:e>
                        <m:sup>
                          <m:r>
                            <a:rPr lang="en-US" sz="3200" b="1" i="1" dirty="0"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𝟐</m:t>
                          </m:r>
                        </m:sup>
                      </m:sSup>
                    </m:oMath>
                  </a14:m>
                  <a:r>
                    <a:rPr lang="pt-B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/R</a:t>
                  </a:r>
                </a:p>
                <a:p>
                  <a:pPr lvl="0" algn="just">
                    <a:lnSpc>
                      <a:spcPct val="115000"/>
                    </a:lnSpc>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 Công suất tiêu thụ năng lượng điện (W).</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U: Hiệu điện thế đặt vào hai đầu của một mạch tiêu thụ điện (V).</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I: Cường độ dòng điện chạy trong mạch (A)</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 Điện trở (</a:t>
                  </a:r>
                  <a:r>
                    <a:rPr kumimoji="0" lang="el-GR"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Ω).</a:t>
                  </a:r>
                </a:p>
              </p:txBody>
            </p:sp>
          </mc:Choice>
          <mc:Fallback>
            <p:sp>
              <p:nvSpPr>
                <p:cNvPr id="75" name="Rectangle 74"/>
                <p:cNvSpPr>
                  <a:spLocks noRot="1" noChangeAspect="1" noMove="1" noResize="1" noEditPoints="1" noAdjustHandles="1" noChangeArrowheads="1" noChangeShapeType="1" noTextEdit="1"/>
                </p:cNvSpPr>
                <p:nvPr/>
              </p:nvSpPr>
              <p:spPr>
                <a:xfrm>
                  <a:off x="5805792" y="7539729"/>
                  <a:ext cx="8267299" cy="5299160"/>
                </a:xfrm>
                <a:prstGeom prst="rect">
                  <a:avLst/>
                </a:prstGeom>
                <a:blipFill>
                  <a:blip r:embed="rId2"/>
                  <a:stretch>
                    <a:fillRect l="-2559" t="-749" r="-2559"/>
                  </a:stretch>
                </a:blipFill>
              </p:spPr>
              <p:txBody>
                <a:bodyPr/>
                <a:lstStyle/>
                <a:p>
                  <a:r>
                    <a:rPr lang="en-US">
                      <a:noFill/>
                    </a:rPr>
                    <a:t> </a:t>
                  </a:r>
                </a:p>
              </p:txBody>
            </p:sp>
          </mc:Fallback>
        </mc:AlternateContent>
      </p:grpSp>
      <p:grpSp>
        <p:nvGrpSpPr>
          <p:cNvPr id="2" name="Group 2" descr="n89 zalo Cuong Bui"/>
          <p:cNvGrpSpPr/>
          <p:nvPr/>
        </p:nvGrpSpPr>
        <p:grpSpPr>
          <a:xfrm>
            <a:off x="6799592" y="1118795"/>
            <a:ext cx="4892487" cy="2396339"/>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25" name="Rectangle 24" descr="n89 zalo Cuong Bui">
            <a:extLst>
              <a:ext uri="{FF2B5EF4-FFF2-40B4-BE49-F238E27FC236}">
                <a16:creationId xmlns:a16="http://schemas.microsoft.com/office/drawing/2014/main" id="{1BBDF09E-03D4-3996-70A3-079AFC41449D}"/>
              </a:ext>
            </a:extLst>
          </p:cNvPr>
          <p:cNvSpPr/>
          <p:nvPr/>
        </p:nvSpPr>
        <p:spPr>
          <a:xfrm>
            <a:off x="6799592" y="1308207"/>
            <a:ext cx="4812881" cy="2003625"/>
          </a:xfrm>
          <a:prstGeom prst="rect">
            <a:avLst/>
          </a:prstGeom>
        </p:spPr>
        <p:txBody>
          <a:bodyPr wrap="square">
            <a:spAutoFit/>
          </a:bodyPr>
          <a:lstStyle/>
          <a:p>
            <a:pPr lvl="0" algn="just">
              <a:lnSpc>
                <a:spcPct val="115000"/>
              </a:lnSpc>
              <a:defRPr/>
            </a:pPr>
            <a:r>
              <a:rPr lang="vi-VN" sz="3600" b="1" dirty="0">
                <a:solidFill>
                  <a:srgbClr val="003300"/>
                </a:solidFill>
                <a:latin typeface="Cambria" panose="02040503050406030204" pitchFamily="18" charset="0"/>
                <a:ea typeface="Cambria" panose="02040503050406030204" pitchFamily="18" charset="0"/>
                <a:cs typeface="Times New Roman" panose="02020603050405020304" pitchFamily="18" charset="0"/>
              </a:rPr>
              <a:t>Câu 2: </a:t>
            </a:r>
            <a:r>
              <a:rPr lang="vi-VN" sz="3600" dirty="0">
                <a:solidFill>
                  <a:srgbClr val="003300"/>
                </a:solidFill>
                <a:latin typeface="Cambria" panose="02040503050406030204" pitchFamily="18" charset="0"/>
                <a:ea typeface="Cambria" panose="02040503050406030204" pitchFamily="18" charset="0"/>
                <a:cs typeface="Times New Roman" panose="02020603050405020304" pitchFamily="18" charset="0"/>
              </a:rPr>
              <a:t>Viết biểu thức tính công suất điện gọi tên và đơn vị.</a:t>
            </a:r>
            <a:endParaRPr lang="en-US" sz="3600" dirty="0">
              <a:solidFill>
                <a:srgbClr val="003300"/>
              </a:solidFill>
              <a:latin typeface="Cambria" panose="02040503050406030204" pitchFamily="18" charset="0"/>
              <a:ea typeface="Cambria" panose="02040503050406030204" pitchFamily="18" charset="0"/>
            </a:endParaRPr>
          </a:p>
        </p:txBody>
      </p:sp>
      <p:sp>
        <p:nvSpPr>
          <p:cNvPr id="18" name="!!1" descr="n89 zalo Cuong Bui">
            <a:extLst>
              <a:ext uri="{FF2B5EF4-FFF2-40B4-BE49-F238E27FC236}">
                <a16:creationId xmlns:a16="http://schemas.microsoft.com/office/drawing/2014/main" id="{5752873D-E644-4189-83A0-DCDA20842DD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TRẢ</a:t>
            </a:r>
            <a:r>
              <a:rPr kumimoji="0" lang="en-US" sz="3600" b="1" i="0" u="none" strike="noStrike" kern="1200" cap="none" spc="0" normalizeH="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600" b="1" i="0" u="none" strike="noStrike" kern="1200" cap="none" spc="0" normalizeH="0" noProof="0" dirty="0" err="1"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LỜI</a:t>
            </a:r>
            <a:endParaRPr kumimoji="0" lang="vi-VN"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6146" name="Picture 2" descr="n89 zalo Cuong Bui">
            <a:extLst>
              <a:ext uri="{FF2B5EF4-FFF2-40B4-BE49-F238E27FC236}">
                <a16:creationId xmlns:a16="http://schemas.microsoft.com/office/drawing/2014/main" id="{754B8376-9ECA-4C1F-8D96-0593F4CC0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032" y="3705898"/>
            <a:ext cx="4451646" cy="289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539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barn(inVertical)">
                                      <p:cBhvr>
                                        <p:cTn id="2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sp>
        <p:nvSpPr>
          <p:cNvPr id="25" name="Rectangle 24" descr="n89 zalo Cuong Bui">
            <a:extLst>
              <a:ext uri="{FF2B5EF4-FFF2-40B4-BE49-F238E27FC236}">
                <a16:creationId xmlns:a16="http://schemas.microsoft.com/office/drawing/2014/main" id="{1BBDF09E-03D4-3996-70A3-079AFC41449D}"/>
              </a:ext>
            </a:extLst>
          </p:cNvPr>
          <p:cNvSpPr/>
          <p:nvPr/>
        </p:nvSpPr>
        <p:spPr>
          <a:xfrm>
            <a:off x="42041" y="689966"/>
            <a:ext cx="12181490" cy="1578894"/>
          </a:xfrm>
          <a:prstGeom prst="rect">
            <a:avLst/>
          </a:prstGeom>
        </p:spPr>
        <p:txBody>
          <a:bodyPr wrap="square">
            <a:spAutoFit/>
          </a:bodyPr>
          <a:lstStyle/>
          <a:p>
            <a:pPr lvl="0" algn="just">
              <a:lnSpc>
                <a:spcPct val="115000"/>
              </a:lnSpc>
              <a:defRPr/>
            </a:pPr>
            <a:r>
              <a:rPr lang="en-US" sz="2800" b="1"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3300"/>
                </a:solidFill>
                <a:latin typeface="Cambria" panose="02040503050406030204" pitchFamily="18" charset="0"/>
                <a:ea typeface="Cambria" panose="02040503050406030204" pitchFamily="18" charset="0"/>
                <a:cs typeface="Times New Roman" panose="02020603050405020304" pitchFamily="18" charset="0"/>
              </a:rPr>
              <a:t> 4: </a:t>
            </a:r>
            <a:r>
              <a:rPr lang="vi-VN"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Trên một động cơ điện có ghi số liệu kĩ thuật là: “Công suất: 7360 W”. </a:t>
            </a:r>
            <a:endPar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vi-VN"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Thông số này cho biết</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điều</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3300"/>
                </a:solidFill>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a:p>
            <a:pPr algn="just">
              <a:lnSpc>
                <a:spcPct val="115000"/>
              </a:lnSpc>
              <a:defRPr/>
            </a:pPr>
            <a:r>
              <a:rPr lang="en-US" sz="2800" b="1" dirty="0" err="1">
                <a:solidFill>
                  <a:srgbClr val="003300"/>
                </a:solidFill>
                <a:latin typeface="Cambria" panose="02040503050406030204" pitchFamily="18" charset="0"/>
                <a:ea typeface="Cambria" panose="02040503050406030204" pitchFamily="18" charset="0"/>
              </a:rPr>
              <a:t>Trả</a:t>
            </a:r>
            <a:r>
              <a:rPr lang="en-US" sz="2800" b="1" dirty="0">
                <a:solidFill>
                  <a:srgbClr val="003300"/>
                </a:solidFill>
                <a:latin typeface="Cambria" panose="02040503050406030204" pitchFamily="18" charset="0"/>
                <a:ea typeface="Cambria" panose="02040503050406030204" pitchFamily="18" charset="0"/>
              </a:rPr>
              <a:t> </a:t>
            </a:r>
            <a:r>
              <a:rPr lang="en-US" sz="2800" b="1" dirty="0" err="1">
                <a:solidFill>
                  <a:srgbClr val="003300"/>
                </a:solidFill>
                <a:latin typeface="Cambria" panose="02040503050406030204" pitchFamily="18" charset="0"/>
                <a:ea typeface="Cambria" panose="02040503050406030204" pitchFamily="18" charset="0"/>
              </a:rPr>
              <a:t>lời</a:t>
            </a:r>
            <a:r>
              <a:rPr lang="en-US" sz="2800" b="1" dirty="0">
                <a:solidFill>
                  <a:srgbClr val="003300"/>
                </a:solidFill>
                <a:latin typeface="Cambria" panose="02040503050406030204" pitchFamily="18" charset="0"/>
                <a:ea typeface="Cambria" panose="02040503050406030204" pitchFamily="18" charset="0"/>
              </a:rPr>
              <a:t>:</a:t>
            </a:r>
            <a:r>
              <a:rPr lang="en-US" sz="2800" dirty="0">
                <a:solidFill>
                  <a:srgbClr val="003300"/>
                </a:solidFill>
                <a:latin typeface="Cambria" panose="02040503050406030204" pitchFamily="18" charset="0"/>
                <a:ea typeface="Cambria" panose="02040503050406030204" pitchFamily="18" charset="0"/>
              </a:rPr>
              <a:t> </a:t>
            </a:r>
            <a:r>
              <a:rPr lang="vi-VN" sz="2800" dirty="0">
                <a:solidFill>
                  <a:srgbClr val="003300"/>
                </a:solidFill>
                <a:latin typeface="Cambria" panose="02040503050406030204" pitchFamily="18" charset="0"/>
                <a:ea typeface="Cambria" panose="02040503050406030204" pitchFamily="18" charset="0"/>
              </a:rPr>
              <a:t>Động cơ điện này thực hiện công tối đa 7360 Jun trong 1 giây</a:t>
            </a:r>
            <a:r>
              <a:rPr lang="vi-VN" sz="2800" dirty="0" smtClean="0">
                <a:solidFill>
                  <a:srgbClr val="003300"/>
                </a:solidFill>
                <a:latin typeface="Cambria" panose="02040503050406030204" pitchFamily="18" charset="0"/>
                <a:ea typeface="Cambria" panose="020405030504060302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sp>
        <p:nvSpPr>
          <p:cNvPr id="18" name="!!1" descr="n89 zalo Cuong Bui">
            <a:extLst>
              <a:ext uri="{FF2B5EF4-FFF2-40B4-BE49-F238E27FC236}">
                <a16:creationId xmlns:a16="http://schemas.microsoft.com/office/drawing/2014/main" id="{5752873D-E644-4189-83A0-DCDA20842DDB}"/>
              </a:ext>
            </a:extLst>
          </p:cNvPr>
          <p:cNvSpPr/>
          <p:nvPr/>
        </p:nvSpPr>
        <p:spPr>
          <a:xfrm>
            <a:off x="3884734" y="173840"/>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FF0000"/>
                </a:solidFill>
                <a:latin typeface="#9Slide03 Arima Madurai Black" panose="00000A00000000000000" pitchFamily="2" charset="0"/>
                <a:cs typeface="#9Slide03 Arima Madurai Black" panose="00000A00000000000000" pitchFamily="2" charset="0"/>
              </a:rPr>
              <a:t>TRẢ</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LỜI</a:t>
            </a:r>
            <a:endParaRPr lang="vi-VN" sz="3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Rectangle 14" descr="n89 zalo Cuong Bui">
            <a:extLst>
              <a:ext uri="{FF2B5EF4-FFF2-40B4-BE49-F238E27FC236}">
                <a16:creationId xmlns:a16="http://schemas.microsoft.com/office/drawing/2014/main" id="{6A8D758A-72D9-47D8-8333-ED45BACB0E14}"/>
              </a:ext>
            </a:extLst>
          </p:cNvPr>
          <p:cNvSpPr/>
          <p:nvPr/>
        </p:nvSpPr>
        <p:spPr>
          <a:xfrm>
            <a:off x="-31531" y="2105211"/>
            <a:ext cx="12181490" cy="5047536"/>
          </a:xfrm>
          <a:prstGeom prst="rect">
            <a:avLst/>
          </a:prstGeom>
        </p:spPr>
        <p:txBody>
          <a:bodyPr wrap="square">
            <a:spAutoFit/>
          </a:bodyPr>
          <a:lstStyle/>
          <a:p>
            <a:pPr algn="just">
              <a:lnSpc>
                <a:spcPct val="115000"/>
              </a:lnSpc>
            </a:pPr>
            <a:r>
              <a:rPr kumimoji="0" lang="en-US" sz="2800" b="1" i="0" u="none" strike="noStrike" kern="1200" cap="none" spc="0" normalizeH="0" baseline="0" noProof="0" dirty="0" err="1" smtClean="0">
                <a:ln>
                  <a:noFill/>
                </a:ln>
                <a:solidFill>
                  <a:srgbClr val="003300"/>
                </a:solidFill>
                <a:effectLst/>
                <a:uLnTx/>
                <a:uFillTx/>
                <a:latin typeface="Cambria" panose="02040503050406030204" pitchFamily="18" charset="0"/>
                <a:ea typeface="Cambria" panose="02040503050406030204" pitchFamily="18" charset="0"/>
              </a:rPr>
              <a:t>Câu</a:t>
            </a:r>
            <a:r>
              <a:rPr kumimoji="0" lang="en-US" sz="2800" b="1" i="0" u="none" strike="noStrike" kern="1200" cap="none" spc="0" normalizeH="0" baseline="0" noProof="0" dirty="0" smtClean="0">
                <a:ln>
                  <a:noFill/>
                </a:ln>
                <a:solidFill>
                  <a:srgbClr val="0033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rPr>
              <a:t>5: </a:t>
            </a:r>
            <a:r>
              <a:rPr lang="vi-VN" sz="2800" dirty="0">
                <a:solidFill>
                  <a:srgbClr val="003300"/>
                </a:solidFill>
                <a:latin typeface="Cambria" panose="02040503050406030204" pitchFamily="18" charset="0"/>
                <a:ea typeface="Cambria" panose="02040503050406030204" pitchFamily="18" charset="0"/>
                <a:cs typeface="Times New Roman" panose="02020603050405020304" pitchFamily="18" charset="0"/>
              </a:rPr>
              <a:t>Trên hóa đơn GTGT (tiền điện) ở đầu bài học, tiền điện được tích lũy tiến (càng dung nhiều thì đơn giá của 1kW.h điện càng tăng). Theo em, cách tính này nhằm những mục đích gì? Tại sao?</a:t>
            </a:r>
            <a:endParaRPr lang="en-US" sz="2800" dirty="0">
              <a:solidFill>
                <a:srgbClr val="003300"/>
              </a:solidFill>
              <a:latin typeface="Cambria" panose="02040503050406030204" pitchFamily="18" charset="0"/>
              <a:ea typeface="Cambria" panose="02040503050406030204" pitchFamily="18" charset="0"/>
            </a:endParaRPr>
          </a:p>
          <a:p>
            <a:pPr lvl="0" algn="just">
              <a:lnSpc>
                <a:spcPct val="115000"/>
              </a:lnSpc>
            </a:pPr>
            <a:r>
              <a:rPr lang="en-US" sz="2800" b="1" dirty="0" err="1">
                <a:solidFill>
                  <a:srgbClr val="003300"/>
                </a:solidFill>
                <a:latin typeface="Cambria" panose="02040503050406030204" pitchFamily="18" charset="0"/>
                <a:ea typeface="Cambria" panose="02040503050406030204" pitchFamily="18" charset="0"/>
              </a:rPr>
              <a:t>Trả</a:t>
            </a:r>
            <a:r>
              <a:rPr lang="en-US" sz="2800" b="1" dirty="0">
                <a:solidFill>
                  <a:srgbClr val="003300"/>
                </a:solidFill>
                <a:latin typeface="Cambria" panose="02040503050406030204" pitchFamily="18" charset="0"/>
                <a:ea typeface="Cambria" panose="02040503050406030204" pitchFamily="18" charset="0"/>
              </a:rPr>
              <a:t> </a:t>
            </a:r>
            <a:r>
              <a:rPr lang="en-US" sz="2800" b="1" dirty="0" err="1">
                <a:solidFill>
                  <a:srgbClr val="003300"/>
                </a:solidFill>
                <a:latin typeface="Cambria" panose="02040503050406030204" pitchFamily="18" charset="0"/>
                <a:ea typeface="Cambria" panose="02040503050406030204" pitchFamily="18" charset="0"/>
              </a:rPr>
              <a:t>lời</a:t>
            </a:r>
            <a:r>
              <a:rPr lang="en-US" sz="2800" b="1" dirty="0">
                <a:solidFill>
                  <a:srgbClr val="003300"/>
                </a:solidFill>
                <a:latin typeface="Cambria" panose="02040503050406030204" pitchFamily="18" charset="0"/>
                <a:ea typeface="Cambria" panose="02040503050406030204" pitchFamily="18" charset="0"/>
              </a:rPr>
              <a:t>:</a:t>
            </a:r>
            <a:r>
              <a:rPr lang="en-US" sz="2800" dirty="0">
                <a:solidFill>
                  <a:srgbClr val="003300"/>
                </a:solidFill>
                <a:latin typeface="Cambria" panose="02040503050406030204" pitchFamily="18" charset="0"/>
                <a:ea typeface="Cambria" panose="02040503050406030204" pitchFamily="18" charset="0"/>
              </a:rPr>
              <a:t> </a:t>
            </a:r>
            <a:r>
              <a:rPr lang="vi-VN" sz="2800" dirty="0" smtClean="0">
                <a:solidFill>
                  <a:srgbClr val="003300"/>
                </a:solidFill>
                <a:latin typeface="Cambria" panose="02040503050406030204" pitchFamily="18" charset="0"/>
                <a:ea typeface="Cambria" panose="02040503050406030204" pitchFamily="18" charset="0"/>
              </a:rPr>
              <a:t>- </a:t>
            </a:r>
            <a:r>
              <a:rPr lang="vi-VN" sz="2800" dirty="0">
                <a:solidFill>
                  <a:srgbClr val="003300"/>
                </a:solidFill>
                <a:latin typeface="Cambria" panose="02040503050406030204" pitchFamily="18" charset="0"/>
                <a:ea typeface="Cambria" panose="02040503050406030204" pitchFamily="18" charset="0"/>
              </a:rPr>
              <a:t>Cách tính này nhằm mục đích chính là khuyến khích người dân sử dụng điện năng tiết kiệm và hiệu quả.</a:t>
            </a:r>
          </a:p>
          <a:p>
            <a:pPr lvl="0" algn="just">
              <a:lnSpc>
                <a:spcPct val="115000"/>
              </a:lnSpc>
            </a:pPr>
            <a:r>
              <a:rPr lang="vi-VN" sz="2800" dirty="0">
                <a:solidFill>
                  <a:srgbClr val="003300"/>
                </a:solidFill>
                <a:latin typeface="Cambria" panose="02040503050406030204" pitchFamily="18" charset="0"/>
                <a:ea typeface="Cambria" panose="02040503050406030204" pitchFamily="18" charset="0"/>
              </a:rPr>
              <a:t>- Nguyên nhân do nguồn tài nguyên ngày càng cạn kiệt, nguồn năng lượng tái tạo chưa được khai thác tối đa, nguồn năng lượng không tái tạo cạn dần, dẫn đến ngành sản xuất điện ngày càng phải khan hiếm nguồn nguyên liệu đầu vào. Do đó người ta sẽ tăng giá điện để con người sử dụng điện một cách hợp lí, tiết kiệm hơn.</a:t>
            </a:r>
          </a:p>
        </p:txBody>
      </p:sp>
    </p:spTree>
    <p:extLst>
      <p:ext uri="{BB962C8B-B14F-4D97-AF65-F5344CB8AC3E}">
        <p14:creationId xmlns:p14="http://schemas.microsoft.com/office/powerpoint/2010/main" val="9182633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barn(inVertical)">
                                      <p:cBhvr>
                                        <p:cTn id="32" dur="500"/>
                                        <p:tgtEl>
                                          <p:spTgt spid="15">
                                            <p:txEl>
                                              <p:pRg st="1" end="1"/>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barn(inVertical)">
                                      <p:cBhvr>
                                        <p:cTn id="3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7" descr="n89 zalo Cuong Bui"/>
          <p:cNvSpPr>
            <a:spLocks noChangeArrowheads="1"/>
          </p:cNvSpPr>
          <p:nvPr/>
        </p:nvSpPr>
        <p:spPr bwMode="auto">
          <a:xfrm>
            <a:off x="281982" y="964568"/>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Cambria" panose="02040503050406030204" pitchFamily="18" charset="0"/>
                <a:ea typeface="Cambria" panose="02040503050406030204" pitchFamily="18" charset="0"/>
                <a:cs typeface="#9Slide03 Arima Madurai Black" panose="00000A00000000000000" pitchFamily="2" charset="0"/>
              </a:rPr>
              <a:t>II. CÔNG SUẤT ĐIỆN</a:t>
            </a:r>
          </a:p>
        </p:txBody>
      </p:sp>
      <p:grpSp>
        <p:nvGrpSpPr>
          <p:cNvPr id="6" name="Group 5" descr="n89 zalo Cuong Bui"/>
          <p:cNvGrpSpPr/>
          <p:nvPr/>
        </p:nvGrpSpPr>
        <p:grpSpPr>
          <a:xfrm>
            <a:off x="0" y="6719668"/>
            <a:ext cx="12192000" cy="152400"/>
            <a:chOff x="0" y="6705600"/>
            <a:chExt cx="12192000" cy="152400"/>
          </a:xfrm>
        </p:grpSpPr>
        <p:sp>
          <p:nvSpPr>
            <p:cNvPr id="7" name="Rectangle 6"/>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Rectangle 7"/>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 name="Rectangle 8"/>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 name="Rectangle 9"/>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0" name="Rectangle 36" descr="n89 zalo Cuong Bui"/>
          <p:cNvSpPr>
            <a:spLocks noChangeArrowheads="1"/>
          </p:cNvSpPr>
          <p:nvPr/>
        </p:nvSpPr>
        <p:spPr bwMode="auto">
          <a:xfrm>
            <a:off x="7124701" y="2166256"/>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Cambria" panose="02040503050406030204" pitchFamily="18" charset="0"/>
              <a:ea typeface="Cambria" panose="02040503050406030204" pitchFamily="18"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1" name="Rectangle 206" descr="n89 zalo Cuong Bui"/>
              <p:cNvSpPr>
                <a:spLocks noChangeArrowheads="1"/>
              </p:cNvSpPr>
              <p:nvPr/>
            </p:nvSpPr>
            <p:spPr bwMode="auto">
              <a:xfrm>
                <a:off x="3676861" y="3610045"/>
                <a:ext cx="2712147" cy="455222"/>
              </a:xfrm>
              <a:prstGeom prst="rect">
                <a:avLst/>
              </a:prstGeom>
              <a:solidFill>
                <a:srgbClr val="FFFFCC"/>
              </a:solidFill>
              <a:ln>
                <a:noFill/>
              </a:ln>
            </p:spPr>
            <p:txBody>
              <a:bodyPr wrap="square" lIns="76803" tIns="38402" rIns="76803" bIns="38402" anchor="ct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sz="2400" b="1" dirty="0">
                    <a:solidFill>
                      <a:srgbClr val="FF0000"/>
                    </a:solidFill>
                    <a:latin typeface="HP001 4 hàng" panose="020B0603050302020204" pitchFamily="34" charset="0"/>
                    <a:cs typeface="#9Slide03 Arima Madurai Black" panose="00000A00000000000000" pitchFamily="2" charset="0"/>
                  </a:rPr>
                  <a:t>P</a:t>
                </a:r>
                <a:r>
                  <a:rPr lang="en-US" sz="2400" b="1" baseline="-25000" dirty="0">
                    <a:solidFill>
                      <a:srgbClr val="FF0000"/>
                    </a:solidFill>
                    <a:latin typeface="#9Slide03 Arima Madurai Black" panose="00000A00000000000000" pitchFamily="2" charset="0"/>
                    <a:cs typeface="#9Slide03 Arima Madurai Black" panose="00000A00000000000000" pitchFamily="2" charset="0"/>
                  </a:rPr>
                  <a:t> </a:t>
                </a:r>
                <a:r>
                  <a:rPr lang="de-DE" altLang="en-US" sz="2400" b="1" dirty="0">
                    <a:solidFill>
                      <a:srgbClr val="FF0000"/>
                    </a:solidFill>
                    <a:latin typeface="#9Slide03 Arima Madurai Black" panose="00000A00000000000000" pitchFamily="2" charset="0"/>
                    <a:cs typeface="#9Slide03 Arima Madurai Black" panose="00000A00000000000000" pitchFamily="2" charset="0"/>
                  </a:rPr>
                  <a:t>= U.I = </a:t>
                </a:r>
                <a14:m>
                  <m:oMath xmlns:m="http://schemas.openxmlformats.org/officeDocument/2006/math">
                    <m:sSup>
                      <m:sSupPr>
                        <m:ctrlPr>
                          <a:rPr lang="pt-BR" sz="2400" b="1" i="1">
                            <a:solidFill>
                              <a:srgbClr val="FF0000"/>
                            </a:solidFill>
                            <a:latin typeface="Cambria Math" panose="02040503050406030204" pitchFamily="18" charset="0"/>
                            <a:ea typeface="Cambria" panose="02040503050406030204" pitchFamily="18" charset="0"/>
                            <a:cs typeface="Times New Roman" panose="02020603050405020304" pitchFamily="18" charset="0"/>
                          </a:rPr>
                        </m:ctrlPr>
                      </m:sSupPr>
                      <m:e>
                        <m:r>
                          <a:rPr lang="en-US" sz="2400" b="1">
                            <a:solidFill>
                              <a:srgbClr val="FF0000"/>
                            </a:solidFill>
                            <a:latin typeface="Cambria Math" panose="02040503050406030204" pitchFamily="18" charset="0"/>
                            <a:ea typeface="Cambria" panose="02040503050406030204" pitchFamily="18" charset="0"/>
                            <a:cs typeface="Times New Roman" panose="02020603050405020304" pitchFamily="18" charset="0"/>
                          </a:rPr>
                          <m:t>𝐔</m:t>
                        </m:r>
                      </m:e>
                      <m:sup>
                        <m:r>
                          <a:rPr lang="en-US" sz="2400" b="1">
                            <a:solidFill>
                              <a:srgbClr val="FF0000"/>
                            </a:solidFill>
                            <a:latin typeface="Cambria Math" panose="02040503050406030204" pitchFamily="18" charset="0"/>
                            <a:ea typeface="Cambria" panose="02040503050406030204" pitchFamily="18" charset="0"/>
                            <a:cs typeface="Times New Roman" panose="02020603050405020304" pitchFamily="18" charset="0"/>
                          </a:rPr>
                          <m:t>𝟐</m:t>
                        </m:r>
                      </m:sup>
                    </m:sSup>
                  </m:oMath>
                </a14:m>
                <a:r>
                  <a:rPr lang="pt-BR"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/R</a:t>
                </a:r>
                <a:endParaRPr lang="pt-BR"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1" name="Rectangle 206" descr="n89 zalo Cuong Bui"/>
              <p:cNvSpPr>
                <a:spLocks noRot="1" noChangeAspect="1" noMove="1" noResize="1" noEditPoints="1" noAdjustHandles="1" noChangeArrowheads="1" noChangeShapeType="1" noTextEdit="1"/>
              </p:cNvSpPr>
              <p:nvPr/>
            </p:nvSpPr>
            <p:spPr bwMode="auto">
              <a:xfrm>
                <a:off x="3676861" y="3610045"/>
                <a:ext cx="2712147" cy="455222"/>
              </a:xfrm>
              <a:prstGeom prst="rect">
                <a:avLst/>
              </a:prstGeom>
              <a:blipFill>
                <a:blip r:embed="rId2"/>
                <a:stretch>
                  <a:fillRect t="-21333" b="-34667"/>
                </a:stretch>
              </a:blipFill>
              <a:ln>
                <a:noFill/>
              </a:ln>
            </p:spPr>
            <p:txBody>
              <a:bodyPr/>
              <a:lstStyle/>
              <a:p>
                <a:r>
                  <a:rPr lang="en-US">
                    <a:noFill/>
                  </a:rPr>
                  <a:t> </a:t>
                </a:r>
              </a:p>
            </p:txBody>
          </p:sp>
        </mc:Fallback>
      </mc:AlternateContent>
      <p:sp>
        <p:nvSpPr>
          <p:cNvPr id="24" name="Text Box 9" descr="n89 zalo Cuong Bui"/>
          <p:cNvSpPr txBox="1">
            <a:spLocks noChangeArrowheads="1"/>
          </p:cNvSpPr>
          <p:nvPr/>
        </p:nvSpPr>
        <p:spPr bwMode="auto">
          <a:xfrm>
            <a:off x="1373944" y="1877739"/>
            <a:ext cx="9294056" cy="1370216"/>
          </a:xfrm>
          <a:prstGeom prst="rect">
            <a:avLst/>
          </a:prstGeom>
          <a:noFill/>
          <a:ln w="9525">
            <a:solidFill>
              <a:srgbClr val="FF0000"/>
            </a:solidFill>
            <a:miter lim="800000"/>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vi-VN" altLang="en-US" sz="2800" b="1" dirty="0">
                <a:latin typeface="Cambria" panose="02040503050406030204" pitchFamily="18" charset="0"/>
                <a:ea typeface="Cambria" panose="02040503050406030204" pitchFamily="18" charset="0"/>
                <a:cs typeface="#9Slide03 Arima Madurai Black" panose="00000A00000000000000" pitchFamily="2" charset="0"/>
              </a:rPr>
              <a:t>Công suất tiêu thụ năng lượng điện (công suất điện) của một đoạn mạch là năng lượng điện mà mạch điện tiêu thụ trong một đơn vị thời gian.</a:t>
            </a:r>
          </a:p>
        </p:txBody>
      </p:sp>
      <p:sp>
        <p:nvSpPr>
          <p:cNvPr id="26" name="Rectangle 206" descr="n89 zalo Cuong Bui"/>
          <p:cNvSpPr>
            <a:spLocks noChangeArrowheads="1"/>
          </p:cNvSpPr>
          <p:nvPr/>
        </p:nvSpPr>
        <p:spPr bwMode="auto">
          <a:xfrm>
            <a:off x="6389009" y="3837656"/>
            <a:ext cx="4084372" cy="1693381"/>
          </a:xfrm>
          <a:prstGeom prst="rect">
            <a:avLst/>
          </a:prstGeom>
          <a:solidFill>
            <a:srgbClr val="FFFFCC"/>
          </a:solidFill>
          <a:ln>
            <a:solidFill>
              <a:srgbClr val="FF0000"/>
            </a:solid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nSpc>
                <a:spcPct val="150000"/>
              </a:lnSpc>
              <a:spcBef>
                <a:spcPct val="0"/>
              </a:spcBef>
              <a:buClrTx/>
              <a:buNone/>
            </a:pPr>
            <a:r>
              <a:rPr lang="en-US" sz="2400" b="1" dirty="0">
                <a:solidFill>
                  <a:srgbClr val="002060"/>
                </a:solidFill>
                <a:latin typeface="HP001 4 hàng" panose="020B0603050302020204" pitchFamily="34" charset="0"/>
                <a:cs typeface="#9Slide03 Arima Madurai Black" panose="00000A00000000000000" pitchFamily="2" charset="0"/>
              </a:rPr>
              <a:t>P</a:t>
            </a:r>
            <a:r>
              <a:rPr lang="en-US" sz="2400" b="1" baseline="-25000" dirty="0">
                <a:solidFill>
                  <a:srgbClr val="002060"/>
                </a:solidFill>
                <a:latin typeface="#9Slide03 Arima Madurai Black" panose="00000A00000000000000" pitchFamily="2" charset="0"/>
                <a:cs typeface="#9Slide03 Arima Madurai Black" panose="00000A00000000000000" pitchFamily="2" charset="0"/>
              </a:rPr>
              <a:t> </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Công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suất</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(W)</a:t>
            </a:r>
          </a:p>
          <a:p>
            <a:pPr>
              <a:lnSpc>
                <a:spcPct val="150000"/>
              </a:lnSpc>
              <a:spcBef>
                <a:spcPct val="0"/>
              </a:spcBef>
              <a:buClrTx/>
              <a:buNone/>
            </a:pP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U: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Hiệu</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thế</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(V)</a:t>
            </a:r>
          </a:p>
          <a:p>
            <a:pPr>
              <a:lnSpc>
                <a:spcPct val="150000"/>
              </a:lnSpc>
              <a:spcBef>
                <a:spcPct val="0"/>
              </a:spcBef>
              <a:buClrTx/>
              <a:buNone/>
            </a:pP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I: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Cường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độ</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dòng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a:t>
            </a:r>
          </a:p>
        </p:txBody>
      </p:sp>
      <p:sp>
        <p:nvSpPr>
          <p:cNvPr id="17" name="Oval 16" descr="n89 zalo Cuong Bui"/>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Oval 18" descr="n89 zalo Cuong Bui"/>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Oval 22" descr="n89 zalo Cuong Bui"/>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8" name="Oval 27" descr="n89 zalo Cuong Bui"/>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 Box 66" descr="n89 zalo Cuong Bui">
            <a:extLst>
              <a:ext uri="{FF2B5EF4-FFF2-40B4-BE49-F238E27FC236}">
                <a16:creationId xmlns:a16="http://schemas.microsoft.com/office/drawing/2014/main" id="{4E925014-7358-4687-88F7-DA8ADB98197D}"/>
              </a:ext>
            </a:extLst>
          </p:cNvPr>
          <p:cNvSpPr txBox="1">
            <a:spLocks noChangeArrowheads="1"/>
          </p:cNvSpPr>
          <p:nvPr/>
        </p:nvSpPr>
        <p:spPr bwMode="auto">
          <a:xfrm>
            <a:off x="0" y="0"/>
            <a:ext cx="12192000" cy="523220"/>
          </a:xfrm>
          <a:prstGeom prst="rect">
            <a:avLst/>
          </a:prstGeom>
          <a:solidFill>
            <a:srgbClr val="C00000"/>
          </a:solidFill>
          <a:ln>
            <a:noFill/>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BÀI 25. NĂNG LƯỢNG ĐIỆN – CÔNG SUẤT ĐIỆN</a:t>
            </a:r>
          </a:p>
        </p:txBody>
      </p:sp>
      <p:pic>
        <p:nvPicPr>
          <p:cNvPr id="22" name="Picture 62" descr="AG0021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08331" y="1000517"/>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n89 zalo Cuong Bui"/>
          <p:cNvGrpSpPr/>
          <p:nvPr/>
        </p:nvGrpSpPr>
        <p:grpSpPr>
          <a:xfrm>
            <a:off x="0" y="6719668"/>
            <a:ext cx="12192000" cy="152400"/>
            <a:chOff x="0" y="6705600"/>
            <a:chExt cx="12192000" cy="152400"/>
          </a:xfrm>
        </p:grpSpPr>
        <p:sp>
          <p:nvSpPr>
            <p:cNvPr id="16" name="Rectangle 15"/>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descr="n89 zalo Cuong Bui"/>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descr="n89 zalo Cuong Bui"/>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descr="n89 zalo Cuong Bui"/>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descr="n89 zalo Cuong Bui"/>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12" name="Google Shape;987;p48" descr="n89 zalo Cuong Bui"/>
          <p:cNvGrpSpPr/>
          <p:nvPr/>
        </p:nvGrpSpPr>
        <p:grpSpPr>
          <a:xfrm rot="6955692">
            <a:off x="203809" y="114801"/>
            <a:ext cx="836674" cy="906816"/>
            <a:chOff x="5241175" y="4959100"/>
            <a:chExt cx="539775" cy="517775"/>
          </a:xfrm>
        </p:grpSpPr>
        <p:sp>
          <p:nvSpPr>
            <p:cNvPr id="13" name="Google Shape;988;p4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9;p4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0;p4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1;p4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2;p4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3;p4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820;p15" descr="n89 zalo Cuong Bui">
            <a:extLst>
              <a:ext uri="{FF2B5EF4-FFF2-40B4-BE49-F238E27FC236}">
                <a16:creationId xmlns:a16="http://schemas.microsoft.com/office/drawing/2014/main" id="{75698836-025F-4579-99C1-3652CFC2D66C}"/>
              </a:ext>
            </a:extLst>
          </p:cNvPr>
          <p:cNvSpPr/>
          <p:nvPr/>
        </p:nvSpPr>
        <p:spPr>
          <a:xfrm>
            <a:off x="3571391" y="2691481"/>
            <a:ext cx="5049218" cy="1107955"/>
          </a:xfrm>
          <a:prstGeom prst="rect">
            <a:avLst/>
          </a:prstGeom>
          <a:noFill/>
          <a:ln>
            <a:noFill/>
          </a:ln>
        </p:spPr>
        <p:txBody>
          <a:bodyPr spcFirstLastPara="1" wrap="square" lIns="91425" tIns="45700" rIns="91425" bIns="45700" anchor="t" anchorCtr="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C395B"/>
              </a:buClr>
              <a:buSzPts val="4800"/>
              <a:buFont typeface="Helvetica Neue"/>
              <a:buNone/>
              <a:defRPr/>
            </a:pPr>
            <a:r>
              <a:rPr kumimoji="0" lang="en-US" sz="6600" b="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Helvetica Neue"/>
                <a:sym typeface="Helvetica Neue"/>
              </a:rPr>
              <a:t>LUYỆN TẬP</a:t>
            </a:r>
            <a:endParaRPr kumimoji="0" sz="6600" b="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descr="n89 zalo Cuong Bui"/>
          <p:cNvSpPr/>
          <p:nvPr/>
        </p:nvSpPr>
        <p:spPr>
          <a:xfrm>
            <a:off x="3884735" y="757164"/>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Arima Madurai Black" panose="00000A00000000000000" pitchFamily="2" charset="0"/>
                <a:cs typeface="#9Slide03 Arima Madurai Black" panose="00000A00000000000000" pitchFamily="2" charset="0"/>
              </a:rPr>
              <a:t>Công suất điện cho biết:</a:t>
            </a:r>
          </a:p>
        </p:txBody>
      </p:sp>
      <p:grpSp>
        <p:nvGrpSpPr>
          <p:cNvPr id="15" name="Group 14" descr="n89 zalo Cuong Bui"/>
          <p:cNvGrpSpPr/>
          <p:nvPr/>
        </p:nvGrpSpPr>
        <p:grpSpPr>
          <a:xfrm>
            <a:off x="0" y="6719668"/>
            <a:ext cx="12192000" cy="152400"/>
            <a:chOff x="0" y="6705600"/>
            <a:chExt cx="12192000" cy="152400"/>
          </a:xfrm>
        </p:grpSpPr>
        <p:sp>
          <p:nvSpPr>
            <p:cNvPr id="16" name="Rectangle 15"/>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descr="n89 zalo Cuong Bui"/>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descr="n89 zalo Cuong Bui"/>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descr="n89 zalo Cuong Bui"/>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descr="n89 zalo Cuong Bui"/>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descr="n89 zalo Cuong Bui"/>
          <p:cNvGrpSpPr/>
          <p:nvPr/>
        </p:nvGrpSpPr>
        <p:grpSpPr>
          <a:xfrm>
            <a:off x="1924930" y="2121705"/>
            <a:ext cx="8342141" cy="741013"/>
            <a:chOff x="3103684" y="2512468"/>
            <a:chExt cx="8342141" cy="741013"/>
          </a:xfrm>
        </p:grpSpPr>
        <p:sp>
          <p:nvSpPr>
            <p:cNvPr id="3" name="Flowchart: Alternate Process 2"/>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Arima Madurai Black" panose="00000A00000000000000" pitchFamily="2" charset="0"/>
                  <a:cs typeface="#9Slide03 Arima Madurai Black" panose="00000A00000000000000" pitchFamily="2" charset="0"/>
                </a:rPr>
                <a:t>khả năng thực hiện công của dòng điện.</a:t>
              </a:r>
            </a:p>
          </p:txBody>
        </p:sp>
        <p:sp>
          <p:nvSpPr>
            <p:cNvPr id="4" name="Oval 3"/>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descr="n89 zalo Cuong Bui"/>
          <p:cNvGrpSpPr/>
          <p:nvPr/>
        </p:nvGrpSpPr>
        <p:grpSpPr>
          <a:xfrm>
            <a:off x="1924930" y="3158902"/>
            <a:ext cx="8342140" cy="741013"/>
            <a:chOff x="3103685" y="2512468"/>
            <a:chExt cx="6729046" cy="741013"/>
          </a:xfrm>
        </p:grpSpPr>
        <p:sp>
          <p:nvSpPr>
            <p:cNvPr id="33" name="Flowchart: Alternate Process 32"/>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Arima Madurai Black" panose="00000A00000000000000" pitchFamily="2" charset="0"/>
                  <a:cs typeface="#9Slide03 Arima Madurai Black" panose="00000A00000000000000" pitchFamily="2" charset="0"/>
                </a:rPr>
                <a:t> năng lượng của dòng điện.</a:t>
              </a:r>
            </a:p>
          </p:txBody>
        </p:sp>
        <p:sp>
          <p:nvSpPr>
            <p:cNvPr id="35" name="Oval 34"/>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descr="n89 zalo Cuong Bui"/>
          <p:cNvGrpSpPr/>
          <p:nvPr/>
        </p:nvGrpSpPr>
        <p:grpSpPr>
          <a:xfrm>
            <a:off x="1924929" y="4196099"/>
            <a:ext cx="8342143" cy="741013"/>
            <a:chOff x="3103684" y="2512468"/>
            <a:chExt cx="8342143" cy="741013"/>
          </a:xfrm>
        </p:grpSpPr>
        <p:sp>
          <p:nvSpPr>
            <p:cNvPr id="38" name="Flowchart: Alternate Process 37"/>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Arima Madurai Black" panose="00000A00000000000000" pitchFamily="2" charset="0"/>
                  <a:cs typeface="#9Slide03 Arima Madurai Black" panose="00000A00000000000000" pitchFamily="2" charset="0"/>
                </a:rPr>
                <a:t> lượng điện năng sử dụng trong một đơn vị thời gian</a:t>
              </a:r>
            </a:p>
          </p:txBody>
        </p:sp>
        <p:sp>
          <p:nvSpPr>
            <p:cNvPr id="39" name="Oval 38"/>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descr="n89 zalo Cuong Bui"/>
          <p:cNvGrpSpPr/>
          <p:nvPr/>
        </p:nvGrpSpPr>
        <p:grpSpPr>
          <a:xfrm>
            <a:off x="1924930" y="5233296"/>
            <a:ext cx="8342141" cy="741013"/>
            <a:chOff x="3103684" y="2512468"/>
            <a:chExt cx="8342141" cy="741013"/>
          </a:xfrm>
        </p:grpSpPr>
        <p:sp>
          <p:nvSpPr>
            <p:cNvPr id="41" name="Flowchart: Alternate Process 40"/>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Arima Madurai Black" panose="00000A00000000000000" pitchFamily="2" charset="0"/>
                  <a:cs typeface="#9Slide03 Arima Madurai Black" panose="00000A00000000000000" pitchFamily="2" charset="0"/>
                </a:rPr>
                <a:t>mức độ mạnh – yếu của dòng điện</a:t>
              </a:r>
            </a:p>
          </p:txBody>
        </p:sp>
        <p:sp>
          <p:nvSpPr>
            <p:cNvPr id="42" name="Oval 41"/>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43" name="Google Shape;987;p48" descr="n89 zalo Cuong Bui"/>
          <p:cNvGrpSpPr/>
          <p:nvPr/>
        </p:nvGrpSpPr>
        <p:grpSpPr>
          <a:xfrm rot="6955692">
            <a:off x="203809" y="114801"/>
            <a:ext cx="836674" cy="906816"/>
            <a:chOff x="5241175" y="4959100"/>
            <a:chExt cx="539775" cy="517775"/>
          </a:xfrm>
        </p:grpSpPr>
        <p:sp>
          <p:nvSpPr>
            <p:cNvPr id="44" name="Google Shape;988;p4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89;p4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90;p4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1;p4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92;p4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93;p4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3.33333E-6 -0.01064 L 3.33333E-6 -0.01041 C -0.00352 -0.01412 -0.00664 -0.01944 -0.01042 -0.02106 C -0.01589 -0.02314 -0.04623 -0.02615 -0.0543 -0.02708 C -0.05664 -0.02777 -0.05899 -0.028 -0.0612 -0.02916 C -0.06472 -0.03078 -0.0681 -0.03333 -0.07162 -0.03541 C -0.07539 -0.0375 -0.0793 -0.03935 -0.08321 -0.04143 C -0.11823 -0.04097 -0.28959 -0.053 -0.37969 -0.03125 C -0.42591 -0.02013 -0.41094 -0.0206 -0.46394 0.00371 C -0.47891 0.01042 -0.49401 0.01505 -0.50899 0.022 C -0.53177 0.03287 -0.55417 0.04607 -0.57709 0.05695 C -0.60196 0.06875 -0.6267 0.08149 -0.65209 0.08982 C -0.72709 0.11459 -0.69753 0.10348 -0.74089 0.12061 C -0.75326 0.13079 -0.76537 0.14167 -0.77787 0.15139 C -0.79375 0.16366 -0.81068 0.17223 -0.82631 0.18612 C -0.83868 0.19723 -0.85743 0.22524 -0.86901 0.24167 C -0.87578 0.28982 -0.86823 0.24213 -0.88282 0.30718 C -0.88503 0.31737 -0.88698 0.32755 -0.88854 0.33797 C -0.89102 0.35417 -0.89362 0.38149 -0.89545 0.39954 C -0.8944 0.4345 -0.89519 0.46968 -0.89206 0.50417 C -0.89128 0.51297 -0.87826 0.53542 -0.87474 0.54098 C -0.8711 0.54676 -0.8668 0.55139 -0.86315 0.55741 C -0.85261 0.57524 -0.85521 0.57825 -0.84362 0.59028 C -0.84219 0.59167 -0.83243 0.59422 -0.83203 0.59445 C -0.83047 0.59653 -0.8293 0.59977 -0.82748 0.60047 C -0.81993 0.60325 -0.82071 0.59838 -0.81823 0.59028 C -0.81263 0.57223 -0.81354 0.58195 -0.81354 0.56575 L -0.81354 0.56598 L -0.81354 0.56575 L -0.81354 0.56598 L -0.81354 0.56575 L -0.81354 0.56598 " pathEditMode="relative" rAng="0" ptsTypes="AAAAAAAAAAAAAAAAAAAAAAAAAAAAAAAA">
                                      <p:cBhvr>
                                        <p:cTn id="31" dur="2000" fill="hold"/>
                                        <p:tgtEl>
                                          <p:spTgt spid="31"/>
                                        </p:tgtEl>
                                        <p:attrNameLst>
                                          <p:attrName>ppt_x</p:attrName>
                                          <p:attrName>ppt_y</p:attrName>
                                        </p:attrNameLst>
                                      </p:cBhvr>
                                      <p:rCtr x="-44779" y="2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descr="n89 zalo Cuong Bui"/>
          <p:cNvSpPr/>
          <p:nvPr/>
        </p:nvSpPr>
        <p:spPr>
          <a:xfrm>
            <a:off x="1116037" y="501061"/>
            <a:ext cx="9959926" cy="1058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Arima Madurai Black" panose="00000A00000000000000" pitchFamily="2" charset="0"/>
                <a:cs typeface="#9Slide03 Arima Madurai Black" panose="00000A00000000000000" pitchFamily="2" charset="0"/>
              </a:rPr>
              <a:t>Công thức liên hệ công suất của dòng điện, cường độ dòng điện, trên một đoạn mạch giữa hai đầu có hiệu điện thế U là:</a:t>
            </a:r>
          </a:p>
        </p:txBody>
      </p:sp>
      <p:grpSp>
        <p:nvGrpSpPr>
          <p:cNvPr id="15" name="Group 14" descr="n89 zalo Cuong Bui"/>
          <p:cNvGrpSpPr/>
          <p:nvPr/>
        </p:nvGrpSpPr>
        <p:grpSpPr>
          <a:xfrm>
            <a:off x="0" y="6719668"/>
            <a:ext cx="12192000" cy="152400"/>
            <a:chOff x="0" y="6705600"/>
            <a:chExt cx="12192000" cy="152400"/>
          </a:xfrm>
        </p:grpSpPr>
        <p:sp>
          <p:nvSpPr>
            <p:cNvPr id="16" name="Rectangle 15"/>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descr="n89 zalo Cuong Bui"/>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descr="n89 zalo Cuong Bui"/>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descr="n89 zalo Cuong Bui"/>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descr="n89 zalo Cuong Bui"/>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descr="n89 zalo Cuong Bui"/>
          <p:cNvGrpSpPr/>
          <p:nvPr/>
        </p:nvGrpSpPr>
        <p:grpSpPr>
          <a:xfrm>
            <a:off x="1924930" y="2121705"/>
            <a:ext cx="8342141" cy="741013"/>
            <a:chOff x="3103684" y="2512468"/>
            <a:chExt cx="8342141" cy="741013"/>
          </a:xfrm>
        </p:grpSpPr>
        <p:sp>
          <p:nvSpPr>
            <p:cNvPr id="3" name="Flowchart: Alternate Process 2"/>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Arima Madurai Black" panose="00000A00000000000000" pitchFamily="2" charset="0"/>
                  <a:cs typeface="#9Slide03 Arima Madurai Black" panose="00000A00000000000000" pitchFamily="2" charset="0"/>
                </a:rPr>
                <a:t>P=UI</a:t>
              </a:r>
            </a:p>
          </p:txBody>
        </p:sp>
        <p:sp>
          <p:nvSpPr>
            <p:cNvPr id="4" name="Oval 3"/>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descr="n89 zalo Cuong Bui"/>
          <p:cNvGrpSpPr/>
          <p:nvPr/>
        </p:nvGrpSpPr>
        <p:grpSpPr>
          <a:xfrm>
            <a:off x="1924930" y="3158902"/>
            <a:ext cx="8342140" cy="741013"/>
            <a:chOff x="3103685" y="2512468"/>
            <a:chExt cx="6729046" cy="741013"/>
          </a:xfrm>
        </p:grpSpPr>
        <p:sp>
          <p:nvSpPr>
            <p:cNvPr id="33" name="Flowchart: Alternate Process 32"/>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Arima Madurai Black" panose="00000A00000000000000" pitchFamily="2" charset="0"/>
                  <a:cs typeface="#9Slide03 Arima Madurai Black" panose="00000A00000000000000" pitchFamily="2" charset="0"/>
                </a:rPr>
                <a:t>P=U/I</a:t>
              </a:r>
            </a:p>
          </p:txBody>
        </p:sp>
        <p:sp>
          <p:nvSpPr>
            <p:cNvPr id="35" name="Oval 34"/>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descr="n89 zalo Cuong Bui"/>
          <p:cNvGrpSpPr/>
          <p:nvPr/>
        </p:nvGrpSpPr>
        <p:grpSpPr>
          <a:xfrm>
            <a:off x="1924929" y="4196099"/>
            <a:ext cx="8342143" cy="741013"/>
            <a:chOff x="3103684" y="2512468"/>
            <a:chExt cx="8342143" cy="741013"/>
          </a:xfrm>
        </p:grpSpPr>
        <p:sp>
          <p:nvSpPr>
            <p:cNvPr id="38" name="Flowchart: Alternate Process 37"/>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P=I/U</a:t>
              </a:r>
            </a:p>
          </p:txBody>
        </p:sp>
        <p:sp>
          <p:nvSpPr>
            <p:cNvPr id="39" name="Oval 38"/>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descr="n89 zalo Cuong Bui"/>
          <p:cNvGrpSpPr/>
          <p:nvPr/>
        </p:nvGrpSpPr>
        <p:grpSpPr>
          <a:xfrm>
            <a:off x="1924930" y="5233296"/>
            <a:ext cx="8342141" cy="741013"/>
            <a:chOff x="3103684" y="2512468"/>
            <a:chExt cx="8342141" cy="741013"/>
          </a:xfrm>
        </p:grpSpPr>
        <p:sp>
          <p:nvSpPr>
            <p:cNvPr id="41" name="Flowchart: Alternate Process 40"/>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a:t>
              </a:r>
              <a:r>
                <a:rPr lang="vi-VN" sz="2400" baseline="30000">
                  <a:latin typeface="#9Slide03 Arima Madurai Black" panose="00000A00000000000000" pitchFamily="2" charset="0"/>
                  <a:cs typeface="#9Slide03 Arima Madurai Black" panose="00000A00000000000000" pitchFamily="2" charset="0"/>
                </a:rPr>
                <a:t>2</a:t>
              </a:r>
              <a:r>
                <a:rPr lang="vi-VN" sz="2400">
                  <a:latin typeface="#9Slide03 Arima Madurai Black" panose="00000A00000000000000" pitchFamily="2" charset="0"/>
                  <a:cs typeface="#9Slide03 Arima Madurai Black" panose="00000A00000000000000" pitchFamily="2" charset="0"/>
                </a:rPr>
                <a:t>/I</a:t>
              </a:r>
            </a:p>
          </p:txBody>
        </p:sp>
        <p:sp>
          <p:nvSpPr>
            <p:cNvPr id="42" name="Oval 41"/>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24" name="Google Shape;987;p48" descr="n89 zalo Cuong Bui"/>
          <p:cNvGrpSpPr/>
          <p:nvPr/>
        </p:nvGrpSpPr>
        <p:grpSpPr>
          <a:xfrm rot="6955692">
            <a:off x="203809" y="114801"/>
            <a:ext cx="836674" cy="906816"/>
            <a:chOff x="5241175" y="4959100"/>
            <a:chExt cx="539775" cy="517775"/>
          </a:xfrm>
        </p:grpSpPr>
        <p:sp>
          <p:nvSpPr>
            <p:cNvPr id="25" name="Google Shape;988;p4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3;p4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026 0.00277 L 0.00026 0.00277 C -0.02631 -0.02315 -0.00326 -0.0051 -0.05508 -0.01366 C -0.06133 -0.01482 -0.06732 -0.01922 -0.07357 -0.01991 C -0.09154 -0.02176 -0.10964 -0.0213 -0.12774 -0.02176 L -0.3793 -0.01783 C -0.39427 -0.01667 -0.40847 -0.00579 -0.42318 -0.00139 C -0.45391 0.0081 -0.49375 0.01504 -0.52474 0.02106 C -0.60769 0.05555 -0.50039 0.01018 -0.61354 0.06226 C -0.6556 0.08148 -0.65769 0.07847 -0.69427 0.09907 C -0.778 0.14629 -0.6862 0.09514 -0.76472 0.15023 C -0.7737 0.15671 -0.78321 0.15995 -0.79245 0.16458 C -0.82123 0.2 -0.80547 0.18264 -0.84662 0.22014 C -0.85196 0.225 -0.86276 0.23449 -0.86276 0.23449 C -0.86394 0.23703 -0.86563 0.23935 -0.86628 0.24259 C -0.86771 0.25023 -0.86901 0.27222 -0.86966 0.28148 C -0.86784 0.28634 -0.86628 0.29166 -0.86394 0.29583 C -0.86133 0.30069 -0.85651 0.30578 -0.85248 0.30625 C -0.82891 0.30833 -0.82279 0.3081 -0.80625 0.3081 L -0.80391 0.3081 L -0.80391 0.3081 L -0.80391 0.3081 " pathEditMode="relative" ptsTypes="AAAAAAAAAAAAAAAAAAAAAA">
                                      <p:cBhvr>
                                        <p:cTn id="31" dur="200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descr="n89 zalo Cuong Bui"/>
          <p:cNvSpPr/>
          <p:nvPr/>
        </p:nvSpPr>
        <p:spPr>
          <a:xfrm>
            <a:off x="0" y="246494"/>
            <a:ext cx="7696200" cy="350799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3" name="Rounded Rectangle 2" descr="n89 zalo Cuong Bui"/>
          <p:cNvSpPr/>
          <p:nvPr/>
        </p:nvSpPr>
        <p:spPr>
          <a:xfrm>
            <a:off x="3086100" y="4429990"/>
            <a:ext cx="2762907" cy="122949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4" name="TextBox 3" descr="n89 zalo Cuong Bui"/>
          <p:cNvSpPr txBox="1"/>
          <p:nvPr/>
        </p:nvSpPr>
        <p:spPr>
          <a:xfrm>
            <a:off x="247650" y="304800"/>
            <a:ext cx="7319798" cy="3231654"/>
          </a:xfrm>
          <a:prstGeom prst="rect">
            <a:avLst/>
          </a:prstGeom>
          <a:noFill/>
        </p:spPr>
        <p:txBody>
          <a:bodyPr wrap="square" rtlCol="0">
            <a:spAutoFit/>
          </a:bodyPr>
          <a:lstStyle/>
          <a:p>
            <a:pPr algn="just"/>
            <a:r>
              <a:rPr lang="vi-VN" sz="3400" b="1" dirty="0">
                <a:solidFill>
                  <a:prstClr val="black"/>
                </a:solidFill>
                <a:latin typeface="Times New Roman" pitchFamily="18" charset="0"/>
                <a:cs typeface="Times New Roman" pitchFamily="18" charset="0"/>
              </a:rPr>
              <a:t>Câu 3: </a:t>
            </a:r>
            <a:r>
              <a:rPr lang="vi-VN" sz="3400" dirty="0">
                <a:solidFill>
                  <a:prstClr val="black"/>
                </a:solidFill>
                <a:latin typeface="Times New Roman" pitchFamily="18" charset="0"/>
                <a:cs typeface="Times New Roman" pitchFamily="18" charset="0"/>
              </a:rPr>
              <a:t>Công của lực lạ làm dịch chuyển điện lượng 4 C từ cực âm đến cực dương bên trong nguồn điện là 24 J. Suất điện động của nguồn là</a:t>
            </a:r>
          </a:p>
          <a:p>
            <a:pPr marL="514350" indent="-514350" algn="just">
              <a:buAutoNum type="alphaUcPeriod"/>
            </a:pPr>
            <a:r>
              <a:rPr lang="vi-VN" sz="3400" dirty="0">
                <a:solidFill>
                  <a:prstClr val="black"/>
                </a:solidFill>
                <a:latin typeface="Times New Roman" pitchFamily="18" charset="0"/>
                <a:cs typeface="Times New Roman" pitchFamily="18" charset="0"/>
              </a:rPr>
              <a:t>6 V.                   </a:t>
            </a:r>
            <a:r>
              <a:rPr lang="en-US" sz="3400" dirty="0">
                <a:solidFill>
                  <a:prstClr val="black"/>
                </a:solidFill>
                <a:latin typeface="Times New Roman" pitchFamily="18" charset="0"/>
                <a:cs typeface="Times New Roman" pitchFamily="18" charset="0"/>
              </a:rPr>
              <a:t>	</a:t>
            </a:r>
            <a:r>
              <a:rPr lang="vi-VN" sz="3400" dirty="0">
                <a:solidFill>
                  <a:prstClr val="black"/>
                </a:solidFill>
                <a:latin typeface="Times New Roman" pitchFamily="18" charset="0"/>
                <a:cs typeface="Times New Roman" pitchFamily="18" charset="0"/>
              </a:rPr>
              <a:t>B. 96 V.                </a:t>
            </a:r>
            <a:endParaRPr lang="en-US" sz="3400" dirty="0">
              <a:solidFill>
                <a:prstClr val="black"/>
              </a:solidFill>
              <a:latin typeface="Times New Roman" pitchFamily="18" charset="0"/>
              <a:cs typeface="Times New Roman" pitchFamily="18" charset="0"/>
            </a:endParaRPr>
          </a:p>
          <a:p>
            <a:pPr algn="just"/>
            <a:r>
              <a:rPr lang="vi-VN" sz="3400" dirty="0">
                <a:solidFill>
                  <a:prstClr val="black"/>
                </a:solidFill>
                <a:latin typeface="Times New Roman" pitchFamily="18" charset="0"/>
                <a:cs typeface="Times New Roman" pitchFamily="18" charset="0"/>
              </a:rPr>
              <a:t>C. 12 V.                    D. 9,6 V.</a:t>
            </a:r>
          </a:p>
        </p:txBody>
      </p:sp>
      <p:sp>
        <p:nvSpPr>
          <p:cNvPr id="6" name="TextBox 5" descr="n89 zalo Cuong Bui"/>
          <p:cNvSpPr txBox="1"/>
          <p:nvPr/>
        </p:nvSpPr>
        <p:spPr>
          <a:xfrm>
            <a:off x="3376570" y="4721573"/>
            <a:ext cx="2966425" cy="646331"/>
          </a:xfrm>
          <a:prstGeom prst="rect">
            <a:avLst/>
          </a:prstGeom>
          <a:noFill/>
        </p:spPr>
        <p:txBody>
          <a:bodyPr wrap="square" rtlCol="0">
            <a:spAutoFit/>
          </a:bodyPr>
          <a:lstStyle/>
          <a:p>
            <a:r>
              <a:rPr lang="en-US" sz="3600" dirty="0" err="1">
                <a:solidFill>
                  <a:prstClr val="black"/>
                </a:solidFill>
                <a:latin typeface="Times New Roman" pitchFamily="18" charset="0"/>
                <a:cs typeface="Times New Roman" pitchFamily="18" charset="0"/>
              </a:rPr>
              <a:t>Đáp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án</a:t>
            </a:r>
            <a:r>
              <a:rPr lang="en-US" sz="3600" dirty="0">
                <a:solidFill>
                  <a:prstClr val="black"/>
                </a:solidFill>
                <a:latin typeface="Times New Roman" pitchFamily="18" charset="0"/>
                <a:cs typeface="Times New Roman" pitchFamily="18" charset="0"/>
              </a:rPr>
              <a:t>: </a:t>
            </a:r>
            <a:r>
              <a:rPr lang="en-US" sz="3600" b="1" dirty="0">
                <a:solidFill>
                  <a:prstClr val="black"/>
                </a:solidFill>
                <a:latin typeface="Times New Roman" pitchFamily="18" charset="0"/>
                <a:cs typeface="Times New Roman" pitchFamily="18" charset="0"/>
              </a:rPr>
              <a:t>A</a:t>
            </a:r>
          </a:p>
        </p:txBody>
      </p:sp>
      <p:pic>
        <p:nvPicPr>
          <p:cNvPr id="7" name="Picture 6" descr="n89 zalo Cuong Bui"/>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457200" y="3241257"/>
            <a:ext cx="3124200" cy="3905250"/>
          </a:xfrm>
          <a:prstGeom prst="rect">
            <a:avLst/>
          </a:prstGeom>
        </p:spPr>
      </p:pic>
      <p:sp>
        <p:nvSpPr>
          <p:cNvPr id="8" name="Right Arrow 7" descr="n89 zalo Cuong Bui">
            <a:hlinkClick r:id="rId5" action="ppaction://hlinksldjump"/>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15539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descr="n89 zalo Cuong Bui"/>
          <p:cNvSpPr/>
          <p:nvPr/>
        </p:nvSpPr>
        <p:spPr>
          <a:xfrm>
            <a:off x="1116037" y="501061"/>
            <a:ext cx="9959926" cy="1058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Arima Madurai Black" panose="00000A00000000000000" pitchFamily="2" charset="0"/>
                <a:cs typeface="#9Slide03 Arima Madurai Black" panose="00000A00000000000000" pitchFamily="2" charset="0"/>
              </a:rPr>
              <a:t>Trên nhiều dụng cụ trong gia đình thường có ghi 220V và số oát (W). Số oát này có ý nghĩa gì?</a:t>
            </a:r>
          </a:p>
        </p:txBody>
      </p:sp>
      <p:grpSp>
        <p:nvGrpSpPr>
          <p:cNvPr id="15" name="Group 14" descr="n89 zalo Cuong Bui"/>
          <p:cNvGrpSpPr/>
          <p:nvPr/>
        </p:nvGrpSpPr>
        <p:grpSpPr>
          <a:xfrm>
            <a:off x="0" y="6719668"/>
            <a:ext cx="12192000" cy="152400"/>
            <a:chOff x="0" y="6705600"/>
            <a:chExt cx="12192000" cy="152400"/>
          </a:xfrm>
        </p:grpSpPr>
        <p:sp>
          <p:nvSpPr>
            <p:cNvPr id="16" name="Rectangle 15"/>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descr="n89 zalo Cuong Bui"/>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descr="n89 zalo Cuong Bui"/>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descr="n89 zalo Cuong Bui"/>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descr="n89 zalo Cuong Bui"/>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descr="n89 zalo Cuong Bui"/>
          <p:cNvGrpSpPr/>
          <p:nvPr/>
        </p:nvGrpSpPr>
        <p:grpSpPr>
          <a:xfrm>
            <a:off x="1924930" y="2121705"/>
            <a:ext cx="8342141" cy="741013"/>
            <a:chOff x="3103684" y="2512468"/>
            <a:chExt cx="8342141" cy="741013"/>
          </a:xfrm>
        </p:grpSpPr>
        <p:sp>
          <p:nvSpPr>
            <p:cNvPr id="3" name="Flowchart: Alternate Process 2"/>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8455" algn="ctr"/>
              <a:r>
                <a:rPr lang="vi-VN" sz="2000" dirty="0">
                  <a:latin typeface="#9Slide03 Arima Madurai Black" panose="00000A00000000000000" pitchFamily="2" charset="0"/>
                  <a:cs typeface="#9Slide03 Arima Madurai Black" panose="00000A00000000000000" pitchFamily="2" charset="0"/>
                </a:rPr>
                <a:t>Công suất tiêu thụ điện của dụng cụ khi nó được sử dụng với những hiệu điện thế nhỏ hơn 220V.</a:t>
              </a:r>
            </a:p>
          </p:txBody>
        </p:sp>
        <p:sp>
          <p:nvSpPr>
            <p:cNvPr id="4" name="Oval 3"/>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descr="n89 zalo Cuong Bui"/>
          <p:cNvGrpSpPr/>
          <p:nvPr/>
        </p:nvGrpSpPr>
        <p:grpSpPr>
          <a:xfrm>
            <a:off x="1924930" y="3158902"/>
            <a:ext cx="8342140" cy="741013"/>
            <a:chOff x="3103685" y="2512468"/>
            <a:chExt cx="6729046" cy="741013"/>
          </a:xfrm>
        </p:grpSpPr>
        <p:sp>
          <p:nvSpPr>
            <p:cNvPr id="33" name="Flowchart: Alternate Process 32"/>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8455" algn="ctr"/>
              <a:r>
                <a:rPr lang="vi-VN" sz="2000" dirty="0">
                  <a:latin typeface="#9Slide03 Arima Madurai Black" panose="00000A00000000000000" pitchFamily="2" charset="0"/>
                  <a:cs typeface="#9Slide03 Arima Madurai Black" panose="00000A00000000000000" pitchFamily="2" charset="0"/>
                </a:rPr>
                <a:t>Công suất tiêu thụ điện của dụng cụ khi nó được sử dụng với đúng hiệu điện thế 220V.</a:t>
              </a:r>
            </a:p>
          </p:txBody>
        </p:sp>
        <p:sp>
          <p:nvSpPr>
            <p:cNvPr id="35" name="Oval 34"/>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descr="n89 zalo Cuong Bui"/>
          <p:cNvGrpSpPr/>
          <p:nvPr/>
        </p:nvGrpSpPr>
        <p:grpSpPr>
          <a:xfrm>
            <a:off x="1924929" y="4196099"/>
            <a:ext cx="8342143" cy="741013"/>
            <a:chOff x="3103684" y="2512468"/>
            <a:chExt cx="8342143" cy="741013"/>
          </a:xfrm>
        </p:grpSpPr>
        <p:sp>
          <p:nvSpPr>
            <p:cNvPr id="38" name="Flowchart: Alternate Process 37"/>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3700" algn="ctr"/>
              <a:r>
                <a:rPr lang="vi-VN" sz="2000" dirty="0">
                  <a:latin typeface="#9Slide03 Arima Madurai Black" panose="00000A00000000000000" pitchFamily="2" charset="0"/>
                  <a:cs typeface="#9Slide03 Arima Madurai Black" panose="00000A00000000000000" pitchFamily="2" charset="0"/>
                </a:rPr>
                <a:t>Công mà dòng điện thực hiện trong một phút khi dụng cụ này được sử dụng với đúng hiệu điện thế 220V.</a:t>
              </a:r>
            </a:p>
          </p:txBody>
        </p:sp>
        <p:sp>
          <p:nvSpPr>
            <p:cNvPr id="39" name="Oval 38"/>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descr="n89 zalo Cuong Bui"/>
          <p:cNvGrpSpPr/>
          <p:nvPr/>
        </p:nvGrpSpPr>
        <p:grpSpPr>
          <a:xfrm>
            <a:off x="1924930" y="5233296"/>
            <a:ext cx="8342141" cy="741013"/>
            <a:chOff x="3103684" y="2512468"/>
            <a:chExt cx="8342141" cy="741013"/>
          </a:xfrm>
        </p:grpSpPr>
        <p:sp>
          <p:nvSpPr>
            <p:cNvPr id="41" name="Flowchart: Alternate Process 40"/>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3700" algn="ctr"/>
              <a:r>
                <a:rPr lang="vi-VN" sz="2000" dirty="0">
                  <a:latin typeface="#9Slide03 Arima Madurai Black" panose="00000A00000000000000" pitchFamily="2" charset="0"/>
                  <a:cs typeface="#9Slide03 Arima Madurai Black" panose="00000A00000000000000" pitchFamily="2" charset="0"/>
                </a:rPr>
                <a:t>Điện năng mà dụng cụ tiêu thụ trong một giờ khi nó được sử dụng với đúng hiệu điện thế 220V.</a:t>
              </a:r>
            </a:p>
          </p:txBody>
        </p:sp>
        <p:sp>
          <p:nvSpPr>
            <p:cNvPr id="42" name="Oval 41"/>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24" name="Google Shape;987;p48" descr="n89 zalo Cuong Bui"/>
          <p:cNvGrpSpPr/>
          <p:nvPr/>
        </p:nvGrpSpPr>
        <p:grpSpPr>
          <a:xfrm rot="6955692">
            <a:off x="203809" y="114801"/>
            <a:ext cx="836674" cy="906816"/>
            <a:chOff x="5241175" y="4959100"/>
            <a:chExt cx="539775" cy="517775"/>
          </a:xfrm>
        </p:grpSpPr>
        <p:sp>
          <p:nvSpPr>
            <p:cNvPr id="25" name="Google Shape;988;p4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3;p4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13 -0.00139 L -0.0013 -0.00139 L -0.0487 -0.00348 L -0.19401 -0.00556 C -0.2043 -0.00625 -0.21393 -0.01297 -0.22409 -0.01574 C -0.23477 -0.01852 -0.24557 -0.01991 -0.25638 -0.02176 C -0.32292 -0.01922 -0.38958 -0.02153 -0.45599 -0.01366 C -0.47643 -0.01135 -0.49596 0.00208 -0.51602 0.00879 C -0.53672 0.01574 -0.55755 0.02129 -0.57826 0.02731 C -0.78229 0.15347 -0.64622 0.05324 -0.76992 0.16875 C -0.77995 0.17824 -0.79076 0.18472 -0.80104 0.19351 C -0.82891 0.21736 -0.88411 0.26736 -0.88411 0.26736 C -0.89102 0.27963 -0.89948 0.28958 -0.90482 0.30416 C -0.9056 0.30625 -0.90612 0.30856 -0.90716 0.31041 C -0.91042 0.31551 -0.91406 0.3199 -0.91758 0.32476 C -0.91836 0.33078 -0.91888 0.33703 -0.91992 0.34305 C -0.92083 0.34884 -0.92253 0.35393 -0.92331 0.35949 C -0.92695 0.38495 -0.92083 0.36782 -0.92904 0.38611 C -0.92721 0.39166 -0.92513 0.39699 -0.92331 0.40254 C -0.91953 0.41481 -0.92708 0.40439 -0.91641 0.42106 C -0.91549 0.42245 -0.91406 0.42222 -0.91289 0.42314 C -0.89062 0.44189 -0.90182 0.43726 -0.8875 0.44166 C -0.8849 0.4449 -0.88242 0.44907 -0.87943 0.45185 C -0.87773 0.45347 -0.87565 0.45324 -0.8737 0.45393 C -0.87018 0.45509 -0.8668 0.45625 -0.86328 0.45787 C -0.86094 0.45902 -0.85885 0.46134 -0.85638 0.46203 C -0.84766 0.46504 -0.8388 0.46412 -0.82982 0.46412 L -0.82292 0.44976 " pathEditMode="relative" ptsTypes="AAAAAAAAAAAAAAAAAAAAAAAAAAAA">
                                      <p:cBhvr>
                                        <p:cTn id="31"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uyên Tắc An Toàn Khi Sử Dụng Điện Trong Gia Đình - CHUYÊN GIA CƠ ĐIỆN" descr="n89 zalo Cuong Bui">
            <a:hlinkClick r:id="" action="ppaction://media"/>
            <a:extLst>
              <a:ext uri="{FF2B5EF4-FFF2-40B4-BE49-F238E27FC236}">
                <a16:creationId xmlns:a16="http://schemas.microsoft.com/office/drawing/2014/main" id="{E4CF12E0-D2FB-4F48-B9D7-870535FC2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0931" cy="6858000"/>
          </a:xfrm>
          <a:prstGeom prst="rect">
            <a:avLst/>
          </a:prstGeom>
        </p:spPr>
      </p:pic>
    </p:spTree>
    <p:extLst>
      <p:ext uri="{BB962C8B-B14F-4D97-AF65-F5344CB8AC3E}">
        <p14:creationId xmlns:p14="http://schemas.microsoft.com/office/powerpoint/2010/main" val="42393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n89 zalo Cuong Bui"/>
          <p:cNvSpPr/>
          <p:nvPr/>
        </p:nvSpPr>
        <p:spPr>
          <a:xfrm>
            <a:off x="4114800" y="258802"/>
            <a:ext cx="6858000" cy="377717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3" name="Rounded Rectangle 2" descr="n89 zalo Cuong Bui"/>
          <p:cNvSpPr/>
          <p:nvPr/>
        </p:nvSpPr>
        <p:spPr>
          <a:xfrm>
            <a:off x="4181682" y="4950372"/>
            <a:ext cx="2077228" cy="1013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4" name="TextBox 3" descr="n89 zalo Cuong Bui"/>
          <p:cNvSpPr txBox="1"/>
          <p:nvPr/>
        </p:nvSpPr>
        <p:spPr>
          <a:xfrm>
            <a:off x="4181682" y="377672"/>
            <a:ext cx="6791117" cy="3539430"/>
          </a:xfrm>
          <a:prstGeom prst="rect">
            <a:avLst/>
          </a:prstGeom>
          <a:noFill/>
        </p:spPr>
        <p:txBody>
          <a:bodyPr wrap="square" rtlCol="0">
            <a:spAutoFit/>
          </a:bodyPr>
          <a:lstStyle/>
          <a:p>
            <a:pPr algn="just"/>
            <a:r>
              <a:rPr lang="vi-VN" sz="3200" b="1" dirty="0">
                <a:solidFill>
                  <a:prstClr val="black"/>
                </a:solidFill>
                <a:latin typeface="Times New Roman" pitchFamily="18" charset="0"/>
                <a:cs typeface="Times New Roman" pitchFamily="18" charset="0"/>
              </a:rPr>
              <a:t>Câu 4: </a:t>
            </a:r>
            <a:r>
              <a:rPr lang="vi-VN" sz="3200" dirty="0">
                <a:solidFill>
                  <a:prstClr val="black"/>
                </a:solidFill>
                <a:latin typeface="Times New Roman" pitchFamily="18" charset="0"/>
                <a:cs typeface="Times New Roman" pitchFamily="18" charset="0"/>
              </a:rPr>
              <a:t>Một bộ acquy có suất điện động 12 V. K</a:t>
            </a:r>
            <a:r>
              <a:rPr lang="en-US" sz="3200" dirty="0">
                <a:solidFill>
                  <a:prstClr val="black"/>
                </a:solidFill>
                <a:latin typeface="Times New Roman" pitchFamily="18" charset="0"/>
                <a:cs typeface="Times New Roman" pitchFamily="18" charset="0"/>
              </a:rPr>
              <a:t>h</a:t>
            </a:r>
            <a:r>
              <a:rPr lang="vi-VN" sz="3200" dirty="0">
                <a:solidFill>
                  <a:prstClr val="black"/>
                </a:solidFill>
                <a:latin typeface="Times New Roman" pitchFamily="18" charset="0"/>
                <a:cs typeface="Times New Roman" pitchFamily="18" charset="0"/>
              </a:rPr>
              <a:t>i được mắc vào mạch điện, trong thời gian 5 phút, acquy sinh ra một công là 720J. Cường độ dòng điện chạy qua acquy khi đó là</a:t>
            </a:r>
          </a:p>
          <a:p>
            <a:pPr marL="514350" indent="-514350" algn="just">
              <a:buAutoNum type="alphaUcPeriod"/>
            </a:pPr>
            <a:r>
              <a:rPr lang="vi-VN" sz="3200" dirty="0">
                <a:solidFill>
                  <a:prstClr val="black"/>
                </a:solidFill>
                <a:latin typeface="Times New Roman" pitchFamily="18" charset="0"/>
                <a:cs typeface="Times New Roman" pitchFamily="18" charset="0"/>
              </a:rPr>
              <a:t>2 A.                   </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B. 28,8 A.             </a:t>
            </a:r>
            <a:endParaRPr lang="en-US" sz="3200" dirty="0">
              <a:solidFill>
                <a:prstClr val="black"/>
              </a:solidFill>
              <a:latin typeface="Times New Roman" pitchFamily="18" charset="0"/>
              <a:cs typeface="Times New Roman" pitchFamily="18" charset="0"/>
            </a:endParaRPr>
          </a:p>
          <a:p>
            <a:pPr algn="just"/>
            <a:r>
              <a:rPr lang="vi-VN" sz="3200" dirty="0">
                <a:solidFill>
                  <a:prstClr val="black"/>
                </a:solidFill>
                <a:latin typeface="Times New Roman" pitchFamily="18" charset="0"/>
                <a:cs typeface="Times New Roman" pitchFamily="18" charset="0"/>
              </a:rPr>
              <a:t>C. 3 A.                        D. 0,2 A.</a:t>
            </a:r>
          </a:p>
        </p:txBody>
      </p:sp>
      <p:sp>
        <p:nvSpPr>
          <p:cNvPr id="6" name="TextBox 5" descr="n89 zalo Cuong Bui"/>
          <p:cNvSpPr txBox="1"/>
          <p:nvPr/>
        </p:nvSpPr>
        <p:spPr>
          <a:xfrm>
            <a:off x="4333486" y="5085692"/>
            <a:ext cx="1925424" cy="553998"/>
          </a:xfrm>
          <a:prstGeom prst="rect">
            <a:avLst/>
          </a:prstGeom>
          <a:noFill/>
        </p:spPr>
        <p:txBody>
          <a:bodyPr wrap="square" rtlCol="0">
            <a:spAutoFit/>
          </a:bodyPr>
          <a:lstStyle/>
          <a:p>
            <a:r>
              <a:rPr lang="en-US" sz="3000" dirty="0" err="1">
                <a:solidFill>
                  <a:prstClr val="black"/>
                </a:solidFill>
                <a:latin typeface="Times New Roman" pitchFamily="18" charset="0"/>
                <a:cs typeface="Times New Roman" pitchFamily="18" charset="0"/>
              </a:rPr>
              <a:t>Đáp</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án</a:t>
            </a:r>
            <a:r>
              <a:rPr lang="en-US" sz="3000" dirty="0">
                <a:solidFill>
                  <a:prstClr val="black"/>
                </a:solidFill>
                <a:latin typeface="Times New Roman" pitchFamily="18" charset="0"/>
                <a:cs typeface="Times New Roman" pitchFamily="18" charset="0"/>
              </a:rPr>
              <a:t>: </a:t>
            </a:r>
            <a:r>
              <a:rPr lang="en-US" sz="3000" b="1" dirty="0">
                <a:solidFill>
                  <a:prstClr val="black"/>
                </a:solidFill>
                <a:latin typeface="Times New Roman" pitchFamily="18" charset="0"/>
                <a:cs typeface="Times New Roman" pitchFamily="18" charset="0"/>
              </a:rPr>
              <a:t>D</a:t>
            </a:r>
          </a:p>
        </p:txBody>
      </p:sp>
      <p:pic>
        <p:nvPicPr>
          <p:cNvPr id="7" name="Picture 6" descr="n89 zalo Cuong Bui"/>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219200" y="1670517"/>
            <a:ext cx="2895600" cy="4928681"/>
          </a:xfrm>
          <a:prstGeom prst="rect">
            <a:avLst/>
          </a:prstGeom>
        </p:spPr>
      </p:pic>
      <p:sp>
        <p:nvSpPr>
          <p:cNvPr id="8" name="Right Arrow 7" descr="n89 zalo Cuong Bui">
            <a:hlinkClick r:id="rId5" action="ppaction://hlinksldjump"/>
          </p:cNvPr>
          <p:cNvSpPr/>
          <p:nvPr/>
        </p:nvSpPr>
        <p:spPr>
          <a:xfrm>
            <a:off x="11353800" y="-56508"/>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2012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n89 zalo Cuong Bui"/>
          <p:cNvSpPr/>
          <p:nvPr/>
        </p:nvSpPr>
        <p:spPr>
          <a:xfrm>
            <a:off x="283779" y="277766"/>
            <a:ext cx="7149662" cy="38441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3" name="Rounded Rectangle 2" descr="n89 zalo Cuong Bui"/>
          <p:cNvSpPr/>
          <p:nvPr/>
        </p:nvSpPr>
        <p:spPr>
          <a:xfrm>
            <a:off x="2464348" y="4619297"/>
            <a:ext cx="2533321" cy="10356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a:solidFill>
                <a:prstClr val="black"/>
              </a:solidFill>
              <a:latin typeface="Calibri"/>
            </a:endParaRPr>
          </a:p>
        </p:txBody>
      </p:sp>
      <p:sp>
        <p:nvSpPr>
          <p:cNvPr id="4" name="TextBox 3" descr="n89 zalo Cuong Bui"/>
          <p:cNvSpPr txBox="1"/>
          <p:nvPr/>
        </p:nvSpPr>
        <p:spPr>
          <a:xfrm>
            <a:off x="394138" y="453743"/>
            <a:ext cx="7149662" cy="3539430"/>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Câu 5: </a:t>
            </a:r>
            <a:r>
              <a:rPr lang="vi-VN" sz="3200" dirty="0">
                <a:solidFill>
                  <a:prstClr val="black"/>
                </a:solidFill>
                <a:latin typeface="Times New Roman" pitchFamily="18" charset="0"/>
                <a:cs typeface="Times New Roman" pitchFamily="18" charset="0"/>
              </a:rPr>
              <a:t>Theo định luật Ôm cho toàn mạch, cường độ dòng điện chạy trong mạch điện kín tỉ lệ nghịch với</a:t>
            </a:r>
          </a:p>
          <a:p>
            <a:r>
              <a:rPr lang="vi-VN" sz="3200" dirty="0">
                <a:solidFill>
                  <a:prstClr val="black"/>
                </a:solidFill>
                <a:latin typeface="Times New Roman" pitchFamily="18" charset="0"/>
                <a:cs typeface="Times New Roman" pitchFamily="18" charset="0"/>
              </a:rPr>
              <a:t>A. suất điện động của nguồn.            </a:t>
            </a:r>
          </a:p>
          <a:p>
            <a:r>
              <a:rPr lang="vi-VN" sz="3200" dirty="0">
                <a:solidFill>
                  <a:prstClr val="black"/>
                </a:solidFill>
                <a:latin typeface="Times New Roman" pitchFamily="18" charset="0"/>
                <a:cs typeface="Times New Roman" pitchFamily="18" charset="0"/>
              </a:rPr>
              <a:t>B. điện trở trong của nguồn.</a:t>
            </a:r>
          </a:p>
          <a:p>
            <a:r>
              <a:rPr lang="vi-VN" sz="3200" dirty="0">
                <a:solidFill>
                  <a:prstClr val="black"/>
                </a:solidFill>
                <a:latin typeface="Times New Roman" pitchFamily="18" charset="0"/>
                <a:cs typeface="Times New Roman" pitchFamily="18" charset="0"/>
              </a:rPr>
              <a:t>C. điện trở ngoài của mạch điện đó.  </a:t>
            </a:r>
          </a:p>
          <a:p>
            <a:r>
              <a:rPr lang="vi-VN" sz="3200" dirty="0">
                <a:solidFill>
                  <a:prstClr val="black"/>
                </a:solidFill>
                <a:latin typeface="Times New Roman" pitchFamily="18" charset="0"/>
                <a:cs typeface="Times New Roman" pitchFamily="18" charset="0"/>
              </a:rPr>
              <a:t>D. điện trở toàn phần của mạch điện đó.</a:t>
            </a:r>
          </a:p>
        </p:txBody>
      </p:sp>
      <p:sp>
        <p:nvSpPr>
          <p:cNvPr id="6" name="TextBox 5" descr="n89 zalo Cuong Bui"/>
          <p:cNvSpPr txBox="1"/>
          <p:nvPr/>
        </p:nvSpPr>
        <p:spPr>
          <a:xfrm>
            <a:off x="2802649" y="4860130"/>
            <a:ext cx="1856717" cy="584775"/>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Đáp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án</a:t>
            </a:r>
            <a:r>
              <a:rPr lang="en-US" sz="3200" dirty="0">
                <a:solidFill>
                  <a:prstClr val="black"/>
                </a:solidFill>
                <a:latin typeface="Times New Roman" pitchFamily="18" charset="0"/>
                <a:cs typeface="Times New Roman" pitchFamily="18" charset="0"/>
              </a:rPr>
              <a:t>: </a:t>
            </a:r>
            <a:r>
              <a:rPr lang="en-US" sz="3200" b="1" dirty="0">
                <a:solidFill>
                  <a:prstClr val="black"/>
                </a:solidFill>
                <a:latin typeface="Times New Roman" pitchFamily="18" charset="0"/>
                <a:cs typeface="Times New Roman" pitchFamily="18" charset="0"/>
              </a:rPr>
              <a:t>D</a:t>
            </a:r>
          </a:p>
        </p:txBody>
      </p:sp>
      <p:pic>
        <p:nvPicPr>
          <p:cNvPr id="7" name="Picture 6" descr="n89 zalo Cuong Bui"/>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8077201" y="3505200"/>
            <a:ext cx="3033713" cy="3507182"/>
          </a:xfrm>
          <a:prstGeom prst="rect">
            <a:avLst/>
          </a:prstGeom>
        </p:spPr>
      </p:pic>
      <p:sp>
        <p:nvSpPr>
          <p:cNvPr id="9" name="Right Arrow 8" descr="n89 zalo Cuong Bui">
            <a:hlinkClick r:id="rId5" action="ppaction://hlinksldjump"/>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21143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n89 zalo Cuong Bui"/>
          <p:cNvSpPr/>
          <p:nvPr/>
        </p:nvSpPr>
        <p:spPr>
          <a:xfrm>
            <a:off x="1973212" y="222069"/>
            <a:ext cx="6821214" cy="358031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3" name="Rounded Rectangle 2" descr="n89 zalo Cuong Bui"/>
          <p:cNvSpPr/>
          <p:nvPr/>
        </p:nvSpPr>
        <p:spPr>
          <a:xfrm>
            <a:off x="2012521" y="4332555"/>
            <a:ext cx="2438365" cy="88659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4" name="TextBox 3" descr="n89 zalo Cuong Bui"/>
          <p:cNvSpPr txBox="1"/>
          <p:nvPr/>
        </p:nvSpPr>
        <p:spPr>
          <a:xfrm>
            <a:off x="2241227" y="222070"/>
            <a:ext cx="6553200" cy="3444789"/>
          </a:xfrm>
          <a:prstGeom prst="rect">
            <a:avLst/>
          </a:prstGeom>
          <a:noFill/>
        </p:spPr>
        <p:txBody>
          <a:bodyPr wrap="square" rtlCol="0">
            <a:spAutoFit/>
          </a:bodyPr>
          <a:lstStyle/>
          <a:p>
            <a:pPr algn="just">
              <a:lnSpc>
                <a:spcPct val="115000"/>
              </a:lnSpc>
            </a:pPr>
            <a:r>
              <a:rPr lang="en-US" sz="3200" b="1" dirty="0" err="1">
                <a:solidFill>
                  <a:srgbClr val="003300"/>
                </a:solidFill>
                <a:effectLst/>
                <a:latin typeface="Times New Roman" panose="02020603050405020304" pitchFamily="18" charset="0"/>
                <a:ea typeface="Times New Roman" panose="02020603050405020304" pitchFamily="18" charset="0"/>
              </a:rPr>
              <a:t>Câu</a:t>
            </a:r>
            <a:r>
              <a:rPr lang="en-US" sz="3200" b="1" dirty="0">
                <a:solidFill>
                  <a:srgbClr val="003300"/>
                </a:solidFill>
                <a:effectLst/>
                <a:latin typeface="Times New Roman" panose="02020603050405020304" pitchFamily="18" charset="0"/>
                <a:ea typeface="Times New Roman" panose="02020603050405020304" pitchFamily="18" charset="0"/>
              </a:rPr>
              <a:t> 6:</a:t>
            </a:r>
            <a:r>
              <a:rPr lang="en-US" sz="3200" dirty="0">
                <a:solidFill>
                  <a:srgbClr val="003300"/>
                </a:solidFill>
                <a:effectLst/>
                <a:latin typeface="Times New Roman" panose="02020603050405020304" pitchFamily="18" charset="0"/>
                <a:ea typeface="Times New Roman" panose="02020603050405020304" pitchFamily="18" charset="0"/>
              </a:rPr>
              <a:t> Cho </a:t>
            </a:r>
            <a:r>
              <a:rPr lang="en-US" sz="3200" dirty="0" err="1">
                <a:solidFill>
                  <a:srgbClr val="003300"/>
                </a:solidFill>
                <a:effectLst/>
                <a:latin typeface="Times New Roman" panose="02020603050405020304" pitchFamily="18" charset="0"/>
                <a:ea typeface="Times New Roman" panose="02020603050405020304" pitchFamily="18" charset="0"/>
              </a:rPr>
              <a:t>mạch</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điện</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như</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hình</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003300"/>
                </a:solidFill>
                <a:effectLst/>
                <a:latin typeface="Times New Roman" panose="02020603050405020304" pitchFamily="18" charset="0"/>
                <a:ea typeface="Times New Roman" panose="02020603050405020304" pitchFamily="18" charset="0"/>
              </a:rPr>
              <a:t>vẽ</a:t>
            </a:r>
            <a:r>
              <a:rPr lang="en-US" sz="3200" dirty="0">
                <a:solidFill>
                  <a:srgbClr val="003300"/>
                </a:solidFill>
                <a:effectLst/>
                <a:latin typeface="Times New Roman" panose="02020603050405020304" pitchFamily="18" charset="0"/>
                <a:ea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E = 28 V,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r = 2 Ω, R = 5 Ω.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3200" dirty="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r>
              <a:rPr lang="en-US" sz="3200" b="1" dirty="0">
                <a:solidFill>
                  <a:srgbClr val="003300"/>
                </a:solidFill>
                <a:effectLst/>
                <a:latin typeface="Times New Roman" panose="02020603050405020304" pitchFamily="18" charset="0"/>
                <a:ea typeface="Times New Roman" panose="02020603050405020304" pitchFamily="18" charset="0"/>
              </a:rPr>
              <a:t>A.</a:t>
            </a:r>
            <a:r>
              <a:rPr lang="en-US" sz="3200" dirty="0">
                <a:solidFill>
                  <a:srgbClr val="003300"/>
                </a:solidFill>
                <a:effectLst/>
                <a:latin typeface="Times New Roman" panose="02020603050405020304" pitchFamily="18" charset="0"/>
                <a:ea typeface="Times New Roman" panose="02020603050405020304" pitchFamily="18" charset="0"/>
              </a:rPr>
              <a:t> 2 A.      </a:t>
            </a:r>
            <a:r>
              <a:rPr lang="en-US" sz="3200" b="1" dirty="0">
                <a:solidFill>
                  <a:srgbClr val="003300"/>
                </a:solidFill>
                <a:effectLst/>
                <a:latin typeface="Times New Roman" panose="02020603050405020304" pitchFamily="18" charset="0"/>
                <a:ea typeface="Times New Roman" panose="02020603050405020304" pitchFamily="18" charset="0"/>
              </a:rPr>
              <a:t>B.</a:t>
            </a:r>
            <a:r>
              <a:rPr lang="en-US" sz="3200" dirty="0">
                <a:solidFill>
                  <a:srgbClr val="003300"/>
                </a:solidFill>
                <a:effectLst/>
                <a:latin typeface="Times New Roman" panose="02020603050405020304" pitchFamily="18" charset="0"/>
                <a:ea typeface="Times New Roman" panose="02020603050405020304" pitchFamily="18" charset="0"/>
              </a:rPr>
              <a:t> 3 A.   </a:t>
            </a:r>
            <a:r>
              <a:rPr lang="en-US" sz="3200" b="1" dirty="0">
                <a:solidFill>
                  <a:srgbClr val="003300"/>
                </a:solidFill>
                <a:effectLst/>
                <a:latin typeface="Times New Roman" panose="02020603050405020304" pitchFamily="18" charset="0"/>
                <a:ea typeface="Times New Roman" panose="02020603050405020304" pitchFamily="18" charset="0"/>
              </a:rPr>
              <a:t>C.</a:t>
            </a:r>
            <a:r>
              <a:rPr lang="en-US" sz="3200" dirty="0">
                <a:solidFill>
                  <a:srgbClr val="003300"/>
                </a:solidFill>
                <a:effectLst/>
                <a:latin typeface="Times New Roman" panose="02020603050405020304" pitchFamily="18" charset="0"/>
                <a:ea typeface="Times New Roman" panose="02020603050405020304" pitchFamily="18" charset="0"/>
              </a:rPr>
              <a:t> 4 A.      </a:t>
            </a:r>
            <a:r>
              <a:rPr lang="en-US" sz="3200" b="1" dirty="0">
                <a:solidFill>
                  <a:srgbClr val="003300"/>
                </a:solidFill>
                <a:effectLst/>
                <a:latin typeface="Times New Roman" panose="02020603050405020304" pitchFamily="18" charset="0"/>
                <a:ea typeface="Times New Roman" panose="02020603050405020304" pitchFamily="18" charset="0"/>
              </a:rPr>
              <a:t>D.</a:t>
            </a:r>
            <a:r>
              <a:rPr lang="en-US" sz="3200" dirty="0">
                <a:solidFill>
                  <a:srgbClr val="003300"/>
                </a:solidFill>
                <a:effectLst/>
                <a:latin typeface="Times New Roman" panose="02020603050405020304" pitchFamily="18" charset="0"/>
                <a:ea typeface="Times New Roman" panose="02020603050405020304" pitchFamily="18" charset="0"/>
              </a:rPr>
              <a:t> 5 A.</a:t>
            </a:r>
          </a:p>
        </p:txBody>
      </p:sp>
      <p:pic>
        <p:nvPicPr>
          <p:cNvPr id="5" name="Picture 4" descr="n89 zalo Cuong Bui"/>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0" y="2874421"/>
            <a:ext cx="2438365" cy="3761509"/>
          </a:xfrm>
          <a:prstGeom prst="rect">
            <a:avLst/>
          </a:prstGeom>
        </p:spPr>
      </p:pic>
      <p:sp>
        <p:nvSpPr>
          <p:cNvPr id="6" name="TextBox 5" descr="n89 zalo Cuong Bui"/>
          <p:cNvSpPr txBox="1"/>
          <p:nvPr/>
        </p:nvSpPr>
        <p:spPr>
          <a:xfrm>
            <a:off x="2254258" y="4468079"/>
            <a:ext cx="2653864" cy="615553"/>
          </a:xfrm>
          <a:prstGeom prst="rect">
            <a:avLst/>
          </a:prstGeom>
          <a:noFill/>
        </p:spPr>
        <p:txBody>
          <a:bodyPr wrap="square" rtlCol="0">
            <a:spAutoFit/>
          </a:bodyPr>
          <a:lstStyle/>
          <a:p>
            <a:r>
              <a:rPr lang="en-US" sz="3400" dirty="0" err="1">
                <a:solidFill>
                  <a:prstClr val="black"/>
                </a:solidFill>
                <a:latin typeface="Times New Roman" pitchFamily="18" charset="0"/>
                <a:cs typeface="Times New Roman" pitchFamily="18" charset="0"/>
              </a:rPr>
              <a:t>Đáp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án</a:t>
            </a:r>
            <a:r>
              <a:rPr lang="en-US" sz="3400" dirty="0">
                <a:solidFill>
                  <a:prstClr val="black"/>
                </a:solidFill>
                <a:latin typeface="Times New Roman" pitchFamily="18" charset="0"/>
                <a:cs typeface="Times New Roman" pitchFamily="18" charset="0"/>
              </a:rPr>
              <a:t>: </a:t>
            </a:r>
            <a:r>
              <a:rPr lang="en-US" sz="3400" b="1" dirty="0">
                <a:solidFill>
                  <a:prstClr val="black"/>
                </a:solidFill>
                <a:latin typeface="Times New Roman" pitchFamily="18" charset="0"/>
                <a:cs typeface="Times New Roman" pitchFamily="18" charset="0"/>
              </a:rPr>
              <a:t>C</a:t>
            </a:r>
          </a:p>
        </p:txBody>
      </p:sp>
      <p:sp>
        <p:nvSpPr>
          <p:cNvPr id="7" name="Right Arrow 6" descr="n89 zalo Cuong Bui">
            <a:hlinkClick r:id="rId5" action="ppaction://hlinksldjump"/>
          </p:cNvPr>
          <p:cNvSpPr/>
          <p:nvPr/>
        </p:nvSpPr>
        <p:spPr>
          <a:xfrm>
            <a:off x="11309131" y="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pic>
        <p:nvPicPr>
          <p:cNvPr id="8" name="Picture 7" descr="n89 zalo Cuong Bui">
            <a:extLst>
              <a:ext uri="{FF2B5EF4-FFF2-40B4-BE49-F238E27FC236}">
                <a16:creationId xmlns:a16="http://schemas.microsoft.com/office/drawing/2014/main" id="{86E51721-3649-4069-B35E-7CAE5A3BCCB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92623" y="4080095"/>
            <a:ext cx="3783863" cy="2278117"/>
          </a:xfrm>
          <a:prstGeom prst="rect">
            <a:avLst/>
          </a:prstGeom>
          <a:noFill/>
          <a:ln>
            <a:noFill/>
          </a:ln>
        </p:spPr>
      </p:pic>
    </p:spTree>
    <p:extLst>
      <p:ext uri="{BB962C8B-B14F-4D97-AF65-F5344CB8AC3E}">
        <p14:creationId xmlns:p14="http://schemas.microsoft.com/office/powerpoint/2010/main" val="401200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89 zalo Cuong Bui">
            <a:extLst>
              <a:ext uri="{FF2B5EF4-FFF2-40B4-BE49-F238E27FC236}">
                <a16:creationId xmlns:a16="http://schemas.microsoft.com/office/drawing/2014/main" id="{FDE8B0F7-1211-4E95-B51D-A13316B49D49}"/>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2298"/>
          <a:stretch/>
        </p:blipFill>
        <p:spPr>
          <a:xfrm>
            <a:off x="0" y="0"/>
            <a:ext cx="12192000" cy="6858000"/>
          </a:xfrm>
          <a:prstGeom prst="rect">
            <a:avLst/>
          </a:prstGeom>
        </p:spPr>
      </p:pic>
    </p:spTree>
    <p:extLst>
      <p:ext uri="{BB962C8B-B14F-4D97-AF65-F5344CB8AC3E}">
        <p14:creationId xmlns:p14="http://schemas.microsoft.com/office/powerpoint/2010/main" val="1690349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89 zalo Cuong Bui"/>
          <p:cNvSpPr>
            <a:spLocks noGrp="1"/>
          </p:cNvSpPr>
          <p:nvPr>
            <p:ph type="title" idx="4294967295"/>
          </p:nvPr>
        </p:nvSpPr>
        <p:spPr>
          <a:xfrm>
            <a:off x="5288926" y="189132"/>
            <a:ext cx="2470150" cy="569912"/>
          </a:xfrm>
          <a:prstGeom prst="roundRect">
            <a:avLst/>
          </a:prstGeom>
          <a:solidFill>
            <a:schemeClr val="accent1">
              <a:lumMod val="50000"/>
            </a:schemeClr>
          </a:solidFill>
        </p:spPr>
        <p:txBody>
          <a:bodyPr>
            <a:normAutofit fontScale="90000"/>
          </a:bodyPr>
          <a:lstStyle/>
          <a:p>
            <a:pPr algn="ctr"/>
            <a:r>
              <a:rPr lang="en-US" sz="32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Khởi</a:t>
            </a:r>
            <a:r>
              <a:rPr lang="en-US" sz="3200" b="1">
                <a:solidFill>
                  <a:schemeClr val="bg1"/>
                </a:solidFill>
                <a:latin typeface="Cambria" panose="02040503050406030204" pitchFamily="18" charset="0"/>
                <a:ea typeface="Cambria" panose="02040503050406030204" pitchFamily="18" charset="0"/>
                <a:cs typeface="Times New Roman" panose="02020603050405020304" pitchFamily="18" charset="0"/>
              </a:rPr>
              <a:t> động</a:t>
            </a:r>
          </a:p>
        </p:txBody>
      </p:sp>
      <p:graphicFrame>
        <p:nvGraphicFramePr>
          <p:cNvPr id="4" name="Table 4" descr="n89 zalo Cuong Bui"/>
          <p:cNvGraphicFramePr>
            <a:graphicFrameLocks noGrp="1"/>
          </p:cNvGraphicFramePr>
          <p:nvPr>
            <p:ph idx="4294967295"/>
            <p:extLst>
              <p:ext uri="{D42A27DB-BD31-4B8C-83A1-F6EECF244321}">
                <p14:modId xmlns:p14="http://schemas.microsoft.com/office/powerpoint/2010/main" val="3847851199"/>
              </p:ext>
            </p:extLst>
          </p:nvPr>
        </p:nvGraphicFramePr>
        <p:xfrm>
          <a:off x="670739" y="983790"/>
          <a:ext cx="11336677" cy="3992880"/>
        </p:xfrm>
        <a:graphic>
          <a:graphicData uri="http://schemas.openxmlformats.org/drawingml/2006/table">
            <a:tbl>
              <a:tblPr firstRow="1" bandRow="1">
                <a:tableStyleId>{5C22544A-7EE6-4342-B048-85BDC9FD1C3A}</a:tableStyleId>
              </a:tblPr>
              <a:tblGrid>
                <a:gridCol w="1211941">
                  <a:extLst>
                    <a:ext uri="{9D8B030D-6E8A-4147-A177-3AD203B41FA5}">
                      <a16:colId xmlns:a16="http://schemas.microsoft.com/office/drawing/2014/main" val="20000"/>
                    </a:ext>
                  </a:extLst>
                </a:gridCol>
                <a:gridCol w="1838680">
                  <a:extLst>
                    <a:ext uri="{9D8B030D-6E8A-4147-A177-3AD203B41FA5}">
                      <a16:colId xmlns:a16="http://schemas.microsoft.com/office/drawing/2014/main" val="20001"/>
                    </a:ext>
                  </a:extLst>
                </a:gridCol>
                <a:gridCol w="1761146">
                  <a:extLst>
                    <a:ext uri="{9D8B030D-6E8A-4147-A177-3AD203B41FA5}">
                      <a16:colId xmlns:a16="http://schemas.microsoft.com/office/drawing/2014/main" val="20002"/>
                    </a:ext>
                  </a:extLst>
                </a:gridCol>
                <a:gridCol w="1666335">
                  <a:extLst>
                    <a:ext uri="{9D8B030D-6E8A-4147-A177-3AD203B41FA5}">
                      <a16:colId xmlns:a16="http://schemas.microsoft.com/office/drawing/2014/main" val="20003"/>
                    </a:ext>
                  </a:extLst>
                </a:gridCol>
                <a:gridCol w="1619525">
                  <a:extLst>
                    <a:ext uri="{9D8B030D-6E8A-4147-A177-3AD203B41FA5}">
                      <a16:colId xmlns:a16="http://schemas.microsoft.com/office/drawing/2014/main" val="20004"/>
                    </a:ext>
                  </a:extLst>
                </a:gridCol>
                <a:gridCol w="1619525">
                  <a:extLst>
                    <a:ext uri="{9D8B030D-6E8A-4147-A177-3AD203B41FA5}">
                      <a16:colId xmlns:a16="http://schemas.microsoft.com/office/drawing/2014/main" val="20005"/>
                    </a:ext>
                  </a:extLst>
                </a:gridCol>
                <a:gridCol w="1619525">
                  <a:extLst>
                    <a:ext uri="{9D8B030D-6E8A-4147-A177-3AD203B41FA5}">
                      <a16:colId xmlns:a16="http://schemas.microsoft.com/office/drawing/2014/main" val="20006"/>
                    </a:ext>
                  </a:extLst>
                </a:gridCol>
              </a:tblGrid>
              <a:tr h="370840">
                <a:tc>
                  <a:txBody>
                    <a:bodyPr/>
                    <a:lstStyle/>
                    <a:p>
                      <a:r>
                        <a:rPr lang="en-US" sz="2000">
                          <a:solidFill>
                            <a:schemeClr val="accent1"/>
                          </a:solidFill>
                          <a:latin typeface="Cambria" panose="02040503050406030204" pitchFamily="18" charset="0"/>
                          <a:ea typeface="Cambria" panose="02040503050406030204" pitchFamily="18" charset="0"/>
                        </a:rPr>
                        <a:t>BỘ 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latin typeface="Cambria" panose="02040503050406030204" pitchFamily="18" charset="0"/>
                          <a:ea typeface="Cambria" panose="02040503050406030204" pitchFamily="18" charset="0"/>
                        </a:rPr>
                        <a:t>CHỈ SỐ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dirty="0">
                          <a:solidFill>
                            <a:schemeClr val="accent1"/>
                          </a:solidFill>
                          <a:latin typeface="Cambria" panose="02040503050406030204" pitchFamily="18" charset="0"/>
                          <a:ea typeface="Cambria" panose="02040503050406030204" pitchFamily="18" charset="0"/>
                        </a:rPr>
                        <a:t>CHỈ SỐ CŨ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latin typeface="Cambria" panose="02040503050406030204" pitchFamily="18" charset="0"/>
                          <a:ea typeface="Cambria" panose="02040503050406030204" pitchFamily="18" charset="0"/>
                        </a:rPr>
                        <a:t>HỆ SỐ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latin typeface="Cambria" panose="02040503050406030204" pitchFamily="18" charset="0"/>
                          <a:ea typeface="Cambria" panose="02040503050406030204" pitchFamily="18" charset="0"/>
                        </a:rPr>
                        <a:t>ĐN TIÊU THỤ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latin typeface="Cambria" panose="02040503050406030204" pitchFamily="18" charset="0"/>
                          <a:ea typeface="Cambria" panose="02040503050406030204" pitchFamily="18" charset="0"/>
                        </a:rPr>
                        <a:t>ĐƠN GIÁ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latin typeface="Cambria" panose="02040503050406030204" pitchFamily="18" charset="0"/>
                          <a:ea typeface="Cambria" panose="02040503050406030204" pitchFamily="18" charset="0"/>
                        </a:rPr>
                        <a:t>THÀNH TIỀN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70840">
                <a:tc>
                  <a:txBody>
                    <a:bodyPr/>
                    <a:lstStyle/>
                    <a:p>
                      <a:pPr algn="ctr"/>
                      <a:r>
                        <a:rPr lang="en-US" sz="2000">
                          <a:solidFill>
                            <a:schemeClr val="tx1"/>
                          </a:solidFill>
                          <a:latin typeface="Cambria" panose="02040503050406030204" pitchFamily="18" charset="0"/>
                          <a:ea typeface="Cambria" panose="02040503050406030204" pitchFamily="18" charset="0"/>
                        </a:rPr>
                        <a:t>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8.429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8.157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endParaRPr lang="en-US" sz="2000">
                        <a:solidFill>
                          <a:schemeClr val="accent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50</a:t>
                      </a:r>
                    </a:p>
                    <a:p>
                      <a:pPr algn="ctr"/>
                      <a:r>
                        <a:rPr lang="en-US" sz="2000">
                          <a:solidFill>
                            <a:schemeClr val="tx1"/>
                          </a:solidFill>
                          <a:latin typeface="Cambria" panose="02040503050406030204" pitchFamily="18" charset="0"/>
                          <a:ea typeface="Cambria" panose="02040503050406030204" pitchFamily="18" charset="0"/>
                        </a:rPr>
                        <a:t>50</a:t>
                      </a:r>
                    </a:p>
                    <a:p>
                      <a:pPr algn="ctr"/>
                      <a:r>
                        <a:rPr lang="en-US" sz="2000">
                          <a:solidFill>
                            <a:schemeClr val="tx1"/>
                          </a:solidFill>
                          <a:latin typeface="Cambria" panose="02040503050406030204" pitchFamily="18" charset="0"/>
                          <a:ea typeface="Cambria" panose="02040503050406030204" pitchFamily="18" charset="0"/>
                        </a:rPr>
                        <a:t>100</a:t>
                      </a:r>
                    </a:p>
                    <a:p>
                      <a:pPr algn="ctr"/>
                      <a:r>
                        <a:rPr lang="en-US" sz="2000">
                          <a:solidFill>
                            <a:schemeClr val="tx1"/>
                          </a:solidFill>
                          <a:latin typeface="Cambria" panose="02040503050406030204" pitchFamily="18" charset="0"/>
                          <a:ea typeface="Cambria" panose="02040503050406030204" pitchFamily="18"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1.549</a:t>
                      </a:r>
                    </a:p>
                    <a:p>
                      <a:pPr algn="ctr"/>
                      <a:r>
                        <a:rPr lang="en-US" sz="2000">
                          <a:solidFill>
                            <a:schemeClr val="tx1"/>
                          </a:solidFill>
                          <a:latin typeface="Cambria" panose="02040503050406030204" pitchFamily="18" charset="0"/>
                          <a:ea typeface="Cambria" panose="02040503050406030204" pitchFamily="18" charset="0"/>
                        </a:rPr>
                        <a:t>1.600</a:t>
                      </a:r>
                    </a:p>
                    <a:p>
                      <a:pPr algn="ctr"/>
                      <a:r>
                        <a:rPr lang="en-US" sz="2000">
                          <a:solidFill>
                            <a:schemeClr val="tx1"/>
                          </a:solidFill>
                          <a:latin typeface="Cambria" panose="02040503050406030204" pitchFamily="18" charset="0"/>
                          <a:ea typeface="Cambria" panose="02040503050406030204" pitchFamily="18" charset="0"/>
                        </a:rPr>
                        <a:t>1.858</a:t>
                      </a:r>
                    </a:p>
                    <a:p>
                      <a:pPr algn="ctr"/>
                      <a:r>
                        <a:rPr lang="en-US" sz="2000">
                          <a:solidFill>
                            <a:schemeClr val="tx1"/>
                          </a:solidFill>
                          <a:latin typeface="Cambria" panose="02040503050406030204" pitchFamily="18" charset="0"/>
                          <a:ea typeface="Cambria" panose="02040503050406030204" pitchFamily="18" charset="0"/>
                        </a:rPr>
                        <a:t>2.340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chemeClr val="tx1"/>
                          </a:solidFill>
                          <a:latin typeface="Cambria" panose="02040503050406030204" pitchFamily="18" charset="0"/>
                          <a:ea typeface="Cambria" panose="02040503050406030204" pitchFamily="18" charset="0"/>
                        </a:rPr>
                        <a:t>77.450</a:t>
                      </a:r>
                    </a:p>
                    <a:p>
                      <a:pPr algn="ctr"/>
                      <a:r>
                        <a:rPr lang="en-US" sz="2000">
                          <a:solidFill>
                            <a:schemeClr val="tx1"/>
                          </a:solidFill>
                          <a:latin typeface="Cambria" panose="02040503050406030204" pitchFamily="18" charset="0"/>
                          <a:ea typeface="Cambria" panose="02040503050406030204" pitchFamily="18" charset="0"/>
                        </a:rPr>
                        <a:t>80.000</a:t>
                      </a:r>
                    </a:p>
                    <a:p>
                      <a:pPr algn="ctr"/>
                      <a:r>
                        <a:rPr lang="en-US" sz="2000">
                          <a:solidFill>
                            <a:schemeClr val="tx1"/>
                          </a:solidFill>
                          <a:latin typeface="Cambria" panose="02040503050406030204" pitchFamily="18" charset="0"/>
                          <a:ea typeface="Cambria" panose="02040503050406030204" pitchFamily="18" charset="0"/>
                        </a:rPr>
                        <a:t>185.800</a:t>
                      </a:r>
                    </a:p>
                    <a:p>
                      <a:pPr algn="ctr"/>
                      <a:r>
                        <a:rPr lang="en-US" sz="2000">
                          <a:solidFill>
                            <a:schemeClr val="tx1"/>
                          </a:solidFill>
                          <a:latin typeface="Cambria" panose="02040503050406030204" pitchFamily="18" charset="0"/>
                          <a:ea typeface="Cambria" panose="02040503050406030204" pitchFamily="18" charset="0"/>
                        </a:rPr>
                        <a:t>168.480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2000">
                          <a:solidFill>
                            <a:schemeClr val="accent1"/>
                          </a:solidFill>
                          <a:latin typeface="Cambria" panose="02040503050406030204" pitchFamily="18" charset="0"/>
                          <a:ea typeface="Cambria" panose="02040503050406030204" pitchFamily="18" charset="0"/>
                        </a:rPr>
                        <a:t>Cộng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latin typeface="Cambria" panose="02040503050406030204" pitchFamily="18" charset="0"/>
                          <a:ea typeface="Cambria" panose="02040503050406030204" pitchFamily="18" charset="0"/>
                        </a:rPr>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1">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latin typeface="Cambria" panose="02040503050406030204" pitchFamily="18" charset="0"/>
                          <a:ea typeface="Cambria" panose="02040503050406030204" pitchFamily="18" charset="0"/>
                        </a:rPr>
                        <a:t>511.730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gridSpan="4">
                  <a:txBody>
                    <a:bodyPr/>
                    <a:lstStyle/>
                    <a:p>
                      <a:r>
                        <a:rPr lang="en-US" sz="2000">
                          <a:solidFill>
                            <a:schemeClr val="accent1"/>
                          </a:solidFill>
                          <a:latin typeface="Cambria" panose="02040503050406030204" pitchFamily="18" charset="0"/>
                          <a:ea typeface="Cambria" panose="02040503050406030204" pitchFamily="18" charset="0"/>
                        </a:rPr>
                        <a:t>Thuế suất GTGT: </a:t>
                      </a:r>
                      <a:r>
                        <a:rPr lang="en-US" sz="2000">
                          <a:solidFill>
                            <a:schemeClr val="tx1"/>
                          </a:solidFill>
                          <a:latin typeface="Cambria" panose="02040503050406030204" pitchFamily="18" charset="0"/>
                          <a:ea typeface="Cambria" panose="020405030504060302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2000">
                          <a:solidFill>
                            <a:schemeClr val="accent1"/>
                          </a:solidFill>
                          <a:latin typeface="Cambria" panose="02040503050406030204" pitchFamily="18" charset="0"/>
                          <a:ea typeface="Cambria" panose="02040503050406030204" pitchFamily="18" charset="0"/>
                        </a:rPr>
                        <a:t>Thuế GTGT: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latin typeface="Cambria" panose="02040503050406030204" pitchFamily="18" charset="0"/>
                          <a:ea typeface="Cambria" panose="02040503050406030204" pitchFamily="18" charset="0"/>
                        </a:rPr>
                        <a:t>51.173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gridSpan="6">
                  <a:txBody>
                    <a:bodyPr/>
                    <a:lstStyle/>
                    <a:p>
                      <a:r>
                        <a:rPr lang="en-US" sz="2000">
                          <a:solidFill>
                            <a:schemeClr val="accent1"/>
                          </a:solidFill>
                          <a:latin typeface="Cambria" panose="02040503050406030204" pitchFamily="18" charset="0"/>
                          <a:ea typeface="Cambria" panose="02040503050406030204" pitchFamily="18" charset="0"/>
                        </a:rPr>
                        <a:t>Tổng cộng tiền thanh toán: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latin typeface="Cambria" panose="02040503050406030204" pitchFamily="18" charset="0"/>
                          <a:ea typeface="Cambria" panose="02040503050406030204" pitchFamily="18" charset="0"/>
                        </a:rPr>
                        <a:t>562.903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gridSpan="7">
                  <a:txBody>
                    <a:bodyPr/>
                    <a:lstStyle/>
                    <a:p>
                      <a:r>
                        <a:rPr lang="en-US" sz="2000" dirty="0" err="1">
                          <a:solidFill>
                            <a:schemeClr val="accent1"/>
                          </a:solidFill>
                          <a:latin typeface="Cambria" panose="02040503050406030204" pitchFamily="18" charset="0"/>
                          <a:ea typeface="Cambria" panose="02040503050406030204" pitchFamily="18" charset="0"/>
                        </a:rPr>
                        <a:t>Số</a:t>
                      </a:r>
                      <a:r>
                        <a:rPr lang="en-US" sz="2000" dirty="0">
                          <a:solidFill>
                            <a:schemeClr val="accent1"/>
                          </a:solidFill>
                          <a:latin typeface="Cambria" panose="02040503050406030204" pitchFamily="18" charset="0"/>
                          <a:ea typeface="Cambria" panose="02040503050406030204" pitchFamily="18" charset="0"/>
                        </a:rPr>
                        <a:t> </a:t>
                      </a:r>
                      <a:r>
                        <a:rPr lang="en-US" sz="2000" dirty="0" err="1">
                          <a:solidFill>
                            <a:schemeClr val="accent1"/>
                          </a:solidFill>
                          <a:latin typeface="Cambria" panose="02040503050406030204" pitchFamily="18" charset="0"/>
                          <a:ea typeface="Cambria" panose="02040503050406030204" pitchFamily="18" charset="0"/>
                        </a:rPr>
                        <a:t>tiền</a:t>
                      </a:r>
                      <a:r>
                        <a:rPr lang="en-US" sz="2000" dirty="0">
                          <a:solidFill>
                            <a:schemeClr val="accent1"/>
                          </a:solidFill>
                          <a:latin typeface="Cambria" panose="02040503050406030204" pitchFamily="18" charset="0"/>
                          <a:ea typeface="Cambria" panose="02040503050406030204" pitchFamily="18" charset="0"/>
                        </a:rPr>
                        <a:t> </a:t>
                      </a:r>
                      <a:r>
                        <a:rPr lang="en-US" sz="2000" dirty="0" err="1">
                          <a:solidFill>
                            <a:schemeClr val="accent1"/>
                          </a:solidFill>
                          <a:latin typeface="Cambria" panose="02040503050406030204" pitchFamily="18" charset="0"/>
                          <a:ea typeface="Cambria" panose="02040503050406030204" pitchFamily="18" charset="0"/>
                        </a:rPr>
                        <a:t>viết</a:t>
                      </a:r>
                      <a:r>
                        <a:rPr lang="en-US" sz="2000" dirty="0">
                          <a:solidFill>
                            <a:schemeClr val="accent1"/>
                          </a:solidFill>
                          <a:latin typeface="Cambria" panose="02040503050406030204" pitchFamily="18" charset="0"/>
                          <a:ea typeface="Cambria" panose="02040503050406030204" pitchFamily="18" charset="0"/>
                        </a:rPr>
                        <a:t> </a:t>
                      </a:r>
                      <a:r>
                        <a:rPr lang="en-US" sz="2000" dirty="0" err="1">
                          <a:solidFill>
                            <a:schemeClr val="accent1"/>
                          </a:solidFill>
                          <a:latin typeface="Cambria" panose="02040503050406030204" pitchFamily="18" charset="0"/>
                          <a:ea typeface="Cambria" panose="02040503050406030204" pitchFamily="18" charset="0"/>
                        </a:rPr>
                        <a:t>bằng</a:t>
                      </a:r>
                      <a:r>
                        <a:rPr lang="en-US" sz="2000" dirty="0">
                          <a:solidFill>
                            <a:schemeClr val="accent1"/>
                          </a:solidFill>
                          <a:latin typeface="Cambria" panose="02040503050406030204" pitchFamily="18" charset="0"/>
                          <a:ea typeface="Cambria" panose="02040503050406030204" pitchFamily="18" charset="0"/>
                        </a:rPr>
                        <a:t> </a:t>
                      </a:r>
                      <a:r>
                        <a:rPr lang="en-US" sz="2000" dirty="0" err="1">
                          <a:solidFill>
                            <a:schemeClr val="accent1"/>
                          </a:solidFill>
                          <a:latin typeface="Cambria" panose="02040503050406030204" pitchFamily="18" charset="0"/>
                          <a:ea typeface="Cambria" panose="02040503050406030204" pitchFamily="18" charset="0"/>
                        </a:rPr>
                        <a:t>chữ</a:t>
                      </a:r>
                      <a:r>
                        <a:rPr lang="en-US" sz="2000" dirty="0">
                          <a:solidFill>
                            <a:schemeClr val="accent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Năm</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trăm</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sáu</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mươi</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hai</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nghìn</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chín</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trăm</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linh</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ba</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đồng</a:t>
                      </a:r>
                      <a:r>
                        <a:rPr lang="en-US" sz="2000" i="1" dirty="0">
                          <a:solidFill>
                            <a:schemeClr val="tx1"/>
                          </a:solidFill>
                          <a:latin typeface="Cambria" panose="02040503050406030204" pitchFamily="18" charset="0"/>
                          <a:ea typeface="Cambria" panose="02040503050406030204" pitchFamily="18" charset="0"/>
                        </a:rPr>
                        <a:t>.</a:t>
                      </a:r>
                      <a:endParaRPr lang="en-US" sz="2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1026" name="Picture 2" descr="n89 zalo Cuong B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43" y="189132"/>
            <a:ext cx="1356634" cy="783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9 zalo Cuong Bu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927" y="508285"/>
            <a:ext cx="305812" cy="526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n89 zalo Cuong Bui"/>
          <p:cNvSpPr txBox="1"/>
          <p:nvPr/>
        </p:nvSpPr>
        <p:spPr>
          <a:xfrm>
            <a:off x="659004" y="5201416"/>
            <a:ext cx="11078616" cy="919401"/>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ghi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đơn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tiền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(GTGT)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ty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liệu</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1" descr="n89 zalo Cuong Bui"/>
          <p:cNvSpPr/>
          <p:nvPr/>
        </p:nvSpPr>
        <p:spPr>
          <a:xfrm>
            <a:off x="195697" y="898408"/>
            <a:ext cx="6447322" cy="55812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descr="n89 zalo Cuong Bui"/>
          <p:cNvSpPr>
            <a:spLocks noChangeArrowheads="1"/>
          </p:cNvSpPr>
          <p:nvPr/>
        </p:nvSpPr>
        <p:spPr bwMode="auto">
          <a:xfrm>
            <a:off x="362607" y="1196062"/>
            <a:ext cx="644732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dirty="0" smtClean="0">
                <a:solidFill>
                  <a:srgbClr val="0070C0"/>
                </a:solidFill>
                <a:latin typeface="#9Slide03 Comfortaa" panose="00000500000000000000" pitchFamily="2" charset="0"/>
                <a:cs typeface="Times New Roman" panose="02020603050405020304" pitchFamily="18" charset="0"/>
              </a:rPr>
              <a:t>Để </a:t>
            </a:r>
            <a:r>
              <a:rPr lang="vi-VN" sz="3200" dirty="0">
                <a:solidFill>
                  <a:srgbClr val="0070C0"/>
                </a:solidFill>
                <a:latin typeface="#9Slide03 Comfortaa" panose="00000500000000000000" pitchFamily="2" charset="0"/>
                <a:cs typeface="Times New Roman" panose="02020603050405020304" pitchFamily="18" charset="0"/>
              </a:rPr>
              <a:t>có thể tiết kiệm tiền điện, chúng ta cần biết những thiết bị nào trong nhà tiêu thụ nhiều năng lượng điện nhất. Các số liệu trong bảng hóa đơn có ý nghĩa như thế nào? </a:t>
            </a:r>
            <a:endParaRPr lang="en-US" sz="3200" dirty="0">
              <a:solidFill>
                <a:srgbClr val="0070C0"/>
              </a:solidFill>
              <a:latin typeface="#9Slide03 Comfortaa" panose="00000500000000000000" pitchFamily="2" charset="0"/>
              <a:cs typeface="Times New Roman" panose="02020603050405020304" pitchFamily="18" charset="0"/>
            </a:endParaRPr>
          </a:p>
        </p:txBody>
      </p:sp>
      <p:grpSp>
        <p:nvGrpSpPr>
          <p:cNvPr id="3" name="Group 2" descr="n89 zalo Cuong Bui"/>
          <p:cNvGrpSpPr/>
          <p:nvPr/>
        </p:nvGrpSpPr>
        <p:grpSpPr>
          <a:xfrm>
            <a:off x="0" y="6719668"/>
            <a:ext cx="12192000" cy="152400"/>
            <a:chOff x="0" y="6705600"/>
            <a:chExt cx="12192000" cy="152400"/>
          </a:xfrm>
        </p:grpSpPr>
        <p:sp>
          <p:nvSpPr>
            <p:cNvPr id="4" name="Rectangle 3"/>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5" name="Rectangle 4"/>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 name="Rectangle 5"/>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 name="Rectangle 6"/>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8" name="!!3" descr="n89 zalo Cuong Bui"/>
          <p:cNvSpPr/>
          <p:nvPr/>
        </p:nvSpPr>
        <p:spPr>
          <a:xfrm flipV="1">
            <a:off x="169902" y="1168935"/>
            <a:ext cx="644732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31" name="!!4" descr="n89 zalo Cuong Bui"/>
          <p:cNvSpPr/>
          <p:nvPr/>
        </p:nvSpPr>
        <p:spPr>
          <a:xfrm>
            <a:off x="195697" y="6167101"/>
            <a:ext cx="6293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nvGrpSpPr>
          <p:cNvPr id="11" name="Group 10" descr="n89 zalo Cuong Bui"/>
          <p:cNvGrpSpPr/>
          <p:nvPr/>
        </p:nvGrpSpPr>
        <p:grpSpPr>
          <a:xfrm>
            <a:off x="11239653" y="238008"/>
            <a:ext cx="660400" cy="660400"/>
            <a:chOff x="6324600" y="-2133600"/>
            <a:chExt cx="1066800" cy="1066800"/>
          </a:xfrm>
        </p:grpSpPr>
        <p:sp>
          <p:nvSpPr>
            <p:cNvPr id="12" name="Oval 11"/>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3" name="Oval 12"/>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4" name="Oval 13"/>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5" name="Oval 14"/>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22" name="Rectangle 26" descr="n89 zalo Cuong Bui"/>
          <p:cNvSpPr/>
          <p:nvPr/>
        </p:nvSpPr>
        <p:spPr>
          <a:xfrm rot="10800000" flipH="1">
            <a:off x="504092" y="257714"/>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Rectangle 27" descr="n89 zalo Cuong Bui"/>
          <p:cNvSpPr/>
          <p:nvPr/>
        </p:nvSpPr>
        <p:spPr>
          <a:xfrm rot="10800000" flipH="1">
            <a:off x="838786" y="257714"/>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Rectangle 28" descr="n89 zalo Cuong Bui"/>
          <p:cNvSpPr/>
          <p:nvPr/>
        </p:nvSpPr>
        <p:spPr>
          <a:xfrm rot="10800000" flipH="1">
            <a:off x="1508174" y="257714"/>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Rectangle 29" descr="n89 zalo Cuong Bui"/>
          <p:cNvSpPr/>
          <p:nvPr/>
        </p:nvSpPr>
        <p:spPr>
          <a:xfrm rot="10800000" flipH="1">
            <a:off x="1173568" y="257714"/>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pic>
        <p:nvPicPr>
          <p:cNvPr id="54" name="Picture 53" descr="n89 zalo Cuong Bu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4370" y="-1952079"/>
            <a:ext cx="718232" cy="718232"/>
          </a:xfrm>
          <a:prstGeom prst="rect">
            <a:avLst/>
          </a:prstGeom>
        </p:spPr>
      </p:pic>
      <p:pic>
        <p:nvPicPr>
          <p:cNvPr id="56" name="Picture 55" descr="n89 zalo Cuong Bui"/>
          <p:cNvPicPr>
            <a:picLocks noChangeAspect="1"/>
          </p:cNvPicPr>
          <p:nvPr/>
        </p:nvPicPr>
        <p:blipFill>
          <a:blip r:embed="rId3" cstate="print">
            <a:extLst>
              <a:ext uri="{28A0092B-C50C-407E-A947-70E740481C1C}">
                <a14:useLocalDpi xmlns:a14="http://schemas.microsoft.com/office/drawing/2010/main" val="0"/>
              </a:ext>
            </a:extLst>
          </a:blip>
          <a:srcRect l="24115" r="12077"/>
          <a:stretch>
            <a:fillRect/>
          </a:stretch>
        </p:blipFill>
        <p:spPr>
          <a:xfrm>
            <a:off x="-5215186" y="2551841"/>
            <a:ext cx="3002506" cy="2646874"/>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pic>
        <p:nvPicPr>
          <p:cNvPr id="57" name="Picture 56" descr="n89 zalo Cuong Bui">
            <a:extLst>
              <a:ext uri="{FF2B5EF4-FFF2-40B4-BE49-F238E27FC236}">
                <a16:creationId xmlns:a16="http://schemas.microsoft.com/office/drawing/2014/main" id="{8E8A06BA-85A9-46FB-8B3F-888EF51E84FD}"/>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2298"/>
          <a:stretch/>
        </p:blipFill>
        <p:spPr>
          <a:xfrm>
            <a:off x="6719817" y="1228608"/>
            <a:ext cx="5472183" cy="493849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3714</TotalTime>
  <Words>1716</Words>
  <Application>Microsoft Office PowerPoint</Application>
  <PresentationFormat>Widescreen</PresentationFormat>
  <Paragraphs>176</Paragraphs>
  <Slides>31</Slides>
  <Notes>0</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Cambria Math</vt:lpstr>
      <vt:lpstr>Helvetica Neue</vt:lpstr>
      <vt:lpstr>Arial</vt:lpstr>
      <vt:lpstr>Cambria</vt:lpstr>
      <vt:lpstr>#9Slide03 Arima Madurai Black</vt:lpstr>
      <vt:lpstr>#9Slide03 Comfortaa</vt:lpstr>
      <vt:lpstr>Myriad Pro Black Cond</vt:lpstr>
      <vt:lpstr>Calibri Light</vt:lpstr>
      <vt:lpstr>HP001 4 hàng</vt:lpstr>
      <vt:lpstr>Times New Roman</vt:lpstr>
      <vt:lpstr>Wingdings</vt:lpstr>
      <vt:lpstr>#9Slide03 Montserrat ExtraLight</vt:lpstr>
      <vt:lpstr>#9Slide03 Penumbra</vt:lpstr>
      <vt:lpstr>Calibri</vt:lpstr>
      <vt:lpstr>Office Theme</vt:lpstr>
      <vt:lpstr>1_Office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Năng lượng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quang truong</dc:creator>
  <cp:lastModifiedBy>MacBook</cp:lastModifiedBy>
  <cp:revision>228</cp:revision>
  <dcterms:created xsi:type="dcterms:W3CDTF">2021-09-08T07:18:00Z</dcterms:created>
  <dcterms:modified xsi:type="dcterms:W3CDTF">2025-05-14T03:25:31Z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6416DD485BB3456494AB46D4EDE94622_12</vt:lpwstr>
  </property>
  <property fmtid="{D5CDD505-2E9C-101B-9397-08002B2CF9AE}" pid="3" name="KSOProductBuildVer">
    <vt:lpwstr>1033-12.2.0.13201</vt:lpwstr>
  </property>
</Properties>
</file>