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4" r:id="rId2"/>
    <p:sldId id="261" r:id="rId3"/>
    <p:sldId id="295" r:id="rId4"/>
    <p:sldId id="262" r:id="rId5"/>
    <p:sldId id="263" r:id="rId6"/>
    <p:sldId id="264" r:id="rId7"/>
    <p:sldId id="265" r:id="rId8"/>
    <p:sldId id="266" r:id="rId9"/>
    <p:sldId id="269" r:id="rId10"/>
    <p:sldId id="270" r:id="rId11"/>
    <p:sldId id="271" r:id="rId12"/>
    <p:sldId id="304" r:id="rId13"/>
    <p:sldId id="274" r:id="rId14"/>
    <p:sldId id="298" r:id="rId15"/>
    <p:sldId id="299" r:id="rId16"/>
    <p:sldId id="276" r:id="rId17"/>
    <p:sldId id="300" r:id="rId18"/>
    <p:sldId id="301" r:id="rId19"/>
    <p:sldId id="302" r:id="rId20"/>
    <p:sldId id="277" r:id="rId21"/>
    <p:sldId id="278" r:id="rId22"/>
    <p:sldId id="305" r:id="rId23"/>
    <p:sldId id="307" r:id="rId24"/>
    <p:sldId id="306" r:id="rId25"/>
    <p:sldId id="282" r:id="rId26"/>
    <p:sldId id="303" r:id="rId27"/>
    <p:sldId id="285" r:id="rId28"/>
    <p:sldId id="286" r:id="rId29"/>
    <p:sldId id="287" r:id="rId30"/>
    <p:sldId id="288" r:id="rId31"/>
    <p:sldId id="290" r:id="rId32"/>
    <p:sldId id="308" r:id="rId33"/>
    <p:sldId id="309" r:id="rId34"/>
    <p:sldId id="310" r:id="rId35"/>
    <p:sldId id="311" r:id="rId36"/>
    <p:sldId id="291" r:id="rId37"/>
    <p:sldId id="296" r:id="rId38"/>
    <p:sldId id="29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B7492-A1C9-4283-A0D0-1B62B9B6D24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14016-577A-48E8-90BB-24D7C607A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66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Home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ô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378D7-BEC3-4656-95E2-C8B28B4305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43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p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9351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ea3bc51f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ea3bc51f03_0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778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ec8a61b897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ec8a61b897_0_53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30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ec8a61b897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ec8a61b897_0_53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404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21C8-0A74-496C-8F7C-F728214F94B0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9D16-D1F8-4D84-8B7B-946809338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4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21C8-0A74-496C-8F7C-F728214F94B0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9D16-D1F8-4D84-8B7B-946809338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2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21C8-0A74-496C-8F7C-F728214F94B0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9D16-D1F8-4D84-8B7B-946809338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21C8-0A74-496C-8F7C-F728214F94B0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9D16-D1F8-4D84-8B7B-946809338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2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21C8-0A74-496C-8F7C-F728214F94B0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9D16-D1F8-4D84-8B7B-946809338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7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21C8-0A74-496C-8F7C-F728214F94B0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9D16-D1F8-4D84-8B7B-946809338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9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21C8-0A74-496C-8F7C-F728214F94B0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9D16-D1F8-4D84-8B7B-946809338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5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21C8-0A74-496C-8F7C-F728214F94B0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9D16-D1F8-4D84-8B7B-946809338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9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21C8-0A74-496C-8F7C-F728214F94B0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9D16-D1F8-4D84-8B7B-946809338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8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21C8-0A74-496C-8F7C-F728214F94B0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9D16-D1F8-4D84-8B7B-946809338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6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21C8-0A74-496C-8F7C-F728214F94B0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9D16-D1F8-4D84-8B7B-946809338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621C8-0A74-496C-8F7C-F728214F94B0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89D16-D1F8-4D84-8B7B-946809338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gif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8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3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35.png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 descr="n89 zalo Cuong Bui">
            <a:extLst>
              <a:ext uri="{FF2B5EF4-FFF2-40B4-BE49-F238E27FC236}">
                <a16:creationId xmlns:a16="http://schemas.microsoft.com/office/drawing/2014/main" id="{C13178FE-3AF9-8493-FDF2-B12E409B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22" y="510090"/>
            <a:ext cx="11275740" cy="4028455"/>
          </a:xfrm>
          <a:solidFill>
            <a:srgbClr val="FEE8C5"/>
          </a:solidFill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latin typeface="Cambria" panose="02040503050406030204" pitchFamily="18" charset="0"/>
                <a:cs typeface="Times New Roman" panose="02020603050405020304" pitchFamily="18" charset="0"/>
              </a:rPr>
              <a:t>KIỂM TRA </a:t>
            </a:r>
            <a:r>
              <a:rPr lang="en-US" sz="8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8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CŨ</a:t>
            </a:r>
            <a:r>
              <a:rPr lang="en-US" sz="8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43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n89 zalo Cuong Bui">
            <a:extLst>
              <a:ext uri="{FF2B5EF4-FFF2-40B4-BE49-F238E27FC236}">
                <a16:creationId xmlns:a16="http://schemas.microsoft.com/office/drawing/2014/main" id="{0081A07B-A283-4E91-A73D-8F48B73E8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004" y="1856783"/>
            <a:ext cx="1202194" cy="1202194"/>
          </a:xfrm>
          <a:prstGeom prst="rect">
            <a:avLst/>
          </a:prstGeom>
        </p:spPr>
      </p:pic>
      <p:sp>
        <p:nvSpPr>
          <p:cNvPr id="52" name="Google Shape;52;p17" descr="n89 zalo Cuong Bui"/>
          <p:cNvSpPr/>
          <p:nvPr/>
        </p:nvSpPr>
        <p:spPr>
          <a:xfrm>
            <a:off x="-2602833" y="-2596500"/>
            <a:ext cx="5206800" cy="5206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3" name="Google Shape;53;p17" descr="n89 zalo Cuong Bui"/>
          <p:cNvSpPr/>
          <p:nvPr/>
        </p:nvSpPr>
        <p:spPr>
          <a:xfrm>
            <a:off x="6237649" y="-2906132"/>
            <a:ext cx="7600400" cy="7600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56" name="Google Shape;56;p17" descr="n89 zalo Cuong Bui"/>
          <p:cNvGrpSpPr/>
          <p:nvPr/>
        </p:nvGrpSpPr>
        <p:grpSpPr>
          <a:xfrm>
            <a:off x="7276558" y="-1065773"/>
            <a:ext cx="4598188" cy="5649616"/>
            <a:chOff x="5457418" y="-427855"/>
            <a:chExt cx="3448641" cy="4237212"/>
          </a:xfrm>
        </p:grpSpPr>
        <p:sp>
          <p:nvSpPr>
            <p:cNvPr id="57" name="Google Shape;57;p17"/>
            <p:cNvSpPr/>
            <p:nvPr/>
          </p:nvSpPr>
          <p:spPr>
            <a:xfrm>
              <a:off x="6330036" y="3165257"/>
              <a:ext cx="644100" cy="644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8" name="Google Shape;58;p17"/>
            <p:cNvSpPr/>
            <p:nvPr/>
          </p:nvSpPr>
          <p:spPr>
            <a:xfrm>
              <a:off x="6974011" y="3165257"/>
              <a:ext cx="644100" cy="644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9" name="Google Shape;59;p17"/>
            <p:cNvSpPr/>
            <p:nvPr/>
          </p:nvSpPr>
          <p:spPr>
            <a:xfrm>
              <a:off x="7617985" y="3165257"/>
              <a:ext cx="644100" cy="64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60" name="Google Shape;60;p17"/>
            <p:cNvSpPr/>
            <p:nvPr/>
          </p:nvSpPr>
          <p:spPr>
            <a:xfrm>
              <a:off x="8261960" y="3165257"/>
              <a:ext cx="644100" cy="64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61" name="Google Shape;61;p17"/>
            <p:cNvSpPr/>
            <p:nvPr/>
          </p:nvSpPr>
          <p:spPr>
            <a:xfrm>
              <a:off x="5457418" y="2995302"/>
              <a:ext cx="644100" cy="64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cxnSp>
          <p:nvCxnSpPr>
            <p:cNvPr id="62" name="Google Shape;62;p17"/>
            <p:cNvCxnSpPr/>
            <p:nvPr/>
          </p:nvCxnSpPr>
          <p:spPr>
            <a:xfrm rot="10800000">
              <a:off x="6651432" y="-397855"/>
              <a:ext cx="600" cy="35631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17"/>
            <p:cNvCxnSpPr/>
            <p:nvPr/>
          </p:nvCxnSpPr>
          <p:spPr>
            <a:xfrm rot="10800000">
              <a:off x="7296002" y="-410155"/>
              <a:ext cx="0" cy="35754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17"/>
            <p:cNvCxnSpPr/>
            <p:nvPr/>
          </p:nvCxnSpPr>
          <p:spPr>
            <a:xfrm rot="10800000">
              <a:off x="7939972" y="-427855"/>
              <a:ext cx="0" cy="35931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17"/>
            <p:cNvCxnSpPr/>
            <p:nvPr/>
          </p:nvCxnSpPr>
          <p:spPr>
            <a:xfrm rot="10800000">
              <a:off x="8579141" y="-404755"/>
              <a:ext cx="4800" cy="35700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17"/>
            <p:cNvCxnSpPr>
              <a:endCxn id="61" idx="0"/>
            </p:cNvCxnSpPr>
            <p:nvPr/>
          </p:nvCxnSpPr>
          <p:spPr>
            <a:xfrm flipH="1">
              <a:off x="5779468" y="-386898"/>
              <a:ext cx="872100" cy="33822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17"/>
            <p:cNvCxnSpPr/>
            <p:nvPr/>
          </p:nvCxnSpPr>
          <p:spPr>
            <a:xfrm flipH="1">
              <a:off x="6652098" y="-410243"/>
              <a:ext cx="93300" cy="35754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17"/>
            <p:cNvCxnSpPr/>
            <p:nvPr/>
          </p:nvCxnSpPr>
          <p:spPr>
            <a:xfrm rot="10800000" flipH="1">
              <a:off x="7296011" y="-410155"/>
              <a:ext cx="93600" cy="35754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17"/>
            <p:cNvCxnSpPr/>
            <p:nvPr/>
          </p:nvCxnSpPr>
          <p:spPr>
            <a:xfrm rot="10800000" flipH="1">
              <a:off x="7939980" y="-392755"/>
              <a:ext cx="102000" cy="35580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17"/>
            <p:cNvCxnSpPr/>
            <p:nvPr/>
          </p:nvCxnSpPr>
          <p:spPr>
            <a:xfrm rot="10800000" flipH="1">
              <a:off x="8583950" y="-410155"/>
              <a:ext cx="77100" cy="35754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17"/>
            <p:cNvCxnSpPr>
              <a:endCxn id="61" idx="0"/>
            </p:cNvCxnSpPr>
            <p:nvPr/>
          </p:nvCxnSpPr>
          <p:spPr>
            <a:xfrm flipH="1">
              <a:off x="5779468" y="-427698"/>
              <a:ext cx="761100" cy="34230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2" name="Google Shape;72;p17" descr="n89 zalo Cuong Bui"/>
          <p:cNvGrpSpPr/>
          <p:nvPr/>
        </p:nvGrpSpPr>
        <p:grpSpPr>
          <a:xfrm rot="-1992218">
            <a:off x="-1650841" y="-2936485"/>
            <a:ext cx="4604928" cy="4687455"/>
            <a:chOff x="4743868" y="-427855"/>
            <a:chExt cx="4162191" cy="4237212"/>
          </a:xfrm>
        </p:grpSpPr>
        <p:sp>
          <p:nvSpPr>
            <p:cNvPr id="73" name="Google Shape;73;p17"/>
            <p:cNvSpPr/>
            <p:nvPr/>
          </p:nvSpPr>
          <p:spPr>
            <a:xfrm>
              <a:off x="6330036" y="3165257"/>
              <a:ext cx="644100" cy="644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74" name="Google Shape;74;p17"/>
            <p:cNvSpPr/>
            <p:nvPr/>
          </p:nvSpPr>
          <p:spPr>
            <a:xfrm>
              <a:off x="6974011" y="3165257"/>
              <a:ext cx="644100" cy="644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75" name="Google Shape;75;p17"/>
            <p:cNvSpPr/>
            <p:nvPr/>
          </p:nvSpPr>
          <p:spPr>
            <a:xfrm>
              <a:off x="7617985" y="3165257"/>
              <a:ext cx="644100" cy="64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76" name="Google Shape;76;p17"/>
            <p:cNvSpPr/>
            <p:nvPr/>
          </p:nvSpPr>
          <p:spPr>
            <a:xfrm>
              <a:off x="8261960" y="3165257"/>
              <a:ext cx="644100" cy="64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77" name="Google Shape;77;p17"/>
            <p:cNvSpPr/>
            <p:nvPr/>
          </p:nvSpPr>
          <p:spPr>
            <a:xfrm>
              <a:off x="5457418" y="2995302"/>
              <a:ext cx="644100" cy="64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cxnSp>
          <p:nvCxnSpPr>
            <p:cNvPr id="78" name="Google Shape;78;p17"/>
            <p:cNvCxnSpPr/>
            <p:nvPr/>
          </p:nvCxnSpPr>
          <p:spPr>
            <a:xfrm rot="10800000">
              <a:off x="6651432" y="-397855"/>
              <a:ext cx="600" cy="35631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17"/>
            <p:cNvCxnSpPr/>
            <p:nvPr/>
          </p:nvCxnSpPr>
          <p:spPr>
            <a:xfrm rot="10800000">
              <a:off x="7296002" y="-410155"/>
              <a:ext cx="0" cy="35754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17"/>
            <p:cNvCxnSpPr/>
            <p:nvPr/>
          </p:nvCxnSpPr>
          <p:spPr>
            <a:xfrm rot="10800000">
              <a:off x="7939972" y="-427855"/>
              <a:ext cx="0" cy="35931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17"/>
            <p:cNvCxnSpPr/>
            <p:nvPr/>
          </p:nvCxnSpPr>
          <p:spPr>
            <a:xfrm rot="10800000">
              <a:off x="8579141" y="-404755"/>
              <a:ext cx="4800" cy="35700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17"/>
            <p:cNvCxnSpPr>
              <a:endCxn id="77" idx="0"/>
            </p:cNvCxnSpPr>
            <p:nvPr/>
          </p:nvCxnSpPr>
          <p:spPr>
            <a:xfrm rot="1992604">
              <a:off x="5654364" y="-349517"/>
              <a:ext cx="1122309" cy="3307437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17"/>
            <p:cNvCxnSpPr/>
            <p:nvPr/>
          </p:nvCxnSpPr>
          <p:spPr>
            <a:xfrm flipH="1">
              <a:off x="6652098" y="-410243"/>
              <a:ext cx="93300" cy="35754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17"/>
            <p:cNvCxnSpPr/>
            <p:nvPr/>
          </p:nvCxnSpPr>
          <p:spPr>
            <a:xfrm rot="10800000" flipH="1">
              <a:off x="7296011" y="-410155"/>
              <a:ext cx="93600" cy="35754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17"/>
            <p:cNvCxnSpPr/>
            <p:nvPr/>
          </p:nvCxnSpPr>
          <p:spPr>
            <a:xfrm rot="10800000" flipH="1">
              <a:off x="7939980" y="-392755"/>
              <a:ext cx="102000" cy="35580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17"/>
            <p:cNvCxnSpPr/>
            <p:nvPr/>
          </p:nvCxnSpPr>
          <p:spPr>
            <a:xfrm rot="10800000" flipH="1">
              <a:off x="8583950" y="-410155"/>
              <a:ext cx="77100" cy="35754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17"/>
            <p:cNvCxnSpPr>
              <a:endCxn id="77" idx="0"/>
            </p:cNvCxnSpPr>
            <p:nvPr/>
          </p:nvCxnSpPr>
          <p:spPr>
            <a:xfrm rot="1992052">
              <a:off x="5541200" y="-356686"/>
              <a:ext cx="1237637" cy="3280976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8" name="Google Shape;88;p17" descr="n89 zalo Cuong Bui"/>
          <p:cNvSpPr/>
          <p:nvPr/>
        </p:nvSpPr>
        <p:spPr>
          <a:xfrm>
            <a:off x="3205100" y="5703400"/>
            <a:ext cx="5206800" cy="5206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4" name="TextBox 43" descr="n89 zalo Cuong Bui">
            <a:extLst>
              <a:ext uri="{FF2B5EF4-FFF2-40B4-BE49-F238E27FC236}">
                <a16:creationId xmlns:a16="http://schemas.microsoft.com/office/drawing/2014/main" id="{8289E7F4-F1C8-43B4-B6B1-1812FAB83E53}"/>
              </a:ext>
            </a:extLst>
          </p:cNvPr>
          <p:cNvSpPr txBox="1"/>
          <p:nvPr/>
        </p:nvSpPr>
        <p:spPr>
          <a:xfrm>
            <a:off x="573366" y="3058974"/>
            <a:ext cx="8811261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LÀM VIỆC NHÓM</a:t>
            </a:r>
          </a:p>
          <a:p>
            <a:pPr>
              <a:lnSpc>
                <a:spcPct val="120000"/>
              </a:lnSpc>
            </a:pPr>
            <a:r>
              <a:rPr lang="en-US" sz="2800" b="1" dirty="0" err="1">
                <a:latin typeface="Cambria" panose="02040503050406030204" pitchFamily="18" charset="0"/>
              </a:rPr>
              <a:t>Mỗi</a:t>
            </a:r>
            <a:r>
              <a:rPr lang="en-US" sz="2800" b="1" dirty="0"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</a:rPr>
              <a:t>nhóm</a:t>
            </a:r>
            <a:r>
              <a:rPr lang="en-US" sz="2800" b="1" dirty="0">
                <a:latin typeface="Cambria" panose="02040503050406030204" pitchFamily="18" charset="0"/>
              </a:rPr>
              <a:t> :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2800" b="1" i="1" dirty="0" err="1">
                <a:latin typeface="Cambria" panose="02040503050406030204" pitchFamily="18" charset="0"/>
              </a:rPr>
              <a:t>Đọc</a:t>
            </a:r>
            <a:r>
              <a:rPr lang="en-US" sz="2800" b="1" i="1" dirty="0">
                <a:latin typeface="Cambria" panose="02040503050406030204" pitchFamily="18" charset="0"/>
              </a:rPr>
              <a:t> </a:t>
            </a:r>
            <a:r>
              <a:rPr lang="en-US" sz="2800" b="1" i="1" dirty="0" err="1">
                <a:latin typeface="Cambria" panose="02040503050406030204" pitchFamily="18" charset="0"/>
              </a:rPr>
              <a:t>sách</a:t>
            </a:r>
            <a:r>
              <a:rPr lang="en-US" sz="2800" b="1" i="1" dirty="0">
                <a:latin typeface="Cambria" panose="02040503050406030204" pitchFamily="18" charset="0"/>
              </a:rPr>
              <a:t> </a:t>
            </a:r>
            <a:r>
              <a:rPr lang="en-US" sz="2800" b="1" i="1" dirty="0" err="1">
                <a:latin typeface="Cambria" panose="02040503050406030204" pitchFamily="18" charset="0"/>
              </a:rPr>
              <a:t>giáo</a:t>
            </a:r>
            <a:r>
              <a:rPr lang="en-US" sz="2800" b="1" i="1" dirty="0">
                <a:latin typeface="Cambria" panose="02040503050406030204" pitchFamily="18" charset="0"/>
              </a:rPr>
              <a:t> khoa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2800" b="1" i="1" dirty="0" err="1" smtClean="0">
                <a:latin typeface="Cambria" panose="02040503050406030204" pitchFamily="18" charset="0"/>
              </a:rPr>
              <a:t>Hoàn</a:t>
            </a:r>
            <a:r>
              <a:rPr lang="en-US" sz="2800" b="1" i="1" dirty="0" smtClean="0"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</a:rPr>
              <a:t>thành</a:t>
            </a:r>
            <a:r>
              <a:rPr lang="en-US" sz="2800" b="1" i="1" dirty="0" smtClean="0"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</a:rPr>
              <a:t>bảng</a:t>
            </a:r>
            <a:r>
              <a:rPr lang="en-US" sz="2800" b="1" i="1" dirty="0" smtClean="0"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</a:rPr>
              <a:t>các</a:t>
            </a:r>
            <a:r>
              <a:rPr lang="en-US" sz="2800" b="1" i="1" dirty="0" smtClean="0"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</a:rPr>
              <a:t>đại</a:t>
            </a:r>
            <a:r>
              <a:rPr lang="en-US" sz="2800" b="1" i="1" dirty="0" smtClean="0">
                <a:latin typeface="Cambria" panose="02040503050406030204" pitchFamily="18" charset="0"/>
              </a:rPr>
              <a:t> l</a:t>
            </a:r>
            <a:r>
              <a:rPr lang="vi-VN" sz="2800" b="1" i="1" dirty="0" smtClean="0">
                <a:latin typeface="Cambria" panose="02040503050406030204" pitchFamily="18" charset="0"/>
              </a:rPr>
              <a:t>ư</a:t>
            </a:r>
            <a:r>
              <a:rPr lang="en-US" sz="2800" b="1" i="1" dirty="0" err="1" smtClean="0">
                <a:latin typeface="Cambria" panose="02040503050406030204" pitchFamily="18" charset="0"/>
              </a:rPr>
              <a:t>ợng</a:t>
            </a:r>
            <a:r>
              <a:rPr lang="en-US" sz="2800" b="1" i="1" dirty="0" smtClean="0"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</a:rPr>
              <a:t>đặc</a:t>
            </a:r>
            <a:r>
              <a:rPr lang="en-US" sz="2800" b="1" i="1" dirty="0" smtClean="0"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</a:rPr>
              <a:t>tr</a:t>
            </a:r>
            <a:r>
              <a:rPr lang="vi-VN" sz="2800" b="1" i="1" dirty="0" smtClean="0">
                <a:latin typeface="Cambria" panose="02040503050406030204" pitchFamily="18" charset="0"/>
              </a:rPr>
              <a:t>ư</a:t>
            </a:r>
            <a:r>
              <a:rPr lang="en-US" sz="2800" b="1" i="1" dirty="0" smtClean="0">
                <a:latin typeface="Cambria" panose="02040503050406030204" pitchFamily="18" charset="0"/>
              </a:rPr>
              <a:t>ng </a:t>
            </a:r>
            <a:r>
              <a:rPr lang="en-US" sz="2800" b="1" i="1" dirty="0" err="1" smtClean="0">
                <a:latin typeface="Cambria" panose="02040503050406030204" pitchFamily="18" charset="0"/>
              </a:rPr>
              <a:t>của</a:t>
            </a:r>
            <a:r>
              <a:rPr lang="en-US" sz="2800" b="1" i="1" dirty="0" smtClean="0"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</a:rPr>
              <a:t>dao</a:t>
            </a:r>
            <a:r>
              <a:rPr lang="en-US" sz="2800" b="1" i="1" dirty="0" smtClean="0"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</a:rPr>
              <a:t>động</a:t>
            </a:r>
            <a:r>
              <a:rPr lang="en-US" sz="2800" b="1" i="1" dirty="0" smtClean="0"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</a:rPr>
              <a:t>điều</a:t>
            </a:r>
            <a:r>
              <a:rPr lang="en-US" sz="2800" b="1" i="1" dirty="0" smtClean="0"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</a:rPr>
              <a:t>hòa</a:t>
            </a:r>
            <a:r>
              <a:rPr lang="en-US" sz="2800" b="1" i="1" dirty="0" smtClean="0">
                <a:latin typeface="Cambria" panose="02040503050406030204" pitchFamily="18" charset="0"/>
              </a:rPr>
              <a:t> ( </a:t>
            </a:r>
            <a:r>
              <a:rPr lang="en-US" sz="2800" b="1" i="1" dirty="0" err="1" smtClean="0">
                <a:latin typeface="Cambria" panose="02040503050406030204" pitchFamily="18" charset="0"/>
              </a:rPr>
              <a:t>nối</a:t>
            </a:r>
            <a:r>
              <a:rPr lang="en-US" sz="2800" b="1" i="1" dirty="0" smtClean="0"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</a:rPr>
              <a:t>các</a:t>
            </a:r>
            <a:r>
              <a:rPr lang="en-US" sz="2800" b="1" i="1" dirty="0" smtClean="0"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</a:rPr>
              <a:t>cột</a:t>
            </a:r>
            <a:r>
              <a:rPr lang="en-US" sz="2800" b="1" i="1" dirty="0" smtClean="0"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</a:rPr>
              <a:t>tương</a:t>
            </a:r>
            <a:r>
              <a:rPr lang="en-US" sz="2800" b="1" i="1" dirty="0" smtClean="0"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</a:rPr>
              <a:t>ứng</a:t>
            </a:r>
            <a:r>
              <a:rPr lang="en-US" sz="2800" b="1" i="1" dirty="0" smtClean="0"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</a:rPr>
              <a:t>trong</a:t>
            </a:r>
            <a:r>
              <a:rPr lang="en-US" sz="2800" b="1" i="1" dirty="0" smtClean="0"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</a:rPr>
              <a:t>phiếu</a:t>
            </a:r>
            <a:r>
              <a:rPr lang="en-US" sz="2800" b="1" i="1" dirty="0" smtClean="0"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</a:rPr>
              <a:t>học</a:t>
            </a:r>
            <a:r>
              <a:rPr lang="en-US" sz="2800" b="1" i="1" dirty="0" smtClean="0">
                <a:latin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</a:rPr>
              <a:t>tập</a:t>
            </a:r>
            <a:r>
              <a:rPr lang="en-US" sz="2800" b="1" i="1" dirty="0" smtClean="0">
                <a:latin typeface="Cambria" panose="02040503050406030204" pitchFamily="18" charset="0"/>
              </a:rPr>
              <a:t>)</a:t>
            </a:r>
            <a:endParaRPr lang="en-US" sz="2800" b="1" i="1" dirty="0">
              <a:latin typeface="Cambria" panose="02040503050406030204" pitchFamily="18" charset="0"/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2800" b="1" i="1" dirty="0" err="1">
                <a:latin typeface="Cambria" panose="02040503050406030204" pitchFamily="18" charset="0"/>
              </a:rPr>
              <a:t>Thời</a:t>
            </a:r>
            <a:r>
              <a:rPr lang="en-US" sz="2800" b="1" i="1" dirty="0">
                <a:latin typeface="Cambria" panose="02040503050406030204" pitchFamily="18" charset="0"/>
              </a:rPr>
              <a:t> </a:t>
            </a:r>
            <a:r>
              <a:rPr lang="en-US" sz="2800" b="1" i="1" dirty="0" err="1">
                <a:latin typeface="Cambria" panose="02040503050406030204" pitchFamily="18" charset="0"/>
              </a:rPr>
              <a:t>gian</a:t>
            </a:r>
            <a:r>
              <a:rPr lang="en-US" sz="2800" b="1" i="1" dirty="0">
                <a:latin typeface="Cambria" panose="02040503050406030204" pitchFamily="18" charset="0"/>
              </a:rPr>
              <a:t>: 5 </a:t>
            </a:r>
            <a:r>
              <a:rPr lang="en-US" sz="2800" b="1" i="1" dirty="0" err="1">
                <a:latin typeface="Cambria" panose="02040503050406030204" pitchFamily="18" charset="0"/>
              </a:rPr>
              <a:t>phút</a:t>
            </a:r>
            <a:r>
              <a:rPr lang="en-US" sz="2800" b="1" i="1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39" name="TextBox 38" descr="n89 zalo Cuong Bui">
            <a:extLst>
              <a:ext uri="{FF2B5EF4-FFF2-40B4-BE49-F238E27FC236}">
                <a16:creationId xmlns:a16="http://schemas.microsoft.com/office/drawing/2014/main" id="{601AEF62-C0DA-473F-BB75-FFE61192ECC5}"/>
              </a:ext>
            </a:extLst>
          </p:cNvPr>
          <p:cNvSpPr txBox="1"/>
          <p:nvPr/>
        </p:nvSpPr>
        <p:spPr>
          <a:xfrm>
            <a:off x="338599" y="483177"/>
            <a:ext cx="5898431" cy="954107"/>
          </a:xfrm>
          <a:prstGeom prst="rect">
            <a:avLst/>
          </a:prstGeom>
          <a:solidFill>
            <a:schemeClr val="accent2">
              <a:lumMod val="60000"/>
              <a:lumOff val="40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marL="290513" indent="-290513"/>
            <a:r>
              <a:rPr lang="en-US" sz="2800" b="1" dirty="0">
                <a:latin typeface="Cambria" panose="02040503050406030204" pitchFamily="18" charset="0"/>
              </a:rPr>
              <a:t>I. CÁC ĐẠI L</a:t>
            </a:r>
            <a:r>
              <a:rPr lang="vi-VN" sz="2800" b="1" dirty="0">
                <a:latin typeface="Cambria" panose="02040503050406030204" pitchFamily="18" charset="0"/>
              </a:rPr>
              <a:t>Ư</a:t>
            </a:r>
            <a:r>
              <a:rPr lang="en-US" sz="2800" b="1" dirty="0">
                <a:latin typeface="Cambria" panose="02040503050406030204" pitchFamily="18" charset="0"/>
              </a:rPr>
              <a:t>ỢNG ĐẶC TR</a:t>
            </a:r>
            <a:r>
              <a:rPr lang="vi-VN" sz="2800" b="1" dirty="0">
                <a:latin typeface="Cambria" panose="02040503050406030204" pitchFamily="18" charset="0"/>
              </a:rPr>
              <a:t>Ư</a:t>
            </a:r>
            <a:r>
              <a:rPr lang="en-US" sz="2800" b="1" dirty="0">
                <a:latin typeface="Cambria" panose="02040503050406030204" pitchFamily="18" charset="0"/>
              </a:rPr>
              <a:t>NG CỦA DAO ĐỘNG ĐIỀU HÒA</a:t>
            </a:r>
          </a:p>
        </p:txBody>
      </p:sp>
    </p:spTree>
    <p:extLst>
      <p:ext uri="{BB962C8B-B14F-4D97-AF65-F5344CB8AC3E}">
        <p14:creationId xmlns:p14="http://schemas.microsoft.com/office/powerpoint/2010/main" val="1689839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n89 zalo Cuong Bui">
                <a:extLst>
                  <a:ext uri="{FF2B5EF4-FFF2-40B4-BE49-F238E27FC236}">
                    <a16:creationId xmlns:a16="http://schemas.microsoft.com/office/drawing/2014/main" id="{AD2A739C-9365-4237-8028-FE29DE04883D}"/>
                  </a:ext>
                </a:extLst>
              </p:cNvPr>
              <p:cNvSpPr/>
              <p:nvPr/>
            </p:nvSpPr>
            <p:spPr>
              <a:xfrm>
                <a:off x="1011864" y="164907"/>
                <a:ext cx="10322380" cy="830997"/>
              </a:xfrm>
              <a:prstGeom prst="rect">
                <a:avLst/>
              </a:prstGeom>
              <a:solidFill>
                <a:srgbClr val="FEE8C5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CÁC ĐẠI LƯỢNG ĐẶC TRƯNG CỦA DAO ĐỘNG ĐIỀU HÒA</a:t>
                </a:r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PTDĐ: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𝑪𝒐𝒔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𝝋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 descr="n89 zalo Cuong Bui">
                <a:extLst>
                  <a:ext uri="{FF2B5EF4-FFF2-40B4-BE49-F238E27FC236}">
                    <a16:creationId xmlns:a16="http://schemas.microsoft.com/office/drawing/2014/main" id="{AD2A739C-9365-4237-8028-FE29DE0488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64" y="164907"/>
                <a:ext cx="10322380" cy="830997"/>
              </a:xfrm>
              <a:prstGeom prst="rect">
                <a:avLst/>
              </a:prstGeom>
              <a:blipFill>
                <a:blip r:embed="rId2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 descr="n89 zalo Cuong Bui">
            <a:extLst>
              <a:ext uri="{FF2B5EF4-FFF2-40B4-BE49-F238E27FC236}">
                <a16:creationId xmlns:a16="http://schemas.microsoft.com/office/drawing/2014/main" id="{EA334323-BBDF-45AA-A1DF-1CD0B7508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369400"/>
              </p:ext>
            </p:extLst>
          </p:nvPr>
        </p:nvGraphicFramePr>
        <p:xfrm>
          <a:off x="604099" y="1277036"/>
          <a:ext cx="10959716" cy="519365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0028">
                  <a:extLst>
                    <a:ext uri="{9D8B030D-6E8A-4147-A177-3AD203B41FA5}">
                      <a16:colId xmlns:a16="http://schemas.microsoft.com/office/drawing/2014/main" val="2165082150"/>
                    </a:ext>
                  </a:extLst>
                </a:gridCol>
                <a:gridCol w="1928908">
                  <a:extLst>
                    <a:ext uri="{9D8B030D-6E8A-4147-A177-3AD203B41FA5}">
                      <a16:colId xmlns:a16="http://schemas.microsoft.com/office/drawing/2014/main" val="4284840083"/>
                    </a:ext>
                  </a:extLst>
                </a:gridCol>
                <a:gridCol w="1354417">
                  <a:extLst>
                    <a:ext uri="{9D8B030D-6E8A-4147-A177-3AD203B41FA5}">
                      <a16:colId xmlns:a16="http://schemas.microsoft.com/office/drawing/2014/main" val="807231951"/>
                    </a:ext>
                  </a:extLst>
                </a:gridCol>
                <a:gridCol w="1354417">
                  <a:extLst>
                    <a:ext uri="{9D8B030D-6E8A-4147-A177-3AD203B41FA5}">
                      <a16:colId xmlns:a16="http://schemas.microsoft.com/office/drawing/2014/main" val="2187257959"/>
                    </a:ext>
                  </a:extLst>
                </a:gridCol>
                <a:gridCol w="1186010">
                  <a:extLst>
                    <a:ext uri="{9D8B030D-6E8A-4147-A177-3AD203B41FA5}">
                      <a16:colId xmlns:a16="http://schemas.microsoft.com/office/drawing/2014/main" val="2918157303"/>
                    </a:ext>
                  </a:extLst>
                </a:gridCol>
                <a:gridCol w="1184817">
                  <a:extLst>
                    <a:ext uri="{9D8B030D-6E8A-4147-A177-3AD203B41FA5}">
                      <a16:colId xmlns:a16="http://schemas.microsoft.com/office/drawing/2014/main" val="2527791326"/>
                    </a:ext>
                  </a:extLst>
                </a:gridCol>
                <a:gridCol w="1184817">
                  <a:extLst>
                    <a:ext uri="{9D8B030D-6E8A-4147-A177-3AD203B41FA5}">
                      <a16:colId xmlns:a16="http://schemas.microsoft.com/office/drawing/2014/main" val="3612559444"/>
                    </a:ext>
                  </a:extLst>
                </a:gridCol>
                <a:gridCol w="1336302">
                  <a:extLst>
                    <a:ext uri="{9D8B030D-6E8A-4147-A177-3AD203B41FA5}">
                      <a16:colId xmlns:a16="http://schemas.microsoft.com/office/drawing/2014/main" val="1629674913"/>
                    </a:ext>
                  </a:extLst>
                </a:gridCol>
              </a:tblGrid>
              <a:tr h="804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Tên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đại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lượng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4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Li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độ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4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Biên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độ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4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Tần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số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góc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4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Chu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kì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4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Tần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số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4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Pha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ban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đầu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4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Pha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tại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4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52881"/>
                  </a:ext>
                </a:extLst>
              </a:tr>
              <a:tr h="2311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Kí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hiệu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4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5984155"/>
                  </a:ext>
                </a:extLst>
              </a:tr>
              <a:tr h="20807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Định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nghĩa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4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605314"/>
                  </a:ext>
                </a:extLst>
              </a:tr>
              <a:tr h="2311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Đơn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vị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4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4557456"/>
                  </a:ext>
                </a:extLst>
              </a:tr>
              <a:tr h="10211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Công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thức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liên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hệ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4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1122835"/>
                  </a:ext>
                </a:extLst>
              </a:tr>
            </a:tbl>
          </a:graphicData>
        </a:graphic>
      </p:graphicFrame>
      <p:sp>
        <p:nvSpPr>
          <p:cNvPr id="6" name="TextBox 5" descr="n89 zalo Cuong Bui">
            <a:extLst>
              <a:ext uri="{FF2B5EF4-FFF2-40B4-BE49-F238E27FC236}">
                <a16:creationId xmlns:a16="http://schemas.microsoft.com/office/drawing/2014/main" id="{22C6A42C-5DC7-D057-263C-74FE3C35004B}"/>
              </a:ext>
            </a:extLst>
          </p:cNvPr>
          <p:cNvSpPr txBox="1"/>
          <p:nvPr/>
        </p:nvSpPr>
        <p:spPr>
          <a:xfrm>
            <a:off x="2833914" y="1985221"/>
            <a:ext cx="286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2437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endParaRPr lang="en-US" sz="2400" dirty="0">
              <a:solidFill>
                <a:srgbClr val="243763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 descr="n89 zalo Cuong Bui">
            <a:extLst>
              <a:ext uri="{FF2B5EF4-FFF2-40B4-BE49-F238E27FC236}">
                <a16:creationId xmlns:a16="http://schemas.microsoft.com/office/drawing/2014/main" id="{20BE9239-4772-211F-9340-15BA75A7A5DD}"/>
              </a:ext>
            </a:extLst>
          </p:cNvPr>
          <p:cNvSpPr txBox="1"/>
          <p:nvPr/>
        </p:nvSpPr>
        <p:spPr>
          <a:xfrm>
            <a:off x="4546600" y="1985220"/>
            <a:ext cx="286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2437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endParaRPr lang="en-US" sz="2400" dirty="0">
              <a:solidFill>
                <a:srgbClr val="243763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 descr="n89 zalo Cuong Bui">
            <a:extLst>
              <a:ext uri="{FF2B5EF4-FFF2-40B4-BE49-F238E27FC236}">
                <a16:creationId xmlns:a16="http://schemas.microsoft.com/office/drawing/2014/main" id="{CF1D54EF-89A9-EBBB-2EC3-95DECEE1172A}"/>
              </a:ext>
            </a:extLst>
          </p:cNvPr>
          <p:cNvSpPr txBox="1"/>
          <p:nvPr/>
        </p:nvSpPr>
        <p:spPr>
          <a:xfrm>
            <a:off x="5877654" y="1985219"/>
            <a:ext cx="286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2437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endParaRPr lang="en-US" sz="2400" dirty="0">
              <a:solidFill>
                <a:srgbClr val="243763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 descr="n89 zalo Cuong Bui">
            <a:extLst>
              <a:ext uri="{FF2B5EF4-FFF2-40B4-BE49-F238E27FC236}">
                <a16:creationId xmlns:a16="http://schemas.microsoft.com/office/drawing/2014/main" id="{8D8184BA-6046-746A-75E6-B199DBE83BB8}"/>
              </a:ext>
            </a:extLst>
          </p:cNvPr>
          <p:cNvSpPr txBox="1"/>
          <p:nvPr/>
        </p:nvSpPr>
        <p:spPr>
          <a:xfrm>
            <a:off x="7175419" y="1985219"/>
            <a:ext cx="286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2437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endParaRPr lang="en-US" sz="2400" dirty="0">
              <a:solidFill>
                <a:srgbClr val="243763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 descr="n89 zalo Cuong Bui">
            <a:extLst>
              <a:ext uri="{FF2B5EF4-FFF2-40B4-BE49-F238E27FC236}">
                <a16:creationId xmlns:a16="http://schemas.microsoft.com/office/drawing/2014/main" id="{2516DCBC-0054-DCC9-024D-46965E74645D}"/>
              </a:ext>
            </a:extLst>
          </p:cNvPr>
          <p:cNvSpPr txBox="1"/>
          <p:nvPr/>
        </p:nvSpPr>
        <p:spPr>
          <a:xfrm>
            <a:off x="8329855" y="1985219"/>
            <a:ext cx="286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2437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endParaRPr lang="en-US" sz="2400" dirty="0">
              <a:solidFill>
                <a:srgbClr val="243763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 descr="n89 zalo Cuong Bui">
            <a:extLst>
              <a:ext uri="{FF2B5EF4-FFF2-40B4-BE49-F238E27FC236}">
                <a16:creationId xmlns:a16="http://schemas.microsoft.com/office/drawing/2014/main" id="{DC5999D1-CD12-EA89-12FA-2B7F34A171C8}"/>
              </a:ext>
            </a:extLst>
          </p:cNvPr>
          <p:cNvSpPr txBox="1"/>
          <p:nvPr/>
        </p:nvSpPr>
        <p:spPr>
          <a:xfrm>
            <a:off x="9484291" y="1985219"/>
            <a:ext cx="286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2437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endParaRPr lang="en-US" sz="2400" dirty="0">
              <a:solidFill>
                <a:srgbClr val="243763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 descr="n89 zalo Cuong Bui">
            <a:extLst>
              <a:ext uri="{FF2B5EF4-FFF2-40B4-BE49-F238E27FC236}">
                <a16:creationId xmlns:a16="http://schemas.microsoft.com/office/drawing/2014/main" id="{884911A7-541C-A1FF-6797-B4FFCA755DD5}"/>
              </a:ext>
            </a:extLst>
          </p:cNvPr>
          <p:cNvSpPr txBox="1"/>
          <p:nvPr/>
        </p:nvSpPr>
        <p:spPr>
          <a:xfrm>
            <a:off x="10398312" y="1985218"/>
            <a:ext cx="10436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2437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="1">
                <a:solidFill>
                  <a:srgbClr val="2437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 + </a:t>
            </a:r>
            <a:r>
              <a:rPr lang="en-US" sz="2400" b="1">
                <a:solidFill>
                  <a:srgbClr val="2437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endParaRPr lang="en-US" sz="2400" dirty="0">
              <a:solidFill>
                <a:srgbClr val="243763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 descr="n89 zalo Cuong Bui">
            <a:extLst>
              <a:ext uri="{FF2B5EF4-FFF2-40B4-BE49-F238E27FC236}">
                <a16:creationId xmlns:a16="http://schemas.microsoft.com/office/drawing/2014/main" id="{4D7ECD65-75D2-0B8B-BD07-5F8CE699CB06}"/>
              </a:ext>
            </a:extLst>
          </p:cNvPr>
          <p:cNvSpPr txBox="1"/>
          <p:nvPr/>
        </p:nvSpPr>
        <p:spPr>
          <a:xfrm>
            <a:off x="5283201" y="2413265"/>
            <a:ext cx="1407885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luôn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thuộc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cấu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3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 descr="n89 zalo Cuong Bui">
            <a:extLst>
              <a:ext uri="{FF2B5EF4-FFF2-40B4-BE49-F238E27FC236}">
                <a16:creationId xmlns:a16="http://schemas.microsoft.com/office/drawing/2014/main" id="{1744C313-B1BD-A30C-1F4E-0998CD8E48C1}"/>
              </a:ext>
            </a:extLst>
          </p:cNvPr>
          <p:cNvSpPr txBox="1"/>
          <p:nvPr/>
        </p:nvSpPr>
        <p:spPr>
          <a:xfrm>
            <a:off x="6581768" y="2413265"/>
            <a:ext cx="13716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sz="23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hời</a:t>
            </a:r>
            <a:r>
              <a:rPr lang="en-US" sz="23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2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23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 descr="n89 zalo Cuong Bui">
            <a:extLst>
              <a:ext uri="{FF2B5EF4-FFF2-40B4-BE49-F238E27FC236}">
                <a16:creationId xmlns:a16="http://schemas.microsoft.com/office/drawing/2014/main" id="{99D9AD8F-2EB3-57DE-09AA-13F78E49936F}"/>
              </a:ext>
            </a:extLst>
          </p:cNvPr>
          <p:cNvSpPr txBox="1"/>
          <p:nvPr/>
        </p:nvSpPr>
        <p:spPr>
          <a:xfrm>
            <a:off x="7844513" y="2413265"/>
            <a:ext cx="1212024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sz="23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ố</a:t>
            </a:r>
            <a:r>
              <a:rPr lang="en-US" sz="23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23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giây</a:t>
            </a:r>
            <a:endParaRPr lang="en-US" sz="23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 descr="n89 zalo Cuong Bui">
            <a:extLst>
              <a:ext uri="{FF2B5EF4-FFF2-40B4-BE49-F238E27FC236}">
                <a16:creationId xmlns:a16="http://schemas.microsoft.com/office/drawing/2014/main" id="{93E8B7DD-95DF-E536-8B6C-0F80E000BDA7}"/>
              </a:ext>
            </a:extLst>
          </p:cNvPr>
          <p:cNvSpPr txBox="1"/>
          <p:nvPr/>
        </p:nvSpPr>
        <p:spPr>
          <a:xfrm>
            <a:off x="8982258" y="2413265"/>
            <a:ext cx="128016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en-US" sz="23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</a:t>
            </a:r>
            <a:r>
              <a:rPr lang="en-US" sz="23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tại</a:t>
            </a:r>
            <a:r>
              <a:rPr lang="en-US" sz="2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2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endParaRPr lang="en-US" sz="23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 = </a:t>
            </a:r>
            <a:r>
              <a:rPr lang="en-US" sz="23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 </a:t>
            </a:r>
            <a:r>
              <a:rPr lang="en-US" sz="23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DĐ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ĐH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đâu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phía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endParaRPr lang="en-US" sz="23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 descr="n89 zalo Cuong Bui">
            <a:extLst>
              <a:ext uri="{FF2B5EF4-FFF2-40B4-BE49-F238E27FC236}">
                <a16:creationId xmlns:a16="http://schemas.microsoft.com/office/drawing/2014/main" id="{87703C40-A2D8-2F5F-481E-F5D0D041C6CB}"/>
              </a:ext>
            </a:extLst>
          </p:cNvPr>
          <p:cNvSpPr txBox="1"/>
          <p:nvPr/>
        </p:nvSpPr>
        <p:spPr>
          <a:xfrm>
            <a:off x="10258884" y="2413265"/>
            <a:ext cx="128016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 </a:t>
            </a:r>
            <a:r>
              <a:rPr lang="en-US" sz="23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trạng</a:t>
            </a:r>
            <a:r>
              <a:rPr lang="en-US" sz="2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sz="2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tại</a:t>
            </a:r>
            <a:r>
              <a:rPr lang="en-US" sz="2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2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</a:t>
            </a:r>
          </a:p>
        </p:txBody>
      </p:sp>
      <p:sp>
        <p:nvSpPr>
          <p:cNvPr id="18" name="TextBox 17" descr="n89 zalo Cuong Bui">
            <a:extLst>
              <a:ext uri="{FF2B5EF4-FFF2-40B4-BE49-F238E27FC236}">
                <a16:creationId xmlns:a16="http://schemas.microsoft.com/office/drawing/2014/main" id="{10C726EE-8A96-8EBC-BF1E-A5BF0A3D235C}"/>
              </a:ext>
            </a:extLst>
          </p:cNvPr>
          <p:cNvSpPr txBox="1"/>
          <p:nvPr/>
        </p:nvSpPr>
        <p:spPr>
          <a:xfrm>
            <a:off x="2360384" y="4909749"/>
            <a:ext cx="12337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2437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m, cm...</a:t>
            </a:r>
            <a:endParaRPr lang="en-US" sz="2400" dirty="0">
              <a:solidFill>
                <a:srgbClr val="243763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 descr="n89 zalo Cuong Bui">
            <a:extLst>
              <a:ext uri="{FF2B5EF4-FFF2-40B4-BE49-F238E27FC236}">
                <a16:creationId xmlns:a16="http://schemas.microsoft.com/office/drawing/2014/main" id="{1125FB1A-3ACE-C4BC-4BE6-628DF2293E44}"/>
              </a:ext>
            </a:extLst>
          </p:cNvPr>
          <p:cNvSpPr txBox="1"/>
          <p:nvPr/>
        </p:nvSpPr>
        <p:spPr>
          <a:xfrm>
            <a:off x="4073070" y="4909749"/>
            <a:ext cx="12337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2437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m, cm...</a:t>
            </a:r>
            <a:endParaRPr lang="en-US" sz="2400" dirty="0">
              <a:solidFill>
                <a:srgbClr val="243763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 descr="n89 zalo Cuong Bui">
            <a:extLst>
              <a:ext uri="{FF2B5EF4-FFF2-40B4-BE49-F238E27FC236}">
                <a16:creationId xmlns:a16="http://schemas.microsoft.com/office/drawing/2014/main" id="{1C2A1960-78D0-0C56-8342-F3A45D15BDC6}"/>
              </a:ext>
            </a:extLst>
          </p:cNvPr>
          <p:cNvSpPr txBox="1"/>
          <p:nvPr/>
        </p:nvSpPr>
        <p:spPr>
          <a:xfrm>
            <a:off x="5404124" y="4924444"/>
            <a:ext cx="12337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2437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rad/s</a:t>
            </a:r>
            <a:endParaRPr lang="en-US" sz="2400" dirty="0">
              <a:solidFill>
                <a:srgbClr val="243763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 descr="n89 zalo Cuong Bui">
            <a:extLst>
              <a:ext uri="{FF2B5EF4-FFF2-40B4-BE49-F238E27FC236}">
                <a16:creationId xmlns:a16="http://schemas.microsoft.com/office/drawing/2014/main" id="{4EBDB94D-5929-E319-A5AD-103C9909281A}"/>
              </a:ext>
            </a:extLst>
          </p:cNvPr>
          <p:cNvSpPr txBox="1"/>
          <p:nvPr/>
        </p:nvSpPr>
        <p:spPr>
          <a:xfrm>
            <a:off x="6651564" y="4924444"/>
            <a:ext cx="12337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2437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endParaRPr lang="en-US" sz="2400" dirty="0">
              <a:solidFill>
                <a:srgbClr val="243763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 descr="n89 zalo Cuong Bui">
            <a:extLst>
              <a:ext uri="{FF2B5EF4-FFF2-40B4-BE49-F238E27FC236}">
                <a16:creationId xmlns:a16="http://schemas.microsoft.com/office/drawing/2014/main" id="{B660F5B6-03C2-C691-70B1-6F3F42830A36}"/>
              </a:ext>
            </a:extLst>
          </p:cNvPr>
          <p:cNvSpPr txBox="1"/>
          <p:nvPr/>
        </p:nvSpPr>
        <p:spPr>
          <a:xfrm>
            <a:off x="7830485" y="4909749"/>
            <a:ext cx="12337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2437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Hz</a:t>
            </a:r>
            <a:endParaRPr lang="en-US" sz="2400" dirty="0">
              <a:solidFill>
                <a:srgbClr val="243763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 descr="n89 zalo Cuong Bui">
            <a:extLst>
              <a:ext uri="{FF2B5EF4-FFF2-40B4-BE49-F238E27FC236}">
                <a16:creationId xmlns:a16="http://schemas.microsoft.com/office/drawing/2014/main" id="{35AC6B26-2804-942D-4AAF-FAF2B1A8E39F}"/>
              </a:ext>
            </a:extLst>
          </p:cNvPr>
          <p:cNvSpPr txBox="1"/>
          <p:nvPr/>
        </p:nvSpPr>
        <p:spPr>
          <a:xfrm>
            <a:off x="9023131" y="4924443"/>
            <a:ext cx="12337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2437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rad</a:t>
            </a:r>
            <a:endParaRPr lang="en-US" sz="2400" dirty="0">
              <a:solidFill>
                <a:srgbClr val="243763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 descr="n89 zalo Cuong Bui">
            <a:extLst>
              <a:ext uri="{FF2B5EF4-FFF2-40B4-BE49-F238E27FC236}">
                <a16:creationId xmlns:a16="http://schemas.microsoft.com/office/drawing/2014/main" id="{85E7983F-E795-6E42-CE24-62E884793AE2}"/>
              </a:ext>
            </a:extLst>
          </p:cNvPr>
          <p:cNvSpPr txBox="1"/>
          <p:nvPr/>
        </p:nvSpPr>
        <p:spPr>
          <a:xfrm>
            <a:off x="10300388" y="4924443"/>
            <a:ext cx="12337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2437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rad</a:t>
            </a:r>
            <a:endParaRPr lang="en-US" sz="2400" dirty="0">
              <a:solidFill>
                <a:srgbClr val="243763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 descr="n89 zalo Cuong Bui">
            <a:extLst>
              <a:ext uri="{FF2B5EF4-FFF2-40B4-BE49-F238E27FC236}">
                <a16:creationId xmlns:a16="http://schemas.microsoft.com/office/drawing/2014/main" id="{7BD66061-62AE-FBBC-A245-810039306937}"/>
              </a:ext>
            </a:extLst>
          </p:cNvPr>
          <p:cNvSpPr txBox="1"/>
          <p:nvPr/>
        </p:nvSpPr>
        <p:spPr>
          <a:xfrm>
            <a:off x="4049486" y="5659427"/>
            <a:ext cx="12337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= x</a:t>
            </a:r>
            <a:r>
              <a:rPr lang="en-US" sz="2400" baseline="-2500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max</a:t>
            </a:r>
            <a:endParaRPr lang="en-US" sz="240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 descr="n89 zalo Cuong Bui">
                <a:extLst>
                  <a:ext uri="{FF2B5EF4-FFF2-40B4-BE49-F238E27FC236}">
                    <a16:creationId xmlns:a16="http://schemas.microsoft.com/office/drawing/2014/main" id="{53A1B3CA-6446-953D-9FA1-EF9287F36FC3}"/>
                  </a:ext>
                </a:extLst>
              </p:cNvPr>
              <p:cNvSpPr txBox="1"/>
              <p:nvPr/>
            </p:nvSpPr>
            <p:spPr>
              <a:xfrm>
                <a:off x="5309780" y="5287341"/>
                <a:ext cx="1384301" cy="1153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 descr="n89 zalo Cuong Bui">
                <a:extLst>
                  <a:ext uri="{FF2B5EF4-FFF2-40B4-BE49-F238E27FC236}">
                    <a16:creationId xmlns:a16="http://schemas.microsoft.com/office/drawing/2014/main" id="{53A1B3CA-6446-953D-9FA1-EF9287F3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780" y="5287341"/>
                <a:ext cx="1384301" cy="1153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 descr="n89 zalo Cuong Bui">
                <a:extLst>
                  <a:ext uri="{FF2B5EF4-FFF2-40B4-BE49-F238E27FC236}">
                    <a16:creationId xmlns:a16="http://schemas.microsoft.com/office/drawing/2014/main" id="{D6B462AE-71BC-7BA5-F6C1-8FB277F1C4C8}"/>
                  </a:ext>
                </a:extLst>
              </p:cNvPr>
              <p:cNvSpPr txBox="1"/>
              <p:nvPr/>
            </p:nvSpPr>
            <p:spPr>
              <a:xfrm>
                <a:off x="7885279" y="5488464"/>
                <a:ext cx="1115242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 descr="n89 zalo Cuong Bui">
                <a:extLst>
                  <a:ext uri="{FF2B5EF4-FFF2-40B4-BE49-F238E27FC236}">
                    <a16:creationId xmlns:a16="http://schemas.microsoft.com/office/drawing/2014/main" id="{D6B462AE-71BC-7BA5-F6C1-8FB277F1C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279" y="5488464"/>
                <a:ext cx="1115242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 descr="n89 zalo Cuong Bui">
            <a:extLst>
              <a:ext uri="{FF2B5EF4-FFF2-40B4-BE49-F238E27FC236}">
                <a16:creationId xmlns:a16="http://schemas.microsoft.com/office/drawing/2014/main" id="{F2960BC5-802E-B450-B18F-4D85D2AF5832}"/>
              </a:ext>
            </a:extLst>
          </p:cNvPr>
          <p:cNvSpPr txBox="1"/>
          <p:nvPr/>
        </p:nvSpPr>
        <p:spPr>
          <a:xfrm>
            <a:off x="2076450" y="2448139"/>
            <a:ext cx="18622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dịch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VTCB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tại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</a:t>
            </a:r>
            <a:endParaRPr lang="en-US" sz="23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 descr="n89 zalo Cuong Bui">
            <a:extLst>
              <a:ext uri="{FF2B5EF4-FFF2-40B4-BE49-F238E27FC236}">
                <a16:creationId xmlns:a16="http://schemas.microsoft.com/office/drawing/2014/main" id="{65159623-CBC5-0918-62BC-B9A86249BF74}"/>
              </a:ext>
            </a:extLst>
          </p:cNvPr>
          <p:cNvSpPr txBox="1"/>
          <p:nvPr/>
        </p:nvSpPr>
        <p:spPr>
          <a:xfrm>
            <a:off x="3963848" y="2448139"/>
            <a:ext cx="12816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dịch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cực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VTCB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3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5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38599" y="1090305"/>
            <a:ext cx="11258669" cy="547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/>
          <a:p>
            <a:pPr algn="just"/>
            <a:r>
              <a:rPr lang="en-US" alt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Li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x: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VTCB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(m, cm, mm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VTCB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(m, cm, mm)</a:t>
            </a:r>
          </a:p>
          <a:p>
            <a:pPr algn="just">
              <a:defRPr/>
            </a:pP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Chu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T: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(s)</a:t>
            </a:r>
          </a:p>
          <a:p>
            <a:pPr algn="just">
              <a:defRPr/>
            </a:pPr>
            <a:r>
              <a:rPr lang="en-US" alt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f: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(1/s, Hz) : f = 1/T</a:t>
            </a:r>
          </a:p>
          <a:p>
            <a:pPr algn="just">
              <a:defRPr/>
            </a:pPr>
            <a:endParaRPr lang="en-US" altLang="en-US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rad/s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62" descr="AG00218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494" y="672792"/>
            <a:ext cx="6858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 descr="n89 zalo Cuong Bui">
            <a:extLst>
              <a:ext uri="{FF2B5EF4-FFF2-40B4-BE49-F238E27FC236}">
                <a16:creationId xmlns:a16="http://schemas.microsoft.com/office/drawing/2014/main" id="{601AEF62-C0DA-473F-BB75-FFE61192ECC5}"/>
              </a:ext>
            </a:extLst>
          </p:cNvPr>
          <p:cNvSpPr txBox="1"/>
          <p:nvPr/>
        </p:nvSpPr>
        <p:spPr>
          <a:xfrm>
            <a:off x="338599" y="472026"/>
            <a:ext cx="10645352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marL="290513" indent="-290513"/>
            <a:r>
              <a:rPr lang="en-US" sz="2800" b="1" dirty="0">
                <a:latin typeface="Cambria" panose="02040503050406030204" pitchFamily="18" charset="0"/>
              </a:rPr>
              <a:t>I. CÁC ĐẠI L</a:t>
            </a:r>
            <a:r>
              <a:rPr lang="vi-VN" sz="2800" b="1" dirty="0">
                <a:latin typeface="Cambria" panose="02040503050406030204" pitchFamily="18" charset="0"/>
              </a:rPr>
              <a:t>Ư</a:t>
            </a:r>
            <a:r>
              <a:rPr lang="en-US" sz="2800" b="1" dirty="0">
                <a:latin typeface="Cambria" panose="02040503050406030204" pitchFamily="18" charset="0"/>
              </a:rPr>
              <a:t>ỢNG ĐẶC TR</a:t>
            </a:r>
            <a:r>
              <a:rPr lang="vi-VN" sz="2800" b="1" dirty="0">
                <a:latin typeface="Cambria" panose="02040503050406030204" pitchFamily="18" charset="0"/>
              </a:rPr>
              <a:t>Ư</a:t>
            </a:r>
            <a:r>
              <a:rPr lang="en-US" sz="2800" b="1" dirty="0">
                <a:latin typeface="Cambria" panose="02040503050406030204" pitchFamily="18" charset="0"/>
              </a:rPr>
              <a:t>NG CỦA DAO ĐỘNG ĐIỀU HÒA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 descr="n89 zalo Cuong Bui">
                <a:extLst>
                  <a:ext uri="{FF2B5EF4-FFF2-40B4-BE49-F238E27FC236}">
                    <a16:creationId xmlns:a16="http://schemas.microsoft.com/office/drawing/2014/main" id="{53A1B3CA-6446-953D-9FA1-EF9287F36FC3}"/>
                  </a:ext>
                </a:extLst>
              </p:cNvPr>
              <p:cNvSpPr txBox="1"/>
              <p:nvPr/>
            </p:nvSpPr>
            <p:spPr>
              <a:xfrm>
                <a:off x="3358317" y="5532663"/>
                <a:ext cx="3053635" cy="983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 descr="n89 zalo Cuong Bui">
                <a:extLst>
                  <a:ext uri="{FF2B5EF4-FFF2-40B4-BE49-F238E27FC236}">
                    <a16:creationId xmlns:a16="http://schemas.microsoft.com/office/drawing/2014/main" id="{53A1B3CA-6446-953D-9FA1-EF9287F3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317" y="5532663"/>
                <a:ext cx="3053635" cy="9839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19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n89 zalo Cuong Bui">
            <a:extLst>
              <a:ext uri="{FF2B5EF4-FFF2-40B4-BE49-F238E27FC236}">
                <a16:creationId xmlns:a16="http://schemas.microsoft.com/office/drawing/2014/main" id="{118BB436-D4CE-426A-A98A-77765CD46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54" y="624327"/>
            <a:ext cx="654648" cy="108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 descr="n89 zalo Cuong Bui">
            <a:extLst>
              <a:ext uri="{FF2B5EF4-FFF2-40B4-BE49-F238E27FC236}">
                <a16:creationId xmlns:a16="http://schemas.microsoft.com/office/drawing/2014/main" id="{65912C06-7F0C-4819-BEB7-A37ABA1E18C1}"/>
              </a:ext>
            </a:extLst>
          </p:cNvPr>
          <p:cNvSpPr/>
          <p:nvPr/>
        </p:nvSpPr>
        <p:spPr>
          <a:xfrm>
            <a:off x="4831161" y="2742288"/>
            <a:ext cx="5839798" cy="68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3074" name="Picture 2" descr="n89 zalo Cuong Bui">
            <a:extLst>
              <a:ext uri="{FF2B5EF4-FFF2-40B4-BE49-F238E27FC236}">
                <a16:creationId xmlns:a16="http://schemas.microsoft.com/office/drawing/2014/main" id="{465AD210-4B35-4C61-9428-5F450AA4B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80" b="96387" l="2837" r="95745">
                        <a14:foregroundMark x1="16135" y1="13403" x2="67199" y2="45338"/>
                        <a14:foregroundMark x1="8333" y1="14569" x2="26950" y2="87646"/>
                        <a14:foregroundMark x1="26596" y1="12354" x2="47163" y2="13986"/>
                        <a14:foregroundMark x1="47163" y1="13986" x2="73936" y2="12238"/>
                        <a14:foregroundMark x1="73936" y1="12238" x2="75887" y2="12238"/>
                        <a14:foregroundMark x1="91844" y1="12587" x2="87766" y2="85897"/>
                        <a14:foregroundMark x1="87766" y1="85897" x2="82272" y2="91807"/>
                        <a14:foregroundMark x1="73742" y1="93103" x2="72518" y2="93240"/>
                        <a14:foregroundMark x1="75000" y1="92963" x2="74635" y2="93004"/>
                        <a14:foregroundMark x1="72518" y1="93240" x2="65780" y2="92075"/>
                        <a14:foregroundMark x1="8865" y1="61888" x2="30674" y2="49883"/>
                        <a14:foregroundMark x1="30674" y1="49883" x2="72872" y2="34382"/>
                        <a14:foregroundMark x1="57801" y1="54662" x2="45922" y2="67716"/>
                        <a14:foregroundMark x1="45922" y1="67716" x2="32092" y2="75874"/>
                        <a14:foregroundMark x1="32092" y1="75874" x2="13652" y2="82051"/>
                        <a14:foregroundMark x1="13652" y1="82051" x2="7447" y2="86131"/>
                        <a14:foregroundMark x1="7447" y1="86131" x2="7005" y2="87358"/>
                        <a14:foregroundMark x1="82270" y1="80186" x2="71454" y2="87762"/>
                        <a14:foregroundMark x1="85284" y1="81469" x2="83688" y2="85082"/>
                        <a14:foregroundMark x1="81206" y1="76923" x2="65603" y2="81469"/>
                        <a14:foregroundMark x1="65603" y1="81469" x2="63121" y2="86480"/>
                        <a14:foregroundMark x1="90292" y1="93003" x2="90780" y2="93240"/>
                        <a14:foregroundMark x1="90957" y1="88811" x2="92553" y2="82401"/>
                        <a14:foregroundMark x1="61525" y1="82284" x2="64007" y2="90676"/>
                        <a14:foregroundMark x1="59752" y1="81119" x2="71454" y2="77273"/>
                        <a14:foregroundMark x1="62589" y1="88578" x2="65780" y2="89977"/>
                        <a14:foregroundMark x1="64362" y1="94289" x2="68262" y2="93357"/>
                        <a14:foregroundMark x1="90932" y1="90192" x2="92553" y2="87762"/>
                        <a14:foregroundMark x1="84603" y1="91556" x2="87766" y2="89860"/>
                        <a14:foregroundMark x1="87766" y1="89860" x2="95745" y2="77389"/>
                        <a14:foregroundMark x1="88652" y1="11538" x2="87589" y2="10490"/>
                        <a14:foregroundMark x1="81915" y1="8974" x2="82624" y2="7459"/>
                        <a14:foregroundMark x1="71809" y1="9557" x2="71809" y2="7925"/>
                        <a14:foregroundMark x1="60106" y1="9790" x2="60993" y2="7576"/>
                        <a14:foregroundMark x1="50000" y1="11189" x2="50709" y2="8741"/>
                        <a14:foregroundMark x1="40603" y1="11189" x2="40603" y2="8042"/>
                        <a14:foregroundMark x1="31738" y1="10490" x2="30851" y2="8392"/>
                        <a14:foregroundMark x1="8865" y1="11305" x2="13652" y2="10723"/>
                        <a14:foregroundMark x1="11525" y1="5828" x2="11702" y2="5828"/>
                        <a14:foregroundMark x1="21631" y1="5245" x2="21631" y2="5245"/>
                        <a14:foregroundMark x1="21986" y1="10723" x2="21809" y2="8974"/>
                        <a14:foregroundMark x1="17730" y1="6760" x2="17730" y2="6061"/>
                        <a14:foregroundMark x1="12943" y1="4779" x2="12943" y2="4662"/>
                        <a14:foregroundMark x1="26950" y1="7110" x2="27305" y2="6061"/>
                        <a14:foregroundMark x1="22518" y1="4429" x2="23582" y2="3963"/>
                        <a14:foregroundMark x1="26950" y1="5128" x2="25355" y2="3963"/>
                        <a14:foregroundMark x1="30142" y1="7692" x2="30142" y2="5944"/>
                        <a14:foregroundMark x1="36879" y1="6993" x2="36879" y2="5361"/>
                        <a14:foregroundMark x1="40248" y1="7110" x2="40426" y2="5478"/>
                        <a14:foregroundMark x1="46631" y1="6527" x2="46631" y2="4779"/>
                        <a14:foregroundMark x1="50177" y1="7110" x2="51241" y2="4312"/>
                        <a14:foregroundMark x1="56206" y1="7110" x2="56738" y2="4895"/>
                        <a14:foregroundMark x1="41489" y1="4196" x2="43262" y2="3380"/>
                        <a14:foregroundMark x1="60106" y1="6760" x2="60284" y2="4895"/>
                        <a14:foregroundMark x1="67021" y1="6527" x2="67021" y2="5245"/>
                        <a14:foregroundMark x1="71809" y1="7226" x2="72163" y2="5128"/>
                        <a14:foregroundMark x1="78191" y1="6993" x2="78546" y2="5828"/>
                        <a14:foregroundMark x1="88121" y1="7925" x2="88475" y2="6527"/>
                        <a14:foregroundMark x1="81915" y1="6760" x2="83333" y2="5361"/>
                        <a14:foregroundMark x1="17908" y1="6294" x2="18262" y2="5128"/>
                        <a14:foregroundMark x1="4224" y1="63054" x2="4234" y2="62910"/>
                        <a14:foregroundMark x1="89894" y1="81119" x2="93972" y2="79371"/>
                        <a14:foregroundMark x1="89362" y1="81352" x2="95390" y2="78904"/>
                        <a14:foregroundMark x1="85106" y1="92890" x2="89539" y2="91608"/>
                        <a14:foregroundMark x1="70567" y1="95105" x2="78723" y2="95105"/>
                        <a14:foregroundMark x1="78723" y1="95105" x2="81738" y2="93939"/>
                        <a14:foregroundMark x1="74645" y1="94289" x2="82270" y2="92541"/>
                        <a14:foregroundMark x1="82801" y1="94056" x2="90603" y2="93357"/>
                        <a14:foregroundMark x1="90603" y1="93357" x2="92730" y2="92424"/>
                        <a14:foregroundMark x1="81738" y1="95338" x2="91667" y2="95921"/>
                        <a14:foregroundMark x1="92908" y1="96387" x2="93617" y2="83217"/>
                        <a14:backgroundMark x1="3723" y1="39977" x2="2837" y2="45105"/>
                        <a14:backgroundMark x1="4787" y1="39744" x2="2305" y2="62821"/>
                        <a14:backgroundMark x1="3546" y1="63287" x2="4078" y2="76573"/>
                        <a14:backgroundMark x1="2837" y1="80769" x2="3191" y2="88112"/>
                        <a14:backgroundMark x1="3191" y1="88112" x2="6383" y2="94872"/>
                        <a14:backgroundMark x1="6383" y1="94872" x2="6560" y2="94872"/>
                        <a14:backgroundMark x1="3369" y1="77389" x2="3723" y2="80536"/>
                        <a14:backgroundMark x1="4433" y1="37995" x2="4433" y2="40793"/>
                        <a14:backgroundMark x1="4255" y1="63054" x2="4255" y2="65152"/>
                        <a14:backgroundMark x1="3723" y1="76457" x2="4078" y2="78438"/>
                        <a14:backgroundMark x1="3369" y1="80536" x2="2482" y2="84848"/>
                        <a14:backgroundMark x1="66844" y1="95105" x2="70402" y2="95276"/>
                        <a14:backgroundMark x1="81700" y1="93991" x2="83134" y2="93682"/>
                        <a14:backgroundMark x1="83052" y1="93774" x2="81805" y2="93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7" t="2848" r="6227" b="4078"/>
          <a:stretch/>
        </p:blipFill>
        <p:spPr bwMode="auto">
          <a:xfrm>
            <a:off x="4563164" y="0"/>
            <a:ext cx="7628836" cy="6854653"/>
          </a:xfrm>
          <a:prstGeom prst="rect">
            <a:avLst/>
          </a:prstGeom>
          <a:noFill/>
          <a:ln w="38100">
            <a:solidFill>
              <a:srgbClr val="C7C0F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 descr="n89 zalo Cuong Bui">
            <a:extLst>
              <a:ext uri="{FF2B5EF4-FFF2-40B4-BE49-F238E27FC236}">
                <a16:creationId xmlns:a16="http://schemas.microsoft.com/office/drawing/2014/main" id="{8D95D52C-4A80-4BA4-9DC7-3CF8EE6B8287}"/>
              </a:ext>
            </a:extLst>
          </p:cNvPr>
          <p:cNvSpPr/>
          <p:nvPr/>
        </p:nvSpPr>
        <p:spPr>
          <a:xfrm>
            <a:off x="158794" y="2357567"/>
            <a:ext cx="42703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2.1 (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marR="0" lvl="0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marR="0" lvl="0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li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x= 0; x =0,1m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tiên</a:t>
            </a:r>
            <a:endParaRPr lang="en-US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Google Shape;204;p4" descr="n89 zalo Cuong Bui">
            <a:extLst>
              <a:ext uri="{FF2B5EF4-FFF2-40B4-BE49-F238E27FC236}">
                <a16:creationId xmlns:a16="http://schemas.microsoft.com/office/drawing/2014/main" id="{70E28BA0-B729-49F2-8F35-F580E738958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467" y="148802"/>
            <a:ext cx="772474" cy="16855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 descr="n89 zalo Cuong Bui">
            <a:extLst>
              <a:ext uri="{FF2B5EF4-FFF2-40B4-BE49-F238E27FC236}">
                <a16:creationId xmlns:a16="http://schemas.microsoft.com/office/drawing/2014/main" id="{B54A13DD-8E23-49CE-B7F8-ECF97B020D5F}"/>
              </a:ext>
            </a:extLst>
          </p:cNvPr>
          <p:cNvSpPr txBox="1"/>
          <p:nvPr/>
        </p:nvSpPr>
        <p:spPr>
          <a:xfrm>
            <a:off x="833941" y="1834347"/>
            <a:ext cx="3146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Ví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dụ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n89 zalo Cuong Bui">
                <a:extLst>
                  <a:ext uri="{FF2B5EF4-FFF2-40B4-BE49-F238E27FC236}">
                    <a16:creationId xmlns:a16="http://schemas.microsoft.com/office/drawing/2014/main" id="{35120124-C906-AE2D-6124-EAB9F17B3D4C}"/>
                  </a:ext>
                </a:extLst>
              </p:cNvPr>
              <p:cNvSpPr txBox="1"/>
              <p:nvPr/>
            </p:nvSpPr>
            <p:spPr>
              <a:xfrm>
                <a:off x="4832553" y="1650835"/>
                <a:ext cx="6651671" cy="4769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2800" i="1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Biên</a:t>
                </a:r>
                <a:r>
                  <a:rPr lang="en-US" sz="2800" i="1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i="1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 = </a:t>
                </a:r>
                <a:r>
                  <a:rPr lang="en-US" sz="2800" i="1" dirty="0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0,2m, </a:t>
                </a:r>
                <a:r>
                  <a:rPr lang="en-US" sz="2800" i="1" dirty="0" err="1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chu</a:t>
                </a:r>
                <a:r>
                  <a:rPr lang="en-US" sz="2800" i="1" dirty="0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sz="2800" i="1" dirty="0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 =0,4s</a:t>
                </a:r>
                <a:endParaRPr lang="en-US" sz="28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i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8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f = 1/T = 2,5Hz</a:t>
                </a:r>
                <a:endParaRPr lang="en-US" sz="28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17145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Tần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𝝎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=5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(rad/s)</a:t>
                </a:r>
                <a:endParaRPr lang="en-US" sz="28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17145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2800" i="1" dirty="0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Dựa</a:t>
                </a:r>
                <a:r>
                  <a:rPr lang="en-US" sz="2800" i="1" dirty="0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i="1" dirty="0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i="1" dirty="0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thị</a:t>
                </a:r>
                <a:endParaRPr lang="en-US" sz="2800" i="1" dirty="0" smtClean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171450">
                  <a:lnSpc>
                    <a:spcPct val="115000"/>
                  </a:lnSpc>
                </a:pPr>
                <a:r>
                  <a:rPr lang="en-US" sz="2800" i="1" dirty="0" err="1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i="1" dirty="0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i="1" dirty="0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i="1" dirty="0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i="1" dirty="0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li </a:t>
                </a:r>
                <a:r>
                  <a:rPr lang="en-US" sz="2800" i="1" dirty="0" err="1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i="1" dirty="0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x=0 </a:t>
                </a:r>
                <a:r>
                  <a:rPr lang="en-US" sz="2800" i="1" dirty="0" err="1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800" i="1" dirty="0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800" i="1" dirty="0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i="1" dirty="0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t=0.</a:t>
                </a:r>
                <a:r>
                  <a:rPr lang="en-US" sz="28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i="1" dirty="0" smtClean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171450">
                  <a:lnSpc>
                    <a:spcPct val="115000"/>
                  </a:lnSpc>
                </a:pPr>
                <a:r>
                  <a:rPr lang="en-US" sz="2800" i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li </a:t>
                </a:r>
                <a:r>
                  <a:rPr lang="en-US" sz="2800" i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x=0,1m </a:t>
                </a:r>
                <a:r>
                  <a:rPr lang="en-US" sz="2800" i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8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800" i="1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</a:t>
                </a:r>
                <a:r>
                  <a:rPr lang="en-US" sz="2800" i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t=0,1/3=1/30 (s)</a:t>
                </a:r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17145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 descr="n89 zalo Cuong Bui">
                <a:extLst>
                  <a:ext uri="{FF2B5EF4-FFF2-40B4-BE49-F238E27FC236}">
                    <a16:creationId xmlns:a16="http://schemas.microsoft.com/office/drawing/2014/main" id="{35120124-C906-AE2D-6124-EAB9F17B3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553" y="1650835"/>
                <a:ext cx="6651671" cy="4769832"/>
              </a:xfrm>
              <a:prstGeom prst="rect">
                <a:avLst/>
              </a:prstGeom>
              <a:blipFill>
                <a:blip r:embed="rId6"/>
                <a:stretch>
                  <a:fillRect l="-1925" t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0778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n89 zalo Cuong Bui">
            <a:extLst>
              <a:ext uri="{FF2B5EF4-FFF2-40B4-BE49-F238E27FC236}">
                <a16:creationId xmlns:a16="http://schemas.microsoft.com/office/drawing/2014/main" id="{118BB436-D4CE-426A-A98A-77765CD46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54" y="858504"/>
            <a:ext cx="654648" cy="108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 descr="n89 zalo Cuong Bui">
            <a:extLst>
              <a:ext uri="{FF2B5EF4-FFF2-40B4-BE49-F238E27FC236}">
                <a16:creationId xmlns:a16="http://schemas.microsoft.com/office/drawing/2014/main" id="{65912C06-7F0C-4819-BEB7-A37ABA1E18C1}"/>
              </a:ext>
            </a:extLst>
          </p:cNvPr>
          <p:cNvSpPr/>
          <p:nvPr/>
        </p:nvSpPr>
        <p:spPr>
          <a:xfrm>
            <a:off x="4831161" y="2742288"/>
            <a:ext cx="5839798" cy="68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3074" name="Picture 2" descr="n89 zalo Cuong Bui">
            <a:extLst>
              <a:ext uri="{FF2B5EF4-FFF2-40B4-BE49-F238E27FC236}">
                <a16:creationId xmlns:a16="http://schemas.microsoft.com/office/drawing/2014/main" id="{465AD210-4B35-4C61-9428-5F450AA4B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2848" r="6227" b="4078"/>
          <a:stretch/>
        </p:blipFill>
        <p:spPr bwMode="auto">
          <a:xfrm>
            <a:off x="4596620" y="3347"/>
            <a:ext cx="7628836" cy="6854653"/>
          </a:xfrm>
          <a:prstGeom prst="rect">
            <a:avLst/>
          </a:prstGeom>
          <a:noFill/>
          <a:ln w="38100">
            <a:solidFill>
              <a:srgbClr val="C7C0F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 descr="n89 zalo Cuong Bui">
            <a:extLst>
              <a:ext uri="{FF2B5EF4-FFF2-40B4-BE49-F238E27FC236}">
                <a16:creationId xmlns:a16="http://schemas.microsoft.com/office/drawing/2014/main" id="{32FD2E1D-E530-4212-A75D-BD6E369A306B}"/>
              </a:ext>
            </a:extLst>
          </p:cNvPr>
          <p:cNvSpPr/>
          <p:nvPr/>
        </p:nvSpPr>
        <p:spPr>
          <a:xfrm>
            <a:off x="4875769" y="914406"/>
            <a:ext cx="7068047" cy="181588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2.2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li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2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7220"/>
            <a:ext cx="7493620" cy="45943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 descr="n89 zalo Cuong Bui">
            <a:extLst>
              <a:ext uri="{FF2B5EF4-FFF2-40B4-BE49-F238E27FC236}">
                <a16:creationId xmlns:a16="http://schemas.microsoft.com/office/drawing/2014/main" id="{73C26A1B-1B1E-468A-B027-1649FCE99A26}"/>
              </a:ext>
            </a:extLst>
          </p:cNvPr>
          <p:cNvSpPr txBox="1"/>
          <p:nvPr/>
        </p:nvSpPr>
        <p:spPr>
          <a:xfrm>
            <a:off x="369952" y="135291"/>
            <a:ext cx="5726048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II. PHA BAN ĐẦU VÀ ĐỘ LỆCH PHA</a:t>
            </a:r>
          </a:p>
        </p:txBody>
      </p:sp>
    </p:spTree>
    <p:extLst>
      <p:ext uri="{BB962C8B-B14F-4D97-AF65-F5344CB8AC3E}">
        <p14:creationId xmlns:p14="http://schemas.microsoft.com/office/powerpoint/2010/main" val="276391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descr="n89 zalo Cuong Bui">
            <a:extLst>
              <a:ext uri="{FF2B5EF4-FFF2-40B4-BE49-F238E27FC236}">
                <a16:creationId xmlns:a16="http://schemas.microsoft.com/office/drawing/2014/main" id="{65912C06-7F0C-4819-BEB7-A37ABA1E18C1}"/>
              </a:ext>
            </a:extLst>
          </p:cNvPr>
          <p:cNvSpPr/>
          <p:nvPr/>
        </p:nvSpPr>
        <p:spPr>
          <a:xfrm>
            <a:off x="4831161" y="2742288"/>
            <a:ext cx="5839798" cy="68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3074" name="Picture 2" descr="n89 zalo Cuong Bui">
            <a:extLst>
              <a:ext uri="{FF2B5EF4-FFF2-40B4-BE49-F238E27FC236}">
                <a16:creationId xmlns:a16="http://schemas.microsoft.com/office/drawing/2014/main" id="{465AD210-4B35-4C61-9428-5F450AA4B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2848" r="6227" b="4078"/>
          <a:stretch/>
        </p:blipFill>
        <p:spPr bwMode="auto">
          <a:xfrm>
            <a:off x="4563164" y="0"/>
            <a:ext cx="7628836" cy="6854653"/>
          </a:xfrm>
          <a:prstGeom prst="rect">
            <a:avLst/>
          </a:prstGeom>
          <a:noFill/>
          <a:ln w="38100">
            <a:solidFill>
              <a:srgbClr val="C7C0F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n89 zalo Cuong Bui">
            <a:extLst>
              <a:ext uri="{FF2B5EF4-FFF2-40B4-BE49-F238E27FC236}">
                <a16:creationId xmlns:a16="http://schemas.microsoft.com/office/drawing/2014/main" id="{35120124-C906-AE2D-6124-EAB9F17B3D4C}"/>
              </a:ext>
            </a:extLst>
          </p:cNvPr>
          <p:cNvSpPr txBox="1"/>
          <p:nvPr/>
        </p:nvSpPr>
        <p:spPr>
          <a:xfrm>
            <a:off x="4371278" y="400561"/>
            <a:ext cx="7590284" cy="224676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VTCB</a:t>
            </a:r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VTCB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= A</a:t>
            </a: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7220"/>
            <a:ext cx="7493620" cy="4594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63805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5"/>
          <p:cNvSpPr txBox="1"/>
          <p:nvPr/>
        </p:nvSpPr>
        <p:spPr>
          <a:xfrm>
            <a:off x="7839307" y="2687444"/>
            <a:ext cx="3968199" cy="6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-US" sz="2000" b="1" i="1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Chú</a:t>
            </a:r>
            <a:r>
              <a:rPr lang="en-US" sz="2000" b="1" i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 ý </a:t>
            </a:r>
            <a:r>
              <a:rPr lang="en-US" sz="2000" b="1" i="1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chiều</a:t>
            </a:r>
            <a:r>
              <a:rPr lang="en-US" sz="2000" b="1" i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 </a:t>
            </a:r>
            <a:r>
              <a:rPr lang="en-US" sz="2000" b="1" i="1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chuyển</a:t>
            </a:r>
            <a:r>
              <a:rPr lang="en-US" sz="2000" b="1" i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 </a:t>
            </a:r>
            <a:r>
              <a:rPr lang="en-US" sz="2000" b="1" i="1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động</a:t>
            </a:r>
            <a:r>
              <a:rPr lang="en-US" sz="2000" b="1" i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 </a:t>
            </a:r>
            <a:r>
              <a:rPr lang="en-US" sz="2000" b="1" i="1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để</a:t>
            </a:r>
            <a:r>
              <a:rPr lang="en-US" sz="2000" b="1" i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 </a:t>
            </a:r>
            <a:r>
              <a:rPr lang="en-US" sz="2000" b="1" i="1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chọn</a:t>
            </a:r>
            <a:r>
              <a:rPr lang="en-US" sz="2000" b="1" i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000" b="1" i="1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giá</a:t>
            </a:r>
            <a:r>
              <a:rPr lang="en-US" sz="2000" b="1" i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000" b="1" i="1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trị</a:t>
            </a:r>
            <a:r>
              <a:rPr lang="en-US" sz="2000" b="1" i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000" b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</a:t>
            </a:r>
            <a:r>
              <a:rPr lang="en-US" sz="2000" b="1" i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000" b="1" i="1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phù</a:t>
            </a:r>
            <a:r>
              <a:rPr lang="en-US" sz="2000" b="1" i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000" b="1" i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hợp</a:t>
            </a:r>
            <a:r>
              <a:rPr lang="en-US" sz="2000" b="1" i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. </a:t>
            </a:r>
            <a:r>
              <a:rPr lang="en-US" sz="2000" b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Dựa</a:t>
            </a:r>
            <a:r>
              <a:rPr lang="en-US" sz="20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000" b="1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vào</a:t>
            </a:r>
            <a:r>
              <a:rPr lang="en-US" sz="2000" b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000" b="1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vòng</a:t>
            </a:r>
            <a:r>
              <a:rPr lang="en-US" sz="2000" b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000" b="1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tròn</a:t>
            </a:r>
            <a:r>
              <a:rPr lang="en-US" sz="2000" b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000" b="1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lượng</a:t>
            </a:r>
            <a:r>
              <a:rPr lang="en-US" sz="2000" b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000" b="1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giác</a:t>
            </a:r>
            <a:r>
              <a:rPr lang="en-US" sz="2000" b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: </a:t>
            </a:r>
          </a:p>
          <a:p>
            <a:pPr algn="ctr" defTabSz="1219170">
              <a:buClr>
                <a:srgbClr val="000000"/>
              </a:buClr>
              <a:buSzPts val="1100"/>
            </a:pPr>
            <a:r>
              <a:rPr lang="en-US" sz="2000" b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Vật</a:t>
            </a:r>
            <a:r>
              <a:rPr lang="en-US" sz="20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000" b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chuyển</a:t>
            </a:r>
            <a:r>
              <a:rPr lang="en-US" sz="20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000" b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động</a:t>
            </a:r>
            <a:r>
              <a:rPr lang="en-US" sz="20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000" b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theo</a:t>
            </a:r>
            <a:r>
              <a:rPr lang="en-US" sz="20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000" b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chiều</a:t>
            </a:r>
            <a:r>
              <a:rPr lang="en-US" sz="20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000" b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dương</a:t>
            </a:r>
            <a:r>
              <a:rPr lang="en-US" sz="20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000" b="1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thì</a:t>
            </a:r>
            <a:r>
              <a:rPr lang="en-US" sz="2000" b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 &lt; 0</a:t>
            </a:r>
          </a:p>
          <a:p>
            <a:pPr algn="ctr" defTabSz="1219170">
              <a:buClr>
                <a:srgbClr val="000000"/>
              </a:buClr>
              <a:buSzPts val="1100"/>
            </a:pPr>
            <a:r>
              <a:rPr lang="en-US" sz="2000" b="1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Vật</a:t>
            </a:r>
            <a:r>
              <a:rPr lang="en-US" sz="2000" b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000" b="1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chuyển</a:t>
            </a:r>
            <a:r>
              <a:rPr lang="en-US" sz="2000" b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000" b="1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động</a:t>
            </a:r>
            <a:r>
              <a:rPr lang="en-US" sz="2000" b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000" b="1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theo</a:t>
            </a:r>
            <a:r>
              <a:rPr lang="en-US" sz="2000" b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000" b="1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chiều</a:t>
            </a:r>
            <a:r>
              <a:rPr lang="en-US" sz="2000" b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000" b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âm</a:t>
            </a:r>
            <a:r>
              <a:rPr lang="en-US" sz="20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000" b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thì</a:t>
            </a:r>
            <a:r>
              <a:rPr lang="en-US" sz="20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000" b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 &gt; 0</a:t>
            </a:r>
          </a:p>
          <a:p>
            <a:pPr algn="ctr" defTabSz="1219170">
              <a:buClr>
                <a:srgbClr val="000000"/>
              </a:buClr>
              <a:buSzPts val="1100"/>
            </a:pPr>
            <a:endParaRPr sz="2000" b="1" i="1" kern="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Roboto"/>
              <a:sym typeface="Roboto"/>
            </a:endParaRPr>
          </a:p>
        </p:txBody>
      </p:sp>
      <p:grpSp>
        <p:nvGrpSpPr>
          <p:cNvPr id="509" name="Google Shape;509;p25" descr="n89 zalo Cuong Bui"/>
          <p:cNvGrpSpPr/>
          <p:nvPr/>
        </p:nvGrpSpPr>
        <p:grpSpPr>
          <a:xfrm>
            <a:off x="267409" y="1876299"/>
            <a:ext cx="3243769" cy="1724747"/>
            <a:chOff x="457199" y="1636733"/>
            <a:chExt cx="2432827" cy="1293561"/>
          </a:xfrm>
        </p:grpSpPr>
        <p:sp>
          <p:nvSpPr>
            <p:cNvPr id="510" name="Google Shape;510;p25"/>
            <p:cNvSpPr txBox="1"/>
            <p:nvPr/>
          </p:nvSpPr>
          <p:spPr>
            <a:xfrm>
              <a:off x="457199" y="1636733"/>
              <a:ext cx="2432827" cy="33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667" i="1" kern="0" dirty="0" err="1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ira Sans Extra Condensed SemiBold"/>
                  <a:sym typeface="Fira Sans Extra Condensed SemiBold"/>
                </a:rPr>
                <a:t>Tìm</a:t>
              </a:r>
              <a:r>
                <a:rPr lang="en-US" sz="2667" i="1" kern="0" dirty="0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ira Sans Extra Condensed SemiBold"/>
                  <a:sym typeface="Fira Sans Extra Condensed SemiBold"/>
                </a:rPr>
                <a:t> </a:t>
              </a:r>
              <a:r>
                <a:rPr lang="en" sz="2667" i="1" kern="0" dirty="0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ira Sans Extra Condensed SemiBold"/>
                  <a:sym typeface="Fira Sans Extra Condensed SemiBold"/>
                </a:rPr>
                <a:t>li đ</a:t>
              </a:r>
              <a:r>
                <a:rPr lang="en-US" sz="2667" i="1" kern="0" dirty="0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ira Sans Extra Condensed SemiBold"/>
                  <a:sym typeface="Fira Sans Extra Condensed SemiBold"/>
                </a:rPr>
                <a:t>ộ </a:t>
              </a:r>
              <a:r>
                <a:rPr lang="en-US" sz="2667" i="1" kern="0" dirty="0" err="1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ira Sans Extra Condensed SemiBold"/>
                  <a:sym typeface="Fira Sans Extra Condensed SemiBold"/>
                </a:rPr>
                <a:t>tại</a:t>
              </a:r>
              <a:r>
                <a:rPr lang="en-US" sz="2667" i="1" kern="0" dirty="0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ira Sans Extra Condensed SemiBold"/>
                  <a:sym typeface="Fira Sans Extra Condensed SemiBold"/>
                </a:rPr>
                <a:t> t =0</a:t>
              </a:r>
              <a:endParaRPr sz="2667" i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511" name="Google Shape;511;p25"/>
            <p:cNvSpPr txBox="1"/>
            <p:nvPr/>
          </p:nvSpPr>
          <p:spPr>
            <a:xfrm>
              <a:off x="739392" y="2002673"/>
              <a:ext cx="1859992" cy="9276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r>
                <a:rPr lang="en-US" sz="2000" b="1" kern="0" dirty="0" err="1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Dựa</a:t>
              </a:r>
              <a:r>
                <a:rPr lang="en-US" sz="2000" b="1" kern="0" dirty="0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 </a:t>
              </a:r>
              <a:r>
                <a:rPr lang="en-US" sz="2000" b="1" kern="0" dirty="0" err="1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vào</a:t>
              </a:r>
              <a:r>
                <a:rPr lang="en-US" sz="2000" b="1" kern="0" dirty="0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 </a:t>
              </a:r>
              <a:r>
                <a:rPr lang="en-US" sz="2000" b="1" kern="0" dirty="0" err="1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đề</a:t>
              </a:r>
              <a:r>
                <a:rPr lang="en-US" sz="2000" b="1" kern="0" dirty="0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 </a:t>
              </a:r>
              <a:r>
                <a:rPr lang="en-US" sz="2000" b="1" kern="0" dirty="0" err="1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bài</a:t>
              </a:r>
              <a:r>
                <a:rPr lang="en-US" sz="2000" b="1" kern="0" dirty="0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 </a:t>
              </a:r>
              <a:r>
                <a:rPr lang="en-US" sz="2000" b="1" kern="0" dirty="0" err="1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hoặc</a:t>
              </a:r>
              <a:r>
                <a:rPr lang="en-US" sz="2000" b="1" kern="0" dirty="0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 </a:t>
              </a:r>
              <a:r>
                <a:rPr lang="en-US" sz="2000" b="1" kern="0" dirty="0" err="1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đồ</a:t>
              </a:r>
              <a:r>
                <a:rPr lang="en-US" sz="2000" b="1" kern="0" dirty="0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 </a:t>
              </a:r>
              <a:r>
                <a:rPr lang="en-US" sz="2000" b="1" kern="0" dirty="0" err="1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thị</a:t>
              </a:r>
              <a:r>
                <a:rPr lang="en-US" sz="2000" b="1" kern="0" dirty="0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 :</a:t>
              </a:r>
            </a:p>
            <a:p>
              <a:pPr algn="just" defTabSz="1219170">
                <a:buClr>
                  <a:srgbClr val="000000"/>
                </a:buClr>
                <a:buSzPts val="1100"/>
              </a:pPr>
              <a:r>
                <a:rPr lang="en-US" sz="2000" b="1" kern="0" dirty="0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 t = 0: x =? ;</a:t>
              </a:r>
            </a:p>
            <a:p>
              <a:pPr algn="r" defTabSz="1219170">
                <a:buClr>
                  <a:srgbClr val="000000"/>
                </a:buClr>
                <a:buSzPts val="1100"/>
              </a:pPr>
              <a:r>
                <a:rPr lang="en-US" sz="2000" b="1" kern="0" dirty="0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v &gt; 0 hay v &lt; 0</a:t>
              </a:r>
              <a:endParaRPr sz="2000" b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endParaRPr>
            </a:p>
          </p:txBody>
        </p:sp>
      </p:grpSp>
      <p:grpSp>
        <p:nvGrpSpPr>
          <p:cNvPr id="512" name="Google Shape;512;p25" descr="n89 zalo Cuong Bui"/>
          <p:cNvGrpSpPr/>
          <p:nvPr/>
        </p:nvGrpSpPr>
        <p:grpSpPr>
          <a:xfrm>
            <a:off x="2776655" y="2405497"/>
            <a:ext cx="2862387" cy="1885969"/>
            <a:chOff x="2486121" y="2650175"/>
            <a:chExt cx="2146790" cy="14144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3" name="Google Shape;513;p25"/>
                <p:cNvSpPr txBox="1"/>
                <p:nvPr/>
              </p:nvSpPr>
              <p:spPr>
                <a:xfrm>
                  <a:off x="2486121" y="2650175"/>
                  <a:ext cx="2146790" cy="336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US" sz="2667" i="1" kern="0" dirty="0" err="1" smtClean="0">
                      <a:solidFill>
                        <a:srgbClr val="191919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Fira Sans Extra Condensed SemiBold"/>
                      <a:sym typeface="Fira Sans Extra Condensed SemiBold"/>
                    </a:rPr>
                    <a:t>Thay</a:t>
                  </a:r>
                  <a:r>
                    <a:rPr lang="en-US" sz="2667" i="1" kern="0" dirty="0" smtClean="0">
                      <a:solidFill>
                        <a:srgbClr val="191919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Fira Sans Extra Condensed SemiBold"/>
                      <a:sym typeface="Fira Sans Extra Condensed SemiBold"/>
                    </a:rPr>
                    <a:t> t=0 </a:t>
                  </a:r>
                  <a:r>
                    <a:rPr lang="en-US" sz="2667" i="1" kern="0" dirty="0" err="1" smtClean="0">
                      <a:solidFill>
                        <a:srgbClr val="191919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Fira Sans Extra Condensed SemiBold"/>
                      <a:sym typeface="Fira Sans Extra Condensed SemiBold"/>
                    </a:rPr>
                    <a:t>vào</a:t>
                  </a:r>
                  <a:r>
                    <a:rPr lang="en-US" sz="2667" i="1" kern="0" dirty="0" smtClean="0">
                      <a:solidFill>
                        <a:srgbClr val="191919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Fira Sans Extra Condensed SemiBold"/>
                      <a:sym typeface="Fira Sans Extra Condensed SemiBold"/>
                    </a:rPr>
                    <a:t> </a:t>
                  </a:r>
                  <a:r>
                    <a:rPr lang="en-US" sz="2667" i="1" kern="0" dirty="0" err="1" smtClean="0">
                      <a:solidFill>
                        <a:srgbClr val="191919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Fira Sans Extra Condensed SemiBold"/>
                      <a:sym typeface="Fira Sans Extra Condensed SemiBold"/>
                    </a:rPr>
                    <a:t>p</a:t>
                  </a:r>
                  <a:r>
                    <a:rPr lang="en-US" sz="2667" i="1" kern="0" dirty="0" smtClean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Fira Sans Extra Condensed SemiBold"/>
                      <a:sym typeface="Fira Sans Extra Condensed SemiBold"/>
                    </a:rPr>
                    <a:t>t</a:t>
                  </a:r>
                </a:p>
                <a:p>
                  <a:pPr algn="ctr" defTabSz="121917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vi-V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𝑨𝒄𝒐𝒔</m:t>
                        </m:r>
                        <m:r>
                          <a:rPr lang="vi-V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vi-V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vi-V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  <m:r>
                          <a:rPr lang="vi-V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defTabSz="1219170">
                    <a:buClr>
                      <a:srgbClr val="000000"/>
                    </a:buClr>
                  </a:pPr>
                  <a:endParaRPr sz="2667" i="1" kern="0" dirty="0">
                    <a:solidFill>
                      <a:srgbClr val="191919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Fira Sans Extra Condensed SemiBold"/>
                    <a:sym typeface="Fira Sans Extra Condensed SemiBold"/>
                  </a:endParaRPr>
                </a:p>
              </p:txBody>
            </p:sp>
          </mc:Choice>
          <mc:Fallback xmlns="">
            <p:sp>
              <p:nvSpPr>
                <p:cNvPr id="513" name="Google Shape;513;p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6121" y="2650175"/>
                  <a:ext cx="2146790" cy="336900"/>
                </a:xfrm>
                <a:prstGeom prst="rect">
                  <a:avLst/>
                </a:prstGeom>
                <a:blipFill>
                  <a:blip r:embed="rId3"/>
                  <a:stretch>
                    <a:fillRect t="-100000" b="-1095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4" name="Google Shape;514;p25"/>
            <p:cNvSpPr txBox="1"/>
            <p:nvPr/>
          </p:nvSpPr>
          <p:spPr>
            <a:xfrm>
              <a:off x="2772153" y="2790302"/>
              <a:ext cx="1652225" cy="1274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r>
                <a:rPr lang="en-US" sz="2000" b="1" kern="0" dirty="0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x = A. cos </a:t>
              </a:r>
              <a:r>
                <a:rPr lang="en-US" sz="2000" b="1" kern="0" dirty="0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Symbol" panose="05050102010706020507" pitchFamily="18" charset="2"/>
                </a:rPr>
                <a:t> </a:t>
              </a:r>
            </a:p>
            <a:p>
              <a:pPr algn="ctr" defTabSz="1219170">
                <a:buClr>
                  <a:srgbClr val="000000"/>
                </a:buClr>
                <a:buSzPts val="1100"/>
              </a:pPr>
              <a:endParaRPr sz="2000" b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endParaRPr>
            </a:p>
          </p:txBody>
        </p:sp>
      </p:grpSp>
      <p:grpSp>
        <p:nvGrpSpPr>
          <p:cNvPr id="515" name="Google Shape;515;p25" descr="n89 zalo Cuong Bui"/>
          <p:cNvGrpSpPr/>
          <p:nvPr/>
        </p:nvGrpSpPr>
        <p:grpSpPr>
          <a:xfrm>
            <a:off x="5315415" y="2011842"/>
            <a:ext cx="2651760" cy="1083551"/>
            <a:chOff x="4625921" y="1798573"/>
            <a:chExt cx="1988820" cy="812665"/>
          </a:xfrm>
        </p:grpSpPr>
        <p:sp>
          <p:nvSpPr>
            <p:cNvPr id="516" name="Google Shape;516;p25"/>
            <p:cNvSpPr txBox="1"/>
            <p:nvPr/>
          </p:nvSpPr>
          <p:spPr>
            <a:xfrm>
              <a:off x="4791559" y="2126438"/>
              <a:ext cx="1652226" cy="4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285750" indent="-285750" algn="ctr" defTabSz="1219170">
                <a:buClr>
                  <a:srgbClr val="000000"/>
                </a:buClr>
                <a:buFont typeface="Symbol" panose="05050102010706020507" pitchFamily="18" charset="2"/>
                <a:buChar char="Þ"/>
              </a:pPr>
              <a:r>
                <a:rPr lang="en-US" sz="2400" kern="0" dirty="0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 Cos </a:t>
              </a:r>
              <a:r>
                <a:rPr lang="en-US" sz="2400" kern="0" dirty="0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Symbol" panose="05050102010706020507" pitchFamily="18" charset="2"/>
                </a:rPr>
                <a:t> = …</a:t>
              </a:r>
            </a:p>
            <a:p>
              <a:pPr marL="285750" indent="-285750" algn="ctr" defTabSz="1219170">
                <a:buClr>
                  <a:srgbClr val="000000"/>
                </a:buClr>
                <a:buFont typeface="Symbol" panose="05050102010706020507" pitchFamily="18" charset="2"/>
                <a:buChar char="Þ"/>
              </a:pPr>
              <a:r>
                <a:rPr lang="en-US" sz="2400" kern="0" dirty="0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Symbol" panose="05050102010706020507" pitchFamily="18" charset="2"/>
                </a:rPr>
                <a:t>  =……….</a:t>
              </a:r>
              <a:endParaRPr sz="24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endParaRPr>
            </a:p>
          </p:txBody>
        </p:sp>
        <p:sp>
          <p:nvSpPr>
            <p:cNvPr id="517" name="Google Shape;517;p25"/>
            <p:cNvSpPr txBox="1"/>
            <p:nvPr/>
          </p:nvSpPr>
          <p:spPr>
            <a:xfrm>
              <a:off x="4625921" y="1798573"/>
              <a:ext cx="1988820" cy="33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i="1" kern="0" dirty="0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ira Sans Extra Condensed SemiBold"/>
                  <a:sym typeface="Fira Sans Extra Condensed SemiBold"/>
                </a:rPr>
                <a:t>D</a:t>
              </a:r>
              <a:r>
                <a:rPr lang="en-US" sz="2667" i="1" kern="0" dirty="0" err="1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ira Sans Extra Condensed SemiBold"/>
                  <a:sym typeface="Fira Sans Extra Condensed SemiBold"/>
                </a:rPr>
                <a:t>ùng</a:t>
              </a:r>
              <a:r>
                <a:rPr lang="en-US" sz="2667" i="1" kern="0" dirty="0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ira Sans Extra Condensed SemiBold"/>
                  <a:sym typeface="Fira Sans Extra Condensed SemiBold"/>
                </a:rPr>
                <a:t> l</a:t>
              </a:r>
              <a:r>
                <a:rPr lang="vi-VN" sz="2667" i="1" kern="0" dirty="0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ira Sans Extra Condensed SemiBold"/>
                  <a:sym typeface="Fira Sans Extra Condensed SemiBold"/>
                </a:rPr>
                <a:t>ư</a:t>
              </a:r>
              <a:r>
                <a:rPr lang="en-US" sz="2667" i="1" kern="0" dirty="0" err="1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ira Sans Extra Condensed SemiBold"/>
                  <a:sym typeface="Fira Sans Extra Condensed SemiBold"/>
                </a:rPr>
                <a:t>ợng</a:t>
              </a:r>
              <a:r>
                <a:rPr lang="en-US" sz="2667" i="1" kern="0" dirty="0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ira Sans Extra Condensed SemiBold"/>
                  <a:sym typeface="Fira Sans Extra Condensed SemiBold"/>
                </a:rPr>
                <a:t> </a:t>
              </a:r>
              <a:r>
                <a:rPr lang="en-US" sz="2667" i="1" kern="0" dirty="0" err="1">
                  <a:solidFill>
                    <a:srgbClr val="19191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ira Sans Extra Condensed SemiBold"/>
                  <a:sym typeface="Fira Sans Extra Condensed SemiBold"/>
                </a:rPr>
                <a:t>giác</a:t>
              </a:r>
              <a:endParaRPr sz="2667" i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623" name="Google Shape;623;p25" descr="n89 zalo Cuong Bui"/>
          <p:cNvGrpSpPr/>
          <p:nvPr/>
        </p:nvGrpSpPr>
        <p:grpSpPr>
          <a:xfrm>
            <a:off x="1465881" y="1095569"/>
            <a:ext cx="9260251" cy="858800"/>
            <a:chOff x="1099411" y="1625607"/>
            <a:chExt cx="6945188" cy="644100"/>
          </a:xfrm>
        </p:grpSpPr>
        <p:sp>
          <p:nvSpPr>
            <p:cNvPr id="624" name="Google Shape;624;p25"/>
            <p:cNvSpPr/>
            <p:nvPr/>
          </p:nvSpPr>
          <p:spPr>
            <a:xfrm>
              <a:off x="1099411" y="1625607"/>
              <a:ext cx="644100" cy="64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3067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ira Sans Extra Condensed SemiBold"/>
                  <a:sym typeface="Fira Sans Extra Condensed SemiBold"/>
                </a:rPr>
                <a:t>1</a:t>
              </a:r>
              <a:endParaRPr sz="30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625" name="Google Shape;625;p25"/>
            <p:cNvSpPr/>
            <p:nvPr/>
          </p:nvSpPr>
          <p:spPr>
            <a:xfrm>
              <a:off x="2914230" y="1625607"/>
              <a:ext cx="644100" cy="644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3067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ira Sans Extra Condensed SemiBold"/>
                  <a:sym typeface="Fira Sans Extra Condensed SemiBold"/>
                </a:rPr>
                <a:t>2</a:t>
              </a:r>
              <a:endParaRPr sz="30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626" name="Google Shape;626;p25"/>
            <p:cNvSpPr/>
            <p:nvPr/>
          </p:nvSpPr>
          <p:spPr>
            <a:xfrm>
              <a:off x="4553426" y="1625607"/>
              <a:ext cx="644100" cy="64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3067" kern="0" dirty="0">
                  <a:latin typeface="Cambria" panose="02040503050406030204" pitchFamily="18" charset="0"/>
                  <a:ea typeface="Cambria" panose="02040503050406030204" pitchFamily="18" charset="0"/>
                  <a:cs typeface="Fira Sans Extra Condensed SemiBold"/>
                  <a:sym typeface="Fira Sans Extra Condensed SemiBold"/>
                </a:rPr>
                <a:t>3</a:t>
              </a:r>
              <a:endParaRPr sz="3067" kern="0" dirty="0"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627" name="Google Shape;627;p25"/>
            <p:cNvSpPr/>
            <p:nvPr/>
          </p:nvSpPr>
          <p:spPr>
            <a:xfrm>
              <a:off x="7400499" y="1625607"/>
              <a:ext cx="644100" cy="644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3067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ira Sans Extra Condensed SemiBold"/>
                  <a:sym typeface="Fira Sans Extra Condensed SemiBold"/>
                </a:rPr>
                <a:t>4</a:t>
              </a:r>
              <a:endParaRPr sz="30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endParaRPr>
            </a:p>
          </p:txBody>
        </p:sp>
        <p:cxnSp>
          <p:nvCxnSpPr>
            <p:cNvPr id="628" name="Google Shape;628;p25"/>
            <p:cNvCxnSpPr>
              <a:stCxn id="624" idx="6"/>
              <a:endCxn id="625" idx="2"/>
            </p:cNvCxnSpPr>
            <p:nvPr/>
          </p:nvCxnSpPr>
          <p:spPr>
            <a:xfrm>
              <a:off x="1743511" y="1947657"/>
              <a:ext cx="1170719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25"/>
            <p:cNvCxnSpPr>
              <a:stCxn id="625" idx="6"/>
              <a:endCxn id="626" idx="2"/>
            </p:cNvCxnSpPr>
            <p:nvPr/>
          </p:nvCxnSpPr>
          <p:spPr>
            <a:xfrm>
              <a:off x="3558330" y="1947657"/>
              <a:ext cx="995095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25"/>
            <p:cNvCxnSpPr>
              <a:stCxn id="626" idx="6"/>
              <a:endCxn id="627" idx="2"/>
            </p:cNvCxnSpPr>
            <p:nvPr/>
          </p:nvCxnSpPr>
          <p:spPr>
            <a:xfrm>
              <a:off x="5197526" y="1947657"/>
              <a:ext cx="2202973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2" name="TextBox 131" descr="n89 zalo Cuong Bui">
            <a:extLst>
              <a:ext uri="{FF2B5EF4-FFF2-40B4-BE49-F238E27FC236}">
                <a16:creationId xmlns:a16="http://schemas.microsoft.com/office/drawing/2014/main" id="{A0C465F7-6FD9-4E25-945A-8C3916572627}"/>
              </a:ext>
            </a:extLst>
          </p:cNvPr>
          <p:cNvSpPr txBox="1"/>
          <p:nvPr/>
        </p:nvSpPr>
        <p:spPr>
          <a:xfrm>
            <a:off x="345688" y="220259"/>
            <a:ext cx="6790931" cy="523220"/>
          </a:xfrm>
          <a:prstGeom prst="rect">
            <a:avLst/>
          </a:prstGeom>
          <a:solidFill>
            <a:srgbClr val="FFC4A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ambria" panose="02040503050406030204" pitchFamily="18" charset="0"/>
              </a:rPr>
              <a:t>PHƯƠNG</a:t>
            </a:r>
            <a:r>
              <a:rPr lang="en-US" sz="2800" b="1" dirty="0" smtClean="0"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</a:rPr>
              <a:t>PHÁP</a:t>
            </a:r>
            <a:r>
              <a:rPr lang="en-US" sz="2800" b="1" dirty="0" smtClean="0"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</a:rPr>
              <a:t>XÁC</a:t>
            </a:r>
            <a:r>
              <a:rPr lang="en-US" sz="2800" b="1" dirty="0" smtClean="0"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</a:rPr>
              <a:t>ĐỊNH</a:t>
            </a:r>
            <a:r>
              <a:rPr lang="en-US" sz="2800" b="1" dirty="0" smtClean="0">
                <a:latin typeface="Cambria" panose="02040503050406030204" pitchFamily="18" charset="0"/>
              </a:rPr>
              <a:t> </a:t>
            </a:r>
            <a:r>
              <a:rPr lang="en-US" sz="2800" b="1" dirty="0">
                <a:latin typeface="Cambria" panose="02040503050406030204" pitchFamily="18" charset="0"/>
              </a:rPr>
              <a:t>PHA BAN ĐẦU</a:t>
            </a:r>
          </a:p>
        </p:txBody>
      </p:sp>
      <p:pic>
        <p:nvPicPr>
          <p:cNvPr id="1026" name="Picture 2" descr="n89 zalo Cuong Bui">
            <a:extLst>
              <a:ext uri="{FF2B5EF4-FFF2-40B4-BE49-F238E27FC236}">
                <a16:creationId xmlns:a16="http://schemas.microsoft.com/office/drawing/2014/main" id="{15F3CC1D-8DFD-4D42-8716-5A72B8185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2" r="23684"/>
          <a:stretch/>
        </p:blipFill>
        <p:spPr bwMode="auto">
          <a:xfrm>
            <a:off x="236406" y="5127450"/>
            <a:ext cx="1369191" cy="15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Google Shape;672;p26" descr="n89 zalo Cuong Bui">
            <a:extLst>
              <a:ext uri="{FF2B5EF4-FFF2-40B4-BE49-F238E27FC236}">
                <a16:creationId xmlns:a16="http://schemas.microsoft.com/office/drawing/2014/main" id="{85DD39D3-D0C5-422D-85D2-10BF9EA4ADCE}"/>
              </a:ext>
            </a:extLst>
          </p:cNvPr>
          <p:cNvSpPr txBox="1"/>
          <p:nvPr/>
        </p:nvSpPr>
        <p:spPr>
          <a:xfrm>
            <a:off x="3746500" y="6056900"/>
            <a:ext cx="4206240" cy="5486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V</a:t>
            </a:r>
            <a:r>
              <a:rPr lang="en-US" sz="2400" b="1" dirty="0" err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ật</a:t>
            </a:r>
            <a:r>
              <a:rPr lang="en-US" sz="24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đi</a:t>
            </a:r>
            <a:r>
              <a:rPr lang="en-US" sz="24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về</a:t>
            </a:r>
            <a:r>
              <a:rPr lang="en-US" sz="24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phía</a:t>
            </a:r>
            <a:r>
              <a:rPr lang="en-US" sz="24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nào</a:t>
            </a:r>
            <a:endParaRPr sz="2400" b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Fira Sans Extra Condensed SemiBold"/>
              <a:sym typeface="Fira Sans Extra Condensed SemiBold"/>
            </a:endParaRPr>
          </a:p>
        </p:txBody>
      </p:sp>
      <p:sp>
        <p:nvSpPr>
          <p:cNvPr id="142" name="Google Shape;676;p26" descr="n89 zalo Cuong Bui">
            <a:extLst>
              <a:ext uri="{FF2B5EF4-FFF2-40B4-BE49-F238E27FC236}">
                <a16:creationId xmlns:a16="http://schemas.microsoft.com/office/drawing/2014/main" id="{E9EBB880-E14D-456E-B55E-A41EAF4AB70B}"/>
              </a:ext>
            </a:extLst>
          </p:cNvPr>
          <p:cNvSpPr txBox="1"/>
          <p:nvPr/>
        </p:nvSpPr>
        <p:spPr>
          <a:xfrm>
            <a:off x="3748449" y="5090101"/>
            <a:ext cx="4206240" cy="548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V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ật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dao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động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điều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hòa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 ở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đâu</a:t>
            </a:r>
            <a:endParaRPr sz="2400" b="1" dirty="0">
              <a:latin typeface="Cambria" panose="02040503050406030204" pitchFamily="18" charset="0"/>
              <a:ea typeface="Cambria" panose="02040503050406030204" pitchFamily="18" charset="0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143" name="Google Shape;683;p26" descr="n89 zalo Cuong Bui">
            <a:extLst>
              <a:ext uri="{FF2B5EF4-FFF2-40B4-BE49-F238E27FC236}">
                <a16:creationId xmlns:a16="http://schemas.microsoft.com/office/drawing/2014/main" id="{8792B3AC-EA69-4AEE-AD4C-4BE9E05772E6}"/>
              </a:ext>
            </a:extLst>
          </p:cNvPr>
          <p:cNvCxnSpPr>
            <a:cxnSpLocks/>
            <a:stCxn id="142" idx="1"/>
            <a:endCxn id="10" idx="3"/>
          </p:cNvCxnSpPr>
          <p:nvPr/>
        </p:nvCxnSpPr>
        <p:spPr>
          <a:xfrm rot="10800000" flipV="1">
            <a:off x="3273025" y="5364421"/>
            <a:ext cx="475424" cy="50724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" name="Google Shape;684;p26" descr="n89 zalo Cuong Bui">
            <a:extLst>
              <a:ext uri="{FF2B5EF4-FFF2-40B4-BE49-F238E27FC236}">
                <a16:creationId xmlns:a16="http://schemas.microsoft.com/office/drawing/2014/main" id="{0CE1BD8B-D15E-4114-8276-C55D6018C86B}"/>
              </a:ext>
            </a:extLst>
          </p:cNvPr>
          <p:cNvCxnSpPr>
            <a:cxnSpLocks/>
            <a:stCxn id="138" idx="1"/>
            <a:endCxn id="10" idx="3"/>
          </p:cNvCxnSpPr>
          <p:nvPr/>
        </p:nvCxnSpPr>
        <p:spPr>
          <a:xfrm rot="10800000">
            <a:off x="3273026" y="5871670"/>
            <a:ext cx="473475" cy="45955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9" descr="n89 zalo Cuong Bui">
            <a:extLst>
              <a:ext uri="{FF2B5EF4-FFF2-40B4-BE49-F238E27FC236}">
                <a16:creationId xmlns:a16="http://schemas.microsoft.com/office/drawing/2014/main" id="{5E1DF166-7CFD-4982-8962-A785318E4D4C}"/>
              </a:ext>
            </a:extLst>
          </p:cNvPr>
          <p:cNvSpPr txBox="1"/>
          <p:nvPr/>
        </p:nvSpPr>
        <p:spPr>
          <a:xfrm>
            <a:off x="1605597" y="5086839"/>
            <a:ext cx="1667428" cy="1569660"/>
          </a:xfrm>
          <a:prstGeom prst="rect">
            <a:avLst/>
          </a:prstGeom>
          <a:solidFill>
            <a:srgbClr val="FFC4A9">
              <a:alpha val="4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latin typeface="Cambria" panose="02040503050406030204" pitchFamily="18" charset="0"/>
              </a:rPr>
              <a:t>Tại</a:t>
            </a:r>
            <a:r>
              <a:rPr lang="en-US" sz="2400" b="1" i="1" dirty="0">
                <a:latin typeface="Cambria" panose="02040503050406030204" pitchFamily="18" charset="0"/>
              </a:rPr>
              <a:t> </a:t>
            </a:r>
            <a:r>
              <a:rPr lang="en-US" sz="2400" b="1" i="1" dirty="0" err="1">
                <a:latin typeface="Cambria" panose="02040503050406030204" pitchFamily="18" charset="0"/>
              </a:rPr>
              <a:t>thời</a:t>
            </a:r>
            <a:r>
              <a:rPr lang="en-US" sz="2400" b="1" i="1" dirty="0">
                <a:latin typeface="Cambria" panose="02040503050406030204" pitchFamily="18" charset="0"/>
              </a:rPr>
              <a:t> </a:t>
            </a:r>
            <a:r>
              <a:rPr lang="en-US" sz="2400" b="1" i="1" dirty="0" err="1">
                <a:latin typeface="Cambria" panose="02040503050406030204" pitchFamily="18" charset="0"/>
              </a:rPr>
              <a:t>điểm</a:t>
            </a:r>
            <a:r>
              <a:rPr lang="en-US" sz="2400" b="1" i="1" dirty="0">
                <a:latin typeface="Cambria" panose="02040503050406030204" pitchFamily="18" charset="0"/>
              </a:rPr>
              <a:t> </a:t>
            </a:r>
            <a:r>
              <a:rPr lang="en-US" sz="2400" b="1" i="1" dirty="0" err="1">
                <a:latin typeface="Cambria" panose="02040503050406030204" pitchFamily="18" charset="0"/>
              </a:rPr>
              <a:t>bắt</a:t>
            </a:r>
            <a:r>
              <a:rPr lang="en-US" sz="2400" b="1" i="1" dirty="0">
                <a:latin typeface="Cambria" panose="02040503050406030204" pitchFamily="18" charset="0"/>
              </a:rPr>
              <a:t> </a:t>
            </a:r>
            <a:r>
              <a:rPr lang="en-US" sz="2400" b="1" i="1" dirty="0" err="1">
                <a:latin typeface="Cambria" panose="02040503050406030204" pitchFamily="18" charset="0"/>
              </a:rPr>
              <a:t>đầu</a:t>
            </a:r>
            <a:r>
              <a:rPr lang="en-US" sz="2400" b="1" i="1" dirty="0">
                <a:latin typeface="Cambria" panose="02040503050406030204" pitchFamily="18" charset="0"/>
              </a:rPr>
              <a:t> </a:t>
            </a:r>
            <a:r>
              <a:rPr lang="en-US" sz="2400" b="1" i="1" dirty="0" err="1">
                <a:latin typeface="Cambria" panose="02040503050406030204" pitchFamily="18" charset="0"/>
              </a:rPr>
              <a:t>quan</a:t>
            </a:r>
            <a:r>
              <a:rPr lang="en-US" sz="2400" b="1" i="1" dirty="0">
                <a:latin typeface="Cambria" panose="02040503050406030204" pitchFamily="18" charset="0"/>
              </a:rPr>
              <a:t> </a:t>
            </a:r>
            <a:r>
              <a:rPr lang="en-US" sz="2400" b="1" i="1" dirty="0" err="1">
                <a:latin typeface="Cambria" panose="02040503050406030204" pitchFamily="18" charset="0"/>
              </a:rPr>
              <a:t>sát</a:t>
            </a:r>
            <a:r>
              <a:rPr lang="en-US" sz="2400" b="1" i="1" dirty="0">
                <a:latin typeface="Cambria" panose="02040503050406030204" pitchFamily="18" charset="0"/>
              </a:rPr>
              <a:t> </a:t>
            </a:r>
            <a:r>
              <a:rPr lang="en-US" sz="2400" b="1" i="1">
                <a:latin typeface="Cambria" panose="02040503050406030204" pitchFamily="18" charset="0"/>
              </a:rPr>
              <a:t>( t = 0</a:t>
            </a:r>
            <a:r>
              <a:rPr lang="en-US" sz="2400" b="1" i="1" dirty="0">
                <a:latin typeface="Cambria" panose="02040503050406030204" pitchFamily="18" charset="0"/>
              </a:rPr>
              <a:t>)</a:t>
            </a:r>
          </a:p>
        </p:txBody>
      </p:sp>
      <p:pic>
        <p:nvPicPr>
          <p:cNvPr id="152" name="Google Shape;202;p4" descr="n89 zalo Cuong Bui">
            <a:extLst>
              <a:ext uri="{FF2B5EF4-FFF2-40B4-BE49-F238E27FC236}">
                <a16:creationId xmlns:a16="http://schemas.microsoft.com/office/drawing/2014/main" id="{09A25B05-7C52-42FF-8FBB-1E2C7952F36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10902" y="-184315"/>
            <a:ext cx="4156510" cy="123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E5471A9-3697-49D3-8720-B88AA3BD08D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135" y="4130458"/>
            <a:ext cx="3383773" cy="250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308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42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descr="n89 zalo Cuong Bui">
            <a:extLst>
              <a:ext uri="{FF2B5EF4-FFF2-40B4-BE49-F238E27FC236}">
                <a16:creationId xmlns:a16="http://schemas.microsoft.com/office/drawing/2014/main" id="{65912C06-7F0C-4819-BEB7-A37ABA1E18C1}"/>
              </a:ext>
            </a:extLst>
          </p:cNvPr>
          <p:cNvSpPr/>
          <p:nvPr/>
        </p:nvSpPr>
        <p:spPr>
          <a:xfrm>
            <a:off x="4831161" y="2742288"/>
            <a:ext cx="5839798" cy="68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3074" name="Picture 2" descr="n89 zalo Cuong Bui">
            <a:extLst>
              <a:ext uri="{FF2B5EF4-FFF2-40B4-BE49-F238E27FC236}">
                <a16:creationId xmlns:a16="http://schemas.microsoft.com/office/drawing/2014/main" id="{465AD210-4B35-4C61-9428-5F450AA4B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2848" r="6227" b="4078"/>
          <a:stretch/>
        </p:blipFill>
        <p:spPr bwMode="auto">
          <a:xfrm>
            <a:off x="4563164" y="0"/>
            <a:ext cx="7628836" cy="6854653"/>
          </a:xfrm>
          <a:prstGeom prst="rect">
            <a:avLst/>
          </a:prstGeom>
          <a:noFill/>
          <a:ln w="38100">
            <a:solidFill>
              <a:srgbClr val="C7C0F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n89 zalo Cuong Bui">
            <a:extLst>
              <a:ext uri="{FF2B5EF4-FFF2-40B4-BE49-F238E27FC236}">
                <a16:creationId xmlns:a16="http://schemas.microsoft.com/office/drawing/2014/main" id="{35120124-C906-AE2D-6124-EAB9F17B3D4C}"/>
              </a:ext>
            </a:extLst>
          </p:cNvPr>
          <p:cNvSpPr txBox="1"/>
          <p:nvPr/>
        </p:nvSpPr>
        <p:spPr>
          <a:xfrm>
            <a:off x="3757404" y="400561"/>
            <a:ext cx="10054703" cy="95410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tt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pha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</a:t>
            </a:r>
          </a:p>
          <a:p>
            <a:pPr algn="just"/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10" y="2309419"/>
            <a:ext cx="7493620" cy="4594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2" descr="n89 zalo Cuong Bui">
            <a:extLst>
              <a:ext uri="{FF2B5EF4-FFF2-40B4-BE49-F238E27FC236}">
                <a16:creationId xmlns:a16="http://schemas.microsoft.com/office/drawing/2014/main" id="{118BB436-D4CE-426A-A98A-77765CD46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54" y="858504"/>
            <a:ext cx="654648" cy="108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8165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descr="n89 zalo Cuong Bui">
            <a:extLst>
              <a:ext uri="{FF2B5EF4-FFF2-40B4-BE49-F238E27FC236}">
                <a16:creationId xmlns:a16="http://schemas.microsoft.com/office/drawing/2014/main" id="{65912C06-7F0C-4819-BEB7-A37ABA1E18C1}"/>
              </a:ext>
            </a:extLst>
          </p:cNvPr>
          <p:cNvSpPr/>
          <p:nvPr/>
        </p:nvSpPr>
        <p:spPr>
          <a:xfrm>
            <a:off x="4831161" y="2742288"/>
            <a:ext cx="5839798" cy="68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3074" name="Picture 2" descr="n89 zalo Cuong Bui">
            <a:extLst>
              <a:ext uri="{FF2B5EF4-FFF2-40B4-BE49-F238E27FC236}">
                <a16:creationId xmlns:a16="http://schemas.microsoft.com/office/drawing/2014/main" id="{465AD210-4B35-4C61-9428-5F450AA4B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2848" r="6227" b="4078"/>
          <a:stretch/>
        </p:blipFill>
        <p:spPr bwMode="auto">
          <a:xfrm>
            <a:off x="4563164" y="0"/>
            <a:ext cx="7628836" cy="6854653"/>
          </a:xfrm>
          <a:prstGeom prst="rect">
            <a:avLst/>
          </a:prstGeom>
          <a:noFill/>
          <a:ln w="38100">
            <a:solidFill>
              <a:srgbClr val="C7C0F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n89 zalo Cuong Bui">
            <a:extLst>
              <a:ext uri="{FF2B5EF4-FFF2-40B4-BE49-F238E27FC236}">
                <a16:creationId xmlns:a16="http://schemas.microsoft.com/office/drawing/2014/main" id="{35120124-C906-AE2D-6124-EAB9F17B3D4C}"/>
              </a:ext>
            </a:extLst>
          </p:cNvPr>
          <p:cNvSpPr txBox="1"/>
          <p:nvPr/>
        </p:nvSpPr>
        <p:spPr>
          <a:xfrm>
            <a:off x="2377058" y="33307"/>
            <a:ext cx="10054703" cy="267765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t=0, x = A.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trinh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x </a:t>
            </a:r>
            <a:r>
              <a:rPr lang="en-US" sz="2800" b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= A. cos </a:t>
            </a:r>
            <a:r>
              <a:rPr lang="en-US" sz="2800" b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 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b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Suy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800" b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ra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A=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A</a:t>
            </a:r>
            <a:r>
              <a:rPr lang="en-US" sz="2800" b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. cos 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.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b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Suy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800" b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ra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800" b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cos 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 =1.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b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Suy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800" b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ra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800" b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 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=0 </a:t>
            </a:r>
            <a:endParaRPr lang="en-US" sz="2800" b="1" kern="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Roboto"/>
              <a:sym typeface="Symbol" panose="05050102010706020507" pitchFamily="18" charset="2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687" y="2309419"/>
            <a:ext cx="7493620" cy="4594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07" y="1016820"/>
            <a:ext cx="5537603" cy="5588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18149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descr="n89 zalo Cuong Bui">
            <a:extLst>
              <a:ext uri="{FF2B5EF4-FFF2-40B4-BE49-F238E27FC236}">
                <a16:creationId xmlns:a16="http://schemas.microsoft.com/office/drawing/2014/main" id="{65912C06-7F0C-4819-BEB7-A37ABA1E18C1}"/>
              </a:ext>
            </a:extLst>
          </p:cNvPr>
          <p:cNvSpPr/>
          <p:nvPr/>
        </p:nvSpPr>
        <p:spPr>
          <a:xfrm>
            <a:off x="4831161" y="2742288"/>
            <a:ext cx="5839798" cy="68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3074" name="Picture 2" descr="n89 zalo Cuong Bui">
            <a:extLst>
              <a:ext uri="{FF2B5EF4-FFF2-40B4-BE49-F238E27FC236}">
                <a16:creationId xmlns:a16="http://schemas.microsoft.com/office/drawing/2014/main" id="{465AD210-4B35-4C61-9428-5F450AA4B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2848" r="6227" b="4078"/>
          <a:stretch/>
        </p:blipFill>
        <p:spPr bwMode="auto">
          <a:xfrm>
            <a:off x="4563164" y="0"/>
            <a:ext cx="7628836" cy="6854653"/>
          </a:xfrm>
          <a:prstGeom prst="rect">
            <a:avLst/>
          </a:prstGeom>
          <a:noFill/>
          <a:ln w="38100">
            <a:solidFill>
              <a:srgbClr val="C7C0F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n89 zalo Cuong Bui">
            <a:extLst>
              <a:ext uri="{FF2B5EF4-FFF2-40B4-BE49-F238E27FC236}">
                <a16:creationId xmlns:a16="http://schemas.microsoft.com/office/drawing/2014/main" id="{35120124-C906-AE2D-6124-EAB9F17B3D4C}"/>
              </a:ext>
            </a:extLst>
          </p:cNvPr>
          <p:cNvSpPr txBox="1"/>
          <p:nvPr/>
        </p:nvSpPr>
        <p:spPr>
          <a:xfrm>
            <a:off x="1906859" y="400561"/>
            <a:ext cx="10054703" cy="310854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t=0, x = 0,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(v&gt;0).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trinh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x </a:t>
            </a:r>
            <a:r>
              <a:rPr lang="en-US" sz="2800" b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= A. cos </a:t>
            </a:r>
            <a:r>
              <a:rPr lang="en-US" sz="2800" b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 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b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Suy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800" b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ra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0=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A</a:t>
            </a:r>
            <a:r>
              <a:rPr lang="en-US" sz="2800" b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. cos 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.  </a:t>
            </a:r>
            <a:r>
              <a:rPr lang="en-US" sz="2800" b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Suy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800" b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ra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800" b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rPr>
              <a:t>cos 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 =0.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b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Suy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800" b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ra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 </a:t>
            </a:r>
            <a:r>
              <a:rPr lang="en-US" sz="2800" b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 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=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± 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/2. </a:t>
            </a:r>
            <a:r>
              <a:rPr lang="en-US" sz="2800" b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Mà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vật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chuyển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động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theo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chiều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dương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sz="2800" b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nên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lấy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 </a:t>
            </a:r>
            <a:r>
              <a:rPr lang="en-US" sz="2800" b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=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/2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n-US" sz="2800" b="1" kern="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Roboto"/>
              <a:sym typeface="Symbol" panose="05050102010706020507" pitchFamily="18" charset="2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9" y="2435743"/>
            <a:ext cx="7493620" cy="4594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34" y="2219091"/>
            <a:ext cx="4360253" cy="4400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79429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89 zalo Cuong Bui">
            <a:extLst>
              <a:ext uri="{FF2B5EF4-FFF2-40B4-BE49-F238E27FC236}">
                <a16:creationId xmlns:a16="http://schemas.microsoft.com/office/drawing/2014/main" id="{746AE9B8-2DB0-6A07-B3B3-50F507A4E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26" y="488889"/>
            <a:ext cx="12192000" cy="1387557"/>
          </a:xfrm>
          <a:prstGeom prst="rect">
            <a:avLst/>
          </a:prstGeom>
        </p:spPr>
      </p:pic>
      <p:sp>
        <p:nvSpPr>
          <p:cNvPr id="9" name="MH_Entry_1" descr="n89 zalo Cuong Bui">
            <a:extLst>
              <a:ext uri="{FF2B5EF4-FFF2-40B4-BE49-F238E27FC236}">
                <a16:creationId xmlns:a16="http://schemas.microsoft.com/office/drawing/2014/main" id="{066D3AFD-6A84-F7C6-98FD-9FF05992A3A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31747" y="713984"/>
            <a:ext cx="9950653" cy="5663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16560" algn="l"/>
              </a:tabLst>
            </a:pPr>
            <a:r>
              <a:rPr lang="en-US" sz="3200" b="1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1</a:t>
            </a:r>
            <a:r>
              <a:rPr lang="en-US" sz="3200" b="1" dirty="0" smtClean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. 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Dao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b="1" dirty="0">
              <a:solidFill>
                <a:srgbClr val="2B2B2C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grpSp>
        <p:nvGrpSpPr>
          <p:cNvPr id="10" name="Group 4" descr="n89 zalo Cuong Bui">
            <a:extLst>
              <a:ext uri="{FF2B5EF4-FFF2-40B4-BE49-F238E27FC236}">
                <a16:creationId xmlns:a16="http://schemas.microsoft.com/office/drawing/2014/main" id="{B4ED22E5-5D77-61E1-1D77-A306C29007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90904" y="1831798"/>
            <a:ext cx="2080182" cy="1761279"/>
            <a:chOff x="914" y="1471"/>
            <a:chExt cx="1195" cy="1144"/>
          </a:xfrm>
          <a:solidFill>
            <a:schemeClr val="accent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570E185-7F6A-F9B5-49F4-32C0FED60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08E3E6C-F45E-47E8-2811-88B954D41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4" descr="n89 zalo Cuong Bui">
            <a:extLst>
              <a:ext uri="{FF2B5EF4-FFF2-40B4-BE49-F238E27FC236}">
                <a16:creationId xmlns:a16="http://schemas.microsoft.com/office/drawing/2014/main" id="{9A1846CE-A048-73D3-0A48-01A8A9EE84A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66906" y="1831798"/>
            <a:ext cx="2080182" cy="1761279"/>
            <a:chOff x="914" y="1471"/>
            <a:chExt cx="1195" cy="1144"/>
          </a:xfrm>
          <a:solidFill>
            <a:schemeClr val="accent2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02AE67A-6EC5-3B23-9794-C9DCBF34B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96FAA3A-C9FC-0513-3E3D-6EFCCDC6B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4" descr="n89 zalo Cuong Bui">
            <a:extLst>
              <a:ext uri="{FF2B5EF4-FFF2-40B4-BE49-F238E27FC236}">
                <a16:creationId xmlns:a16="http://schemas.microsoft.com/office/drawing/2014/main" id="{7D62436E-F0E5-EB25-D5C8-3C3D7D7FD7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42908" y="1831798"/>
            <a:ext cx="2080182" cy="1761279"/>
            <a:chOff x="914" y="1471"/>
            <a:chExt cx="1195" cy="1144"/>
          </a:xfrm>
          <a:solidFill>
            <a:schemeClr val="accent3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8B2D6DF-EAA9-BFA3-7C65-930A20718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DF5F9BD-596C-7A02-4251-3667784DA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4" descr="n89 zalo Cuong Bui">
            <a:extLst>
              <a:ext uri="{FF2B5EF4-FFF2-40B4-BE49-F238E27FC236}">
                <a16:creationId xmlns:a16="http://schemas.microsoft.com/office/drawing/2014/main" id="{6DD2FED5-F0AA-DD9E-713F-A01C65CD6A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18911" y="1831798"/>
            <a:ext cx="2080182" cy="1761279"/>
            <a:chOff x="914" y="1471"/>
            <a:chExt cx="1195" cy="1144"/>
          </a:xfrm>
          <a:solidFill>
            <a:schemeClr val="accent4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EE22A6C9-2855-7DCD-3BFC-B8F2ACA67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976AC84D-459F-482D-58ED-927BBCE82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D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矩形 65" descr="n89 zalo Cuong Bui">
            <a:extLst>
              <a:ext uri="{FF2B5EF4-FFF2-40B4-BE49-F238E27FC236}">
                <a16:creationId xmlns:a16="http://schemas.microsoft.com/office/drawing/2014/main" id="{4B70085D-5950-F1DD-64D4-67BC69BAF297}"/>
              </a:ext>
            </a:extLst>
          </p:cNvPr>
          <p:cNvSpPr/>
          <p:nvPr/>
        </p:nvSpPr>
        <p:spPr>
          <a:xfrm>
            <a:off x="1155207" y="3593077"/>
            <a:ext cx="20801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latin typeface="Cambria" panose="02040503050406030204" pitchFamily="18" charset="0"/>
              </a:rPr>
              <a:t>Dao </a:t>
            </a:r>
            <a:r>
              <a:rPr lang="en-US" sz="2800" dirty="0" err="1">
                <a:latin typeface="Cambria" panose="02040503050406030204" pitchFamily="18" charset="0"/>
              </a:rPr>
              <a:t>động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vật</a:t>
            </a:r>
            <a:r>
              <a:rPr lang="en-US" sz="2800" dirty="0">
                <a:latin typeface="Cambria" panose="02040503050406030204" pitchFamily="18" charset="0"/>
              </a:rPr>
              <a:t> qua </a:t>
            </a:r>
            <a:r>
              <a:rPr lang="en-US" sz="2800" dirty="0" err="1">
                <a:latin typeface="Cambria" panose="02040503050406030204" pitchFamily="18" charset="0"/>
              </a:rPr>
              <a:t>lại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vị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trí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xa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nhất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mà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vật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đi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được</a:t>
            </a:r>
            <a:r>
              <a:rPr lang="en-US" sz="28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27" name="矩形 66" descr="n89 zalo Cuong Bui">
            <a:extLst>
              <a:ext uri="{FF2B5EF4-FFF2-40B4-BE49-F238E27FC236}">
                <a16:creationId xmlns:a16="http://schemas.microsoft.com/office/drawing/2014/main" id="{329DEBA0-785F-6553-941B-C59EE28050F5}"/>
              </a:ext>
            </a:extLst>
          </p:cNvPr>
          <p:cNvSpPr/>
          <p:nvPr/>
        </p:nvSpPr>
        <p:spPr>
          <a:xfrm>
            <a:off x="3601681" y="3593077"/>
            <a:ext cx="24106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latin typeface="Cambria" panose="02040503050406030204" pitchFamily="18" charset="0"/>
              </a:rPr>
              <a:t>Dao </a:t>
            </a:r>
            <a:r>
              <a:rPr lang="en-US" sz="2800" dirty="0" err="1">
                <a:latin typeface="Cambria" panose="02040503050406030204" pitchFamily="18" charset="0"/>
              </a:rPr>
              <a:t>động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vật</a:t>
            </a:r>
            <a:r>
              <a:rPr lang="en-US" sz="2800" dirty="0">
                <a:latin typeface="Cambria" panose="02040503050406030204" pitchFamily="18" charset="0"/>
              </a:rPr>
              <a:t> qua </a:t>
            </a:r>
            <a:r>
              <a:rPr lang="en-US" sz="2800" dirty="0" err="1">
                <a:latin typeface="Cambria" panose="02040503050406030204" pitchFamily="18" charset="0"/>
              </a:rPr>
              <a:t>lại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quanh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vị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trí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cân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bằng</a:t>
            </a:r>
            <a:r>
              <a:rPr lang="en-US" sz="28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28" name="矩形 67" descr="n89 zalo Cuong Bui">
            <a:extLst>
              <a:ext uri="{FF2B5EF4-FFF2-40B4-BE49-F238E27FC236}">
                <a16:creationId xmlns:a16="http://schemas.microsoft.com/office/drawing/2014/main" id="{721FBF81-A079-AE83-184F-AD41D9051E2B}"/>
              </a:ext>
            </a:extLst>
          </p:cNvPr>
          <p:cNvSpPr/>
          <p:nvPr/>
        </p:nvSpPr>
        <p:spPr>
          <a:xfrm>
            <a:off x="6177683" y="3589715"/>
            <a:ext cx="24106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latin typeface="Cambria" panose="02040503050406030204" pitchFamily="18" charset="0"/>
              </a:rPr>
              <a:t>Dao </a:t>
            </a:r>
            <a:r>
              <a:rPr lang="en-US" sz="2800" dirty="0" err="1">
                <a:latin typeface="Cambria" panose="02040503050406030204" pitchFamily="18" charset="0"/>
              </a:rPr>
              <a:t>động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vật</a:t>
            </a:r>
            <a:r>
              <a:rPr lang="en-US" sz="2800" dirty="0">
                <a:latin typeface="Cambria" panose="02040503050406030204" pitchFamily="18" charset="0"/>
              </a:rPr>
              <a:t> qua </a:t>
            </a:r>
            <a:r>
              <a:rPr lang="en-US" sz="2800" dirty="0" err="1">
                <a:latin typeface="Cambria" panose="02040503050406030204" pitchFamily="18" charset="0"/>
              </a:rPr>
              <a:t>lại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quanh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vị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trí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gần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nhất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mà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vật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đi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được</a:t>
            </a:r>
            <a:r>
              <a:rPr lang="en-US" sz="28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29" name="矩形 68" descr="n89 zalo Cuong Bui">
            <a:extLst>
              <a:ext uri="{FF2B5EF4-FFF2-40B4-BE49-F238E27FC236}">
                <a16:creationId xmlns:a16="http://schemas.microsoft.com/office/drawing/2014/main" id="{0716E4F2-C802-C9B1-744A-4DC717CBD885}"/>
              </a:ext>
            </a:extLst>
          </p:cNvPr>
          <p:cNvSpPr/>
          <p:nvPr/>
        </p:nvSpPr>
        <p:spPr>
          <a:xfrm>
            <a:off x="9042938" y="3595855"/>
            <a:ext cx="18321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latin typeface="Cambria" panose="02040503050406030204" pitchFamily="18" charset="0"/>
              </a:rPr>
              <a:t>Dao </a:t>
            </a:r>
            <a:r>
              <a:rPr lang="en-US" sz="2800" dirty="0" err="1">
                <a:latin typeface="Cambria" panose="02040503050406030204" pitchFamily="18" charset="0"/>
              </a:rPr>
              <a:t>động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tuần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hoàn</a:t>
            </a:r>
            <a:r>
              <a:rPr lang="en-US" sz="28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21" name="Arrow: Pentagon 20" descr="n89 zalo Cuong Bui">
            <a:extLst>
              <a:ext uri="{FF2B5EF4-FFF2-40B4-BE49-F238E27FC236}">
                <a16:creationId xmlns:a16="http://schemas.microsoft.com/office/drawing/2014/main" id="{7FA84B12-E1F1-14CD-8E85-CDC63D61F095}"/>
              </a:ext>
            </a:extLst>
          </p:cNvPr>
          <p:cNvSpPr/>
          <p:nvPr/>
        </p:nvSpPr>
        <p:spPr>
          <a:xfrm>
            <a:off x="10442558" y="6168956"/>
            <a:ext cx="1749442" cy="672737"/>
          </a:xfrm>
          <a:prstGeom prst="homePlate">
            <a:avLst/>
          </a:prstGeom>
          <a:solidFill>
            <a:srgbClr val="F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2" name="Action Button: Go Home 1" descr="n89 zalo Cuong Bui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A71504C-48AB-60E0-413F-4F93FF075CD6}"/>
              </a:ext>
            </a:extLst>
          </p:cNvPr>
          <p:cNvSpPr/>
          <p:nvPr/>
        </p:nvSpPr>
        <p:spPr>
          <a:xfrm>
            <a:off x="-2226" y="5546305"/>
            <a:ext cx="1316935" cy="1316182"/>
          </a:xfrm>
          <a:prstGeom prst="actionButtonHome">
            <a:avLst/>
          </a:prstGeom>
          <a:solidFill>
            <a:srgbClr val="AD8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>
                <a:latin typeface="Cambria" panose="02040503050406030204" pitchFamily="18" charset="0"/>
                <a:cs typeface="Times New Roman" panose="02020603050405020304" pitchFamily="18" charset="0"/>
              </a:rPr>
              <a:t>Home</a:t>
            </a:r>
            <a:endParaRPr lang="en-US" sz="28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5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3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85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7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2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26" grpId="0"/>
      <p:bldP spid="27" grpId="0"/>
      <p:bldP spid="27" grpId="1"/>
      <p:bldP spid="28" grpId="0"/>
      <p:bldP spid="29" grpId="0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n89 zalo Cuong Bui">
            <a:extLst>
              <a:ext uri="{FF2B5EF4-FFF2-40B4-BE49-F238E27FC236}">
                <a16:creationId xmlns:a16="http://schemas.microsoft.com/office/drawing/2014/main" id="{5AABF570-C2FF-4AAB-9755-D2F9826857D1}"/>
              </a:ext>
            </a:extLst>
          </p:cNvPr>
          <p:cNvSpPr txBox="1"/>
          <p:nvPr/>
        </p:nvSpPr>
        <p:spPr>
          <a:xfrm>
            <a:off x="7950709" y="4388475"/>
            <a:ext cx="39551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1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Hãy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hoàn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thành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ví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dụ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trên</a:t>
            </a:r>
            <a:endParaRPr lang="en-US" sz="2800" b="1" i="1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n89 zalo Cuong Bui">
            <a:extLst>
              <a:ext uri="{FF2B5EF4-FFF2-40B4-BE49-F238E27FC236}">
                <a16:creationId xmlns:a16="http://schemas.microsoft.com/office/drawing/2014/main" id="{D25C1018-CF1D-49ED-A464-7D7D45188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8" t="6923" r="8198" b="9185"/>
          <a:stretch/>
        </p:blipFill>
        <p:spPr bwMode="auto">
          <a:xfrm>
            <a:off x="-229760" y="-394367"/>
            <a:ext cx="8180469" cy="739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 descr="n89 zalo Cuong Bui">
            <a:extLst>
              <a:ext uri="{FF2B5EF4-FFF2-40B4-BE49-F238E27FC236}">
                <a16:creationId xmlns:a16="http://schemas.microsoft.com/office/drawing/2014/main" id="{01F5B73B-9EEA-49C3-9287-CA35953D00EB}"/>
              </a:ext>
            </a:extLst>
          </p:cNvPr>
          <p:cNvSpPr/>
          <p:nvPr/>
        </p:nvSpPr>
        <p:spPr>
          <a:xfrm rot="21102175">
            <a:off x="1011044" y="1013907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2.3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con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0" indent="-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4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indent="-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40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Pha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solidFill>
                <a:srgbClr val="0033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 descr="n89 zalo Cuong Bui">
            <a:extLst>
              <a:ext uri="{FF2B5EF4-FFF2-40B4-BE49-F238E27FC236}">
                <a16:creationId xmlns:a16="http://schemas.microsoft.com/office/drawing/2014/main" id="{9529BB49-4A61-4B45-859B-6CE23F1F7ED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rot="21106442">
            <a:off x="2252644" y="3162422"/>
            <a:ext cx="4317449" cy="2540790"/>
          </a:xfrm>
          <a:prstGeom prst="rect">
            <a:avLst/>
          </a:prstGeom>
        </p:spPr>
      </p:pic>
      <p:pic>
        <p:nvPicPr>
          <p:cNvPr id="9" name="Picture 12" descr="n89 zalo Cuong Bui">
            <a:extLst>
              <a:ext uri="{FF2B5EF4-FFF2-40B4-BE49-F238E27FC236}">
                <a16:creationId xmlns:a16="http://schemas.microsoft.com/office/drawing/2014/main" id="{63386F8F-2C65-7FA9-2172-88FB4B69A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10" y="3303868"/>
            <a:ext cx="654648" cy="108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n89 zalo Cuong Bui">
            <a:extLst>
              <a:ext uri="{FF2B5EF4-FFF2-40B4-BE49-F238E27FC236}">
                <a16:creationId xmlns:a16="http://schemas.microsoft.com/office/drawing/2014/main" id="{894A8D7B-E96C-F95B-52C6-A93E032A4C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79" y="309338"/>
            <a:ext cx="36290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978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n89 zalo Cuong Bui">
            <a:extLst>
              <a:ext uri="{FF2B5EF4-FFF2-40B4-BE49-F238E27FC236}">
                <a16:creationId xmlns:a16="http://schemas.microsoft.com/office/drawing/2014/main" id="{01F5B73B-9EEA-49C3-9287-CA35953D00EB}"/>
              </a:ext>
            </a:extLst>
          </p:cNvPr>
          <p:cNvSpPr/>
          <p:nvPr/>
        </p:nvSpPr>
        <p:spPr>
          <a:xfrm>
            <a:off x="699807" y="858993"/>
            <a:ext cx="6062943" cy="2527680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2.3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con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lắc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0" indent="-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lắc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indent="-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Pha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 descr="n89 zalo Cuong Bui">
            <a:extLst>
              <a:ext uri="{FF2B5EF4-FFF2-40B4-BE49-F238E27FC236}">
                <a16:creationId xmlns:a16="http://schemas.microsoft.com/office/drawing/2014/main" id="{9529BB49-4A61-4B45-859B-6CE23F1F7E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21821" y="858993"/>
            <a:ext cx="4270372" cy="2353720"/>
          </a:xfrm>
          <a:prstGeom prst="rect">
            <a:avLst/>
          </a:prstGeom>
        </p:spPr>
      </p:pic>
      <p:sp>
        <p:nvSpPr>
          <p:cNvPr id="5" name="TextBox 4" descr="n89 zalo Cuong Bui">
            <a:extLst>
              <a:ext uri="{FF2B5EF4-FFF2-40B4-BE49-F238E27FC236}">
                <a16:creationId xmlns:a16="http://schemas.microsoft.com/office/drawing/2014/main" id="{EF304310-3546-4DB7-A897-A56FCF9F2DBA}"/>
              </a:ext>
            </a:extLst>
          </p:cNvPr>
          <p:cNvSpPr txBox="1"/>
          <p:nvPr/>
        </p:nvSpPr>
        <p:spPr>
          <a:xfrm>
            <a:off x="4259219" y="150846"/>
            <a:ext cx="3673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TRẢ</a:t>
            </a:r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LỜI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9" name="Picture 12" descr="n89 zalo Cuong Bui">
            <a:extLst>
              <a:ext uri="{FF2B5EF4-FFF2-40B4-BE49-F238E27FC236}">
                <a16:creationId xmlns:a16="http://schemas.microsoft.com/office/drawing/2014/main" id="{63386F8F-2C65-7FA9-2172-88FB4B69A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5" y="29028"/>
            <a:ext cx="654648" cy="108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n89 zalo Cuong Bui">
                <a:extLst>
                  <a:ext uri="{FF2B5EF4-FFF2-40B4-BE49-F238E27FC236}">
                    <a16:creationId xmlns:a16="http://schemas.microsoft.com/office/drawing/2014/main" id="{46D45EB6-34E9-EB9A-13DF-B04CB9C80E14}"/>
                  </a:ext>
                </a:extLst>
              </p:cNvPr>
              <p:cNvSpPr/>
              <p:nvPr/>
            </p:nvSpPr>
            <p:spPr>
              <a:xfrm>
                <a:off x="699807" y="3752238"/>
                <a:ext cx="10792386" cy="2677656"/>
              </a:xfrm>
              <a:prstGeom prst="rect">
                <a:avLst/>
              </a:prstGeom>
              <a:ln w="28575">
                <a:solidFill>
                  <a:srgbClr val="5BCC97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+ Ban </a:t>
                </a:r>
                <a:r>
                  <a:rPr lang="en-US" sz="2800" i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đầu</a:t>
                </a:r>
                <a:r>
                  <a:rPr lang="en-US" sz="2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i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lúc</a:t>
                </a:r>
                <a:r>
                  <a:rPr lang="en-US" sz="2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t = 0, </a:t>
                </a:r>
                <a:r>
                  <a:rPr lang="en-US" sz="28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vật</a:t>
                </a:r>
                <a:r>
                  <a:rPr lang="en-US" sz="2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đang</a:t>
                </a:r>
                <a:r>
                  <a:rPr lang="en-US" sz="2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28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vị</a:t>
                </a:r>
                <a:r>
                  <a:rPr lang="en-US" sz="2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trí</a:t>
                </a:r>
                <a:r>
                  <a:rPr lang="en-US" sz="2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biên</a:t>
                </a:r>
                <a:r>
                  <a:rPr lang="en-US" sz="2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i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âm</a:t>
                </a:r>
                <a:r>
                  <a:rPr lang="en-US" sz="2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i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i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đang</a:t>
                </a:r>
                <a:r>
                  <a:rPr lang="en-US" sz="2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i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đi</a:t>
                </a:r>
                <a:r>
                  <a:rPr lang="en-US" sz="2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i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2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i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VTCB</a:t>
                </a:r>
                <a:r>
                  <a:rPr lang="en-US" sz="2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i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2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i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2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i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dương</a:t>
                </a:r>
                <a:r>
                  <a:rPr lang="en-US" sz="2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:r>
                  <a:rPr lang="en-US" sz="28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lang="en-US" sz="2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2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thị</a:t>
                </a:r>
                <a:r>
                  <a:rPr lang="en-US" sz="2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 = 0: </a:t>
                </a:r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2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x = -A </a:t>
                </a:r>
                <a:r>
                  <a:rPr lang="en-US" sz="2800" i="1" dirty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sz="2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-A = </a:t>
                </a:r>
                <a:r>
                  <a:rPr lang="en-US" sz="28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Acos</a:t>
                </a:r>
                <a:r>
                  <a:rPr lang="en-US" sz="2800" i="1" dirty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</a:t>
                </a:r>
                <a:r>
                  <a:rPr lang="en-US" sz="2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:r>
                  <a:rPr lang="en-US" sz="2800" i="1" dirty="0" smtClean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sz="2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cos</a:t>
                </a:r>
                <a:r>
                  <a:rPr lang="en-US" sz="2800" i="1" dirty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</a:t>
                </a:r>
                <a:r>
                  <a:rPr lang="en-US" sz="2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-1 </a:t>
                </a:r>
              </a:p>
              <a:p>
                <a:pPr algn="ctr"/>
                <a:r>
                  <a:rPr lang="en-US" sz="2800" i="1" dirty="0">
                    <a:latin typeface="Cambria" panose="02040503050406030204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sz="2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pha</a:t>
                </a:r>
                <a:r>
                  <a:rPr lang="en-US" sz="2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ban </a:t>
                </a:r>
                <a:r>
                  <a:rPr lang="en-US" sz="28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đầu</a:t>
                </a:r>
                <a:r>
                  <a:rPr lang="en-US" sz="2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/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(rad</a:t>
                </a:r>
                <a:r>
                  <a:rPr lang="en-US" sz="2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)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i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ý </a:t>
                </a:r>
                <a:r>
                  <a:rPr lang="en-US" sz="2800" i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nghĩa</a:t>
                </a:r>
                <a:r>
                  <a:rPr lang="en-US" sz="2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i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2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i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2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i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thường</a:t>
                </a:r>
                <a:r>
                  <a:rPr lang="en-US" sz="2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2800" i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lang="en-US" sz="2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i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cần</a:t>
                </a:r>
                <a:r>
                  <a:rPr lang="en-US" sz="2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i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ghi</a:t>
                </a:r>
                <a:r>
                  <a:rPr lang="en-US" sz="2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i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dấu</a:t>
                </a:r>
                <a:r>
                  <a:rPr lang="en-US" sz="2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-)</a:t>
                </a:r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 descr="n89 zalo Cuong Bui">
                <a:extLst>
                  <a:ext uri="{FF2B5EF4-FFF2-40B4-BE49-F238E27FC236}">
                    <a16:creationId xmlns:a16="http://schemas.microsoft.com/office/drawing/2014/main" id="{46D45EB6-34E9-EB9A-13DF-B04CB9C80E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07" y="3752238"/>
                <a:ext cx="10792386" cy="2677656"/>
              </a:xfrm>
              <a:prstGeom prst="rect">
                <a:avLst/>
              </a:prstGeom>
              <a:blipFill>
                <a:blip r:embed="rId4"/>
                <a:stretch>
                  <a:fillRect l="-1070" t="-2027" b="-4730"/>
                </a:stretch>
              </a:blipFill>
              <a:ln w="28575">
                <a:solidFill>
                  <a:srgbClr val="5BCC9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167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38599" y="1090305"/>
            <a:ext cx="11258669" cy="547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/>
          <a:p>
            <a:pPr algn="just"/>
            <a:r>
              <a:rPr lang="en-US" alt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4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latin typeface="Times New Roman" pitchFamily="18" charset="0"/>
                <a:cs typeface="Times New Roman" pitchFamily="18" charset="0"/>
              </a:rPr>
              <a:t>DĐĐH</a:t>
            </a:r>
            <a:r>
              <a:rPr lang="en-US" alt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4000" b="1" i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4000" b="1" i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alt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4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4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altLang="en-US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62" descr="AG00218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494" y="672792"/>
            <a:ext cx="6858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 descr="n89 zalo Cuong Bui">
            <a:extLst>
              <a:ext uri="{FF2B5EF4-FFF2-40B4-BE49-F238E27FC236}">
                <a16:creationId xmlns:a16="http://schemas.microsoft.com/office/drawing/2014/main" id="{601AEF62-C0DA-473F-BB75-FFE61192ECC5}"/>
              </a:ext>
            </a:extLst>
          </p:cNvPr>
          <p:cNvSpPr txBox="1"/>
          <p:nvPr/>
        </p:nvSpPr>
        <p:spPr>
          <a:xfrm>
            <a:off x="142522" y="494329"/>
            <a:ext cx="10645352" cy="954107"/>
          </a:xfrm>
          <a:prstGeom prst="rect">
            <a:avLst/>
          </a:prstGeom>
          <a:solidFill>
            <a:schemeClr val="accent2">
              <a:lumMod val="60000"/>
              <a:lumOff val="40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marL="290513" indent="-290513"/>
            <a:r>
              <a:rPr lang="en-US" sz="2800" b="1" dirty="0" smtClean="0">
                <a:latin typeface="Cambria" panose="02040503050406030204" pitchFamily="18" charset="0"/>
              </a:rPr>
              <a:t>II. </a:t>
            </a:r>
            <a:r>
              <a:rPr lang="en-US" sz="2800" b="1" dirty="0" err="1" smtClean="0">
                <a:latin typeface="Cambria" panose="02040503050406030204" pitchFamily="18" charset="0"/>
              </a:rPr>
              <a:t>PHA</a:t>
            </a:r>
            <a:r>
              <a:rPr lang="en-US" sz="2800" b="1" dirty="0" smtClean="0">
                <a:latin typeface="Cambria" panose="02040503050406030204" pitchFamily="18" charset="0"/>
              </a:rPr>
              <a:t> BAN </a:t>
            </a:r>
            <a:r>
              <a:rPr lang="en-US" sz="2800" b="1" dirty="0" err="1" smtClean="0">
                <a:latin typeface="Cambria" panose="02040503050406030204" pitchFamily="18" charset="0"/>
              </a:rPr>
              <a:t>ĐẦU</a:t>
            </a:r>
            <a:r>
              <a:rPr lang="en-US" sz="2800" b="1" dirty="0" smtClean="0">
                <a:latin typeface="Cambria" panose="02040503050406030204" pitchFamily="18" charset="0"/>
              </a:rPr>
              <a:t>. </a:t>
            </a:r>
            <a:r>
              <a:rPr lang="en-US" sz="2800" b="1" dirty="0" err="1" smtClean="0">
                <a:latin typeface="Cambria" panose="02040503050406030204" pitchFamily="18" charset="0"/>
              </a:rPr>
              <a:t>ĐỘ</a:t>
            </a:r>
            <a:r>
              <a:rPr lang="en-US" sz="2800" b="1" dirty="0" smtClean="0"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</a:rPr>
              <a:t>LỆCH</a:t>
            </a:r>
            <a:r>
              <a:rPr lang="en-US" sz="2800" b="1" dirty="0" smtClean="0"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</a:rPr>
              <a:t>PHA</a:t>
            </a:r>
            <a:endParaRPr lang="en-US" sz="2800" b="1" dirty="0" smtClean="0">
              <a:latin typeface="Cambria" panose="02040503050406030204" pitchFamily="18" charset="0"/>
            </a:endParaRPr>
          </a:p>
          <a:p>
            <a:pPr marL="290513" indent="-290513"/>
            <a:r>
              <a:rPr lang="en-US" sz="2800" b="1" dirty="0" smtClean="0">
                <a:latin typeface="Cambria" panose="02040503050406030204" pitchFamily="18" charset="0"/>
              </a:rPr>
              <a:t>1. </a:t>
            </a:r>
            <a:r>
              <a:rPr lang="en-US" sz="2800" b="1" dirty="0" err="1" smtClean="0">
                <a:latin typeface="Cambria" panose="02040503050406030204" pitchFamily="18" charset="0"/>
              </a:rPr>
              <a:t>PHA</a:t>
            </a:r>
            <a:r>
              <a:rPr lang="en-US" sz="2800" b="1" dirty="0" smtClean="0">
                <a:latin typeface="Cambria" panose="02040503050406030204" pitchFamily="18" charset="0"/>
              </a:rPr>
              <a:t> BAN </a:t>
            </a:r>
            <a:r>
              <a:rPr lang="en-US" sz="2800" b="1" dirty="0" err="1" smtClean="0">
                <a:latin typeface="Cambria" panose="02040503050406030204" pitchFamily="18" charset="0"/>
              </a:rPr>
              <a:t>ĐẦU</a:t>
            </a:r>
            <a:r>
              <a:rPr lang="en-US" sz="2800" b="1" dirty="0" smtClean="0">
                <a:latin typeface="Cambria" panose="02040503050406030204" pitchFamily="18" charset="0"/>
              </a:rPr>
              <a:t> </a:t>
            </a:r>
            <a:r>
              <a:rPr lang="en-US" sz="2800" b="1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Symbol" panose="05050102010706020507" pitchFamily="18" charset="2"/>
              </a:rPr>
              <a:t> </a:t>
            </a:r>
            <a:r>
              <a:rPr lang="en-US" sz="2800" b="1" dirty="0" smtClean="0">
                <a:latin typeface="Cambria" panose="02040503050406030204" pitchFamily="18" charset="0"/>
              </a:rPr>
              <a:t>: </a:t>
            </a:r>
            <a:endParaRPr lang="en-US" sz="2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50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89 zalo Cuong Bui">
            <a:extLst>
              <a:ext uri="{FF2B5EF4-FFF2-40B4-BE49-F238E27FC236}">
                <a16:creationId xmlns:a16="http://schemas.microsoft.com/office/drawing/2014/main" id="{65276E92-C0A1-45C7-AA03-3ACA67611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83" b="91726" l="7979" r="92376">
                        <a14:foregroundMark x1="15780" y1="12648" x2="68794" y2="51182"/>
                        <a14:foregroundMark x1="68794" y1="51182" x2="81560" y2="75177"/>
                        <a14:foregroundMark x1="81560" y1="75177" x2="81915" y2="82270"/>
                        <a14:foregroundMark x1="81915" y1="82270" x2="50000" y2="89362"/>
                        <a14:foregroundMark x1="50000" y1="89362" x2="36702" y2="89953"/>
                        <a14:foregroundMark x1="36702" y1="89953" x2="26241" y2="88298"/>
                        <a14:foregroundMark x1="26241" y1="88298" x2="14716" y2="82624"/>
                        <a14:foregroundMark x1="14716" y1="82624" x2="6560" y2="62411"/>
                        <a14:foregroundMark x1="6560" y1="62411" x2="8333" y2="46217"/>
                        <a14:foregroundMark x1="8333" y1="46217" x2="9752" y2="42790"/>
                        <a14:foregroundMark x1="36702" y1="6383" x2="58156" y2="10284"/>
                        <a14:foregroundMark x1="58156" y1="10284" x2="58156" y2="10284"/>
                        <a14:foregroundMark x1="22163" y1="11820" x2="50355" y2="20095"/>
                        <a14:foregroundMark x1="50355" y1="20095" x2="62234" y2="18440"/>
                        <a14:foregroundMark x1="62234" y1="18440" x2="74113" y2="10638"/>
                        <a14:foregroundMark x1="78014" y1="9929" x2="84574" y2="28723"/>
                        <a14:foregroundMark x1="84574" y1="28723" x2="80674" y2="62530"/>
                        <a14:foregroundMark x1="89007" y1="15721" x2="92553" y2="45154"/>
                        <a14:foregroundMark x1="92553" y1="45154" x2="84574" y2="71040"/>
                        <a14:foregroundMark x1="9752" y1="14421" x2="34220" y2="63948"/>
                        <a14:foregroundMark x1="34220" y1="63948" x2="43972" y2="73877"/>
                        <a14:foregroundMark x1="39716" y1="41017" x2="65957" y2="65839"/>
                        <a14:foregroundMark x1="14007" y1="88416" x2="40603" y2="91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7" t="5348" r="2492" b="4296"/>
          <a:stretch/>
        </p:blipFill>
        <p:spPr bwMode="auto">
          <a:xfrm>
            <a:off x="4246487" y="0"/>
            <a:ext cx="7945513" cy="684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 descr="n89 zalo Cuong Bui">
            <a:extLst>
              <a:ext uri="{FF2B5EF4-FFF2-40B4-BE49-F238E27FC236}">
                <a16:creationId xmlns:a16="http://schemas.microsoft.com/office/drawing/2014/main" id="{2F6B735A-0769-44DC-B1DD-59DAC5BB32EA}"/>
              </a:ext>
            </a:extLst>
          </p:cNvPr>
          <p:cNvSpPr/>
          <p:nvPr/>
        </p:nvSpPr>
        <p:spPr>
          <a:xfrm>
            <a:off x="4375053" y="540096"/>
            <a:ext cx="7695027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72150" algn="l"/>
              </a:tabLs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lệch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lệch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rgbClr val="0033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Google Shape;916;p28" descr="n89 zalo Cuong Bui">
            <a:extLst>
              <a:ext uri="{FF2B5EF4-FFF2-40B4-BE49-F238E27FC236}">
                <a16:creationId xmlns:a16="http://schemas.microsoft.com/office/drawing/2014/main" id="{33D7FC81-7384-46E6-8006-A0A3A373270F}"/>
              </a:ext>
            </a:extLst>
          </p:cNvPr>
          <p:cNvSpPr txBox="1"/>
          <p:nvPr/>
        </p:nvSpPr>
        <p:spPr>
          <a:xfrm>
            <a:off x="308630" y="2227546"/>
            <a:ext cx="3873574" cy="1084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Hãy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hoàn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thành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câu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 </a:t>
            </a:r>
            <a:r>
              <a:rPr kumimoji="0" lang="en-US" sz="2800" b="1" i="1" u="none" strike="noStrike" kern="0" cap="none" spc="0" normalizeH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hỏi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theo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nhóm</a:t>
            </a:r>
            <a:endParaRPr kumimoji="0" sz="2800" b="1" i="1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Fira Sans Extra Condensed SemiBold"/>
            </a:endParaRPr>
          </a:p>
        </p:txBody>
      </p:sp>
      <p:pic>
        <p:nvPicPr>
          <p:cNvPr id="5" name="Picture 12" descr="n89 zalo Cuong Bui">
            <a:extLst>
              <a:ext uri="{FF2B5EF4-FFF2-40B4-BE49-F238E27FC236}">
                <a16:creationId xmlns:a16="http://schemas.microsoft.com/office/drawing/2014/main" id="{B79CA178-D0ED-EB99-69E0-959803A8D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93" y="1142939"/>
            <a:ext cx="654648" cy="108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 descr="n89 zalo Cuong Bui">
            <a:extLst>
              <a:ext uri="{FF2B5EF4-FFF2-40B4-BE49-F238E27FC236}">
                <a16:creationId xmlns:a16="http://schemas.microsoft.com/office/drawing/2014/main" id="{C14D1497-2787-2AB1-3335-D3BFB17D82C1}"/>
              </a:ext>
            </a:extLst>
          </p:cNvPr>
          <p:cNvSpPr txBox="1"/>
          <p:nvPr/>
        </p:nvSpPr>
        <p:spPr>
          <a:xfrm>
            <a:off x="4375053" y="2529404"/>
            <a:ext cx="7695027" cy="4014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ω</a:t>
            </a:r>
            <a:endParaRPr lang="en-US" sz="28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lệch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pha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Δφ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φ</a:t>
            </a:r>
            <a:r>
              <a:rPr lang="en-US" sz="2800" i="1" baseline="-25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− φ</a:t>
            </a:r>
            <a:r>
              <a:rPr lang="en-US" sz="2800" i="1" baseline="-25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Pha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ωt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φ</a:t>
            </a:r>
            <a:r>
              <a:rPr lang="en-US" sz="2800" i="1" baseline="-25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Pha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ωt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φ</a:t>
            </a:r>
            <a:r>
              <a:rPr lang="en-US" sz="2800" i="1" baseline="-25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lệch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pha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i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i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Δφ</a:t>
            </a:r>
            <a:r>
              <a:rPr lang="en-US" sz="2800" i="1" baseline="-250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ωt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φ</a:t>
            </a:r>
            <a:r>
              <a:rPr lang="en-US" sz="2800" i="1" baseline="-25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−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ωt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− φ</a:t>
            </a:r>
            <a:r>
              <a:rPr lang="en-US" sz="2800" i="1" baseline="-25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Δφ</a:t>
            </a:r>
            <a:endParaRPr lang="en-US" sz="28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2800" b="1" i="1" dirty="0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i="1" dirty="0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lệch</a:t>
            </a:r>
            <a:r>
              <a:rPr lang="en-US" sz="2800" b="1" i="1" dirty="0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pha</a:t>
            </a:r>
            <a:r>
              <a:rPr lang="en-US" sz="2800" b="1" i="1" dirty="0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i="1" dirty="0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i="1" dirty="0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i="1" dirty="0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i="1" dirty="0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i="1" dirty="0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i="1" dirty="0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i="1" dirty="0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i="1" dirty="0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i="1" dirty="0">
                <a:solidFill>
                  <a:srgbClr val="FF675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675A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n89 zalo Cuong Bui">
            <a:extLst>
              <a:ext uri="{FF2B5EF4-FFF2-40B4-BE49-F238E27FC236}">
                <a16:creationId xmlns:a16="http://schemas.microsoft.com/office/drawing/2014/main" id="{E517B445-8CA9-333F-1A41-2CA6BD8F4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68" y="3429000"/>
            <a:ext cx="4005519" cy="215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 descr="n89 zalo Cuong Bui">
            <a:extLst>
              <a:ext uri="{FF2B5EF4-FFF2-40B4-BE49-F238E27FC236}">
                <a16:creationId xmlns:a16="http://schemas.microsoft.com/office/drawing/2014/main" id="{55FB60D4-0D46-49A7-A5A9-2FB6436A04C5}"/>
              </a:ext>
            </a:extLst>
          </p:cNvPr>
          <p:cNvSpPr txBox="1"/>
          <p:nvPr/>
        </p:nvSpPr>
        <p:spPr>
          <a:xfrm>
            <a:off x="793095" y="187778"/>
            <a:ext cx="8618191" cy="523220"/>
          </a:xfrm>
          <a:prstGeom prst="rect">
            <a:avLst/>
          </a:prstGeom>
          <a:solidFill>
            <a:srgbClr val="FFC4A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2. ĐỘ LỆCH PHA GIỮA HAI DAO ĐỘNG CÙNG CHU KÌ</a:t>
            </a:r>
          </a:p>
        </p:txBody>
      </p:sp>
    </p:spTree>
    <p:extLst>
      <p:ext uri="{BB962C8B-B14F-4D97-AF65-F5344CB8AC3E}">
        <p14:creationId xmlns:p14="http://schemas.microsoft.com/office/powerpoint/2010/main" val="63813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6" descr="n89 zalo Cuong Bui"/>
          <p:cNvSpPr txBox="1"/>
          <p:nvPr/>
        </p:nvSpPr>
        <p:spPr>
          <a:xfrm>
            <a:off x="3260049" y="1952263"/>
            <a:ext cx="2547892" cy="16464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Không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phụ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thuộc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vào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thời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điểm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quan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sát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Fira Sans Extra Condensed SemiBold"/>
              <a:sym typeface="Fira Sans Extra Condensed SemiBold"/>
            </a:endParaRPr>
          </a:p>
        </p:txBody>
      </p:sp>
      <p:sp>
        <p:nvSpPr>
          <p:cNvPr id="676" name="Google Shape;676;p26" descr="n89 zalo Cuong Bui"/>
          <p:cNvSpPr txBox="1"/>
          <p:nvPr/>
        </p:nvSpPr>
        <p:spPr>
          <a:xfrm>
            <a:off x="3260049" y="1061606"/>
            <a:ext cx="2547892" cy="44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Không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 Extra Condensed SemiBold"/>
                <a:sym typeface="Fira Sans Extra Condensed SemiBold"/>
              </a:rPr>
              <a:t>đổi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683" name="Google Shape;683;p26" descr="n89 zalo Cuong Bui"/>
          <p:cNvCxnSpPr>
            <a:cxnSpLocks/>
            <a:stCxn id="676" idx="1"/>
            <a:endCxn id="53" idx="3"/>
          </p:cNvCxnSpPr>
          <p:nvPr/>
        </p:nvCxnSpPr>
        <p:spPr>
          <a:xfrm rot="10800000" flipV="1">
            <a:off x="2105095" y="1286205"/>
            <a:ext cx="1154954" cy="76612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4" name="Google Shape;684;p26" descr="n89 zalo Cuong Bui"/>
          <p:cNvCxnSpPr>
            <a:cxnSpLocks/>
            <a:stCxn id="672" idx="1"/>
          </p:cNvCxnSpPr>
          <p:nvPr/>
        </p:nvCxnSpPr>
        <p:spPr>
          <a:xfrm rot="10800000">
            <a:off x="2686929" y="1735394"/>
            <a:ext cx="573120" cy="1040097"/>
          </a:xfrm>
          <a:prstGeom prst="bentConnector2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3" name="Picture 2" descr="n89 zalo Cuong Bui">
            <a:extLst>
              <a:ext uri="{FF2B5EF4-FFF2-40B4-BE49-F238E27FC236}">
                <a16:creationId xmlns:a16="http://schemas.microsoft.com/office/drawing/2014/main" id="{20673EF7-3BA7-4F99-9F17-E440EBDD4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2" r="48989" b="12622"/>
          <a:stretch/>
        </p:blipFill>
        <p:spPr bwMode="auto">
          <a:xfrm>
            <a:off x="793095" y="1399816"/>
            <a:ext cx="1312000" cy="1305038"/>
          </a:xfrm>
          <a:prstGeom prst="rect">
            <a:avLst/>
          </a:prstGeom>
          <a:solidFill>
            <a:srgbClr val="FF9C6F"/>
          </a:solidFill>
          <a:ln>
            <a:solidFill>
              <a:srgbClr val="FF9C6F"/>
            </a:solidFill>
          </a:ln>
        </p:spPr>
      </p:pic>
      <p:sp>
        <p:nvSpPr>
          <p:cNvPr id="56" name="TextBox 55" descr="n89 zalo Cuong Bui">
            <a:extLst>
              <a:ext uri="{FF2B5EF4-FFF2-40B4-BE49-F238E27FC236}">
                <a16:creationId xmlns:a16="http://schemas.microsoft.com/office/drawing/2014/main" id="{55FB60D4-0D46-49A7-A5A9-2FB6436A04C5}"/>
              </a:ext>
            </a:extLst>
          </p:cNvPr>
          <p:cNvSpPr txBox="1"/>
          <p:nvPr/>
        </p:nvSpPr>
        <p:spPr>
          <a:xfrm>
            <a:off x="793095" y="187778"/>
            <a:ext cx="8618191" cy="523220"/>
          </a:xfrm>
          <a:prstGeom prst="rect">
            <a:avLst/>
          </a:prstGeom>
          <a:solidFill>
            <a:srgbClr val="FFC4A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2. ĐỘ LỆCH PHA GIỮA HAI DAO ĐỘNG CÙNG CHU KÌ</a:t>
            </a:r>
          </a:p>
        </p:txBody>
      </p:sp>
      <p:sp>
        <p:nvSpPr>
          <p:cNvPr id="65" name="Rectangle 64" descr="n89 zalo Cuong Bui">
            <a:extLst>
              <a:ext uri="{FF2B5EF4-FFF2-40B4-BE49-F238E27FC236}">
                <a16:creationId xmlns:a16="http://schemas.microsoft.com/office/drawing/2014/main" id="{6EFCA66C-DC83-405E-87D2-A80A858558DD}"/>
              </a:ext>
            </a:extLst>
          </p:cNvPr>
          <p:cNvSpPr/>
          <p:nvPr/>
        </p:nvSpPr>
        <p:spPr>
          <a:xfrm>
            <a:off x="793095" y="3753536"/>
            <a:ext cx="5544294" cy="954107"/>
          </a:xfrm>
          <a:prstGeom prst="rect">
            <a:avLst/>
          </a:prstGeom>
          <a:solidFill>
            <a:srgbClr val="5BCC97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khoa học và kĩ thuật, độ lệch pha quan trong h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 descr="n89 zalo Cuong Bui">
            <a:extLst>
              <a:ext uri="{FF2B5EF4-FFF2-40B4-BE49-F238E27FC236}">
                <a16:creationId xmlns:a16="http://schemas.microsoft.com/office/drawing/2014/main" id="{C8D0C9B5-6923-59A3-489D-783A65191D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" t="2736" r="2841" b="34107"/>
          <a:stretch/>
        </p:blipFill>
        <p:spPr>
          <a:xfrm>
            <a:off x="6337389" y="1066348"/>
            <a:ext cx="5437221" cy="2155154"/>
          </a:xfrm>
          <a:prstGeom prst="roundRect">
            <a:avLst>
              <a:gd name="adj" fmla="val 9065"/>
            </a:avLst>
          </a:prstGeom>
          <a:ln w="28575">
            <a:solidFill>
              <a:srgbClr val="044C73"/>
            </a:solidFill>
          </a:ln>
        </p:spPr>
      </p:pic>
      <p:cxnSp>
        <p:nvCxnSpPr>
          <p:cNvPr id="10" name="Straight Arrow Connector 9" descr="n89 zalo Cuong Bui">
            <a:extLst>
              <a:ext uri="{FF2B5EF4-FFF2-40B4-BE49-F238E27FC236}">
                <a16:creationId xmlns:a16="http://schemas.microsoft.com/office/drawing/2014/main" id="{AF9E0FCF-1CE2-9AB6-7F15-E2998AA846B6}"/>
              </a:ext>
            </a:extLst>
          </p:cNvPr>
          <p:cNvCxnSpPr>
            <a:cxnSpLocks/>
          </p:cNvCxnSpPr>
          <p:nvPr/>
        </p:nvCxnSpPr>
        <p:spPr>
          <a:xfrm flipH="1">
            <a:off x="6780015" y="2383284"/>
            <a:ext cx="36576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 descr="n89 zalo Cuong Bui">
            <a:extLst>
              <a:ext uri="{FF2B5EF4-FFF2-40B4-BE49-F238E27FC236}">
                <a16:creationId xmlns:a16="http://schemas.microsoft.com/office/drawing/2014/main" id="{E2F5CEA1-A3F1-9F03-762F-3092BD26E4C8}"/>
              </a:ext>
            </a:extLst>
          </p:cNvPr>
          <p:cNvSpPr txBox="1"/>
          <p:nvPr/>
        </p:nvSpPr>
        <p:spPr>
          <a:xfrm>
            <a:off x="8296395" y="3884431"/>
            <a:ext cx="2362200" cy="523220"/>
          </a:xfrm>
          <a:prstGeom prst="borderCallout2">
            <a:avLst>
              <a:gd name="adj1" fmla="val 51518"/>
              <a:gd name="adj2" fmla="val -661"/>
              <a:gd name="adj3" fmla="val 51518"/>
              <a:gd name="adj4" fmla="val -14726"/>
              <a:gd name="adj5" fmla="val -286773"/>
              <a:gd name="adj6" fmla="val -57501"/>
            </a:avLst>
          </a:prstGeom>
          <a:noFill/>
          <a:ln w="38100">
            <a:solidFill>
              <a:srgbClr val="EF6337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Thời</a:t>
            </a:r>
            <a:r>
              <a:rPr kumimoji="0" lang="pt-BR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gian </a:t>
            </a:r>
            <a:r>
              <a:rPr kumimoji="0" lang="pt-BR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Symbol" panose="05050102010706020507" pitchFamily="18" charset="2"/>
              </a:rPr>
              <a:t>t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n89 zalo Cuong Bui">
                <a:extLst>
                  <a:ext uri="{FF2B5EF4-FFF2-40B4-BE49-F238E27FC236}">
                    <a16:creationId xmlns:a16="http://schemas.microsoft.com/office/drawing/2014/main" id="{552F9570-033A-AA16-9832-19686B307CBA}"/>
                  </a:ext>
                </a:extLst>
              </p:cNvPr>
              <p:cNvSpPr txBox="1"/>
              <p:nvPr/>
            </p:nvSpPr>
            <p:spPr>
              <a:xfrm>
                <a:off x="793095" y="4838295"/>
                <a:ext cx="10912477" cy="1328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lệch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hòa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):</a:t>
                </a:r>
                <a:endParaRPr lang="en-US" sz="2800" dirty="0">
                  <a:solidFill>
                    <a:srgbClr val="0033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9535" marR="0" indent="-89535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𝜟𝝋</m:t>
                      </m:r>
                      <m:r>
                        <a:rPr lang="en-US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𝒉𝒐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ặ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𝜟𝝋</m:t>
                      </m:r>
                      <m:r>
                        <a:rPr lang="en-US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              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𝜟𝝋</m:t>
                      </m:r>
                      <m:r>
                        <a:rPr lang="en-US" sz="28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8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𝝅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0033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 descr="n89 zalo Cuong Bui">
                <a:extLst>
                  <a:ext uri="{FF2B5EF4-FFF2-40B4-BE49-F238E27FC236}">
                    <a16:creationId xmlns:a16="http://schemas.microsoft.com/office/drawing/2014/main" id="{552F9570-033A-AA16-9832-19686B307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95" y="4838295"/>
                <a:ext cx="10912477" cy="1328633"/>
              </a:xfrm>
              <a:prstGeom prst="rect">
                <a:avLst/>
              </a:prstGeom>
              <a:blipFill>
                <a:blip r:embed="rId5"/>
                <a:stretch>
                  <a:fillRect l="-1173" t="-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62" descr="AG00218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4966010"/>
            <a:ext cx="6858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91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" grpId="0" animBg="1"/>
      <p:bldP spid="676" grpId="0" animBg="1"/>
      <p:bldP spid="65" grpId="0" animBg="1"/>
      <p:bldP spid="11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89 zalo Cuong Bui">
            <a:extLst>
              <a:ext uri="{FF2B5EF4-FFF2-40B4-BE49-F238E27FC236}">
                <a16:creationId xmlns:a16="http://schemas.microsoft.com/office/drawing/2014/main" id="{65276E92-C0A1-45C7-AA03-3ACA67611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83" b="91726" l="7979" r="92376">
                        <a14:foregroundMark x1="15780" y1="12648" x2="68794" y2="51182"/>
                        <a14:foregroundMark x1="68794" y1="51182" x2="81560" y2="75177"/>
                        <a14:foregroundMark x1="81560" y1="75177" x2="81915" y2="82270"/>
                        <a14:foregroundMark x1="81915" y1="82270" x2="50000" y2="89362"/>
                        <a14:foregroundMark x1="50000" y1="89362" x2="36702" y2="89953"/>
                        <a14:foregroundMark x1="36702" y1="89953" x2="26241" y2="88298"/>
                        <a14:foregroundMark x1="26241" y1="88298" x2="14716" y2="82624"/>
                        <a14:foregroundMark x1="14716" y1="82624" x2="6560" y2="62411"/>
                        <a14:foregroundMark x1="6560" y1="62411" x2="8333" y2="46217"/>
                        <a14:foregroundMark x1="8333" y1="46217" x2="9752" y2="42790"/>
                        <a14:foregroundMark x1="36702" y1="6383" x2="58156" y2="10284"/>
                        <a14:foregroundMark x1="58156" y1="10284" x2="58156" y2="10284"/>
                        <a14:foregroundMark x1="22163" y1="11820" x2="50355" y2="20095"/>
                        <a14:foregroundMark x1="50355" y1="20095" x2="62234" y2="18440"/>
                        <a14:foregroundMark x1="62234" y1="18440" x2="74113" y2="10638"/>
                        <a14:foregroundMark x1="78014" y1="9929" x2="84574" y2="28723"/>
                        <a14:foregroundMark x1="84574" y1="28723" x2="80674" y2="62530"/>
                        <a14:foregroundMark x1="89007" y1="15721" x2="92553" y2="45154"/>
                        <a14:foregroundMark x1="92553" y1="45154" x2="84574" y2="71040"/>
                        <a14:foregroundMark x1="9752" y1="14421" x2="34220" y2="63948"/>
                        <a14:foregroundMark x1="34220" y1="63948" x2="43972" y2="73877"/>
                        <a14:foregroundMark x1="39716" y1="41017" x2="65957" y2="65839"/>
                        <a14:foregroundMark x1="14007" y1="88416" x2="40603" y2="91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7" t="5348" r="2492" b="4296"/>
          <a:stretch/>
        </p:blipFill>
        <p:spPr bwMode="auto">
          <a:xfrm>
            <a:off x="3033132" y="0"/>
            <a:ext cx="9158869" cy="684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 descr="n89 zalo Cuong Bui">
            <a:extLst>
              <a:ext uri="{FF2B5EF4-FFF2-40B4-BE49-F238E27FC236}">
                <a16:creationId xmlns:a16="http://schemas.microsoft.com/office/drawing/2014/main" id="{2F6B735A-0769-44DC-B1DD-59DAC5BB32EA}"/>
              </a:ext>
            </a:extLst>
          </p:cNvPr>
          <p:cNvSpPr/>
          <p:nvPr/>
        </p:nvSpPr>
        <p:spPr>
          <a:xfrm>
            <a:off x="4375053" y="540096"/>
            <a:ext cx="7695027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72150" algn="l"/>
              </a:tabLst>
            </a:pPr>
            <a:r>
              <a:rPr lang="en-US" sz="28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72150" algn="l"/>
              </a:tabLs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8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&gt;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8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	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72150" algn="l"/>
              </a:tabLs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8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&lt;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8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	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72150" algn="l"/>
              </a:tabLs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8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8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	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72150" algn="l"/>
              </a:tabLst>
            </a:pPr>
            <a:endParaRPr lang="en-US" sz="2800" b="1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72150" algn="l"/>
              </a:tabLst>
            </a:pPr>
            <a:r>
              <a:rPr lang="en-US" sz="28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8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8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±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rgbClr val="0033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 descr="n89 zalo Cuong Bui">
            <a:extLst>
              <a:ext uri="{FF2B5EF4-FFF2-40B4-BE49-F238E27FC236}">
                <a16:creationId xmlns:a16="http://schemas.microsoft.com/office/drawing/2014/main" id="{CC0007B6-80AC-361F-E699-3C61CA6BF75F}"/>
              </a:ext>
            </a:extLst>
          </p:cNvPr>
          <p:cNvSpPr txBox="1"/>
          <p:nvPr/>
        </p:nvSpPr>
        <p:spPr>
          <a:xfrm>
            <a:off x="6030278" y="1566905"/>
            <a:ext cx="6039802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2800" i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……….</a:t>
            </a:r>
            <a:r>
              <a:rPr lang="en-US" sz="2800" i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pha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</a:t>
            </a:r>
            <a:endParaRPr lang="en-US" sz="28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Google Shape;916;p28" descr="n89 zalo Cuong Bui">
            <a:extLst>
              <a:ext uri="{FF2B5EF4-FFF2-40B4-BE49-F238E27FC236}">
                <a16:creationId xmlns:a16="http://schemas.microsoft.com/office/drawing/2014/main" id="{1B798AD1-6D71-692F-F199-5C506D9F5E69}"/>
              </a:ext>
            </a:extLst>
          </p:cNvPr>
          <p:cNvSpPr txBox="1"/>
          <p:nvPr/>
        </p:nvSpPr>
        <p:spPr>
          <a:xfrm>
            <a:off x="308630" y="2227546"/>
            <a:ext cx="3873574" cy="1084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b="1" i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Điền</a:t>
            </a:r>
            <a:r>
              <a:rPr lang="en-US" sz="2800" b="1" i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 </a:t>
            </a:r>
            <a:r>
              <a:rPr lang="en-US" sz="2800" b="1" i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vào</a:t>
            </a:r>
            <a:r>
              <a:rPr lang="en-US" sz="2800" b="1" i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 </a:t>
            </a:r>
            <a:r>
              <a:rPr lang="en-US" sz="2800" b="1" i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các</a:t>
            </a:r>
            <a:r>
              <a:rPr lang="en-US" sz="2800" b="1" i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 </a:t>
            </a:r>
            <a:r>
              <a:rPr lang="en-US" sz="2800" b="1" i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chỗ</a:t>
            </a:r>
            <a:r>
              <a:rPr lang="en-US" sz="2800" b="1" i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………….</a:t>
            </a:r>
            <a:r>
              <a:rPr lang="en-US" sz="2800" b="1" i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trong</a:t>
            </a:r>
            <a:r>
              <a:rPr lang="en-US" sz="2800" b="1" i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 </a:t>
            </a:r>
            <a:r>
              <a:rPr lang="en-US" sz="2800" b="1" i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và</a:t>
            </a:r>
            <a:r>
              <a:rPr lang="en-US" sz="2800" b="1" i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 </a:t>
            </a:r>
            <a:r>
              <a:rPr lang="en-US" sz="2800" b="1" i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ghi</a:t>
            </a:r>
            <a:r>
              <a:rPr lang="en-US" sz="2800" b="1" i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 </a:t>
            </a:r>
            <a:r>
              <a:rPr lang="en-US" sz="2800" b="1" i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vào</a:t>
            </a:r>
            <a:r>
              <a:rPr lang="en-US" sz="2800" b="1" i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 </a:t>
            </a:r>
            <a:r>
              <a:rPr lang="en-US" sz="2800" b="1" i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vở</a:t>
            </a:r>
            <a:r>
              <a:rPr lang="en-US" sz="2800" b="1" i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 </a:t>
            </a:r>
            <a:endParaRPr kumimoji="0" sz="2800" b="1" i="1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Fira Sans Extra Condensed SemiBold"/>
            </a:endParaRPr>
          </a:p>
        </p:txBody>
      </p:sp>
      <p:pic>
        <p:nvPicPr>
          <p:cNvPr id="9" name="Picture 12" descr="n89 zalo Cuong Bui">
            <a:extLst>
              <a:ext uri="{FF2B5EF4-FFF2-40B4-BE49-F238E27FC236}">
                <a16:creationId xmlns:a16="http://schemas.microsoft.com/office/drawing/2014/main" id="{D8DC5EAC-D315-AE7B-0023-137939A4A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93" y="1142939"/>
            <a:ext cx="654648" cy="108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 descr="n89 zalo Cuong Bui">
            <a:extLst>
              <a:ext uri="{FF2B5EF4-FFF2-40B4-BE49-F238E27FC236}">
                <a16:creationId xmlns:a16="http://schemas.microsoft.com/office/drawing/2014/main" id="{C5CECD9A-1C40-FF0C-6660-F9ED15C207DC}"/>
              </a:ext>
            </a:extLst>
          </p:cNvPr>
          <p:cNvSpPr txBox="1"/>
          <p:nvPr/>
        </p:nvSpPr>
        <p:spPr>
          <a:xfrm>
            <a:off x="6030278" y="2056429"/>
            <a:ext cx="6039802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2800" i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………</a:t>
            </a:r>
            <a:r>
              <a:rPr lang="en-US" sz="2800" i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pha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</a:t>
            </a:r>
            <a:endParaRPr lang="en-US" sz="28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 descr="n89 zalo Cuong Bui">
            <a:extLst>
              <a:ext uri="{FF2B5EF4-FFF2-40B4-BE49-F238E27FC236}">
                <a16:creationId xmlns:a16="http://schemas.microsoft.com/office/drawing/2014/main" id="{298B4EAD-797D-1CD3-8E79-96654170487B}"/>
              </a:ext>
            </a:extLst>
          </p:cNvPr>
          <p:cNvSpPr txBox="1"/>
          <p:nvPr/>
        </p:nvSpPr>
        <p:spPr>
          <a:xfrm>
            <a:off x="6524253" y="2470042"/>
            <a:ext cx="5108011" cy="108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2800" i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…………..</a:t>
            </a:r>
            <a:r>
              <a:rPr lang="en-US" sz="2800" i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en-US" sz="2800" i="1" dirty="0" err="1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</a:t>
            </a:r>
            <a:r>
              <a:rPr lang="en-US" sz="2800" i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</a:t>
            </a:r>
            <a:endParaRPr lang="en-US" sz="28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 descr="n89 zalo Cuong Bui">
            <a:extLst>
              <a:ext uri="{FF2B5EF4-FFF2-40B4-BE49-F238E27FC236}">
                <a16:creationId xmlns:a16="http://schemas.microsoft.com/office/drawing/2014/main" id="{84D5C0E6-B7AE-CA4B-452F-3E827ADA209B}"/>
              </a:ext>
            </a:extLst>
          </p:cNvPr>
          <p:cNvSpPr txBox="1"/>
          <p:nvPr/>
        </p:nvSpPr>
        <p:spPr>
          <a:xfrm>
            <a:off x="6555472" y="3468443"/>
            <a:ext cx="5108011" cy="108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2800" i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………..</a:t>
            </a:r>
            <a:r>
              <a:rPr lang="en-US" sz="2800" i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pha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</a:t>
            </a:r>
            <a:endParaRPr lang="en-US" sz="28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1149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89 zalo Cuong Bui">
            <a:extLst>
              <a:ext uri="{FF2B5EF4-FFF2-40B4-BE49-F238E27FC236}">
                <a16:creationId xmlns:a16="http://schemas.microsoft.com/office/drawing/2014/main" id="{65276E92-C0A1-45C7-AA03-3ACA67611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83" b="91726" l="7979" r="92376">
                        <a14:foregroundMark x1="15780" y1="12648" x2="68794" y2="51182"/>
                        <a14:foregroundMark x1="68794" y1="51182" x2="81560" y2="75177"/>
                        <a14:foregroundMark x1="81560" y1="75177" x2="81915" y2="82270"/>
                        <a14:foregroundMark x1="81915" y1="82270" x2="50000" y2="89362"/>
                        <a14:foregroundMark x1="50000" y1="89362" x2="36702" y2="89953"/>
                        <a14:foregroundMark x1="36702" y1="89953" x2="26241" y2="88298"/>
                        <a14:foregroundMark x1="26241" y1="88298" x2="14716" y2="82624"/>
                        <a14:foregroundMark x1="14716" y1="82624" x2="6560" y2="62411"/>
                        <a14:foregroundMark x1="6560" y1="62411" x2="8333" y2="46217"/>
                        <a14:foregroundMark x1="8333" y1="46217" x2="9752" y2="42790"/>
                        <a14:foregroundMark x1="36702" y1="6383" x2="58156" y2="10284"/>
                        <a14:foregroundMark x1="58156" y1="10284" x2="58156" y2="10284"/>
                        <a14:foregroundMark x1="22163" y1="11820" x2="50355" y2="20095"/>
                        <a14:foregroundMark x1="50355" y1="20095" x2="62234" y2="18440"/>
                        <a14:foregroundMark x1="62234" y1="18440" x2="74113" y2="10638"/>
                        <a14:foregroundMark x1="78014" y1="9929" x2="84574" y2="28723"/>
                        <a14:foregroundMark x1="84574" y1="28723" x2="80674" y2="62530"/>
                        <a14:foregroundMark x1="89007" y1="15721" x2="92553" y2="45154"/>
                        <a14:foregroundMark x1="92553" y1="45154" x2="84574" y2="71040"/>
                        <a14:foregroundMark x1="9752" y1="14421" x2="34220" y2="63948"/>
                        <a14:foregroundMark x1="34220" y1="63948" x2="43972" y2="73877"/>
                        <a14:foregroundMark x1="39716" y1="41017" x2="65957" y2="65839"/>
                        <a14:foregroundMark x1="14007" y1="88416" x2="40603" y2="91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7" t="5348" r="2492" b="4296"/>
          <a:stretch/>
        </p:blipFill>
        <p:spPr bwMode="auto">
          <a:xfrm>
            <a:off x="4246487" y="0"/>
            <a:ext cx="7945513" cy="684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 descr="n89 zalo Cuong Bui">
            <a:extLst>
              <a:ext uri="{FF2B5EF4-FFF2-40B4-BE49-F238E27FC236}">
                <a16:creationId xmlns:a16="http://schemas.microsoft.com/office/drawing/2014/main" id="{2F6B735A-0769-44DC-B1DD-59DAC5BB32EA}"/>
              </a:ext>
            </a:extLst>
          </p:cNvPr>
          <p:cNvSpPr/>
          <p:nvPr/>
        </p:nvSpPr>
        <p:spPr>
          <a:xfrm>
            <a:off x="4375053" y="540096"/>
            <a:ext cx="7695027" cy="351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72150" algn="l"/>
              </a:tabLst>
            </a:pPr>
            <a:r>
              <a:rPr lang="en-US" sz="28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72150" algn="l"/>
              </a:tabLs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8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&gt;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8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	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72150" algn="l"/>
              </a:tabLs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8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&lt;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8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	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72150" algn="l"/>
              </a:tabLs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8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8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	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72150" algn="l"/>
              </a:tabLst>
            </a:pPr>
            <a:endParaRPr lang="en-US" sz="2800" b="1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72150" algn="l"/>
              </a:tabLst>
            </a:pPr>
            <a:r>
              <a:rPr lang="en-US" sz="28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8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8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±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rgbClr val="0033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 descr="n89 zalo Cuong Bui">
            <a:extLst>
              <a:ext uri="{FF2B5EF4-FFF2-40B4-BE49-F238E27FC236}">
                <a16:creationId xmlns:a16="http://schemas.microsoft.com/office/drawing/2014/main" id="{CC0007B6-80AC-361F-E699-3C61CA6BF75F}"/>
              </a:ext>
            </a:extLst>
          </p:cNvPr>
          <p:cNvSpPr txBox="1"/>
          <p:nvPr/>
        </p:nvSpPr>
        <p:spPr>
          <a:xfrm>
            <a:off x="6030278" y="1566905"/>
            <a:ext cx="6039802" cy="545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pha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</a:t>
            </a:r>
            <a:endParaRPr lang="en-US" sz="28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Google Shape;916;p28" descr="n89 zalo Cuong Bui">
            <a:extLst>
              <a:ext uri="{FF2B5EF4-FFF2-40B4-BE49-F238E27FC236}">
                <a16:creationId xmlns:a16="http://schemas.microsoft.com/office/drawing/2014/main" id="{1B798AD1-6D71-692F-F199-5C506D9F5E69}"/>
              </a:ext>
            </a:extLst>
          </p:cNvPr>
          <p:cNvSpPr txBox="1"/>
          <p:nvPr/>
        </p:nvSpPr>
        <p:spPr>
          <a:xfrm>
            <a:off x="308630" y="2227546"/>
            <a:ext cx="3873574" cy="1084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b="1" i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Điền</a:t>
            </a:r>
            <a:r>
              <a:rPr lang="en-US" sz="2800" b="1" i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 </a:t>
            </a:r>
            <a:r>
              <a:rPr lang="en-US" sz="2800" b="1" i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vào</a:t>
            </a:r>
            <a:r>
              <a:rPr lang="en-US" sz="2800" b="1" i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 </a:t>
            </a:r>
            <a:r>
              <a:rPr lang="en-US" sz="2800" b="1" i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các</a:t>
            </a:r>
            <a:r>
              <a:rPr lang="en-US" sz="2800" b="1" i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 </a:t>
            </a:r>
            <a:r>
              <a:rPr lang="en-US" sz="2800" b="1" i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chỗ</a:t>
            </a:r>
            <a:r>
              <a:rPr lang="en-US" sz="2800" b="1" i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………….</a:t>
            </a:r>
            <a:endParaRPr kumimoji="0" sz="2800" b="1" i="1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Fira Sans Extra Condensed SemiBold"/>
            </a:endParaRPr>
          </a:p>
        </p:txBody>
      </p:sp>
      <p:pic>
        <p:nvPicPr>
          <p:cNvPr id="9" name="Picture 12" descr="n89 zalo Cuong Bui">
            <a:extLst>
              <a:ext uri="{FF2B5EF4-FFF2-40B4-BE49-F238E27FC236}">
                <a16:creationId xmlns:a16="http://schemas.microsoft.com/office/drawing/2014/main" id="{D8DC5EAC-D315-AE7B-0023-137939A4A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93" y="1142939"/>
            <a:ext cx="654648" cy="108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 descr="n89 zalo Cuong Bui">
            <a:extLst>
              <a:ext uri="{FF2B5EF4-FFF2-40B4-BE49-F238E27FC236}">
                <a16:creationId xmlns:a16="http://schemas.microsoft.com/office/drawing/2014/main" id="{C5CECD9A-1C40-FF0C-6660-F9ED15C207DC}"/>
              </a:ext>
            </a:extLst>
          </p:cNvPr>
          <p:cNvSpPr txBox="1"/>
          <p:nvPr/>
        </p:nvSpPr>
        <p:spPr>
          <a:xfrm>
            <a:off x="6030278" y="2056429"/>
            <a:ext cx="6039802" cy="545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trễ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pha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</a:t>
            </a:r>
            <a:endParaRPr lang="en-US" sz="28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 descr="n89 zalo Cuong Bui">
            <a:extLst>
              <a:ext uri="{FF2B5EF4-FFF2-40B4-BE49-F238E27FC236}">
                <a16:creationId xmlns:a16="http://schemas.microsoft.com/office/drawing/2014/main" id="{298B4EAD-797D-1CD3-8E79-96654170487B}"/>
              </a:ext>
            </a:extLst>
          </p:cNvPr>
          <p:cNvSpPr txBox="1"/>
          <p:nvPr/>
        </p:nvSpPr>
        <p:spPr>
          <a:xfrm>
            <a:off x="6033601" y="2470042"/>
            <a:ext cx="5108011" cy="108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pha</a:t>
            </a:r>
            <a:r>
              <a:rPr lang="en-US" sz="2800" i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</a:t>
            </a:r>
            <a:endParaRPr lang="en-US" sz="28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 descr="n89 zalo Cuong Bui">
            <a:extLst>
              <a:ext uri="{FF2B5EF4-FFF2-40B4-BE49-F238E27FC236}">
                <a16:creationId xmlns:a16="http://schemas.microsoft.com/office/drawing/2014/main" id="{84D5C0E6-B7AE-CA4B-452F-3E827ADA209B}"/>
              </a:ext>
            </a:extLst>
          </p:cNvPr>
          <p:cNvSpPr txBox="1"/>
          <p:nvPr/>
        </p:nvSpPr>
        <p:spPr>
          <a:xfrm>
            <a:off x="6555472" y="3468441"/>
            <a:ext cx="5108011" cy="1041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pha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</a:t>
            </a:r>
            <a:endParaRPr lang="en-US" sz="28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860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89 zalo Cuong Bui">
            <a:extLst>
              <a:ext uri="{FF2B5EF4-FFF2-40B4-BE49-F238E27FC236}">
                <a16:creationId xmlns:a16="http://schemas.microsoft.com/office/drawing/2014/main" id="{65276E92-C0A1-45C7-AA03-3ACA67611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83" b="91726" l="7979" r="92376">
                        <a14:foregroundMark x1="15780" y1="12648" x2="68794" y2="51182"/>
                        <a14:foregroundMark x1="68794" y1="51182" x2="81560" y2="75177"/>
                        <a14:foregroundMark x1="81560" y1="75177" x2="81915" y2="82270"/>
                        <a14:foregroundMark x1="81915" y1="82270" x2="50000" y2="89362"/>
                        <a14:foregroundMark x1="50000" y1="89362" x2="36702" y2="89953"/>
                        <a14:foregroundMark x1="36702" y1="89953" x2="26241" y2="88298"/>
                        <a14:foregroundMark x1="26241" y1="88298" x2="14716" y2="82624"/>
                        <a14:foregroundMark x1="14716" y1="82624" x2="6560" y2="62411"/>
                        <a14:foregroundMark x1="6560" y1="62411" x2="8333" y2="46217"/>
                        <a14:foregroundMark x1="8333" y1="46217" x2="9752" y2="42790"/>
                        <a14:foregroundMark x1="36702" y1="6383" x2="58156" y2="10284"/>
                        <a14:foregroundMark x1="58156" y1="10284" x2="58156" y2="10284"/>
                        <a14:foregroundMark x1="22163" y1="11820" x2="50355" y2="20095"/>
                        <a14:foregroundMark x1="50355" y1="20095" x2="62234" y2="18440"/>
                        <a14:foregroundMark x1="62234" y1="18440" x2="74113" y2="10638"/>
                        <a14:foregroundMark x1="78014" y1="9929" x2="84574" y2="28723"/>
                        <a14:foregroundMark x1="84574" y1="28723" x2="80674" y2="62530"/>
                        <a14:foregroundMark x1="89007" y1="15721" x2="92553" y2="45154"/>
                        <a14:foregroundMark x1="92553" y1="45154" x2="84574" y2="71040"/>
                        <a14:foregroundMark x1="9752" y1="14421" x2="34220" y2="63948"/>
                        <a14:foregroundMark x1="34220" y1="63948" x2="43972" y2="73877"/>
                        <a14:foregroundMark x1="39716" y1="41017" x2="65957" y2="65839"/>
                        <a14:foregroundMark x1="14007" y1="88416" x2="40603" y2="91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7" t="5348" r="2492" b="4296"/>
          <a:stretch/>
        </p:blipFill>
        <p:spPr bwMode="auto">
          <a:xfrm>
            <a:off x="4246487" y="40633"/>
            <a:ext cx="7945513" cy="680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 descr="n89 zalo Cuong Bui">
            <a:extLst>
              <a:ext uri="{FF2B5EF4-FFF2-40B4-BE49-F238E27FC236}">
                <a16:creationId xmlns:a16="http://schemas.microsoft.com/office/drawing/2014/main" id="{2F6B735A-0769-44DC-B1DD-59DAC5BB32EA}"/>
              </a:ext>
            </a:extLst>
          </p:cNvPr>
          <p:cNvSpPr/>
          <p:nvPr/>
        </p:nvSpPr>
        <p:spPr>
          <a:xfrm>
            <a:off x="4360985" y="586712"/>
            <a:ext cx="7709095" cy="203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72150" algn="l"/>
              </a:tabLst>
            </a:pPr>
            <a:r>
              <a:rPr lang="en-US" sz="28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8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con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lắc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2.5 a, b.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lắc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sớm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sớm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en-US" sz="28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rgbClr val="0033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Google Shape;916;p28" descr="n89 zalo Cuong Bui">
            <a:extLst>
              <a:ext uri="{FF2B5EF4-FFF2-40B4-BE49-F238E27FC236}">
                <a16:creationId xmlns:a16="http://schemas.microsoft.com/office/drawing/2014/main" id="{33D7FC81-7384-46E6-8006-A0A3A373270F}"/>
              </a:ext>
            </a:extLst>
          </p:cNvPr>
          <p:cNvSpPr txBox="1"/>
          <p:nvPr/>
        </p:nvSpPr>
        <p:spPr>
          <a:xfrm>
            <a:off x="240968" y="1333694"/>
            <a:ext cx="3873574" cy="1084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Hãy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hoàn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thành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 </a:t>
            </a:r>
            <a:r>
              <a:rPr lang="en-US" sz="2800" b="1" i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câu</a:t>
            </a:r>
            <a:r>
              <a:rPr lang="en-US" sz="2800" b="1" i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 </a:t>
            </a:r>
            <a:r>
              <a:rPr lang="en-US" sz="2800" b="1" i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hỏi</a:t>
            </a:r>
            <a:r>
              <a:rPr lang="en-US" sz="2800" b="1" i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 </a:t>
            </a:r>
            <a:r>
              <a:rPr lang="en-US" sz="2800" b="1" i="1" kern="0" dirty="0" err="1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trang</a:t>
            </a:r>
            <a:r>
              <a:rPr lang="en-US" sz="2800" b="1" i="1" kern="0" dirty="0" smtClean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 12SGK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theo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Fira Sans Extra Condensed SemiBold"/>
              </a:rPr>
              <a:t>nhóm</a:t>
            </a:r>
            <a:endParaRPr kumimoji="0" sz="2800" b="1" i="1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Fira Sans Extra Condensed SemiBold"/>
            </a:endParaRPr>
          </a:p>
        </p:txBody>
      </p:sp>
      <p:pic>
        <p:nvPicPr>
          <p:cNvPr id="5" name="Picture 12" descr="n89 zalo Cuong Bui">
            <a:extLst>
              <a:ext uri="{FF2B5EF4-FFF2-40B4-BE49-F238E27FC236}">
                <a16:creationId xmlns:a16="http://schemas.microsoft.com/office/drawing/2014/main" id="{B79CA178-D0ED-EB99-69E0-959803A8D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31" y="249087"/>
            <a:ext cx="654648" cy="108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89 zalo Cuong Bui">
            <a:extLst>
              <a:ext uri="{FF2B5EF4-FFF2-40B4-BE49-F238E27FC236}">
                <a16:creationId xmlns:a16="http://schemas.microsoft.com/office/drawing/2014/main" id="{E7180F12-1313-3749-7C6F-E939682F6F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6515" y="3428998"/>
            <a:ext cx="4442590" cy="2842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n89 zalo Cuong Bui">
            <a:extLst>
              <a:ext uri="{FF2B5EF4-FFF2-40B4-BE49-F238E27FC236}">
                <a16:creationId xmlns:a16="http://schemas.microsoft.com/office/drawing/2014/main" id="{E315CB97-4524-E5B2-B44A-5F950E9372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104" y="3429002"/>
            <a:ext cx="3070976" cy="311247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n89 zalo Cuong Bui">
                <a:extLst>
                  <a:ext uri="{FF2B5EF4-FFF2-40B4-BE49-F238E27FC236}">
                    <a16:creationId xmlns:a16="http://schemas.microsoft.com/office/drawing/2014/main" id="{CB67CCE7-76EF-36F7-5EB9-F3C3960D773A}"/>
                  </a:ext>
                </a:extLst>
              </p:cNvPr>
              <p:cNvSpPr txBox="1"/>
              <p:nvPr/>
            </p:nvSpPr>
            <p:spPr>
              <a:xfrm>
                <a:off x="240968" y="2509364"/>
                <a:ext cx="3998097" cy="4339650"/>
              </a:xfrm>
              <a:prstGeom prst="rect">
                <a:avLst/>
              </a:prstGeom>
              <a:noFill/>
              <a:ln>
                <a:solidFill>
                  <a:srgbClr val="FF675A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i="1" dirty="0" err="1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i="1" dirty="0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i="1" dirty="0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i="1" dirty="0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ban </a:t>
                </a:r>
                <a:r>
                  <a:rPr lang="en-US" sz="2400" i="1" dirty="0" err="1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i="1" dirty="0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i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400" i="1" dirty="0">
                    <a:solidFill>
                      <a:srgbClr val="243763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i="1" dirty="0">
                    <a:solidFill>
                      <a:srgbClr val="24376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Con </a:t>
                </a:r>
                <a:r>
                  <a:rPr lang="en-US" sz="2400" i="1" dirty="0" err="1">
                    <a:solidFill>
                      <a:srgbClr val="24376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lắc</a:t>
                </a:r>
                <a:r>
                  <a:rPr lang="en-US" sz="2400" i="1" dirty="0">
                    <a:solidFill>
                      <a:srgbClr val="24376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solidFill>
                      <a:srgbClr val="24376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400" i="1" dirty="0" err="1" smtClean="0">
                    <a:solidFill>
                      <a:srgbClr val="24376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đang</a:t>
                </a:r>
                <a:r>
                  <a:rPr lang="en-US" sz="2400" i="1" dirty="0" smtClean="0">
                    <a:solidFill>
                      <a:srgbClr val="24376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i="1" dirty="0" err="1" smtClean="0">
                    <a:solidFill>
                      <a:srgbClr val="24376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i="1" dirty="0" smtClean="0">
                    <a:solidFill>
                      <a:srgbClr val="24376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 smtClean="0">
                    <a:solidFill>
                      <a:srgbClr val="24376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400" i="1" dirty="0" smtClean="0">
                    <a:solidFill>
                      <a:srgbClr val="24376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 smtClean="0">
                    <a:solidFill>
                      <a:srgbClr val="24376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400" i="1" dirty="0" smtClean="0">
                    <a:solidFill>
                      <a:srgbClr val="24376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</a:t>
                </a:r>
                <a:r>
                  <a:rPr lang="en-US" sz="2400" baseline="-25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</a:t>
                </a:r>
                <a:endParaRPr lang="en-US" sz="2400" i="1" dirty="0">
                  <a:solidFill>
                    <a:srgbClr val="24376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400" i="1" dirty="0">
                    <a:solidFill>
                      <a:srgbClr val="243763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i="1" dirty="0">
                    <a:solidFill>
                      <a:srgbClr val="24376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24376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Cọn</a:t>
                </a:r>
                <a:r>
                  <a:rPr lang="en-US" sz="2400" i="1" dirty="0">
                    <a:solidFill>
                      <a:srgbClr val="24376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24376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lắc</a:t>
                </a:r>
                <a:r>
                  <a:rPr lang="en-US" sz="2400" i="1" dirty="0">
                    <a:solidFill>
                      <a:srgbClr val="24376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2 ở </a:t>
                </a:r>
                <a:r>
                  <a:rPr lang="en-US" sz="2400" i="1" dirty="0" err="1">
                    <a:solidFill>
                      <a:srgbClr val="24376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i="1" dirty="0">
                    <a:solidFill>
                      <a:srgbClr val="24376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24376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400" i="1" dirty="0">
                    <a:solidFill>
                      <a:srgbClr val="24376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24376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400" i="1" dirty="0">
                    <a:solidFill>
                      <a:srgbClr val="24376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24376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i="1" dirty="0">
                    <a:solidFill>
                      <a:srgbClr val="24376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err="1" smtClean="0">
                    <a:solidFill>
                      <a:srgbClr val="243763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dịch</a:t>
                </a:r>
                <a:r>
                  <a:rPr lang="en-US" sz="2400" i="1" dirty="0" smtClean="0">
                    <a:solidFill>
                      <a:srgbClr val="243763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 smtClean="0">
                    <a:solidFill>
                      <a:srgbClr val="243763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i="1" dirty="0" smtClean="0">
                    <a:solidFill>
                      <a:srgbClr val="243763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 smtClean="0">
                    <a:solidFill>
                      <a:srgbClr val="243763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i="1" dirty="0" smtClean="0">
                    <a:solidFill>
                      <a:srgbClr val="243763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 smtClean="0">
                    <a:solidFill>
                      <a:srgbClr val="243763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i="1" dirty="0" smtClean="0">
                    <a:solidFill>
                      <a:srgbClr val="243763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 smtClean="0">
                    <a:solidFill>
                      <a:srgbClr val="243763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âm</a:t>
                </a:r>
                <a:r>
                  <a:rPr lang="en-US" sz="2400" i="1" dirty="0" smtClean="0">
                    <a:solidFill>
                      <a:srgbClr val="243763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</a:t>
                </a:r>
                <a:r>
                  <a:rPr lang="en-US" sz="2400" baseline="-250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/2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  <a:endParaRPr lang="en-US" sz="2400" i="1" dirty="0">
                  <a:solidFill>
                    <a:srgbClr val="24376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400" i="1" dirty="0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Con </a:t>
                </a:r>
                <a:r>
                  <a:rPr lang="en-US" sz="2400" i="1" dirty="0" err="1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lắc</a:t>
                </a:r>
                <a:r>
                  <a:rPr lang="en-US" sz="2400" i="1" dirty="0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2 </a:t>
                </a:r>
                <a:r>
                  <a:rPr lang="en-US" sz="2400" i="1" dirty="0" err="1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sớm</a:t>
                </a:r>
                <a:r>
                  <a:rPr lang="en-US" sz="2400" i="1" dirty="0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400" i="1" dirty="0" err="1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pha</a:t>
                </a:r>
                <a:r>
                  <a:rPr lang="en-US" sz="2400" i="1" dirty="0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400" i="1" dirty="0" err="1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hơn</a:t>
                </a:r>
                <a:r>
                  <a:rPr lang="en-US" sz="2400" i="1" dirty="0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con </a:t>
                </a:r>
                <a:r>
                  <a:rPr lang="en-US" sz="2400" i="1" dirty="0" err="1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lắc</a:t>
                </a:r>
                <a:r>
                  <a:rPr lang="en-US" sz="2400" i="1" dirty="0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1 </a:t>
                </a:r>
                <a:r>
                  <a:rPr lang="en-US" sz="2400" i="1" dirty="0" err="1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và</a:t>
                </a:r>
                <a:r>
                  <a:rPr lang="en-US" sz="2400" i="1" dirty="0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400" i="1" dirty="0" err="1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sớm</a:t>
                </a:r>
                <a:r>
                  <a:rPr lang="en-US" sz="2400" i="1" dirty="0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400" i="1" dirty="0" err="1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hơn</a:t>
                </a:r>
                <a:r>
                  <a:rPr lang="en-US" sz="2400" i="1" dirty="0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1 </a:t>
                </a:r>
                <a:r>
                  <a:rPr lang="en-US" sz="2400" i="1" dirty="0" err="1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</a:t>
                </a:r>
                <a:r>
                  <a:rPr lang="en-US" sz="2400" i="1" dirty="0" err="1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ượ</a:t>
                </a:r>
                <a:r>
                  <a:rPr lang="en-US" sz="2400" i="1" dirty="0" err="1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ng</a:t>
                </a:r>
                <a:r>
                  <a:rPr lang="en-US" sz="2400" i="1" dirty="0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𝜟𝝋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400" b="1" dirty="0">
                        <a:solidFill>
                          <a:srgbClr val="0033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00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/2</a:t>
                </a:r>
                <a:endParaRPr lang="en-US" sz="2400" b="1" dirty="0">
                  <a:solidFill>
                    <a:srgbClr val="0033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i="1" dirty="0" smtClean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:</a:t>
                </a:r>
                <a:endParaRPr lang="en-US" sz="2400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 descr="n89 zalo Cuong Bui">
                <a:extLst>
                  <a:ext uri="{FF2B5EF4-FFF2-40B4-BE49-F238E27FC236}">
                    <a16:creationId xmlns:a16="http://schemas.microsoft.com/office/drawing/2014/main" id="{CB67CCE7-76EF-36F7-5EB9-F3C3960D7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68" y="2509364"/>
                <a:ext cx="3998097" cy="4339650"/>
              </a:xfrm>
              <a:prstGeom prst="rect">
                <a:avLst/>
              </a:prstGeom>
              <a:blipFill>
                <a:blip r:embed="rId7"/>
                <a:stretch>
                  <a:fillRect l="-2283" t="-560" r="-2283" b="-1261"/>
                </a:stretch>
              </a:blipFill>
              <a:ln>
                <a:solidFill>
                  <a:srgbClr val="FF675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7438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 descr="n89 zalo Cuong Bui">
            <a:extLst>
              <a:ext uri="{FF2B5EF4-FFF2-40B4-BE49-F238E27FC236}">
                <a16:creationId xmlns:a16="http://schemas.microsoft.com/office/drawing/2014/main" id="{E6678E6D-3A85-0A73-CC74-66DFCC7CD2F8}"/>
              </a:ext>
            </a:extLst>
          </p:cNvPr>
          <p:cNvGrpSpPr/>
          <p:nvPr/>
        </p:nvGrpSpPr>
        <p:grpSpPr>
          <a:xfrm>
            <a:off x="793094" y="1137425"/>
            <a:ext cx="8618192" cy="2437564"/>
            <a:chOff x="793094" y="4726801"/>
            <a:chExt cx="5263200" cy="16917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A63695F-13F9-17FF-3BEA-FA0A38F75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4726801"/>
              <a:ext cx="3617894" cy="16917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149BD0-26F5-666E-849C-C68DF2273C44}"/>
                </a:ext>
              </a:extLst>
            </p:cNvPr>
            <p:cNvSpPr txBox="1"/>
            <p:nvPr/>
          </p:nvSpPr>
          <p:spPr>
            <a:xfrm>
              <a:off x="793094" y="5030863"/>
              <a:ext cx="1563119" cy="1330301"/>
            </a:xfrm>
            <a:prstGeom prst="rect">
              <a:avLst/>
            </a:prstGeom>
            <a:solidFill>
              <a:srgbClr val="5BCC97"/>
            </a:solidFill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1" dirty="0" smtClean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 </a:t>
              </a:r>
              <a:r>
                <a:rPr lang="en-US" sz="24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dao</a:t>
              </a:r>
              <a:r>
                <a:rPr lang="en-US" sz="24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24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4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pha</a:t>
              </a:r>
              <a:endParaRPr lang="en-US" sz="2400" b="1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" name="TextBox 9" descr="n89 zalo Cuong Bui">
            <a:extLst>
              <a:ext uri="{FF2B5EF4-FFF2-40B4-BE49-F238E27FC236}">
                <a16:creationId xmlns:a16="http://schemas.microsoft.com/office/drawing/2014/main" id="{56A62962-7B94-D6CB-B4CB-9C91F0730C51}"/>
              </a:ext>
            </a:extLst>
          </p:cNvPr>
          <p:cNvSpPr txBox="1"/>
          <p:nvPr/>
        </p:nvSpPr>
        <p:spPr>
          <a:xfrm>
            <a:off x="793095" y="187778"/>
            <a:ext cx="8618191" cy="523220"/>
          </a:xfrm>
          <a:prstGeom prst="rect">
            <a:avLst/>
          </a:prstGeom>
          <a:solidFill>
            <a:srgbClr val="FFC4A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Ví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dụ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đồ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thị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2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dao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động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đồng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pha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ngược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pha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16" name="Group 15" descr="n89 zalo Cuong Bui">
            <a:extLst>
              <a:ext uri="{FF2B5EF4-FFF2-40B4-BE49-F238E27FC236}">
                <a16:creationId xmlns:a16="http://schemas.microsoft.com/office/drawing/2014/main" id="{C3957B5D-0016-E8A6-7644-1E61F3C2A240}"/>
              </a:ext>
            </a:extLst>
          </p:cNvPr>
          <p:cNvGrpSpPr/>
          <p:nvPr/>
        </p:nvGrpSpPr>
        <p:grpSpPr>
          <a:xfrm>
            <a:off x="3189249" y="4777431"/>
            <a:ext cx="8430664" cy="1692026"/>
            <a:chOff x="6135709" y="4777431"/>
            <a:chExt cx="5484204" cy="16920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6ADB5D-216F-EA4D-5B31-2CA18C484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5709" y="4777431"/>
              <a:ext cx="3617892" cy="16920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E98568-6AEF-C383-C0A0-3BFB363600BD}"/>
                </a:ext>
              </a:extLst>
            </p:cNvPr>
            <p:cNvSpPr txBox="1"/>
            <p:nvPr/>
          </p:nvSpPr>
          <p:spPr>
            <a:xfrm>
              <a:off x="9882553" y="5030862"/>
              <a:ext cx="1737360" cy="1330301"/>
            </a:xfrm>
            <a:prstGeom prst="rect">
              <a:avLst/>
            </a:prstGeom>
            <a:solidFill>
              <a:srgbClr val="5BCC97"/>
            </a:solidFill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1" dirty="0" smtClean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 </a:t>
              </a:r>
              <a:r>
                <a:rPr lang="en-US" sz="24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dao</a:t>
              </a:r>
              <a:r>
                <a:rPr lang="en-US" sz="24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24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ngược</a:t>
              </a:r>
              <a:r>
                <a:rPr lang="en-US" sz="2400" b="1" i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i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pha</a:t>
              </a:r>
              <a:endParaRPr lang="en-US" sz="24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754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89 zalo Cuong Bui">
            <a:extLst>
              <a:ext uri="{FF2B5EF4-FFF2-40B4-BE49-F238E27FC236}">
                <a16:creationId xmlns:a16="http://schemas.microsoft.com/office/drawing/2014/main" id="{65276E92-C0A1-45C7-AA03-3ACA67611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83" b="91726" l="7979" r="92376">
                        <a14:foregroundMark x1="15780" y1="12648" x2="68794" y2="51182"/>
                        <a14:foregroundMark x1="68794" y1="51182" x2="81560" y2="75177"/>
                        <a14:foregroundMark x1="81560" y1="75177" x2="81915" y2="82270"/>
                        <a14:foregroundMark x1="81915" y1="82270" x2="50000" y2="89362"/>
                        <a14:foregroundMark x1="50000" y1="89362" x2="36702" y2="89953"/>
                        <a14:foregroundMark x1="36702" y1="89953" x2="26241" y2="88298"/>
                        <a14:foregroundMark x1="26241" y1="88298" x2="14716" y2="82624"/>
                        <a14:foregroundMark x1="14716" y1="82624" x2="6560" y2="62411"/>
                        <a14:foregroundMark x1="6560" y1="62411" x2="8333" y2="46217"/>
                        <a14:foregroundMark x1="8333" y1="46217" x2="9752" y2="42790"/>
                        <a14:foregroundMark x1="36702" y1="6383" x2="58156" y2="10284"/>
                        <a14:foregroundMark x1="58156" y1="10284" x2="58156" y2="10284"/>
                        <a14:foregroundMark x1="22163" y1="11820" x2="50355" y2="20095"/>
                        <a14:foregroundMark x1="50355" y1="20095" x2="62234" y2="18440"/>
                        <a14:foregroundMark x1="62234" y1="18440" x2="74113" y2="10638"/>
                        <a14:foregroundMark x1="78014" y1="9929" x2="84574" y2="28723"/>
                        <a14:foregroundMark x1="84574" y1="28723" x2="80674" y2="62530"/>
                        <a14:foregroundMark x1="89007" y1="15721" x2="92553" y2="45154"/>
                        <a14:foregroundMark x1="92553" y1="45154" x2="84574" y2="71040"/>
                        <a14:foregroundMark x1="9752" y1="14421" x2="34220" y2="63948"/>
                        <a14:foregroundMark x1="34220" y1="63948" x2="43972" y2="73877"/>
                        <a14:foregroundMark x1="39716" y1="41017" x2="65957" y2="65839"/>
                        <a14:foregroundMark x1="14007" y1="88416" x2="40603" y2="91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7" t="5348" r="2492" b="4296"/>
          <a:stretch/>
        </p:blipFill>
        <p:spPr bwMode="auto">
          <a:xfrm>
            <a:off x="4246487" y="0"/>
            <a:ext cx="7945513" cy="684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 descr="n89 zalo Cuong Bui">
            <a:extLst>
              <a:ext uri="{FF2B5EF4-FFF2-40B4-BE49-F238E27FC236}">
                <a16:creationId xmlns:a16="http://schemas.microsoft.com/office/drawing/2014/main" id="{F1662663-DF67-291A-E15E-92D22DC2303C}"/>
              </a:ext>
            </a:extLst>
          </p:cNvPr>
          <p:cNvSpPr/>
          <p:nvPr/>
        </p:nvSpPr>
        <p:spPr>
          <a:xfrm>
            <a:off x="4375053" y="779251"/>
            <a:ext cx="76950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80340" algn="l"/>
                <a:tab pos="1800225" algn="l"/>
                <a:tab pos="3420745" algn="l"/>
                <a:tab pos="5040630" algn="l"/>
              </a:tabLst>
            </a:pP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1: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x</a:t>
            </a:r>
            <a:r>
              <a:rPr lang="en-US" sz="28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= 10cos(100πt − π) (cm), x</a:t>
            </a:r>
            <a:r>
              <a:rPr lang="en-US" sz="28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= 10cos(100πt + π) (cm).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lệch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just">
              <a:tabLst>
                <a:tab pos="633413" algn="l"/>
                <a:tab pos="2222500" algn="l"/>
                <a:tab pos="4572000" algn="l"/>
                <a:tab pos="6062663" algn="l"/>
              </a:tabLs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0. 	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0,25π. 	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π. 	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2π. </a:t>
            </a:r>
          </a:p>
        </p:txBody>
      </p:sp>
      <p:sp>
        <p:nvSpPr>
          <p:cNvPr id="3" name="TextBox 2" descr="n89 zalo Cuong Bui">
            <a:extLst>
              <a:ext uri="{FF2B5EF4-FFF2-40B4-BE49-F238E27FC236}">
                <a16:creationId xmlns:a16="http://schemas.microsoft.com/office/drawing/2014/main" id="{62D5E7DB-7820-C2FE-F618-C8985ED2FB2C}"/>
              </a:ext>
            </a:extLst>
          </p:cNvPr>
          <p:cNvSpPr txBox="1"/>
          <p:nvPr/>
        </p:nvSpPr>
        <p:spPr>
          <a:xfrm>
            <a:off x="212753" y="221243"/>
            <a:ext cx="4033734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III. BÀI TẬP LUYỆN TẬP</a:t>
            </a:r>
          </a:p>
        </p:txBody>
      </p:sp>
      <p:sp>
        <p:nvSpPr>
          <p:cNvPr id="7" name="TextBox 6" descr="n89 zalo Cuong Bui">
            <a:extLst>
              <a:ext uri="{FF2B5EF4-FFF2-40B4-BE49-F238E27FC236}">
                <a16:creationId xmlns:a16="http://schemas.microsoft.com/office/drawing/2014/main" id="{4E57AAFB-EB4C-1FAD-C8A2-8E99C1BCBE67}"/>
              </a:ext>
            </a:extLst>
          </p:cNvPr>
          <p:cNvSpPr txBox="1"/>
          <p:nvPr/>
        </p:nvSpPr>
        <p:spPr>
          <a:xfrm>
            <a:off x="4375053" y="3738260"/>
            <a:ext cx="7695027" cy="1219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lệch pha của hai dao động</a:t>
            </a:r>
            <a:r>
              <a:rPr lang="en-US" sz="26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60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8138" marR="0" indent="-338138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 = </a:t>
            </a:r>
            <a:r>
              <a:rPr lang="en-US" sz="2600" b="1" baseline="-250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6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- </a:t>
            </a:r>
            <a:r>
              <a:rPr lang="en-US" sz="2600" b="1" baseline="-250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6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 - (- ) =  +  = 2 </a:t>
            </a:r>
            <a:endParaRPr lang="en-US" sz="2600" b="1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n89 zalo Cuong Bui">
            <a:extLst>
              <a:ext uri="{FF2B5EF4-FFF2-40B4-BE49-F238E27FC236}">
                <a16:creationId xmlns:a16="http://schemas.microsoft.com/office/drawing/2014/main" id="{6F667DD2-FA82-84E0-0C2C-7CAD22D0B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93" y="1142939"/>
            <a:ext cx="654648" cy="108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n89 zalo Cuong Bui">
            <a:extLst>
              <a:ext uri="{FF2B5EF4-FFF2-40B4-BE49-F238E27FC236}">
                <a16:creationId xmlns:a16="http://schemas.microsoft.com/office/drawing/2014/main" id="{ADB3E952-A55C-E558-F6B7-E18B6F730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68" y="3429000"/>
            <a:ext cx="4005519" cy="215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145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n89 zalo Cuong Bui">
            <a:extLst>
              <a:ext uri="{FF2B5EF4-FFF2-40B4-BE49-F238E27FC236}">
                <a16:creationId xmlns:a16="http://schemas.microsoft.com/office/drawing/2014/main" id="{42BC06F9-3A4F-AABD-B5B0-FABAAD6A0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07"/>
            <a:ext cx="12192000" cy="1387557"/>
          </a:xfrm>
          <a:prstGeom prst="rect">
            <a:avLst/>
          </a:prstGeom>
        </p:spPr>
      </p:pic>
      <p:sp>
        <p:nvSpPr>
          <p:cNvPr id="8" name="Action Button: Go Home 7" descr="n89 zalo Cuong Bui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BD08B59-CAA9-1561-B5CE-F50A35471A94}"/>
              </a:ext>
            </a:extLst>
          </p:cNvPr>
          <p:cNvSpPr/>
          <p:nvPr/>
        </p:nvSpPr>
        <p:spPr>
          <a:xfrm>
            <a:off x="-2226" y="5546305"/>
            <a:ext cx="1316935" cy="1316182"/>
          </a:xfrm>
          <a:prstGeom prst="actionButtonHome">
            <a:avLst/>
          </a:prstGeom>
          <a:solidFill>
            <a:srgbClr val="AD8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>
                <a:latin typeface="Cambria" panose="02040503050406030204" pitchFamily="18" charset="0"/>
                <a:cs typeface="Times New Roman" panose="02020603050405020304" pitchFamily="18" charset="0"/>
              </a:rPr>
              <a:t>Home</a:t>
            </a:r>
            <a:endParaRPr lang="en-US" sz="28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H_Entry_1" descr="n89 zalo Cuong Bui">
            <a:extLst>
              <a:ext uri="{FF2B5EF4-FFF2-40B4-BE49-F238E27FC236}">
                <a16:creationId xmlns:a16="http://schemas.microsoft.com/office/drawing/2014/main" id="{066D3AFD-6A84-F7C6-98FD-9FF05992A3A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90903" y="209127"/>
            <a:ext cx="9560047" cy="64017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zh-CN" altLang="en-US" sz="3200" b="1" spc="-300" dirty="0">
              <a:solidFill>
                <a:schemeClr val="tx1"/>
              </a:solidFill>
              <a:latin typeface="Cambria" panose="02040503050406030204" pitchFamily="18" charset="0"/>
              <a:ea typeface="+mj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0" name="Group 4" descr="n89 zalo Cuong Bui">
            <a:extLst>
              <a:ext uri="{FF2B5EF4-FFF2-40B4-BE49-F238E27FC236}">
                <a16:creationId xmlns:a16="http://schemas.microsoft.com/office/drawing/2014/main" id="{B4ED22E5-5D77-61E1-1D77-A306C29007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90904" y="1222194"/>
            <a:ext cx="2080182" cy="1761279"/>
            <a:chOff x="914" y="1471"/>
            <a:chExt cx="1195" cy="1144"/>
          </a:xfrm>
          <a:solidFill>
            <a:schemeClr val="accent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570E185-7F6A-F9B5-49F4-32C0FED60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08E3E6C-F45E-47E8-2811-88B954D41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4" descr="n89 zalo Cuong Bui">
            <a:extLst>
              <a:ext uri="{FF2B5EF4-FFF2-40B4-BE49-F238E27FC236}">
                <a16:creationId xmlns:a16="http://schemas.microsoft.com/office/drawing/2014/main" id="{9A1846CE-A048-73D3-0A48-01A8A9EE84A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66906" y="1222194"/>
            <a:ext cx="2080182" cy="1761279"/>
            <a:chOff x="914" y="1471"/>
            <a:chExt cx="1195" cy="1144"/>
          </a:xfrm>
          <a:solidFill>
            <a:schemeClr val="accent2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02AE67A-6EC5-3B23-9794-C9DCBF34B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96FAA3A-C9FC-0513-3E3D-6EFCCDC6B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4" descr="n89 zalo Cuong Bui">
            <a:extLst>
              <a:ext uri="{FF2B5EF4-FFF2-40B4-BE49-F238E27FC236}">
                <a16:creationId xmlns:a16="http://schemas.microsoft.com/office/drawing/2014/main" id="{7D62436E-F0E5-EB25-D5C8-3C3D7D7FD7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42908" y="1222194"/>
            <a:ext cx="2080182" cy="1761279"/>
            <a:chOff x="914" y="1471"/>
            <a:chExt cx="1195" cy="1144"/>
          </a:xfrm>
          <a:solidFill>
            <a:schemeClr val="accent3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8B2D6DF-EAA9-BFA3-7C65-930A20718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DF5F9BD-596C-7A02-4251-3667784DA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4" descr="n89 zalo Cuong Bui">
            <a:extLst>
              <a:ext uri="{FF2B5EF4-FFF2-40B4-BE49-F238E27FC236}">
                <a16:creationId xmlns:a16="http://schemas.microsoft.com/office/drawing/2014/main" id="{6DD2FED5-F0AA-DD9E-713F-A01C65CD6A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18911" y="1222194"/>
            <a:ext cx="2080182" cy="1761279"/>
            <a:chOff x="914" y="1471"/>
            <a:chExt cx="1195" cy="1144"/>
          </a:xfrm>
          <a:solidFill>
            <a:schemeClr val="accent4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EE22A6C9-2855-7DCD-3BFC-B8F2ACA67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976AC84D-459F-482D-58ED-927BBCE82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D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矩形 65" descr="n89 zalo Cuong Bui">
            <a:extLst>
              <a:ext uri="{FF2B5EF4-FFF2-40B4-BE49-F238E27FC236}">
                <a16:creationId xmlns:a16="http://schemas.microsoft.com/office/drawing/2014/main" id="{4B70085D-5950-F1DD-64D4-67BC69BAF297}"/>
              </a:ext>
            </a:extLst>
          </p:cNvPr>
          <p:cNvSpPr/>
          <p:nvPr/>
        </p:nvSpPr>
        <p:spPr>
          <a:xfrm>
            <a:off x="1190904" y="2903353"/>
            <a:ext cx="20801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Dao </a:t>
            </a:r>
            <a:r>
              <a:rPr lang="en-US" sz="3200" dirty="0" err="1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thuyền</a:t>
            </a: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nhấp</a:t>
            </a: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nhô</a:t>
            </a: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biển</a:t>
            </a:r>
            <a:r>
              <a:rPr lang="en-US" sz="320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endParaRPr lang="zh-CN" altLang="en-US" sz="3200" dirty="0">
              <a:solidFill>
                <a:schemeClr val="tx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66" descr="n89 zalo Cuong Bui">
            <a:extLst>
              <a:ext uri="{FF2B5EF4-FFF2-40B4-BE49-F238E27FC236}">
                <a16:creationId xmlns:a16="http://schemas.microsoft.com/office/drawing/2014/main" id="{329DEBA0-785F-6553-941B-C59EE28050F5}"/>
              </a:ext>
            </a:extLst>
          </p:cNvPr>
          <p:cNvSpPr/>
          <p:nvPr/>
        </p:nvSpPr>
        <p:spPr>
          <a:xfrm>
            <a:off x="3766906" y="2903353"/>
            <a:ext cx="20801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Dao động </a:t>
            </a:r>
            <a:r>
              <a:rPr lang="en-US" sz="3200" dirty="0" err="1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lắc</a:t>
            </a: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endParaRPr lang="zh-CN" altLang="en-US" sz="3200" dirty="0">
              <a:solidFill>
                <a:schemeClr val="tx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67" descr="n89 zalo Cuong Bui">
            <a:extLst>
              <a:ext uri="{FF2B5EF4-FFF2-40B4-BE49-F238E27FC236}">
                <a16:creationId xmlns:a16="http://schemas.microsoft.com/office/drawing/2014/main" id="{721FBF81-A079-AE83-184F-AD41D9051E2B}"/>
              </a:ext>
            </a:extLst>
          </p:cNvPr>
          <p:cNvSpPr/>
          <p:nvPr/>
        </p:nvSpPr>
        <p:spPr>
          <a:xfrm>
            <a:off x="6342908" y="2903353"/>
            <a:ext cx="20801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Dao </a:t>
            </a:r>
            <a:r>
              <a:rPr lang="en-US" sz="3200" dirty="0" err="1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cành</a:t>
            </a: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thổi</a:t>
            </a:r>
            <a:r>
              <a:rPr lang="en-US" sz="320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endParaRPr lang="zh-CN" altLang="en-US" sz="3200" dirty="0">
              <a:solidFill>
                <a:schemeClr val="tx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68" descr="n89 zalo Cuong Bui">
            <a:extLst>
              <a:ext uri="{FF2B5EF4-FFF2-40B4-BE49-F238E27FC236}">
                <a16:creationId xmlns:a16="http://schemas.microsoft.com/office/drawing/2014/main" id="{0716E4F2-C802-C9B1-744A-4DC717CBD885}"/>
              </a:ext>
            </a:extLst>
          </p:cNvPr>
          <p:cNvSpPr/>
          <p:nvPr/>
        </p:nvSpPr>
        <p:spPr>
          <a:xfrm>
            <a:off x="8918910" y="2903353"/>
            <a:ext cx="20801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Dao </a:t>
            </a:r>
            <a:r>
              <a:rPr lang="en-US" sz="3200" dirty="0" err="1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xích</a:t>
            </a: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đu</a:t>
            </a: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endParaRPr lang="zh-CN" altLang="en-US" sz="3200" dirty="0">
              <a:solidFill>
                <a:schemeClr val="tx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Pentagon 2" descr="n89 zalo Cuong Bui">
            <a:extLst>
              <a:ext uri="{FF2B5EF4-FFF2-40B4-BE49-F238E27FC236}">
                <a16:creationId xmlns:a16="http://schemas.microsoft.com/office/drawing/2014/main" id="{0D3B75D2-8C4A-F86D-27F7-CE5ABB36C531}"/>
              </a:ext>
            </a:extLst>
          </p:cNvPr>
          <p:cNvSpPr/>
          <p:nvPr/>
        </p:nvSpPr>
        <p:spPr>
          <a:xfrm>
            <a:off x="10442558" y="6168956"/>
            <a:ext cx="1749442" cy="672737"/>
          </a:xfrm>
          <a:prstGeom prst="homePlate">
            <a:avLst/>
          </a:prstGeom>
          <a:solidFill>
            <a:srgbClr val="F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46847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4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9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7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5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  <p:bldP spid="26" grpId="0"/>
      <p:bldP spid="27" grpId="0"/>
      <p:bldP spid="27" grpId="1"/>
      <p:bldP spid="28" grpId="0"/>
      <p:bldP spid="29" grpId="0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89 zalo Cuong Bui">
            <a:extLst>
              <a:ext uri="{FF2B5EF4-FFF2-40B4-BE49-F238E27FC236}">
                <a16:creationId xmlns:a16="http://schemas.microsoft.com/office/drawing/2014/main" id="{65276E92-C0A1-45C7-AA03-3ACA67611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83" b="91726" l="7979" r="92376">
                        <a14:foregroundMark x1="15780" y1="12648" x2="68794" y2="51182"/>
                        <a14:foregroundMark x1="68794" y1="51182" x2="81560" y2="75177"/>
                        <a14:foregroundMark x1="81560" y1="75177" x2="81915" y2="82270"/>
                        <a14:foregroundMark x1="81915" y1="82270" x2="50000" y2="89362"/>
                        <a14:foregroundMark x1="50000" y1="89362" x2="36702" y2="89953"/>
                        <a14:foregroundMark x1="36702" y1="89953" x2="26241" y2="88298"/>
                        <a14:foregroundMark x1="26241" y1="88298" x2="14716" y2="82624"/>
                        <a14:foregroundMark x1="14716" y1="82624" x2="6560" y2="62411"/>
                        <a14:foregroundMark x1="6560" y1="62411" x2="8333" y2="46217"/>
                        <a14:foregroundMark x1="8333" y1="46217" x2="9752" y2="42790"/>
                        <a14:foregroundMark x1="36702" y1="6383" x2="58156" y2="10284"/>
                        <a14:foregroundMark x1="58156" y1="10284" x2="58156" y2="10284"/>
                        <a14:foregroundMark x1="22163" y1="11820" x2="50355" y2="20095"/>
                        <a14:foregroundMark x1="50355" y1="20095" x2="62234" y2="18440"/>
                        <a14:foregroundMark x1="62234" y1="18440" x2="74113" y2="10638"/>
                        <a14:foregroundMark x1="78014" y1="9929" x2="84574" y2="28723"/>
                        <a14:foregroundMark x1="84574" y1="28723" x2="80674" y2="62530"/>
                        <a14:foregroundMark x1="89007" y1="15721" x2="92553" y2="45154"/>
                        <a14:foregroundMark x1="92553" y1="45154" x2="84574" y2="71040"/>
                        <a14:foregroundMark x1="9752" y1="14421" x2="34220" y2="63948"/>
                        <a14:foregroundMark x1="34220" y1="63948" x2="43972" y2="73877"/>
                        <a14:foregroundMark x1="39716" y1="41017" x2="65957" y2="65839"/>
                        <a14:foregroundMark x1="14007" y1="88416" x2="40603" y2="91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7" t="5348" r="2492" b="4296"/>
          <a:stretch/>
        </p:blipFill>
        <p:spPr bwMode="auto">
          <a:xfrm>
            <a:off x="4246487" y="0"/>
            <a:ext cx="7945513" cy="684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 descr="n89 zalo Cuong Bui">
            <a:extLst>
              <a:ext uri="{FF2B5EF4-FFF2-40B4-BE49-F238E27FC236}">
                <a16:creationId xmlns:a16="http://schemas.microsoft.com/office/drawing/2014/main" id="{F1662663-DF67-291A-E15E-92D22DC2303C}"/>
              </a:ext>
            </a:extLst>
          </p:cNvPr>
          <p:cNvSpPr/>
          <p:nvPr/>
        </p:nvSpPr>
        <p:spPr>
          <a:xfrm>
            <a:off x="4375053" y="787746"/>
            <a:ext cx="769502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2: </a:t>
            </a:r>
          </a:p>
          <a:p>
            <a:pPr marL="338138" indent="-338138" algn="just"/>
            <a:r>
              <a:rPr lang="en-US" sz="2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2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biên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tần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tần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pha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ban </a:t>
            </a:r>
            <a:r>
              <a:rPr lang="en-US" sz="2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38138" indent="-338138" algn="just"/>
            <a:r>
              <a:rPr lang="en-US" sz="2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en-US" sz="2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pha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dao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 = 2,5 s </a:t>
            </a:r>
            <a:endParaRPr lang="en-US" sz="2600" dirty="0">
              <a:solidFill>
                <a:srgbClr val="00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2" descr="n89 zalo Cuong Bui">
            <a:extLst>
              <a:ext uri="{FF2B5EF4-FFF2-40B4-BE49-F238E27FC236}">
                <a16:creationId xmlns:a16="http://schemas.microsoft.com/office/drawing/2014/main" id="{B4345DD9-83FB-332A-2B04-682D99B59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93" y="1142939"/>
            <a:ext cx="654648" cy="108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 descr="n89 zalo Cuong Bui">
            <a:extLst>
              <a:ext uri="{FF2B5EF4-FFF2-40B4-BE49-F238E27FC236}">
                <a16:creationId xmlns:a16="http://schemas.microsoft.com/office/drawing/2014/main" id="{62D5E7DB-7820-C2FE-F618-C8985ED2FB2C}"/>
              </a:ext>
            </a:extLst>
          </p:cNvPr>
          <p:cNvSpPr txBox="1"/>
          <p:nvPr/>
        </p:nvSpPr>
        <p:spPr>
          <a:xfrm>
            <a:off x="212753" y="221243"/>
            <a:ext cx="4033734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III. BÀI TẬP LUYỆN TẬP</a:t>
            </a:r>
          </a:p>
        </p:txBody>
      </p:sp>
      <p:pic>
        <p:nvPicPr>
          <p:cNvPr id="4" name="Picture 3" descr="n89 zalo Cuong Bui">
            <a:extLst>
              <a:ext uri="{FF2B5EF4-FFF2-40B4-BE49-F238E27FC236}">
                <a16:creationId xmlns:a16="http://schemas.microsoft.com/office/drawing/2014/main" id="{B882C5F3-D3DC-C12F-6C3B-4FC5EA514CD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92319" y="3339821"/>
            <a:ext cx="4074602" cy="2910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n89 zalo Cuong Bui">
                <a:extLst>
                  <a:ext uri="{FF2B5EF4-FFF2-40B4-BE49-F238E27FC236}">
                    <a16:creationId xmlns:a16="http://schemas.microsoft.com/office/drawing/2014/main" id="{98DFE4DB-64AE-A5B4-300F-C91BA85C145D}"/>
                  </a:ext>
                </a:extLst>
              </p:cNvPr>
              <p:cNvSpPr/>
              <p:nvPr/>
            </p:nvSpPr>
            <p:spPr>
              <a:xfrm>
                <a:off x="4388858" y="3275700"/>
                <a:ext cx="7695027" cy="3252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600" b="1" i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2600" i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 Biên </a:t>
                </a:r>
                <a:r>
                  <a:rPr lang="en-US" sz="2600" i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i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dao</a:t>
                </a:r>
                <a:r>
                  <a:rPr lang="en-US" sz="2600" i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600" i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A = 20 cm. Chu </a:t>
                </a:r>
                <a:r>
                  <a:rPr lang="en-US" sz="2600" i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2600" i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T = 2 s</a:t>
                </a:r>
                <a:endParaRPr lang="en-US" sz="2600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i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sz="2600" i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Tần số góc:</a:t>
                </a:r>
                <a:endParaRPr lang="en-US" sz="260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sz="26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6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26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6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26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f>
                        <m:fPr>
                          <m:ctrlPr>
                            <a:rPr lang="en-US" sz="26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𝑟𝑎𝑑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6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60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  <a:tabLst>
                    <a:tab pos="146685" algn="l"/>
                  </a:tabLst>
                </a:pPr>
                <a:r>
                  <a:rPr lang="en-US" sz="2600" i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 Khi t </a:t>
                </a:r>
                <a:r>
                  <a:rPr lang="en-US" sz="2600" i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0 s </a:t>
                </a:r>
                <a:r>
                  <a:rPr lang="en-US" sz="2600" i="1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600" i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x = A </a:t>
                </a:r>
                <a:r>
                  <a:rPr lang="en-US" sz="2600" i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sz="2600" i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Acos</a:t>
                </a:r>
                <a:r>
                  <a:rPr lang="en-US" sz="2600" i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</a:t>
                </a:r>
                <a:r>
                  <a:rPr lang="en-US" sz="2600" i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A </a:t>
                </a:r>
                <a:r>
                  <a:rPr lang="en-US" sz="2600" i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sz="2600" i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cos</a:t>
                </a:r>
                <a:r>
                  <a:rPr lang="en-US" sz="2600" i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</a:t>
                </a:r>
                <a:r>
                  <a:rPr lang="en-US" sz="2600" i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  <a:endParaRPr lang="en-US" sz="260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  <a:tabLst>
                    <a:tab pos="146685" algn="l"/>
                  </a:tabLst>
                </a:pPr>
                <a:r>
                  <a:rPr lang="en-US" sz="2600" i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sz="2600" i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pha ban đầu </a:t>
                </a:r>
                <a:r>
                  <a:rPr lang="en-US" sz="2600" i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</a:t>
                </a:r>
                <a:r>
                  <a:rPr lang="en-US" sz="2600" i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endParaRPr lang="en-US" sz="260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sz="2600" i="1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 </a:t>
                </a:r>
                <a:r>
                  <a:rPr lang="en-US" sz="2600" i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Phương </a:t>
                </a:r>
                <a:r>
                  <a:rPr lang="en-US" sz="2600" i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600" i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dao</a:t>
                </a:r>
                <a:r>
                  <a:rPr lang="en-US" sz="2600" i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600" i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=20. </m:t>
                    </m:r>
                    <m:r>
                      <a:rPr lang="en-US" sz="2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𝐶𝑜𝑠</m:t>
                    </m:r>
                    <m:r>
                      <a:rPr lang="en-US" sz="2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600" i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600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2600" b="1" i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2600" i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Pha </a:t>
                </a:r>
                <a:r>
                  <a:rPr lang="en-US" sz="2600" i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i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dao</a:t>
                </a:r>
                <a:r>
                  <a:rPr lang="en-US" sz="2600" i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600" i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00" i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600" i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00" i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2,5 s </a:t>
                </a:r>
                <a:r>
                  <a:rPr lang="en-US" sz="2600" i="1" dirty="0" err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i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2,5π   (rad)</a:t>
                </a:r>
                <a:endParaRPr lang="en-US" sz="2600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 descr="n89 zalo Cuong Bui">
                <a:extLst>
                  <a:ext uri="{FF2B5EF4-FFF2-40B4-BE49-F238E27FC236}">
                    <a16:creationId xmlns:a16="http://schemas.microsoft.com/office/drawing/2014/main" id="{98DFE4DB-64AE-A5B4-300F-C91BA85C14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858" y="3275700"/>
                <a:ext cx="7695027" cy="3252878"/>
              </a:xfrm>
              <a:prstGeom prst="rect">
                <a:avLst/>
              </a:prstGeom>
              <a:blipFill>
                <a:blip r:embed="rId6"/>
                <a:stretch>
                  <a:fillRect l="-1426" t="-1685" b="-3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 descr="n89 zalo Cuong Bui">
            <a:extLst>
              <a:ext uri="{FF2B5EF4-FFF2-40B4-BE49-F238E27FC236}">
                <a16:creationId xmlns:a16="http://schemas.microsoft.com/office/drawing/2014/main" id="{5480318B-9ECA-ED37-188D-8252DD6174F1}"/>
              </a:ext>
            </a:extLst>
          </p:cNvPr>
          <p:cNvSpPr txBox="1"/>
          <p:nvPr/>
        </p:nvSpPr>
        <p:spPr>
          <a:xfrm>
            <a:off x="7669078" y="2856280"/>
            <a:ext cx="10937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Giải:</a:t>
            </a:r>
            <a:endParaRPr lang="en-US" sz="2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Straight Arrow Connector 6" descr="n89 zalo Cuong Bui">
            <a:extLst>
              <a:ext uri="{FF2B5EF4-FFF2-40B4-BE49-F238E27FC236}">
                <a16:creationId xmlns:a16="http://schemas.microsoft.com/office/drawing/2014/main" id="{1BD50580-AF9C-3358-C817-49953A59164D}"/>
              </a:ext>
            </a:extLst>
          </p:cNvPr>
          <p:cNvCxnSpPr>
            <a:cxnSpLocks/>
          </p:cNvCxnSpPr>
          <p:nvPr/>
        </p:nvCxnSpPr>
        <p:spPr>
          <a:xfrm flipH="1">
            <a:off x="784368" y="5857401"/>
            <a:ext cx="137160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 descr="n89 zalo Cuong Bui">
            <a:extLst>
              <a:ext uri="{FF2B5EF4-FFF2-40B4-BE49-F238E27FC236}">
                <a16:creationId xmlns:a16="http://schemas.microsoft.com/office/drawing/2014/main" id="{A64737D7-BB04-9EAC-BAA9-A07B80901C73}"/>
              </a:ext>
            </a:extLst>
          </p:cNvPr>
          <p:cNvSpPr txBox="1"/>
          <p:nvPr/>
        </p:nvSpPr>
        <p:spPr>
          <a:xfrm>
            <a:off x="2215846" y="6278318"/>
            <a:ext cx="1624136" cy="523220"/>
          </a:xfrm>
          <a:prstGeom prst="borderCallout2">
            <a:avLst>
              <a:gd name="adj1" fmla="val 51518"/>
              <a:gd name="adj2" fmla="val -661"/>
              <a:gd name="adj3" fmla="val 51518"/>
              <a:gd name="adj4" fmla="val -26041"/>
              <a:gd name="adj5" fmla="val -79744"/>
              <a:gd name="adj6" fmla="val -46020"/>
            </a:avLst>
          </a:prstGeom>
          <a:noFill/>
          <a:ln w="38100">
            <a:solidFill>
              <a:srgbClr val="EF6337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 kì</a:t>
            </a:r>
            <a:r>
              <a:rPr kumimoji="0" lang="pt-BR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8700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n89 zalo Cuong Bui">
            <a:extLst>
              <a:ext uri="{FF2B5EF4-FFF2-40B4-BE49-F238E27FC236}">
                <a16:creationId xmlns:a16="http://schemas.microsoft.com/office/drawing/2014/main" id="{3D79EE59-EA15-456B-A71C-635EE8F21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883" y="201303"/>
            <a:ext cx="2010381" cy="201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 descr="n89 zalo Cuong Bui">
            <a:extLst>
              <a:ext uri="{FF2B5EF4-FFF2-40B4-BE49-F238E27FC236}">
                <a16:creationId xmlns:a16="http://schemas.microsoft.com/office/drawing/2014/main" id="{E4E7E8CA-2C06-4FF3-B911-D98BD2A7796B}"/>
              </a:ext>
            </a:extLst>
          </p:cNvPr>
          <p:cNvSpPr/>
          <p:nvPr/>
        </p:nvSpPr>
        <p:spPr>
          <a:xfrm>
            <a:off x="4665833" y="135291"/>
            <a:ext cx="2860334" cy="655244"/>
          </a:xfrm>
          <a:prstGeom prst="rect">
            <a:avLst/>
          </a:prstGeom>
          <a:solidFill>
            <a:srgbClr val="FFC4A9"/>
          </a:solidFill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BÍ ẨN Ô CHỮ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n89 zalo Cuong Bui">
            <a:extLst>
              <a:ext uri="{FF2B5EF4-FFF2-40B4-BE49-F238E27FC236}">
                <a16:creationId xmlns:a16="http://schemas.microsoft.com/office/drawing/2014/main" id="{D54CC321-EF35-4347-BE55-4147818092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183" y="1041076"/>
            <a:ext cx="4089633" cy="3266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Picture 9" descr="n89 zalo Cuong Bui">
            <a:extLst>
              <a:ext uri="{FF2B5EF4-FFF2-40B4-BE49-F238E27FC236}">
                <a16:creationId xmlns:a16="http://schemas.microsoft.com/office/drawing/2014/main" id="{325CC4BF-50B0-4E09-BB2F-D949936C7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6" y="2211684"/>
            <a:ext cx="21812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 descr="n89 zalo Cuong Bui">
            <a:extLst>
              <a:ext uri="{FF2B5EF4-FFF2-40B4-BE49-F238E27FC236}">
                <a16:creationId xmlns:a16="http://schemas.microsoft.com/office/drawing/2014/main" id="{1CE90F82-0AE1-4F68-95F3-AD635FDE7D4A}"/>
              </a:ext>
            </a:extLst>
          </p:cNvPr>
          <p:cNvSpPr txBox="1"/>
          <p:nvPr/>
        </p:nvSpPr>
        <p:spPr>
          <a:xfrm>
            <a:off x="580736" y="201303"/>
            <a:ext cx="2488022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</a:rPr>
              <a:t>IV. </a:t>
            </a:r>
            <a:r>
              <a:rPr lang="en-US" sz="2800" b="1" dirty="0">
                <a:latin typeface="Cambria" panose="02040503050406030204" pitchFamily="18" charset="0"/>
              </a:rPr>
              <a:t>VẬN DỤNG</a:t>
            </a:r>
          </a:p>
        </p:txBody>
      </p:sp>
      <p:graphicFrame>
        <p:nvGraphicFramePr>
          <p:cNvPr id="5" name="Table 7" descr="n89 zalo Cuong Bui">
            <a:extLst>
              <a:ext uri="{FF2B5EF4-FFF2-40B4-BE49-F238E27FC236}">
                <a16:creationId xmlns:a16="http://schemas.microsoft.com/office/drawing/2014/main" id="{3BC3D17C-6C45-7420-2A89-C57789687D5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0736" y="4345269"/>
          <a:ext cx="1103052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0753">
                  <a:extLst>
                    <a:ext uri="{9D8B030D-6E8A-4147-A177-3AD203B41FA5}">
                      <a16:colId xmlns:a16="http://schemas.microsoft.com/office/drawing/2014/main" val="3576292600"/>
                    </a:ext>
                  </a:extLst>
                </a:gridCol>
                <a:gridCol w="6729775">
                  <a:extLst>
                    <a:ext uri="{9D8B030D-6E8A-4147-A177-3AD203B41FA5}">
                      <a16:colId xmlns:a16="http://schemas.microsoft.com/office/drawing/2014/main" val="2239406479"/>
                    </a:ext>
                  </a:extLst>
                </a:gridCol>
              </a:tblGrid>
              <a:tr h="204498">
                <a:tc>
                  <a:txBody>
                    <a:bodyPr/>
                    <a:lstStyle/>
                    <a:p>
                      <a:r>
                        <a:rPr lang="en-US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dọc</a:t>
                      </a:r>
                    </a:p>
                  </a:txBody>
                  <a:tcPr>
                    <a:lnL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ngang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595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38138" marR="0" lvl="0" indent="-3381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38138" marR="0" lvl="0" indent="-3381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VTCB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t.</a:t>
                      </a:r>
                    </a:p>
                    <a:p>
                      <a:pPr marL="280988" marR="0" lvl="0" indent="-2809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0988" marR="0" lvl="0" indent="-2809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731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8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n89 zalo Cuong Bui">
            <a:extLst>
              <a:ext uri="{FF2B5EF4-FFF2-40B4-BE49-F238E27FC236}">
                <a16:creationId xmlns:a16="http://schemas.microsoft.com/office/drawing/2014/main" id="{3D79EE59-EA15-456B-A71C-635EE8F21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883" y="201303"/>
            <a:ext cx="2010381" cy="201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n89 zalo Cuong Bui">
            <a:extLst>
              <a:ext uri="{FF2B5EF4-FFF2-40B4-BE49-F238E27FC236}">
                <a16:creationId xmlns:a16="http://schemas.microsoft.com/office/drawing/2014/main" id="{325CC4BF-50B0-4E09-BB2F-D949936C7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6" y="2211684"/>
            <a:ext cx="21812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 descr="n89 zalo Cuong Bui">
            <a:extLst>
              <a:ext uri="{FF2B5EF4-FFF2-40B4-BE49-F238E27FC236}">
                <a16:creationId xmlns:a16="http://schemas.microsoft.com/office/drawing/2014/main" id="{1CE90F82-0AE1-4F68-95F3-AD635FDE7D4A}"/>
              </a:ext>
            </a:extLst>
          </p:cNvPr>
          <p:cNvSpPr txBox="1"/>
          <p:nvPr/>
        </p:nvSpPr>
        <p:spPr>
          <a:xfrm>
            <a:off x="580736" y="201303"/>
            <a:ext cx="2488022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</a:rPr>
              <a:t>IV. </a:t>
            </a:r>
            <a:r>
              <a:rPr lang="en-US" sz="2800" b="1" dirty="0">
                <a:latin typeface="Cambria" panose="02040503050406030204" pitchFamily="18" charset="0"/>
              </a:rPr>
              <a:t>VẬN DỤNG</a:t>
            </a:r>
          </a:p>
        </p:txBody>
      </p:sp>
      <p:graphicFrame>
        <p:nvGraphicFramePr>
          <p:cNvPr id="5" name="Table 7" descr="n89 zalo Cuong Bui">
            <a:extLst>
              <a:ext uri="{FF2B5EF4-FFF2-40B4-BE49-F238E27FC236}">
                <a16:creationId xmlns:a16="http://schemas.microsoft.com/office/drawing/2014/main" id="{3BC3D17C-6C45-7420-2A89-C57789687D5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0736" y="4345269"/>
          <a:ext cx="1103052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0753">
                  <a:extLst>
                    <a:ext uri="{9D8B030D-6E8A-4147-A177-3AD203B41FA5}">
                      <a16:colId xmlns:a16="http://schemas.microsoft.com/office/drawing/2014/main" val="3576292600"/>
                    </a:ext>
                  </a:extLst>
                </a:gridCol>
                <a:gridCol w="6729775">
                  <a:extLst>
                    <a:ext uri="{9D8B030D-6E8A-4147-A177-3AD203B41FA5}">
                      <a16:colId xmlns:a16="http://schemas.microsoft.com/office/drawing/2014/main" val="2239406479"/>
                    </a:ext>
                  </a:extLst>
                </a:gridCol>
              </a:tblGrid>
              <a:tr h="204498">
                <a:tc>
                  <a:txBody>
                    <a:bodyPr/>
                    <a:lstStyle/>
                    <a:p>
                      <a:r>
                        <a:rPr lang="en-US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dọc</a:t>
                      </a:r>
                    </a:p>
                  </a:txBody>
                  <a:tcPr>
                    <a:lnL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ngang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595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38138" marR="0" lvl="0" indent="-3381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38138" marR="0" lvl="0" indent="-3381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VTCB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t.</a:t>
                      </a:r>
                    </a:p>
                    <a:p>
                      <a:pPr marL="280988" marR="0" lvl="0" indent="-2809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0988" marR="0" lvl="0" indent="-2809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731271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300761" y="143891"/>
            <a:ext cx="5932449" cy="3792489"/>
            <a:chOff x="3300761" y="143891"/>
            <a:chExt cx="5932449" cy="3792489"/>
          </a:xfrm>
        </p:grpSpPr>
        <p:pic>
          <p:nvPicPr>
            <p:cNvPr id="8" name="Picture 7" descr="n89 zalo Cuong Bui">
              <a:extLst>
                <a:ext uri="{FF2B5EF4-FFF2-40B4-BE49-F238E27FC236}">
                  <a16:creationId xmlns:a16="http://schemas.microsoft.com/office/drawing/2014/main" id="{D650E1E9-870B-24D0-0EC2-234E0BB4198C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0761" y="201303"/>
              <a:ext cx="5932449" cy="37350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F9F216-025C-ADA6-9262-361BC76D138F}"/>
                </a:ext>
              </a:extLst>
            </p:cNvPr>
            <p:cNvSpPr txBox="1"/>
            <p:nvPr/>
          </p:nvSpPr>
          <p:spPr>
            <a:xfrm>
              <a:off x="7494703" y="143891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A5941C-C3EC-136A-F95E-9E7D31868B95}"/>
                </a:ext>
              </a:extLst>
            </p:cNvPr>
            <p:cNvSpPr txBox="1"/>
            <p:nvPr/>
          </p:nvSpPr>
          <p:spPr>
            <a:xfrm>
              <a:off x="7483550" y="554211"/>
              <a:ext cx="552654" cy="475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A5941C-C3EC-136A-F95E-9E7D31868B95}"/>
                </a:ext>
              </a:extLst>
            </p:cNvPr>
            <p:cNvSpPr txBox="1"/>
            <p:nvPr/>
          </p:nvSpPr>
          <p:spPr>
            <a:xfrm>
              <a:off x="7461251" y="955655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Ê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A5941C-C3EC-136A-F95E-9E7D31868B95}"/>
                </a:ext>
              </a:extLst>
            </p:cNvPr>
            <p:cNvSpPr txBox="1"/>
            <p:nvPr/>
          </p:nvSpPr>
          <p:spPr>
            <a:xfrm>
              <a:off x="7446380" y="1788274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 Đ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A5941C-C3EC-136A-F95E-9E7D31868B95}"/>
                </a:ext>
              </a:extLst>
            </p:cNvPr>
            <p:cNvSpPr txBox="1"/>
            <p:nvPr/>
          </p:nvSpPr>
          <p:spPr>
            <a:xfrm>
              <a:off x="7487266" y="1371968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N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A5941C-C3EC-136A-F95E-9E7D31868B95}"/>
                </a:ext>
              </a:extLst>
            </p:cNvPr>
            <p:cNvSpPr txBox="1"/>
            <p:nvPr/>
          </p:nvSpPr>
          <p:spPr>
            <a:xfrm>
              <a:off x="7461248" y="2204584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90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n89 zalo Cuong Bui">
            <a:extLst>
              <a:ext uri="{FF2B5EF4-FFF2-40B4-BE49-F238E27FC236}">
                <a16:creationId xmlns:a16="http://schemas.microsoft.com/office/drawing/2014/main" id="{3D79EE59-EA15-456B-A71C-635EE8F21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883" y="201303"/>
            <a:ext cx="2010381" cy="201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n89 zalo Cuong Bui">
            <a:extLst>
              <a:ext uri="{FF2B5EF4-FFF2-40B4-BE49-F238E27FC236}">
                <a16:creationId xmlns:a16="http://schemas.microsoft.com/office/drawing/2014/main" id="{325CC4BF-50B0-4E09-BB2F-D949936C7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6" y="2211684"/>
            <a:ext cx="21812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 descr="n89 zalo Cuong Bui">
            <a:extLst>
              <a:ext uri="{FF2B5EF4-FFF2-40B4-BE49-F238E27FC236}">
                <a16:creationId xmlns:a16="http://schemas.microsoft.com/office/drawing/2014/main" id="{1CE90F82-0AE1-4F68-95F3-AD635FDE7D4A}"/>
              </a:ext>
            </a:extLst>
          </p:cNvPr>
          <p:cNvSpPr txBox="1"/>
          <p:nvPr/>
        </p:nvSpPr>
        <p:spPr>
          <a:xfrm>
            <a:off x="580736" y="201303"/>
            <a:ext cx="2488022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</a:rPr>
              <a:t>IV. </a:t>
            </a:r>
            <a:r>
              <a:rPr lang="en-US" sz="2800" b="1" dirty="0">
                <a:latin typeface="Cambria" panose="02040503050406030204" pitchFamily="18" charset="0"/>
              </a:rPr>
              <a:t>VẬN DỤNG</a:t>
            </a:r>
          </a:p>
        </p:txBody>
      </p:sp>
      <p:graphicFrame>
        <p:nvGraphicFramePr>
          <p:cNvPr id="5" name="Table 7" descr="n89 zalo Cuong Bui">
            <a:extLst>
              <a:ext uri="{FF2B5EF4-FFF2-40B4-BE49-F238E27FC236}">
                <a16:creationId xmlns:a16="http://schemas.microsoft.com/office/drawing/2014/main" id="{3BC3D17C-6C45-7420-2A89-C57789687D5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0736" y="4345269"/>
          <a:ext cx="1103052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0753">
                  <a:extLst>
                    <a:ext uri="{9D8B030D-6E8A-4147-A177-3AD203B41FA5}">
                      <a16:colId xmlns:a16="http://schemas.microsoft.com/office/drawing/2014/main" val="3576292600"/>
                    </a:ext>
                  </a:extLst>
                </a:gridCol>
                <a:gridCol w="6729775">
                  <a:extLst>
                    <a:ext uri="{9D8B030D-6E8A-4147-A177-3AD203B41FA5}">
                      <a16:colId xmlns:a16="http://schemas.microsoft.com/office/drawing/2014/main" val="2239406479"/>
                    </a:ext>
                  </a:extLst>
                </a:gridCol>
              </a:tblGrid>
              <a:tr h="204498">
                <a:tc>
                  <a:txBody>
                    <a:bodyPr/>
                    <a:lstStyle/>
                    <a:p>
                      <a:r>
                        <a:rPr lang="en-US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dọc</a:t>
                      </a:r>
                    </a:p>
                  </a:txBody>
                  <a:tcPr>
                    <a:lnL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ngang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595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38138" marR="0" lvl="0" indent="-3381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38138" marR="0" lvl="0" indent="-3381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VTCB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t.</a:t>
                      </a:r>
                    </a:p>
                    <a:p>
                      <a:pPr marL="280988" marR="0" lvl="0" indent="-2809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0988" marR="0" lvl="0" indent="-2809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731271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334214" y="143891"/>
            <a:ext cx="5932449" cy="3792489"/>
            <a:chOff x="3334214" y="143891"/>
            <a:chExt cx="5932449" cy="3792489"/>
          </a:xfrm>
        </p:grpSpPr>
        <p:pic>
          <p:nvPicPr>
            <p:cNvPr id="8" name="Picture 7" descr="n89 zalo Cuong Bui">
              <a:extLst>
                <a:ext uri="{FF2B5EF4-FFF2-40B4-BE49-F238E27FC236}">
                  <a16:creationId xmlns:a16="http://schemas.microsoft.com/office/drawing/2014/main" id="{D650E1E9-870B-24D0-0EC2-234E0BB4198C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214" y="201303"/>
              <a:ext cx="5932449" cy="37350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F9F216-025C-ADA6-9262-361BC76D138F}"/>
                </a:ext>
              </a:extLst>
            </p:cNvPr>
            <p:cNvSpPr txBox="1"/>
            <p:nvPr/>
          </p:nvSpPr>
          <p:spPr>
            <a:xfrm>
              <a:off x="7494703" y="143891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A5941C-C3EC-136A-F95E-9E7D31868B95}"/>
                </a:ext>
              </a:extLst>
            </p:cNvPr>
            <p:cNvSpPr txBox="1"/>
            <p:nvPr/>
          </p:nvSpPr>
          <p:spPr>
            <a:xfrm>
              <a:off x="7483550" y="554211"/>
              <a:ext cx="552654" cy="475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A5941C-C3EC-136A-F95E-9E7D31868B95}"/>
                </a:ext>
              </a:extLst>
            </p:cNvPr>
            <p:cNvSpPr txBox="1"/>
            <p:nvPr/>
          </p:nvSpPr>
          <p:spPr>
            <a:xfrm>
              <a:off x="7461251" y="955655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Ê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A5941C-C3EC-136A-F95E-9E7D31868B95}"/>
                </a:ext>
              </a:extLst>
            </p:cNvPr>
            <p:cNvSpPr txBox="1"/>
            <p:nvPr/>
          </p:nvSpPr>
          <p:spPr>
            <a:xfrm>
              <a:off x="7446380" y="1788274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 Đ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A5941C-C3EC-136A-F95E-9E7D31868B95}"/>
                </a:ext>
              </a:extLst>
            </p:cNvPr>
            <p:cNvSpPr txBox="1"/>
            <p:nvPr/>
          </p:nvSpPr>
          <p:spPr>
            <a:xfrm>
              <a:off x="7487266" y="1371968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N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A5941C-C3EC-136A-F95E-9E7D31868B95}"/>
                </a:ext>
              </a:extLst>
            </p:cNvPr>
            <p:cNvSpPr txBox="1"/>
            <p:nvPr/>
          </p:nvSpPr>
          <p:spPr>
            <a:xfrm>
              <a:off x="7461248" y="2204584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Ộ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A5941C-C3EC-136A-F95E-9E7D31868B95}"/>
                </a:ext>
              </a:extLst>
            </p:cNvPr>
            <p:cNvSpPr txBox="1"/>
            <p:nvPr/>
          </p:nvSpPr>
          <p:spPr>
            <a:xfrm>
              <a:off x="8078278" y="569073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 Đ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A5941C-C3EC-136A-F95E-9E7D31868B95}"/>
                </a:ext>
              </a:extLst>
            </p:cNvPr>
            <p:cNvSpPr txBox="1"/>
            <p:nvPr/>
          </p:nvSpPr>
          <p:spPr>
            <a:xfrm>
              <a:off x="8673009" y="572785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Ộ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A5941C-C3EC-136A-F95E-9E7D31868B95}"/>
                </a:ext>
              </a:extLst>
            </p:cNvPr>
            <p:cNvSpPr txBox="1"/>
            <p:nvPr/>
          </p:nvSpPr>
          <p:spPr>
            <a:xfrm>
              <a:off x="6933422" y="572786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L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737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n89 zalo Cuong Bui">
            <a:extLst>
              <a:ext uri="{FF2B5EF4-FFF2-40B4-BE49-F238E27FC236}">
                <a16:creationId xmlns:a16="http://schemas.microsoft.com/office/drawing/2014/main" id="{3D79EE59-EA15-456B-A71C-635EE8F21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883" y="201303"/>
            <a:ext cx="2010381" cy="201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n89 zalo Cuong Bui">
            <a:extLst>
              <a:ext uri="{FF2B5EF4-FFF2-40B4-BE49-F238E27FC236}">
                <a16:creationId xmlns:a16="http://schemas.microsoft.com/office/drawing/2014/main" id="{325CC4BF-50B0-4E09-BB2F-D949936C7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6" y="2211684"/>
            <a:ext cx="21812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 descr="n89 zalo Cuong Bui">
            <a:extLst>
              <a:ext uri="{FF2B5EF4-FFF2-40B4-BE49-F238E27FC236}">
                <a16:creationId xmlns:a16="http://schemas.microsoft.com/office/drawing/2014/main" id="{1CE90F82-0AE1-4F68-95F3-AD635FDE7D4A}"/>
              </a:ext>
            </a:extLst>
          </p:cNvPr>
          <p:cNvSpPr txBox="1"/>
          <p:nvPr/>
        </p:nvSpPr>
        <p:spPr>
          <a:xfrm>
            <a:off x="580736" y="201303"/>
            <a:ext cx="2488022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</a:rPr>
              <a:t>IV. </a:t>
            </a:r>
            <a:r>
              <a:rPr lang="en-US" sz="2800" b="1" dirty="0">
                <a:latin typeface="Cambria" panose="02040503050406030204" pitchFamily="18" charset="0"/>
              </a:rPr>
              <a:t>VẬN DỤNG</a:t>
            </a:r>
          </a:p>
        </p:txBody>
      </p:sp>
      <p:graphicFrame>
        <p:nvGraphicFramePr>
          <p:cNvPr id="5" name="Table 7" descr="n89 zalo Cuong Bui">
            <a:extLst>
              <a:ext uri="{FF2B5EF4-FFF2-40B4-BE49-F238E27FC236}">
                <a16:creationId xmlns:a16="http://schemas.microsoft.com/office/drawing/2014/main" id="{3BC3D17C-6C45-7420-2A89-C57789687D5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0736" y="4345269"/>
          <a:ext cx="1103052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0753">
                  <a:extLst>
                    <a:ext uri="{9D8B030D-6E8A-4147-A177-3AD203B41FA5}">
                      <a16:colId xmlns:a16="http://schemas.microsoft.com/office/drawing/2014/main" val="3576292600"/>
                    </a:ext>
                  </a:extLst>
                </a:gridCol>
                <a:gridCol w="6729775">
                  <a:extLst>
                    <a:ext uri="{9D8B030D-6E8A-4147-A177-3AD203B41FA5}">
                      <a16:colId xmlns:a16="http://schemas.microsoft.com/office/drawing/2014/main" val="2239406479"/>
                    </a:ext>
                  </a:extLst>
                </a:gridCol>
              </a:tblGrid>
              <a:tr h="204498">
                <a:tc>
                  <a:txBody>
                    <a:bodyPr/>
                    <a:lstStyle/>
                    <a:p>
                      <a:r>
                        <a:rPr lang="en-US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dọc</a:t>
                      </a:r>
                    </a:p>
                  </a:txBody>
                  <a:tcPr>
                    <a:lnL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ngang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595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38138" marR="0" lvl="0" indent="-3381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38138" marR="0" lvl="0" indent="-3381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VTCB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t.</a:t>
                      </a:r>
                    </a:p>
                    <a:p>
                      <a:pPr marL="280988" marR="0" lvl="0" indent="-2809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0988" marR="0" lvl="0" indent="-2809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731271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334214" y="143891"/>
            <a:ext cx="5932449" cy="3792489"/>
            <a:chOff x="3334214" y="143891"/>
            <a:chExt cx="5932449" cy="3792489"/>
          </a:xfrm>
        </p:grpSpPr>
        <p:pic>
          <p:nvPicPr>
            <p:cNvPr id="8" name="Picture 7" descr="n89 zalo Cuong Bui">
              <a:extLst>
                <a:ext uri="{FF2B5EF4-FFF2-40B4-BE49-F238E27FC236}">
                  <a16:creationId xmlns:a16="http://schemas.microsoft.com/office/drawing/2014/main" id="{D650E1E9-870B-24D0-0EC2-234E0BB4198C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214" y="201303"/>
              <a:ext cx="5932449" cy="37350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F9F216-025C-ADA6-9262-361BC76D138F}"/>
                </a:ext>
              </a:extLst>
            </p:cNvPr>
            <p:cNvSpPr txBox="1"/>
            <p:nvPr/>
          </p:nvSpPr>
          <p:spPr>
            <a:xfrm>
              <a:off x="7494703" y="143891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A5941C-C3EC-136A-F95E-9E7D31868B95}"/>
                </a:ext>
              </a:extLst>
            </p:cNvPr>
            <p:cNvSpPr txBox="1"/>
            <p:nvPr/>
          </p:nvSpPr>
          <p:spPr>
            <a:xfrm>
              <a:off x="7483550" y="554211"/>
              <a:ext cx="552654" cy="475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A5941C-C3EC-136A-F95E-9E7D31868B95}"/>
                </a:ext>
              </a:extLst>
            </p:cNvPr>
            <p:cNvSpPr txBox="1"/>
            <p:nvPr/>
          </p:nvSpPr>
          <p:spPr>
            <a:xfrm>
              <a:off x="7461251" y="955655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Ê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A5941C-C3EC-136A-F95E-9E7D31868B95}"/>
                </a:ext>
              </a:extLst>
            </p:cNvPr>
            <p:cNvSpPr txBox="1"/>
            <p:nvPr/>
          </p:nvSpPr>
          <p:spPr>
            <a:xfrm>
              <a:off x="7446380" y="1788274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 Đ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A5941C-C3EC-136A-F95E-9E7D31868B95}"/>
                </a:ext>
              </a:extLst>
            </p:cNvPr>
            <p:cNvSpPr txBox="1"/>
            <p:nvPr/>
          </p:nvSpPr>
          <p:spPr>
            <a:xfrm>
              <a:off x="7487266" y="1394270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N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A5941C-C3EC-136A-F95E-9E7D31868B95}"/>
                </a:ext>
              </a:extLst>
            </p:cNvPr>
            <p:cNvSpPr txBox="1"/>
            <p:nvPr/>
          </p:nvSpPr>
          <p:spPr>
            <a:xfrm>
              <a:off x="7461248" y="2204584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Ộ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A5941C-C3EC-136A-F95E-9E7D31868B95}"/>
                </a:ext>
              </a:extLst>
            </p:cNvPr>
            <p:cNvSpPr txBox="1"/>
            <p:nvPr/>
          </p:nvSpPr>
          <p:spPr>
            <a:xfrm>
              <a:off x="8078278" y="569073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 Đ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A5941C-C3EC-136A-F95E-9E7D31868B95}"/>
                </a:ext>
              </a:extLst>
            </p:cNvPr>
            <p:cNvSpPr txBox="1"/>
            <p:nvPr/>
          </p:nvSpPr>
          <p:spPr>
            <a:xfrm>
              <a:off x="8673009" y="572785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Ộ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A5941C-C3EC-136A-F95E-9E7D31868B95}"/>
                </a:ext>
              </a:extLst>
            </p:cNvPr>
            <p:cNvSpPr txBox="1"/>
            <p:nvPr/>
          </p:nvSpPr>
          <p:spPr>
            <a:xfrm>
              <a:off x="6933422" y="572786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L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A5941C-C3EC-136A-F95E-9E7D31868B95}"/>
                </a:ext>
              </a:extLst>
            </p:cNvPr>
            <p:cNvSpPr txBox="1"/>
            <p:nvPr/>
          </p:nvSpPr>
          <p:spPr>
            <a:xfrm>
              <a:off x="6925989" y="1412843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Ầ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6A5941C-C3EC-136A-F95E-9E7D31868B95}"/>
                </a:ext>
              </a:extLst>
            </p:cNvPr>
            <p:cNvSpPr txBox="1"/>
            <p:nvPr/>
          </p:nvSpPr>
          <p:spPr>
            <a:xfrm>
              <a:off x="8093149" y="1409127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A5941C-C3EC-136A-F95E-9E7D31868B95}"/>
                </a:ext>
              </a:extLst>
            </p:cNvPr>
            <p:cNvSpPr txBox="1"/>
            <p:nvPr/>
          </p:nvSpPr>
          <p:spPr>
            <a:xfrm>
              <a:off x="6372147" y="1416558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A5941C-C3EC-136A-F95E-9E7D31868B95}"/>
                </a:ext>
              </a:extLst>
            </p:cNvPr>
            <p:cNvSpPr txBox="1"/>
            <p:nvPr/>
          </p:nvSpPr>
          <p:spPr>
            <a:xfrm>
              <a:off x="8654424" y="1423991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170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n89 zalo Cuong Bui">
            <a:extLst>
              <a:ext uri="{FF2B5EF4-FFF2-40B4-BE49-F238E27FC236}">
                <a16:creationId xmlns:a16="http://schemas.microsoft.com/office/drawing/2014/main" id="{3D79EE59-EA15-456B-A71C-635EE8F21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883" y="201303"/>
            <a:ext cx="2010381" cy="201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n89 zalo Cuong Bui">
            <a:extLst>
              <a:ext uri="{FF2B5EF4-FFF2-40B4-BE49-F238E27FC236}">
                <a16:creationId xmlns:a16="http://schemas.microsoft.com/office/drawing/2014/main" id="{325CC4BF-50B0-4E09-BB2F-D949936C7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6" y="2211684"/>
            <a:ext cx="21812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 descr="n89 zalo Cuong Bui">
            <a:extLst>
              <a:ext uri="{FF2B5EF4-FFF2-40B4-BE49-F238E27FC236}">
                <a16:creationId xmlns:a16="http://schemas.microsoft.com/office/drawing/2014/main" id="{1CE90F82-0AE1-4F68-95F3-AD635FDE7D4A}"/>
              </a:ext>
            </a:extLst>
          </p:cNvPr>
          <p:cNvSpPr txBox="1"/>
          <p:nvPr/>
        </p:nvSpPr>
        <p:spPr>
          <a:xfrm>
            <a:off x="580736" y="201303"/>
            <a:ext cx="2488022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</a:rPr>
              <a:t>IV. </a:t>
            </a:r>
            <a:r>
              <a:rPr lang="en-US" sz="2800" b="1" dirty="0">
                <a:latin typeface="Cambria" panose="02040503050406030204" pitchFamily="18" charset="0"/>
              </a:rPr>
              <a:t>VẬN DỤNG</a:t>
            </a:r>
          </a:p>
        </p:txBody>
      </p:sp>
      <p:graphicFrame>
        <p:nvGraphicFramePr>
          <p:cNvPr id="5" name="Table 7" descr="n89 zalo Cuong Bui">
            <a:extLst>
              <a:ext uri="{FF2B5EF4-FFF2-40B4-BE49-F238E27FC236}">
                <a16:creationId xmlns:a16="http://schemas.microsoft.com/office/drawing/2014/main" id="{3BC3D17C-6C45-7420-2A89-C57789687D5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0736" y="4345269"/>
          <a:ext cx="1103052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0753">
                  <a:extLst>
                    <a:ext uri="{9D8B030D-6E8A-4147-A177-3AD203B41FA5}">
                      <a16:colId xmlns:a16="http://schemas.microsoft.com/office/drawing/2014/main" val="3576292600"/>
                    </a:ext>
                  </a:extLst>
                </a:gridCol>
                <a:gridCol w="6729775">
                  <a:extLst>
                    <a:ext uri="{9D8B030D-6E8A-4147-A177-3AD203B41FA5}">
                      <a16:colId xmlns:a16="http://schemas.microsoft.com/office/drawing/2014/main" val="2239406479"/>
                    </a:ext>
                  </a:extLst>
                </a:gridCol>
              </a:tblGrid>
              <a:tr h="204498">
                <a:tc>
                  <a:txBody>
                    <a:bodyPr/>
                    <a:lstStyle/>
                    <a:p>
                      <a:r>
                        <a:rPr lang="en-US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dọc</a:t>
                      </a:r>
                    </a:p>
                  </a:txBody>
                  <a:tcPr>
                    <a:lnL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ngang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595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38138" marR="0" lvl="0" indent="-3381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38138" marR="0" lvl="0" indent="-3381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VTCB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t.</a:t>
                      </a:r>
                    </a:p>
                    <a:p>
                      <a:pPr marL="280988" marR="0" lvl="0" indent="-2809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0988" marR="0" lvl="0" indent="-2809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7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731271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334214" y="143891"/>
            <a:ext cx="5932449" cy="3843995"/>
            <a:chOff x="3334214" y="143891"/>
            <a:chExt cx="5932449" cy="3843995"/>
          </a:xfrm>
        </p:grpSpPr>
        <p:grpSp>
          <p:nvGrpSpPr>
            <p:cNvPr id="2" name="Group 1"/>
            <p:cNvGrpSpPr/>
            <p:nvPr/>
          </p:nvGrpSpPr>
          <p:grpSpPr>
            <a:xfrm>
              <a:off x="3334214" y="143891"/>
              <a:ext cx="5932449" cy="3792489"/>
              <a:chOff x="3334214" y="143891"/>
              <a:chExt cx="5932449" cy="3792489"/>
            </a:xfrm>
          </p:grpSpPr>
          <p:pic>
            <p:nvPicPr>
              <p:cNvPr id="8" name="Picture 7" descr="n89 zalo Cuong Bui">
                <a:extLst>
                  <a:ext uri="{FF2B5EF4-FFF2-40B4-BE49-F238E27FC236}">
                    <a16:creationId xmlns:a16="http://schemas.microsoft.com/office/drawing/2014/main" id="{D650E1E9-870B-24D0-0EC2-234E0BB4198C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4214" y="201303"/>
                <a:ext cx="5932449" cy="373507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2F9F216-025C-ADA6-9262-361BC76D138F}"/>
                  </a:ext>
                </a:extLst>
              </p:cNvPr>
              <p:cNvSpPr txBox="1"/>
              <p:nvPr/>
            </p:nvSpPr>
            <p:spPr>
              <a:xfrm>
                <a:off x="7494703" y="143891"/>
                <a:ext cx="5526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70C0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A5941C-C3EC-136A-F95E-9E7D31868B95}"/>
                  </a:ext>
                </a:extLst>
              </p:cNvPr>
              <p:cNvSpPr txBox="1"/>
              <p:nvPr/>
            </p:nvSpPr>
            <p:spPr>
              <a:xfrm>
                <a:off x="7483550" y="554211"/>
                <a:ext cx="552654" cy="475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70C0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I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A5941C-C3EC-136A-F95E-9E7D31868B95}"/>
                  </a:ext>
                </a:extLst>
              </p:cNvPr>
              <p:cNvSpPr txBox="1"/>
              <p:nvPr/>
            </p:nvSpPr>
            <p:spPr>
              <a:xfrm>
                <a:off x="7461251" y="955655"/>
                <a:ext cx="5526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Ê</a:t>
                </a:r>
                <a:endPara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A5941C-C3EC-136A-F95E-9E7D31868B95}"/>
                  </a:ext>
                </a:extLst>
              </p:cNvPr>
              <p:cNvSpPr txBox="1"/>
              <p:nvPr/>
            </p:nvSpPr>
            <p:spPr>
              <a:xfrm>
                <a:off x="7446380" y="1788274"/>
                <a:ext cx="5526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Đ</a:t>
                </a:r>
                <a:endPara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A5941C-C3EC-136A-F95E-9E7D31868B95}"/>
                  </a:ext>
                </a:extLst>
              </p:cNvPr>
              <p:cNvSpPr txBox="1"/>
              <p:nvPr/>
            </p:nvSpPr>
            <p:spPr>
              <a:xfrm>
                <a:off x="7487266" y="1394270"/>
                <a:ext cx="5526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70C0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N</a:t>
                </a:r>
                <a:endPara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A5941C-C3EC-136A-F95E-9E7D31868B95}"/>
                  </a:ext>
                </a:extLst>
              </p:cNvPr>
              <p:cNvSpPr txBox="1"/>
              <p:nvPr/>
            </p:nvSpPr>
            <p:spPr>
              <a:xfrm>
                <a:off x="7461248" y="2204584"/>
                <a:ext cx="5526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70C0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Ộ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A5941C-C3EC-136A-F95E-9E7D31868B95}"/>
                  </a:ext>
                </a:extLst>
              </p:cNvPr>
              <p:cNvSpPr txBox="1"/>
              <p:nvPr/>
            </p:nvSpPr>
            <p:spPr>
              <a:xfrm>
                <a:off x="8078278" y="569073"/>
                <a:ext cx="5526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0070C0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Đ</a:t>
                </a:r>
                <a:endPara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A5941C-C3EC-136A-F95E-9E7D31868B95}"/>
                  </a:ext>
                </a:extLst>
              </p:cNvPr>
              <p:cNvSpPr txBox="1"/>
              <p:nvPr/>
            </p:nvSpPr>
            <p:spPr>
              <a:xfrm>
                <a:off x="8673009" y="572785"/>
                <a:ext cx="5526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70C0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Ộ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A5941C-C3EC-136A-F95E-9E7D31868B95}"/>
                  </a:ext>
                </a:extLst>
              </p:cNvPr>
              <p:cNvSpPr txBox="1"/>
              <p:nvPr/>
            </p:nvSpPr>
            <p:spPr>
              <a:xfrm>
                <a:off x="6933422" y="572786"/>
                <a:ext cx="5526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70C0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L</a:t>
                </a:r>
                <a:endPara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6A5941C-C3EC-136A-F95E-9E7D31868B95}"/>
                  </a:ext>
                </a:extLst>
              </p:cNvPr>
              <p:cNvSpPr txBox="1"/>
              <p:nvPr/>
            </p:nvSpPr>
            <p:spPr>
              <a:xfrm>
                <a:off x="6925989" y="1412843"/>
                <a:ext cx="5526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70C0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Ầ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A5941C-C3EC-136A-F95E-9E7D31868B95}"/>
                  </a:ext>
                </a:extLst>
              </p:cNvPr>
              <p:cNvSpPr txBox="1"/>
              <p:nvPr/>
            </p:nvSpPr>
            <p:spPr>
              <a:xfrm>
                <a:off x="8093149" y="1409127"/>
                <a:ext cx="5526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70C0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S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6A5941C-C3EC-136A-F95E-9E7D31868B95}"/>
                  </a:ext>
                </a:extLst>
              </p:cNvPr>
              <p:cNvSpPr txBox="1"/>
              <p:nvPr/>
            </p:nvSpPr>
            <p:spPr>
              <a:xfrm>
                <a:off x="6372147" y="1416558"/>
                <a:ext cx="5526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70C0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T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A5941C-C3EC-136A-F95E-9E7D31868B95}"/>
                  </a:ext>
                </a:extLst>
              </p:cNvPr>
              <p:cNvSpPr txBox="1"/>
              <p:nvPr/>
            </p:nvSpPr>
            <p:spPr>
              <a:xfrm>
                <a:off x="8654424" y="1423991"/>
                <a:ext cx="5526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70C0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Ố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6A5941C-C3EC-136A-F95E-9E7D31868B95}"/>
                </a:ext>
              </a:extLst>
            </p:cNvPr>
            <p:cNvSpPr txBox="1"/>
            <p:nvPr/>
          </p:nvSpPr>
          <p:spPr>
            <a:xfrm>
              <a:off x="3970919" y="1769684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6A5941C-C3EC-136A-F95E-9E7D31868B95}"/>
                </a:ext>
              </a:extLst>
            </p:cNvPr>
            <p:cNvSpPr txBox="1"/>
            <p:nvPr/>
          </p:nvSpPr>
          <p:spPr>
            <a:xfrm>
              <a:off x="3978350" y="2212011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6A5941C-C3EC-136A-F95E-9E7D31868B95}"/>
                </a:ext>
              </a:extLst>
            </p:cNvPr>
            <p:cNvSpPr txBox="1"/>
            <p:nvPr/>
          </p:nvSpPr>
          <p:spPr>
            <a:xfrm>
              <a:off x="4008091" y="3055788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6A5941C-C3EC-136A-F95E-9E7D31868B95}"/>
                </a:ext>
              </a:extLst>
            </p:cNvPr>
            <p:cNvSpPr txBox="1"/>
            <p:nvPr/>
          </p:nvSpPr>
          <p:spPr>
            <a:xfrm>
              <a:off x="3982065" y="2617172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A5941C-C3EC-136A-F95E-9E7D31868B95}"/>
                </a:ext>
              </a:extLst>
            </p:cNvPr>
            <p:cNvSpPr txBox="1"/>
            <p:nvPr/>
          </p:nvSpPr>
          <p:spPr>
            <a:xfrm>
              <a:off x="4004373" y="3464666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Ỳ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422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89 zalo Cuong Bui">
            <a:extLst>
              <a:ext uri="{FF2B5EF4-FFF2-40B4-BE49-F238E27FC236}">
                <a16:creationId xmlns:a16="http://schemas.microsoft.com/office/drawing/2014/main" id="{D650E1E9-870B-24D0-0EC2-234E0BB419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03" y="787614"/>
            <a:ext cx="7200900" cy="592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n89 zalo Cuong Bui">
            <a:extLst>
              <a:ext uri="{FF2B5EF4-FFF2-40B4-BE49-F238E27FC236}">
                <a16:creationId xmlns:a16="http://schemas.microsoft.com/office/drawing/2014/main" id="{7BB01DEE-C059-41A3-80E5-395127242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 descr="n89 zalo Cuong Bui">
            <a:extLst>
              <a:ext uri="{FF2B5EF4-FFF2-40B4-BE49-F238E27FC236}">
                <a16:creationId xmlns:a16="http://schemas.microsoft.com/office/drawing/2014/main" id="{99C8923D-BC5A-DF9C-D906-76C68EFA5626}"/>
              </a:ext>
            </a:extLst>
          </p:cNvPr>
          <p:cNvGrpSpPr/>
          <p:nvPr/>
        </p:nvGrpSpPr>
        <p:grpSpPr>
          <a:xfrm>
            <a:off x="2856181" y="892500"/>
            <a:ext cx="6985763" cy="5717715"/>
            <a:chOff x="2856181" y="892500"/>
            <a:chExt cx="6985763" cy="571771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2F9F216-025C-ADA6-9262-361BC76D138F}"/>
                </a:ext>
              </a:extLst>
            </p:cNvPr>
            <p:cNvSpPr txBox="1"/>
            <p:nvPr/>
          </p:nvSpPr>
          <p:spPr>
            <a:xfrm>
              <a:off x="7851540" y="892500"/>
              <a:ext cx="552654" cy="475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A5941C-C3EC-136A-F95E-9E7D31868B95}"/>
                </a:ext>
              </a:extLst>
            </p:cNvPr>
            <p:cNvSpPr txBox="1"/>
            <p:nvPr/>
          </p:nvSpPr>
          <p:spPr>
            <a:xfrm>
              <a:off x="7851540" y="1546666"/>
              <a:ext cx="552654" cy="475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763B97-0D01-3631-9D27-23F1D590D2F7}"/>
                </a:ext>
              </a:extLst>
            </p:cNvPr>
            <p:cNvSpPr txBox="1"/>
            <p:nvPr/>
          </p:nvSpPr>
          <p:spPr>
            <a:xfrm>
              <a:off x="7851540" y="2185992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Ê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1095F8-C02A-1A24-7288-8062BBBFC852}"/>
                </a:ext>
              </a:extLst>
            </p:cNvPr>
            <p:cNvSpPr txBox="1"/>
            <p:nvPr/>
          </p:nvSpPr>
          <p:spPr>
            <a:xfrm>
              <a:off x="7862349" y="2820789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A4C7E1-117E-CE0E-181E-B08217F27186}"/>
                </a:ext>
              </a:extLst>
            </p:cNvPr>
            <p:cNvSpPr txBox="1"/>
            <p:nvPr/>
          </p:nvSpPr>
          <p:spPr>
            <a:xfrm>
              <a:off x="7859090" y="3483898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Đ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A53E2C-2048-D598-81A6-F7FA4CD299BB}"/>
                </a:ext>
              </a:extLst>
            </p:cNvPr>
            <p:cNvSpPr txBox="1"/>
            <p:nvPr/>
          </p:nvSpPr>
          <p:spPr>
            <a:xfrm>
              <a:off x="7859090" y="4118695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Ộ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AB6C13-9C45-4DBE-984A-0BBEAC1A8D01}"/>
                </a:ext>
              </a:extLst>
            </p:cNvPr>
            <p:cNvSpPr txBox="1"/>
            <p:nvPr/>
          </p:nvSpPr>
          <p:spPr>
            <a:xfrm>
              <a:off x="7138986" y="1536951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L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5B9014-BE59-5B81-5B9C-8A035E40E20C}"/>
                </a:ext>
              </a:extLst>
            </p:cNvPr>
            <p:cNvSpPr txBox="1"/>
            <p:nvPr/>
          </p:nvSpPr>
          <p:spPr>
            <a:xfrm>
              <a:off x="8582696" y="1522883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Đ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DA60698-2600-857F-C385-F09F66A05DE0}"/>
                </a:ext>
              </a:extLst>
            </p:cNvPr>
            <p:cNvSpPr txBox="1"/>
            <p:nvPr/>
          </p:nvSpPr>
          <p:spPr>
            <a:xfrm>
              <a:off x="9289290" y="1536951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Ộ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8DB8E6-23DC-87CA-9607-F51E8EACC9CB}"/>
                </a:ext>
              </a:extLst>
            </p:cNvPr>
            <p:cNvSpPr txBox="1"/>
            <p:nvPr/>
          </p:nvSpPr>
          <p:spPr>
            <a:xfrm>
              <a:off x="6434340" y="2820789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T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444261-A030-85A5-12CA-68C468854136}"/>
                </a:ext>
              </a:extLst>
            </p:cNvPr>
            <p:cNvSpPr txBox="1"/>
            <p:nvPr/>
          </p:nvSpPr>
          <p:spPr>
            <a:xfrm>
              <a:off x="7138986" y="2820789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Ầ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252BE3-F3E5-3234-2902-1A1E51E299CD}"/>
                </a:ext>
              </a:extLst>
            </p:cNvPr>
            <p:cNvSpPr txBox="1"/>
            <p:nvPr/>
          </p:nvSpPr>
          <p:spPr>
            <a:xfrm>
              <a:off x="8582696" y="2820789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S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1CAA12-2606-C6E8-227C-F0D83DDF2148}"/>
                </a:ext>
              </a:extLst>
            </p:cNvPr>
            <p:cNvSpPr txBox="1"/>
            <p:nvPr/>
          </p:nvSpPr>
          <p:spPr>
            <a:xfrm>
              <a:off x="9289290" y="2820789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Ố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D04230-7FA1-496A-9B33-E9C49F85F8E7}"/>
                </a:ext>
              </a:extLst>
            </p:cNvPr>
            <p:cNvSpPr txBox="1"/>
            <p:nvPr/>
          </p:nvSpPr>
          <p:spPr>
            <a:xfrm>
              <a:off x="3560511" y="3482948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C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FEFE839-70CA-B446-DDE3-76A6C4075F23}"/>
                </a:ext>
              </a:extLst>
            </p:cNvPr>
            <p:cNvSpPr txBox="1"/>
            <p:nvPr/>
          </p:nvSpPr>
          <p:spPr>
            <a:xfrm>
              <a:off x="3575025" y="4118695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H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2D78FB4-903A-00C5-5CB9-1ED68E791AFF}"/>
                </a:ext>
              </a:extLst>
            </p:cNvPr>
            <p:cNvSpPr txBox="1"/>
            <p:nvPr/>
          </p:nvSpPr>
          <p:spPr>
            <a:xfrm>
              <a:off x="3560511" y="4792404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U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94D30E-C3FE-842A-B3D5-EEEA1311226E}"/>
                </a:ext>
              </a:extLst>
            </p:cNvPr>
            <p:cNvSpPr txBox="1"/>
            <p:nvPr/>
          </p:nvSpPr>
          <p:spPr>
            <a:xfrm>
              <a:off x="3560511" y="5415429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K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63516C-7B2B-D3BD-F13B-5E22E04F9D12}"/>
                </a:ext>
              </a:extLst>
            </p:cNvPr>
            <p:cNvSpPr txBox="1"/>
            <p:nvPr/>
          </p:nvSpPr>
          <p:spPr>
            <a:xfrm>
              <a:off x="3575025" y="6086995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Ì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AFF54B2-0069-AC9D-CA03-8DA90EF7C41E}"/>
                </a:ext>
              </a:extLst>
            </p:cNvPr>
            <p:cNvSpPr txBox="1"/>
            <p:nvPr/>
          </p:nvSpPr>
          <p:spPr>
            <a:xfrm>
              <a:off x="2856181" y="4118695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P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9ECA69-8F0B-0625-3BC1-770D07DB7CA6}"/>
                </a:ext>
              </a:extLst>
            </p:cNvPr>
            <p:cNvSpPr txBox="1"/>
            <p:nvPr/>
          </p:nvSpPr>
          <p:spPr>
            <a:xfrm>
              <a:off x="4286477" y="4118695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93C9CC9-6ED1-11BB-D51A-07DB7DF41D12}"/>
                </a:ext>
              </a:extLst>
            </p:cNvPr>
            <p:cNvSpPr txBox="1"/>
            <p:nvPr/>
          </p:nvSpPr>
          <p:spPr>
            <a:xfrm>
              <a:off x="4998213" y="4118695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D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503CCE6-9EB9-F95D-5F65-F5DC39096293}"/>
                </a:ext>
              </a:extLst>
            </p:cNvPr>
            <p:cNvSpPr txBox="1"/>
            <p:nvPr/>
          </p:nvSpPr>
          <p:spPr>
            <a:xfrm>
              <a:off x="5737427" y="4118695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890696-1291-4B86-FD09-53B364A161A0}"/>
                </a:ext>
              </a:extLst>
            </p:cNvPr>
            <p:cNvSpPr txBox="1"/>
            <p:nvPr/>
          </p:nvSpPr>
          <p:spPr>
            <a:xfrm>
              <a:off x="6392744" y="4118695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31A24DD-68B7-69B0-B695-FB0B649AC36D}"/>
                </a:ext>
              </a:extLst>
            </p:cNvPr>
            <p:cNvSpPr txBox="1"/>
            <p:nvPr/>
          </p:nvSpPr>
          <p:spPr>
            <a:xfrm>
              <a:off x="7138986" y="4118695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Đ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F99196-C584-71AE-CDFC-EB363CDD252F}"/>
                </a:ext>
              </a:extLst>
            </p:cNvPr>
            <p:cNvSpPr txBox="1"/>
            <p:nvPr/>
          </p:nvSpPr>
          <p:spPr>
            <a:xfrm>
              <a:off x="8587556" y="4118695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N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FBC3F5F-4600-8D40-6B6D-C5A719808AD8}"/>
                </a:ext>
              </a:extLst>
            </p:cNvPr>
            <p:cNvSpPr txBox="1"/>
            <p:nvPr/>
          </p:nvSpPr>
          <p:spPr>
            <a:xfrm>
              <a:off x="9289290" y="4118695"/>
              <a:ext cx="55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G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 descr="n89 zalo Cuong Bui">
            <a:extLst>
              <a:ext uri="{FF2B5EF4-FFF2-40B4-BE49-F238E27FC236}">
                <a16:creationId xmlns:a16="http://schemas.microsoft.com/office/drawing/2014/main" id="{6059D1A6-D050-4323-8959-295481199AE7}"/>
              </a:ext>
            </a:extLst>
          </p:cNvPr>
          <p:cNvSpPr txBox="1"/>
          <p:nvPr/>
        </p:nvSpPr>
        <p:spPr>
          <a:xfrm>
            <a:off x="2408241" y="375662"/>
            <a:ext cx="3931920" cy="1384995"/>
          </a:xfrm>
          <a:prstGeom prst="rect">
            <a:avLst/>
          </a:prstGeom>
          <a:solidFill>
            <a:srgbClr val="F5E2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CÁC ĐẠI LƯỢNG CƠ BẢN MÔ TẢ DAO ĐỘNG ĐIỀU HÒA</a:t>
            </a:r>
          </a:p>
        </p:txBody>
      </p:sp>
    </p:spTree>
    <p:extLst>
      <p:ext uri="{BB962C8B-B14F-4D97-AF65-F5344CB8AC3E}">
        <p14:creationId xmlns:p14="http://schemas.microsoft.com/office/powerpoint/2010/main" val="6197351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89 zalo Cuong Bui">
            <a:extLst>
              <a:ext uri="{FF2B5EF4-FFF2-40B4-BE49-F238E27FC236}">
                <a16:creationId xmlns:a16="http://schemas.microsoft.com/office/drawing/2014/main" id="{8CA8AF4E-4184-189B-AC09-9EABCE16B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6" y="736235"/>
            <a:ext cx="12192000" cy="1387557"/>
          </a:xfrm>
          <a:prstGeom prst="rect">
            <a:avLst/>
          </a:prstGeom>
        </p:spPr>
      </p:pic>
      <p:sp>
        <p:nvSpPr>
          <p:cNvPr id="9" name="MH_Entry_1" descr="n89 zalo Cuong Bui">
            <a:extLst>
              <a:ext uri="{FF2B5EF4-FFF2-40B4-BE49-F238E27FC236}">
                <a16:creationId xmlns:a16="http://schemas.microsoft.com/office/drawing/2014/main" id="{066D3AFD-6A84-F7C6-98FD-9FF05992A3A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55547" y="89229"/>
            <a:ext cx="9278175" cy="150810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413385" algn="l"/>
              </a:tabLst>
            </a:pPr>
            <a:r>
              <a:rPr lang="en-US" sz="2600" b="1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1</a:t>
            </a:r>
            <a:r>
              <a:rPr lang="en-US" sz="2600" b="1" dirty="0" smtClean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.</a:t>
            </a:r>
            <a:r>
              <a:rPr lang="en-US" sz="2600" dirty="0" smtClean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Cho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</a:rPr>
              <a:t>hai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</a:rPr>
              <a:t>dao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</a:rPr>
              <a:t>động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</a:rPr>
              <a:t>cùng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</a:rPr>
              <a:t>phương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</a:rPr>
              <a:t>có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</a:rPr>
              <a:t>phương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</a:rPr>
              <a:t>trình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</a:rPr>
              <a:t>lần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</a:rPr>
              <a:t>lượt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: 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13385" algn="l"/>
              </a:tabLst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x</a:t>
            </a:r>
            <a:r>
              <a:rPr lang="en-US" sz="2600" baseline="-25000" dirty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 = 10cos(100πt − 0,5π) (cm), x</a:t>
            </a:r>
            <a:r>
              <a:rPr lang="en-US" sz="2600" baseline="-25000" dirty="0">
                <a:solidFill>
                  <a:schemeClr val="tx1"/>
                </a:solidFill>
                <a:latin typeface="Cambria" panose="02040503050406030204" pitchFamily="18" charset="0"/>
              </a:rPr>
              <a:t>2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 = 10cos(100πt + 0,5π) (cm). 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13385" algn="l"/>
              </a:tabLst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</a:rPr>
              <a:t>Độ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</a:rPr>
              <a:t>lệch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</a:rPr>
              <a:t>pha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</a:rPr>
              <a:t>hai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</a:rPr>
              <a:t>dao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</a:rPr>
              <a:t>động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</a:rPr>
              <a:t>có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</a:rPr>
              <a:t>độ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</a:rPr>
              <a:t>lớn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</a:rPr>
              <a:t>: </a:t>
            </a:r>
            <a:endParaRPr lang="en-US" sz="2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grpSp>
        <p:nvGrpSpPr>
          <p:cNvPr id="10" name="Group 4" descr="n89 zalo Cuong Bui">
            <a:extLst>
              <a:ext uri="{FF2B5EF4-FFF2-40B4-BE49-F238E27FC236}">
                <a16:creationId xmlns:a16="http://schemas.microsoft.com/office/drawing/2014/main" id="{B4ED22E5-5D77-61E1-1D77-A306C29007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90904" y="1831798"/>
            <a:ext cx="2080182" cy="1761279"/>
            <a:chOff x="914" y="1471"/>
            <a:chExt cx="1195" cy="1144"/>
          </a:xfrm>
          <a:solidFill>
            <a:schemeClr val="accent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570E185-7F6A-F9B5-49F4-32C0FED60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08E3E6C-F45E-47E8-2811-88B954D41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4" descr="n89 zalo Cuong Bui">
            <a:extLst>
              <a:ext uri="{FF2B5EF4-FFF2-40B4-BE49-F238E27FC236}">
                <a16:creationId xmlns:a16="http://schemas.microsoft.com/office/drawing/2014/main" id="{9A1846CE-A048-73D3-0A48-01A8A9EE84A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66906" y="1831798"/>
            <a:ext cx="2080182" cy="1761279"/>
            <a:chOff x="914" y="1471"/>
            <a:chExt cx="1195" cy="1144"/>
          </a:xfrm>
          <a:solidFill>
            <a:schemeClr val="accent2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02AE67A-6EC5-3B23-9794-C9DCBF34B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96FAA3A-C9FC-0513-3E3D-6EFCCDC6B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4" descr="n89 zalo Cuong Bui">
            <a:extLst>
              <a:ext uri="{FF2B5EF4-FFF2-40B4-BE49-F238E27FC236}">
                <a16:creationId xmlns:a16="http://schemas.microsoft.com/office/drawing/2014/main" id="{7D62436E-F0E5-EB25-D5C8-3C3D7D7FD7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42908" y="1831798"/>
            <a:ext cx="2080182" cy="1761279"/>
            <a:chOff x="914" y="1471"/>
            <a:chExt cx="1195" cy="1144"/>
          </a:xfrm>
          <a:solidFill>
            <a:schemeClr val="accent3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8B2D6DF-EAA9-BFA3-7C65-930A20718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DF5F9BD-596C-7A02-4251-3667784DA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4" descr="n89 zalo Cuong Bui">
            <a:extLst>
              <a:ext uri="{FF2B5EF4-FFF2-40B4-BE49-F238E27FC236}">
                <a16:creationId xmlns:a16="http://schemas.microsoft.com/office/drawing/2014/main" id="{6DD2FED5-F0AA-DD9E-713F-A01C65CD6A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18911" y="1831798"/>
            <a:ext cx="2080182" cy="1761279"/>
            <a:chOff x="914" y="1471"/>
            <a:chExt cx="1195" cy="1144"/>
          </a:xfrm>
          <a:solidFill>
            <a:schemeClr val="accent4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EE22A6C9-2855-7DCD-3BFC-B8F2ACA67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976AC84D-459F-482D-58ED-927BBCE82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D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矩形 65" descr="n89 zalo Cuong Bui">
            <a:extLst>
              <a:ext uri="{FF2B5EF4-FFF2-40B4-BE49-F238E27FC236}">
                <a16:creationId xmlns:a16="http://schemas.microsoft.com/office/drawing/2014/main" id="{4B70085D-5950-F1DD-64D4-67BC69BAF297}"/>
              </a:ext>
            </a:extLst>
          </p:cNvPr>
          <p:cNvSpPr/>
          <p:nvPr/>
        </p:nvSpPr>
        <p:spPr>
          <a:xfrm>
            <a:off x="1314931" y="3507757"/>
            <a:ext cx="1832128" cy="612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46405" algn="l"/>
              </a:tabLst>
            </a:pP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2</a:t>
            </a:r>
            <a:r>
              <a:rPr lang="el-GR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π</a:t>
            </a:r>
            <a:endParaRPr lang="en-US" dirty="0">
              <a:solidFill>
                <a:srgbClr val="2B2B2C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7" name="矩形 66" descr="n89 zalo Cuong Bui">
            <a:extLst>
              <a:ext uri="{FF2B5EF4-FFF2-40B4-BE49-F238E27FC236}">
                <a16:creationId xmlns:a16="http://schemas.microsoft.com/office/drawing/2014/main" id="{329DEBA0-785F-6553-941B-C59EE28050F5}"/>
              </a:ext>
            </a:extLst>
          </p:cNvPr>
          <p:cNvSpPr/>
          <p:nvPr/>
        </p:nvSpPr>
        <p:spPr>
          <a:xfrm>
            <a:off x="4564127" y="3533770"/>
            <a:ext cx="1832128" cy="612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13385" algn="l"/>
              </a:tabLst>
            </a:pP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0</a:t>
            </a:r>
            <a:endParaRPr lang="en-US" dirty="0">
              <a:solidFill>
                <a:srgbClr val="2B2B2C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8" name="矩形 67" descr="n89 zalo Cuong Bui">
            <a:extLst>
              <a:ext uri="{FF2B5EF4-FFF2-40B4-BE49-F238E27FC236}">
                <a16:creationId xmlns:a16="http://schemas.microsoft.com/office/drawing/2014/main" id="{721FBF81-A079-AE83-184F-AD41D9051E2B}"/>
              </a:ext>
            </a:extLst>
          </p:cNvPr>
          <p:cNvSpPr/>
          <p:nvPr/>
        </p:nvSpPr>
        <p:spPr>
          <a:xfrm>
            <a:off x="6466935" y="3507757"/>
            <a:ext cx="1832128" cy="612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35610" algn="l"/>
              </a:tabLst>
            </a:pP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0.5</a:t>
            </a:r>
            <a:r>
              <a:rPr lang="el-GR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π</a:t>
            </a: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	</a:t>
            </a:r>
            <a:endParaRPr lang="en-US" dirty="0">
              <a:solidFill>
                <a:srgbClr val="2B2B2C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9" name="矩形 68" descr="n89 zalo Cuong Bui">
            <a:extLst>
              <a:ext uri="{FF2B5EF4-FFF2-40B4-BE49-F238E27FC236}">
                <a16:creationId xmlns:a16="http://schemas.microsoft.com/office/drawing/2014/main" id="{0716E4F2-C802-C9B1-744A-4DC717CBD885}"/>
              </a:ext>
            </a:extLst>
          </p:cNvPr>
          <p:cNvSpPr/>
          <p:nvPr/>
        </p:nvSpPr>
        <p:spPr>
          <a:xfrm>
            <a:off x="8942921" y="3507757"/>
            <a:ext cx="1956156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l-GR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π</a:t>
            </a:r>
            <a:endParaRPr lang="zh-CN" altLang="en-US" sz="3000" dirty="0">
              <a:solidFill>
                <a:schemeClr val="tx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rrow: Pentagon 20" descr="n89 zalo Cuong Bui">
            <a:extLst>
              <a:ext uri="{FF2B5EF4-FFF2-40B4-BE49-F238E27FC236}">
                <a16:creationId xmlns:a16="http://schemas.microsoft.com/office/drawing/2014/main" id="{29B0A4A7-D2C5-1034-2C68-0F69533CCA70}"/>
              </a:ext>
            </a:extLst>
          </p:cNvPr>
          <p:cNvSpPr/>
          <p:nvPr/>
        </p:nvSpPr>
        <p:spPr>
          <a:xfrm>
            <a:off x="10442558" y="6168956"/>
            <a:ext cx="1749442" cy="672737"/>
          </a:xfrm>
          <a:prstGeom prst="homePlate">
            <a:avLst/>
          </a:prstGeom>
          <a:solidFill>
            <a:srgbClr val="F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2" name="Action Button: Go Home 1" descr="n89 zalo Cuong Bui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4C3E05E-D321-23BC-B986-7BD15E04A713}"/>
              </a:ext>
            </a:extLst>
          </p:cNvPr>
          <p:cNvSpPr/>
          <p:nvPr/>
        </p:nvSpPr>
        <p:spPr>
          <a:xfrm>
            <a:off x="-2226" y="5546305"/>
            <a:ext cx="1316935" cy="1316182"/>
          </a:xfrm>
          <a:prstGeom prst="actionButtonHome">
            <a:avLst/>
          </a:prstGeom>
          <a:solidFill>
            <a:srgbClr val="AD8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>
                <a:latin typeface="Cambria" panose="02040503050406030204" pitchFamily="18" charset="0"/>
                <a:cs typeface="Times New Roman" panose="02020603050405020304" pitchFamily="18" charset="0"/>
              </a:rPr>
              <a:t>Home</a:t>
            </a:r>
            <a:endParaRPr lang="en-US" sz="28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1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5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5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26" grpId="0"/>
      <p:bldP spid="27" grpId="0"/>
      <p:bldP spid="28" grpId="0"/>
      <p:bldP spid="29" grpId="0"/>
      <p:bldP spid="29" grpId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89 zalo Cuong Bui">
            <a:extLst>
              <a:ext uri="{FF2B5EF4-FFF2-40B4-BE49-F238E27FC236}">
                <a16:creationId xmlns:a16="http://schemas.microsoft.com/office/drawing/2014/main" id="{8CA8AF4E-4184-189B-AC09-9EABCE16B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6" y="496661"/>
            <a:ext cx="12192000" cy="1387557"/>
          </a:xfrm>
          <a:prstGeom prst="rect">
            <a:avLst/>
          </a:prstGeom>
        </p:spPr>
      </p:pic>
      <p:sp>
        <p:nvSpPr>
          <p:cNvPr id="9" name="MH_Entry_1" descr="n89 zalo Cuong Bui">
            <a:extLst>
              <a:ext uri="{FF2B5EF4-FFF2-40B4-BE49-F238E27FC236}">
                <a16:creationId xmlns:a16="http://schemas.microsoft.com/office/drawing/2014/main" id="{066D3AFD-6A84-F7C6-98FD-9FF05992A3A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55547" y="220701"/>
            <a:ext cx="10288791" cy="113261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95935" algn="l"/>
              </a:tabLst>
            </a:pPr>
            <a:r>
              <a:rPr lang="en-US" sz="3200" b="1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2</a:t>
            </a:r>
            <a:r>
              <a:rPr lang="en-US" sz="3200" b="1" dirty="0" smtClean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.</a:t>
            </a:r>
            <a:r>
              <a:rPr lang="en-US" sz="3200" dirty="0" smtClean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</a:rPr>
              <a:t>nhỏ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</a:rPr>
              <a:t>dao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</a:rPr>
              <a:t>điều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</a:rPr>
              <a:t>hòa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</a:rPr>
              <a:t>quỹ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</a:rPr>
              <a:t>đạo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 12 cm. Dao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</a:rPr>
              <a:t>biên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 :</a:t>
            </a:r>
            <a:endParaRPr lang="en-US" sz="3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grpSp>
        <p:nvGrpSpPr>
          <p:cNvPr id="10" name="Group 4" descr="n89 zalo Cuong Bui">
            <a:extLst>
              <a:ext uri="{FF2B5EF4-FFF2-40B4-BE49-F238E27FC236}">
                <a16:creationId xmlns:a16="http://schemas.microsoft.com/office/drawing/2014/main" id="{B4ED22E5-5D77-61E1-1D77-A306C29007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90904" y="1831798"/>
            <a:ext cx="2080182" cy="1761279"/>
            <a:chOff x="914" y="1471"/>
            <a:chExt cx="1195" cy="1144"/>
          </a:xfrm>
          <a:solidFill>
            <a:schemeClr val="accent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570E185-7F6A-F9B5-49F4-32C0FED60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08E3E6C-F45E-47E8-2811-88B954D41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4" descr="n89 zalo Cuong Bui">
            <a:extLst>
              <a:ext uri="{FF2B5EF4-FFF2-40B4-BE49-F238E27FC236}">
                <a16:creationId xmlns:a16="http://schemas.microsoft.com/office/drawing/2014/main" id="{9A1846CE-A048-73D3-0A48-01A8A9EE84A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66906" y="1831798"/>
            <a:ext cx="2080182" cy="1761279"/>
            <a:chOff x="914" y="1471"/>
            <a:chExt cx="1195" cy="1144"/>
          </a:xfrm>
          <a:solidFill>
            <a:schemeClr val="accent2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02AE67A-6EC5-3B23-9794-C9DCBF34B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96FAA3A-C9FC-0513-3E3D-6EFCCDC6B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4" descr="n89 zalo Cuong Bui">
            <a:extLst>
              <a:ext uri="{FF2B5EF4-FFF2-40B4-BE49-F238E27FC236}">
                <a16:creationId xmlns:a16="http://schemas.microsoft.com/office/drawing/2014/main" id="{7D62436E-F0E5-EB25-D5C8-3C3D7D7FD7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42908" y="1831798"/>
            <a:ext cx="2080182" cy="1761279"/>
            <a:chOff x="914" y="1471"/>
            <a:chExt cx="1195" cy="1144"/>
          </a:xfrm>
          <a:solidFill>
            <a:schemeClr val="accent3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8B2D6DF-EAA9-BFA3-7C65-930A20718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DF5F9BD-596C-7A02-4251-3667784DA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4" descr="n89 zalo Cuong Bui">
            <a:extLst>
              <a:ext uri="{FF2B5EF4-FFF2-40B4-BE49-F238E27FC236}">
                <a16:creationId xmlns:a16="http://schemas.microsoft.com/office/drawing/2014/main" id="{6DD2FED5-F0AA-DD9E-713F-A01C65CD6A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18911" y="1831798"/>
            <a:ext cx="2080182" cy="1761279"/>
            <a:chOff x="914" y="1471"/>
            <a:chExt cx="1195" cy="1144"/>
          </a:xfrm>
          <a:solidFill>
            <a:schemeClr val="accent4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EE22A6C9-2855-7DCD-3BFC-B8F2ACA67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976AC84D-459F-482D-58ED-927BBCE82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D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矩形 65" descr="n89 zalo Cuong Bui">
            <a:extLst>
              <a:ext uri="{FF2B5EF4-FFF2-40B4-BE49-F238E27FC236}">
                <a16:creationId xmlns:a16="http://schemas.microsoft.com/office/drawing/2014/main" id="{4B70085D-5950-F1DD-64D4-67BC69BAF297}"/>
              </a:ext>
            </a:extLst>
          </p:cNvPr>
          <p:cNvSpPr/>
          <p:nvPr/>
        </p:nvSpPr>
        <p:spPr>
          <a:xfrm>
            <a:off x="1314931" y="3549322"/>
            <a:ext cx="1832128" cy="612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46405" algn="l"/>
              </a:tabLst>
            </a:pP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3 cm</a:t>
            </a:r>
            <a:endParaRPr lang="en-US" dirty="0">
              <a:solidFill>
                <a:srgbClr val="2B2B2C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7" name="矩形 66" descr="n89 zalo Cuong Bui">
            <a:extLst>
              <a:ext uri="{FF2B5EF4-FFF2-40B4-BE49-F238E27FC236}">
                <a16:creationId xmlns:a16="http://schemas.microsoft.com/office/drawing/2014/main" id="{329DEBA0-785F-6553-941B-C59EE28050F5}"/>
              </a:ext>
            </a:extLst>
          </p:cNvPr>
          <p:cNvSpPr/>
          <p:nvPr/>
        </p:nvSpPr>
        <p:spPr>
          <a:xfrm>
            <a:off x="3821658" y="3549322"/>
            <a:ext cx="1932144" cy="612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46405" algn="l"/>
              </a:tabLst>
            </a:pP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24 cm</a:t>
            </a:r>
            <a:endParaRPr lang="en-US" dirty="0">
              <a:solidFill>
                <a:srgbClr val="2B2B2C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8" name="矩形 67" descr="n89 zalo Cuong Bui">
            <a:extLst>
              <a:ext uri="{FF2B5EF4-FFF2-40B4-BE49-F238E27FC236}">
                <a16:creationId xmlns:a16="http://schemas.microsoft.com/office/drawing/2014/main" id="{721FBF81-A079-AE83-184F-AD41D9051E2B}"/>
              </a:ext>
            </a:extLst>
          </p:cNvPr>
          <p:cNvSpPr/>
          <p:nvPr/>
        </p:nvSpPr>
        <p:spPr>
          <a:xfrm>
            <a:off x="6383805" y="3549322"/>
            <a:ext cx="1932144" cy="612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12 cm</a:t>
            </a:r>
            <a:endParaRPr lang="en-US" dirty="0">
              <a:solidFill>
                <a:srgbClr val="2B2B2C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9" name="矩形 68" descr="n89 zalo Cuong Bui">
            <a:extLst>
              <a:ext uri="{FF2B5EF4-FFF2-40B4-BE49-F238E27FC236}">
                <a16:creationId xmlns:a16="http://schemas.microsoft.com/office/drawing/2014/main" id="{0716E4F2-C802-C9B1-744A-4DC717CBD885}"/>
              </a:ext>
            </a:extLst>
          </p:cNvPr>
          <p:cNvSpPr/>
          <p:nvPr/>
        </p:nvSpPr>
        <p:spPr>
          <a:xfrm>
            <a:off x="8942921" y="3549322"/>
            <a:ext cx="1956156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6 cm</a:t>
            </a:r>
            <a:endParaRPr lang="zh-CN" altLang="en-US" sz="3000" dirty="0">
              <a:solidFill>
                <a:schemeClr val="tx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rrow: Pentagon 20" descr="n89 zalo Cuong Bui">
            <a:extLst>
              <a:ext uri="{FF2B5EF4-FFF2-40B4-BE49-F238E27FC236}">
                <a16:creationId xmlns:a16="http://schemas.microsoft.com/office/drawing/2014/main" id="{52AC720E-F49D-DBDC-8C22-34E00F13A7D5}"/>
              </a:ext>
            </a:extLst>
          </p:cNvPr>
          <p:cNvSpPr/>
          <p:nvPr/>
        </p:nvSpPr>
        <p:spPr>
          <a:xfrm>
            <a:off x="10442558" y="6168956"/>
            <a:ext cx="1749442" cy="672737"/>
          </a:xfrm>
          <a:prstGeom prst="homePlate">
            <a:avLst/>
          </a:prstGeom>
          <a:solidFill>
            <a:srgbClr val="F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2" name="Action Button: Go Home 1" descr="n89 zalo Cuong Bui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67C992D-D08E-17EC-DF0A-0D1FC317D06B}"/>
              </a:ext>
            </a:extLst>
          </p:cNvPr>
          <p:cNvSpPr/>
          <p:nvPr/>
        </p:nvSpPr>
        <p:spPr>
          <a:xfrm>
            <a:off x="-2226" y="5546305"/>
            <a:ext cx="1316935" cy="1316182"/>
          </a:xfrm>
          <a:prstGeom prst="actionButtonHome">
            <a:avLst/>
          </a:prstGeom>
          <a:solidFill>
            <a:srgbClr val="AD8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>
                <a:latin typeface="Cambria" panose="02040503050406030204" pitchFamily="18" charset="0"/>
                <a:cs typeface="Times New Roman" panose="02020603050405020304" pitchFamily="18" charset="0"/>
              </a:rPr>
              <a:t>Home</a:t>
            </a:r>
            <a:endParaRPr lang="en-US" sz="28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7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26" grpId="0"/>
      <p:bldP spid="27" grpId="0"/>
      <p:bldP spid="28" grpId="0"/>
      <p:bldP spid="29" grpId="0"/>
      <p:bldP spid="29" grpId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89 zalo Cuong Bui">
            <a:extLst>
              <a:ext uri="{FF2B5EF4-FFF2-40B4-BE49-F238E27FC236}">
                <a16:creationId xmlns:a16="http://schemas.microsoft.com/office/drawing/2014/main" id="{8CA8AF4E-4184-189B-AC09-9EABCE16B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6" y="353781"/>
            <a:ext cx="12192000" cy="1387557"/>
          </a:xfrm>
          <a:prstGeom prst="rect">
            <a:avLst/>
          </a:prstGeom>
        </p:spPr>
      </p:pic>
      <p:sp>
        <p:nvSpPr>
          <p:cNvPr id="9" name="MH_Entry_1" descr="n89 zalo Cuong Bui">
            <a:extLst>
              <a:ext uri="{FF2B5EF4-FFF2-40B4-BE49-F238E27FC236}">
                <a16:creationId xmlns:a16="http://schemas.microsoft.com/office/drawing/2014/main" id="{066D3AFD-6A84-F7C6-98FD-9FF05992A3A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55547" y="556176"/>
            <a:ext cx="11010526" cy="46166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3.</a:t>
            </a:r>
            <a:r>
              <a:rPr lang="en-US" sz="3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Dao </a:t>
            </a:r>
            <a:r>
              <a:rPr lang="en-US" sz="3000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hòa</a:t>
            </a:r>
            <a:r>
              <a:rPr lang="en-US" sz="3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:</a:t>
            </a:r>
          </a:p>
        </p:txBody>
      </p:sp>
      <p:grpSp>
        <p:nvGrpSpPr>
          <p:cNvPr id="10" name="Group 4" descr="n89 zalo Cuong Bui">
            <a:extLst>
              <a:ext uri="{FF2B5EF4-FFF2-40B4-BE49-F238E27FC236}">
                <a16:creationId xmlns:a16="http://schemas.microsoft.com/office/drawing/2014/main" id="{B4ED22E5-5D77-61E1-1D77-A306C29007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90904" y="1684318"/>
            <a:ext cx="2080182" cy="1761279"/>
            <a:chOff x="914" y="1471"/>
            <a:chExt cx="1195" cy="1144"/>
          </a:xfrm>
          <a:solidFill>
            <a:schemeClr val="accent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570E185-7F6A-F9B5-49F4-32C0FED60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08E3E6C-F45E-47E8-2811-88B954D41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4" descr="n89 zalo Cuong Bui">
            <a:extLst>
              <a:ext uri="{FF2B5EF4-FFF2-40B4-BE49-F238E27FC236}">
                <a16:creationId xmlns:a16="http://schemas.microsoft.com/office/drawing/2014/main" id="{9A1846CE-A048-73D3-0A48-01A8A9EE84A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66906" y="1684318"/>
            <a:ext cx="2080182" cy="1761279"/>
            <a:chOff x="914" y="1471"/>
            <a:chExt cx="1195" cy="1144"/>
          </a:xfrm>
          <a:solidFill>
            <a:schemeClr val="accent2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02AE67A-6EC5-3B23-9794-C9DCBF34B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96FAA3A-C9FC-0513-3E3D-6EFCCDC6B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4" descr="n89 zalo Cuong Bui">
            <a:extLst>
              <a:ext uri="{FF2B5EF4-FFF2-40B4-BE49-F238E27FC236}">
                <a16:creationId xmlns:a16="http://schemas.microsoft.com/office/drawing/2014/main" id="{7D62436E-F0E5-EB25-D5C8-3C3D7D7FD7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42908" y="1684318"/>
            <a:ext cx="2080182" cy="1761279"/>
            <a:chOff x="914" y="1471"/>
            <a:chExt cx="1195" cy="1144"/>
          </a:xfrm>
          <a:solidFill>
            <a:schemeClr val="accent3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8B2D6DF-EAA9-BFA3-7C65-930A20718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DF5F9BD-596C-7A02-4251-3667784DA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4" descr="n89 zalo Cuong Bui">
            <a:extLst>
              <a:ext uri="{FF2B5EF4-FFF2-40B4-BE49-F238E27FC236}">
                <a16:creationId xmlns:a16="http://schemas.microsoft.com/office/drawing/2014/main" id="{6DD2FED5-F0AA-DD9E-713F-A01C65CD6A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18911" y="1684318"/>
            <a:ext cx="2080182" cy="1761279"/>
            <a:chOff x="914" y="1471"/>
            <a:chExt cx="1195" cy="1144"/>
          </a:xfrm>
          <a:solidFill>
            <a:schemeClr val="accent4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EE22A6C9-2855-7DCD-3BFC-B8F2ACA67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976AC84D-459F-482D-58ED-927BBCE82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D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矩形 65" descr="n89 zalo Cuong Bui">
            <a:extLst>
              <a:ext uri="{FF2B5EF4-FFF2-40B4-BE49-F238E27FC236}">
                <a16:creationId xmlns:a16="http://schemas.microsoft.com/office/drawing/2014/main" id="{4B70085D-5950-F1DD-64D4-67BC69BAF297}"/>
              </a:ext>
            </a:extLst>
          </p:cNvPr>
          <p:cNvSpPr/>
          <p:nvPr/>
        </p:nvSpPr>
        <p:spPr>
          <a:xfrm>
            <a:off x="1190904" y="3460548"/>
            <a:ext cx="20801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mbria" panose="02040503050406030204" pitchFamily="18" charset="0"/>
              </a:rPr>
              <a:t>Dao động được mô tả bằng 1 định luật dạng sin (hay cosin) đối với thời gian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27" name="矩形 66" descr="n89 zalo Cuong Bui">
            <a:extLst>
              <a:ext uri="{FF2B5EF4-FFF2-40B4-BE49-F238E27FC236}">
                <a16:creationId xmlns:a16="http://schemas.microsoft.com/office/drawing/2014/main" id="{329DEBA0-785F-6553-941B-C59EE28050F5}"/>
              </a:ext>
            </a:extLst>
          </p:cNvPr>
          <p:cNvSpPr/>
          <p:nvPr/>
        </p:nvSpPr>
        <p:spPr>
          <a:xfrm>
            <a:off x="3766906" y="3396093"/>
            <a:ext cx="20801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mbria" panose="02040503050406030204" pitchFamily="18" charset="0"/>
              </a:rPr>
              <a:t>Những chuyển động có trạng thái lặp đi lặp lại như cũ sau những khoảng thời gian bằng nhau.</a:t>
            </a:r>
            <a:endParaRPr lang="en-US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67" descr="n89 zalo Cuong Bui">
            <a:extLst>
              <a:ext uri="{FF2B5EF4-FFF2-40B4-BE49-F238E27FC236}">
                <a16:creationId xmlns:a16="http://schemas.microsoft.com/office/drawing/2014/main" id="{721FBF81-A079-AE83-184F-AD41D9051E2B}"/>
              </a:ext>
            </a:extLst>
          </p:cNvPr>
          <p:cNvSpPr/>
          <p:nvPr/>
        </p:nvSpPr>
        <p:spPr>
          <a:xfrm>
            <a:off x="6342908" y="3490245"/>
            <a:ext cx="20801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mbria" panose="02040503050406030204" pitchFamily="18" charset="0"/>
              </a:rPr>
              <a:t>Dao động có biên độ phụ thuộc vào tần số  riêng của hệ dao động.</a:t>
            </a:r>
            <a:endParaRPr lang="en-US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68" descr="n89 zalo Cuong Bui">
            <a:extLst>
              <a:ext uri="{FF2B5EF4-FFF2-40B4-BE49-F238E27FC236}">
                <a16:creationId xmlns:a16="http://schemas.microsoft.com/office/drawing/2014/main" id="{0716E4F2-C802-C9B1-744A-4DC717CBD885}"/>
              </a:ext>
            </a:extLst>
          </p:cNvPr>
          <p:cNvSpPr/>
          <p:nvPr/>
        </p:nvSpPr>
        <p:spPr>
          <a:xfrm>
            <a:off x="8918910" y="3485049"/>
            <a:ext cx="2080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latin typeface="Cambria" panose="02040503050406030204" pitchFamily="18" charset="0"/>
              </a:rPr>
              <a:t>Những chuyển động có giới hạn trong không gian, lặp đi lặp lại quanh 1 VTCB</a:t>
            </a:r>
            <a:endParaRPr lang="zh-CN" altLang="en-US" sz="2400" dirty="0">
              <a:solidFill>
                <a:schemeClr val="tx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rrow: Pentagon 20" descr="n89 zalo Cuong Bui">
            <a:extLst>
              <a:ext uri="{FF2B5EF4-FFF2-40B4-BE49-F238E27FC236}">
                <a16:creationId xmlns:a16="http://schemas.microsoft.com/office/drawing/2014/main" id="{43E89D6E-3955-09D1-3002-692AA9A2E118}"/>
              </a:ext>
            </a:extLst>
          </p:cNvPr>
          <p:cNvSpPr/>
          <p:nvPr/>
        </p:nvSpPr>
        <p:spPr>
          <a:xfrm>
            <a:off x="10442558" y="6168956"/>
            <a:ext cx="1749442" cy="672737"/>
          </a:xfrm>
          <a:prstGeom prst="homePlate">
            <a:avLst/>
          </a:prstGeom>
          <a:solidFill>
            <a:srgbClr val="F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2" name="Action Button: Go Home 1" descr="n89 zalo Cuong Bui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15F1EF5-7C90-0410-6E67-7EF1CDD6CBB1}"/>
              </a:ext>
            </a:extLst>
          </p:cNvPr>
          <p:cNvSpPr/>
          <p:nvPr/>
        </p:nvSpPr>
        <p:spPr>
          <a:xfrm>
            <a:off x="-2226" y="5546305"/>
            <a:ext cx="1316935" cy="1316182"/>
          </a:xfrm>
          <a:prstGeom prst="actionButtonHome">
            <a:avLst/>
          </a:prstGeom>
          <a:solidFill>
            <a:srgbClr val="AD8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>
                <a:latin typeface="Cambria" panose="02040503050406030204" pitchFamily="18" charset="0"/>
                <a:cs typeface="Times New Roman" panose="02020603050405020304" pitchFamily="18" charset="0"/>
              </a:rPr>
              <a:t>Home</a:t>
            </a:r>
            <a:endParaRPr lang="en-US" sz="28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42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4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9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9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26" grpId="0"/>
      <p:bldP spid="26" grpId="1"/>
      <p:bldP spid="27" grpId="0"/>
      <p:bldP spid="28" grpId="0"/>
      <p:bldP spid="29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89 zalo Cuong Bui">
            <a:extLst>
              <a:ext uri="{FF2B5EF4-FFF2-40B4-BE49-F238E27FC236}">
                <a16:creationId xmlns:a16="http://schemas.microsoft.com/office/drawing/2014/main" id="{8CA8AF4E-4184-189B-AC09-9EABCE16B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6" y="353781"/>
            <a:ext cx="12192000" cy="1387557"/>
          </a:xfrm>
          <a:prstGeom prst="rect">
            <a:avLst/>
          </a:prstGeom>
        </p:spPr>
      </p:pic>
      <p:sp>
        <p:nvSpPr>
          <p:cNvPr id="9" name="MH_Entry_1" descr="n89 zalo Cuong Bui">
            <a:extLst>
              <a:ext uri="{FF2B5EF4-FFF2-40B4-BE49-F238E27FC236}">
                <a16:creationId xmlns:a16="http://schemas.microsoft.com/office/drawing/2014/main" id="{066D3AFD-6A84-F7C6-98FD-9FF05992A3A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55547" y="526873"/>
            <a:ext cx="11010526" cy="52027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16560" algn="l"/>
              </a:tabLst>
            </a:pPr>
            <a:r>
              <a:rPr lang="en-US" sz="3200" b="1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4.</a:t>
            </a: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 </a:t>
            </a:r>
            <a:endParaRPr lang="en-US" dirty="0">
              <a:solidFill>
                <a:srgbClr val="2B2B2C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grpSp>
        <p:nvGrpSpPr>
          <p:cNvPr id="10" name="Group 4" descr="n89 zalo Cuong Bui">
            <a:extLst>
              <a:ext uri="{FF2B5EF4-FFF2-40B4-BE49-F238E27FC236}">
                <a16:creationId xmlns:a16="http://schemas.microsoft.com/office/drawing/2014/main" id="{B4ED22E5-5D77-61E1-1D77-A306C29007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90904" y="1831798"/>
            <a:ext cx="2080182" cy="1761279"/>
            <a:chOff x="914" y="1471"/>
            <a:chExt cx="1195" cy="1144"/>
          </a:xfrm>
          <a:solidFill>
            <a:schemeClr val="accent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570E185-7F6A-F9B5-49F4-32C0FED60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08E3E6C-F45E-47E8-2811-88B954D41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4" descr="n89 zalo Cuong Bui">
            <a:extLst>
              <a:ext uri="{FF2B5EF4-FFF2-40B4-BE49-F238E27FC236}">
                <a16:creationId xmlns:a16="http://schemas.microsoft.com/office/drawing/2014/main" id="{9A1846CE-A048-73D3-0A48-01A8A9EE84A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66906" y="1831798"/>
            <a:ext cx="2080182" cy="1761279"/>
            <a:chOff x="914" y="1471"/>
            <a:chExt cx="1195" cy="1144"/>
          </a:xfrm>
          <a:solidFill>
            <a:schemeClr val="accent2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02AE67A-6EC5-3B23-9794-C9DCBF34B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96FAA3A-C9FC-0513-3E3D-6EFCCDC6B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4" descr="n89 zalo Cuong Bui">
            <a:extLst>
              <a:ext uri="{FF2B5EF4-FFF2-40B4-BE49-F238E27FC236}">
                <a16:creationId xmlns:a16="http://schemas.microsoft.com/office/drawing/2014/main" id="{7D62436E-F0E5-EB25-D5C8-3C3D7D7FD7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42908" y="1831798"/>
            <a:ext cx="2080182" cy="1761279"/>
            <a:chOff x="914" y="1471"/>
            <a:chExt cx="1195" cy="1144"/>
          </a:xfrm>
          <a:solidFill>
            <a:schemeClr val="accent3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8B2D6DF-EAA9-BFA3-7C65-930A20718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DF5F9BD-596C-7A02-4251-3667784DA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4" descr="n89 zalo Cuong Bui">
            <a:extLst>
              <a:ext uri="{FF2B5EF4-FFF2-40B4-BE49-F238E27FC236}">
                <a16:creationId xmlns:a16="http://schemas.microsoft.com/office/drawing/2014/main" id="{6DD2FED5-F0AA-DD9E-713F-A01C65CD6A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18911" y="1831798"/>
            <a:ext cx="2080182" cy="1761279"/>
            <a:chOff x="914" y="1471"/>
            <a:chExt cx="1195" cy="1144"/>
          </a:xfrm>
          <a:solidFill>
            <a:schemeClr val="accent4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EE22A6C9-2855-7DCD-3BFC-B8F2ACA67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976AC84D-459F-482D-58ED-927BBCE82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D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65" descr="n89 zalo Cuong Bui">
                <a:extLst>
                  <a:ext uri="{FF2B5EF4-FFF2-40B4-BE49-F238E27FC236}">
                    <a16:creationId xmlns:a16="http://schemas.microsoft.com/office/drawing/2014/main" id="{4B70085D-5950-F1DD-64D4-67BC69BAF297}"/>
                  </a:ext>
                </a:extLst>
              </p:cNvPr>
              <p:cNvSpPr/>
              <p:nvPr/>
            </p:nvSpPr>
            <p:spPr>
              <a:xfrm>
                <a:off x="1190904" y="3816359"/>
                <a:ext cx="2080182" cy="827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i="1" dirty="0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280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65" descr="n89 zalo Cuong Bui">
                <a:extLst>
                  <a:ext uri="{FF2B5EF4-FFF2-40B4-BE49-F238E27FC236}">
                    <a16:creationId xmlns:a16="http://schemas.microsoft.com/office/drawing/2014/main" id="{4B70085D-5950-F1DD-64D4-67BC69BAF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904" y="3816359"/>
                <a:ext cx="2080182" cy="8272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66" descr="n89 zalo Cuong Bui">
            <a:extLst>
              <a:ext uri="{FF2B5EF4-FFF2-40B4-BE49-F238E27FC236}">
                <a16:creationId xmlns:a16="http://schemas.microsoft.com/office/drawing/2014/main" id="{329DEBA0-785F-6553-941B-C59EE28050F5}"/>
              </a:ext>
            </a:extLst>
          </p:cNvPr>
          <p:cNvSpPr/>
          <p:nvPr/>
        </p:nvSpPr>
        <p:spPr>
          <a:xfrm>
            <a:off x="3890933" y="3798535"/>
            <a:ext cx="1832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10 cm</a:t>
            </a:r>
            <a:endParaRPr lang="en-US" sz="30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67" descr="n89 zalo Cuong Bui">
            <a:extLst>
              <a:ext uri="{FF2B5EF4-FFF2-40B4-BE49-F238E27FC236}">
                <a16:creationId xmlns:a16="http://schemas.microsoft.com/office/drawing/2014/main" id="{721FBF81-A079-AE83-184F-AD41D9051E2B}"/>
              </a:ext>
            </a:extLst>
          </p:cNvPr>
          <p:cNvSpPr/>
          <p:nvPr/>
        </p:nvSpPr>
        <p:spPr>
          <a:xfrm>
            <a:off x="6818201" y="3823612"/>
            <a:ext cx="1832128" cy="612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16560" algn="l"/>
              </a:tabLst>
            </a:pP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6 m.</a:t>
            </a:r>
            <a:endParaRPr lang="en-US" dirty="0">
              <a:solidFill>
                <a:srgbClr val="2B2B2C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9" name="矩形 68" descr="n89 zalo Cuong Bui">
            <a:extLst>
              <a:ext uri="{FF2B5EF4-FFF2-40B4-BE49-F238E27FC236}">
                <a16:creationId xmlns:a16="http://schemas.microsoft.com/office/drawing/2014/main" id="{0716E4F2-C802-C9B1-744A-4DC717CBD885}"/>
              </a:ext>
            </a:extLst>
          </p:cNvPr>
          <p:cNvSpPr/>
          <p:nvPr/>
        </p:nvSpPr>
        <p:spPr>
          <a:xfrm>
            <a:off x="9084281" y="3798535"/>
            <a:ext cx="1832128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6 cm.</a:t>
            </a:r>
            <a:endParaRPr lang="zh-CN" altLang="en-US" sz="3000" dirty="0">
              <a:solidFill>
                <a:schemeClr val="tx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rrow: Pentagon 20" descr="n89 zalo Cuong Bui">
            <a:extLst>
              <a:ext uri="{FF2B5EF4-FFF2-40B4-BE49-F238E27FC236}">
                <a16:creationId xmlns:a16="http://schemas.microsoft.com/office/drawing/2014/main" id="{0BC899F8-62E8-8145-D3E5-18C093745840}"/>
              </a:ext>
            </a:extLst>
          </p:cNvPr>
          <p:cNvSpPr/>
          <p:nvPr/>
        </p:nvSpPr>
        <p:spPr>
          <a:xfrm>
            <a:off x="10442558" y="6168956"/>
            <a:ext cx="1749442" cy="672737"/>
          </a:xfrm>
          <a:prstGeom prst="homePlate">
            <a:avLst/>
          </a:prstGeom>
          <a:solidFill>
            <a:srgbClr val="F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n89 zalo Cuong Bui">
                <a:extLst>
                  <a:ext uri="{FF2B5EF4-FFF2-40B4-BE49-F238E27FC236}">
                    <a16:creationId xmlns:a16="http://schemas.microsoft.com/office/drawing/2014/main" id="{707D3E99-42A5-40D7-B45E-B280C4EA7094}"/>
                  </a:ext>
                </a:extLst>
              </p:cNvPr>
              <p:cNvSpPr/>
              <p:nvPr/>
            </p:nvSpPr>
            <p:spPr>
              <a:xfrm>
                <a:off x="1941361" y="170107"/>
                <a:ext cx="9636350" cy="1091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26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 vật thực hiện dao động điều hòa theo phương Ox với </a:t>
                </a:r>
                <a:r>
                  <a:rPr lang="pt-BR" sz="26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phương trình </a:t>
                </a:r>
                <a14:m>
                  <m:oMath xmlns:m="http://schemas.openxmlformats.org/officeDocument/2006/math">
                    <m:r>
                      <a:rPr lang="pt-BR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pt-BR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=6.</m:t>
                    </m:r>
                    <m:func>
                      <m:func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2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10 </m:t>
                            </m:r>
                            <m:r>
                              <a:rPr lang="pt-BR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pt-BR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pt-BR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BR" sz="26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cm. Biên độ dao động của vật là:</a:t>
                </a:r>
                <a:endParaRPr lang="en-US" sz="2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 descr="n89 zalo Cuong Bui">
                <a:extLst>
                  <a:ext uri="{FF2B5EF4-FFF2-40B4-BE49-F238E27FC236}">
                    <a16:creationId xmlns:a16="http://schemas.microsoft.com/office/drawing/2014/main" id="{707D3E99-42A5-40D7-B45E-B280C4EA70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361" y="170107"/>
                <a:ext cx="9636350" cy="1091261"/>
              </a:xfrm>
              <a:prstGeom prst="rect">
                <a:avLst/>
              </a:prstGeom>
              <a:blipFill>
                <a:blip r:embed="rId5"/>
                <a:stretch>
                  <a:fillRect l="-1139" t="-5028" r="-1139" b="-3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Go Home 3" descr="n89 zalo Cuong Bui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5F3147E3-B17B-649A-7627-D587E88375DA}"/>
              </a:ext>
            </a:extLst>
          </p:cNvPr>
          <p:cNvSpPr/>
          <p:nvPr/>
        </p:nvSpPr>
        <p:spPr>
          <a:xfrm>
            <a:off x="-2226" y="5546305"/>
            <a:ext cx="1316935" cy="1316182"/>
          </a:xfrm>
          <a:prstGeom prst="actionButtonHome">
            <a:avLst/>
          </a:prstGeom>
          <a:solidFill>
            <a:srgbClr val="AD8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>
                <a:latin typeface="Cambria" panose="02040503050406030204" pitchFamily="18" charset="0"/>
                <a:cs typeface="Times New Roman" panose="02020603050405020304" pitchFamily="18" charset="0"/>
              </a:rPr>
              <a:t>Home</a:t>
            </a:r>
            <a:endParaRPr lang="en-US" sz="28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19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5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5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26" grpId="0"/>
      <p:bldP spid="27" grpId="0"/>
      <p:bldP spid="28" grpId="0"/>
      <p:bldP spid="29" grpId="0"/>
      <p:bldP spid="29" grpId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89 zalo Cuong Bui">
            <a:extLst>
              <a:ext uri="{FF2B5EF4-FFF2-40B4-BE49-F238E27FC236}">
                <a16:creationId xmlns:a16="http://schemas.microsoft.com/office/drawing/2014/main" id="{8CA8AF4E-4184-189B-AC09-9EABCE16B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4" y="568459"/>
            <a:ext cx="12109876" cy="1387557"/>
          </a:xfrm>
          <a:prstGeom prst="rect">
            <a:avLst/>
          </a:prstGeom>
        </p:spPr>
      </p:pic>
      <p:sp>
        <p:nvSpPr>
          <p:cNvPr id="9" name="MH_Entry_1" descr="n89 zalo Cuong Bui">
            <a:extLst>
              <a:ext uri="{FF2B5EF4-FFF2-40B4-BE49-F238E27FC236}">
                <a16:creationId xmlns:a16="http://schemas.microsoft.com/office/drawing/2014/main" id="{066D3AFD-6A84-F7C6-98FD-9FF05992A3A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55547" y="243719"/>
            <a:ext cx="10136344" cy="108658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16560" algn="l"/>
              </a:tabLst>
            </a:pPr>
            <a:r>
              <a:rPr lang="en-US" sz="3000" b="1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5.</a:t>
            </a:r>
            <a:r>
              <a:rPr lang="en-US" sz="30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= 10cos2πt (cm)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  <a:endParaRPr lang="en-US" sz="3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grpSp>
        <p:nvGrpSpPr>
          <p:cNvPr id="10" name="Group 4" descr="n89 zalo Cuong Bui">
            <a:extLst>
              <a:ext uri="{FF2B5EF4-FFF2-40B4-BE49-F238E27FC236}">
                <a16:creationId xmlns:a16="http://schemas.microsoft.com/office/drawing/2014/main" id="{B4ED22E5-5D77-61E1-1D77-A306C29007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90904" y="1831798"/>
            <a:ext cx="2080182" cy="1761279"/>
            <a:chOff x="914" y="1471"/>
            <a:chExt cx="1195" cy="1144"/>
          </a:xfrm>
          <a:solidFill>
            <a:schemeClr val="accent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570E185-7F6A-F9B5-49F4-32C0FED60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08E3E6C-F45E-47E8-2811-88B954D41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4" descr="n89 zalo Cuong Bui">
            <a:extLst>
              <a:ext uri="{FF2B5EF4-FFF2-40B4-BE49-F238E27FC236}">
                <a16:creationId xmlns:a16="http://schemas.microsoft.com/office/drawing/2014/main" id="{9A1846CE-A048-73D3-0A48-01A8A9EE84A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66906" y="1831798"/>
            <a:ext cx="2080182" cy="1761279"/>
            <a:chOff x="914" y="1471"/>
            <a:chExt cx="1195" cy="1144"/>
          </a:xfrm>
          <a:solidFill>
            <a:schemeClr val="accent2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02AE67A-6EC5-3B23-9794-C9DCBF34B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96FAA3A-C9FC-0513-3E3D-6EFCCDC6B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4" descr="n89 zalo Cuong Bui">
            <a:extLst>
              <a:ext uri="{FF2B5EF4-FFF2-40B4-BE49-F238E27FC236}">
                <a16:creationId xmlns:a16="http://schemas.microsoft.com/office/drawing/2014/main" id="{7D62436E-F0E5-EB25-D5C8-3C3D7D7FD7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42908" y="1831798"/>
            <a:ext cx="2080182" cy="1761279"/>
            <a:chOff x="914" y="1471"/>
            <a:chExt cx="1195" cy="1144"/>
          </a:xfrm>
          <a:solidFill>
            <a:schemeClr val="accent3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8B2D6DF-EAA9-BFA3-7C65-930A20718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DF5F9BD-596C-7A02-4251-3667784DA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4" descr="n89 zalo Cuong Bui">
            <a:extLst>
              <a:ext uri="{FF2B5EF4-FFF2-40B4-BE49-F238E27FC236}">
                <a16:creationId xmlns:a16="http://schemas.microsoft.com/office/drawing/2014/main" id="{6DD2FED5-F0AA-DD9E-713F-A01C65CD6A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18911" y="1831798"/>
            <a:ext cx="2080182" cy="1761279"/>
            <a:chOff x="914" y="1471"/>
            <a:chExt cx="1195" cy="1144"/>
          </a:xfrm>
          <a:solidFill>
            <a:schemeClr val="accent4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EE22A6C9-2855-7DCD-3BFC-B8F2ACA67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976AC84D-459F-482D-58ED-927BBCE82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D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矩形 65" descr="n89 zalo Cuong Bui">
            <a:extLst>
              <a:ext uri="{FF2B5EF4-FFF2-40B4-BE49-F238E27FC236}">
                <a16:creationId xmlns:a16="http://schemas.microsoft.com/office/drawing/2014/main" id="{4B70085D-5950-F1DD-64D4-67BC69BAF297}"/>
              </a:ext>
            </a:extLst>
          </p:cNvPr>
          <p:cNvSpPr/>
          <p:nvPr/>
        </p:nvSpPr>
        <p:spPr>
          <a:xfrm>
            <a:off x="1314932" y="3760320"/>
            <a:ext cx="1956154" cy="58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9105" algn="l"/>
              </a:tabLst>
            </a:pPr>
            <a:r>
              <a:rPr lang="en-US" sz="30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2</a:t>
            </a:r>
            <a:r>
              <a:rPr lang="el-GR" sz="30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π</a:t>
            </a:r>
            <a:endParaRPr lang="en-US" sz="3000" dirty="0">
              <a:solidFill>
                <a:srgbClr val="2B2B2C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7" name="矩形 66" descr="n89 zalo Cuong Bui">
            <a:extLst>
              <a:ext uri="{FF2B5EF4-FFF2-40B4-BE49-F238E27FC236}">
                <a16:creationId xmlns:a16="http://schemas.microsoft.com/office/drawing/2014/main" id="{329DEBA0-785F-6553-941B-C59EE28050F5}"/>
              </a:ext>
            </a:extLst>
          </p:cNvPr>
          <p:cNvSpPr/>
          <p:nvPr/>
        </p:nvSpPr>
        <p:spPr>
          <a:xfrm>
            <a:off x="3893535" y="3784557"/>
            <a:ext cx="1956153" cy="58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9105" algn="l"/>
              </a:tabLst>
            </a:pPr>
            <a:r>
              <a:rPr lang="en-US" sz="30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0 </a:t>
            </a:r>
            <a:endParaRPr lang="en-US" sz="3000" dirty="0">
              <a:solidFill>
                <a:srgbClr val="2B2B2C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8" name="矩形 67" descr="n89 zalo Cuong Bui">
            <a:extLst>
              <a:ext uri="{FF2B5EF4-FFF2-40B4-BE49-F238E27FC236}">
                <a16:creationId xmlns:a16="http://schemas.microsoft.com/office/drawing/2014/main" id="{721FBF81-A079-AE83-184F-AD41D9051E2B}"/>
              </a:ext>
            </a:extLst>
          </p:cNvPr>
          <p:cNvSpPr/>
          <p:nvPr/>
        </p:nvSpPr>
        <p:spPr>
          <a:xfrm>
            <a:off x="6479898" y="3784557"/>
            <a:ext cx="1832128" cy="555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9105" algn="l"/>
              </a:tabLst>
            </a:pPr>
            <a:r>
              <a:rPr lang="en-US" sz="2800" dirty="0">
                <a:latin typeface="Cambria" panose="02040503050406030204" pitchFamily="18" charset="0"/>
              </a:rPr>
              <a:t>2πt. </a:t>
            </a:r>
            <a:endParaRPr lang="en-US" sz="2800" dirty="0">
              <a:solidFill>
                <a:srgbClr val="2B2B2C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9" name="矩形 68" descr="n89 zalo Cuong Bui">
            <a:extLst>
              <a:ext uri="{FF2B5EF4-FFF2-40B4-BE49-F238E27FC236}">
                <a16:creationId xmlns:a16="http://schemas.microsoft.com/office/drawing/2014/main" id="{0716E4F2-C802-C9B1-744A-4DC717CBD885}"/>
              </a:ext>
            </a:extLst>
          </p:cNvPr>
          <p:cNvSpPr/>
          <p:nvPr/>
        </p:nvSpPr>
        <p:spPr>
          <a:xfrm>
            <a:off x="8944839" y="3765514"/>
            <a:ext cx="2080182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800" dirty="0">
                <a:latin typeface="Cambria" panose="02040503050406030204" pitchFamily="18" charset="0"/>
              </a:rPr>
              <a:t>π</a:t>
            </a:r>
            <a:r>
              <a:rPr lang="en-US" dirty="0">
                <a:latin typeface="Cambria" panose="02040503050406030204" pitchFamily="18" charset="0"/>
              </a:rPr>
              <a:t>. </a:t>
            </a:r>
            <a:endParaRPr lang="zh-CN" altLang="en-US" sz="3000" dirty="0">
              <a:solidFill>
                <a:schemeClr val="tx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rrow: Pentagon 20" descr="n89 zalo Cuong Bui">
            <a:extLst>
              <a:ext uri="{FF2B5EF4-FFF2-40B4-BE49-F238E27FC236}">
                <a16:creationId xmlns:a16="http://schemas.microsoft.com/office/drawing/2014/main" id="{BCC1721C-6CB0-A55E-5F6E-4702A982160A}"/>
              </a:ext>
            </a:extLst>
          </p:cNvPr>
          <p:cNvSpPr/>
          <p:nvPr/>
        </p:nvSpPr>
        <p:spPr>
          <a:xfrm>
            <a:off x="10442558" y="6168956"/>
            <a:ext cx="1749442" cy="672737"/>
          </a:xfrm>
          <a:prstGeom prst="homePlate">
            <a:avLst/>
          </a:prstGeom>
          <a:solidFill>
            <a:srgbClr val="F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2" name="Action Button: Go Home 1" descr="n89 zalo Cuong Bui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4077B1E-A83E-E481-A27E-56FC9394C6EB}"/>
              </a:ext>
            </a:extLst>
          </p:cNvPr>
          <p:cNvSpPr/>
          <p:nvPr/>
        </p:nvSpPr>
        <p:spPr>
          <a:xfrm>
            <a:off x="-2226" y="5546305"/>
            <a:ext cx="1316935" cy="1316182"/>
          </a:xfrm>
          <a:prstGeom prst="actionButtonHome">
            <a:avLst/>
          </a:prstGeom>
          <a:solidFill>
            <a:srgbClr val="AD8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>
                <a:latin typeface="Cambria" panose="02040503050406030204" pitchFamily="18" charset="0"/>
                <a:cs typeface="Times New Roman" panose="02020603050405020304" pitchFamily="18" charset="0"/>
              </a:rPr>
              <a:t>Home</a:t>
            </a:r>
            <a:endParaRPr lang="en-US" sz="28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1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5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5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26" grpId="0"/>
      <p:bldP spid="27" grpId="0"/>
      <p:bldP spid="28" grpId="0"/>
      <p:bldP spid="28" grpId="1"/>
      <p:bldP spid="29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89 zalo Cuong Bui">
            <a:extLst>
              <a:ext uri="{FF2B5EF4-FFF2-40B4-BE49-F238E27FC236}">
                <a16:creationId xmlns:a16="http://schemas.microsoft.com/office/drawing/2014/main" id="{8CA8AF4E-4184-189B-AC09-9EABCE16B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6" y="353781"/>
            <a:ext cx="12192000" cy="1387557"/>
          </a:xfrm>
          <a:prstGeom prst="rect">
            <a:avLst/>
          </a:prstGeom>
        </p:spPr>
      </p:pic>
      <p:sp>
        <p:nvSpPr>
          <p:cNvPr id="9" name="MH_Entry_1" descr="n89 zalo Cuong Bui">
            <a:extLst>
              <a:ext uri="{FF2B5EF4-FFF2-40B4-BE49-F238E27FC236}">
                <a16:creationId xmlns:a16="http://schemas.microsoft.com/office/drawing/2014/main" id="{066D3AFD-6A84-F7C6-98FD-9FF05992A3A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14709" y="356123"/>
            <a:ext cx="10206731" cy="86177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396240" algn="l"/>
              </a:tabLst>
            </a:pPr>
            <a:r>
              <a:rPr lang="en-US" sz="2800" b="1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6.</a:t>
            </a:r>
            <a:r>
              <a:rPr lang="en-US" sz="28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= Acos10t (t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s), A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biên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 = 2 s,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pha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  <a:endParaRPr lang="en-US" sz="2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grpSp>
        <p:nvGrpSpPr>
          <p:cNvPr id="10" name="Group 4" descr="n89 zalo Cuong Bui">
            <a:extLst>
              <a:ext uri="{FF2B5EF4-FFF2-40B4-BE49-F238E27FC236}">
                <a16:creationId xmlns:a16="http://schemas.microsoft.com/office/drawing/2014/main" id="{B4ED22E5-5D77-61E1-1D77-A306C29007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90904" y="1831798"/>
            <a:ext cx="2080182" cy="1761279"/>
            <a:chOff x="914" y="1471"/>
            <a:chExt cx="1195" cy="1144"/>
          </a:xfrm>
          <a:solidFill>
            <a:schemeClr val="accent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570E185-7F6A-F9B5-49F4-32C0FED60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08E3E6C-F45E-47E8-2811-88B954D41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4" descr="n89 zalo Cuong Bui">
            <a:extLst>
              <a:ext uri="{FF2B5EF4-FFF2-40B4-BE49-F238E27FC236}">
                <a16:creationId xmlns:a16="http://schemas.microsoft.com/office/drawing/2014/main" id="{9A1846CE-A048-73D3-0A48-01A8A9EE84A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66906" y="1831798"/>
            <a:ext cx="2080182" cy="1761279"/>
            <a:chOff x="914" y="1471"/>
            <a:chExt cx="1195" cy="1144"/>
          </a:xfrm>
          <a:solidFill>
            <a:schemeClr val="accent2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02AE67A-6EC5-3B23-9794-C9DCBF34B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96FAA3A-C9FC-0513-3E3D-6EFCCDC6B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4" descr="n89 zalo Cuong Bui">
            <a:extLst>
              <a:ext uri="{FF2B5EF4-FFF2-40B4-BE49-F238E27FC236}">
                <a16:creationId xmlns:a16="http://schemas.microsoft.com/office/drawing/2014/main" id="{7D62436E-F0E5-EB25-D5C8-3C3D7D7FD7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42908" y="1831798"/>
            <a:ext cx="2080182" cy="1761279"/>
            <a:chOff x="914" y="1471"/>
            <a:chExt cx="1195" cy="1144"/>
          </a:xfrm>
          <a:solidFill>
            <a:schemeClr val="accent3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8B2D6DF-EAA9-BFA3-7C65-930A20718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DF5F9BD-596C-7A02-4251-3667784DA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4" descr="n89 zalo Cuong Bui">
            <a:extLst>
              <a:ext uri="{FF2B5EF4-FFF2-40B4-BE49-F238E27FC236}">
                <a16:creationId xmlns:a16="http://schemas.microsoft.com/office/drawing/2014/main" id="{6DD2FED5-F0AA-DD9E-713F-A01C65CD6A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18911" y="1831798"/>
            <a:ext cx="2080182" cy="1761279"/>
            <a:chOff x="914" y="1471"/>
            <a:chExt cx="1195" cy="1144"/>
          </a:xfrm>
          <a:solidFill>
            <a:schemeClr val="accent4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EE22A6C9-2855-7DCD-3BFC-B8F2ACA67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976AC84D-459F-482D-58ED-927BBCE82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D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矩形 65" descr="n89 zalo Cuong Bui">
            <a:extLst>
              <a:ext uri="{FF2B5EF4-FFF2-40B4-BE49-F238E27FC236}">
                <a16:creationId xmlns:a16="http://schemas.microsoft.com/office/drawing/2014/main" id="{4B70085D-5950-F1DD-64D4-67BC69BAF297}"/>
              </a:ext>
            </a:extLst>
          </p:cNvPr>
          <p:cNvSpPr/>
          <p:nvPr/>
        </p:nvSpPr>
        <p:spPr>
          <a:xfrm>
            <a:off x="1314931" y="3507757"/>
            <a:ext cx="1832128" cy="612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35610" algn="l"/>
              </a:tabLst>
            </a:pP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40 rad</a:t>
            </a:r>
            <a:endParaRPr lang="en-US" dirty="0">
              <a:solidFill>
                <a:srgbClr val="2B2B2C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7" name="矩形 66" descr="n89 zalo Cuong Bui">
            <a:extLst>
              <a:ext uri="{FF2B5EF4-FFF2-40B4-BE49-F238E27FC236}">
                <a16:creationId xmlns:a16="http://schemas.microsoft.com/office/drawing/2014/main" id="{329DEBA0-785F-6553-941B-C59EE28050F5}"/>
              </a:ext>
            </a:extLst>
          </p:cNvPr>
          <p:cNvSpPr/>
          <p:nvPr/>
        </p:nvSpPr>
        <p:spPr>
          <a:xfrm>
            <a:off x="3890933" y="3507757"/>
            <a:ext cx="1832128" cy="612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35610" algn="l"/>
              </a:tabLst>
            </a:pP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20 rad</a:t>
            </a:r>
            <a:endParaRPr lang="en-US" dirty="0">
              <a:solidFill>
                <a:srgbClr val="2B2B2C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8" name="矩形 67" descr="n89 zalo Cuong Bui">
            <a:extLst>
              <a:ext uri="{FF2B5EF4-FFF2-40B4-BE49-F238E27FC236}">
                <a16:creationId xmlns:a16="http://schemas.microsoft.com/office/drawing/2014/main" id="{721FBF81-A079-AE83-184F-AD41D9051E2B}"/>
              </a:ext>
            </a:extLst>
          </p:cNvPr>
          <p:cNvSpPr/>
          <p:nvPr/>
        </p:nvSpPr>
        <p:spPr>
          <a:xfrm>
            <a:off x="6466935" y="3507757"/>
            <a:ext cx="1832128" cy="612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35610" algn="l"/>
              </a:tabLst>
            </a:pP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5 rad</a:t>
            </a:r>
            <a:endParaRPr lang="en-US" dirty="0">
              <a:solidFill>
                <a:srgbClr val="2B2B2C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9" name="矩形 68" descr="n89 zalo Cuong Bui">
            <a:extLst>
              <a:ext uri="{FF2B5EF4-FFF2-40B4-BE49-F238E27FC236}">
                <a16:creationId xmlns:a16="http://schemas.microsoft.com/office/drawing/2014/main" id="{0716E4F2-C802-C9B1-744A-4DC717CBD885}"/>
              </a:ext>
            </a:extLst>
          </p:cNvPr>
          <p:cNvSpPr/>
          <p:nvPr/>
        </p:nvSpPr>
        <p:spPr>
          <a:xfrm>
            <a:off x="9042937" y="3507757"/>
            <a:ext cx="1832128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10 rad.</a:t>
            </a:r>
            <a:endParaRPr lang="zh-CN" altLang="en-US" sz="3000" dirty="0">
              <a:solidFill>
                <a:schemeClr val="tx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rrow: Pentagon 20" descr="n89 zalo Cuong Bui">
            <a:extLst>
              <a:ext uri="{FF2B5EF4-FFF2-40B4-BE49-F238E27FC236}">
                <a16:creationId xmlns:a16="http://schemas.microsoft.com/office/drawing/2014/main" id="{FC414E11-F957-4FED-289A-6F9A369962EB}"/>
              </a:ext>
            </a:extLst>
          </p:cNvPr>
          <p:cNvSpPr/>
          <p:nvPr/>
        </p:nvSpPr>
        <p:spPr>
          <a:xfrm>
            <a:off x="10442558" y="6168956"/>
            <a:ext cx="1749442" cy="672737"/>
          </a:xfrm>
          <a:prstGeom prst="homePlate">
            <a:avLst/>
          </a:prstGeom>
          <a:solidFill>
            <a:srgbClr val="F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2" name="Action Button: Go Home 1" descr="n89 zalo Cuong Bui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85E20F9-7898-D2FB-1345-44851F3762C7}"/>
              </a:ext>
            </a:extLst>
          </p:cNvPr>
          <p:cNvSpPr/>
          <p:nvPr/>
        </p:nvSpPr>
        <p:spPr>
          <a:xfrm>
            <a:off x="-2226" y="5546305"/>
            <a:ext cx="1316935" cy="1316182"/>
          </a:xfrm>
          <a:prstGeom prst="actionButtonHome">
            <a:avLst/>
          </a:prstGeom>
          <a:solidFill>
            <a:srgbClr val="AD8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>
                <a:latin typeface="Cambria" panose="02040503050406030204" pitchFamily="18" charset="0"/>
                <a:cs typeface="Times New Roman" panose="02020603050405020304" pitchFamily="18" charset="0"/>
              </a:rPr>
              <a:t>Home</a:t>
            </a:r>
            <a:endParaRPr lang="en-US" sz="28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5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26" grpId="0"/>
      <p:bldP spid="27" grpId="0"/>
      <p:bldP spid="27" grpId="1"/>
      <p:bldP spid="28" grpId="0"/>
      <p:bldP spid="29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89 zalo Cuong Bui">
            <a:extLst>
              <a:ext uri="{FF2B5EF4-FFF2-40B4-BE49-F238E27FC236}">
                <a16:creationId xmlns:a16="http://schemas.microsoft.com/office/drawing/2014/main" id="{8CA8AF4E-4184-189B-AC09-9EABCE16B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62" y="471257"/>
            <a:ext cx="12192000" cy="1387557"/>
          </a:xfrm>
          <a:prstGeom prst="rect">
            <a:avLst/>
          </a:prstGeom>
        </p:spPr>
      </p:pic>
      <p:sp>
        <p:nvSpPr>
          <p:cNvPr id="9" name="MH_Entry_1" descr="n89 zalo Cuong Bui">
            <a:extLst>
              <a:ext uri="{FF2B5EF4-FFF2-40B4-BE49-F238E27FC236}">
                <a16:creationId xmlns:a16="http://schemas.microsoft.com/office/drawing/2014/main" id="{066D3AFD-6A84-F7C6-98FD-9FF05992A3A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55547" y="270650"/>
            <a:ext cx="10288791" cy="103271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7.</a:t>
            </a: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</a:rPr>
              <a:t>dao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Cambria" panose="02040503050406030204" pitchFamily="18" charset="0"/>
              </a:rPr>
              <a:t>động</a:t>
            </a:r>
            <a:r>
              <a:rPr lang="en-US" sz="2800">
                <a:solidFill>
                  <a:schemeClr val="tx1"/>
                </a:solidFill>
                <a:latin typeface="Cambria" panose="02040503050406030204" pitchFamily="18" charset="0"/>
              </a:rPr>
              <a:t> theo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Cambria" panose="02040503050406030204" pitchFamily="18" charset="0"/>
              </a:rPr>
              <a:t>phương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 x = 5cos(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</a:rPr>
              <a:t>ωt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 + 0,5π) (cm).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</a:rPr>
              <a:t>Pha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 ban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</a:rPr>
              <a:t>dao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:</a:t>
            </a:r>
            <a:endParaRPr lang="en-US" dirty="0">
              <a:solidFill>
                <a:srgbClr val="2B2B2C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grpSp>
        <p:nvGrpSpPr>
          <p:cNvPr id="10" name="Group 4" descr="n89 zalo Cuong Bui">
            <a:extLst>
              <a:ext uri="{FF2B5EF4-FFF2-40B4-BE49-F238E27FC236}">
                <a16:creationId xmlns:a16="http://schemas.microsoft.com/office/drawing/2014/main" id="{B4ED22E5-5D77-61E1-1D77-A306C29007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90904" y="1831798"/>
            <a:ext cx="2080182" cy="1761279"/>
            <a:chOff x="914" y="1471"/>
            <a:chExt cx="1195" cy="1144"/>
          </a:xfrm>
          <a:solidFill>
            <a:schemeClr val="accent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570E185-7F6A-F9B5-49F4-32C0FED60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08E3E6C-F45E-47E8-2811-88B954D41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4" descr="n89 zalo Cuong Bui">
            <a:extLst>
              <a:ext uri="{FF2B5EF4-FFF2-40B4-BE49-F238E27FC236}">
                <a16:creationId xmlns:a16="http://schemas.microsoft.com/office/drawing/2014/main" id="{9A1846CE-A048-73D3-0A48-01A8A9EE84A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66906" y="1831798"/>
            <a:ext cx="2080182" cy="1761279"/>
            <a:chOff x="914" y="1471"/>
            <a:chExt cx="1195" cy="1144"/>
          </a:xfrm>
          <a:solidFill>
            <a:schemeClr val="accent2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02AE67A-6EC5-3B23-9794-C9DCBF34B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96FAA3A-C9FC-0513-3E3D-6EFCCDC6B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4" descr="n89 zalo Cuong Bui">
            <a:extLst>
              <a:ext uri="{FF2B5EF4-FFF2-40B4-BE49-F238E27FC236}">
                <a16:creationId xmlns:a16="http://schemas.microsoft.com/office/drawing/2014/main" id="{7D62436E-F0E5-EB25-D5C8-3C3D7D7FD7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42908" y="1831798"/>
            <a:ext cx="2080182" cy="1761279"/>
            <a:chOff x="914" y="1471"/>
            <a:chExt cx="1195" cy="1144"/>
          </a:xfrm>
          <a:solidFill>
            <a:schemeClr val="accent3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8B2D6DF-EAA9-BFA3-7C65-930A20718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DF5F9BD-596C-7A02-4251-3667784DA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4" descr="n89 zalo Cuong Bui">
            <a:extLst>
              <a:ext uri="{FF2B5EF4-FFF2-40B4-BE49-F238E27FC236}">
                <a16:creationId xmlns:a16="http://schemas.microsoft.com/office/drawing/2014/main" id="{6DD2FED5-F0AA-DD9E-713F-A01C65CD6A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18911" y="1831798"/>
            <a:ext cx="2080182" cy="1761279"/>
            <a:chOff x="914" y="1471"/>
            <a:chExt cx="1195" cy="1144"/>
          </a:xfrm>
          <a:solidFill>
            <a:schemeClr val="accent4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EE22A6C9-2855-7DCD-3BFC-B8F2ACA67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540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976AC84D-459F-482D-58ED-927BBCE82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D</a:t>
              </a:r>
              <a:endParaRPr lang="zh-CN" altLang="en-US" sz="5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矩形 65" descr="n89 zalo Cuong Bui">
            <a:extLst>
              <a:ext uri="{FF2B5EF4-FFF2-40B4-BE49-F238E27FC236}">
                <a16:creationId xmlns:a16="http://schemas.microsoft.com/office/drawing/2014/main" id="{4B70085D-5950-F1DD-64D4-67BC69BAF297}"/>
              </a:ext>
            </a:extLst>
          </p:cNvPr>
          <p:cNvSpPr/>
          <p:nvPr/>
        </p:nvSpPr>
        <p:spPr>
          <a:xfrm>
            <a:off x="1314931" y="3507757"/>
            <a:ext cx="1832128" cy="612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46405" algn="l"/>
              </a:tabLst>
            </a:pP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0.5 </a:t>
            </a:r>
            <a:r>
              <a:rPr lang="el-GR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π</a:t>
            </a:r>
            <a:endParaRPr lang="en-US" dirty="0">
              <a:solidFill>
                <a:srgbClr val="2B2B2C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7" name="矩形 66" descr="n89 zalo Cuong Bui">
            <a:extLst>
              <a:ext uri="{FF2B5EF4-FFF2-40B4-BE49-F238E27FC236}">
                <a16:creationId xmlns:a16="http://schemas.microsoft.com/office/drawing/2014/main" id="{329DEBA0-785F-6553-941B-C59EE28050F5}"/>
              </a:ext>
            </a:extLst>
          </p:cNvPr>
          <p:cNvSpPr/>
          <p:nvPr/>
        </p:nvSpPr>
        <p:spPr>
          <a:xfrm>
            <a:off x="3890933" y="3507757"/>
            <a:ext cx="1832128" cy="612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0.25</a:t>
            </a:r>
            <a:r>
              <a:rPr lang="el-GR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π</a:t>
            </a:r>
            <a:endParaRPr lang="en-US" dirty="0">
              <a:solidFill>
                <a:srgbClr val="2B2B2C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8" name="矩形 67" descr="n89 zalo Cuong Bui">
            <a:extLst>
              <a:ext uri="{FF2B5EF4-FFF2-40B4-BE49-F238E27FC236}">
                <a16:creationId xmlns:a16="http://schemas.microsoft.com/office/drawing/2014/main" id="{721FBF81-A079-AE83-184F-AD41D9051E2B}"/>
              </a:ext>
            </a:extLst>
          </p:cNvPr>
          <p:cNvSpPr/>
          <p:nvPr/>
        </p:nvSpPr>
        <p:spPr>
          <a:xfrm>
            <a:off x="6466935" y="3507757"/>
            <a:ext cx="1832128" cy="612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35610" algn="l"/>
              </a:tabLst>
            </a:pPr>
            <a:r>
              <a:rPr lang="en-US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1.5</a:t>
            </a:r>
            <a:r>
              <a:rPr lang="el-GR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π</a:t>
            </a:r>
            <a:endParaRPr lang="en-US" dirty="0">
              <a:solidFill>
                <a:srgbClr val="2B2B2C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9" name="矩形 68" descr="n89 zalo Cuong Bui">
            <a:extLst>
              <a:ext uri="{FF2B5EF4-FFF2-40B4-BE49-F238E27FC236}">
                <a16:creationId xmlns:a16="http://schemas.microsoft.com/office/drawing/2014/main" id="{0716E4F2-C802-C9B1-744A-4DC717CBD885}"/>
              </a:ext>
            </a:extLst>
          </p:cNvPr>
          <p:cNvSpPr/>
          <p:nvPr/>
        </p:nvSpPr>
        <p:spPr>
          <a:xfrm>
            <a:off x="8942921" y="3507757"/>
            <a:ext cx="1956156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l-GR" sz="3200" dirty="0">
                <a:solidFill>
                  <a:srgbClr val="2B2B2C"/>
                </a:solidFill>
                <a:latin typeface="Cambria" panose="02040503050406030204" pitchFamily="18" charset="0"/>
                <a:ea typeface="Segoe UI" panose="020B0502040204020203" pitchFamily="34" charset="0"/>
              </a:rPr>
              <a:t>π</a:t>
            </a:r>
            <a:endParaRPr lang="zh-CN" altLang="en-US" sz="3000" dirty="0">
              <a:solidFill>
                <a:schemeClr val="tx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rrow: Pentagon 20" descr="n89 zalo Cuong Bui">
            <a:extLst>
              <a:ext uri="{FF2B5EF4-FFF2-40B4-BE49-F238E27FC236}">
                <a16:creationId xmlns:a16="http://schemas.microsoft.com/office/drawing/2014/main" id="{71AD6575-AE9C-022E-A3FC-B4DCAAFA4D9F}"/>
              </a:ext>
            </a:extLst>
          </p:cNvPr>
          <p:cNvSpPr/>
          <p:nvPr/>
        </p:nvSpPr>
        <p:spPr>
          <a:xfrm>
            <a:off x="10442558" y="6168956"/>
            <a:ext cx="1749442" cy="672737"/>
          </a:xfrm>
          <a:prstGeom prst="homePlate">
            <a:avLst/>
          </a:prstGeom>
          <a:solidFill>
            <a:srgbClr val="F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2" name="Action Button: Go Home 1" descr="n89 zalo Cuong Bui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F95242F-FFAE-4706-7334-CFA321D05736}"/>
              </a:ext>
            </a:extLst>
          </p:cNvPr>
          <p:cNvSpPr/>
          <p:nvPr/>
        </p:nvSpPr>
        <p:spPr>
          <a:xfrm>
            <a:off x="-2226" y="5546305"/>
            <a:ext cx="1316935" cy="1316182"/>
          </a:xfrm>
          <a:prstGeom prst="actionButtonHome">
            <a:avLst/>
          </a:prstGeom>
          <a:solidFill>
            <a:srgbClr val="AD8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>
                <a:latin typeface="Cambria" panose="02040503050406030204" pitchFamily="18" charset="0"/>
                <a:cs typeface="Times New Roman" panose="02020603050405020304" pitchFamily="18" charset="0"/>
              </a:rPr>
              <a:t>Home</a:t>
            </a:r>
            <a:endParaRPr lang="en-US" sz="28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43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5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5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26" grpId="0"/>
      <p:bldP spid="26" grpId="1"/>
      <p:bldP spid="27" grpId="0"/>
      <p:bldP spid="28" grpId="0"/>
      <p:bldP spid="29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n89 zalo Cuong Bui">
            <a:extLst>
              <a:ext uri="{FF2B5EF4-FFF2-40B4-BE49-F238E27FC236}">
                <a16:creationId xmlns:a16="http://schemas.microsoft.com/office/drawing/2014/main" id="{D846B752-36B4-4EAB-9388-E7E6BBB01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665" y="2438400"/>
            <a:ext cx="4357026" cy="399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89 zalo Cuong Bui">
            <a:extLst>
              <a:ext uri="{FF2B5EF4-FFF2-40B4-BE49-F238E27FC236}">
                <a16:creationId xmlns:a16="http://schemas.microsoft.com/office/drawing/2014/main" id="{77BE94D3-E6BE-46C5-A239-FD6246641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2" t="10419" r="14684"/>
          <a:stretch/>
        </p:blipFill>
        <p:spPr bwMode="auto">
          <a:xfrm>
            <a:off x="345615" y="3052386"/>
            <a:ext cx="339705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89 zalo Cuong Bui">
            <a:extLst>
              <a:ext uri="{FF2B5EF4-FFF2-40B4-BE49-F238E27FC236}">
                <a16:creationId xmlns:a16="http://schemas.microsoft.com/office/drawing/2014/main" id="{D799D3FB-AA4B-432F-8F76-79FD3F4C41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14" t="14169" r="4389" b="24896"/>
          <a:stretch/>
        </p:blipFill>
        <p:spPr>
          <a:xfrm>
            <a:off x="3360055" y="759716"/>
            <a:ext cx="6400800" cy="966598"/>
          </a:xfrm>
          <a:prstGeom prst="rect">
            <a:avLst/>
          </a:prstGeom>
        </p:spPr>
      </p:pic>
      <p:pic>
        <p:nvPicPr>
          <p:cNvPr id="7" name="Picture 6" descr="n89 zalo Cuong Bui">
            <a:extLst>
              <a:ext uri="{FF2B5EF4-FFF2-40B4-BE49-F238E27FC236}">
                <a16:creationId xmlns:a16="http://schemas.microsoft.com/office/drawing/2014/main" id="{B7AAAA2F-3D87-4C55-9C66-7498A816EA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2380" b="30519"/>
          <a:stretch/>
        </p:blipFill>
        <p:spPr>
          <a:xfrm>
            <a:off x="1805575" y="875676"/>
            <a:ext cx="1554480" cy="73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7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2669</Words>
  <Application>Microsoft Office PowerPoint</Application>
  <PresentationFormat>Widescreen</PresentationFormat>
  <Paragraphs>418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3" baseType="lpstr">
      <vt:lpstr>Arial</vt:lpstr>
      <vt:lpstr>Calibri</vt:lpstr>
      <vt:lpstr>Calibri Light</vt:lpstr>
      <vt:lpstr>Cambria</vt:lpstr>
      <vt:lpstr>Cambria Math</vt:lpstr>
      <vt:lpstr>等线</vt:lpstr>
      <vt:lpstr>等线 Light</vt:lpstr>
      <vt:lpstr>Fira Sans Extra Condensed SemiBold</vt:lpstr>
      <vt:lpstr>Roboto</vt:lpstr>
      <vt:lpstr>Segoe UI</vt:lpstr>
      <vt:lpstr>Symbol</vt:lpstr>
      <vt:lpstr>Tahoma</vt:lpstr>
      <vt:lpstr>Times New Roman</vt:lpstr>
      <vt:lpstr>Wingdings</vt:lpstr>
      <vt:lpstr>Office Theme</vt:lpstr>
      <vt:lpstr>KIỂM TRA BÀI CŨ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MacBook</cp:lastModifiedBy>
  <cp:revision>75</cp:revision>
  <dcterms:created xsi:type="dcterms:W3CDTF">2023-06-05T16:02:30Z</dcterms:created>
  <dcterms:modified xsi:type="dcterms:W3CDTF">2025-08-13T01:30:31Z</dcterms:modified>
</cp:coreProperties>
</file>