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63" r:id="rId2"/>
    <p:sldMasterId id="2147483823" r:id="rId3"/>
    <p:sldMasterId id="2147483854" r:id="rId4"/>
  </p:sldMasterIdLst>
  <p:notesMasterIdLst>
    <p:notesMasterId r:id="rId38"/>
  </p:notesMasterIdLst>
  <p:handoutMasterIdLst>
    <p:handoutMasterId r:id="rId39"/>
  </p:handoutMasterIdLst>
  <p:sldIdLst>
    <p:sldId id="280" r:id="rId5"/>
    <p:sldId id="286" r:id="rId6"/>
    <p:sldId id="368" r:id="rId7"/>
    <p:sldId id="419" r:id="rId8"/>
    <p:sldId id="283" r:id="rId9"/>
    <p:sldId id="372" r:id="rId10"/>
    <p:sldId id="399" r:id="rId11"/>
    <p:sldId id="400" r:id="rId12"/>
    <p:sldId id="401" r:id="rId13"/>
    <p:sldId id="379" r:id="rId14"/>
    <p:sldId id="381" r:id="rId15"/>
    <p:sldId id="376" r:id="rId16"/>
    <p:sldId id="402" r:id="rId17"/>
    <p:sldId id="403" r:id="rId18"/>
    <p:sldId id="420" r:id="rId19"/>
    <p:sldId id="404" r:id="rId20"/>
    <p:sldId id="405" r:id="rId21"/>
    <p:sldId id="406" r:id="rId22"/>
    <p:sldId id="382" r:id="rId23"/>
    <p:sldId id="407" r:id="rId24"/>
    <p:sldId id="408" r:id="rId25"/>
    <p:sldId id="354" r:id="rId26"/>
    <p:sldId id="398" r:id="rId27"/>
    <p:sldId id="409" r:id="rId28"/>
    <p:sldId id="410" r:id="rId29"/>
    <p:sldId id="411" r:id="rId30"/>
    <p:sldId id="412" r:id="rId31"/>
    <p:sldId id="413" r:id="rId32"/>
    <p:sldId id="414" r:id="rId33"/>
    <p:sldId id="416" r:id="rId34"/>
    <p:sldId id="417" r:id="rId35"/>
    <p:sldId id="418" r:id="rId36"/>
    <p:sldId id="41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0D99A"/>
    <a:srgbClr val="FF0066"/>
    <a:srgbClr val="ECD184"/>
    <a:srgbClr val="F3E1AF"/>
    <a:srgbClr val="FFFFFF"/>
    <a:srgbClr val="A7FFCF"/>
    <a:srgbClr val="0DFF7A"/>
    <a:srgbClr val="EBF9F8"/>
    <a:srgbClr val="F4E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86" d="100"/>
          <a:sy n="86" d="100"/>
        </p:scale>
        <p:origin x="240" y="96"/>
      </p:cViewPr>
      <p:guideLst/>
    </p:cSldViewPr>
  </p:slideViewPr>
  <p:notesTextViewPr>
    <p:cViewPr>
      <p:scale>
        <a:sx n="1" d="1"/>
        <a:sy n="1" d="1"/>
      </p:scale>
      <p:origin x="0" y="0"/>
    </p:cViewPr>
  </p:notesTextViewPr>
  <p:notesViewPr>
    <p:cSldViewPr snapToGrid="0">
      <p:cViewPr>
        <p:scale>
          <a:sx n="66" d="100"/>
          <a:sy n="66" d="100"/>
        </p:scale>
        <p:origin x="2628" y="-22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588790-5F9F-42EC-A28D-7A84642AA803}" type="datetimeFigureOut">
              <a:rPr lang="en-US" smtClean="0"/>
              <a:t>2/16/2025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277C66-26B9-4DCC-9598-FC9AE86918F5}" type="slidenum">
              <a:rPr lang="en-US" smtClean="0"/>
              <a:t>‹#›</a:t>
            </a:fld>
            <a:endParaRPr lang="en-US"/>
          </a:p>
        </p:txBody>
      </p:sp>
    </p:spTree>
    <p:extLst>
      <p:ext uri="{BB962C8B-B14F-4D97-AF65-F5344CB8AC3E}">
        <p14:creationId xmlns:p14="http://schemas.microsoft.com/office/powerpoint/2010/main" val="1741182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50EF53-B214-4D7D-87C8-A70F56CE8B55}"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B5EE7-6798-4B92-AE6A-CD660BCD3991}" type="slidenum">
              <a:rPr lang="en-US" smtClean="0"/>
              <a:t>‹#›</a:t>
            </a:fld>
            <a:endParaRPr lang="en-US"/>
          </a:p>
        </p:txBody>
      </p:sp>
    </p:spTree>
    <p:extLst>
      <p:ext uri="{BB962C8B-B14F-4D97-AF65-F5344CB8AC3E}">
        <p14:creationId xmlns:p14="http://schemas.microsoft.com/office/powerpoint/2010/main" val="2622613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86048673d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86048673d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153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070575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206633" y="-812790"/>
            <a:ext cx="12398641" cy="7672924"/>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31" name="Google Shape;131;p11"/>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3440646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403360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59272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217928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4051500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860731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1318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33524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169164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702053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637147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09726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45675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776613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750652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539186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1955932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761252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CREDITS: This presentation template was created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Slidesgo</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including icons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Flaticon</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infographics &amp; images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​Freepik</a:t>
            </a:r>
            <a:endParaRPr kumimoji="0" sz="1600" b="1" i="0" u="none" strike="noStrike" kern="1200" cap="none" spc="0" normalizeH="0" baseline="0" noProof="0">
              <a:ln>
                <a:noFill/>
              </a:ln>
              <a:solidFill>
                <a:srgbClr val="FAF2DD"/>
              </a:solidFill>
              <a:effectLst/>
              <a:uLnTx/>
              <a:uFillTx/>
              <a:latin typeface="Mallanna"/>
              <a:ea typeface="Mallanna"/>
              <a:cs typeface="Mallanna"/>
              <a:sym typeface="Mallanna"/>
            </a:endParaRPr>
          </a:p>
        </p:txBody>
      </p:sp>
    </p:spTree>
    <p:extLst>
      <p:ext uri="{BB962C8B-B14F-4D97-AF65-F5344CB8AC3E}">
        <p14:creationId xmlns:p14="http://schemas.microsoft.com/office/powerpoint/2010/main" val="3746063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4090183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2470542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437915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263935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16/02/2025</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6168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37194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21996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874686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3633790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7557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57948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2008631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967532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26149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664132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4140675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669714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2187027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2218464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12276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23842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30084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339932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74223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6853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01365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487652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487708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0650934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667855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41515667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CREDITS: This presentation template was created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Slidesgo</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including icons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Flaticon</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infographics &amp; images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​Freepik</a:t>
            </a:r>
            <a:endParaRPr kumimoji="0" sz="1600" b="1" i="0" u="none" strike="noStrike" kern="1200" cap="none" spc="0" normalizeH="0" baseline="0" noProof="0">
              <a:ln>
                <a:noFill/>
              </a:ln>
              <a:solidFill>
                <a:srgbClr val="FAF2DD"/>
              </a:solidFill>
              <a:effectLst/>
              <a:uLnTx/>
              <a:uFillTx/>
              <a:latin typeface="Mallanna"/>
              <a:ea typeface="Mallanna"/>
              <a:cs typeface="Mallanna"/>
              <a:sym typeface="Mallanna"/>
            </a:endParaRPr>
          </a:p>
        </p:txBody>
      </p:sp>
    </p:spTree>
    <p:extLst>
      <p:ext uri="{BB962C8B-B14F-4D97-AF65-F5344CB8AC3E}">
        <p14:creationId xmlns:p14="http://schemas.microsoft.com/office/powerpoint/2010/main" val="33394063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9018547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1672873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395970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394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165978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6867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6202435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603989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93307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7158376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363990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8160682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85617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206633" y="-812790"/>
            <a:ext cx="12398641" cy="7672924"/>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31" name="Google Shape;131;p11"/>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2650739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3693294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1028837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2856558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33329677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4810053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507889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270955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522014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742672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593215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151113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393672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2254724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965680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6102640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686519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4706927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CREDITS: This presentation template was created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Slidesgo</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including icons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Flaticon</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infographics &amp; images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​Freepik</a:t>
            </a:r>
            <a:endParaRPr kumimoji="0" sz="1600" b="1" i="0" u="none" strike="noStrike" kern="1200" cap="none" spc="0" normalizeH="0" baseline="0" noProof="0">
              <a:ln>
                <a:noFill/>
              </a:ln>
              <a:solidFill>
                <a:srgbClr val="FAF2DD"/>
              </a:solidFill>
              <a:effectLst/>
              <a:uLnTx/>
              <a:uFillTx/>
              <a:latin typeface="Mallanna"/>
              <a:ea typeface="Mallanna"/>
              <a:cs typeface="Mallanna"/>
              <a:sym typeface="Mallanna"/>
            </a:endParaRPr>
          </a:p>
        </p:txBody>
      </p:sp>
    </p:spTree>
    <p:extLst>
      <p:ext uri="{BB962C8B-B14F-4D97-AF65-F5344CB8AC3E}">
        <p14:creationId xmlns:p14="http://schemas.microsoft.com/office/powerpoint/2010/main" val="4820299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23475431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3684932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9449121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16/02/2025</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05688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62049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697298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3701040"/>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9971374"/>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2410305"/>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1540075"/>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841851"/>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0235325"/>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989241"/>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0973461"/>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918035"/>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263037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theme" Target="../theme/theme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4.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3456657670"/>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4186612006"/>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2800300655"/>
      </p:ext>
    </p:extLst>
  </p:cSld>
  <p:clrMap bg1="lt1" tx1="dk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25151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10.gif"/><Relationship Id="rId2" Type="http://schemas.openxmlformats.org/officeDocument/2006/relationships/image" Target="../media/image21.gif"/><Relationship Id="rId1" Type="http://schemas.openxmlformats.org/officeDocument/2006/relationships/slideLayout" Target="../slideLayouts/slideLayout88.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7.mp4"/><Relationship Id="rId7" Type="http://schemas.openxmlformats.org/officeDocument/2006/relationships/slideLayout" Target="../slideLayouts/slideLayout88.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5" Type="http://schemas.microsoft.com/office/2007/relationships/media" Target="../media/media8.mp3"/><Relationship Id="rId10" Type="http://schemas.openxmlformats.org/officeDocument/2006/relationships/image" Target="../media/image28.png"/><Relationship Id="rId4" Type="http://schemas.openxmlformats.org/officeDocument/2006/relationships/video" Target="../media/media7.mp4"/><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8.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jp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0.xml"/><Relationship Id="rId4" Type="http://schemas.openxmlformats.org/officeDocument/2006/relationships/image" Target="../media/image10.gi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30.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jp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eg"/><Relationship Id="rId1" Type="http://schemas.openxmlformats.org/officeDocument/2006/relationships/slideLayout" Target="../slideLayouts/slideLayout30.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30.xml"/><Relationship Id="rId6" Type="http://schemas.openxmlformats.org/officeDocument/2006/relationships/image" Target="../media/image35.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6.wdp"/><Relationship Id="rId1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jpeg"/><Relationship Id="rId1" Type="http://schemas.openxmlformats.org/officeDocument/2006/relationships/slideLayout" Target="../slideLayouts/slideLayout30.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jpeg"/><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90.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4.gif"/><Relationship Id="rId1" Type="http://schemas.openxmlformats.org/officeDocument/2006/relationships/slideLayout" Target="../slideLayouts/slideLayout90.xm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0.xml"/><Relationship Id="rId5" Type="http://schemas.openxmlformats.org/officeDocument/2006/relationships/image" Target="../media/image10.gi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0.xml"/><Relationship Id="rId5" Type="http://schemas.openxmlformats.org/officeDocument/2006/relationships/image" Target="../media/image10.gif"/><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7.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descr="n88 zalo Sel Nghieu"/>
          <p:cNvSpPr/>
          <p:nvPr/>
        </p:nvSpPr>
        <p:spPr>
          <a:xfrm>
            <a:off x="250901" y="404948"/>
            <a:ext cx="5209373" cy="5956662"/>
          </a:xfrm>
          <a:prstGeom prst="roundRect">
            <a:avLst>
              <a:gd name="adj" fmla="val 8025"/>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70C0"/>
                </a:solidFill>
              </a:rPr>
              <a:t>Kỉ</a:t>
            </a:r>
            <a:r>
              <a:rPr lang="en-US" sz="2800" b="1" dirty="0">
                <a:solidFill>
                  <a:srgbClr val="0070C0"/>
                </a:solidFill>
              </a:rPr>
              <a:t> </a:t>
            </a:r>
            <a:r>
              <a:rPr lang="en-US" sz="2800" b="1" dirty="0" err="1">
                <a:solidFill>
                  <a:srgbClr val="0070C0"/>
                </a:solidFill>
              </a:rPr>
              <a:t>lục</a:t>
            </a:r>
            <a:r>
              <a:rPr lang="en-US" sz="2800" b="1" dirty="0">
                <a:solidFill>
                  <a:srgbClr val="0070C0"/>
                </a:solidFill>
              </a:rPr>
              <a:t> </a:t>
            </a:r>
            <a:r>
              <a:rPr lang="en-US" sz="2800" b="1" dirty="0" err="1">
                <a:solidFill>
                  <a:srgbClr val="0070C0"/>
                </a:solidFill>
              </a:rPr>
              <a:t>nhảy</a:t>
            </a:r>
            <a:r>
              <a:rPr lang="en-US" sz="2800" b="1" dirty="0">
                <a:solidFill>
                  <a:srgbClr val="0070C0"/>
                </a:solidFill>
              </a:rPr>
              <a:t> </a:t>
            </a:r>
            <a:r>
              <a:rPr lang="en-US" sz="2800" b="1" dirty="0" err="1">
                <a:solidFill>
                  <a:srgbClr val="0070C0"/>
                </a:solidFill>
              </a:rPr>
              <a:t>sào</a:t>
            </a:r>
            <a:r>
              <a:rPr lang="en-US" sz="2800" b="1" dirty="0">
                <a:solidFill>
                  <a:srgbClr val="0070C0"/>
                </a:solidFill>
              </a:rPr>
              <a:t> </a:t>
            </a:r>
            <a:r>
              <a:rPr lang="en-US" sz="2800" b="1" dirty="0" err="1">
                <a:solidFill>
                  <a:srgbClr val="0070C0"/>
                </a:solidFill>
              </a:rPr>
              <a:t>thế</a:t>
            </a:r>
            <a:r>
              <a:rPr lang="en-US" sz="2800" b="1" dirty="0">
                <a:solidFill>
                  <a:srgbClr val="0070C0"/>
                </a:solidFill>
              </a:rPr>
              <a:t> </a:t>
            </a:r>
            <a:r>
              <a:rPr lang="en-US" sz="2800" b="1" dirty="0" err="1">
                <a:solidFill>
                  <a:srgbClr val="0070C0"/>
                </a:solidFill>
              </a:rPr>
              <a:t>giới</a:t>
            </a:r>
            <a:r>
              <a:rPr lang="en-US" sz="2800" b="1" dirty="0">
                <a:solidFill>
                  <a:srgbClr val="0070C0"/>
                </a:solidFill>
              </a:rPr>
              <a:t> </a:t>
            </a:r>
            <a:r>
              <a:rPr lang="en-US" sz="2800" b="1" dirty="0" err="1">
                <a:solidFill>
                  <a:srgbClr val="0070C0"/>
                </a:solidFill>
              </a:rPr>
              <a:t>hiện</a:t>
            </a:r>
            <a:r>
              <a:rPr lang="en-US" sz="2800" b="1" dirty="0">
                <a:solidFill>
                  <a:srgbClr val="0070C0"/>
                </a:solidFill>
              </a:rPr>
              <a:t> nay </a:t>
            </a:r>
            <a:r>
              <a:rPr lang="en-US" sz="2800" b="1" dirty="0" err="1">
                <a:solidFill>
                  <a:srgbClr val="0070C0"/>
                </a:solidFill>
              </a:rPr>
              <a:t>là</a:t>
            </a:r>
            <a:r>
              <a:rPr lang="en-US" sz="2800" b="1" dirty="0">
                <a:solidFill>
                  <a:srgbClr val="0070C0"/>
                </a:solidFill>
              </a:rPr>
              <a:t> 6,21 m do </a:t>
            </a:r>
            <a:r>
              <a:rPr lang="en-US" sz="2800" b="1" dirty="0" err="1">
                <a:solidFill>
                  <a:srgbClr val="0070C0"/>
                </a:solidFill>
              </a:rPr>
              <a:t>vận</a:t>
            </a:r>
            <a:r>
              <a:rPr lang="en-US" sz="2800" b="1" dirty="0">
                <a:solidFill>
                  <a:srgbClr val="0070C0"/>
                </a:solidFill>
              </a:rPr>
              <a:t> </a:t>
            </a:r>
            <a:r>
              <a:rPr lang="en-US" sz="2800" b="1" dirty="0" err="1">
                <a:solidFill>
                  <a:srgbClr val="0070C0"/>
                </a:solidFill>
              </a:rPr>
              <a:t>động</a:t>
            </a:r>
            <a:r>
              <a:rPr lang="en-US" sz="2800" b="1" dirty="0">
                <a:solidFill>
                  <a:srgbClr val="0070C0"/>
                </a:solidFill>
              </a:rPr>
              <a:t> </a:t>
            </a:r>
            <a:r>
              <a:rPr lang="en-US" sz="2800" b="1" dirty="0" err="1">
                <a:solidFill>
                  <a:srgbClr val="0070C0"/>
                </a:solidFill>
              </a:rPr>
              <a:t>viên</a:t>
            </a:r>
            <a:r>
              <a:rPr lang="en-US" sz="2800" b="1" dirty="0">
                <a:solidFill>
                  <a:srgbClr val="0070C0"/>
                </a:solidFill>
              </a:rPr>
              <a:t> </a:t>
            </a:r>
            <a:r>
              <a:rPr lang="en-US" sz="2800" b="1" dirty="0" err="1">
                <a:solidFill>
                  <a:srgbClr val="0070C0"/>
                </a:solidFill>
              </a:rPr>
              <a:t>người</a:t>
            </a:r>
            <a:r>
              <a:rPr lang="en-US" sz="2800" b="1" dirty="0">
                <a:solidFill>
                  <a:srgbClr val="0070C0"/>
                </a:solidFill>
              </a:rPr>
              <a:t> </a:t>
            </a:r>
            <a:r>
              <a:rPr lang="en-US" sz="2800" b="1" dirty="0" err="1">
                <a:solidFill>
                  <a:srgbClr val="0070C0"/>
                </a:solidFill>
              </a:rPr>
              <a:t>Thụy</a:t>
            </a:r>
            <a:r>
              <a:rPr lang="en-US" sz="2800" b="1" dirty="0">
                <a:solidFill>
                  <a:srgbClr val="0070C0"/>
                </a:solidFill>
              </a:rPr>
              <a:t> </a:t>
            </a:r>
            <a:r>
              <a:rPr lang="en-US" sz="2800" b="1" dirty="0" err="1">
                <a:solidFill>
                  <a:srgbClr val="0070C0"/>
                </a:solidFill>
              </a:rPr>
              <a:t>Điển</a:t>
            </a:r>
            <a:r>
              <a:rPr lang="en-US" sz="2800" b="1" dirty="0">
                <a:solidFill>
                  <a:srgbClr val="0070C0"/>
                </a:solidFill>
              </a:rPr>
              <a:t> </a:t>
            </a:r>
            <a:r>
              <a:rPr lang="en-US" sz="2800" b="1" dirty="0" err="1">
                <a:solidFill>
                  <a:srgbClr val="0070C0"/>
                </a:solidFill>
              </a:rPr>
              <a:t>Amand</a:t>
            </a:r>
            <a:r>
              <a:rPr lang="en-US" sz="2800" b="1" dirty="0">
                <a:solidFill>
                  <a:srgbClr val="0070C0"/>
                </a:solidFill>
              </a:rPr>
              <a:t> </a:t>
            </a:r>
            <a:r>
              <a:rPr lang="en-US" sz="2800" b="1" dirty="0" err="1">
                <a:solidFill>
                  <a:srgbClr val="0070C0"/>
                </a:solidFill>
              </a:rPr>
              <a:t>Duplantis</a:t>
            </a:r>
            <a:r>
              <a:rPr lang="en-US" sz="2800" b="1" dirty="0">
                <a:solidFill>
                  <a:srgbClr val="0070C0"/>
                </a:solidFill>
              </a:rPr>
              <a:t> </a:t>
            </a:r>
            <a:r>
              <a:rPr lang="en-US" sz="2800" b="1" dirty="0" err="1">
                <a:solidFill>
                  <a:srgbClr val="0070C0"/>
                </a:solidFill>
              </a:rPr>
              <a:t>lập</a:t>
            </a:r>
            <a:r>
              <a:rPr lang="en-US" sz="2800" b="1" dirty="0">
                <a:solidFill>
                  <a:srgbClr val="0070C0"/>
                </a:solidFill>
              </a:rPr>
              <a:t> </a:t>
            </a:r>
            <a:r>
              <a:rPr lang="en-US" sz="2800" b="1" dirty="0" err="1">
                <a:solidFill>
                  <a:srgbClr val="0070C0"/>
                </a:solidFill>
              </a:rPr>
              <a:t>ngày</a:t>
            </a:r>
            <a:r>
              <a:rPr lang="en-US" sz="2800" b="1" dirty="0">
                <a:solidFill>
                  <a:srgbClr val="0070C0"/>
                </a:solidFill>
              </a:rPr>
              <a:t> 24/7/2022, </a:t>
            </a:r>
            <a:r>
              <a:rPr lang="en-US" sz="2800" b="1" dirty="0" err="1">
                <a:solidFill>
                  <a:srgbClr val="0070C0"/>
                </a:solidFill>
              </a:rPr>
              <a:t>kỉ</a:t>
            </a:r>
            <a:r>
              <a:rPr lang="en-US" sz="2800" b="1" dirty="0">
                <a:solidFill>
                  <a:srgbClr val="0070C0"/>
                </a:solidFill>
              </a:rPr>
              <a:t> </a:t>
            </a:r>
            <a:r>
              <a:rPr lang="en-US" sz="2800" b="1" dirty="0" err="1">
                <a:solidFill>
                  <a:srgbClr val="0070C0"/>
                </a:solidFill>
              </a:rPr>
              <a:t>lục</a:t>
            </a:r>
            <a:r>
              <a:rPr lang="en-US" sz="2800" b="1" dirty="0">
                <a:solidFill>
                  <a:srgbClr val="0070C0"/>
                </a:solidFill>
              </a:rPr>
              <a:t> </a:t>
            </a:r>
            <a:r>
              <a:rPr lang="en-US" sz="2800" b="1" dirty="0" err="1">
                <a:solidFill>
                  <a:srgbClr val="0070C0"/>
                </a:solidFill>
              </a:rPr>
              <a:t>nhảy</a:t>
            </a:r>
            <a:r>
              <a:rPr lang="en-US" sz="2800" b="1" dirty="0">
                <a:solidFill>
                  <a:srgbClr val="0070C0"/>
                </a:solidFill>
              </a:rPr>
              <a:t> </a:t>
            </a:r>
            <a:r>
              <a:rPr lang="en-US" sz="2800" b="1" dirty="0" err="1">
                <a:solidFill>
                  <a:srgbClr val="0070C0"/>
                </a:solidFill>
              </a:rPr>
              <a:t>cao</a:t>
            </a:r>
            <a:r>
              <a:rPr lang="en-US" sz="2800" b="1" dirty="0">
                <a:solidFill>
                  <a:srgbClr val="0070C0"/>
                </a:solidFill>
              </a:rPr>
              <a:t> </a:t>
            </a:r>
            <a:r>
              <a:rPr lang="en-US" sz="2800" b="1" dirty="0" err="1">
                <a:solidFill>
                  <a:srgbClr val="0070C0"/>
                </a:solidFill>
              </a:rPr>
              <a:t>thế</a:t>
            </a:r>
            <a:r>
              <a:rPr lang="en-US" sz="2800" b="1" dirty="0">
                <a:solidFill>
                  <a:srgbClr val="0070C0"/>
                </a:solidFill>
              </a:rPr>
              <a:t> </a:t>
            </a:r>
            <a:r>
              <a:rPr lang="en-US" sz="2800" b="1" dirty="0" err="1">
                <a:solidFill>
                  <a:srgbClr val="0070C0"/>
                </a:solidFill>
              </a:rPr>
              <a:t>giới</a:t>
            </a:r>
            <a:r>
              <a:rPr lang="en-US" sz="2800" b="1" dirty="0">
                <a:solidFill>
                  <a:srgbClr val="0070C0"/>
                </a:solidFill>
              </a:rPr>
              <a:t> </a:t>
            </a:r>
            <a:r>
              <a:rPr lang="en-US" sz="2800" b="1" dirty="0" err="1">
                <a:solidFill>
                  <a:srgbClr val="0070C0"/>
                </a:solidFill>
              </a:rPr>
              <a:t>hiện</a:t>
            </a:r>
            <a:r>
              <a:rPr lang="en-US" sz="2800" b="1" dirty="0">
                <a:solidFill>
                  <a:srgbClr val="0070C0"/>
                </a:solidFill>
              </a:rPr>
              <a:t> nay </a:t>
            </a:r>
            <a:r>
              <a:rPr lang="en-US" sz="2800" b="1" dirty="0" err="1">
                <a:solidFill>
                  <a:srgbClr val="0070C0"/>
                </a:solidFill>
              </a:rPr>
              <a:t>là</a:t>
            </a:r>
            <a:r>
              <a:rPr lang="en-US" sz="2800" b="1" dirty="0">
                <a:solidFill>
                  <a:srgbClr val="0070C0"/>
                </a:solidFill>
              </a:rPr>
              <a:t> 2,45 m do </a:t>
            </a:r>
            <a:r>
              <a:rPr lang="en-US" sz="2800" b="1" dirty="0" err="1">
                <a:solidFill>
                  <a:srgbClr val="0070C0"/>
                </a:solidFill>
              </a:rPr>
              <a:t>vận</a:t>
            </a:r>
            <a:r>
              <a:rPr lang="en-US" sz="2800" b="1" dirty="0">
                <a:solidFill>
                  <a:srgbClr val="0070C0"/>
                </a:solidFill>
              </a:rPr>
              <a:t> </a:t>
            </a:r>
            <a:r>
              <a:rPr lang="en-US" sz="2800" b="1" dirty="0" err="1">
                <a:solidFill>
                  <a:srgbClr val="0070C0"/>
                </a:solidFill>
              </a:rPr>
              <a:t>động</a:t>
            </a:r>
            <a:r>
              <a:rPr lang="en-US" sz="2800" b="1" dirty="0">
                <a:solidFill>
                  <a:srgbClr val="0070C0"/>
                </a:solidFill>
              </a:rPr>
              <a:t> </a:t>
            </a:r>
            <a:r>
              <a:rPr lang="en-US" sz="2800" b="1" dirty="0" err="1">
                <a:solidFill>
                  <a:srgbClr val="0070C0"/>
                </a:solidFill>
              </a:rPr>
              <a:t>viên</a:t>
            </a:r>
            <a:r>
              <a:rPr lang="en-US" sz="2800" b="1" dirty="0">
                <a:solidFill>
                  <a:srgbClr val="0070C0"/>
                </a:solidFill>
              </a:rPr>
              <a:t> </a:t>
            </a:r>
            <a:r>
              <a:rPr lang="en-US" sz="2800" b="1" dirty="0" err="1">
                <a:solidFill>
                  <a:srgbClr val="0070C0"/>
                </a:solidFill>
              </a:rPr>
              <a:t>người</a:t>
            </a:r>
            <a:r>
              <a:rPr lang="en-US" sz="2800" b="1" dirty="0">
                <a:solidFill>
                  <a:srgbClr val="0070C0"/>
                </a:solidFill>
              </a:rPr>
              <a:t> Cuba Javier Sotomayor </a:t>
            </a:r>
            <a:r>
              <a:rPr lang="en-US" sz="2800" b="1" dirty="0" err="1">
                <a:solidFill>
                  <a:srgbClr val="0070C0"/>
                </a:solidFill>
              </a:rPr>
              <a:t>lập</a:t>
            </a:r>
            <a:r>
              <a:rPr lang="en-US" sz="2800" b="1" dirty="0">
                <a:solidFill>
                  <a:srgbClr val="0070C0"/>
                </a:solidFill>
              </a:rPr>
              <a:t> </a:t>
            </a:r>
            <a:r>
              <a:rPr lang="en-US" sz="2800" b="1" dirty="0" err="1">
                <a:solidFill>
                  <a:srgbClr val="0070C0"/>
                </a:solidFill>
              </a:rPr>
              <a:t>năm</a:t>
            </a:r>
            <a:r>
              <a:rPr lang="en-US" sz="2800" b="1" dirty="0">
                <a:solidFill>
                  <a:srgbClr val="0070C0"/>
                </a:solidFill>
              </a:rPr>
              <a:t> 1993. </a:t>
            </a:r>
            <a:r>
              <a:rPr lang="en-US" sz="2800" b="1" dirty="0" err="1">
                <a:solidFill>
                  <a:srgbClr val="0070C0"/>
                </a:solidFill>
              </a:rPr>
              <a:t>Tại</a:t>
            </a:r>
            <a:r>
              <a:rPr lang="en-US" sz="2800" b="1" dirty="0">
                <a:solidFill>
                  <a:srgbClr val="0070C0"/>
                </a:solidFill>
              </a:rPr>
              <a:t> </a:t>
            </a:r>
            <a:r>
              <a:rPr lang="en-US" sz="2800" b="1" dirty="0" err="1">
                <a:solidFill>
                  <a:srgbClr val="0070C0"/>
                </a:solidFill>
              </a:rPr>
              <a:t>sao</a:t>
            </a:r>
            <a:r>
              <a:rPr lang="en-US" sz="2800" b="1" dirty="0">
                <a:solidFill>
                  <a:srgbClr val="0070C0"/>
                </a:solidFill>
              </a:rPr>
              <a:t> </a:t>
            </a:r>
            <a:r>
              <a:rPr lang="en-US" sz="2800" b="1" dirty="0" err="1">
                <a:solidFill>
                  <a:srgbClr val="0070C0"/>
                </a:solidFill>
              </a:rPr>
              <a:t>vận</a:t>
            </a:r>
            <a:r>
              <a:rPr lang="en-US" sz="2800" b="1" dirty="0">
                <a:solidFill>
                  <a:srgbClr val="0070C0"/>
                </a:solidFill>
              </a:rPr>
              <a:t> </a:t>
            </a:r>
            <a:r>
              <a:rPr lang="en-US" sz="2800" b="1" dirty="0" err="1">
                <a:solidFill>
                  <a:srgbClr val="0070C0"/>
                </a:solidFill>
              </a:rPr>
              <a:t>động</a:t>
            </a:r>
            <a:r>
              <a:rPr lang="en-US" sz="2800" b="1" dirty="0">
                <a:solidFill>
                  <a:srgbClr val="0070C0"/>
                </a:solidFill>
              </a:rPr>
              <a:t> </a:t>
            </a:r>
            <a:r>
              <a:rPr lang="en-US" sz="2800" b="1" dirty="0" err="1">
                <a:solidFill>
                  <a:srgbClr val="0070C0"/>
                </a:solidFill>
              </a:rPr>
              <a:t>viên</a:t>
            </a:r>
            <a:r>
              <a:rPr lang="en-US" sz="2800" b="1" dirty="0">
                <a:solidFill>
                  <a:srgbClr val="0070C0"/>
                </a:solidFill>
              </a:rPr>
              <a:t> </a:t>
            </a:r>
            <a:r>
              <a:rPr lang="en-US" sz="2800" b="1" dirty="0" err="1">
                <a:solidFill>
                  <a:srgbClr val="0070C0"/>
                </a:solidFill>
              </a:rPr>
              <a:t>nhảy</a:t>
            </a:r>
            <a:r>
              <a:rPr lang="en-US" sz="2800" b="1" dirty="0">
                <a:solidFill>
                  <a:srgbClr val="0070C0"/>
                </a:solidFill>
              </a:rPr>
              <a:t> </a:t>
            </a:r>
            <a:r>
              <a:rPr lang="en-US" sz="2800" b="1" dirty="0" err="1">
                <a:solidFill>
                  <a:srgbClr val="0070C0"/>
                </a:solidFill>
              </a:rPr>
              <a:t>sào</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thể</a:t>
            </a:r>
            <a:r>
              <a:rPr lang="en-US" sz="2800" b="1" dirty="0">
                <a:solidFill>
                  <a:srgbClr val="0070C0"/>
                </a:solidFill>
              </a:rPr>
              <a:t> </a:t>
            </a:r>
            <a:r>
              <a:rPr lang="en-US" sz="2800" b="1" dirty="0" err="1">
                <a:solidFill>
                  <a:srgbClr val="0070C0"/>
                </a:solidFill>
              </a:rPr>
              <a:t>nhảy</a:t>
            </a:r>
            <a:r>
              <a:rPr lang="en-US" sz="2800" b="1" dirty="0">
                <a:solidFill>
                  <a:srgbClr val="0070C0"/>
                </a:solidFill>
              </a:rPr>
              <a:t> </a:t>
            </a:r>
            <a:r>
              <a:rPr lang="en-US" sz="2800" b="1" dirty="0" err="1">
                <a:solidFill>
                  <a:srgbClr val="0070C0"/>
                </a:solidFill>
              </a:rPr>
              <a:t>cao</a:t>
            </a:r>
            <a:r>
              <a:rPr lang="en-US" sz="2800" b="1" dirty="0">
                <a:solidFill>
                  <a:srgbClr val="0070C0"/>
                </a:solidFill>
              </a:rPr>
              <a:t> </a:t>
            </a:r>
            <a:r>
              <a:rPr lang="en-US" sz="2800" b="1" dirty="0" err="1">
                <a:solidFill>
                  <a:srgbClr val="0070C0"/>
                </a:solidFill>
              </a:rPr>
              <a:t>hơn</a:t>
            </a:r>
            <a:r>
              <a:rPr lang="en-US" sz="2800" b="1" dirty="0">
                <a:solidFill>
                  <a:srgbClr val="0070C0"/>
                </a:solidFill>
              </a:rPr>
              <a:t> </a:t>
            </a:r>
            <a:r>
              <a:rPr lang="en-US" sz="2800" b="1" dirty="0" err="1">
                <a:solidFill>
                  <a:srgbClr val="0070C0"/>
                </a:solidFill>
              </a:rPr>
              <a:t>vận</a:t>
            </a:r>
            <a:r>
              <a:rPr lang="en-US" sz="2800" b="1" dirty="0">
                <a:solidFill>
                  <a:srgbClr val="0070C0"/>
                </a:solidFill>
              </a:rPr>
              <a:t> </a:t>
            </a:r>
            <a:r>
              <a:rPr lang="en-US" sz="2800" b="1" dirty="0" err="1">
                <a:solidFill>
                  <a:srgbClr val="0070C0"/>
                </a:solidFill>
              </a:rPr>
              <a:t>động</a:t>
            </a:r>
            <a:r>
              <a:rPr lang="en-US" sz="2800" b="1" dirty="0">
                <a:solidFill>
                  <a:srgbClr val="0070C0"/>
                </a:solidFill>
              </a:rPr>
              <a:t> </a:t>
            </a:r>
            <a:r>
              <a:rPr lang="en-US" sz="2800" b="1" dirty="0" err="1">
                <a:solidFill>
                  <a:srgbClr val="0070C0"/>
                </a:solidFill>
              </a:rPr>
              <a:t>viên</a:t>
            </a:r>
            <a:r>
              <a:rPr lang="en-US" sz="2800" b="1" dirty="0">
                <a:solidFill>
                  <a:srgbClr val="0070C0"/>
                </a:solidFill>
              </a:rPr>
              <a:t> </a:t>
            </a:r>
            <a:r>
              <a:rPr lang="en-US" sz="2800" b="1" dirty="0" err="1">
                <a:solidFill>
                  <a:srgbClr val="0070C0"/>
                </a:solidFill>
              </a:rPr>
              <a:t>nhảy</a:t>
            </a:r>
            <a:r>
              <a:rPr lang="en-US" sz="2800" b="1" dirty="0">
                <a:solidFill>
                  <a:srgbClr val="0070C0"/>
                </a:solidFill>
              </a:rPr>
              <a:t> </a:t>
            </a:r>
            <a:r>
              <a:rPr lang="en-US" sz="2800" b="1" dirty="0" err="1">
                <a:solidFill>
                  <a:srgbClr val="0070C0"/>
                </a:solidFill>
              </a:rPr>
              <a:t>cao</a:t>
            </a:r>
            <a:r>
              <a:rPr lang="en-US" sz="2800" b="1" dirty="0">
                <a:solidFill>
                  <a:srgbClr val="0070C0"/>
                </a:solidFill>
              </a:rPr>
              <a:t> </a:t>
            </a:r>
            <a:r>
              <a:rPr lang="en-US" sz="2800" b="1" dirty="0" err="1">
                <a:solidFill>
                  <a:srgbClr val="0070C0"/>
                </a:solidFill>
              </a:rPr>
              <a:t>nhiều</a:t>
            </a:r>
            <a:r>
              <a:rPr lang="en-US" sz="2800" b="1" dirty="0">
                <a:solidFill>
                  <a:srgbClr val="0070C0"/>
                </a:solidFill>
              </a:rPr>
              <a:t> </a:t>
            </a:r>
            <a:r>
              <a:rPr lang="en-US" sz="2800" b="1" dirty="0" err="1">
                <a:solidFill>
                  <a:srgbClr val="0070C0"/>
                </a:solidFill>
              </a:rPr>
              <a:t>đến</a:t>
            </a:r>
            <a:r>
              <a:rPr lang="en-US" sz="2800" b="1" dirty="0">
                <a:solidFill>
                  <a:srgbClr val="0070C0"/>
                </a:solidFill>
              </a:rPr>
              <a:t> </a:t>
            </a:r>
            <a:r>
              <a:rPr lang="en-US" sz="2800" b="1" dirty="0" err="1">
                <a:solidFill>
                  <a:srgbClr val="0070C0"/>
                </a:solidFill>
              </a:rPr>
              <a:t>thế</a:t>
            </a:r>
            <a:r>
              <a:rPr lang="en-US" sz="2800" b="1" dirty="0">
                <a:solidFill>
                  <a:srgbClr val="0070C0"/>
                </a:solidFill>
              </a:rPr>
              <a:t>?</a:t>
            </a:r>
            <a:endParaRPr lang="vi-VN" sz="2800" b="1" dirty="0">
              <a:solidFill>
                <a:srgbClr val="0070C0"/>
              </a:solidFill>
            </a:endParaRPr>
          </a:p>
        </p:txBody>
      </p:sp>
      <p:pic>
        <p:nvPicPr>
          <p:cNvPr id="6" name="Kỷ lục nhảy sào thế giới bị phá - VnExpress Thể thao - Google Chrome 2022-12-06 22-29-02" descr="n88 zalo Sel Nghie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87781" y="404948"/>
            <a:ext cx="6276185" cy="3540034"/>
          </a:xfrm>
          <a:prstGeom prst="rect">
            <a:avLst/>
          </a:prstGeom>
        </p:spPr>
      </p:pic>
      <p:sp>
        <p:nvSpPr>
          <p:cNvPr id="7" name="TextBox 6" descr="n88 zalo Sel Nghieu"/>
          <p:cNvSpPr txBox="1"/>
          <p:nvPr/>
        </p:nvSpPr>
        <p:spPr>
          <a:xfrm>
            <a:off x="6058575" y="4281045"/>
            <a:ext cx="5734595" cy="830997"/>
          </a:xfrm>
          <a:prstGeom prst="rect">
            <a:avLst/>
          </a:prstGeom>
          <a:solidFill>
            <a:srgbClr val="FFC000"/>
          </a:solidFill>
        </p:spPr>
        <p:txBody>
          <a:bodyPr wrap="square" rtlCol="0">
            <a:spAutoFit/>
          </a:bodyPr>
          <a:lstStyle/>
          <a:p>
            <a:pPr algn="ctr"/>
            <a:r>
              <a:rPr lang="en-US" sz="2400" b="1" dirty="0" err="1"/>
              <a:t>Vận</a:t>
            </a:r>
            <a:r>
              <a:rPr lang="en-US" sz="2400" b="1" dirty="0"/>
              <a:t> </a:t>
            </a:r>
            <a:r>
              <a:rPr lang="en-US" sz="2400" b="1" dirty="0" err="1"/>
              <a:t>động</a:t>
            </a:r>
            <a:r>
              <a:rPr lang="en-US" sz="2400" b="1" dirty="0"/>
              <a:t> </a:t>
            </a:r>
            <a:r>
              <a:rPr lang="en-US" sz="2400" b="1" dirty="0" err="1"/>
              <a:t>viên</a:t>
            </a:r>
            <a:r>
              <a:rPr lang="en-US" sz="2400" b="1" dirty="0"/>
              <a:t> </a:t>
            </a:r>
            <a:r>
              <a:rPr lang="en-US" sz="2400" b="1" dirty="0" err="1"/>
              <a:t>nhảy</a:t>
            </a:r>
            <a:r>
              <a:rPr lang="en-US" sz="2400" b="1" dirty="0"/>
              <a:t> </a:t>
            </a:r>
            <a:r>
              <a:rPr lang="en-US" sz="2400" b="1" dirty="0" err="1"/>
              <a:t>sào</a:t>
            </a:r>
            <a:r>
              <a:rPr lang="en-US" sz="2400" b="1" dirty="0"/>
              <a:t> </a:t>
            </a:r>
            <a:r>
              <a:rPr lang="en-US" sz="2400" b="1" dirty="0" err="1"/>
              <a:t>người</a:t>
            </a:r>
            <a:r>
              <a:rPr lang="en-US" sz="2400" b="1" dirty="0"/>
              <a:t> </a:t>
            </a:r>
            <a:r>
              <a:rPr lang="en-US" sz="2400" b="1" dirty="0" err="1"/>
              <a:t>Thụy</a:t>
            </a:r>
            <a:r>
              <a:rPr lang="en-US" sz="2400" b="1" dirty="0"/>
              <a:t> </a:t>
            </a:r>
            <a:r>
              <a:rPr lang="en-US" sz="2400" b="1" dirty="0" err="1"/>
              <a:t>Điển</a:t>
            </a:r>
            <a:r>
              <a:rPr lang="en-US" sz="2400" b="1" dirty="0"/>
              <a:t> </a:t>
            </a:r>
            <a:r>
              <a:rPr lang="en-US" sz="2400" b="1" dirty="0" err="1"/>
              <a:t>Amand</a:t>
            </a:r>
            <a:r>
              <a:rPr lang="en-US" sz="2400" b="1" dirty="0"/>
              <a:t> </a:t>
            </a:r>
            <a:r>
              <a:rPr lang="en-US" sz="2400" b="1" dirty="0" err="1"/>
              <a:t>Duplantis</a:t>
            </a:r>
            <a:endParaRPr lang="en-US" sz="2400" b="1" dirty="0"/>
          </a:p>
        </p:txBody>
      </p:sp>
    </p:spTree>
    <p:extLst>
      <p:ext uri="{BB962C8B-B14F-4D97-AF65-F5344CB8AC3E}">
        <p14:creationId xmlns:p14="http://schemas.microsoft.com/office/powerpoint/2010/main" val="205781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8 zalo Sel Nghieu">
            <a:extLst>
              <a:ext uri="{FF2B5EF4-FFF2-40B4-BE49-F238E27FC236}">
                <a16:creationId xmlns:a16="http://schemas.microsoft.com/office/drawing/2014/main" id="{B43A4FD6-A113-4752-9D1C-5A96E995E6AA}"/>
              </a:ext>
            </a:extLst>
          </p:cNvPr>
          <p:cNvGrpSpPr/>
          <p:nvPr/>
        </p:nvGrpSpPr>
        <p:grpSpPr>
          <a:xfrm>
            <a:off x="617356" y="228522"/>
            <a:ext cx="3014660" cy="955871"/>
            <a:chOff x="1196025" y="2012250"/>
            <a:chExt cx="2821234" cy="727040"/>
          </a:xfrm>
        </p:grpSpPr>
        <p:sp>
          <p:nvSpPr>
            <p:cNvPr id="6"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7"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8 zalo Sel Nghieu">
            <a:extLst>
              <a:ext uri="{FF2B5EF4-FFF2-40B4-BE49-F238E27FC236}">
                <a16:creationId xmlns:a16="http://schemas.microsoft.com/office/drawing/2014/main" id="{5DC4BF7E-61DA-41AF-A12D-3447AFEC21E8}"/>
              </a:ext>
            </a:extLst>
          </p:cNvPr>
          <p:cNvSpPr txBox="1"/>
          <p:nvPr/>
        </p:nvSpPr>
        <p:spPr>
          <a:xfrm>
            <a:off x="844086" y="479165"/>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4" name="Picture 2" descr="n88 zalo Sel Nghieu">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844086" y="1251335"/>
            <a:ext cx="1999884" cy="185444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descr="n88 zalo Sel Nghieu"/>
          <p:cNvSpPr/>
          <p:nvPr/>
        </p:nvSpPr>
        <p:spPr>
          <a:xfrm>
            <a:off x="178420" y="3300760"/>
            <a:ext cx="11816355" cy="3512634"/>
          </a:xfrm>
          <a:prstGeom prst="roundRect">
            <a:avLst>
              <a:gd name="adj" fmla="val 7445"/>
            </a:avLst>
          </a:prstGeom>
          <a:solidFill>
            <a:schemeClr val="accent4">
              <a:lumMod val="20000"/>
              <a:lumOff val="8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lgn="just">
              <a:lnSpc>
                <a:spcPct val="115000"/>
              </a:lnSpc>
              <a:buAutoNum type="arabicPeriod"/>
              <a:defRPr/>
            </a:pP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Trên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Hình</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26.1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là</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một</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phần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đường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đi</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của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tàu</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lượn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siêu</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tốc</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Em</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hãy</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phân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tích</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sự</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chuyển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hóa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giữa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động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và</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thế</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của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tàu</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lượn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trên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từng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đoạn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đường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a:t>
            </a:r>
          </a:p>
          <a:p>
            <a:pPr marL="514350" lvl="0" indent="-514350" algn="just">
              <a:lnSpc>
                <a:spcPct val="115000"/>
              </a:lnSpc>
              <a:buAutoNum type="arabicPeriod"/>
              <a:defRPr/>
            </a:pP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Trong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các</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quá</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trình</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hoạt</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động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của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tàu</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lượn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ngoài</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động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và</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thế</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còn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có</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dạng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lượng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nào</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khác</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tham</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gia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vào</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quá</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trình</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chuyển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hóa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a:t>
            </a:r>
          </a:p>
          <a:p>
            <a:pPr marL="514350" lvl="0" indent="-514350" algn="just">
              <a:lnSpc>
                <a:spcPct val="115000"/>
              </a:lnSpc>
              <a:buAutoNum type="arabicPeriod"/>
              <a:defRPr/>
            </a:pP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Từ</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những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ví</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dụ</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trên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chỉ</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ra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kết</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luận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về</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sự</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chuyển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hoá</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giữa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động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và</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thế</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của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vật</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trường</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hợp</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nào</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lực</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sinh</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công</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phát</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động</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trường</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hợp</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nào</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lực</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sinh</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công</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smtClean="0">
                <a:solidFill>
                  <a:schemeClr val="tx1">
                    <a:lumMod val="95000"/>
                    <a:lumOff val="5000"/>
                  </a:schemeClr>
                </a:solidFill>
                <a:ea typeface="Times New Roman" panose="02020603050405020304" pitchFamily="18" charset="0"/>
                <a:cs typeface="#9Slide03 Arima Madurai Black" panose="00000A00000000000000" pitchFamily="2" charset="-93"/>
              </a:rPr>
              <a:t>cản</a:t>
            </a:r>
            <a:r>
              <a:rPr lang="en-US" sz="2400" b="1" dirty="0" smtClean="0">
                <a:solidFill>
                  <a:schemeClr val="tx1">
                    <a:lumMod val="95000"/>
                    <a:lumOff val="5000"/>
                  </a:schemeClr>
                </a:solidFill>
                <a:ea typeface="Times New Roman" panose="02020603050405020304" pitchFamily="18" charset="0"/>
                <a:cs typeface="#9Slide03 Arima Madurai Black" panose="00000A00000000000000" pitchFamily="2" charset="-93"/>
              </a:rPr>
              <a:t>?</a:t>
            </a:r>
            <a:endPar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endParaRPr>
          </a:p>
        </p:txBody>
      </p:sp>
      <p:pic>
        <p:nvPicPr>
          <p:cNvPr id="11" name="Picture 10" descr="n88 zalo Sel Nghieu"/>
          <p:cNvPicPr/>
          <p:nvPr/>
        </p:nvPicPr>
        <p:blipFill rotWithShape="1">
          <a:blip r:embed="rId4">
            <a:extLst>
              <a:ext uri="{28A0092B-C50C-407E-A947-70E740481C1C}">
                <a14:useLocalDpi xmlns:a14="http://schemas.microsoft.com/office/drawing/2010/main" val="0"/>
              </a:ext>
            </a:extLst>
          </a:blip>
          <a:srcRect b="-192"/>
          <a:stretch/>
        </p:blipFill>
        <p:spPr bwMode="auto">
          <a:xfrm>
            <a:off x="4894729" y="45120"/>
            <a:ext cx="5150224" cy="3330092"/>
          </a:xfrm>
          <a:prstGeom prst="rect">
            <a:avLst/>
          </a:prstGeom>
          <a:noFill/>
          <a:ln>
            <a:noFill/>
          </a:ln>
        </p:spPr>
      </p:pic>
    </p:spTree>
    <p:extLst>
      <p:ext uri="{BB962C8B-B14F-4D97-AF65-F5344CB8AC3E}">
        <p14:creationId xmlns:p14="http://schemas.microsoft.com/office/powerpoint/2010/main" val="38621512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88 zalo Sel Nghi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303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88 zalo Sel Nghieu"/>
          <p:cNvSpPr txBox="1"/>
          <p:nvPr/>
        </p:nvSpPr>
        <p:spPr>
          <a:xfrm>
            <a:off x="1223554" y="1068268"/>
            <a:ext cx="9958252" cy="2308324"/>
          </a:xfrm>
          <a:prstGeom prst="rect">
            <a:avLst/>
          </a:prstGeom>
          <a:noFill/>
        </p:spPr>
        <p:txBody>
          <a:bodyPr wrap="square" rtlCol="0">
            <a:spAutoFit/>
          </a:bodyPr>
          <a:lstStyle/>
          <a:p>
            <a:pPr lvl="0" algn="just"/>
            <a:r>
              <a:rPr lang="en-US" sz="2400" b="1" dirty="0">
                <a:solidFill>
                  <a:srgbClr val="0070C0"/>
                </a:solidFill>
              </a:rPr>
              <a:t>1. </a:t>
            </a:r>
            <a:r>
              <a:rPr lang="vi-VN" sz="2400" b="1" dirty="0">
                <a:solidFill>
                  <a:srgbClr val="0070C0"/>
                </a:solidFill>
              </a:rPr>
              <a:t>Chọn mốc tại mặt đất, chiều dương là chiều chuyển động của tàu</a:t>
            </a:r>
          </a:p>
          <a:p>
            <a:pPr lvl="0" algn="just"/>
            <a:r>
              <a:rPr lang="vi-VN" sz="2400" b="1" dirty="0">
                <a:solidFill>
                  <a:srgbClr val="0070C0"/>
                </a:solidFill>
              </a:rPr>
              <a:t>+ Từ A – B: Động năng giảm, thế năng tăng đến giá trị cực đại</a:t>
            </a:r>
          </a:p>
          <a:p>
            <a:pPr lvl="0" algn="just"/>
            <a:r>
              <a:rPr lang="vi-VN" sz="2400" b="1" dirty="0">
                <a:solidFill>
                  <a:srgbClr val="0070C0"/>
                </a:solidFill>
              </a:rPr>
              <a:t>+ Từ B – C: Động năng tăng, thế năng giảm</a:t>
            </a:r>
          </a:p>
          <a:p>
            <a:pPr lvl="0" algn="just"/>
            <a:r>
              <a:rPr lang="vi-VN" sz="2400" b="1" dirty="0">
                <a:solidFill>
                  <a:srgbClr val="0070C0"/>
                </a:solidFill>
              </a:rPr>
              <a:t>+ Từ C – D: Động năng giảm, thế năng tăng</a:t>
            </a:r>
          </a:p>
          <a:p>
            <a:pPr lvl="0" algn="just"/>
            <a:r>
              <a:rPr lang="vi-VN" sz="2400" b="1" dirty="0">
                <a:solidFill>
                  <a:srgbClr val="0070C0"/>
                </a:solidFill>
              </a:rPr>
              <a:t>+ Từ D – E: Động năng tăng, thế năng giảm</a:t>
            </a:r>
          </a:p>
        </p:txBody>
      </p:sp>
      <p:sp>
        <p:nvSpPr>
          <p:cNvPr id="8" name="TextBox 7" descr="n88 zalo Sel Nghieu"/>
          <p:cNvSpPr txBox="1"/>
          <p:nvPr/>
        </p:nvSpPr>
        <p:spPr>
          <a:xfrm>
            <a:off x="1223554" y="3376592"/>
            <a:ext cx="9958252" cy="1200329"/>
          </a:xfrm>
          <a:prstGeom prst="rect">
            <a:avLst/>
          </a:prstGeom>
          <a:noFill/>
        </p:spPr>
        <p:txBody>
          <a:bodyPr wrap="square" rtlCol="0">
            <a:spAutoFit/>
          </a:bodyPr>
          <a:lstStyle/>
          <a:p>
            <a:pPr lvl="0" algn="just"/>
            <a:r>
              <a:rPr lang="en-US" sz="2400" b="1" dirty="0">
                <a:solidFill>
                  <a:srgbClr val="0070C0"/>
                </a:solidFill>
              </a:rPr>
              <a:t>2. </a:t>
            </a:r>
            <a:r>
              <a:rPr lang="vi-VN" sz="2400" b="1" dirty="0">
                <a:solidFill>
                  <a:srgbClr val="0070C0"/>
                </a:solidFill>
              </a:rPr>
              <a:t>Trong quá trình hoạt động của tàu </a:t>
            </a:r>
            <a:r>
              <a:rPr lang="vi-VN" sz="2400" b="1" dirty="0" smtClean="0">
                <a:solidFill>
                  <a:srgbClr val="0070C0"/>
                </a:solidFill>
              </a:rPr>
              <a:t>lượn </a:t>
            </a:r>
            <a:r>
              <a:rPr lang="vi-VN" sz="2400" b="1" dirty="0">
                <a:solidFill>
                  <a:srgbClr val="0070C0"/>
                </a:solidFill>
              </a:rPr>
              <a:t>siêu tốc, ngoài động năng và thế năng tham gia vào quá trình chuyển hóa thì còn có nhiệt năng.</a:t>
            </a:r>
          </a:p>
        </p:txBody>
      </p:sp>
      <p:sp>
        <p:nvSpPr>
          <p:cNvPr id="9" name="TextBox 8" descr="n88 zalo Sel Nghieu"/>
          <p:cNvSpPr txBox="1"/>
          <p:nvPr/>
        </p:nvSpPr>
        <p:spPr>
          <a:xfrm>
            <a:off x="1223554" y="4608208"/>
            <a:ext cx="9958252" cy="1569660"/>
          </a:xfrm>
          <a:prstGeom prst="rect">
            <a:avLst/>
          </a:prstGeom>
          <a:noFill/>
        </p:spPr>
        <p:txBody>
          <a:bodyPr wrap="square" rtlCol="0">
            <a:spAutoFit/>
          </a:bodyPr>
          <a:lstStyle/>
          <a:p>
            <a:pPr lvl="0" algn="just"/>
            <a:r>
              <a:rPr lang="en-US" sz="2400" b="1" dirty="0">
                <a:solidFill>
                  <a:srgbClr val="0070C0"/>
                </a:solidFill>
              </a:rPr>
              <a:t>3. </a:t>
            </a:r>
            <a:r>
              <a:rPr lang="vi-VN" sz="2400" b="1" dirty="0">
                <a:solidFill>
                  <a:srgbClr val="0070C0"/>
                </a:solidFill>
              </a:rPr>
              <a:t>Kết luận về sự chuyển hoá giữa động năng và </a:t>
            </a:r>
            <a:r>
              <a:rPr lang="en-US" sz="2400" b="1" smtClean="0">
                <a:solidFill>
                  <a:srgbClr val="0070C0"/>
                </a:solidFill>
              </a:rPr>
              <a:t>thế</a:t>
            </a:r>
            <a:r>
              <a:rPr lang="vi-VN" sz="2400" b="1" smtClean="0">
                <a:solidFill>
                  <a:srgbClr val="0070C0"/>
                </a:solidFill>
              </a:rPr>
              <a:t> </a:t>
            </a:r>
            <a:r>
              <a:rPr lang="vi-VN" sz="2400" b="1" dirty="0">
                <a:solidFill>
                  <a:srgbClr val="0070C0"/>
                </a:solidFill>
              </a:rPr>
              <a:t>năng của vật: Nếu thế n</a:t>
            </a:r>
            <a:r>
              <a:rPr lang="en-US" sz="2400" b="1" dirty="0" err="1">
                <a:solidFill>
                  <a:srgbClr val="0070C0"/>
                </a:solidFill>
              </a:rPr>
              <a:t>ăng</a:t>
            </a:r>
            <a:r>
              <a:rPr lang="vi-VN" sz="2400" b="1" dirty="0">
                <a:solidFill>
                  <a:srgbClr val="0070C0"/>
                </a:solidFill>
              </a:rPr>
              <a:t> chuyển thành động năng thì lực sẽ sinh công phát động, ngược lại khí động năng chuyển hoá thành thế năng thì lực sinh công cản</a:t>
            </a:r>
          </a:p>
        </p:txBody>
      </p:sp>
    </p:spTree>
    <p:extLst>
      <p:ext uri="{BB962C8B-B14F-4D97-AF65-F5344CB8AC3E}">
        <p14:creationId xmlns:p14="http://schemas.microsoft.com/office/powerpoint/2010/main" val="141003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11;p46" descr="n88 zalo Sel Nghieu">
            <a:extLst>
              <a:ext uri="{FF2B5EF4-FFF2-40B4-BE49-F238E27FC236}">
                <a16:creationId xmlns:a16="http://schemas.microsoft.com/office/drawing/2014/main" id="{A935449C-83E2-42E8-82C2-292FF90E09BE}"/>
              </a:ext>
            </a:extLst>
          </p:cNvPr>
          <p:cNvGrpSpPr/>
          <p:nvPr/>
        </p:nvGrpSpPr>
        <p:grpSpPr>
          <a:xfrm>
            <a:off x="1055159" y="653142"/>
            <a:ext cx="10178898" cy="4689567"/>
            <a:chOff x="839111" y="1640572"/>
            <a:chExt cx="2313261" cy="1700059"/>
          </a:xfrm>
        </p:grpSpPr>
        <p:sp>
          <p:nvSpPr>
            <p:cNvPr id="7" name="Google Shape;1012;p46">
              <a:extLst>
                <a:ext uri="{FF2B5EF4-FFF2-40B4-BE49-F238E27FC236}">
                  <a16:creationId xmlns:a16="http://schemas.microsoft.com/office/drawing/2014/main" id="{9CDB4080-4D6D-4273-8929-26022A3C5DE2}"/>
                </a:ext>
              </a:extLst>
            </p:cNvPr>
            <p:cNvSpPr/>
            <p:nvPr/>
          </p:nvSpPr>
          <p:spPr>
            <a:xfrm rot="5342561">
              <a:off x="1157447" y="1354155"/>
              <a:ext cx="1620485" cy="223039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1013;p46">
              <a:extLst>
                <a:ext uri="{FF2B5EF4-FFF2-40B4-BE49-F238E27FC236}">
                  <a16:creationId xmlns:a16="http://schemas.microsoft.com/office/drawing/2014/main" id="{149B384A-2B5E-48B6-90D8-A93694B3E8EB}"/>
                </a:ext>
              </a:extLst>
            </p:cNvPr>
            <p:cNvSpPr/>
            <p:nvPr/>
          </p:nvSpPr>
          <p:spPr>
            <a:xfrm rot="5342561">
              <a:off x="1213551" y="1396654"/>
              <a:ext cx="1620485" cy="223039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noFill/>
            <a:ln w="9525" cap="flat" cmpd="sng">
              <a:solidFill>
                <a:srgbClr val="151D3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descr="n88 zalo Sel Nghieu"/>
          <p:cNvSpPr txBox="1"/>
          <p:nvPr/>
        </p:nvSpPr>
        <p:spPr>
          <a:xfrm>
            <a:off x="1567543" y="796834"/>
            <a:ext cx="9000308" cy="2554545"/>
          </a:xfrm>
          <a:prstGeom prst="rect">
            <a:avLst/>
          </a:prstGeom>
          <a:noFill/>
        </p:spPr>
        <p:txBody>
          <a:bodyPr wrap="square" rtlCol="0">
            <a:spAutoFit/>
          </a:bodyPr>
          <a:lstStyle/>
          <a:p>
            <a:pPr algn="just"/>
            <a:r>
              <a:rPr lang="en-US" sz="3200" b="1" dirty="0" err="1">
                <a:solidFill>
                  <a:srgbClr val="0070C0"/>
                </a:solidFill>
              </a:rPr>
              <a:t>Như</a:t>
            </a:r>
            <a:r>
              <a:rPr lang="en-US" sz="3200" b="1" dirty="0">
                <a:solidFill>
                  <a:srgbClr val="0070C0"/>
                </a:solidFill>
              </a:rPr>
              <a:t> </a:t>
            </a:r>
            <a:r>
              <a:rPr lang="en-US" sz="3200" b="1" dirty="0" err="1">
                <a:solidFill>
                  <a:srgbClr val="0070C0"/>
                </a:solidFill>
              </a:rPr>
              <a:t>vậy</a:t>
            </a:r>
            <a:r>
              <a:rPr lang="en-US" sz="3200" b="1" dirty="0">
                <a:solidFill>
                  <a:srgbClr val="0070C0"/>
                </a:solidFill>
              </a:rPr>
              <a:t> </a:t>
            </a:r>
            <a:r>
              <a:rPr lang="en-US" sz="3200" b="1" dirty="0" err="1">
                <a:solidFill>
                  <a:srgbClr val="0070C0"/>
                </a:solidFill>
              </a:rPr>
              <a:t>động</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và</a:t>
            </a:r>
            <a:r>
              <a:rPr lang="en-US" sz="3200" b="1" dirty="0">
                <a:solidFill>
                  <a:srgbClr val="0070C0"/>
                </a:solidFill>
              </a:rPr>
              <a:t> </a:t>
            </a:r>
            <a:r>
              <a:rPr lang="en-US" sz="3200" b="1" dirty="0" err="1">
                <a:solidFill>
                  <a:srgbClr val="0070C0"/>
                </a:solidFill>
              </a:rPr>
              <a:t>thế</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có</a:t>
            </a:r>
            <a:r>
              <a:rPr lang="en-US" sz="3200" b="1" dirty="0">
                <a:solidFill>
                  <a:srgbClr val="0070C0"/>
                </a:solidFill>
              </a:rPr>
              <a:t> </a:t>
            </a:r>
            <a:r>
              <a:rPr lang="en-US" sz="3200" b="1" dirty="0" err="1">
                <a:solidFill>
                  <a:srgbClr val="0070C0"/>
                </a:solidFill>
              </a:rPr>
              <a:t>thể</a:t>
            </a:r>
            <a:r>
              <a:rPr lang="en-US" sz="3200" b="1" dirty="0">
                <a:solidFill>
                  <a:srgbClr val="0070C0"/>
                </a:solidFill>
              </a:rPr>
              <a:t> </a:t>
            </a:r>
            <a:r>
              <a:rPr lang="en-US" sz="3200" b="1" dirty="0" err="1">
                <a:solidFill>
                  <a:srgbClr val="0070C0"/>
                </a:solidFill>
              </a:rPr>
              <a:t>chuyển</a:t>
            </a:r>
            <a:r>
              <a:rPr lang="en-US" sz="3200" b="1" dirty="0">
                <a:solidFill>
                  <a:srgbClr val="0070C0"/>
                </a:solidFill>
              </a:rPr>
              <a:t> </a:t>
            </a:r>
            <a:r>
              <a:rPr lang="en-US" sz="3200" b="1" dirty="0" err="1">
                <a:solidFill>
                  <a:srgbClr val="0070C0"/>
                </a:solidFill>
              </a:rPr>
              <a:t>hóa</a:t>
            </a:r>
            <a:r>
              <a:rPr lang="en-US" sz="3200" b="1" dirty="0">
                <a:solidFill>
                  <a:srgbClr val="0070C0"/>
                </a:solidFill>
              </a:rPr>
              <a:t> qua </a:t>
            </a:r>
            <a:r>
              <a:rPr lang="en-US" sz="3200" b="1" dirty="0" err="1">
                <a:solidFill>
                  <a:srgbClr val="0070C0"/>
                </a:solidFill>
              </a:rPr>
              <a:t>lại</a:t>
            </a:r>
            <a:r>
              <a:rPr lang="en-US" sz="3200" b="1" dirty="0">
                <a:solidFill>
                  <a:srgbClr val="0070C0"/>
                </a:solidFill>
              </a:rPr>
              <a:t> </a:t>
            </a:r>
            <a:r>
              <a:rPr lang="en-US" sz="3200" b="1" dirty="0" err="1">
                <a:solidFill>
                  <a:srgbClr val="0070C0"/>
                </a:solidFill>
              </a:rPr>
              <a:t>lẫn</a:t>
            </a:r>
            <a:r>
              <a:rPr lang="en-US" sz="3200" b="1" dirty="0">
                <a:solidFill>
                  <a:srgbClr val="0070C0"/>
                </a:solidFill>
              </a:rPr>
              <a:t> </a:t>
            </a:r>
            <a:r>
              <a:rPr lang="en-US" sz="3200" b="1" dirty="0" err="1">
                <a:solidFill>
                  <a:srgbClr val="0070C0"/>
                </a:solidFill>
              </a:rPr>
              <a:t>nhau</a:t>
            </a:r>
            <a:r>
              <a:rPr lang="en-US" sz="3200" b="1" dirty="0">
                <a:solidFill>
                  <a:srgbClr val="0070C0"/>
                </a:solidFill>
              </a:rPr>
              <a:t>. </a:t>
            </a:r>
            <a:r>
              <a:rPr lang="en-US" sz="3200" b="1" dirty="0" err="1">
                <a:solidFill>
                  <a:srgbClr val="0070C0"/>
                </a:solidFill>
              </a:rPr>
              <a:t>Nếu</a:t>
            </a:r>
            <a:r>
              <a:rPr lang="en-US" sz="3200" b="1" dirty="0">
                <a:solidFill>
                  <a:srgbClr val="0070C0"/>
                </a:solidFill>
              </a:rPr>
              <a:t> </a:t>
            </a:r>
            <a:r>
              <a:rPr lang="en-US" sz="3200" b="1" dirty="0" err="1">
                <a:solidFill>
                  <a:srgbClr val="0070C0"/>
                </a:solidFill>
              </a:rPr>
              <a:t>thế</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chuyển</a:t>
            </a:r>
            <a:r>
              <a:rPr lang="en-US" sz="3200" b="1" dirty="0">
                <a:solidFill>
                  <a:srgbClr val="0070C0"/>
                </a:solidFill>
              </a:rPr>
              <a:t> </a:t>
            </a:r>
            <a:r>
              <a:rPr lang="en-US" sz="3200" b="1" dirty="0" err="1">
                <a:solidFill>
                  <a:srgbClr val="0070C0"/>
                </a:solidFill>
              </a:rPr>
              <a:t>thành</a:t>
            </a:r>
            <a:r>
              <a:rPr lang="en-US" sz="3200" b="1" dirty="0">
                <a:solidFill>
                  <a:srgbClr val="0070C0"/>
                </a:solidFill>
              </a:rPr>
              <a:t> </a:t>
            </a:r>
            <a:r>
              <a:rPr lang="en-US" sz="3200" b="1" dirty="0" err="1">
                <a:solidFill>
                  <a:srgbClr val="0070C0"/>
                </a:solidFill>
              </a:rPr>
              <a:t>động</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thì</a:t>
            </a:r>
            <a:r>
              <a:rPr lang="en-US" sz="3200" b="1" dirty="0">
                <a:solidFill>
                  <a:srgbClr val="0070C0"/>
                </a:solidFill>
              </a:rPr>
              <a:t> </a:t>
            </a:r>
            <a:r>
              <a:rPr lang="en-US" sz="3200" b="1" dirty="0" err="1">
                <a:solidFill>
                  <a:srgbClr val="0070C0"/>
                </a:solidFill>
              </a:rPr>
              <a:t>lực</a:t>
            </a:r>
            <a:r>
              <a:rPr lang="en-US" sz="3200" b="1" dirty="0">
                <a:solidFill>
                  <a:srgbClr val="0070C0"/>
                </a:solidFill>
              </a:rPr>
              <a:t> </a:t>
            </a:r>
            <a:r>
              <a:rPr lang="en-US" sz="3200" b="1" dirty="0" err="1">
                <a:solidFill>
                  <a:srgbClr val="0070C0"/>
                </a:solidFill>
              </a:rPr>
              <a:t>sẽ</a:t>
            </a:r>
            <a:r>
              <a:rPr lang="en-US" sz="3200" b="1" dirty="0">
                <a:solidFill>
                  <a:srgbClr val="0070C0"/>
                </a:solidFill>
              </a:rPr>
              <a:t> </a:t>
            </a:r>
            <a:r>
              <a:rPr lang="en-US" sz="3200" b="1" dirty="0" err="1">
                <a:solidFill>
                  <a:srgbClr val="0070C0"/>
                </a:solidFill>
              </a:rPr>
              <a:t>sinh</a:t>
            </a:r>
            <a:r>
              <a:rPr lang="en-US" sz="3200" b="1" dirty="0">
                <a:solidFill>
                  <a:srgbClr val="0070C0"/>
                </a:solidFill>
              </a:rPr>
              <a:t> </a:t>
            </a:r>
            <a:r>
              <a:rPr lang="en-US" sz="3200" b="1" dirty="0" err="1">
                <a:solidFill>
                  <a:srgbClr val="0070C0"/>
                </a:solidFill>
              </a:rPr>
              <a:t>công</a:t>
            </a:r>
            <a:r>
              <a:rPr lang="en-US" sz="3200" b="1" dirty="0">
                <a:solidFill>
                  <a:srgbClr val="0070C0"/>
                </a:solidFill>
              </a:rPr>
              <a:t> </a:t>
            </a:r>
            <a:r>
              <a:rPr lang="en-US" sz="3200" b="1" dirty="0" err="1">
                <a:solidFill>
                  <a:srgbClr val="0070C0"/>
                </a:solidFill>
              </a:rPr>
              <a:t>phát</a:t>
            </a:r>
            <a:r>
              <a:rPr lang="en-US" sz="3200" b="1" dirty="0">
                <a:solidFill>
                  <a:srgbClr val="0070C0"/>
                </a:solidFill>
              </a:rPr>
              <a:t> </a:t>
            </a:r>
            <a:r>
              <a:rPr lang="en-US" sz="3200" b="1" dirty="0" err="1">
                <a:solidFill>
                  <a:srgbClr val="0070C0"/>
                </a:solidFill>
              </a:rPr>
              <a:t>động</a:t>
            </a:r>
            <a:r>
              <a:rPr lang="en-US" sz="3200" b="1" dirty="0">
                <a:solidFill>
                  <a:srgbClr val="0070C0"/>
                </a:solidFill>
              </a:rPr>
              <a:t>, </a:t>
            </a:r>
            <a:r>
              <a:rPr lang="en-US" sz="3200" b="1" dirty="0" err="1">
                <a:solidFill>
                  <a:srgbClr val="0070C0"/>
                </a:solidFill>
              </a:rPr>
              <a:t>ngược</a:t>
            </a:r>
            <a:r>
              <a:rPr lang="en-US" sz="3200" b="1" dirty="0">
                <a:solidFill>
                  <a:srgbClr val="0070C0"/>
                </a:solidFill>
              </a:rPr>
              <a:t> </a:t>
            </a:r>
            <a:r>
              <a:rPr lang="en-US" sz="3200" b="1" dirty="0" err="1">
                <a:solidFill>
                  <a:srgbClr val="0070C0"/>
                </a:solidFill>
              </a:rPr>
              <a:t>lại</a:t>
            </a:r>
            <a:r>
              <a:rPr lang="en-US" sz="3200" b="1" dirty="0">
                <a:solidFill>
                  <a:srgbClr val="0070C0"/>
                </a:solidFill>
              </a:rPr>
              <a:t>, </a:t>
            </a:r>
            <a:r>
              <a:rPr lang="en-US" sz="3200" b="1" dirty="0" err="1">
                <a:solidFill>
                  <a:srgbClr val="0070C0"/>
                </a:solidFill>
              </a:rPr>
              <a:t>khi</a:t>
            </a:r>
            <a:r>
              <a:rPr lang="en-US" sz="3200" b="1" dirty="0">
                <a:solidFill>
                  <a:srgbClr val="0070C0"/>
                </a:solidFill>
              </a:rPr>
              <a:t> </a:t>
            </a:r>
            <a:r>
              <a:rPr lang="en-US" sz="3200" b="1" dirty="0" err="1">
                <a:solidFill>
                  <a:srgbClr val="0070C0"/>
                </a:solidFill>
              </a:rPr>
              <a:t>động</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chuyển</a:t>
            </a:r>
            <a:r>
              <a:rPr lang="en-US" sz="3200" b="1" dirty="0">
                <a:solidFill>
                  <a:srgbClr val="0070C0"/>
                </a:solidFill>
              </a:rPr>
              <a:t> </a:t>
            </a:r>
            <a:r>
              <a:rPr lang="en-US" sz="3200" b="1" dirty="0" err="1">
                <a:solidFill>
                  <a:srgbClr val="0070C0"/>
                </a:solidFill>
              </a:rPr>
              <a:t>thành</a:t>
            </a:r>
            <a:r>
              <a:rPr lang="en-US" sz="3200" b="1" dirty="0">
                <a:solidFill>
                  <a:srgbClr val="0070C0"/>
                </a:solidFill>
              </a:rPr>
              <a:t> </a:t>
            </a:r>
            <a:r>
              <a:rPr lang="en-US" sz="3200" b="1" dirty="0" err="1">
                <a:solidFill>
                  <a:srgbClr val="0070C0"/>
                </a:solidFill>
              </a:rPr>
              <a:t>thế</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thì</a:t>
            </a:r>
            <a:r>
              <a:rPr lang="en-US" sz="3200" b="1" dirty="0">
                <a:solidFill>
                  <a:srgbClr val="0070C0"/>
                </a:solidFill>
              </a:rPr>
              <a:t> </a:t>
            </a:r>
            <a:r>
              <a:rPr lang="en-US" sz="3200" b="1" dirty="0" err="1">
                <a:solidFill>
                  <a:srgbClr val="0070C0"/>
                </a:solidFill>
              </a:rPr>
              <a:t>lực</a:t>
            </a:r>
            <a:r>
              <a:rPr lang="en-US" sz="3200" b="1" dirty="0">
                <a:solidFill>
                  <a:srgbClr val="0070C0"/>
                </a:solidFill>
              </a:rPr>
              <a:t> </a:t>
            </a:r>
            <a:r>
              <a:rPr lang="en-US" sz="3200" b="1" dirty="0" err="1">
                <a:solidFill>
                  <a:srgbClr val="0070C0"/>
                </a:solidFill>
              </a:rPr>
              <a:t>sinh</a:t>
            </a:r>
            <a:r>
              <a:rPr lang="en-US" sz="3200" b="1" dirty="0">
                <a:solidFill>
                  <a:srgbClr val="0070C0"/>
                </a:solidFill>
              </a:rPr>
              <a:t> </a:t>
            </a:r>
            <a:r>
              <a:rPr lang="en-US" sz="3200" b="1" dirty="0" err="1">
                <a:solidFill>
                  <a:srgbClr val="0070C0"/>
                </a:solidFill>
              </a:rPr>
              <a:t>công</a:t>
            </a:r>
            <a:r>
              <a:rPr lang="en-US" sz="3200" b="1" dirty="0">
                <a:solidFill>
                  <a:srgbClr val="0070C0"/>
                </a:solidFill>
              </a:rPr>
              <a:t> </a:t>
            </a:r>
            <a:r>
              <a:rPr lang="en-US" sz="3200" b="1" dirty="0" err="1">
                <a:solidFill>
                  <a:srgbClr val="0070C0"/>
                </a:solidFill>
              </a:rPr>
              <a:t>cản</a:t>
            </a:r>
            <a:r>
              <a:rPr lang="en-US" sz="3200" b="1" dirty="0">
                <a:solidFill>
                  <a:srgbClr val="0070C0"/>
                </a:solidFill>
              </a:rPr>
              <a:t>.</a:t>
            </a:r>
          </a:p>
        </p:txBody>
      </p:sp>
      <p:pic>
        <p:nvPicPr>
          <p:cNvPr id="3" name="Picture 2" descr="n88 zalo Sel Nghie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24" y="4702507"/>
            <a:ext cx="857250" cy="2286000"/>
          </a:xfrm>
          <a:prstGeom prst="rect">
            <a:avLst/>
          </a:prstGeom>
        </p:spPr>
      </p:pic>
      <p:pic>
        <p:nvPicPr>
          <p:cNvPr id="12" name="Picture 11" descr="n88 zalo Sel Nghie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0140" y="0"/>
            <a:ext cx="857250" cy="2286000"/>
          </a:xfrm>
          <a:prstGeom prst="rect">
            <a:avLst/>
          </a:prstGeom>
        </p:spPr>
      </p:pic>
      <p:pic>
        <p:nvPicPr>
          <p:cNvPr id="4" name="Picture 3" descr="n88 zalo Sel Nghie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6" y="217787"/>
            <a:ext cx="742950" cy="1905000"/>
          </a:xfrm>
          <a:prstGeom prst="rect">
            <a:avLst/>
          </a:prstGeom>
        </p:spPr>
      </p:pic>
      <p:pic>
        <p:nvPicPr>
          <p:cNvPr id="13" name="Picture 12" descr="n88 zalo Sel Nghie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0140" y="4630689"/>
            <a:ext cx="857250" cy="2190750"/>
          </a:xfrm>
          <a:prstGeom prst="rect">
            <a:avLst/>
          </a:prstGeom>
        </p:spPr>
      </p:pic>
      <p:pic>
        <p:nvPicPr>
          <p:cNvPr id="14" name="Picture 13" descr="n88 zalo Sel Ng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8979" y="5440795"/>
            <a:ext cx="2064155" cy="1278544"/>
          </a:xfrm>
          <a:prstGeom prst="rect">
            <a:avLst/>
          </a:prstGeom>
        </p:spPr>
      </p:pic>
      <p:pic>
        <p:nvPicPr>
          <p:cNvPr id="15" name="Picture 14" descr="n88 zalo Sel Nghie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9201" y="-9271"/>
            <a:ext cx="1202823" cy="613440"/>
          </a:xfrm>
          <a:prstGeom prst="rect">
            <a:avLst/>
          </a:prstGeom>
        </p:spPr>
      </p:pic>
      <p:pic>
        <p:nvPicPr>
          <p:cNvPr id="16" name="Picture 62" descr="AG00218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648062" y="103160"/>
            <a:ext cx="934844" cy="56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67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quả lắc" descr="n88 zalo Sel Nghie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7018" y="209006"/>
            <a:ext cx="4271554" cy="5037704"/>
          </a:xfrm>
          <a:prstGeom prst="rect">
            <a:avLst/>
          </a:prstGeom>
        </p:spPr>
      </p:pic>
      <p:pic>
        <p:nvPicPr>
          <p:cNvPr id="5" name="con lắc đồng hồ (online-video-cutter.com)" descr="n88 zalo Sel Nghieu">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682343" y="209006"/>
            <a:ext cx="6017623" cy="5086324"/>
          </a:xfrm>
          <a:prstGeom prst="rect">
            <a:avLst/>
          </a:prstGeom>
        </p:spPr>
      </p:pic>
      <p:sp>
        <p:nvSpPr>
          <p:cNvPr id="6" name="TextBox 5" descr="n88 zalo Sel Nghieu"/>
          <p:cNvSpPr txBox="1"/>
          <p:nvPr/>
        </p:nvSpPr>
        <p:spPr>
          <a:xfrm>
            <a:off x="927079" y="5703858"/>
            <a:ext cx="3025588" cy="523220"/>
          </a:xfrm>
          <a:prstGeom prst="rect">
            <a:avLst/>
          </a:prstGeom>
          <a:solidFill>
            <a:srgbClr val="F0D99A"/>
          </a:solidFill>
        </p:spPr>
        <p:txBody>
          <a:bodyPr wrap="square" rtlCol="0">
            <a:spAutoFit/>
          </a:bodyPr>
          <a:lstStyle/>
          <a:p>
            <a:pPr algn="just"/>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r>
              <a:rPr lang="en-US" sz="2800" b="1" dirty="0">
                <a:solidFill>
                  <a:srgbClr val="0070C0"/>
                </a:solidFill>
              </a:rPr>
              <a:t> </a:t>
            </a:r>
            <a:r>
              <a:rPr lang="en-US" sz="2800" b="1" dirty="0" err="1">
                <a:solidFill>
                  <a:srgbClr val="0070C0"/>
                </a:solidFill>
              </a:rPr>
              <a:t>quả</a:t>
            </a:r>
            <a:r>
              <a:rPr lang="en-US" sz="2800" b="1" dirty="0">
                <a:solidFill>
                  <a:srgbClr val="0070C0"/>
                </a:solidFill>
              </a:rPr>
              <a:t> </a:t>
            </a:r>
            <a:r>
              <a:rPr lang="en-US" sz="2800" b="1" dirty="0" err="1">
                <a:solidFill>
                  <a:srgbClr val="0070C0"/>
                </a:solidFill>
              </a:rPr>
              <a:t>lắc</a:t>
            </a:r>
            <a:endParaRPr lang="en-US" sz="2800" b="1" dirty="0">
              <a:solidFill>
                <a:srgbClr val="0070C0"/>
              </a:solidFill>
            </a:endParaRPr>
          </a:p>
        </p:txBody>
      </p:sp>
      <p:sp>
        <p:nvSpPr>
          <p:cNvPr id="7" name="TextBox 6" descr="n88 zalo Sel Nghieu"/>
          <p:cNvSpPr txBox="1"/>
          <p:nvPr/>
        </p:nvSpPr>
        <p:spPr>
          <a:xfrm>
            <a:off x="6771555" y="5703858"/>
            <a:ext cx="4267711" cy="954107"/>
          </a:xfrm>
          <a:prstGeom prst="rect">
            <a:avLst/>
          </a:prstGeom>
          <a:solidFill>
            <a:schemeClr val="bg2">
              <a:lumMod val="90000"/>
            </a:schemeClr>
          </a:solidFill>
        </p:spPr>
        <p:txBody>
          <a:bodyPr wrap="square" rtlCol="0">
            <a:spAutoFit/>
          </a:bodyPr>
          <a:lstStyle/>
          <a:p>
            <a:pPr algn="ctr"/>
            <a:r>
              <a:rPr lang="en-US" sz="2800" b="1" dirty="0" err="1">
                <a:solidFill>
                  <a:srgbClr val="0070C0"/>
                </a:solidFill>
              </a:rPr>
              <a:t>Mô</a:t>
            </a:r>
            <a:r>
              <a:rPr lang="en-US" sz="2800" b="1" dirty="0">
                <a:solidFill>
                  <a:srgbClr val="0070C0"/>
                </a:solidFill>
              </a:rPr>
              <a:t> </a:t>
            </a:r>
            <a:r>
              <a:rPr lang="en-US" sz="2800" b="1" dirty="0" err="1">
                <a:solidFill>
                  <a:srgbClr val="0070C0"/>
                </a:solidFill>
              </a:rPr>
              <a:t>hình</a:t>
            </a:r>
            <a:r>
              <a:rPr lang="en-US" sz="2800" b="1" dirty="0">
                <a:solidFill>
                  <a:srgbClr val="0070C0"/>
                </a:solidFill>
              </a:rPr>
              <a:t> </a:t>
            </a:r>
            <a:r>
              <a:rPr lang="en-US" sz="2800" b="1" dirty="0" err="1">
                <a:solidFill>
                  <a:srgbClr val="0070C0"/>
                </a:solidFill>
              </a:rPr>
              <a:t>đơn</a:t>
            </a:r>
            <a:r>
              <a:rPr lang="en-US" sz="2800" b="1" dirty="0">
                <a:solidFill>
                  <a:srgbClr val="0070C0"/>
                </a:solidFill>
              </a:rPr>
              <a:t> </a:t>
            </a:r>
            <a:r>
              <a:rPr lang="en-US" sz="2800" b="1" dirty="0" err="1">
                <a:solidFill>
                  <a:srgbClr val="0070C0"/>
                </a:solidFill>
              </a:rPr>
              <a:t>giản</a:t>
            </a:r>
            <a:r>
              <a:rPr lang="en-US" sz="2800" b="1" dirty="0">
                <a:solidFill>
                  <a:srgbClr val="0070C0"/>
                </a:solidFill>
              </a:rPr>
              <a:t> </a:t>
            </a:r>
            <a:r>
              <a:rPr lang="en-US" sz="2800" b="1" dirty="0" err="1">
                <a:solidFill>
                  <a:srgbClr val="0070C0"/>
                </a:solidFill>
              </a:rPr>
              <a:t>của</a:t>
            </a:r>
            <a:r>
              <a:rPr lang="en-US" sz="2800" b="1" dirty="0">
                <a:solidFill>
                  <a:srgbClr val="0070C0"/>
                </a:solidFill>
              </a:rPr>
              <a:t> con </a:t>
            </a:r>
            <a:r>
              <a:rPr lang="en-US" sz="2800" b="1" dirty="0" err="1">
                <a:solidFill>
                  <a:srgbClr val="0070C0"/>
                </a:solidFill>
              </a:rPr>
              <a:t>lắc</a:t>
            </a:r>
            <a:r>
              <a:rPr lang="en-US" sz="2800" b="1" dirty="0">
                <a:solidFill>
                  <a:srgbClr val="0070C0"/>
                </a:solidFill>
              </a:rPr>
              <a:t> </a:t>
            </a:r>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endParaRPr lang="en-US" sz="2800" b="1" dirty="0">
              <a:solidFill>
                <a:srgbClr val="0070C0"/>
              </a:solidFill>
            </a:endParaRPr>
          </a:p>
        </p:txBody>
      </p:sp>
      <p:pic>
        <p:nvPicPr>
          <p:cNvPr id="8" name="Tieng-dong-ho-tich-tac-www_tiengdong_com" descr="n88 zalo Sel Nghieu">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57611" y="459377"/>
            <a:ext cx="609600" cy="609600"/>
          </a:xfrm>
          <a:prstGeom prst="rect">
            <a:avLst/>
          </a:prstGeom>
        </p:spPr>
      </p:pic>
    </p:spTree>
    <p:extLst>
      <p:ext uri="{BB962C8B-B14F-4D97-AF65-F5344CB8AC3E}">
        <p14:creationId xmlns:p14="http://schemas.microsoft.com/office/powerpoint/2010/main" val="3763669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99" fill="hold"/>
                                        <p:tgtEl>
                                          <p:spTgt spid="4"/>
                                        </p:tgtEl>
                                      </p:cBhvr>
                                    </p:cmd>
                                  </p:childTnLst>
                                </p:cTn>
                              </p:par>
                              <p:par>
                                <p:cTn id="7" presetID="1" presetClass="mediacall" presetSubtype="0" fill="hold" nodeType="withEffect">
                                  <p:stCondLst>
                                    <p:cond delay="0"/>
                                  </p:stCondLst>
                                  <p:childTnLst>
                                    <p:cmd type="call" cmd="playFrom(0.0)">
                                      <p:cBhvr>
                                        <p:cTn id="8" dur="55770" fill="hold"/>
                                        <p:tgtEl>
                                          <p:spTgt spid="5"/>
                                        </p:tgtEl>
                                      </p:cBhvr>
                                    </p:cmd>
                                  </p:childTnLst>
                                </p:cTn>
                              </p:par>
                              <p:par>
                                <p:cTn id="9" presetID="1" presetClass="mediacall" presetSubtype="0" fill="hold" nodeType="withEffect">
                                  <p:stCondLst>
                                    <p:cond delay="0"/>
                                  </p:stCondLst>
                                  <p:childTnLst>
                                    <p:cmd type="call" cmd="playFrom(0.0)">
                                      <p:cBhvr>
                                        <p:cTn id="10" dur="600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video>
              <p:cMediaNode vol="80000">
                <p:cTn id="12" repeatCount="indefinite" fill="hold" display="0">
                  <p:stCondLst>
                    <p:cond delay="indefinite"/>
                  </p:stCondLst>
                </p:cTn>
                <p:tgtEl>
                  <p:spTgt spid="5"/>
                </p:tgtEl>
              </p:cMediaNode>
            </p:video>
            <p:audio>
              <p:cMediaNode vol="2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88 zalo Sel Nghieu"/>
          <p:cNvPicPr>
            <a:picLocks noChangeAspect="1"/>
          </p:cNvPicPr>
          <p:nvPr/>
        </p:nvPicPr>
        <p:blipFill>
          <a:blip r:embed="rId2"/>
          <a:stretch>
            <a:fillRect/>
          </a:stretch>
        </p:blipFill>
        <p:spPr>
          <a:xfrm>
            <a:off x="7497695" y="1294742"/>
            <a:ext cx="4694305" cy="4107517"/>
          </a:xfrm>
          <a:prstGeom prst="rect">
            <a:avLst/>
          </a:prstGeom>
        </p:spPr>
      </p:pic>
      <p:sp>
        <p:nvSpPr>
          <p:cNvPr id="5" name="TextBox 4" descr="n88 zalo Sel Nghieu"/>
          <p:cNvSpPr txBox="1"/>
          <p:nvPr/>
        </p:nvSpPr>
        <p:spPr>
          <a:xfrm>
            <a:off x="8365670" y="5859460"/>
            <a:ext cx="3415553" cy="830997"/>
          </a:xfrm>
          <a:prstGeom prst="rect">
            <a:avLst/>
          </a:prstGeom>
          <a:solidFill>
            <a:srgbClr val="F0D99A"/>
          </a:solidFill>
        </p:spPr>
        <p:txBody>
          <a:bodyPr wrap="square" rtlCol="0">
            <a:spAutoFit/>
          </a:bodyPr>
          <a:lstStyle/>
          <a:p>
            <a:pPr algn="ctr"/>
            <a:r>
              <a:rPr lang="en-US" sz="2400" b="1" dirty="0">
                <a:solidFill>
                  <a:srgbClr val="0070C0"/>
                </a:solidFill>
              </a:rPr>
              <a:t>Con </a:t>
            </a:r>
            <a:r>
              <a:rPr lang="en-US" sz="2400" b="1" dirty="0" err="1">
                <a:solidFill>
                  <a:srgbClr val="0070C0"/>
                </a:solidFill>
              </a:rPr>
              <a:t>lắc</a:t>
            </a:r>
            <a:r>
              <a:rPr lang="en-US" sz="2400" b="1" dirty="0">
                <a:solidFill>
                  <a:srgbClr val="0070C0"/>
                </a:solidFill>
              </a:rPr>
              <a:t> </a:t>
            </a:r>
            <a:r>
              <a:rPr lang="en-US" sz="2400" b="1" dirty="0" err="1">
                <a:solidFill>
                  <a:srgbClr val="0070C0"/>
                </a:solidFill>
              </a:rPr>
              <a:t>đồng</a:t>
            </a:r>
            <a:r>
              <a:rPr lang="en-US" sz="2400" b="1" dirty="0">
                <a:solidFill>
                  <a:srgbClr val="0070C0"/>
                </a:solidFill>
              </a:rPr>
              <a:t> </a:t>
            </a:r>
            <a:r>
              <a:rPr lang="en-US" sz="2400" b="1" dirty="0" err="1">
                <a:solidFill>
                  <a:srgbClr val="0070C0"/>
                </a:solidFill>
              </a:rPr>
              <a:t>hồ</a:t>
            </a:r>
            <a:r>
              <a:rPr lang="en-US" sz="2400" b="1" dirty="0">
                <a:solidFill>
                  <a:srgbClr val="0070C0"/>
                </a:solidFill>
              </a:rPr>
              <a:t> </a:t>
            </a:r>
            <a:r>
              <a:rPr lang="en-US" sz="2400" b="1" dirty="0" err="1">
                <a:solidFill>
                  <a:srgbClr val="0070C0"/>
                </a:solidFill>
              </a:rPr>
              <a:t>quả</a:t>
            </a:r>
            <a:r>
              <a:rPr lang="en-US" sz="2400" b="1" dirty="0">
                <a:solidFill>
                  <a:srgbClr val="0070C0"/>
                </a:solidFill>
              </a:rPr>
              <a:t> </a:t>
            </a:r>
            <a:r>
              <a:rPr lang="en-US" sz="2400" b="1" dirty="0" err="1">
                <a:solidFill>
                  <a:srgbClr val="0070C0"/>
                </a:solidFill>
              </a:rPr>
              <a:t>lắc</a:t>
            </a:r>
            <a:endParaRPr lang="en-US" sz="2400" b="1" dirty="0">
              <a:solidFill>
                <a:srgbClr val="0070C0"/>
              </a:solidFill>
            </a:endParaRPr>
          </a:p>
        </p:txBody>
      </p:sp>
      <p:sp>
        <p:nvSpPr>
          <p:cNvPr id="6" name="Rounded Rectangle 5" descr="n88 zalo Sel Nghieu"/>
          <p:cNvSpPr/>
          <p:nvPr/>
        </p:nvSpPr>
        <p:spPr>
          <a:xfrm>
            <a:off x="188644" y="1991287"/>
            <a:ext cx="6982928" cy="469917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70C0"/>
                </a:solidFill>
                <a:latin typeface="Arial"/>
              </a:rPr>
              <a:t>Đưa</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nặng</a:t>
            </a:r>
            <a:r>
              <a:rPr lang="en-US" sz="3200" b="1" dirty="0">
                <a:solidFill>
                  <a:srgbClr val="0070C0"/>
                </a:solidFill>
                <a:latin typeface="Arial"/>
              </a:rPr>
              <a:t> </a:t>
            </a:r>
            <a:r>
              <a:rPr lang="en-US" sz="3200" b="1" dirty="0" err="1">
                <a:solidFill>
                  <a:srgbClr val="0070C0"/>
                </a:solidFill>
                <a:latin typeface="Arial"/>
              </a:rPr>
              <a:t>lên</a:t>
            </a:r>
            <a:r>
              <a:rPr lang="en-US" sz="3200" b="1" dirty="0">
                <a:solidFill>
                  <a:srgbClr val="0070C0"/>
                </a:solidFill>
                <a:latin typeface="Arial"/>
              </a:rPr>
              <a:t> </a:t>
            </a:r>
            <a:r>
              <a:rPr lang="en-US" sz="3200" b="1" dirty="0" err="1">
                <a:solidFill>
                  <a:srgbClr val="0070C0"/>
                </a:solidFill>
                <a:latin typeface="Arial"/>
              </a:rPr>
              <a:t>điểm</a:t>
            </a:r>
            <a:r>
              <a:rPr lang="en-US" sz="3200" b="1" dirty="0">
                <a:solidFill>
                  <a:srgbClr val="0070C0"/>
                </a:solidFill>
                <a:latin typeface="Arial"/>
              </a:rPr>
              <a:t> A </a:t>
            </a:r>
            <a:r>
              <a:rPr lang="en-US" sz="3200" b="1" dirty="0" err="1">
                <a:solidFill>
                  <a:srgbClr val="0070C0"/>
                </a:solidFill>
                <a:latin typeface="Arial"/>
              </a:rPr>
              <a:t>có</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cao</a:t>
            </a:r>
            <a:r>
              <a:rPr lang="en-US" sz="3200" b="1" dirty="0">
                <a:solidFill>
                  <a:srgbClr val="0070C0"/>
                </a:solidFill>
                <a:latin typeface="Arial"/>
              </a:rPr>
              <a:t> </a:t>
            </a:r>
            <a:r>
              <a:rPr lang="en-US" sz="3200" b="1" dirty="0" err="1">
                <a:solidFill>
                  <a:srgbClr val="0070C0"/>
                </a:solidFill>
                <a:latin typeface="Arial"/>
              </a:rPr>
              <a:t>xác</a:t>
            </a:r>
            <a:r>
              <a:rPr lang="en-US" sz="3200" b="1" dirty="0">
                <a:solidFill>
                  <a:srgbClr val="0070C0"/>
                </a:solidFill>
                <a:latin typeface="Arial"/>
              </a:rPr>
              <a:t> </a:t>
            </a:r>
            <a:r>
              <a:rPr lang="en-US" sz="3200" b="1" dirty="0" err="1">
                <a:solidFill>
                  <a:srgbClr val="0070C0"/>
                </a:solidFill>
                <a:latin typeface="Arial"/>
              </a:rPr>
              <a:t>định</a:t>
            </a:r>
            <a:r>
              <a:rPr lang="en-US" sz="3200" b="1" dirty="0">
                <a:solidFill>
                  <a:srgbClr val="0070C0"/>
                </a:solidFill>
                <a:latin typeface="Arial"/>
              </a:rPr>
              <a:t> h so </a:t>
            </a:r>
            <a:r>
              <a:rPr lang="en-US" sz="3200" b="1" dirty="0" err="1">
                <a:solidFill>
                  <a:srgbClr val="0070C0"/>
                </a:solidFill>
                <a:latin typeface="Arial"/>
              </a:rPr>
              <a:t>với</a:t>
            </a:r>
            <a:r>
              <a:rPr lang="en-US" sz="3200" b="1" dirty="0">
                <a:solidFill>
                  <a:srgbClr val="0070C0"/>
                </a:solidFill>
                <a:latin typeface="Arial"/>
              </a:rPr>
              <a:t> </a:t>
            </a:r>
            <a:r>
              <a:rPr lang="en-US" sz="3200" b="1" dirty="0" err="1">
                <a:solidFill>
                  <a:srgbClr val="0070C0"/>
                </a:solidFill>
                <a:latin typeface="Arial"/>
              </a:rPr>
              <a:t>điểm</a:t>
            </a:r>
            <a:r>
              <a:rPr lang="en-US" sz="3200" b="1" dirty="0">
                <a:solidFill>
                  <a:srgbClr val="0070C0"/>
                </a:solidFill>
                <a:latin typeface="Arial"/>
              </a:rPr>
              <a:t> O </a:t>
            </a:r>
            <a:r>
              <a:rPr lang="en-US" sz="3200" b="1" dirty="0" err="1">
                <a:solidFill>
                  <a:srgbClr val="0070C0"/>
                </a:solidFill>
                <a:latin typeface="Arial"/>
              </a:rPr>
              <a:t>rồi</a:t>
            </a:r>
            <a:r>
              <a:rPr lang="en-US" sz="3200" b="1" dirty="0">
                <a:solidFill>
                  <a:srgbClr val="0070C0"/>
                </a:solidFill>
                <a:latin typeface="Arial"/>
              </a:rPr>
              <a:t> </a:t>
            </a:r>
            <a:r>
              <a:rPr lang="en-US" sz="3200" b="1" dirty="0" err="1">
                <a:solidFill>
                  <a:srgbClr val="0070C0"/>
                </a:solidFill>
                <a:latin typeface="Arial"/>
              </a:rPr>
              <a:t>thả</a:t>
            </a:r>
            <a:r>
              <a:rPr lang="en-US" sz="3200" b="1" dirty="0">
                <a:solidFill>
                  <a:srgbClr val="0070C0"/>
                </a:solidFill>
                <a:latin typeface="Arial"/>
              </a:rPr>
              <a:t> </a:t>
            </a:r>
            <a:r>
              <a:rPr lang="en-US" sz="3200" b="1" dirty="0" err="1">
                <a:solidFill>
                  <a:srgbClr val="0070C0"/>
                </a:solidFill>
                <a:latin typeface="Arial"/>
              </a:rPr>
              <a:t>cho</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chuyển</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dirty="0" err="1">
                <a:solidFill>
                  <a:srgbClr val="0070C0"/>
                </a:solidFill>
                <a:latin typeface="Arial"/>
              </a:rPr>
              <a:t>tự</a:t>
            </a:r>
            <a:r>
              <a:rPr lang="en-US" sz="3200" b="1" dirty="0">
                <a:solidFill>
                  <a:srgbClr val="0070C0"/>
                </a:solidFill>
                <a:latin typeface="Arial"/>
              </a:rPr>
              <a:t> do. Ta </a:t>
            </a:r>
            <a:r>
              <a:rPr lang="en-US" sz="3200" b="1" dirty="0" err="1">
                <a:solidFill>
                  <a:srgbClr val="0070C0"/>
                </a:solidFill>
                <a:latin typeface="Arial"/>
              </a:rPr>
              <a:t>thấy</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chuyển</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dirty="0" smtClean="0">
                <a:solidFill>
                  <a:srgbClr val="0070C0"/>
                </a:solidFill>
                <a:latin typeface="Arial"/>
              </a:rPr>
              <a:t>…………… </a:t>
            </a:r>
            <a:r>
              <a:rPr lang="en-US" sz="3200" b="1" dirty="0" err="1">
                <a:solidFill>
                  <a:srgbClr val="0070C0"/>
                </a:solidFill>
                <a:latin typeface="Arial"/>
              </a:rPr>
              <a:t>từ</a:t>
            </a:r>
            <a:r>
              <a:rPr lang="en-US" sz="3200" b="1" dirty="0">
                <a:solidFill>
                  <a:srgbClr val="0070C0"/>
                </a:solidFill>
                <a:latin typeface="Arial"/>
              </a:rPr>
              <a:t> A </a:t>
            </a:r>
            <a:r>
              <a:rPr lang="en-US" sz="3200" b="1" dirty="0" err="1">
                <a:solidFill>
                  <a:srgbClr val="0070C0"/>
                </a:solidFill>
                <a:latin typeface="Arial"/>
              </a:rPr>
              <a:t>xuống</a:t>
            </a:r>
            <a:r>
              <a:rPr lang="en-US" sz="3200" b="1" dirty="0">
                <a:solidFill>
                  <a:srgbClr val="0070C0"/>
                </a:solidFill>
                <a:latin typeface="Arial"/>
              </a:rPr>
              <a:t> O, </a:t>
            </a:r>
            <a:r>
              <a:rPr lang="en-US" sz="3200" b="1" dirty="0" err="1">
                <a:solidFill>
                  <a:srgbClr val="0070C0"/>
                </a:solidFill>
                <a:latin typeface="Arial"/>
              </a:rPr>
              <a:t>tiếp</a:t>
            </a:r>
            <a:r>
              <a:rPr lang="en-US" sz="3200" b="1" dirty="0">
                <a:solidFill>
                  <a:srgbClr val="0070C0"/>
                </a:solidFill>
                <a:latin typeface="Arial"/>
              </a:rPr>
              <a:t> </a:t>
            </a:r>
            <a:r>
              <a:rPr lang="en-US" sz="3200" b="1" dirty="0" err="1">
                <a:solidFill>
                  <a:srgbClr val="0070C0"/>
                </a:solidFill>
                <a:latin typeface="Arial"/>
              </a:rPr>
              <a:t>tục</a:t>
            </a:r>
            <a:r>
              <a:rPr lang="en-US" sz="3200" b="1" dirty="0">
                <a:solidFill>
                  <a:srgbClr val="0070C0"/>
                </a:solidFill>
                <a:latin typeface="Arial"/>
              </a:rPr>
              <a:t> </a:t>
            </a:r>
            <a:r>
              <a:rPr lang="en-US" sz="3200" b="1" dirty="0" err="1">
                <a:solidFill>
                  <a:srgbClr val="0070C0"/>
                </a:solidFill>
                <a:latin typeface="Arial"/>
              </a:rPr>
              <a:t>chuyển</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dirty="0" smtClean="0">
                <a:solidFill>
                  <a:srgbClr val="0070C0"/>
                </a:solidFill>
                <a:latin typeface="Arial"/>
              </a:rPr>
              <a:t>………. </a:t>
            </a:r>
            <a:r>
              <a:rPr lang="en-US" sz="3200" b="1" dirty="0" err="1" smtClean="0">
                <a:solidFill>
                  <a:srgbClr val="0070C0"/>
                </a:solidFill>
                <a:latin typeface="Arial"/>
              </a:rPr>
              <a:t>từ</a:t>
            </a:r>
            <a:r>
              <a:rPr lang="en-US" sz="3200" b="1" dirty="0" smtClean="0">
                <a:solidFill>
                  <a:srgbClr val="0070C0"/>
                </a:solidFill>
                <a:latin typeface="Arial"/>
              </a:rPr>
              <a:t> </a:t>
            </a:r>
            <a:r>
              <a:rPr lang="en-US" sz="3200" b="1" dirty="0">
                <a:solidFill>
                  <a:srgbClr val="0070C0"/>
                </a:solidFill>
                <a:latin typeface="Arial"/>
              </a:rPr>
              <a:t>O </a:t>
            </a:r>
            <a:r>
              <a:rPr lang="en-US" sz="3200" b="1" dirty="0" err="1">
                <a:solidFill>
                  <a:srgbClr val="0070C0"/>
                </a:solidFill>
                <a:latin typeface="Arial"/>
              </a:rPr>
              <a:t>lên</a:t>
            </a:r>
            <a:r>
              <a:rPr lang="en-US" sz="3200" b="1" dirty="0">
                <a:solidFill>
                  <a:srgbClr val="0070C0"/>
                </a:solidFill>
                <a:latin typeface="Arial"/>
              </a:rPr>
              <a:t> B, </a:t>
            </a:r>
            <a:r>
              <a:rPr lang="en-US" sz="3200" b="1" dirty="0" err="1">
                <a:solidFill>
                  <a:srgbClr val="0070C0"/>
                </a:solidFill>
                <a:latin typeface="Arial"/>
              </a:rPr>
              <a:t>rồi</a:t>
            </a:r>
            <a:r>
              <a:rPr lang="en-US" sz="3200" b="1" dirty="0">
                <a:solidFill>
                  <a:srgbClr val="0070C0"/>
                </a:solidFill>
                <a:latin typeface="Arial"/>
              </a:rPr>
              <a:t> </a:t>
            </a:r>
            <a:r>
              <a:rPr lang="en-US" sz="3200" b="1" dirty="0" err="1">
                <a:solidFill>
                  <a:srgbClr val="0070C0"/>
                </a:solidFill>
                <a:latin typeface="Arial"/>
              </a:rPr>
              <a:t>lại</a:t>
            </a:r>
            <a:r>
              <a:rPr lang="en-US" sz="3200" b="1" dirty="0">
                <a:solidFill>
                  <a:srgbClr val="0070C0"/>
                </a:solidFill>
                <a:latin typeface="Arial"/>
              </a:rPr>
              <a:t> </a:t>
            </a:r>
            <a:r>
              <a:rPr lang="en-US" sz="3200" b="1" dirty="0" err="1">
                <a:solidFill>
                  <a:srgbClr val="0070C0"/>
                </a:solidFill>
                <a:latin typeface="Arial"/>
              </a:rPr>
              <a:t>chuyển</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dirty="0" smtClean="0">
                <a:solidFill>
                  <a:srgbClr val="0070C0"/>
                </a:solidFill>
                <a:latin typeface="Arial"/>
              </a:rPr>
              <a:t>………. </a:t>
            </a:r>
            <a:r>
              <a:rPr lang="en-US" sz="3200" b="1" dirty="0" err="1">
                <a:solidFill>
                  <a:srgbClr val="0070C0"/>
                </a:solidFill>
                <a:latin typeface="Arial"/>
              </a:rPr>
              <a:t>từ</a:t>
            </a:r>
            <a:r>
              <a:rPr lang="en-US" sz="3200" b="1" dirty="0">
                <a:solidFill>
                  <a:srgbClr val="0070C0"/>
                </a:solidFill>
                <a:latin typeface="Arial"/>
              </a:rPr>
              <a:t> B </a:t>
            </a:r>
            <a:r>
              <a:rPr lang="en-US" sz="3200" b="1" dirty="0" err="1">
                <a:solidFill>
                  <a:srgbClr val="0070C0"/>
                </a:solidFill>
                <a:latin typeface="Arial"/>
              </a:rPr>
              <a:t>xuống</a:t>
            </a:r>
            <a:r>
              <a:rPr lang="en-US" sz="3200" b="1" dirty="0">
                <a:solidFill>
                  <a:srgbClr val="0070C0"/>
                </a:solidFill>
                <a:latin typeface="Arial"/>
              </a:rPr>
              <a:t> O, </a:t>
            </a:r>
            <a:r>
              <a:rPr lang="en-US" sz="3200" b="1" dirty="0" smtClean="0">
                <a:solidFill>
                  <a:srgbClr val="0070C0"/>
                </a:solidFill>
                <a:latin typeface="Arial"/>
              </a:rPr>
              <a:t>……….</a:t>
            </a:r>
            <a:r>
              <a:rPr lang="en-US" sz="3200" b="1" dirty="0" err="1" smtClean="0">
                <a:solidFill>
                  <a:srgbClr val="0070C0"/>
                </a:solidFill>
                <a:latin typeface="Arial"/>
              </a:rPr>
              <a:t>từ</a:t>
            </a:r>
            <a:r>
              <a:rPr lang="en-US" sz="3200" b="1" dirty="0" smtClean="0">
                <a:solidFill>
                  <a:srgbClr val="0070C0"/>
                </a:solidFill>
                <a:latin typeface="Arial"/>
              </a:rPr>
              <a:t> </a:t>
            </a:r>
            <a:r>
              <a:rPr lang="en-US" sz="3200" b="1" dirty="0">
                <a:solidFill>
                  <a:srgbClr val="0070C0"/>
                </a:solidFill>
                <a:latin typeface="Arial"/>
              </a:rPr>
              <a:t>O </a:t>
            </a:r>
            <a:r>
              <a:rPr lang="en-US" sz="3200" b="1" dirty="0" err="1">
                <a:solidFill>
                  <a:srgbClr val="0070C0"/>
                </a:solidFill>
                <a:latin typeface="Arial"/>
              </a:rPr>
              <a:t>lên</a:t>
            </a:r>
            <a:r>
              <a:rPr lang="en-US" sz="3200" b="1" dirty="0">
                <a:solidFill>
                  <a:srgbClr val="0070C0"/>
                </a:solidFill>
                <a:latin typeface="Arial"/>
              </a:rPr>
              <a:t> A, …</a:t>
            </a:r>
            <a:endParaRPr kumimoji="0" lang="en-US" sz="3200" b="1" i="0" u="none" strike="noStrike" kern="1200" cap="none" spc="0" normalizeH="0" baseline="0" noProof="0" dirty="0">
              <a:ln>
                <a:noFill/>
              </a:ln>
              <a:solidFill>
                <a:srgbClr val="0070C0"/>
              </a:solidFill>
              <a:effectLst/>
              <a:uLnTx/>
              <a:uFillTx/>
              <a:latin typeface="Arial"/>
            </a:endParaRPr>
          </a:p>
        </p:txBody>
      </p:sp>
      <p:sp>
        <p:nvSpPr>
          <p:cNvPr id="7" name="Rectangle: Rounded Corners 21" descr="n88 zalo Sel Nghieu">
            <a:extLst>
              <a:ext uri="{FF2B5EF4-FFF2-40B4-BE49-F238E27FC236}">
                <a16:creationId xmlns:a16="http://schemas.microsoft.com/office/drawing/2014/main" id="{4EC2A6DC-7BB3-421C-BCBF-190C79610415}"/>
              </a:ext>
            </a:extLst>
          </p:cNvPr>
          <p:cNvSpPr/>
          <p:nvPr/>
        </p:nvSpPr>
        <p:spPr>
          <a:xfrm>
            <a:off x="255494" y="283984"/>
            <a:ext cx="7530353" cy="689236"/>
          </a:xfrm>
          <a:prstGeom prst="roundRect">
            <a:avLst/>
          </a:prstGeom>
          <a:solidFill>
            <a:srgbClr val="3BAB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lang="en-US" sz="2800" b="1" kern="0" dirty="0">
                <a:solidFill>
                  <a:srgbClr val="FFFF00"/>
                </a:solidFill>
                <a:latin typeface="Arial"/>
              </a:rPr>
              <a:t>ĐỊNH LUẬT BẢO TOÀN CƠ NĂNG</a:t>
            </a:r>
            <a:endParaRPr kumimoji="0" lang="en-US" sz="28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8" name="Hình chữ nhật: Góc Tròn 5" descr="n88 zalo Sel Nghieu">
            <a:extLst>
              <a:ext uri="{FF2B5EF4-FFF2-40B4-BE49-F238E27FC236}">
                <a16:creationId xmlns:a16="http://schemas.microsoft.com/office/drawing/2014/main" id="{0CF6858F-84F5-442F-873F-A411B8C05A66}"/>
              </a:ext>
            </a:extLst>
          </p:cNvPr>
          <p:cNvSpPr/>
          <p:nvPr/>
        </p:nvSpPr>
        <p:spPr>
          <a:xfrm>
            <a:off x="465447" y="222749"/>
            <a:ext cx="829150" cy="787952"/>
          </a:xfrm>
          <a:prstGeom prst="roundRect">
            <a:avLst>
              <a:gd name="adj" fmla="val 50000"/>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II</a:t>
            </a:r>
          </a:p>
        </p:txBody>
      </p:sp>
      <p:sp>
        <p:nvSpPr>
          <p:cNvPr id="9" name="TextBox 8" descr="n88 zalo Sel Nghieu"/>
          <p:cNvSpPr txBox="1"/>
          <p:nvPr/>
        </p:nvSpPr>
        <p:spPr>
          <a:xfrm>
            <a:off x="255494" y="1222162"/>
            <a:ext cx="5989023" cy="523220"/>
          </a:xfrm>
          <a:prstGeom prst="rect">
            <a:avLst/>
          </a:prstGeom>
          <a:solidFill>
            <a:srgbClr val="00B05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lumMod val="95000"/>
                  </a:srgbClr>
                </a:solidFill>
                <a:effectLst/>
                <a:uLnTx/>
                <a:uFillTx/>
              </a:rPr>
              <a:t>1. </a:t>
            </a:r>
            <a:r>
              <a:rPr lang="en-US" sz="2800" b="1" kern="0" dirty="0" err="1">
                <a:solidFill>
                  <a:srgbClr val="FFFFFF">
                    <a:lumMod val="95000"/>
                  </a:srgbClr>
                </a:solidFill>
              </a:rPr>
              <a:t>Thí</a:t>
            </a:r>
            <a:r>
              <a:rPr lang="en-US" sz="2800" b="1" kern="0" dirty="0">
                <a:solidFill>
                  <a:srgbClr val="FFFFFF">
                    <a:lumMod val="95000"/>
                  </a:srgbClr>
                </a:solidFill>
              </a:rPr>
              <a:t> </a:t>
            </a:r>
            <a:r>
              <a:rPr lang="en-US" sz="2800" b="1" kern="0" dirty="0" err="1">
                <a:solidFill>
                  <a:srgbClr val="FFFFFF">
                    <a:lumMod val="95000"/>
                  </a:srgbClr>
                </a:solidFill>
              </a:rPr>
              <a:t>nghiệm</a:t>
            </a:r>
            <a:r>
              <a:rPr lang="en-US" sz="2800" b="1" kern="0" dirty="0">
                <a:solidFill>
                  <a:srgbClr val="FFFFFF">
                    <a:lumMod val="95000"/>
                  </a:srgbClr>
                </a:solidFill>
              </a:rPr>
              <a:t> </a:t>
            </a:r>
            <a:r>
              <a:rPr lang="en-US" sz="2800" b="1" kern="0" dirty="0" err="1">
                <a:solidFill>
                  <a:srgbClr val="FFFFFF">
                    <a:lumMod val="95000"/>
                  </a:srgbClr>
                </a:solidFill>
              </a:rPr>
              <a:t>về</a:t>
            </a:r>
            <a:r>
              <a:rPr lang="en-US" sz="2800" b="1" kern="0" dirty="0">
                <a:solidFill>
                  <a:srgbClr val="FFFFFF">
                    <a:lumMod val="95000"/>
                  </a:srgbClr>
                </a:solidFill>
              </a:rPr>
              <a:t> con </a:t>
            </a:r>
            <a:r>
              <a:rPr lang="en-US" sz="2800" b="1" kern="0" dirty="0" err="1">
                <a:solidFill>
                  <a:srgbClr val="FFFFFF">
                    <a:lumMod val="95000"/>
                  </a:srgbClr>
                </a:solidFill>
              </a:rPr>
              <a:t>lắc</a:t>
            </a:r>
            <a:r>
              <a:rPr lang="en-US" sz="2800" b="1" kern="0" dirty="0">
                <a:solidFill>
                  <a:srgbClr val="FFFFFF">
                    <a:lumMod val="95000"/>
                  </a:srgbClr>
                </a:solidFill>
              </a:rPr>
              <a:t> </a:t>
            </a:r>
            <a:r>
              <a:rPr lang="en-US" sz="2800" b="1" kern="0" dirty="0" err="1">
                <a:solidFill>
                  <a:srgbClr val="FFFFFF">
                    <a:lumMod val="95000"/>
                  </a:srgbClr>
                </a:solidFill>
              </a:rPr>
              <a:t>đồng</a:t>
            </a:r>
            <a:r>
              <a:rPr lang="en-US" sz="2800" b="1" kern="0" dirty="0">
                <a:solidFill>
                  <a:srgbClr val="FFFFFF">
                    <a:lumMod val="95000"/>
                  </a:srgbClr>
                </a:solidFill>
              </a:rPr>
              <a:t> </a:t>
            </a:r>
            <a:r>
              <a:rPr lang="en-US" sz="2800" b="1" kern="0" dirty="0" err="1">
                <a:solidFill>
                  <a:srgbClr val="FFFFFF">
                    <a:lumMod val="95000"/>
                  </a:srgbClr>
                </a:solidFill>
              </a:rPr>
              <a:t>hồ</a:t>
            </a:r>
            <a:endParaRPr kumimoji="0" lang="en-US" sz="2800" b="1" i="0" u="none" strike="noStrike" kern="0" cap="none" spc="0" normalizeH="0" baseline="0" noProof="0" dirty="0">
              <a:ln>
                <a:noFill/>
              </a:ln>
              <a:solidFill>
                <a:srgbClr val="FFFFFF">
                  <a:lumMod val="95000"/>
                </a:srgbClr>
              </a:solidFill>
              <a:effectLst/>
              <a:uLnTx/>
              <a:uFillTx/>
            </a:endParaRPr>
          </a:p>
        </p:txBody>
      </p:sp>
    </p:spTree>
    <p:extLst>
      <p:ext uri="{BB962C8B-B14F-4D97-AF65-F5344CB8AC3E}">
        <p14:creationId xmlns:p14="http://schemas.microsoft.com/office/powerpoint/2010/main" val="1285933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88 zalo Sel Nghieu"/>
          <p:cNvPicPr>
            <a:picLocks noChangeAspect="1"/>
          </p:cNvPicPr>
          <p:nvPr/>
        </p:nvPicPr>
        <p:blipFill>
          <a:blip r:embed="rId2"/>
          <a:stretch>
            <a:fillRect/>
          </a:stretch>
        </p:blipFill>
        <p:spPr>
          <a:xfrm>
            <a:off x="7497695" y="1294742"/>
            <a:ext cx="4694305" cy="4107517"/>
          </a:xfrm>
          <a:prstGeom prst="rect">
            <a:avLst/>
          </a:prstGeom>
        </p:spPr>
      </p:pic>
      <p:sp>
        <p:nvSpPr>
          <p:cNvPr id="5" name="TextBox 4" descr="n88 zalo Sel Nghieu"/>
          <p:cNvSpPr txBox="1"/>
          <p:nvPr/>
        </p:nvSpPr>
        <p:spPr>
          <a:xfrm>
            <a:off x="8365670" y="5859460"/>
            <a:ext cx="3415553" cy="830997"/>
          </a:xfrm>
          <a:prstGeom prst="rect">
            <a:avLst/>
          </a:prstGeom>
          <a:solidFill>
            <a:srgbClr val="F0D99A"/>
          </a:solidFill>
        </p:spPr>
        <p:txBody>
          <a:bodyPr wrap="square" rtlCol="0">
            <a:spAutoFit/>
          </a:bodyPr>
          <a:lstStyle/>
          <a:p>
            <a:pPr algn="ctr"/>
            <a:r>
              <a:rPr lang="en-US" sz="2400" b="1" dirty="0">
                <a:solidFill>
                  <a:srgbClr val="0070C0"/>
                </a:solidFill>
              </a:rPr>
              <a:t>Con </a:t>
            </a:r>
            <a:r>
              <a:rPr lang="en-US" sz="2400" b="1" dirty="0" err="1">
                <a:solidFill>
                  <a:srgbClr val="0070C0"/>
                </a:solidFill>
              </a:rPr>
              <a:t>lắc</a:t>
            </a:r>
            <a:r>
              <a:rPr lang="en-US" sz="2400" b="1" dirty="0">
                <a:solidFill>
                  <a:srgbClr val="0070C0"/>
                </a:solidFill>
              </a:rPr>
              <a:t> </a:t>
            </a:r>
            <a:r>
              <a:rPr lang="en-US" sz="2400" b="1" dirty="0" err="1">
                <a:solidFill>
                  <a:srgbClr val="0070C0"/>
                </a:solidFill>
              </a:rPr>
              <a:t>đồng</a:t>
            </a:r>
            <a:r>
              <a:rPr lang="en-US" sz="2400" b="1" dirty="0">
                <a:solidFill>
                  <a:srgbClr val="0070C0"/>
                </a:solidFill>
              </a:rPr>
              <a:t> </a:t>
            </a:r>
            <a:r>
              <a:rPr lang="en-US" sz="2400" b="1" dirty="0" err="1">
                <a:solidFill>
                  <a:srgbClr val="0070C0"/>
                </a:solidFill>
              </a:rPr>
              <a:t>hồ</a:t>
            </a:r>
            <a:r>
              <a:rPr lang="en-US" sz="2400" b="1" dirty="0">
                <a:solidFill>
                  <a:srgbClr val="0070C0"/>
                </a:solidFill>
              </a:rPr>
              <a:t> </a:t>
            </a:r>
            <a:r>
              <a:rPr lang="en-US" sz="2400" b="1" dirty="0" err="1">
                <a:solidFill>
                  <a:srgbClr val="0070C0"/>
                </a:solidFill>
              </a:rPr>
              <a:t>quả</a:t>
            </a:r>
            <a:r>
              <a:rPr lang="en-US" sz="2400" b="1" dirty="0">
                <a:solidFill>
                  <a:srgbClr val="0070C0"/>
                </a:solidFill>
              </a:rPr>
              <a:t> </a:t>
            </a:r>
            <a:r>
              <a:rPr lang="en-US" sz="2400" b="1" dirty="0" err="1">
                <a:solidFill>
                  <a:srgbClr val="0070C0"/>
                </a:solidFill>
              </a:rPr>
              <a:t>lắc</a:t>
            </a:r>
            <a:endParaRPr lang="en-US" sz="2400" b="1" dirty="0">
              <a:solidFill>
                <a:srgbClr val="0070C0"/>
              </a:solidFill>
            </a:endParaRPr>
          </a:p>
        </p:txBody>
      </p:sp>
      <p:sp>
        <p:nvSpPr>
          <p:cNvPr id="6" name="Rounded Rectangle 5" descr="n88 zalo Sel Nghieu"/>
          <p:cNvSpPr/>
          <p:nvPr/>
        </p:nvSpPr>
        <p:spPr>
          <a:xfrm>
            <a:off x="188644" y="1991287"/>
            <a:ext cx="6982928" cy="469917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70C0"/>
                </a:solidFill>
                <a:latin typeface="Arial"/>
              </a:rPr>
              <a:t>Đưa</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nặng</a:t>
            </a:r>
            <a:r>
              <a:rPr lang="en-US" sz="3200" b="1" dirty="0">
                <a:solidFill>
                  <a:srgbClr val="0070C0"/>
                </a:solidFill>
                <a:latin typeface="Arial"/>
              </a:rPr>
              <a:t> </a:t>
            </a:r>
            <a:r>
              <a:rPr lang="en-US" sz="3200" b="1" dirty="0" err="1">
                <a:solidFill>
                  <a:srgbClr val="0070C0"/>
                </a:solidFill>
                <a:latin typeface="Arial"/>
              </a:rPr>
              <a:t>lên</a:t>
            </a:r>
            <a:r>
              <a:rPr lang="en-US" sz="3200" b="1" dirty="0">
                <a:solidFill>
                  <a:srgbClr val="0070C0"/>
                </a:solidFill>
                <a:latin typeface="Arial"/>
              </a:rPr>
              <a:t> </a:t>
            </a:r>
            <a:r>
              <a:rPr lang="en-US" sz="3200" b="1" dirty="0" err="1">
                <a:solidFill>
                  <a:srgbClr val="0070C0"/>
                </a:solidFill>
                <a:latin typeface="Arial"/>
              </a:rPr>
              <a:t>điểm</a:t>
            </a:r>
            <a:r>
              <a:rPr lang="en-US" sz="3200" b="1" dirty="0">
                <a:solidFill>
                  <a:srgbClr val="0070C0"/>
                </a:solidFill>
                <a:latin typeface="Arial"/>
              </a:rPr>
              <a:t> A </a:t>
            </a:r>
            <a:r>
              <a:rPr lang="en-US" sz="3200" b="1" dirty="0" err="1">
                <a:solidFill>
                  <a:srgbClr val="0070C0"/>
                </a:solidFill>
                <a:latin typeface="Arial"/>
              </a:rPr>
              <a:t>có</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cao</a:t>
            </a:r>
            <a:r>
              <a:rPr lang="en-US" sz="3200" b="1" dirty="0">
                <a:solidFill>
                  <a:srgbClr val="0070C0"/>
                </a:solidFill>
                <a:latin typeface="Arial"/>
              </a:rPr>
              <a:t> </a:t>
            </a:r>
            <a:r>
              <a:rPr lang="en-US" sz="3200" b="1" dirty="0" err="1">
                <a:solidFill>
                  <a:srgbClr val="0070C0"/>
                </a:solidFill>
                <a:latin typeface="Arial"/>
              </a:rPr>
              <a:t>xác</a:t>
            </a:r>
            <a:r>
              <a:rPr lang="en-US" sz="3200" b="1" dirty="0">
                <a:solidFill>
                  <a:srgbClr val="0070C0"/>
                </a:solidFill>
                <a:latin typeface="Arial"/>
              </a:rPr>
              <a:t> </a:t>
            </a:r>
            <a:r>
              <a:rPr lang="en-US" sz="3200" b="1" dirty="0" err="1">
                <a:solidFill>
                  <a:srgbClr val="0070C0"/>
                </a:solidFill>
                <a:latin typeface="Arial"/>
              </a:rPr>
              <a:t>định</a:t>
            </a:r>
            <a:r>
              <a:rPr lang="en-US" sz="3200" b="1" dirty="0">
                <a:solidFill>
                  <a:srgbClr val="0070C0"/>
                </a:solidFill>
                <a:latin typeface="Arial"/>
              </a:rPr>
              <a:t> h so </a:t>
            </a:r>
            <a:r>
              <a:rPr lang="en-US" sz="3200" b="1" dirty="0" err="1">
                <a:solidFill>
                  <a:srgbClr val="0070C0"/>
                </a:solidFill>
                <a:latin typeface="Arial"/>
              </a:rPr>
              <a:t>với</a:t>
            </a:r>
            <a:r>
              <a:rPr lang="en-US" sz="3200" b="1" dirty="0">
                <a:solidFill>
                  <a:srgbClr val="0070C0"/>
                </a:solidFill>
                <a:latin typeface="Arial"/>
              </a:rPr>
              <a:t> </a:t>
            </a:r>
            <a:r>
              <a:rPr lang="en-US" sz="3200" b="1" dirty="0" err="1">
                <a:solidFill>
                  <a:srgbClr val="0070C0"/>
                </a:solidFill>
                <a:latin typeface="Arial"/>
              </a:rPr>
              <a:t>điểm</a:t>
            </a:r>
            <a:r>
              <a:rPr lang="en-US" sz="3200" b="1" dirty="0">
                <a:solidFill>
                  <a:srgbClr val="0070C0"/>
                </a:solidFill>
                <a:latin typeface="Arial"/>
              </a:rPr>
              <a:t> O </a:t>
            </a:r>
            <a:r>
              <a:rPr lang="en-US" sz="3200" b="1" dirty="0" err="1">
                <a:solidFill>
                  <a:srgbClr val="0070C0"/>
                </a:solidFill>
                <a:latin typeface="Arial"/>
              </a:rPr>
              <a:t>rồi</a:t>
            </a:r>
            <a:r>
              <a:rPr lang="en-US" sz="3200" b="1" dirty="0">
                <a:solidFill>
                  <a:srgbClr val="0070C0"/>
                </a:solidFill>
                <a:latin typeface="Arial"/>
              </a:rPr>
              <a:t> </a:t>
            </a:r>
            <a:r>
              <a:rPr lang="en-US" sz="3200" b="1" dirty="0" err="1">
                <a:solidFill>
                  <a:srgbClr val="0070C0"/>
                </a:solidFill>
                <a:latin typeface="Arial"/>
              </a:rPr>
              <a:t>thả</a:t>
            </a:r>
            <a:r>
              <a:rPr lang="en-US" sz="3200" b="1" dirty="0">
                <a:solidFill>
                  <a:srgbClr val="0070C0"/>
                </a:solidFill>
                <a:latin typeface="Arial"/>
              </a:rPr>
              <a:t> </a:t>
            </a:r>
            <a:r>
              <a:rPr lang="en-US" sz="3200" b="1" dirty="0" err="1">
                <a:solidFill>
                  <a:srgbClr val="0070C0"/>
                </a:solidFill>
                <a:latin typeface="Arial"/>
              </a:rPr>
              <a:t>cho</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chuyển</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dirty="0" err="1">
                <a:solidFill>
                  <a:srgbClr val="0070C0"/>
                </a:solidFill>
                <a:latin typeface="Arial"/>
              </a:rPr>
              <a:t>tự</a:t>
            </a:r>
            <a:r>
              <a:rPr lang="en-US" sz="3200" b="1" dirty="0">
                <a:solidFill>
                  <a:srgbClr val="0070C0"/>
                </a:solidFill>
                <a:latin typeface="Arial"/>
              </a:rPr>
              <a:t> do. Ta </a:t>
            </a:r>
            <a:r>
              <a:rPr lang="en-US" sz="3200" b="1" dirty="0" err="1">
                <a:solidFill>
                  <a:srgbClr val="0070C0"/>
                </a:solidFill>
                <a:latin typeface="Arial"/>
              </a:rPr>
              <a:t>thấy</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chuyển</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u="sng" dirty="0" err="1">
                <a:solidFill>
                  <a:srgbClr val="0070C0"/>
                </a:solidFill>
                <a:latin typeface="Arial"/>
              </a:rPr>
              <a:t>nhanh</a:t>
            </a:r>
            <a:r>
              <a:rPr lang="en-US" sz="3200" b="1" u="sng" dirty="0">
                <a:solidFill>
                  <a:srgbClr val="0070C0"/>
                </a:solidFill>
                <a:latin typeface="Arial"/>
              </a:rPr>
              <a:t> </a:t>
            </a:r>
            <a:r>
              <a:rPr lang="en-US" sz="3200" b="1" u="sng" dirty="0" err="1">
                <a:solidFill>
                  <a:srgbClr val="0070C0"/>
                </a:solidFill>
                <a:latin typeface="Arial"/>
              </a:rPr>
              <a:t>dần</a:t>
            </a:r>
            <a:r>
              <a:rPr lang="en-US" sz="3200" b="1" dirty="0">
                <a:solidFill>
                  <a:srgbClr val="0070C0"/>
                </a:solidFill>
                <a:latin typeface="Arial"/>
              </a:rPr>
              <a:t> </a:t>
            </a:r>
            <a:r>
              <a:rPr lang="en-US" sz="3200" b="1" dirty="0" err="1">
                <a:solidFill>
                  <a:srgbClr val="0070C0"/>
                </a:solidFill>
                <a:latin typeface="Arial"/>
              </a:rPr>
              <a:t>từ</a:t>
            </a:r>
            <a:r>
              <a:rPr lang="en-US" sz="3200" b="1" dirty="0">
                <a:solidFill>
                  <a:srgbClr val="0070C0"/>
                </a:solidFill>
                <a:latin typeface="Arial"/>
              </a:rPr>
              <a:t> A </a:t>
            </a:r>
            <a:r>
              <a:rPr lang="en-US" sz="3200" b="1" dirty="0" err="1">
                <a:solidFill>
                  <a:srgbClr val="0070C0"/>
                </a:solidFill>
                <a:latin typeface="Arial"/>
              </a:rPr>
              <a:t>xuống</a:t>
            </a:r>
            <a:r>
              <a:rPr lang="en-US" sz="3200" b="1" dirty="0">
                <a:solidFill>
                  <a:srgbClr val="0070C0"/>
                </a:solidFill>
                <a:latin typeface="Arial"/>
              </a:rPr>
              <a:t> O, </a:t>
            </a:r>
            <a:r>
              <a:rPr lang="en-US" sz="3200" b="1" dirty="0" err="1">
                <a:solidFill>
                  <a:srgbClr val="0070C0"/>
                </a:solidFill>
                <a:latin typeface="Arial"/>
              </a:rPr>
              <a:t>tiếp</a:t>
            </a:r>
            <a:r>
              <a:rPr lang="en-US" sz="3200" b="1" dirty="0">
                <a:solidFill>
                  <a:srgbClr val="0070C0"/>
                </a:solidFill>
                <a:latin typeface="Arial"/>
              </a:rPr>
              <a:t> </a:t>
            </a:r>
            <a:r>
              <a:rPr lang="en-US" sz="3200" b="1" dirty="0" err="1">
                <a:solidFill>
                  <a:srgbClr val="0070C0"/>
                </a:solidFill>
                <a:latin typeface="Arial"/>
              </a:rPr>
              <a:t>tục</a:t>
            </a:r>
            <a:r>
              <a:rPr lang="en-US" sz="3200" b="1" dirty="0">
                <a:solidFill>
                  <a:srgbClr val="0070C0"/>
                </a:solidFill>
                <a:latin typeface="Arial"/>
              </a:rPr>
              <a:t> </a:t>
            </a:r>
            <a:r>
              <a:rPr lang="en-US" sz="3200" b="1" dirty="0" err="1">
                <a:solidFill>
                  <a:srgbClr val="0070C0"/>
                </a:solidFill>
                <a:latin typeface="Arial"/>
              </a:rPr>
              <a:t>chuyển</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u="sng" dirty="0" err="1">
                <a:solidFill>
                  <a:srgbClr val="0070C0"/>
                </a:solidFill>
                <a:latin typeface="Arial"/>
              </a:rPr>
              <a:t>chậm</a:t>
            </a:r>
            <a:r>
              <a:rPr lang="en-US" sz="3200" b="1" u="sng" dirty="0">
                <a:solidFill>
                  <a:srgbClr val="0070C0"/>
                </a:solidFill>
                <a:latin typeface="Arial"/>
              </a:rPr>
              <a:t> </a:t>
            </a:r>
            <a:r>
              <a:rPr lang="en-US" sz="3200" b="1" u="sng" dirty="0" err="1">
                <a:solidFill>
                  <a:srgbClr val="0070C0"/>
                </a:solidFill>
                <a:latin typeface="Arial"/>
              </a:rPr>
              <a:t>dần</a:t>
            </a:r>
            <a:r>
              <a:rPr lang="en-US" sz="3200" b="1" u="sng" dirty="0">
                <a:solidFill>
                  <a:srgbClr val="0070C0"/>
                </a:solidFill>
                <a:latin typeface="Arial"/>
              </a:rPr>
              <a:t> </a:t>
            </a:r>
            <a:r>
              <a:rPr lang="en-US" sz="3200" b="1" dirty="0" err="1">
                <a:solidFill>
                  <a:srgbClr val="0070C0"/>
                </a:solidFill>
                <a:latin typeface="Arial"/>
              </a:rPr>
              <a:t>từ</a:t>
            </a:r>
            <a:r>
              <a:rPr lang="en-US" sz="3200" b="1" dirty="0">
                <a:solidFill>
                  <a:srgbClr val="0070C0"/>
                </a:solidFill>
                <a:latin typeface="Arial"/>
              </a:rPr>
              <a:t> O </a:t>
            </a:r>
            <a:r>
              <a:rPr lang="en-US" sz="3200" b="1" dirty="0" err="1">
                <a:solidFill>
                  <a:srgbClr val="0070C0"/>
                </a:solidFill>
                <a:latin typeface="Arial"/>
              </a:rPr>
              <a:t>lên</a:t>
            </a:r>
            <a:r>
              <a:rPr lang="en-US" sz="3200" b="1" dirty="0">
                <a:solidFill>
                  <a:srgbClr val="0070C0"/>
                </a:solidFill>
                <a:latin typeface="Arial"/>
              </a:rPr>
              <a:t> B, </a:t>
            </a:r>
            <a:r>
              <a:rPr lang="en-US" sz="3200" b="1" dirty="0" err="1">
                <a:solidFill>
                  <a:srgbClr val="0070C0"/>
                </a:solidFill>
                <a:latin typeface="Arial"/>
              </a:rPr>
              <a:t>rồi</a:t>
            </a:r>
            <a:r>
              <a:rPr lang="en-US" sz="3200" b="1" dirty="0">
                <a:solidFill>
                  <a:srgbClr val="0070C0"/>
                </a:solidFill>
                <a:latin typeface="Arial"/>
              </a:rPr>
              <a:t> </a:t>
            </a:r>
            <a:r>
              <a:rPr lang="en-US" sz="3200" b="1" dirty="0" err="1">
                <a:solidFill>
                  <a:srgbClr val="0070C0"/>
                </a:solidFill>
                <a:latin typeface="Arial"/>
              </a:rPr>
              <a:t>lại</a:t>
            </a:r>
            <a:r>
              <a:rPr lang="en-US" sz="3200" b="1" dirty="0">
                <a:solidFill>
                  <a:srgbClr val="0070C0"/>
                </a:solidFill>
                <a:latin typeface="Arial"/>
              </a:rPr>
              <a:t> </a:t>
            </a:r>
            <a:r>
              <a:rPr lang="en-US" sz="3200" b="1" dirty="0" err="1">
                <a:solidFill>
                  <a:srgbClr val="0070C0"/>
                </a:solidFill>
                <a:latin typeface="Arial"/>
              </a:rPr>
              <a:t>chuyển</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u="sng" dirty="0" err="1">
                <a:solidFill>
                  <a:srgbClr val="0070C0"/>
                </a:solidFill>
                <a:latin typeface="Arial"/>
              </a:rPr>
              <a:t>nhanh</a:t>
            </a:r>
            <a:r>
              <a:rPr lang="en-US" sz="3200" b="1" u="sng" dirty="0">
                <a:solidFill>
                  <a:srgbClr val="0070C0"/>
                </a:solidFill>
                <a:latin typeface="Arial"/>
              </a:rPr>
              <a:t> </a:t>
            </a:r>
            <a:r>
              <a:rPr lang="en-US" sz="3200" b="1" u="sng" dirty="0" err="1">
                <a:solidFill>
                  <a:srgbClr val="0070C0"/>
                </a:solidFill>
                <a:latin typeface="Arial"/>
              </a:rPr>
              <a:t>dần</a:t>
            </a:r>
            <a:r>
              <a:rPr lang="en-US" sz="3200" b="1" dirty="0">
                <a:solidFill>
                  <a:srgbClr val="0070C0"/>
                </a:solidFill>
                <a:latin typeface="Arial"/>
              </a:rPr>
              <a:t> </a:t>
            </a:r>
            <a:r>
              <a:rPr lang="en-US" sz="3200" b="1" dirty="0" err="1">
                <a:solidFill>
                  <a:srgbClr val="0070C0"/>
                </a:solidFill>
                <a:latin typeface="Arial"/>
              </a:rPr>
              <a:t>từ</a:t>
            </a:r>
            <a:r>
              <a:rPr lang="en-US" sz="3200" b="1" dirty="0">
                <a:solidFill>
                  <a:srgbClr val="0070C0"/>
                </a:solidFill>
                <a:latin typeface="Arial"/>
              </a:rPr>
              <a:t> B </a:t>
            </a:r>
            <a:r>
              <a:rPr lang="en-US" sz="3200" b="1" dirty="0" err="1">
                <a:solidFill>
                  <a:srgbClr val="0070C0"/>
                </a:solidFill>
                <a:latin typeface="Arial"/>
              </a:rPr>
              <a:t>xuống</a:t>
            </a:r>
            <a:r>
              <a:rPr lang="en-US" sz="3200" b="1" dirty="0">
                <a:solidFill>
                  <a:srgbClr val="0070C0"/>
                </a:solidFill>
                <a:latin typeface="Arial"/>
              </a:rPr>
              <a:t> O, </a:t>
            </a:r>
            <a:r>
              <a:rPr lang="en-US" sz="3200" b="1" u="sng" dirty="0" err="1">
                <a:solidFill>
                  <a:srgbClr val="0070C0"/>
                </a:solidFill>
                <a:latin typeface="Arial"/>
              </a:rPr>
              <a:t>chậm</a:t>
            </a:r>
            <a:r>
              <a:rPr lang="en-US" sz="3200" b="1" u="sng" dirty="0">
                <a:solidFill>
                  <a:srgbClr val="0070C0"/>
                </a:solidFill>
                <a:latin typeface="Arial"/>
              </a:rPr>
              <a:t> </a:t>
            </a:r>
            <a:r>
              <a:rPr lang="en-US" sz="3200" b="1" u="sng" dirty="0" err="1">
                <a:solidFill>
                  <a:srgbClr val="0070C0"/>
                </a:solidFill>
                <a:latin typeface="Arial"/>
              </a:rPr>
              <a:t>dần</a:t>
            </a:r>
            <a:r>
              <a:rPr lang="en-US" sz="3200" b="1" u="sng" dirty="0">
                <a:solidFill>
                  <a:srgbClr val="0070C0"/>
                </a:solidFill>
                <a:latin typeface="Arial"/>
              </a:rPr>
              <a:t> </a:t>
            </a:r>
            <a:r>
              <a:rPr lang="en-US" sz="3200" b="1" dirty="0" err="1">
                <a:solidFill>
                  <a:srgbClr val="0070C0"/>
                </a:solidFill>
                <a:latin typeface="Arial"/>
              </a:rPr>
              <a:t>từ</a:t>
            </a:r>
            <a:r>
              <a:rPr lang="en-US" sz="3200" b="1" dirty="0">
                <a:solidFill>
                  <a:srgbClr val="0070C0"/>
                </a:solidFill>
                <a:latin typeface="Arial"/>
              </a:rPr>
              <a:t> O </a:t>
            </a:r>
            <a:r>
              <a:rPr lang="en-US" sz="3200" b="1" dirty="0" err="1">
                <a:solidFill>
                  <a:srgbClr val="0070C0"/>
                </a:solidFill>
                <a:latin typeface="Arial"/>
              </a:rPr>
              <a:t>lên</a:t>
            </a:r>
            <a:r>
              <a:rPr lang="en-US" sz="3200" b="1" dirty="0">
                <a:solidFill>
                  <a:srgbClr val="0070C0"/>
                </a:solidFill>
                <a:latin typeface="Arial"/>
              </a:rPr>
              <a:t> A, …</a:t>
            </a:r>
            <a:endParaRPr kumimoji="0" lang="en-US" sz="3200" b="1" i="0" u="none" strike="noStrike" kern="1200" cap="none" spc="0" normalizeH="0" baseline="0" noProof="0" dirty="0">
              <a:ln>
                <a:noFill/>
              </a:ln>
              <a:solidFill>
                <a:srgbClr val="0070C0"/>
              </a:solidFill>
              <a:effectLst/>
              <a:uLnTx/>
              <a:uFillTx/>
              <a:latin typeface="Arial"/>
            </a:endParaRPr>
          </a:p>
        </p:txBody>
      </p:sp>
      <p:sp>
        <p:nvSpPr>
          <p:cNvPr id="7" name="Rectangle: Rounded Corners 21" descr="n88 zalo Sel Nghieu">
            <a:extLst>
              <a:ext uri="{FF2B5EF4-FFF2-40B4-BE49-F238E27FC236}">
                <a16:creationId xmlns:a16="http://schemas.microsoft.com/office/drawing/2014/main" id="{4EC2A6DC-7BB3-421C-BCBF-190C79610415}"/>
              </a:ext>
            </a:extLst>
          </p:cNvPr>
          <p:cNvSpPr/>
          <p:nvPr/>
        </p:nvSpPr>
        <p:spPr>
          <a:xfrm>
            <a:off x="255494" y="283984"/>
            <a:ext cx="7530353" cy="689236"/>
          </a:xfrm>
          <a:prstGeom prst="roundRect">
            <a:avLst/>
          </a:prstGeom>
          <a:solidFill>
            <a:srgbClr val="3BAB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lang="en-US" sz="2800" b="1" kern="0" dirty="0">
                <a:solidFill>
                  <a:srgbClr val="FFFF00"/>
                </a:solidFill>
                <a:latin typeface="Arial"/>
              </a:rPr>
              <a:t>ĐỊNH LUẬT BẢO TOÀN CƠ NĂNG</a:t>
            </a:r>
            <a:endParaRPr kumimoji="0" lang="en-US" sz="28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8" name="Hình chữ nhật: Góc Tròn 5" descr="n88 zalo Sel Nghieu">
            <a:extLst>
              <a:ext uri="{FF2B5EF4-FFF2-40B4-BE49-F238E27FC236}">
                <a16:creationId xmlns:a16="http://schemas.microsoft.com/office/drawing/2014/main" id="{0CF6858F-84F5-442F-873F-A411B8C05A66}"/>
              </a:ext>
            </a:extLst>
          </p:cNvPr>
          <p:cNvSpPr/>
          <p:nvPr/>
        </p:nvSpPr>
        <p:spPr>
          <a:xfrm>
            <a:off x="465447" y="222749"/>
            <a:ext cx="829150" cy="787952"/>
          </a:xfrm>
          <a:prstGeom prst="roundRect">
            <a:avLst>
              <a:gd name="adj" fmla="val 50000"/>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II</a:t>
            </a:r>
          </a:p>
        </p:txBody>
      </p:sp>
      <p:sp>
        <p:nvSpPr>
          <p:cNvPr id="9" name="TextBox 8" descr="n88 zalo Sel Nghieu"/>
          <p:cNvSpPr txBox="1"/>
          <p:nvPr/>
        </p:nvSpPr>
        <p:spPr>
          <a:xfrm>
            <a:off x="255494" y="1222162"/>
            <a:ext cx="5989023" cy="523220"/>
          </a:xfrm>
          <a:prstGeom prst="rect">
            <a:avLst/>
          </a:prstGeom>
          <a:solidFill>
            <a:srgbClr val="00B05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lumMod val="95000"/>
                  </a:srgbClr>
                </a:solidFill>
                <a:effectLst/>
                <a:uLnTx/>
                <a:uFillTx/>
              </a:rPr>
              <a:t>1. </a:t>
            </a:r>
            <a:r>
              <a:rPr lang="en-US" sz="2800" b="1" kern="0" dirty="0" err="1">
                <a:solidFill>
                  <a:srgbClr val="FFFFFF">
                    <a:lumMod val="95000"/>
                  </a:srgbClr>
                </a:solidFill>
              </a:rPr>
              <a:t>Thí</a:t>
            </a:r>
            <a:r>
              <a:rPr lang="en-US" sz="2800" b="1" kern="0" dirty="0">
                <a:solidFill>
                  <a:srgbClr val="FFFFFF">
                    <a:lumMod val="95000"/>
                  </a:srgbClr>
                </a:solidFill>
              </a:rPr>
              <a:t> </a:t>
            </a:r>
            <a:r>
              <a:rPr lang="en-US" sz="2800" b="1" kern="0" dirty="0" err="1">
                <a:solidFill>
                  <a:srgbClr val="FFFFFF">
                    <a:lumMod val="95000"/>
                  </a:srgbClr>
                </a:solidFill>
              </a:rPr>
              <a:t>nghiệm</a:t>
            </a:r>
            <a:r>
              <a:rPr lang="en-US" sz="2800" b="1" kern="0" dirty="0">
                <a:solidFill>
                  <a:srgbClr val="FFFFFF">
                    <a:lumMod val="95000"/>
                  </a:srgbClr>
                </a:solidFill>
              </a:rPr>
              <a:t> </a:t>
            </a:r>
            <a:r>
              <a:rPr lang="en-US" sz="2800" b="1" kern="0" dirty="0" err="1">
                <a:solidFill>
                  <a:srgbClr val="FFFFFF">
                    <a:lumMod val="95000"/>
                  </a:srgbClr>
                </a:solidFill>
              </a:rPr>
              <a:t>về</a:t>
            </a:r>
            <a:r>
              <a:rPr lang="en-US" sz="2800" b="1" kern="0" dirty="0">
                <a:solidFill>
                  <a:srgbClr val="FFFFFF">
                    <a:lumMod val="95000"/>
                  </a:srgbClr>
                </a:solidFill>
              </a:rPr>
              <a:t> con </a:t>
            </a:r>
            <a:r>
              <a:rPr lang="en-US" sz="2800" b="1" kern="0" dirty="0" err="1">
                <a:solidFill>
                  <a:srgbClr val="FFFFFF">
                    <a:lumMod val="95000"/>
                  </a:srgbClr>
                </a:solidFill>
              </a:rPr>
              <a:t>lắc</a:t>
            </a:r>
            <a:r>
              <a:rPr lang="en-US" sz="2800" b="1" kern="0" dirty="0">
                <a:solidFill>
                  <a:srgbClr val="FFFFFF">
                    <a:lumMod val="95000"/>
                  </a:srgbClr>
                </a:solidFill>
              </a:rPr>
              <a:t> </a:t>
            </a:r>
            <a:r>
              <a:rPr lang="en-US" sz="2800" b="1" kern="0" dirty="0" err="1">
                <a:solidFill>
                  <a:srgbClr val="FFFFFF">
                    <a:lumMod val="95000"/>
                  </a:srgbClr>
                </a:solidFill>
              </a:rPr>
              <a:t>đồng</a:t>
            </a:r>
            <a:r>
              <a:rPr lang="en-US" sz="2800" b="1" kern="0" dirty="0">
                <a:solidFill>
                  <a:srgbClr val="FFFFFF">
                    <a:lumMod val="95000"/>
                  </a:srgbClr>
                </a:solidFill>
              </a:rPr>
              <a:t> </a:t>
            </a:r>
            <a:r>
              <a:rPr lang="en-US" sz="2800" b="1" kern="0" dirty="0" err="1">
                <a:solidFill>
                  <a:srgbClr val="FFFFFF">
                    <a:lumMod val="95000"/>
                  </a:srgbClr>
                </a:solidFill>
              </a:rPr>
              <a:t>hồ</a:t>
            </a:r>
            <a:endParaRPr kumimoji="0" lang="en-US" sz="2800" b="1" i="0" u="none" strike="noStrike" kern="0" cap="none" spc="0" normalizeH="0" baseline="0" noProof="0" dirty="0">
              <a:ln>
                <a:noFill/>
              </a:ln>
              <a:solidFill>
                <a:srgbClr val="FFFFFF">
                  <a:lumMod val="95000"/>
                </a:srgbClr>
              </a:solidFill>
              <a:effectLst/>
              <a:uLnTx/>
              <a:uFillTx/>
            </a:endParaRPr>
          </a:p>
        </p:txBody>
      </p:sp>
    </p:spTree>
    <p:extLst>
      <p:ext uri="{BB962C8B-B14F-4D97-AF65-F5344CB8AC3E}">
        <p14:creationId xmlns:p14="http://schemas.microsoft.com/office/powerpoint/2010/main" val="354896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n88 zalo Sel Nghieu"/>
          <p:cNvSpPr/>
          <p:nvPr/>
        </p:nvSpPr>
        <p:spPr>
          <a:xfrm>
            <a:off x="147918" y="1221077"/>
            <a:ext cx="7598356" cy="5394876"/>
          </a:xfrm>
          <a:prstGeom prst="roundRect">
            <a:avLst>
              <a:gd name="adj" fmla="val 7445"/>
            </a:avLst>
          </a:prstGeom>
          <a:solidFill>
            <a:schemeClr val="bg1">
              <a:lumMod val="20000"/>
              <a:lumOff val="8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defRPr/>
            </a:pPr>
            <a:r>
              <a:rPr lang="vi-VN" sz="2700" b="1">
                <a:solidFill>
                  <a:srgbClr val="0070C0"/>
                </a:solidFill>
                <a:latin typeface="Arial"/>
                <a:ea typeface="Times New Roman" panose="02020603050405020304" pitchFamily="18" charset="0"/>
                <a:cs typeface="#9Slide03 Arima Madurai Black" panose="00000A00000000000000" pitchFamily="2" charset="-93"/>
              </a:rPr>
              <a:t>1. Khi vật chuyển động trên cung AO thì:</a:t>
            </a:r>
          </a:p>
          <a:p>
            <a:pPr lvl="0" algn="just">
              <a:lnSpc>
                <a:spcPct val="115000"/>
              </a:lnSpc>
              <a:defRPr/>
            </a:pPr>
            <a:r>
              <a:rPr lang="vi-VN" sz="2700" b="1">
                <a:solidFill>
                  <a:srgbClr val="0070C0"/>
                </a:solidFill>
                <a:latin typeface="Arial"/>
                <a:ea typeface="Times New Roman" panose="02020603050405020304" pitchFamily="18" charset="0"/>
                <a:cs typeface="#9Slide03 Arima Madurai Black" panose="00000A00000000000000" pitchFamily="2" charset="-93"/>
              </a:rPr>
              <a:t>a) Những lực nào sinh công? Công nào là công phát động, công nào là công cản?</a:t>
            </a:r>
          </a:p>
          <a:p>
            <a:pPr lvl="0" algn="just">
              <a:lnSpc>
                <a:spcPct val="115000"/>
              </a:lnSpc>
              <a:defRPr/>
            </a:pPr>
            <a:r>
              <a:rPr lang="vi-VN" sz="2700" b="1">
                <a:solidFill>
                  <a:srgbClr val="0070C0"/>
                </a:solidFill>
                <a:latin typeface="Arial"/>
                <a:ea typeface="Times New Roman" panose="02020603050405020304" pitchFamily="18" charset="0"/>
                <a:cs typeface="#9Slide03 Arima Madurai Black" panose="00000A00000000000000" pitchFamily="2" charset="-93"/>
              </a:rPr>
              <a:t>b) Động năng và thế năng của vật thay đổi như thế nào?</a:t>
            </a:r>
          </a:p>
          <a:p>
            <a:pPr lvl="0" algn="just">
              <a:lnSpc>
                <a:spcPct val="115000"/>
              </a:lnSpc>
              <a:defRPr/>
            </a:pPr>
            <a:r>
              <a:rPr lang="vi-VN" sz="2700" b="1">
                <a:solidFill>
                  <a:srgbClr val="0070C0"/>
                </a:solidFill>
                <a:latin typeface="Arial"/>
                <a:ea typeface="Times New Roman" panose="02020603050405020304" pitchFamily="18" charset="0"/>
                <a:cs typeface="#9Slide03 Arima Madurai Black" panose="00000A00000000000000" pitchFamily="2" charset="-93"/>
              </a:rPr>
              <a:t>2. Trả lời những câu hỏi trên trong quá trình vật chuyển động trên cung OB.</a:t>
            </a:r>
          </a:p>
          <a:p>
            <a:pPr lvl="0" algn="just">
              <a:lnSpc>
                <a:spcPct val="115000"/>
              </a:lnSpc>
              <a:defRPr/>
            </a:pPr>
            <a:r>
              <a:rPr lang="vi-VN" sz="2700" b="1">
                <a:solidFill>
                  <a:srgbClr val="0070C0"/>
                </a:solidFill>
                <a:latin typeface="Arial"/>
                <a:ea typeface="Times New Roman" panose="02020603050405020304" pitchFamily="18" charset="0"/>
                <a:cs typeface="#9Slide03 Arima Madurai Black" panose="00000A00000000000000" pitchFamily="2" charset="-93"/>
              </a:rPr>
              <a:t>3. Nếu bỏ qua ma sát thì A và B luôn nằm trên cùng một độ cao. Hiện tượng này chứng tỏ điều gì?</a:t>
            </a:r>
            <a:endParaRPr lang="vi-VN" sz="2700" b="1" dirty="0" err="1">
              <a:solidFill>
                <a:srgbClr val="0070C0"/>
              </a:solidFill>
              <a:latin typeface="Arial"/>
              <a:ea typeface="Times New Roman" panose="02020603050405020304" pitchFamily="18" charset="0"/>
              <a:cs typeface="#9Slide03 Arima Madurai Black" panose="00000A00000000000000" pitchFamily="2" charset="-93"/>
            </a:endParaRPr>
          </a:p>
        </p:txBody>
      </p:sp>
      <p:sp>
        <p:nvSpPr>
          <p:cNvPr id="11" name="Rectangle: Rounded Corners 3" descr="n88 zalo Sel Nghieu">
            <a:extLst>
              <a:ext uri="{FF2B5EF4-FFF2-40B4-BE49-F238E27FC236}">
                <a16:creationId xmlns:a16="http://schemas.microsoft.com/office/drawing/2014/main" id="{1DB20B84-5A5D-4A0C-BFB4-E7E34EC2C779}"/>
              </a:ext>
            </a:extLst>
          </p:cNvPr>
          <p:cNvSpPr/>
          <p:nvPr/>
        </p:nvSpPr>
        <p:spPr>
          <a:xfrm>
            <a:off x="3990909" y="159563"/>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3" name="Oval 12" descr="n88 zalo Sel Nghieu">
            <a:extLst>
              <a:ext uri="{FF2B5EF4-FFF2-40B4-BE49-F238E27FC236}">
                <a16:creationId xmlns:a16="http://schemas.microsoft.com/office/drawing/2014/main" id="{492902CF-EE1A-42BB-A90A-7CE433CD81C5}"/>
              </a:ext>
            </a:extLst>
          </p:cNvPr>
          <p:cNvSpPr/>
          <p:nvPr/>
        </p:nvSpPr>
        <p:spPr>
          <a:xfrm>
            <a:off x="7732720" y="168984"/>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n88 zalo Sel Nghieu"/>
          <p:cNvPicPr>
            <a:picLocks noChangeAspect="1"/>
          </p:cNvPicPr>
          <p:nvPr/>
        </p:nvPicPr>
        <p:blipFill>
          <a:blip r:embed="rId2"/>
          <a:stretch>
            <a:fillRect/>
          </a:stretch>
        </p:blipFill>
        <p:spPr>
          <a:xfrm>
            <a:off x="7892431" y="1221077"/>
            <a:ext cx="4149057" cy="4107517"/>
          </a:xfrm>
          <a:prstGeom prst="rect">
            <a:avLst/>
          </a:prstGeom>
        </p:spPr>
      </p:pic>
      <p:sp>
        <p:nvSpPr>
          <p:cNvPr id="7" name="TextBox 6" descr="n88 zalo Sel Nghieu"/>
          <p:cNvSpPr txBox="1"/>
          <p:nvPr/>
        </p:nvSpPr>
        <p:spPr>
          <a:xfrm>
            <a:off x="8332408" y="5637878"/>
            <a:ext cx="3415553" cy="830997"/>
          </a:xfrm>
          <a:prstGeom prst="rect">
            <a:avLst/>
          </a:prstGeom>
          <a:solidFill>
            <a:srgbClr val="F0D99A"/>
          </a:solidFill>
        </p:spPr>
        <p:txBody>
          <a:bodyPr wrap="square" rtlCol="0">
            <a:spAutoFit/>
          </a:bodyPr>
          <a:lstStyle/>
          <a:p>
            <a:pPr algn="ctr"/>
            <a:r>
              <a:rPr lang="en-US" sz="2400" b="1" dirty="0">
                <a:solidFill>
                  <a:srgbClr val="0070C0"/>
                </a:solidFill>
              </a:rPr>
              <a:t>Con </a:t>
            </a:r>
            <a:r>
              <a:rPr lang="en-US" sz="2400" b="1" dirty="0" err="1">
                <a:solidFill>
                  <a:srgbClr val="0070C0"/>
                </a:solidFill>
              </a:rPr>
              <a:t>lắc</a:t>
            </a:r>
            <a:r>
              <a:rPr lang="en-US" sz="2400" b="1" dirty="0">
                <a:solidFill>
                  <a:srgbClr val="0070C0"/>
                </a:solidFill>
              </a:rPr>
              <a:t> </a:t>
            </a:r>
            <a:r>
              <a:rPr lang="en-US" sz="2400" b="1" dirty="0" err="1">
                <a:solidFill>
                  <a:srgbClr val="0070C0"/>
                </a:solidFill>
              </a:rPr>
              <a:t>đồng</a:t>
            </a:r>
            <a:r>
              <a:rPr lang="en-US" sz="2400" b="1" dirty="0">
                <a:solidFill>
                  <a:srgbClr val="0070C0"/>
                </a:solidFill>
              </a:rPr>
              <a:t> </a:t>
            </a:r>
            <a:r>
              <a:rPr lang="en-US" sz="2400" b="1" dirty="0" err="1">
                <a:solidFill>
                  <a:srgbClr val="0070C0"/>
                </a:solidFill>
              </a:rPr>
              <a:t>hồ</a:t>
            </a:r>
            <a:r>
              <a:rPr lang="en-US" sz="2400" b="1" dirty="0">
                <a:solidFill>
                  <a:srgbClr val="0070C0"/>
                </a:solidFill>
              </a:rPr>
              <a:t> </a:t>
            </a:r>
            <a:r>
              <a:rPr lang="en-US" sz="2400" b="1" dirty="0" err="1">
                <a:solidFill>
                  <a:srgbClr val="0070C0"/>
                </a:solidFill>
              </a:rPr>
              <a:t>quả</a:t>
            </a:r>
            <a:r>
              <a:rPr lang="en-US" sz="2400" b="1" dirty="0">
                <a:solidFill>
                  <a:srgbClr val="0070C0"/>
                </a:solidFill>
              </a:rPr>
              <a:t> </a:t>
            </a:r>
            <a:r>
              <a:rPr lang="en-US" sz="2400" b="1" dirty="0" err="1">
                <a:solidFill>
                  <a:srgbClr val="0070C0"/>
                </a:solidFill>
              </a:rPr>
              <a:t>lắc</a:t>
            </a:r>
            <a:endParaRPr lang="en-US" sz="2400" b="1" dirty="0">
              <a:solidFill>
                <a:srgbClr val="0070C0"/>
              </a:solidFill>
            </a:endParaRPr>
          </a:p>
        </p:txBody>
      </p:sp>
    </p:spTree>
    <p:extLst>
      <p:ext uri="{BB962C8B-B14F-4D97-AF65-F5344CB8AC3E}">
        <p14:creationId xmlns:p14="http://schemas.microsoft.com/office/powerpoint/2010/main" val="427531493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88 zalo Sel Nghi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51"/>
            <a:ext cx="12192000" cy="70303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88 zalo Sel Nghieu"/>
          <p:cNvSpPr txBox="1"/>
          <p:nvPr/>
        </p:nvSpPr>
        <p:spPr>
          <a:xfrm>
            <a:off x="1223554" y="837500"/>
            <a:ext cx="9958252" cy="2308324"/>
          </a:xfrm>
          <a:prstGeom prst="rect">
            <a:avLst/>
          </a:prstGeom>
          <a:noFill/>
        </p:spPr>
        <p:txBody>
          <a:bodyPr wrap="square" rtlCol="0">
            <a:spAutoFit/>
          </a:bodyPr>
          <a:lstStyle/>
          <a:p>
            <a:pPr lvl="0" algn="just"/>
            <a:r>
              <a:rPr lang="en-US" sz="2400" b="1" dirty="0">
                <a:solidFill>
                  <a:srgbClr val="0070C0"/>
                </a:solidFill>
                <a:latin typeface="Arial"/>
              </a:rPr>
              <a:t>1.</a:t>
            </a:r>
          </a:p>
          <a:p>
            <a:pPr lvl="0" algn="just"/>
            <a:r>
              <a:rPr lang="vi-VN" sz="2400" b="1" dirty="0">
                <a:solidFill>
                  <a:srgbClr val="0070C0"/>
                </a:solidFill>
                <a:latin typeface="Arial"/>
              </a:rPr>
              <a:t>a) Khi vật chuyển động trên cung AO thì trọng lực sinh công, lực căng không sinh công (</a:t>
            </a:r>
            <a:r>
              <a:rPr lang="en-US" sz="2400" b="1" dirty="0" err="1">
                <a:solidFill>
                  <a:srgbClr val="0070C0"/>
                </a:solidFill>
                <a:latin typeface="Arial"/>
              </a:rPr>
              <a:t>lực</a:t>
            </a:r>
            <a:r>
              <a:rPr lang="en-US" sz="2400" b="1" dirty="0">
                <a:solidFill>
                  <a:srgbClr val="0070C0"/>
                </a:solidFill>
                <a:latin typeface="Arial"/>
              </a:rPr>
              <a:t> </a:t>
            </a:r>
            <a:r>
              <a:rPr lang="en-US" sz="2400" b="1" dirty="0" err="1">
                <a:solidFill>
                  <a:srgbClr val="0070C0"/>
                </a:solidFill>
                <a:latin typeface="Arial"/>
              </a:rPr>
              <a:t>căng</a:t>
            </a:r>
            <a:r>
              <a:rPr lang="en-US" sz="2400" b="1" dirty="0">
                <a:solidFill>
                  <a:srgbClr val="0070C0"/>
                </a:solidFill>
                <a:latin typeface="Arial"/>
              </a:rPr>
              <a:t> </a:t>
            </a:r>
            <a:r>
              <a:rPr lang="en-US" sz="2400" b="1" dirty="0" err="1">
                <a:solidFill>
                  <a:srgbClr val="0070C0"/>
                </a:solidFill>
                <a:latin typeface="Arial"/>
              </a:rPr>
              <a:t>có</a:t>
            </a:r>
            <a:r>
              <a:rPr lang="en-US" sz="2400" b="1" dirty="0">
                <a:solidFill>
                  <a:srgbClr val="0070C0"/>
                </a:solidFill>
                <a:latin typeface="Arial"/>
              </a:rPr>
              <a:t> </a:t>
            </a:r>
            <a:r>
              <a:rPr lang="en-US" sz="2400" b="1" dirty="0" err="1">
                <a:solidFill>
                  <a:srgbClr val="0070C0"/>
                </a:solidFill>
                <a:latin typeface="Arial"/>
              </a:rPr>
              <a:t>phương</a:t>
            </a:r>
            <a:r>
              <a:rPr lang="en-US" sz="2400" b="1" dirty="0">
                <a:solidFill>
                  <a:srgbClr val="0070C0"/>
                </a:solidFill>
                <a:latin typeface="Arial"/>
              </a:rPr>
              <a:t> </a:t>
            </a:r>
            <a:r>
              <a:rPr lang="en-US" sz="2400" b="1" dirty="0" err="1">
                <a:solidFill>
                  <a:srgbClr val="0070C0"/>
                </a:solidFill>
                <a:latin typeface="Arial"/>
              </a:rPr>
              <a:t>luôn</a:t>
            </a:r>
            <a:r>
              <a:rPr lang="en-US" sz="2400" b="1" dirty="0">
                <a:solidFill>
                  <a:srgbClr val="0070C0"/>
                </a:solidFill>
                <a:latin typeface="Arial"/>
              </a:rPr>
              <a:t> </a:t>
            </a:r>
            <a:r>
              <a:rPr lang="en-US" sz="2400" b="1" dirty="0" err="1">
                <a:solidFill>
                  <a:srgbClr val="0070C0"/>
                </a:solidFill>
                <a:latin typeface="Arial"/>
              </a:rPr>
              <a:t>vuông</a:t>
            </a:r>
            <a:r>
              <a:rPr lang="en-US" sz="2400" b="1" dirty="0">
                <a:solidFill>
                  <a:srgbClr val="0070C0"/>
                </a:solidFill>
                <a:latin typeface="Arial"/>
              </a:rPr>
              <a:t> </a:t>
            </a:r>
            <a:r>
              <a:rPr lang="en-US" sz="2400" b="1" dirty="0" err="1">
                <a:solidFill>
                  <a:srgbClr val="0070C0"/>
                </a:solidFill>
                <a:latin typeface="Arial"/>
              </a:rPr>
              <a:t>góc</a:t>
            </a:r>
            <a:r>
              <a:rPr lang="en-US" sz="2400" b="1" dirty="0">
                <a:solidFill>
                  <a:srgbClr val="0070C0"/>
                </a:solidFill>
                <a:latin typeface="Arial"/>
              </a:rPr>
              <a:t> </a:t>
            </a:r>
            <a:r>
              <a:rPr lang="en-US" sz="2400" b="1" dirty="0" err="1">
                <a:solidFill>
                  <a:srgbClr val="0070C0"/>
                </a:solidFill>
                <a:latin typeface="Arial"/>
              </a:rPr>
              <a:t>với</a:t>
            </a:r>
            <a:r>
              <a:rPr lang="en-US" sz="2400" b="1" dirty="0">
                <a:solidFill>
                  <a:srgbClr val="0070C0"/>
                </a:solidFill>
                <a:latin typeface="Arial"/>
              </a:rPr>
              <a:t> </a:t>
            </a:r>
            <a:r>
              <a:rPr lang="en-US" sz="2400" b="1" dirty="0" err="1">
                <a:solidFill>
                  <a:srgbClr val="0070C0"/>
                </a:solidFill>
                <a:latin typeface="Arial"/>
              </a:rPr>
              <a:t>quỹ</a:t>
            </a:r>
            <a:r>
              <a:rPr lang="en-US" sz="2400" b="1" dirty="0">
                <a:solidFill>
                  <a:srgbClr val="0070C0"/>
                </a:solidFill>
                <a:latin typeface="Arial"/>
              </a:rPr>
              <a:t> </a:t>
            </a:r>
            <a:r>
              <a:rPr lang="en-US" sz="2400" b="1" dirty="0" err="1">
                <a:solidFill>
                  <a:srgbClr val="0070C0"/>
                </a:solidFill>
                <a:latin typeface="Arial"/>
              </a:rPr>
              <a:t>đạo</a:t>
            </a:r>
            <a:r>
              <a:rPr lang="en-US" sz="2400" b="1" dirty="0">
                <a:solidFill>
                  <a:srgbClr val="0070C0"/>
                </a:solidFill>
                <a:latin typeface="Arial"/>
              </a:rPr>
              <a:t> </a:t>
            </a:r>
            <a:r>
              <a:rPr lang="en-US" sz="2400" b="1" dirty="0" err="1">
                <a:solidFill>
                  <a:srgbClr val="0070C0"/>
                </a:solidFill>
                <a:latin typeface="Arial"/>
              </a:rPr>
              <a:t>chuyển</a:t>
            </a:r>
            <a:r>
              <a:rPr lang="en-US" sz="2400" b="1" dirty="0">
                <a:solidFill>
                  <a:srgbClr val="0070C0"/>
                </a:solidFill>
                <a:latin typeface="Arial"/>
              </a:rPr>
              <a:t> </a:t>
            </a:r>
            <a:r>
              <a:rPr lang="en-US" sz="2400" b="1" dirty="0" err="1">
                <a:solidFill>
                  <a:srgbClr val="0070C0"/>
                </a:solidFill>
                <a:latin typeface="Arial"/>
              </a:rPr>
              <a:t>động</a:t>
            </a:r>
            <a:r>
              <a:rPr lang="vi-VN" sz="2400" b="1" dirty="0">
                <a:solidFill>
                  <a:srgbClr val="0070C0"/>
                </a:solidFill>
                <a:latin typeface="Arial"/>
              </a:rPr>
              <a:t>). Công của trọng lực là công phát </a:t>
            </a:r>
            <a:r>
              <a:rPr lang="vi-VN" sz="2400" b="1" dirty="0" smtClean="0">
                <a:solidFill>
                  <a:srgbClr val="0070C0"/>
                </a:solidFill>
                <a:latin typeface="Arial"/>
              </a:rPr>
              <a:t>động</a:t>
            </a:r>
            <a:r>
              <a:rPr lang="en-US" sz="2400" b="1" dirty="0" smtClean="0">
                <a:solidFill>
                  <a:srgbClr val="0070C0"/>
                </a:solidFill>
                <a:latin typeface="Arial"/>
              </a:rPr>
              <a:t>.</a:t>
            </a:r>
            <a:endParaRPr lang="vi-VN" sz="2400" b="1" dirty="0">
              <a:solidFill>
                <a:srgbClr val="0070C0"/>
              </a:solidFill>
              <a:latin typeface="Arial"/>
            </a:endParaRPr>
          </a:p>
          <a:p>
            <a:pPr lvl="0" algn="just"/>
            <a:r>
              <a:rPr lang="vi-VN" sz="2400" b="1" dirty="0">
                <a:solidFill>
                  <a:srgbClr val="0070C0"/>
                </a:solidFill>
                <a:latin typeface="Arial"/>
              </a:rPr>
              <a:t>b) Vật chuyển động nhanh dần từ A xuống O, do đó động năng của vật tăng dần, thế năng của vật giảm dần.</a:t>
            </a:r>
            <a:endPar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6" name="TextBox 5" descr="n88 zalo Sel Nghieu"/>
          <p:cNvSpPr txBox="1"/>
          <p:nvPr/>
        </p:nvSpPr>
        <p:spPr>
          <a:xfrm>
            <a:off x="1223554" y="3515156"/>
            <a:ext cx="9958252" cy="1938992"/>
          </a:xfrm>
          <a:prstGeom prst="rect">
            <a:avLst/>
          </a:prstGeom>
          <a:noFill/>
        </p:spPr>
        <p:txBody>
          <a:bodyPr wrap="square" rtlCol="0">
            <a:spAutoFit/>
          </a:bodyPr>
          <a:lstStyle/>
          <a:p>
            <a:pPr lvl="0" algn="just"/>
            <a:r>
              <a:rPr lang="en-US" sz="2400" b="1" dirty="0">
                <a:solidFill>
                  <a:srgbClr val="0070C0"/>
                </a:solidFill>
                <a:latin typeface="Arial"/>
              </a:rPr>
              <a:t>2.</a:t>
            </a:r>
          </a:p>
          <a:p>
            <a:pPr lvl="0" algn="just"/>
            <a:r>
              <a:rPr lang="vi-VN" sz="2400" b="1" dirty="0">
                <a:solidFill>
                  <a:srgbClr val="0070C0"/>
                </a:solidFill>
                <a:latin typeface="Arial"/>
              </a:rPr>
              <a:t>a) Khi vật chuyển động trên cung O</a:t>
            </a:r>
            <a:r>
              <a:rPr lang="en-US" sz="2400" b="1" dirty="0">
                <a:solidFill>
                  <a:srgbClr val="0070C0"/>
                </a:solidFill>
                <a:latin typeface="Arial"/>
              </a:rPr>
              <a:t>B</a:t>
            </a:r>
            <a:r>
              <a:rPr lang="vi-VN" sz="2400" b="1" dirty="0">
                <a:solidFill>
                  <a:srgbClr val="0070C0"/>
                </a:solidFill>
                <a:latin typeface="Arial"/>
              </a:rPr>
              <a:t> thì trọng lực sinh công, lực căng không sinh công</a:t>
            </a:r>
            <a:r>
              <a:rPr lang="en-US" sz="2400" b="1" dirty="0">
                <a:solidFill>
                  <a:srgbClr val="0070C0"/>
                </a:solidFill>
                <a:latin typeface="Arial"/>
              </a:rPr>
              <a:t>.</a:t>
            </a:r>
            <a:r>
              <a:rPr lang="vi-VN" sz="2400" b="1" dirty="0">
                <a:solidFill>
                  <a:srgbClr val="0070C0"/>
                </a:solidFill>
                <a:latin typeface="Arial"/>
              </a:rPr>
              <a:t> Công của trọng lực </a:t>
            </a:r>
            <a:r>
              <a:rPr lang="vi-VN" sz="2400" b="1" dirty="0" smtClean="0">
                <a:solidFill>
                  <a:srgbClr val="0070C0"/>
                </a:solidFill>
                <a:latin typeface="Arial"/>
              </a:rPr>
              <a:t>là </a:t>
            </a:r>
            <a:r>
              <a:rPr lang="vi-VN" sz="2400" b="1" dirty="0">
                <a:solidFill>
                  <a:srgbClr val="0070C0"/>
                </a:solidFill>
                <a:latin typeface="Arial"/>
              </a:rPr>
              <a:t>công </a:t>
            </a:r>
            <a:r>
              <a:rPr lang="en-US" sz="2400" b="1" dirty="0" err="1">
                <a:solidFill>
                  <a:srgbClr val="0070C0"/>
                </a:solidFill>
                <a:latin typeface="Arial"/>
              </a:rPr>
              <a:t>cản</a:t>
            </a:r>
            <a:r>
              <a:rPr lang="en-US" sz="2400" b="1" dirty="0">
                <a:solidFill>
                  <a:srgbClr val="0070C0"/>
                </a:solidFill>
                <a:latin typeface="Arial"/>
              </a:rPr>
              <a:t>.</a:t>
            </a:r>
          </a:p>
          <a:p>
            <a:pPr lvl="0" algn="just"/>
            <a:r>
              <a:rPr lang="vi-VN" sz="2400" b="1" dirty="0">
                <a:solidFill>
                  <a:srgbClr val="0070C0"/>
                </a:solidFill>
                <a:latin typeface="Arial"/>
              </a:rPr>
              <a:t>b) Vật chuyển động </a:t>
            </a:r>
            <a:r>
              <a:rPr lang="en-US" sz="2400" b="1" dirty="0" err="1">
                <a:solidFill>
                  <a:srgbClr val="0070C0"/>
                </a:solidFill>
                <a:latin typeface="Arial"/>
              </a:rPr>
              <a:t>chậm</a:t>
            </a:r>
            <a:r>
              <a:rPr lang="vi-VN" sz="2400" b="1" dirty="0">
                <a:solidFill>
                  <a:srgbClr val="0070C0"/>
                </a:solidFill>
                <a:latin typeface="Arial"/>
              </a:rPr>
              <a:t> dần từ </a:t>
            </a:r>
            <a:r>
              <a:rPr lang="en-US" sz="2400" b="1" dirty="0">
                <a:solidFill>
                  <a:srgbClr val="0070C0"/>
                </a:solidFill>
                <a:latin typeface="Arial"/>
              </a:rPr>
              <a:t>O</a:t>
            </a:r>
            <a:r>
              <a:rPr lang="vi-VN" sz="2400" b="1" dirty="0">
                <a:solidFill>
                  <a:srgbClr val="0070C0"/>
                </a:solidFill>
                <a:latin typeface="Arial"/>
              </a:rPr>
              <a:t> </a:t>
            </a:r>
            <a:r>
              <a:rPr lang="en-US" sz="2400" b="1" dirty="0" err="1">
                <a:solidFill>
                  <a:srgbClr val="0070C0"/>
                </a:solidFill>
                <a:latin typeface="Arial"/>
              </a:rPr>
              <a:t>lên</a:t>
            </a:r>
            <a:r>
              <a:rPr lang="en-US" sz="2400" b="1" dirty="0">
                <a:solidFill>
                  <a:srgbClr val="0070C0"/>
                </a:solidFill>
                <a:latin typeface="Arial"/>
              </a:rPr>
              <a:t> B</a:t>
            </a:r>
            <a:r>
              <a:rPr lang="vi-VN" sz="2400" b="1" dirty="0">
                <a:solidFill>
                  <a:srgbClr val="0070C0"/>
                </a:solidFill>
                <a:latin typeface="Arial"/>
              </a:rPr>
              <a:t>, do đó động năng của vật </a:t>
            </a:r>
            <a:r>
              <a:rPr lang="en-US" sz="2400" b="1" dirty="0" err="1">
                <a:solidFill>
                  <a:srgbClr val="0070C0"/>
                </a:solidFill>
                <a:latin typeface="Arial"/>
              </a:rPr>
              <a:t>giảm</a:t>
            </a:r>
            <a:r>
              <a:rPr lang="vi-VN" sz="2400" b="1" dirty="0">
                <a:solidFill>
                  <a:srgbClr val="0070C0"/>
                </a:solidFill>
                <a:latin typeface="Arial"/>
              </a:rPr>
              <a:t> dần, thế năng của vật </a:t>
            </a:r>
            <a:r>
              <a:rPr lang="en-US" sz="2400" b="1" dirty="0" err="1">
                <a:solidFill>
                  <a:srgbClr val="0070C0"/>
                </a:solidFill>
                <a:latin typeface="Arial"/>
              </a:rPr>
              <a:t>tăng</a:t>
            </a:r>
            <a:r>
              <a:rPr lang="vi-VN" sz="2400" b="1" dirty="0">
                <a:solidFill>
                  <a:srgbClr val="0070C0"/>
                </a:solidFill>
                <a:latin typeface="Arial"/>
              </a:rPr>
              <a:t> dần.</a:t>
            </a:r>
            <a:endPar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062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88 zalo Sel Nghie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17" y="0"/>
            <a:ext cx="12192001" cy="6848203"/>
          </a:xfrm>
          <a:prstGeom prst="rect">
            <a:avLst/>
          </a:prstGeom>
        </p:spPr>
      </p:pic>
      <p:sp>
        <p:nvSpPr>
          <p:cNvPr id="6" name="TextBox 5" descr="n88 zalo Sel Nghieu"/>
          <p:cNvSpPr txBox="1"/>
          <p:nvPr/>
        </p:nvSpPr>
        <p:spPr>
          <a:xfrm>
            <a:off x="1563957" y="1309163"/>
            <a:ext cx="6100867"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Arial"/>
              </a:rPr>
              <a:t>3.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Arial"/>
              </a:rPr>
              <a:t>A </a:t>
            </a:r>
            <a:r>
              <a:rPr lang="en-US" sz="3200" b="1" dirty="0" err="1">
                <a:solidFill>
                  <a:srgbClr val="0070C0"/>
                </a:solidFill>
                <a:latin typeface="Arial"/>
              </a:rPr>
              <a:t>và</a:t>
            </a:r>
            <a:r>
              <a:rPr lang="en-US" sz="3200" b="1" dirty="0">
                <a:solidFill>
                  <a:srgbClr val="0070C0"/>
                </a:solidFill>
                <a:latin typeface="Arial"/>
              </a:rPr>
              <a:t> B </a:t>
            </a:r>
            <a:r>
              <a:rPr lang="en-US" sz="3200" b="1" dirty="0" err="1">
                <a:solidFill>
                  <a:srgbClr val="0070C0"/>
                </a:solidFill>
                <a:latin typeface="Arial"/>
              </a:rPr>
              <a:t>có</a:t>
            </a:r>
            <a:r>
              <a:rPr lang="en-US" sz="3200" b="1" dirty="0">
                <a:solidFill>
                  <a:srgbClr val="0070C0"/>
                </a:solidFill>
                <a:latin typeface="Arial"/>
              </a:rPr>
              <a:t> </a:t>
            </a:r>
            <a:r>
              <a:rPr lang="en-US" sz="3200" b="1" dirty="0" err="1">
                <a:solidFill>
                  <a:srgbClr val="0070C0"/>
                </a:solidFill>
                <a:latin typeface="Arial"/>
              </a:rPr>
              <a:t>cùng</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cao</a:t>
            </a:r>
            <a:r>
              <a:rPr lang="en-US" sz="3200" b="1" dirty="0">
                <a:solidFill>
                  <a:srgbClr val="0070C0"/>
                </a:solidFill>
                <a:latin typeface="Arial"/>
              </a:rPr>
              <a:t> </a:t>
            </a:r>
            <a:r>
              <a:rPr lang="en-US" sz="3200" b="1" dirty="0" err="1">
                <a:solidFill>
                  <a:srgbClr val="0070C0"/>
                </a:solidFill>
                <a:latin typeface="Arial"/>
              </a:rPr>
              <a:t>và</a:t>
            </a:r>
            <a:r>
              <a:rPr lang="en-US" sz="3200" b="1" dirty="0">
                <a:solidFill>
                  <a:srgbClr val="0070C0"/>
                </a:solidFill>
                <a:latin typeface="Arial"/>
              </a:rPr>
              <a:t> </a:t>
            </a:r>
            <a:r>
              <a:rPr lang="en-US" sz="3200" b="1" dirty="0" err="1">
                <a:solidFill>
                  <a:srgbClr val="0070C0"/>
                </a:solidFill>
                <a:latin typeface="Arial"/>
              </a:rPr>
              <a:t>đều</a:t>
            </a:r>
            <a:r>
              <a:rPr lang="en-US" sz="3200" b="1" dirty="0">
                <a:solidFill>
                  <a:srgbClr val="0070C0"/>
                </a:solidFill>
                <a:latin typeface="Arial"/>
              </a:rPr>
              <a:t> </a:t>
            </a:r>
            <a:r>
              <a:rPr lang="en-US" sz="3200" b="1" dirty="0" err="1">
                <a:solidFill>
                  <a:srgbClr val="0070C0"/>
                </a:solidFill>
                <a:latin typeface="Arial"/>
              </a:rPr>
              <a:t>tốc</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bằng</a:t>
            </a:r>
            <a:r>
              <a:rPr lang="en-US" sz="3200" b="1" dirty="0">
                <a:solidFill>
                  <a:srgbClr val="0070C0"/>
                </a:solidFill>
                <a:latin typeface="Arial"/>
              </a:rPr>
              <a:t> 0 </a:t>
            </a:r>
            <a:r>
              <a:rPr lang="en-US" sz="3200" b="1" dirty="0" err="1">
                <a:solidFill>
                  <a:srgbClr val="0070C0"/>
                </a:solidFill>
                <a:latin typeface="Arial"/>
              </a:rPr>
              <a:t>nên</a:t>
            </a:r>
            <a:r>
              <a:rPr lang="en-US" sz="3200" b="1" dirty="0">
                <a:solidFill>
                  <a:srgbClr val="0070C0"/>
                </a:solidFill>
                <a:latin typeface="Arial"/>
              </a:rPr>
              <a:t> A </a:t>
            </a:r>
            <a:r>
              <a:rPr lang="en-US" sz="3200" b="1" dirty="0" err="1">
                <a:solidFill>
                  <a:srgbClr val="0070C0"/>
                </a:solidFill>
                <a:latin typeface="Arial"/>
              </a:rPr>
              <a:t>và</a:t>
            </a:r>
            <a:r>
              <a:rPr lang="en-US" sz="3200" b="1" dirty="0">
                <a:solidFill>
                  <a:srgbClr val="0070C0"/>
                </a:solidFill>
                <a:latin typeface="Arial"/>
              </a:rPr>
              <a:t> B </a:t>
            </a:r>
            <a:r>
              <a:rPr lang="en-US" sz="3200" b="1" dirty="0" err="1">
                <a:solidFill>
                  <a:srgbClr val="0070C0"/>
                </a:solidFill>
                <a:latin typeface="Arial"/>
              </a:rPr>
              <a:t>có</a:t>
            </a:r>
            <a:r>
              <a:rPr lang="en-US" sz="3200" b="1" dirty="0">
                <a:solidFill>
                  <a:srgbClr val="0070C0"/>
                </a:solidFill>
                <a:latin typeface="Arial"/>
              </a:rPr>
              <a:t> </a:t>
            </a:r>
            <a:r>
              <a:rPr lang="en-US" sz="3200" b="1" dirty="0" err="1">
                <a:solidFill>
                  <a:srgbClr val="0070C0"/>
                </a:solidFill>
                <a:latin typeface="Arial"/>
              </a:rPr>
              <a:t>cơ</a:t>
            </a:r>
            <a:r>
              <a:rPr lang="en-US" sz="3200" b="1" dirty="0">
                <a:solidFill>
                  <a:srgbClr val="0070C0"/>
                </a:solidFill>
                <a:latin typeface="Arial"/>
              </a:rPr>
              <a:t> </a:t>
            </a:r>
            <a:r>
              <a:rPr lang="en-US" sz="3200" b="1" dirty="0" err="1">
                <a:solidFill>
                  <a:srgbClr val="0070C0"/>
                </a:solidFill>
                <a:latin typeface="Arial"/>
              </a:rPr>
              <a:t>năng</a:t>
            </a:r>
            <a:r>
              <a:rPr lang="en-US" sz="3200" b="1" dirty="0">
                <a:solidFill>
                  <a:srgbClr val="0070C0"/>
                </a:solidFill>
                <a:latin typeface="Arial"/>
              </a:rPr>
              <a:t> </a:t>
            </a:r>
            <a:r>
              <a:rPr lang="en-US" sz="3200" b="1" dirty="0" err="1">
                <a:solidFill>
                  <a:srgbClr val="0070C0"/>
                </a:solidFill>
                <a:latin typeface="Arial"/>
              </a:rPr>
              <a:t>bằng</a:t>
            </a:r>
            <a:r>
              <a:rPr lang="en-US" sz="3200" b="1" dirty="0">
                <a:solidFill>
                  <a:srgbClr val="0070C0"/>
                </a:solidFill>
                <a:latin typeface="Arial"/>
              </a:rPr>
              <a:t> </a:t>
            </a:r>
            <a:r>
              <a:rPr lang="en-US" sz="3200" b="1" dirty="0" err="1">
                <a:solidFill>
                  <a:srgbClr val="0070C0"/>
                </a:solidFill>
                <a:latin typeface="Arial"/>
              </a:rPr>
              <a:t>nhau</a:t>
            </a:r>
            <a:r>
              <a:rPr lang="en-US" sz="3200" b="1" dirty="0">
                <a:solidFill>
                  <a:srgbClr val="0070C0"/>
                </a:solidFill>
                <a:latin typeface="Arial"/>
              </a:rPr>
              <a:t>.</a:t>
            </a:r>
          </a:p>
          <a:p>
            <a:pPr lvl="0" algn="just"/>
            <a:r>
              <a:rPr lang="en-US" sz="3200" b="1" dirty="0" err="1">
                <a:solidFill>
                  <a:srgbClr val="0070C0"/>
                </a:solidFill>
                <a:latin typeface="Arial"/>
              </a:rPr>
              <a:t>Điều</a:t>
            </a:r>
            <a:r>
              <a:rPr lang="en-US" sz="3200" b="1" dirty="0">
                <a:solidFill>
                  <a:srgbClr val="0070C0"/>
                </a:solidFill>
                <a:latin typeface="Arial"/>
              </a:rPr>
              <a:t> </a:t>
            </a:r>
            <a:r>
              <a:rPr lang="vi-VN" sz="3200" b="1" dirty="0">
                <a:solidFill>
                  <a:srgbClr val="0070C0"/>
                </a:solidFill>
                <a:latin typeface="Arial"/>
              </a:rPr>
              <a:t>này chứng tỏ động năng và thế năng luôn chuyển hóa qua lại lẫn nhau</a:t>
            </a:r>
            <a:r>
              <a:rPr lang="en-US" sz="3200" b="1" dirty="0">
                <a:solidFill>
                  <a:srgbClr val="0070C0"/>
                </a:solidFill>
                <a:latin typeface="Arial"/>
              </a:rPr>
              <a:t> </a:t>
            </a:r>
            <a:r>
              <a:rPr lang="en-US" sz="3200" b="1" dirty="0" err="1">
                <a:solidFill>
                  <a:srgbClr val="0070C0"/>
                </a:solidFill>
                <a:latin typeface="Arial"/>
              </a:rPr>
              <a:t>nhưng</a:t>
            </a:r>
            <a:r>
              <a:rPr lang="en-US" sz="3200" b="1" dirty="0">
                <a:solidFill>
                  <a:srgbClr val="0070C0"/>
                </a:solidFill>
                <a:latin typeface="Arial"/>
              </a:rPr>
              <a:t> </a:t>
            </a:r>
            <a:r>
              <a:rPr lang="en-US" sz="3200" b="1" dirty="0" err="1">
                <a:solidFill>
                  <a:srgbClr val="0070C0"/>
                </a:solidFill>
                <a:latin typeface="Arial"/>
              </a:rPr>
              <a:t>cơ</a:t>
            </a:r>
            <a:r>
              <a:rPr lang="en-US" sz="3200" b="1" dirty="0">
                <a:solidFill>
                  <a:srgbClr val="0070C0"/>
                </a:solidFill>
                <a:latin typeface="Arial"/>
              </a:rPr>
              <a:t> </a:t>
            </a:r>
            <a:r>
              <a:rPr lang="en-US" sz="3200" b="1" dirty="0" err="1">
                <a:solidFill>
                  <a:srgbClr val="0070C0"/>
                </a:solidFill>
                <a:latin typeface="Arial"/>
              </a:rPr>
              <a:t>năng</a:t>
            </a:r>
            <a:r>
              <a:rPr lang="en-US" sz="3200" b="1" dirty="0">
                <a:solidFill>
                  <a:srgbClr val="0070C0"/>
                </a:solidFill>
                <a:latin typeface="Arial"/>
              </a:rPr>
              <a:t> </a:t>
            </a:r>
            <a:r>
              <a:rPr lang="en-US" sz="3200" b="1" dirty="0" err="1">
                <a:solidFill>
                  <a:srgbClr val="0070C0"/>
                </a:solidFill>
                <a:latin typeface="Arial"/>
              </a:rPr>
              <a:t>được</a:t>
            </a:r>
            <a:r>
              <a:rPr lang="en-US" sz="3200" b="1" dirty="0">
                <a:solidFill>
                  <a:srgbClr val="0070C0"/>
                </a:solidFill>
                <a:latin typeface="Arial"/>
              </a:rPr>
              <a:t> </a:t>
            </a:r>
            <a:r>
              <a:rPr lang="en-US" sz="3200" b="1" dirty="0" err="1">
                <a:solidFill>
                  <a:srgbClr val="0070C0"/>
                </a:solidFill>
                <a:latin typeface="Arial"/>
              </a:rPr>
              <a:t>bảo</a:t>
            </a:r>
            <a:r>
              <a:rPr lang="en-US" sz="3200" b="1" dirty="0">
                <a:solidFill>
                  <a:srgbClr val="0070C0"/>
                </a:solidFill>
                <a:latin typeface="Arial"/>
              </a:rPr>
              <a:t> </a:t>
            </a:r>
            <a:r>
              <a:rPr lang="en-US" sz="3200" b="1" dirty="0" err="1">
                <a:solidFill>
                  <a:srgbClr val="0070C0"/>
                </a:solidFill>
                <a:latin typeface="Arial"/>
              </a:rPr>
              <a:t>toàn</a:t>
            </a:r>
            <a:r>
              <a:rPr lang="en-US" sz="3200" b="1" dirty="0">
                <a:solidFill>
                  <a:srgbClr val="0070C0"/>
                </a:solidFill>
                <a:latin typeface="Arial"/>
              </a:rPr>
              <a:t>.</a:t>
            </a:r>
          </a:p>
        </p:txBody>
      </p:sp>
      <p:pic>
        <p:nvPicPr>
          <p:cNvPr id="7" name="Picture 6" descr="n88 zalo Sel Nghieu"/>
          <p:cNvPicPr>
            <a:picLocks noChangeAspect="1"/>
          </p:cNvPicPr>
          <p:nvPr/>
        </p:nvPicPr>
        <p:blipFill>
          <a:blip r:embed="rId3"/>
          <a:stretch>
            <a:fillRect/>
          </a:stretch>
        </p:blipFill>
        <p:spPr>
          <a:xfrm>
            <a:off x="7784856" y="1651383"/>
            <a:ext cx="3384812" cy="3350923"/>
          </a:xfrm>
          <a:prstGeom prst="rect">
            <a:avLst/>
          </a:prstGeom>
        </p:spPr>
      </p:pic>
    </p:spTree>
    <p:extLst>
      <p:ext uri="{BB962C8B-B14F-4D97-AF65-F5344CB8AC3E}">
        <p14:creationId xmlns:p14="http://schemas.microsoft.com/office/powerpoint/2010/main" val="2451541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1" descr="n88 zalo Sel Nghieu">
            <a:extLst>
              <a:ext uri="{FF2B5EF4-FFF2-40B4-BE49-F238E27FC236}">
                <a16:creationId xmlns:a16="http://schemas.microsoft.com/office/drawing/2014/main" id="{4EC2A6DC-7BB3-421C-BCBF-190C79610415}"/>
              </a:ext>
            </a:extLst>
          </p:cNvPr>
          <p:cNvSpPr/>
          <p:nvPr/>
        </p:nvSpPr>
        <p:spPr>
          <a:xfrm>
            <a:off x="255494" y="283984"/>
            <a:ext cx="7530353" cy="689236"/>
          </a:xfrm>
          <a:prstGeom prst="roundRect">
            <a:avLst/>
          </a:prstGeom>
          <a:solidFill>
            <a:srgbClr val="3BAB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lang="en-US" sz="2800" b="1" kern="0" dirty="0">
                <a:solidFill>
                  <a:srgbClr val="FFFF00"/>
                </a:solidFill>
                <a:latin typeface="Arial"/>
              </a:rPr>
              <a:t>ĐỊNH LUẬT BẢO TOÀN CƠ NĂNG</a:t>
            </a:r>
            <a:endParaRPr kumimoji="0" lang="en-US" sz="28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11" name="Hình chữ nhật: Góc Tròn 5" descr="n88 zalo Sel Nghieu">
            <a:extLst>
              <a:ext uri="{FF2B5EF4-FFF2-40B4-BE49-F238E27FC236}">
                <a16:creationId xmlns:a16="http://schemas.microsoft.com/office/drawing/2014/main" id="{0CF6858F-84F5-442F-873F-A411B8C05A66}"/>
              </a:ext>
            </a:extLst>
          </p:cNvPr>
          <p:cNvSpPr/>
          <p:nvPr/>
        </p:nvSpPr>
        <p:spPr>
          <a:xfrm>
            <a:off x="465447" y="222749"/>
            <a:ext cx="829150" cy="787952"/>
          </a:xfrm>
          <a:prstGeom prst="roundRect">
            <a:avLst>
              <a:gd name="adj" fmla="val 50000"/>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II</a:t>
            </a:r>
          </a:p>
        </p:txBody>
      </p:sp>
      <p:pic>
        <p:nvPicPr>
          <p:cNvPr id="7" name="Picture 4" descr="n88 zalo Sel Nghieu">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100165"/>
            <a:ext cx="1698630" cy="151777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descr="n88 zalo Sel Nghieu"/>
          <p:cNvSpPr/>
          <p:nvPr/>
        </p:nvSpPr>
        <p:spPr>
          <a:xfrm>
            <a:off x="1502669" y="3223009"/>
            <a:ext cx="10217143" cy="1833086"/>
          </a:xfrm>
          <a:prstGeom prst="roundRect">
            <a:avLst>
              <a:gd name="adj" fmla="val 6065"/>
            </a:avLst>
          </a:prstGeom>
          <a:solidFill>
            <a:srgbClr val="A7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4" name="TextBox 3" descr="n88 zalo Sel Nghieu"/>
          <p:cNvSpPr txBox="1"/>
          <p:nvPr/>
        </p:nvSpPr>
        <p:spPr>
          <a:xfrm>
            <a:off x="1698630" y="3382000"/>
            <a:ext cx="982521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66"/>
                </a:solidFill>
                <a:latin typeface="Arial"/>
              </a:rPr>
              <a:t>Khi</a:t>
            </a:r>
            <a:r>
              <a:rPr lang="en-US" sz="3200" b="1" dirty="0">
                <a:solidFill>
                  <a:srgbClr val="FF0066"/>
                </a:solidFill>
                <a:latin typeface="Arial"/>
              </a:rPr>
              <a:t> </a:t>
            </a:r>
            <a:r>
              <a:rPr lang="en-US" sz="3200" b="1" dirty="0" err="1">
                <a:solidFill>
                  <a:srgbClr val="FF0066"/>
                </a:solidFill>
                <a:latin typeface="Arial"/>
              </a:rPr>
              <a:t>một</a:t>
            </a:r>
            <a:r>
              <a:rPr lang="en-US" sz="3200" b="1" dirty="0">
                <a:solidFill>
                  <a:srgbClr val="FF0066"/>
                </a:solidFill>
                <a:latin typeface="Arial"/>
              </a:rPr>
              <a:t> </a:t>
            </a:r>
            <a:r>
              <a:rPr lang="en-US" sz="3200" b="1" dirty="0" err="1">
                <a:solidFill>
                  <a:srgbClr val="FF0066"/>
                </a:solidFill>
                <a:latin typeface="Arial"/>
              </a:rPr>
              <a:t>vật</a:t>
            </a:r>
            <a:r>
              <a:rPr lang="en-US" sz="3200" b="1" dirty="0">
                <a:solidFill>
                  <a:srgbClr val="FF0066"/>
                </a:solidFill>
                <a:latin typeface="Arial"/>
              </a:rPr>
              <a:t> </a:t>
            </a:r>
            <a:r>
              <a:rPr lang="en-US" sz="3200" b="1" dirty="0" err="1">
                <a:solidFill>
                  <a:srgbClr val="FF0066"/>
                </a:solidFill>
                <a:latin typeface="Arial"/>
              </a:rPr>
              <a:t>chuyển</a:t>
            </a:r>
            <a:r>
              <a:rPr lang="en-US" sz="3200" b="1" dirty="0">
                <a:solidFill>
                  <a:srgbClr val="FF0066"/>
                </a:solidFill>
                <a:latin typeface="Arial"/>
              </a:rPr>
              <a:t> </a:t>
            </a:r>
            <a:r>
              <a:rPr lang="en-US" sz="3200" b="1" dirty="0" err="1">
                <a:solidFill>
                  <a:srgbClr val="FF0066"/>
                </a:solidFill>
                <a:latin typeface="Arial"/>
              </a:rPr>
              <a:t>động</a:t>
            </a:r>
            <a:r>
              <a:rPr lang="en-US" sz="3200" b="1" dirty="0">
                <a:solidFill>
                  <a:srgbClr val="FF0066"/>
                </a:solidFill>
                <a:latin typeface="Arial"/>
              </a:rPr>
              <a:t> </a:t>
            </a:r>
            <a:r>
              <a:rPr lang="en-US" sz="3200" b="1" dirty="0" err="1">
                <a:solidFill>
                  <a:srgbClr val="FF0066"/>
                </a:solidFill>
                <a:latin typeface="Arial"/>
              </a:rPr>
              <a:t>trong</a:t>
            </a:r>
            <a:r>
              <a:rPr lang="en-US" sz="3200" b="1" dirty="0">
                <a:solidFill>
                  <a:srgbClr val="FF0066"/>
                </a:solidFill>
                <a:latin typeface="Arial"/>
              </a:rPr>
              <a:t> </a:t>
            </a:r>
            <a:r>
              <a:rPr lang="en-US" sz="3200" b="1" dirty="0" err="1">
                <a:solidFill>
                  <a:srgbClr val="FF0066"/>
                </a:solidFill>
                <a:latin typeface="Arial"/>
              </a:rPr>
              <a:t>trọng</a:t>
            </a:r>
            <a:r>
              <a:rPr lang="en-US" sz="3200" b="1" dirty="0">
                <a:solidFill>
                  <a:srgbClr val="FF0066"/>
                </a:solidFill>
                <a:latin typeface="Arial"/>
              </a:rPr>
              <a:t> </a:t>
            </a:r>
            <a:r>
              <a:rPr lang="en-US" sz="3200" b="1" dirty="0" err="1">
                <a:solidFill>
                  <a:srgbClr val="FF0066"/>
                </a:solidFill>
                <a:latin typeface="Arial"/>
              </a:rPr>
              <a:t>trường</a:t>
            </a:r>
            <a:r>
              <a:rPr lang="en-US" sz="3200" b="1" dirty="0">
                <a:solidFill>
                  <a:srgbClr val="FF0066"/>
                </a:solidFill>
                <a:latin typeface="Arial"/>
              </a:rPr>
              <a:t> </a:t>
            </a:r>
            <a:r>
              <a:rPr lang="en-US" sz="3200" b="1" dirty="0" err="1">
                <a:solidFill>
                  <a:srgbClr val="FF0066"/>
                </a:solidFill>
                <a:latin typeface="Arial"/>
              </a:rPr>
              <a:t>chỉ</a:t>
            </a:r>
            <a:r>
              <a:rPr lang="en-US" sz="3200" b="1" dirty="0">
                <a:solidFill>
                  <a:srgbClr val="FF0066"/>
                </a:solidFill>
                <a:latin typeface="Arial"/>
              </a:rPr>
              <a:t> </a:t>
            </a:r>
            <a:r>
              <a:rPr lang="en-US" sz="3200" b="1" dirty="0" err="1">
                <a:solidFill>
                  <a:srgbClr val="FF0066"/>
                </a:solidFill>
                <a:latin typeface="Arial"/>
              </a:rPr>
              <a:t>chịu</a:t>
            </a:r>
            <a:r>
              <a:rPr lang="en-US" sz="3200" b="1" dirty="0">
                <a:solidFill>
                  <a:srgbClr val="FF0066"/>
                </a:solidFill>
                <a:latin typeface="Arial"/>
              </a:rPr>
              <a:t> </a:t>
            </a:r>
            <a:r>
              <a:rPr lang="en-US" sz="3200" b="1" dirty="0" err="1">
                <a:solidFill>
                  <a:srgbClr val="FF0066"/>
                </a:solidFill>
                <a:latin typeface="Arial"/>
              </a:rPr>
              <a:t>tác</a:t>
            </a:r>
            <a:r>
              <a:rPr lang="en-US" sz="3200" b="1" dirty="0">
                <a:solidFill>
                  <a:srgbClr val="FF0066"/>
                </a:solidFill>
                <a:latin typeface="Arial"/>
              </a:rPr>
              <a:t> </a:t>
            </a:r>
            <a:r>
              <a:rPr lang="en-US" sz="3200" b="1" dirty="0" err="1">
                <a:solidFill>
                  <a:srgbClr val="FF0066"/>
                </a:solidFill>
                <a:latin typeface="Arial"/>
              </a:rPr>
              <a:t>dụng</a:t>
            </a:r>
            <a:r>
              <a:rPr lang="en-US" sz="3200" b="1" dirty="0">
                <a:solidFill>
                  <a:srgbClr val="FF0066"/>
                </a:solidFill>
                <a:latin typeface="Arial"/>
              </a:rPr>
              <a:t> </a:t>
            </a:r>
            <a:r>
              <a:rPr lang="en-US" sz="3200" b="1" dirty="0" err="1">
                <a:solidFill>
                  <a:srgbClr val="FF0066"/>
                </a:solidFill>
                <a:latin typeface="Arial"/>
              </a:rPr>
              <a:t>của</a:t>
            </a:r>
            <a:r>
              <a:rPr lang="en-US" sz="3200" b="1" dirty="0">
                <a:solidFill>
                  <a:srgbClr val="FF0066"/>
                </a:solidFill>
                <a:latin typeface="Arial"/>
              </a:rPr>
              <a:t> </a:t>
            </a:r>
            <a:r>
              <a:rPr lang="en-US" sz="3200" b="1" dirty="0" err="1">
                <a:solidFill>
                  <a:srgbClr val="FF0066"/>
                </a:solidFill>
                <a:latin typeface="Arial"/>
              </a:rPr>
              <a:t>trọng</a:t>
            </a:r>
            <a:r>
              <a:rPr lang="en-US" sz="3200" b="1" dirty="0">
                <a:solidFill>
                  <a:srgbClr val="FF0066"/>
                </a:solidFill>
                <a:latin typeface="Arial"/>
              </a:rPr>
              <a:t> </a:t>
            </a:r>
            <a:r>
              <a:rPr lang="en-US" sz="3200" b="1" dirty="0" err="1">
                <a:solidFill>
                  <a:srgbClr val="FF0066"/>
                </a:solidFill>
                <a:latin typeface="Arial"/>
              </a:rPr>
              <a:t>lực</a:t>
            </a:r>
            <a:r>
              <a:rPr lang="en-US" sz="3200" b="1" dirty="0">
                <a:solidFill>
                  <a:srgbClr val="FF0066"/>
                </a:solidFill>
                <a:latin typeface="Arial"/>
              </a:rPr>
              <a:t> </a:t>
            </a:r>
            <a:r>
              <a:rPr lang="en-US" sz="3200" b="1" dirty="0" err="1">
                <a:solidFill>
                  <a:srgbClr val="FF0066"/>
                </a:solidFill>
                <a:latin typeface="Arial"/>
              </a:rPr>
              <a:t>thì</a:t>
            </a:r>
            <a:r>
              <a:rPr lang="en-US" sz="3200" b="1" dirty="0">
                <a:solidFill>
                  <a:srgbClr val="FF0066"/>
                </a:solidFill>
                <a:latin typeface="Arial"/>
              </a:rPr>
              <a:t> </a:t>
            </a:r>
            <a:r>
              <a:rPr lang="en-US" sz="3200" b="1" dirty="0" err="1">
                <a:solidFill>
                  <a:srgbClr val="FF0066"/>
                </a:solidFill>
                <a:latin typeface="Arial"/>
              </a:rPr>
              <a:t>cơ</a:t>
            </a:r>
            <a:r>
              <a:rPr lang="en-US" sz="3200" b="1" dirty="0">
                <a:solidFill>
                  <a:srgbClr val="FF0066"/>
                </a:solidFill>
                <a:latin typeface="Arial"/>
              </a:rPr>
              <a:t> </a:t>
            </a:r>
            <a:r>
              <a:rPr lang="en-US" sz="3200" b="1" dirty="0" err="1">
                <a:solidFill>
                  <a:srgbClr val="FF0066"/>
                </a:solidFill>
                <a:latin typeface="Arial"/>
              </a:rPr>
              <a:t>năng</a:t>
            </a:r>
            <a:r>
              <a:rPr lang="en-US" sz="3200" b="1" dirty="0">
                <a:solidFill>
                  <a:srgbClr val="FF0066"/>
                </a:solidFill>
                <a:latin typeface="Arial"/>
              </a:rPr>
              <a:t> </a:t>
            </a:r>
            <a:r>
              <a:rPr lang="en-US" sz="3200" b="1" dirty="0" err="1">
                <a:solidFill>
                  <a:srgbClr val="FF0066"/>
                </a:solidFill>
                <a:latin typeface="Arial"/>
              </a:rPr>
              <a:t>của</a:t>
            </a:r>
            <a:r>
              <a:rPr lang="en-US" sz="3200" b="1" dirty="0">
                <a:solidFill>
                  <a:srgbClr val="FF0066"/>
                </a:solidFill>
                <a:latin typeface="Arial"/>
              </a:rPr>
              <a:t> </a:t>
            </a:r>
            <a:r>
              <a:rPr lang="en-US" sz="3200" b="1" dirty="0" err="1">
                <a:solidFill>
                  <a:srgbClr val="FF0066"/>
                </a:solidFill>
                <a:latin typeface="Arial"/>
              </a:rPr>
              <a:t>vật</a:t>
            </a:r>
            <a:r>
              <a:rPr lang="en-US" sz="3200" b="1" dirty="0">
                <a:solidFill>
                  <a:srgbClr val="FF0066"/>
                </a:solidFill>
                <a:latin typeface="Arial"/>
              </a:rPr>
              <a:t> </a:t>
            </a:r>
            <a:r>
              <a:rPr lang="en-US" sz="3200" b="1" dirty="0" err="1">
                <a:solidFill>
                  <a:srgbClr val="FF0066"/>
                </a:solidFill>
                <a:latin typeface="Arial"/>
              </a:rPr>
              <a:t>được</a:t>
            </a:r>
            <a:r>
              <a:rPr lang="en-US" sz="3200" b="1" dirty="0">
                <a:solidFill>
                  <a:srgbClr val="FF0066"/>
                </a:solidFill>
                <a:latin typeface="Arial"/>
              </a:rPr>
              <a:t> </a:t>
            </a:r>
            <a:r>
              <a:rPr lang="en-US" sz="3200" b="1" dirty="0" err="1">
                <a:solidFill>
                  <a:srgbClr val="FF0066"/>
                </a:solidFill>
                <a:latin typeface="Arial"/>
              </a:rPr>
              <a:t>bảo</a:t>
            </a:r>
            <a:r>
              <a:rPr lang="en-US" sz="3200" b="1" dirty="0">
                <a:solidFill>
                  <a:srgbClr val="FF0066"/>
                </a:solidFill>
                <a:latin typeface="Arial"/>
              </a:rPr>
              <a:t> </a:t>
            </a:r>
            <a:r>
              <a:rPr lang="en-US" sz="3200" b="1" dirty="0" err="1">
                <a:solidFill>
                  <a:srgbClr val="FF0066"/>
                </a:solidFill>
                <a:latin typeface="Arial"/>
              </a:rPr>
              <a:t>toàn</a:t>
            </a:r>
            <a:r>
              <a:rPr lang="en-US" sz="3200" b="1" dirty="0">
                <a:solidFill>
                  <a:srgbClr val="FF0066"/>
                </a:solidFill>
                <a:latin typeface="Arial"/>
              </a:rPr>
              <a:t>.</a:t>
            </a:r>
            <a:endParaRPr kumimoji="0" lang="vi-VN" sz="3200" b="1" i="0" u="none" strike="noStrike" kern="1200" cap="none" spc="0" normalizeH="0" baseline="0" noProof="0" dirty="0">
              <a:ln>
                <a:noFill/>
              </a:ln>
              <a:solidFill>
                <a:srgbClr val="FF0066"/>
              </a:solidFill>
              <a:effectLst/>
              <a:uLnTx/>
              <a:uFillTx/>
              <a:latin typeface="Arial" panose="020B0604020202020204" pitchFamily="34" charset="0"/>
            </a:endParaRPr>
          </a:p>
        </p:txBody>
      </p:sp>
      <p:sp>
        <p:nvSpPr>
          <p:cNvPr id="19" name="TextBox 18" descr="n88 zalo Sel Nghieu"/>
          <p:cNvSpPr txBox="1"/>
          <p:nvPr/>
        </p:nvSpPr>
        <p:spPr>
          <a:xfrm>
            <a:off x="1030341" y="1280906"/>
            <a:ext cx="5989023" cy="523220"/>
          </a:xfrm>
          <a:prstGeom prst="rect">
            <a:avLst/>
          </a:prstGeom>
          <a:solidFill>
            <a:srgbClr val="00B05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lumMod val="95000"/>
                  </a:srgbClr>
                </a:solidFill>
                <a:effectLst/>
                <a:uLnTx/>
                <a:uFillTx/>
              </a:rPr>
              <a:t>1. </a:t>
            </a:r>
            <a:r>
              <a:rPr lang="en-US" sz="2800" b="1" kern="0" dirty="0" err="1">
                <a:solidFill>
                  <a:srgbClr val="FFFFFF">
                    <a:lumMod val="95000"/>
                  </a:srgbClr>
                </a:solidFill>
              </a:rPr>
              <a:t>Thí</a:t>
            </a:r>
            <a:r>
              <a:rPr lang="en-US" sz="2800" b="1" kern="0" dirty="0">
                <a:solidFill>
                  <a:srgbClr val="FFFFFF">
                    <a:lumMod val="95000"/>
                  </a:srgbClr>
                </a:solidFill>
              </a:rPr>
              <a:t> </a:t>
            </a:r>
            <a:r>
              <a:rPr lang="en-US" sz="2800" b="1" kern="0" dirty="0" err="1">
                <a:solidFill>
                  <a:srgbClr val="FFFFFF">
                    <a:lumMod val="95000"/>
                  </a:srgbClr>
                </a:solidFill>
              </a:rPr>
              <a:t>nghiệm</a:t>
            </a:r>
            <a:r>
              <a:rPr lang="en-US" sz="2800" b="1" kern="0" dirty="0">
                <a:solidFill>
                  <a:srgbClr val="FFFFFF">
                    <a:lumMod val="95000"/>
                  </a:srgbClr>
                </a:solidFill>
              </a:rPr>
              <a:t> </a:t>
            </a:r>
            <a:r>
              <a:rPr lang="en-US" sz="2800" b="1" kern="0" dirty="0" err="1">
                <a:solidFill>
                  <a:srgbClr val="FFFFFF">
                    <a:lumMod val="95000"/>
                  </a:srgbClr>
                </a:solidFill>
              </a:rPr>
              <a:t>về</a:t>
            </a:r>
            <a:r>
              <a:rPr lang="en-US" sz="2800" b="1" kern="0" dirty="0">
                <a:solidFill>
                  <a:srgbClr val="FFFFFF">
                    <a:lumMod val="95000"/>
                  </a:srgbClr>
                </a:solidFill>
              </a:rPr>
              <a:t> con </a:t>
            </a:r>
            <a:r>
              <a:rPr lang="en-US" sz="2800" b="1" kern="0" dirty="0" err="1">
                <a:solidFill>
                  <a:srgbClr val="FFFFFF">
                    <a:lumMod val="95000"/>
                  </a:srgbClr>
                </a:solidFill>
              </a:rPr>
              <a:t>lắc</a:t>
            </a:r>
            <a:r>
              <a:rPr lang="en-US" sz="2800" b="1" kern="0" dirty="0">
                <a:solidFill>
                  <a:srgbClr val="FFFFFF">
                    <a:lumMod val="95000"/>
                  </a:srgbClr>
                </a:solidFill>
              </a:rPr>
              <a:t> </a:t>
            </a:r>
            <a:r>
              <a:rPr lang="en-US" sz="2800" b="1" kern="0" dirty="0" err="1">
                <a:solidFill>
                  <a:srgbClr val="FFFFFF">
                    <a:lumMod val="95000"/>
                  </a:srgbClr>
                </a:solidFill>
              </a:rPr>
              <a:t>đồng</a:t>
            </a:r>
            <a:r>
              <a:rPr lang="en-US" sz="2800" b="1" kern="0" dirty="0">
                <a:solidFill>
                  <a:srgbClr val="FFFFFF">
                    <a:lumMod val="95000"/>
                  </a:srgbClr>
                </a:solidFill>
              </a:rPr>
              <a:t> </a:t>
            </a:r>
            <a:r>
              <a:rPr lang="en-US" sz="2800" b="1" kern="0" dirty="0" err="1">
                <a:solidFill>
                  <a:srgbClr val="FFFFFF">
                    <a:lumMod val="95000"/>
                  </a:srgbClr>
                </a:solidFill>
              </a:rPr>
              <a:t>hồ</a:t>
            </a:r>
            <a:endParaRPr kumimoji="0" lang="en-US" sz="2800" b="1" i="0" u="none" strike="noStrike" kern="0" cap="none" spc="0" normalizeH="0" baseline="0" noProof="0" dirty="0">
              <a:ln>
                <a:noFill/>
              </a:ln>
              <a:solidFill>
                <a:srgbClr val="FFFFFF">
                  <a:lumMod val="95000"/>
                </a:srgbClr>
              </a:solidFill>
              <a:effectLst/>
              <a:uLnTx/>
              <a:uFillTx/>
            </a:endParaRPr>
          </a:p>
        </p:txBody>
      </p:sp>
      <p:sp>
        <p:nvSpPr>
          <p:cNvPr id="20" name="TextBox 19" descr="n88 zalo Sel Nghieu"/>
          <p:cNvSpPr txBox="1"/>
          <p:nvPr/>
        </p:nvSpPr>
        <p:spPr>
          <a:xfrm>
            <a:off x="1006068" y="2068768"/>
            <a:ext cx="6013296" cy="523220"/>
          </a:xfrm>
          <a:prstGeom prst="rect">
            <a:avLst/>
          </a:prstGeom>
          <a:solidFill>
            <a:srgbClr val="00B05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srgbClr val="FFFFFF">
                    <a:lumMod val="95000"/>
                  </a:srgbClr>
                </a:solidFill>
              </a:rPr>
              <a:t>2</a:t>
            </a:r>
            <a:r>
              <a:rPr kumimoji="0" lang="en-US" sz="2800" b="1" i="0" u="none" strike="noStrike" kern="0" cap="none" spc="0" normalizeH="0" baseline="0" noProof="0" dirty="0">
                <a:ln>
                  <a:noFill/>
                </a:ln>
                <a:solidFill>
                  <a:srgbClr val="FFFFFF">
                    <a:lumMod val="95000"/>
                  </a:srgbClr>
                </a:solidFill>
                <a:effectLst/>
                <a:uLnTx/>
                <a:uFillTx/>
              </a:rPr>
              <a:t>. </a:t>
            </a:r>
            <a:r>
              <a:rPr lang="en-US" sz="2800" b="1" kern="0" dirty="0" err="1">
                <a:solidFill>
                  <a:srgbClr val="FFFFFF">
                    <a:lumMod val="95000"/>
                  </a:srgbClr>
                </a:solidFill>
              </a:rPr>
              <a:t>Định</a:t>
            </a:r>
            <a:r>
              <a:rPr lang="en-US" sz="2800" b="1" kern="0" dirty="0">
                <a:solidFill>
                  <a:srgbClr val="FFFFFF">
                    <a:lumMod val="95000"/>
                  </a:srgbClr>
                </a:solidFill>
              </a:rPr>
              <a:t> </a:t>
            </a:r>
            <a:r>
              <a:rPr lang="en-US" sz="2800" b="1" kern="0" dirty="0" err="1">
                <a:solidFill>
                  <a:srgbClr val="FFFFFF">
                    <a:lumMod val="95000"/>
                  </a:srgbClr>
                </a:solidFill>
              </a:rPr>
              <a:t>luật</a:t>
            </a:r>
            <a:r>
              <a:rPr lang="en-US" sz="2800" b="1" kern="0" dirty="0">
                <a:solidFill>
                  <a:srgbClr val="FFFFFF">
                    <a:lumMod val="95000"/>
                  </a:srgbClr>
                </a:solidFill>
              </a:rPr>
              <a:t> </a:t>
            </a:r>
            <a:r>
              <a:rPr lang="en-US" sz="2800" b="1" kern="0" dirty="0" err="1">
                <a:solidFill>
                  <a:srgbClr val="FFFFFF">
                    <a:lumMod val="95000"/>
                  </a:srgbClr>
                </a:solidFill>
              </a:rPr>
              <a:t>bảo</a:t>
            </a:r>
            <a:r>
              <a:rPr lang="en-US" sz="2800" b="1" kern="0" dirty="0">
                <a:solidFill>
                  <a:srgbClr val="FFFFFF">
                    <a:lumMod val="95000"/>
                  </a:srgbClr>
                </a:solidFill>
              </a:rPr>
              <a:t> </a:t>
            </a:r>
            <a:r>
              <a:rPr lang="en-US" sz="2800" b="1" kern="0" dirty="0" err="1">
                <a:solidFill>
                  <a:srgbClr val="FFFFFF">
                    <a:lumMod val="95000"/>
                  </a:srgbClr>
                </a:solidFill>
              </a:rPr>
              <a:t>toàn</a:t>
            </a:r>
            <a:r>
              <a:rPr lang="en-US" sz="2800" b="1" kern="0" dirty="0">
                <a:solidFill>
                  <a:srgbClr val="FFFFFF">
                    <a:lumMod val="95000"/>
                  </a:srgbClr>
                </a:solidFill>
              </a:rPr>
              <a:t> </a:t>
            </a:r>
            <a:r>
              <a:rPr lang="en-US" sz="2800" b="1" kern="0" dirty="0" err="1">
                <a:solidFill>
                  <a:srgbClr val="FFFFFF">
                    <a:lumMod val="95000"/>
                  </a:srgbClr>
                </a:solidFill>
              </a:rPr>
              <a:t>cơ</a:t>
            </a:r>
            <a:r>
              <a:rPr lang="en-US" sz="2800" b="1" kern="0" dirty="0">
                <a:solidFill>
                  <a:srgbClr val="FFFFFF">
                    <a:lumMod val="95000"/>
                  </a:srgbClr>
                </a:solidFill>
              </a:rPr>
              <a:t> </a:t>
            </a:r>
            <a:r>
              <a:rPr lang="en-US" sz="2800" b="1" kern="0" dirty="0" err="1">
                <a:solidFill>
                  <a:srgbClr val="FFFFFF">
                    <a:lumMod val="95000"/>
                  </a:srgbClr>
                </a:solidFill>
              </a:rPr>
              <a:t>năng</a:t>
            </a:r>
            <a:endParaRPr kumimoji="0" lang="en-US" sz="2800" b="1" i="0" u="none" strike="noStrike" kern="0" cap="none" spc="0" normalizeH="0" baseline="0" noProof="0" dirty="0">
              <a:ln>
                <a:noFill/>
              </a:ln>
              <a:solidFill>
                <a:srgbClr val="FFFFFF">
                  <a:lumMod val="95000"/>
                </a:srgbClr>
              </a:solidFill>
              <a:effectLst/>
              <a:uLnTx/>
              <a:uFillTx/>
            </a:endParaRPr>
          </a:p>
        </p:txBody>
      </p:sp>
      <p:pic>
        <p:nvPicPr>
          <p:cNvPr id="9" name="Picture 62" descr="AG00218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47701" y="2574384"/>
            <a:ext cx="934844" cy="56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11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TextBox 1" descr="n88 zalo Sel Nghieu">
            <a:extLst>
              <a:ext uri="{FF2B5EF4-FFF2-40B4-BE49-F238E27FC236}">
                <a16:creationId xmlns:a16="http://schemas.microsoft.com/office/drawing/2014/main" id="{EE778A29-C24B-4CFA-9C90-D37534384482}"/>
              </a:ext>
            </a:extLst>
          </p:cNvPr>
          <p:cNvSpPr txBox="1"/>
          <p:nvPr/>
        </p:nvSpPr>
        <p:spPr>
          <a:xfrm>
            <a:off x="431072" y="773959"/>
            <a:ext cx="113908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Arial"/>
                <a:ea typeface="+mn-ea"/>
                <a:cs typeface="+mn-cs"/>
              </a:rPr>
              <a:t>   CƠ</a:t>
            </a:r>
            <a:r>
              <a:rPr kumimoji="0" lang="en-US" sz="6000" b="1" i="0" u="none" strike="noStrike" kern="1200" cap="none" spc="0" normalizeH="0" noProof="0" dirty="0">
                <a:ln>
                  <a:noFill/>
                </a:ln>
                <a:solidFill>
                  <a:srgbClr val="0070C0"/>
                </a:solidFill>
                <a:effectLst/>
                <a:uLnTx/>
                <a:uFillTx/>
                <a:latin typeface="Arial"/>
                <a:ea typeface="+mn-ea"/>
                <a:cs typeface="+mn-cs"/>
              </a:rPr>
              <a:t> NĂNG VÀ ĐỊNH LUẬT BẢO TOÀN CƠ NĂNG</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4" name="TextBox 3" descr="n88 zalo Sel Nghieu"/>
          <p:cNvSpPr txBox="1"/>
          <p:nvPr/>
        </p:nvSpPr>
        <p:spPr>
          <a:xfrm>
            <a:off x="653140" y="127628"/>
            <a:ext cx="8987248" cy="646331"/>
          </a:xfrm>
          <a:prstGeom prst="rect">
            <a:avLst/>
          </a:prstGeom>
          <a:noFill/>
        </p:spPr>
        <p:txBody>
          <a:bodyPr wrap="square" rtlCol="0">
            <a:spAutoFit/>
          </a:bodyPr>
          <a:lstStyle/>
          <a:p>
            <a:r>
              <a:rPr lang="en-US" sz="3600" b="1" dirty="0">
                <a:solidFill>
                  <a:srgbClr val="00CC00"/>
                </a:solidFill>
              </a:rPr>
              <a:t>BÀI 26</a:t>
            </a:r>
          </a:p>
        </p:txBody>
      </p:sp>
      <p:pic>
        <p:nvPicPr>
          <p:cNvPr id="6" name="Picture 2" descr="n88 zalo Sel Ngh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152" y="3103381"/>
            <a:ext cx="6286500" cy="35337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88 zalo Sel Nghie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92006" y="3103381"/>
            <a:ext cx="3315926" cy="358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14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8 zalo Sel Nghieu">
            <a:extLst>
              <a:ext uri="{FF2B5EF4-FFF2-40B4-BE49-F238E27FC236}">
                <a16:creationId xmlns:a16="http://schemas.microsoft.com/office/drawing/2014/main" id="{B43A4FD6-A113-4752-9D1C-5A96E995E6AA}"/>
              </a:ext>
            </a:extLst>
          </p:cNvPr>
          <p:cNvGrpSpPr/>
          <p:nvPr/>
        </p:nvGrpSpPr>
        <p:grpSpPr>
          <a:xfrm>
            <a:off x="617356" y="228522"/>
            <a:ext cx="3014660" cy="955871"/>
            <a:chOff x="1196025" y="2012250"/>
            <a:chExt cx="2821234" cy="727040"/>
          </a:xfrm>
        </p:grpSpPr>
        <p:sp>
          <p:nvSpPr>
            <p:cNvPr id="6"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7"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8 zalo Sel Nghieu">
            <a:extLst>
              <a:ext uri="{FF2B5EF4-FFF2-40B4-BE49-F238E27FC236}">
                <a16:creationId xmlns:a16="http://schemas.microsoft.com/office/drawing/2014/main" id="{5DC4BF7E-61DA-41AF-A12D-3447AFEC21E8}"/>
              </a:ext>
            </a:extLst>
          </p:cNvPr>
          <p:cNvSpPr txBox="1"/>
          <p:nvPr/>
        </p:nvSpPr>
        <p:spPr>
          <a:xfrm>
            <a:off x="844086" y="479165"/>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4" name="Picture 2" descr="n88 zalo Sel Nghieu">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844086" y="1251335"/>
            <a:ext cx="1999884" cy="185444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descr="n88 zalo Sel Nghieu"/>
          <p:cNvSpPr/>
          <p:nvPr/>
        </p:nvSpPr>
        <p:spPr>
          <a:xfrm>
            <a:off x="174044" y="4495416"/>
            <a:ext cx="11846858" cy="1978637"/>
          </a:xfrm>
          <a:prstGeom prst="roundRect">
            <a:avLst>
              <a:gd name="adj" fmla="val 7445"/>
            </a:avLst>
          </a:prstGeom>
          <a:solidFill>
            <a:schemeClr val="bg1">
              <a:lumMod val="20000"/>
              <a:lumOff val="8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defRPr/>
            </a:pPr>
            <a:r>
              <a:rPr lang="vi-VN" sz="3200" b="1" dirty="0">
                <a:solidFill>
                  <a:srgbClr val="0070C0"/>
                </a:solidFill>
                <a:latin typeface="Arial"/>
                <a:ea typeface="Times New Roman" panose="02020603050405020304" pitchFamily="18" charset="0"/>
                <a:cs typeface="#9Slide03 Arima Madurai Black" panose="00000A00000000000000" pitchFamily="2" charset="-93"/>
              </a:rPr>
              <a:t>Hình 26.3 mô tả vận động viên tham gia trượt ván trong máng. Bỏ qua mọi ma sát, hãy phân tích sự bảo toàn cơ năng của vận động viên này</a:t>
            </a:r>
            <a:endParaRPr kumimoji="0" lang="en-US" sz="32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endParaRPr>
          </a:p>
        </p:txBody>
      </p:sp>
      <p:pic>
        <p:nvPicPr>
          <p:cNvPr id="12" name="Picture 11" descr="n88 zalo Sel Nghieu"/>
          <p:cNvPicPr/>
          <p:nvPr/>
        </p:nvPicPr>
        <p:blipFill>
          <a:blip r:embed="rId4">
            <a:extLst>
              <a:ext uri="{28A0092B-C50C-407E-A947-70E740481C1C}">
                <a14:useLocalDpi xmlns:a14="http://schemas.microsoft.com/office/drawing/2010/main" val="0"/>
              </a:ext>
            </a:extLst>
          </a:blip>
          <a:srcRect/>
          <a:stretch>
            <a:fillRect/>
          </a:stretch>
        </p:blipFill>
        <p:spPr bwMode="auto">
          <a:xfrm>
            <a:off x="4807132" y="228622"/>
            <a:ext cx="4911634" cy="4016251"/>
          </a:xfrm>
          <a:prstGeom prst="rect">
            <a:avLst/>
          </a:prstGeom>
          <a:noFill/>
          <a:ln>
            <a:noFill/>
          </a:ln>
        </p:spPr>
      </p:pic>
    </p:spTree>
    <p:extLst>
      <p:ext uri="{BB962C8B-B14F-4D97-AF65-F5344CB8AC3E}">
        <p14:creationId xmlns:p14="http://schemas.microsoft.com/office/powerpoint/2010/main" val="1767944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88 zalo Sel Nghie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17" y="0"/>
            <a:ext cx="12192001" cy="6848203"/>
          </a:xfrm>
          <a:prstGeom prst="rect">
            <a:avLst/>
          </a:prstGeom>
        </p:spPr>
      </p:pic>
      <p:sp>
        <p:nvSpPr>
          <p:cNvPr id="6" name="TextBox 5" descr="n88 zalo Sel Nghieu"/>
          <p:cNvSpPr txBox="1"/>
          <p:nvPr/>
        </p:nvSpPr>
        <p:spPr>
          <a:xfrm>
            <a:off x="1404577" y="749522"/>
            <a:ext cx="6169255" cy="5349157"/>
          </a:xfrm>
          <a:prstGeom prst="rect">
            <a:avLst/>
          </a:prstGeom>
          <a:noFill/>
        </p:spPr>
        <p:txBody>
          <a:bodyPr wrap="square" rtlCol="0">
            <a:spAutoFit/>
          </a:bodyPr>
          <a:lstStyle/>
          <a:p>
            <a:pPr algn="just">
              <a:lnSpc>
                <a:spcPct val="115000"/>
              </a:lnSpc>
              <a:spcAft>
                <a:spcPts val="0"/>
              </a:spcAft>
            </a:pPr>
            <a:r>
              <a:rPr lang="en-US" sz="2800" b="1" dirty="0" err="1">
                <a:solidFill>
                  <a:srgbClr val="0070C0"/>
                </a:solidFill>
                <a:latin typeface="+mj-lt"/>
                <a:ea typeface="Times New Roman" panose="02020603050405020304" pitchFamily="18" charset="0"/>
              </a:rPr>
              <a:t>Khi</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vận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động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viên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trượt</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từ</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đỉnh</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máng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xuống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chân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máng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độ</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cao</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giảm</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và</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vận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tốc</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nên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thế</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giảm</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và</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động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tăng</a:t>
            </a:r>
            <a:endParaRPr lang="en-US" sz="2800" b="1" dirty="0">
              <a:solidFill>
                <a:srgbClr val="0070C0"/>
              </a:solidFill>
              <a:latin typeface="+mj-lt"/>
              <a:ea typeface="Times New Roman" panose="02020603050405020304" pitchFamily="18" charset="0"/>
            </a:endParaRPr>
          </a:p>
          <a:p>
            <a:pPr algn="just">
              <a:lnSpc>
                <a:spcPct val="115000"/>
              </a:lnSpc>
              <a:spcAft>
                <a:spcPts val="0"/>
              </a:spcAft>
            </a:pP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Nhưng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khi</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từ</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chân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máng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lên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đến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đỉnh</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máng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thì</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độ</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cao</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và</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vận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tốc</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giảm</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nên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thế</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và</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động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giảm</a:t>
            </a:r>
            <a:endParaRPr lang="en-US" sz="2800" b="1" dirty="0">
              <a:solidFill>
                <a:srgbClr val="0070C0"/>
              </a:solidFill>
              <a:latin typeface="+mj-lt"/>
              <a:ea typeface="Times New Roman" panose="02020603050405020304" pitchFamily="18" charset="0"/>
            </a:endParaRPr>
          </a:p>
          <a:p>
            <a:pPr algn="just"/>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Khi</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bỏ</a:t>
            </a:r>
            <a:r>
              <a:rPr lang="en-US" sz="2800" b="1" dirty="0">
                <a:solidFill>
                  <a:srgbClr val="0070C0"/>
                </a:solidFill>
                <a:latin typeface="+mj-lt"/>
                <a:ea typeface="Times New Roman" panose="02020603050405020304" pitchFamily="18" charset="0"/>
              </a:rPr>
              <a:t> qua </a:t>
            </a:r>
            <a:r>
              <a:rPr lang="en-US" sz="2800" b="1" dirty="0" err="1">
                <a:solidFill>
                  <a:srgbClr val="0070C0"/>
                </a:solidFill>
                <a:latin typeface="+mj-lt"/>
                <a:ea typeface="Times New Roman" panose="02020603050405020304" pitchFamily="18" charset="0"/>
              </a:rPr>
              <a:t>mọi</a:t>
            </a:r>
            <a:r>
              <a:rPr lang="en-US" sz="2800" b="1" dirty="0">
                <a:solidFill>
                  <a:srgbClr val="0070C0"/>
                </a:solidFill>
                <a:latin typeface="+mj-lt"/>
                <a:ea typeface="Times New Roman" panose="02020603050405020304" pitchFamily="18" charset="0"/>
              </a:rPr>
              <a:t> ma </a:t>
            </a:r>
            <a:r>
              <a:rPr lang="en-US" sz="2800" b="1" dirty="0" err="1">
                <a:solidFill>
                  <a:srgbClr val="0070C0"/>
                </a:solidFill>
                <a:latin typeface="+mj-lt"/>
                <a:ea typeface="Times New Roman" panose="02020603050405020304" pitchFamily="18" charset="0"/>
              </a:rPr>
              <a:t>sát</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thì</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cơ</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của</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vận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động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này</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được</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bảo</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toàn</a:t>
            </a:r>
            <a:endParaRPr kumimoji="0" lang="en-US" sz="2800" b="1" i="0" u="none" strike="noStrike" kern="1200" cap="none" spc="0" normalizeH="0" baseline="0" noProof="0" dirty="0">
              <a:ln>
                <a:noFill/>
              </a:ln>
              <a:solidFill>
                <a:srgbClr val="0070C0"/>
              </a:solidFill>
              <a:effectLst/>
              <a:uLnTx/>
              <a:uFillTx/>
              <a:latin typeface="+mj-lt"/>
            </a:endParaRPr>
          </a:p>
        </p:txBody>
      </p:sp>
      <p:pic>
        <p:nvPicPr>
          <p:cNvPr id="8" name="Picture 7" descr="n88 zalo Sel Nghieu"/>
          <p:cNvPicPr/>
          <p:nvPr/>
        </p:nvPicPr>
        <p:blipFill>
          <a:blip r:embed="rId3">
            <a:extLst>
              <a:ext uri="{28A0092B-C50C-407E-A947-70E740481C1C}">
                <a14:useLocalDpi xmlns:a14="http://schemas.microsoft.com/office/drawing/2010/main" val="0"/>
              </a:ext>
            </a:extLst>
          </a:blip>
          <a:srcRect/>
          <a:stretch>
            <a:fillRect/>
          </a:stretch>
        </p:blipFill>
        <p:spPr bwMode="auto">
          <a:xfrm>
            <a:off x="7573832" y="870335"/>
            <a:ext cx="3553096" cy="2553765"/>
          </a:xfrm>
          <a:prstGeom prst="rect">
            <a:avLst/>
          </a:prstGeom>
          <a:noFill/>
          <a:ln>
            <a:noFill/>
          </a:ln>
        </p:spPr>
      </p:pic>
    </p:spTree>
    <p:extLst>
      <p:ext uri="{BB962C8B-B14F-4D97-AF65-F5344CB8AC3E}">
        <p14:creationId xmlns:p14="http://schemas.microsoft.com/office/powerpoint/2010/main" val="356842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88 zalo Sel Nghieu"/>
          <p:cNvSpPr/>
          <p:nvPr/>
        </p:nvSpPr>
        <p:spPr>
          <a:xfrm>
            <a:off x="473977" y="976041"/>
            <a:ext cx="7384691" cy="5686016"/>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rPr>
              <a:t>Một</a:t>
            </a:r>
            <a:r>
              <a:rPr kumimoji="0" lang="en-US" sz="3200" b="1" i="0" u="none" strike="noStrike" kern="1200" cap="none" spc="0" normalizeH="0" noProof="0" dirty="0">
                <a:ln>
                  <a:noFill/>
                </a:ln>
                <a:solidFill>
                  <a:srgbClr val="0070C0"/>
                </a:solidFill>
                <a:effectLst/>
                <a:uLnTx/>
                <a:uFillTx/>
                <a:latin typeface="Arial"/>
              </a:rPr>
              <a:t> con </a:t>
            </a:r>
            <a:r>
              <a:rPr kumimoji="0" lang="en-US" sz="3200" b="1" i="0" u="none" strike="noStrike" kern="1200" cap="none" spc="0" normalizeH="0" noProof="0" dirty="0" err="1">
                <a:ln>
                  <a:noFill/>
                </a:ln>
                <a:solidFill>
                  <a:srgbClr val="0070C0"/>
                </a:solidFill>
                <a:effectLst/>
                <a:uLnTx/>
                <a:uFillTx/>
                <a:latin typeface="Arial"/>
              </a:rPr>
              <a:t>lắc</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đơn</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Hình</a:t>
            </a:r>
            <a:r>
              <a:rPr kumimoji="0" lang="en-US" sz="3200" b="1" i="0" u="none" strike="noStrike" kern="1200" cap="none" spc="0" normalizeH="0" noProof="0" dirty="0">
                <a:ln>
                  <a:noFill/>
                </a:ln>
                <a:solidFill>
                  <a:srgbClr val="0070C0"/>
                </a:solidFill>
                <a:effectLst/>
                <a:uLnTx/>
                <a:uFillTx/>
                <a:latin typeface="Arial"/>
              </a:rPr>
              <a:t> 26.4), </a:t>
            </a:r>
            <a:r>
              <a:rPr kumimoji="0" lang="en-US" sz="3200" b="1" i="0" u="none" strike="noStrike" kern="1200" cap="none" spc="0" normalizeH="0" noProof="0" dirty="0" err="1">
                <a:ln>
                  <a:noFill/>
                </a:ln>
                <a:solidFill>
                  <a:srgbClr val="0070C0"/>
                </a:solidFill>
                <a:effectLst/>
                <a:uLnTx/>
                <a:uFillTx/>
                <a:latin typeface="Arial"/>
              </a:rPr>
              <a:t>biết</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độ</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dài</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dây</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treo</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là</a:t>
            </a:r>
            <a:r>
              <a:rPr kumimoji="0" lang="en-US" sz="3200" b="1" i="0" u="none" strike="noStrike" kern="1200" cap="none" spc="0" normalizeH="0" noProof="0" dirty="0">
                <a:ln>
                  <a:noFill/>
                </a:ln>
                <a:solidFill>
                  <a:srgbClr val="0070C0"/>
                </a:solidFill>
                <a:effectLst/>
                <a:uLnTx/>
                <a:uFillTx/>
                <a:latin typeface="Arial"/>
              </a:rPr>
              <a:t> l = 0,6 m. </a:t>
            </a:r>
            <a:r>
              <a:rPr lang="en-US" sz="3200" b="1" dirty="0" err="1">
                <a:solidFill>
                  <a:srgbClr val="0070C0"/>
                </a:solidFill>
                <a:latin typeface="Arial"/>
              </a:rPr>
              <a:t>Đưa</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lên</a:t>
            </a:r>
            <a:r>
              <a:rPr lang="en-US" sz="3200" b="1" dirty="0">
                <a:solidFill>
                  <a:srgbClr val="0070C0"/>
                </a:solidFill>
                <a:latin typeface="Arial"/>
              </a:rPr>
              <a:t> </a:t>
            </a:r>
            <a:r>
              <a:rPr lang="en-US" sz="3200" b="1" dirty="0" err="1">
                <a:solidFill>
                  <a:srgbClr val="0070C0"/>
                </a:solidFill>
                <a:latin typeface="Arial"/>
              </a:rPr>
              <a:t>vị</a:t>
            </a:r>
            <a:r>
              <a:rPr lang="en-US" sz="3200" b="1" dirty="0">
                <a:solidFill>
                  <a:srgbClr val="0070C0"/>
                </a:solidFill>
                <a:latin typeface="Arial"/>
              </a:rPr>
              <a:t> </a:t>
            </a:r>
            <a:r>
              <a:rPr lang="en-US" sz="3200" b="1" dirty="0" err="1">
                <a:solidFill>
                  <a:srgbClr val="0070C0"/>
                </a:solidFill>
                <a:latin typeface="Arial"/>
              </a:rPr>
              <a:t>trí</a:t>
            </a:r>
            <a:r>
              <a:rPr lang="en-US" sz="3200" b="1" dirty="0">
                <a:solidFill>
                  <a:srgbClr val="0070C0"/>
                </a:solidFill>
                <a:latin typeface="Arial"/>
              </a:rPr>
              <a:t> A </a:t>
            </a:r>
            <a:r>
              <a:rPr lang="en-US" sz="3200" b="1" dirty="0" err="1">
                <a:solidFill>
                  <a:srgbClr val="0070C0"/>
                </a:solidFill>
                <a:latin typeface="Arial"/>
              </a:rPr>
              <a:t>hợp</a:t>
            </a:r>
            <a:r>
              <a:rPr lang="en-US" sz="3200" b="1" dirty="0">
                <a:solidFill>
                  <a:srgbClr val="0070C0"/>
                </a:solidFill>
                <a:latin typeface="Arial"/>
              </a:rPr>
              <a:t> </a:t>
            </a:r>
            <a:r>
              <a:rPr lang="en-US" sz="3200" b="1" dirty="0" err="1">
                <a:solidFill>
                  <a:srgbClr val="0070C0"/>
                </a:solidFill>
                <a:latin typeface="Arial"/>
              </a:rPr>
              <a:t>với</a:t>
            </a:r>
            <a:r>
              <a:rPr lang="en-US" sz="3200" b="1" dirty="0">
                <a:solidFill>
                  <a:srgbClr val="0070C0"/>
                </a:solidFill>
                <a:latin typeface="Arial"/>
              </a:rPr>
              <a:t> </a:t>
            </a:r>
            <a:r>
              <a:rPr lang="en-US" sz="3200" b="1" dirty="0" err="1">
                <a:solidFill>
                  <a:srgbClr val="0070C0"/>
                </a:solidFill>
                <a:latin typeface="Arial"/>
              </a:rPr>
              <a:t>phương</a:t>
            </a:r>
            <a:r>
              <a:rPr lang="en-US" sz="3200" b="1" dirty="0">
                <a:solidFill>
                  <a:srgbClr val="0070C0"/>
                </a:solidFill>
                <a:latin typeface="Arial"/>
              </a:rPr>
              <a:t> </a:t>
            </a:r>
            <a:r>
              <a:rPr lang="en-US" sz="3200" b="1" dirty="0" err="1">
                <a:solidFill>
                  <a:srgbClr val="0070C0"/>
                </a:solidFill>
                <a:latin typeface="Arial"/>
              </a:rPr>
              <a:t>thẳng</a:t>
            </a:r>
            <a:r>
              <a:rPr lang="en-US" sz="3200" b="1" dirty="0">
                <a:solidFill>
                  <a:srgbClr val="0070C0"/>
                </a:solidFill>
                <a:latin typeface="Arial"/>
              </a:rPr>
              <a:t> </a:t>
            </a:r>
            <a:r>
              <a:rPr lang="en-US" sz="3200" b="1" dirty="0" err="1">
                <a:solidFill>
                  <a:srgbClr val="0070C0"/>
                </a:solidFill>
                <a:latin typeface="Arial"/>
              </a:rPr>
              <a:t>đứng</a:t>
            </a:r>
            <a:r>
              <a:rPr lang="en-US" sz="3200" b="1" dirty="0">
                <a:solidFill>
                  <a:srgbClr val="0070C0"/>
                </a:solidFill>
                <a:latin typeface="Arial"/>
              </a:rPr>
              <a:t> OC </a:t>
            </a:r>
            <a:r>
              <a:rPr lang="en-US" sz="3200" b="1" dirty="0" err="1">
                <a:solidFill>
                  <a:srgbClr val="0070C0"/>
                </a:solidFill>
                <a:latin typeface="Arial"/>
              </a:rPr>
              <a:t>một</a:t>
            </a:r>
            <a:r>
              <a:rPr lang="en-US" sz="3200" b="1" dirty="0">
                <a:solidFill>
                  <a:srgbClr val="0070C0"/>
                </a:solidFill>
                <a:latin typeface="Arial"/>
              </a:rPr>
              <a:t> </a:t>
            </a:r>
            <a:r>
              <a:rPr lang="en-US" sz="3200" b="1" dirty="0" err="1">
                <a:solidFill>
                  <a:srgbClr val="0070C0"/>
                </a:solidFill>
                <a:latin typeface="Arial"/>
              </a:rPr>
              <a:t>góc</a:t>
            </a:r>
            <a:r>
              <a:rPr lang="en-US" sz="3200" b="1" dirty="0">
                <a:solidFill>
                  <a:srgbClr val="0070C0"/>
                </a:solidFill>
                <a:latin typeface="Arial"/>
              </a:rPr>
              <a:t> </a:t>
            </a:r>
            <a:r>
              <a:rPr lang="el-GR" sz="3200" b="1" dirty="0">
                <a:solidFill>
                  <a:srgbClr val="0070C0"/>
                </a:solidFill>
                <a:latin typeface="Arial"/>
              </a:rPr>
              <a:t>α</a:t>
            </a:r>
            <a:r>
              <a:rPr lang="en-US" sz="3200" b="1" dirty="0">
                <a:solidFill>
                  <a:srgbClr val="0070C0"/>
                </a:solidFill>
                <a:latin typeface="Arial"/>
              </a:rPr>
              <a:t> = 30</a:t>
            </a:r>
            <a:r>
              <a:rPr lang="en-US" sz="3200" b="1" baseline="30000" dirty="0">
                <a:solidFill>
                  <a:srgbClr val="0070C0"/>
                </a:solidFill>
                <a:latin typeface="Arial"/>
              </a:rPr>
              <a:t>o</a:t>
            </a:r>
            <a:r>
              <a:rPr lang="en-US" sz="3200" b="1" dirty="0">
                <a:solidFill>
                  <a:srgbClr val="0070C0"/>
                </a:solidFill>
                <a:latin typeface="Arial"/>
              </a:rPr>
              <a:t> </a:t>
            </a:r>
            <a:r>
              <a:rPr lang="en-US" sz="3200" b="1" dirty="0" err="1">
                <a:solidFill>
                  <a:srgbClr val="0070C0"/>
                </a:solidFill>
                <a:latin typeface="Arial"/>
              </a:rPr>
              <a:t>rồi</a:t>
            </a:r>
            <a:r>
              <a:rPr lang="en-US" sz="3200" b="1" dirty="0">
                <a:solidFill>
                  <a:srgbClr val="0070C0"/>
                </a:solidFill>
                <a:latin typeface="Arial"/>
              </a:rPr>
              <a:t> </a:t>
            </a:r>
            <a:r>
              <a:rPr lang="en-US" sz="3200" b="1" dirty="0" err="1">
                <a:solidFill>
                  <a:srgbClr val="0070C0"/>
                </a:solidFill>
                <a:latin typeface="Arial"/>
              </a:rPr>
              <a:t>thả</a:t>
            </a:r>
            <a:r>
              <a:rPr lang="en-US" sz="3200" b="1" dirty="0">
                <a:solidFill>
                  <a:srgbClr val="0070C0"/>
                </a:solidFill>
                <a:latin typeface="Arial"/>
              </a:rPr>
              <a:t> </a:t>
            </a:r>
            <a:r>
              <a:rPr lang="en-US" sz="3200" b="1" dirty="0" err="1">
                <a:solidFill>
                  <a:srgbClr val="0070C0"/>
                </a:solidFill>
                <a:latin typeface="Arial"/>
              </a:rPr>
              <a:t>nhẹ</a:t>
            </a:r>
            <a:r>
              <a:rPr lang="en-US" sz="3200" b="1" dirty="0">
                <a:solidFill>
                  <a:srgbClr val="0070C0"/>
                </a:solidFill>
                <a:latin typeface="Arial"/>
              </a:rPr>
              <a:t> </a:t>
            </a:r>
            <a:r>
              <a:rPr lang="en-US" sz="3200" b="1" dirty="0" err="1">
                <a:solidFill>
                  <a:srgbClr val="0070C0"/>
                </a:solidFill>
                <a:latin typeface="Arial"/>
              </a:rPr>
              <a:t>nhàng</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sẽ</a:t>
            </a:r>
            <a:r>
              <a:rPr lang="en-US" sz="3200" b="1" dirty="0">
                <a:solidFill>
                  <a:srgbClr val="0070C0"/>
                </a:solidFill>
                <a:latin typeface="Arial"/>
              </a:rPr>
              <a:t> </a:t>
            </a:r>
            <a:r>
              <a:rPr lang="en-US" sz="3200" b="1" dirty="0" err="1">
                <a:solidFill>
                  <a:srgbClr val="0070C0"/>
                </a:solidFill>
                <a:latin typeface="Arial"/>
              </a:rPr>
              <a:t>đi</a:t>
            </a:r>
            <a:r>
              <a:rPr lang="en-US" sz="3200" b="1" dirty="0">
                <a:solidFill>
                  <a:srgbClr val="0070C0"/>
                </a:solidFill>
                <a:latin typeface="Arial"/>
              </a:rPr>
              <a:t> </a:t>
            </a:r>
            <a:r>
              <a:rPr lang="en-US" sz="3200" b="1" dirty="0" err="1">
                <a:solidFill>
                  <a:srgbClr val="0070C0"/>
                </a:solidFill>
                <a:latin typeface="Arial"/>
              </a:rPr>
              <a:t>xuống</a:t>
            </a:r>
            <a:r>
              <a:rPr lang="en-US" sz="3200" b="1" dirty="0">
                <a:solidFill>
                  <a:srgbClr val="0070C0"/>
                </a:solidFill>
                <a:latin typeface="Arial"/>
              </a:rPr>
              <a:t> O (</a:t>
            </a:r>
            <a:r>
              <a:rPr lang="en-US" sz="3200" b="1" dirty="0" err="1">
                <a:solidFill>
                  <a:srgbClr val="0070C0"/>
                </a:solidFill>
                <a:latin typeface="Arial"/>
              </a:rPr>
              <a:t>vị</a:t>
            </a:r>
            <a:r>
              <a:rPr lang="en-US" sz="3200" b="1" dirty="0">
                <a:solidFill>
                  <a:srgbClr val="0070C0"/>
                </a:solidFill>
                <a:latin typeface="Arial"/>
              </a:rPr>
              <a:t> </a:t>
            </a:r>
            <a:r>
              <a:rPr lang="en-US" sz="3200" b="1" dirty="0" err="1">
                <a:solidFill>
                  <a:srgbClr val="0070C0"/>
                </a:solidFill>
                <a:latin typeface="Arial"/>
              </a:rPr>
              <a:t>trí</a:t>
            </a:r>
            <a:r>
              <a:rPr lang="en-US" sz="3200" b="1" dirty="0">
                <a:solidFill>
                  <a:srgbClr val="0070C0"/>
                </a:solidFill>
                <a:latin typeface="Arial"/>
              </a:rPr>
              <a:t> </a:t>
            </a:r>
            <a:r>
              <a:rPr lang="en-US" sz="3200" b="1" dirty="0" err="1">
                <a:solidFill>
                  <a:srgbClr val="0070C0"/>
                </a:solidFill>
                <a:latin typeface="Arial"/>
              </a:rPr>
              <a:t>thấp</a:t>
            </a:r>
            <a:r>
              <a:rPr lang="en-US" sz="3200" b="1" dirty="0">
                <a:solidFill>
                  <a:srgbClr val="0070C0"/>
                </a:solidFill>
                <a:latin typeface="Arial"/>
              </a:rPr>
              <a:t> </a:t>
            </a:r>
            <a:r>
              <a:rPr lang="en-US" sz="3200" b="1" dirty="0" err="1">
                <a:solidFill>
                  <a:srgbClr val="0070C0"/>
                </a:solidFill>
                <a:latin typeface="Arial"/>
              </a:rPr>
              <a:t>nhất</a:t>
            </a:r>
            <a:r>
              <a:rPr lang="en-US" sz="3200" b="1" dirty="0">
                <a:solidFill>
                  <a:srgbClr val="0070C0"/>
                </a:solidFill>
                <a:latin typeface="Arial"/>
              </a:rPr>
              <a:t>) </a:t>
            </a:r>
            <a:r>
              <a:rPr lang="en-US" sz="3200" b="1" dirty="0" err="1">
                <a:solidFill>
                  <a:srgbClr val="0070C0"/>
                </a:solidFill>
                <a:latin typeface="Arial"/>
              </a:rPr>
              <a:t>rồi</a:t>
            </a:r>
            <a:r>
              <a:rPr lang="en-US" sz="3200" b="1" dirty="0">
                <a:solidFill>
                  <a:srgbClr val="0070C0"/>
                </a:solidFill>
                <a:latin typeface="Arial"/>
              </a:rPr>
              <a:t> </a:t>
            </a:r>
            <a:r>
              <a:rPr lang="en-US" sz="3200" b="1" dirty="0" err="1">
                <a:solidFill>
                  <a:srgbClr val="0070C0"/>
                </a:solidFill>
                <a:latin typeface="Arial"/>
              </a:rPr>
              <a:t>đi</a:t>
            </a:r>
            <a:r>
              <a:rPr lang="en-US" sz="3200" b="1" dirty="0">
                <a:solidFill>
                  <a:srgbClr val="0070C0"/>
                </a:solidFill>
                <a:latin typeface="Arial"/>
              </a:rPr>
              <a:t> </a:t>
            </a:r>
            <a:r>
              <a:rPr lang="en-US" sz="3200" b="1" dirty="0" err="1">
                <a:solidFill>
                  <a:srgbClr val="0070C0"/>
                </a:solidFill>
                <a:latin typeface="Arial"/>
              </a:rPr>
              <a:t>đến</a:t>
            </a:r>
            <a:r>
              <a:rPr lang="en-US" sz="3200" b="1" dirty="0">
                <a:solidFill>
                  <a:srgbClr val="0070C0"/>
                </a:solidFill>
                <a:latin typeface="Arial"/>
              </a:rPr>
              <a:t> B, </a:t>
            </a:r>
            <a:r>
              <a:rPr lang="en-US" sz="3200" b="1" dirty="0" err="1">
                <a:solidFill>
                  <a:srgbClr val="0070C0"/>
                </a:solidFill>
                <a:latin typeface="Arial"/>
              </a:rPr>
              <a:t>sau</a:t>
            </a:r>
            <a:r>
              <a:rPr lang="en-US" sz="3200" b="1" dirty="0">
                <a:solidFill>
                  <a:srgbClr val="0070C0"/>
                </a:solidFill>
                <a:latin typeface="Arial"/>
              </a:rPr>
              <a:t> </a:t>
            </a:r>
            <a:r>
              <a:rPr lang="en-US" sz="3200" b="1" dirty="0" err="1">
                <a:solidFill>
                  <a:srgbClr val="0070C0"/>
                </a:solidFill>
                <a:latin typeface="Arial"/>
              </a:rPr>
              <a:t>đó</a:t>
            </a:r>
            <a:r>
              <a:rPr lang="en-US" sz="3200" b="1" dirty="0">
                <a:solidFill>
                  <a:srgbClr val="0070C0"/>
                </a:solidFill>
                <a:latin typeface="Arial"/>
              </a:rPr>
              <a:t> quay </a:t>
            </a:r>
            <a:r>
              <a:rPr lang="en-US" sz="3200" b="1" dirty="0" err="1">
                <a:solidFill>
                  <a:srgbClr val="0070C0"/>
                </a:solidFill>
                <a:latin typeface="Arial"/>
              </a:rPr>
              <a:t>lại</a:t>
            </a:r>
            <a:r>
              <a:rPr lang="en-US" sz="3200" b="1" dirty="0">
                <a:solidFill>
                  <a:srgbClr val="0070C0"/>
                </a:solidFill>
                <a:latin typeface="Arial"/>
              </a:rPr>
              <a:t> </a:t>
            </a:r>
            <a:r>
              <a:rPr lang="en-US" sz="3200" b="1" dirty="0" err="1">
                <a:solidFill>
                  <a:srgbClr val="0070C0"/>
                </a:solidFill>
                <a:latin typeface="Arial"/>
              </a:rPr>
              <a:t>và</a:t>
            </a:r>
            <a:r>
              <a:rPr lang="en-US" sz="3200" b="1" dirty="0">
                <a:solidFill>
                  <a:srgbClr val="0070C0"/>
                </a:solidFill>
                <a:latin typeface="Arial"/>
              </a:rPr>
              <a:t> </a:t>
            </a:r>
            <a:r>
              <a:rPr lang="en-US" sz="3200" b="1" dirty="0" err="1">
                <a:solidFill>
                  <a:srgbClr val="0070C0"/>
                </a:solidFill>
                <a:latin typeface="Arial"/>
              </a:rPr>
              <a:t>dao</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dirty="0" err="1">
                <a:solidFill>
                  <a:srgbClr val="0070C0"/>
                </a:solidFill>
                <a:latin typeface="Arial"/>
              </a:rPr>
              <a:t>cứ</a:t>
            </a:r>
            <a:r>
              <a:rPr lang="en-US" sz="3200" b="1" dirty="0">
                <a:solidFill>
                  <a:srgbClr val="0070C0"/>
                </a:solidFill>
                <a:latin typeface="Arial"/>
              </a:rPr>
              <a:t> </a:t>
            </a:r>
            <a:r>
              <a:rPr lang="en-US" sz="3200" b="1" dirty="0" err="1">
                <a:solidFill>
                  <a:srgbClr val="0070C0"/>
                </a:solidFill>
                <a:latin typeface="Arial"/>
              </a:rPr>
              <a:t>thế</a:t>
            </a:r>
            <a:r>
              <a:rPr lang="en-US" sz="3200" b="1" dirty="0">
                <a:solidFill>
                  <a:srgbClr val="0070C0"/>
                </a:solidFill>
                <a:latin typeface="Arial"/>
              </a:rPr>
              <a:t> </a:t>
            </a:r>
            <a:r>
              <a:rPr lang="en-US" sz="3200" b="1" dirty="0" err="1">
                <a:solidFill>
                  <a:srgbClr val="0070C0"/>
                </a:solidFill>
                <a:latin typeface="Arial"/>
              </a:rPr>
              <a:t>tiếp</a:t>
            </a:r>
            <a:r>
              <a:rPr lang="en-US" sz="3200" b="1" dirty="0">
                <a:solidFill>
                  <a:srgbClr val="0070C0"/>
                </a:solidFill>
                <a:latin typeface="Arial"/>
              </a:rPr>
              <a:t> </a:t>
            </a:r>
            <a:r>
              <a:rPr lang="en-US" sz="3200" b="1" dirty="0" err="1">
                <a:solidFill>
                  <a:srgbClr val="0070C0"/>
                </a:solidFill>
                <a:latin typeface="Arial"/>
              </a:rPr>
              <a:t>diễn</a:t>
            </a:r>
            <a:r>
              <a:rPr lang="en-US" sz="3200" b="1" dirty="0">
                <a:solidFill>
                  <a:srgbClr val="0070C0"/>
                </a:solidFill>
                <a:latin typeface="Arial"/>
              </a:rPr>
              <a:t>. </a:t>
            </a:r>
            <a:r>
              <a:rPr lang="en-US" sz="3200" b="1" dirty="0" err="1">
                <a:solidFill>
                  <a:srgbClr val="0070C0"/>
                </a:solidFill>
                <a:latin typeface="Arial"/>
              </a:rPr>
              <a:t>Bỏ</a:t>
            </a:r>
            <a:r>
              <a:rPr lang="en-US" sz="3200" b="1" dirty="0">
                <a:solidFill>
                  <a:srgbClr val="0070C0"/>
                </a:solidFill>
                <a:latin typeface="Arial"/>
              </a:rPr>
              <a:t> qua </a:t>
            </a:r>
            <a:r>
              <a:rPr lang="en-US" sz="3200" b="1" dirty="0" err="1">
                <a:solidFill>
                  <a:srgbClr val="0070C0"/>
                </a:solidFill>
                <a:latin typeface="Arial"/>
              </a:rPr>
              <a:t>tác</a:t>
            </a:r>
            <a:r>
              <a:rPr lang="en-US" sz="3200" b="1" dirty="0">
                <a:solidFill>
                  <a:srgbClr val="0070C0"/>
                </a:solidFill>
                <a:latin typeface="Arial"/>
              </a:rPr>
              <a:t> </a:t>
            </a:r>
            <a:r>
              <a:rPr lang="en-US" sz="3200" b="1" dirty="0" err="1">
                <a:solidFill>
                  <a:srgbClr val="0070C0"/>
                </a:solidFill>
                <a:latin typeface="Arial"/>
              </a:rPr>
              <a:t>dụng</a:t>
            </a:r>
            <a:r>
              <a:rPr lang="en-US" sz="3200" b="1" dirty="0">
                <a:solidFill>
                  <a:srgbClr val="0070C0"/>
                </a:solidFill>
                <a:latin typeface="Arial"/>
              </a:rPr>
              <a:t> </a:t>
            </a:r>
            <a:r>
              <a:rPr lang="en-US" sz="3200" b="1" dirty="0" err="1">
                <a:solidFill>
                  <a:srgbClr val="0070C0"/>
                </a:solidFill>
                <a:latin typeface="Arial"/>
              </a:rPr>
              <a:t>của</a:t>
            </a:r>
            <a:r>
              <a:rPr lang="en-US" sz="3200" b="1" dirty="0">
                <a:solidFill>
                  <a:srgbClr val="0070C0"/>
                </a:solidFill>
                <a:latin typeface="Arial"/>
              </a:rPr>
              <a:t> </a:t>
            </a:r>
            <a:r>
              <a:rPr lang="en-US" sz="3200" b="1" dirty="0" err="1">
                <a:solidFill>
                  <a:srgbClr val="0070C0"/>
                </a:solidFill>
                <a:latin typeface="Arial"/>
              </a:rPr>
              <a:t>các</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cản</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ma </a:t>
            </a:r>
            <a:r>
              <a:rPr lang="en-US" sz="3200" b="1" dirty="0" err="1">
                <a:solidFill>
                  <a:srgbClr val="0070C0"/>
                </a:solidFill>
                <a:latin typeface="Arial"/>
              </a:rPr>
              <a:t>sát</a:t>
            </a:r>
            <a:r>
              <a:rPr lang="en-US" sz="3200" b="1" dirty="0">
                <a:solidFill>
                  <a:srgbClr val="0070C0"/>
                </a:solidFill>
                <a:latin typeface="Arial"/>
              </a:rPr>
              <a:t>, </a:t>
            </a:r>
            <a:r>
              <a:rPr lang="en-US" sz="3200" b="1" dirty="0" err="1">
                <a:solidFill>
                  <a:srgbClr val="0070C0"/>
                </a:solidFill>
                <a:latin typeface="Arial"/>
              </a:rPr>
              <a:t>lấy</a:t>
            </a:r>
            <a:r>
              <a:rPr lang="en-US" sz="3200" b="1" dirty="0">
                <a:solidFill>
                  <a:srgbClr val="0070C0"/>
                </a:solidFill>
                <a:latin typeface="Arial"/>
              </a:rPr>
              <a:t> g = 9,8 m/s</a:t>
            </a:r>
            <a:r>
              <a:rPr lang="en-US" sz="3200" b="1" baseline="30000" dirty="0">
                <a:solidFill>
                  <a:srgbClr val="0070C0"/>
                </a:solidFill>
                <a:latin typeface="Arial"/>
              </a:rPr>
              <a:t>2</a:t>
            </a:r>
            <a:r>
              <a:rPr lang="en-US" sz="3200" b="1" dirty="0">
                <a:solidFill>
                  <a:srgbClr val="0070C0"/>
                </a:solidFill>
                <a:latin typeface="Arial"/>
              </a:rPr>
              <a:t>. </a:t>
            </a:r>
            <a:r>
              <a:rPr lang="en-US" sz="3200" b="1" dirty="0" err="1">
                <a:solidFill>
                  <a:srgbClr val="0070C0"/>
                </a:solidFill>
                <a:latin typeface="Arial"/>
              </a:rPr>
              <a:t>Hãy</a:t>
            </a:r>
            <a:r>
              <a:rPr lang="en-US" sz="3200" b="1" dirty="0">
                <a:solidFill>
                  <a:srgbClr val="0070C0"/>
                </a:solidFill>
                <a:latin typeface="Arial"/>
              </a:rPr>
              <a:t> </a:t>
            </a:r>
            <a:r>
              <a:rPr lang="en-US" sz="3200" b="1" dirty="0" err="1">
                <a:solidFill>
                  <a:srgbClr val="0070C0"/>
                </a:solidFill>
                <a:latin typeface="Arial"/>
              </a:rPr>
              <a:t>tính</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lớn</a:t>
            </a:r>
            <a:r>
              <a:rPr lang="en-US" sz="3200" b="1" dirty="0">
                <a:solidFill>
                  <a:srgbClr val="0070C0"/>
                </a:solidFill>
                <a:latin typeface="Arial"/>
              </a:rPr>
              <a:t> </a:t>
            </a:r>
            <a:r>
              <a:rPr lang="en-US" sz="3200" b="1" dirty="0" err="1">
                <a:solidFill>
                  <a:srgbClr val="0070C0"/>
                </a:solidFill>
                <a:latin typeface="Arial"/>
              </a:rPr>
              <a:t>vận</a:t>
            </a:r>
            <a:r>
              <a:rPr lang="en-US" sz="3200" b="1" dirty="0">
                <a:solidFill>
                  <a:srgbClr val="0070C0"/>
                </a:solidFill>
                <a:latin typeface="Arial"/>
              </a:rPr>
              <a:t> </a:t>
            </a:r>
            <a:r>
              <a:rPr lang="en-US" sz="3200" b="1" dirty="0" err="1">
                <a:solidFill>
                  <a:srgbClr val="0070C0"/>
                </a:solidFill>
                <a:latin typeface="Arial"/>
              </a:rPr>
              <a:t>tốc</a:t>
            </a:r>
            <a:r>
              <a:rPr lang="en-US" sz="3200" b="1" dirty="0">
                <a:solidFill>
                  <a:srgbClr val="0070C0"/>
                </a:solidFill>
                <a:latin typeface="Arial"/>
              </a:rPr>
              <a:t> </a:t>
            </a:r>
            <a:r>
              <a:rPr lang="en-US" sz="3200" b="1" dirty="0" err="1">
                <a:solidFill>
                  <a:srgbClr val="0070C0"/>
                </a:solidFill>
                <a:latin typeface="Arial"/>
              </a:rPr>
              <a:t>của</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tại</a:t>
            </a:r>
            <a:r>
              <a:rPr lang="en-US" sz="3200" b="1" dirty="0">
                <a:solidFill>
                  <a:srgbClr val="0070C0"/>
                </a:solidFill>
                <a:latin typeface="Arial"/>
              </a:rPr>
              <a:t> </a:t>
            </a:r>
            <a:r>
              <a:rPr lang="en-US" sz="3200" b="1" dirty="0" err="1">
                <a:solidFill>
                  <a:srgbClr val="0070C0"/>
                </a:solidFill>
                <a:latin typeface="Arial"/>
              </a:rPr>
              <a:t>vị</a:t>
            </a:r>
            <a:r>
              <a:rPr lang="en-US" sz="3200" b="1" dirty="0">
                <a:solidFill>
                  <a:srgbClr val="0070C0"/>
                </a:solidFill>
                <a:latin typeface="Arial"/>
              </a:rPr>
              <a:t> </a:t>
            </a:r>
            <a:r>
              <a:rPr lang="en-US" sz="3200" b="1" dirty="0" err="1">
                <a:solidFill>
                  <a:srgbClr val="0070C0"/>
                </a:solidFill>
                <a:latin typeface="Arial"/>
              </a:rPr>
              <a:t>trí</a:t>
            </a:r>
            <a:r>
              <a:rPr lang="en-US" sz="3200" b="1" dirty="0">
                <a:solidFill>
                  <a:srgbClr val="0070C0"/>
                </a:solidFill>
                <a:latin typeface="Arial"/>
              </a:rPr>
              <a:t> O. </a:t>
            </a:r>
            <a:endParaRPr kumimoji="0" lang="en-US" sz="3200" b="1" i="0" u="none" strike="noStrike" kern="1200" cap="none" spc="0" normalizeH="0" baseline="0" noProof="0" dirty="0">
              <a:ln>
                <a:noFill/>
              </a:ln>
              <a:solidFill>
                <a:srgbClr val="0070C0"/>
              </a:solidFill>
              <a:effectLst/>
              <a:uLnTx/>
              <a:uFillTx/>
              <a:latin typeface="Arial"/>
            </a:endParaRPr>
          </a:p>
        </p:txBody>
      </p:sp>
      <p:sp>
        <p:nvSpPr>
          <p:cNvPr id="5" name="TextBox 4" descr="n88 zalo Sel Nghieu">
            <a:extLst>
              <a:ext uri="{FF2B5EF4-FFF2-40B4-BE49-F238E27FC236}">
                <a16:creationId xmlns:a16="http://schemas.microsoft.com/office/drawing/2014/main" id="{8C0F6772-C949-4DBD-88F6-21565592B304}"/>
              </a:ext>
            </a:extLst>
          </p:cNvPr>
          <p:cNvSpPr txBox="1"/>
          <p:nvPr/>
        </p:nvSpPr>
        <p:spPr>
          <a:xfrm>
            <a:off x="391886" y="241816"/>
            <a:ext cx="1449977" cy="584775"/>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rPr>
              <a:t>Ví</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dụ</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 name="Picture 1" descr="n88 zalo Sel Nghieu"/>
          <p:cNvPicPr>
            <a:picLocks noChangeAspect="1"/>
          </p:cNvPicPr>
          <p:nvPr/>
        </p:nvPicPr>
        <p:blipFill>
          <a:blip r:embed="rId2"/>
          <a:stretch>
            <a:fillRect/>
          </a:stretch>
        </p:blipFill>
        <p:spPr>
          <a:xfrm>
            <a:off x="7884794" y="1211173"/>
            <a:ext cx="4124325" cy="3800475"/>
          </a:xfrm>
          <a:prstGeom prst="rect">
            <a:avLst/>
          </a:prstGeom>
        </p:spPr>
      </p:pic>
    </p:spTree>
    <p:extLst>
      <p:ext uri="{BB962C8B-B14F-4D97-AF65-F5344CB8AC3E}">
        <p14:creationId xmlns:p14="http://schemas.microsoft.com/office/powerpoint/2010/main" val="39033319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8 zalo Sel Nghi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5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88 zalo Sel Nghieu"/>
          <p:cNvSpPr txBox="1"/>
          <p:nvPr/>
        </p:nvSpPr>
        <p:spPr>
          <a:xfrm>
            <a:off x="827314" y="928914"/>
            <a:ext cx="10566400" cy="569387"/>
          </a:xfrm>
          <a:prstGeom prst="rect">
            <a:avLst/>
          </a:prstGeom>
          <a:noFill/>
        </p:spPr>
        <p:txBody>
          <a:bodyPr wrap="square" tIns="91440" rtlCol="0">
            <a:spAutoFit/>
          </a:bodyPr>
          <a:lstStyle/>
          <a:p>
            <a:pPr marL="457200" indent="-457200">
              <a:buFont typeface="Arial" panose="020B0604020202020204" pitchFamily="34" charset="0"/>
              <a:buChar char="•"/>
            </a:pPr>
            <a:r>
              <a:rPr lang="en-US" sz="2800" b="1" dirty="0" err="1">
                <a:solidFill>
                  <a:srgbClr val="000066"/>
                </a:solidFill>
              </a:rPr>
              <a:t>Chọn</a:t>
            </a:r>
            <a:r>
              <a:rPr lang="en-US" sz="2800" b="1" dirty="0">
                <a:solidFill>
                  <a:srgbClr val="000066"/>
                </a:solidFill>
              </a:rPr>
              <a:t> </a:t>
            </a:r>
            <a:r>
              <a:rPr lang="en-US" sz="2800" b="1" dirty="0" err="1">
                <a:solidFill>
                  <a:srgbClr val="000066"/>
                </a:solidFill>
              </a:rPr>
              <a:t>mốc</a:t>
            </a:r>
            <a:r>
              <a:rPr lang="en-US" sz="2800" b="1" dirty="0">
                <a:solidFill>
                  <a:srgbClr val="000066"/>
                </a:solidFill>
              </a:rPr>
              <a:t> </a:t>
            </a:r>
            <a:r>
              <a:rPr lang="en-US" sz="2800" b="1" dirty="0" err="1">
                <a:solidFill>
                  <a:srgbClr val="000066"/>
                </a:solidFill>
              </a:rPr>
              <a:t>tính</a:t>
            </a:r>
            <a:r>
              <a:rPr lang="en-US" sz="2800" b="1" dirty="0">
                <a:solidFill>
                  <a:srgbClr val="000066"/>
                </a:solidFill>
              </a:rPr>
              <a:t> </a:t>
            </a:r>
            <a:r>
              <a:rPr lang="en-US" sz="2800" b="1" dirty="0" err="1">
                <a:solidFill>
                  <a:srgbClr val="000066"/>
                </a:solidFill>
              </a:rPr>
              <a:t>thế</a:t>
            </a:r>
            <a:r>
              <a:rPr lang="en-US" sz="2800" b="1" dirty="0">
                <a:solidFill>
                  <a:srgbClr val="000066"/>
                </a:solidFill>
              </a:rPr>
              <a:t> </a:t>
            </a:r>
            <a:r>
              <a:rPr lang="en-US" sz="2800" b="1" dirty="0" err="1">
                <a:solidFill>
                  <a:srgbClr val="000066"/>
                </a:solidFill>
              </a:rPr>
              <a:t>năng</a:t>
            </a:r>
            <a:r>
              <a:rPr lang="en-US" sz="2800" b="1" dirty="0">
                <a:solidFill>
                  <a:srgbClr val="000066"/>
                </a:solidFill>
              </a:rPr>
              <a:t> </a:t>
            </a:r>
            <a:r>
              <a:rPr lang="en-US" sz="2800" b="1" dirty="0" err="1">
                <a:solidFill>
                  <a:srgbClr val="000066"/>
                </a:solidFill>
              </a:rPr>
              <a:t>của</a:t>
            </a:r>
            <a:r>
              <a:rPr lang="en-US" sz="2800" b="1" dirty="0">
                <a:solidFill>
                  <a:srgbClr val="000066"/>
                </a:solidFill>
              </a:rPr>
              <a:t> </a:t>
            </a:r>
            <a:r>
              <a:rPr lang="en-US" sz="2800" b="1" dirty="0" err="1">
                <a:solidFill>
                  <a:srgbClr val="000066"/>
                </a:solidFill>
              </a:rPr>
              <a:t>vật</a:t>
            </a:r>
            <a:r>
              <a:rPr lang="en-US" sz="2800" b="1" dirty="0">
                <a:solidFill>
                  <a:srgbClr val="000066"/>
                </a:solidFill>
              </a:rPr>
              <a:t> </a:t>
            </a:r>
            <a:r>
              <a:rPr lang="en-US" sz="2800" b="1" dirty="0" err="1">
                <a:solidFill>
                  <a:srgbClr val="000066"/>
                </a:solidFill>
              </a:rPr>
              <a:t>tại</a:t>
            </a:r>
            <a:r>
              <a:rPr lang="en-US" sz="2800" b="1" dirty="0">
                <a:solidFill>
                  <a:srgbClr val="000066"/>
                </a:solidFill>
              </a:rPr>
              <a:t> </a:t>
            </a:r>
            <a:r>
              <a:rPr lang="en-US" sz="2800" b="1" dirty="0" err="1">
                <a:solidFill>
                  <a:srgbClr val="000066"/>
                </a:solidFill>
              </a:rPr>
              <a:t>vị</a:t>
            </a:r>
            <a:r>
              <a:rPr lang="en-US" sz="2800" b="1" dirty="0">
                <a:solidFill>
                  <a:srgbClr val="000066"/>
                </a:solidFill>
              </a:rPr>
              <a:t> </a:t>
            </a:r>
            <a:r>
              <a:rPr lang="en-US" sz="2800" b="1" dirty="0" err="1">
                <a:solidFill>
                  <a:srgbClr val="000066"/>
                </a:solidFill>
              </a:rPr>
              <a:t>trí</a:t>
            </a:r>
            <a:r>
              <a:rPr lang="en-US" sz="2800" b="1" dirty="0">
                <a:solidFill>
                  <a:srgbClr val="000066"/>
                </a:solidFill>
              </a:rPr>
              <a:t> O.</a:t>
            </a:r>
          </a:p>
        </p:txBody>
      </p:sp>
      <p:sp>
        <p:nvSpPr>
          <p:cNvPr id="7" name="TextBox 6" descr="n88 zalo Sel Nghieu"/>
          <p:cNvSpPr txBox="1"/>
          <p:nvPr/>
        </p:nvSpPr>
        <p:spPr>
          <a:xfrm>
            <a:off x="827314" y="1586080"/>
            <a:ext cx="10842172" cy="569387"/>
          </a:xfrm>
          <a:prstGeom prst="rect">
            <a:avLst/>
          </a:prstGeom>
          <a:noFill/>
        </p:spPr>
        <p:txBody>
          <a:bodyPr wrap="square" tIns="91440" rtlCol="0">
            <a:spAutoFit/>
          </a:bodyPr>
          <a:lstStyle/>
          <a:p>
            <a:pPr marL="457200" indent="-457200">
              <a:buFont typeface="Arial" panose="020B0604020202020204" pitchFamily="34" charset="0"/>
              <a:buChar char="•"/>
            </a:pPr>
            <a:r>
              <a:rPr lang="en-US" sz="2800" b="1" dirty="0" err="1">
                <a:solidFill>
                  <a:srgbClr val="000066"/>
                </a:solidFill>
              </a:rPr>
              <a:t>Tại</a:t>
            </a:r>
            <a:r>
              <a:rPr lang="en-US" sz="2800" b="1" dirty="0">
                <a:solidFill>
                  <a:srgbClr val="000066"/>
                </a:solidFill>
              </a:rPr>
              <a:t> A </a:t>
            </a:r>
            <a:r>
              <a:rPr lang="en-US" sz="2800" b="1" dirty="0" err="1">
                <a:solidFill>
                  <a:srgbClr val="000066"/>
                </a:solidFill>
              </a:rPr>
              <a:t>có</a:t>
            </a:r>
            <a:r>
              <a:rPr lang="en-US" sz="2800" b="1" dirty="0">
                <a:solidFill>
                  <a:srgbClr val="000066"/>
                </a:solidFill>
              </a:rPr>
              <a:t> </a:t>
            </a:r>
            <a:r>
              <a:rPr lang="en-US" sz="2800" b="1" dirty="0" err="1">
                <a:solidFill>
                  <a:srgbClr val="000066"/>
                </a:solidFill>
              </a:rPr>
              <a:t>độ</a:t>
            </a:r>
            <a:r>
              <a:rPr lang="en-US" sz="2800" b="1" dirty="0">
                <a:solidFill>
                  <a:srgbClr val="000066"/>
                </a:solidFill>
              </a:rPr>
              <a:t> </a:t>
            </a:r>
            <a:r>
              <a:rPr lang="en-US" sz="2800" b="1" dirty="0" err="1">
                <a:solidFill>
                  <a:srgbClr val="000066"/>
                </a:solidFill>
              </a:rPr>
              <a:t>cao</a:t>
            </a:r>
            <a:r>
              <a:rPr lang="en-US" sz="2800" b="1" dirty="0">
                <a:solidFill>
                  <a:srgbClr val="000066"/>
                </a:solidFill>
              </a:rPr>
              <a:t> </a:t>
            </a:r>
            <a:r>
              <a:rPr lang="en-US" sz="2800" b="1" dirty="0" err="1">
                <a:solidFill>
                  <a:srgbClr val="000066"/>
                </a:solidFill>
              </a:rPr>
              <a:t>là</a:t>
            </a:r>
            <a:r>
              <a:rPr lang="en-US" sz="2800" b="1" dirty="0">
                <a:solidFill>
                  <a:srgbClr val="000066"/>
                </a:solidFill>
              </a:rPr>
              <a:t> </a:t>
            </a:r>
            <a:r>
              <a:rPr lang="en-US" sz="2800" b="1" dirty="0" err="1">
                <a:solidFill>
                  <a:srgbClr val="000066"/>
                </a:solidFill>
              </a:rPr>
              <a:t>h</a:t>
            </a:r>
            <a:r>
              <a:rPr lang="en-US" sz="2800" b="1" baseline="-25000" dirty="0" err="1">
                <a:solidFill>
                  <a:srgbClr val="000066"/>
                </a:solidFill>
              </a:rPr>
              <a:t>A</a:t>
            </a:r>
            <a:r>
              <a:rPr lang="en-US" sz="2800" b="1" dirty="0">
                <a:solidFill>
                  <a:srgbClr val="000066"/>
                </a:solidFill>
              </a:rPr>
              <a:t> </a:t>
            </a:r>
            <a:r>
              <a:rPr lang="en-US" sz="2800" b="1" dirty="0" err="1">
                <a:solidFill>
                  <a:srgbClr val="000066"/>
                </a:solidFill>
              </a:rPr>
              <a:t>và</a:t>
            </a:r>
            <a:r>
              <a:rPr lang="en-US" sz="2800" b="1" dirty="0">
                <a:solidFill>
                  <a:srgbClr val="000066"/>
                </a:solidFill>
              </a:rPr>
              <a:t> </a:t>
            </a:r>
            <a:r>
              <a:rPr lang="en-US" sz="2800" b="1" dirty="0" err="1">
                <a:solidFill>
                  <a:srgbClr val="000066"/>
                </a:solidFill>
              </a:rPr>
              <a:t>vận</a:t>
            </a:r>
            <a:r>
              <a:rPr lang="en-US" sz="2800" b="1" dirty="0">
                <a:solidFill>
                  <a:srgbClr val="000066"/>
                </a:solidFill>
              </a:rPr>
              <a:t> </a:t>
            </a:r>
            <a:r>
              <a:rPr lang="en-US" sz="2800" b="1" dirty="0" err="1">
                <a:solidFill>
                  <a:srgbClr val="000066"/>
                </a:solidFill>
              </a:rPr>
              <a:t>tốc</a:t>
            </a:r>
            <a:r>
              <a:rPr lang="en-US" sz="2800" b="1" dirty="0">
                <a:solidFill>
                  <a:srgbClr val="000066"/>
                </a:solidFill>
              </a:rPr>
              <a:t> </a:t>
            </a:r>
            <a:r>
              <a:rPr lang="en-US" sz="2800" b="1" dirty="0" err="1">
                <a:solidFill>
                  <a:srgbClr val="000066"/>
                </a:solidFill>
              </a:rPr>
              <a:t>v</a:t>
            </a:r>
            <a:r>
              <a:rPr lang="en-US" sz="2800" b="1" baseline="-25000" dirty="0" err="1">
                <a:solidFill>
                  <a:srgbClr val="000066"/>
                </a:solidFill>
              </a:rPr>
              <a:t>A</a:t>
            </a:r>
            <a:r>
              <a:rPr lang="en-US" sz="2800" b="1" dirty="0">
                <a:solidFill>
                  <a:srgbClr val="000066"/>
                </a:solidFill>
              </a:rPr>
              <a:t> = 0, </a:t>
            </a:r>
            <a:r>
              <a:rPr lang="en-US" sz="2800" b="1" dirty="0" err="1">
                <a:solidFill>
                  <a:srgbClr val="000066"/>
                </a:solidFill>
              </a:rPr>
              <a:t>nên</a:t>
            </a:r>
            <a:r>
              <a:rPr lang="en-US" sz="2800" b="1" dirty="0">
                <a:solidFill>
                  <a:srgbClr val="000066"/>
                </a:solidFill>
              </a:rPr>
              <a:t> </a:t>
            </a:r>
            <a:r>
              <a:rPr lang="en-US" sz="2800" b="1" dirty="0" err="1">
                <a:solidFill>
                  <a:srgbClr val="000066"/>
                </a:solidFill>
              </a:rPr>
              <a:t>cơ</a:t>
            </a:r>
            <a:r>
              <a:rPr lang="en-US" sz="2800" b="1" dirty="0">
                <a:solidFill>
                  <a:srgbClr val="000066"/>
                </a:solidFill>
              </a:rPr>
              <a:t> </a:t>
            </a:r>
            <a:r>
              <a:rPr lang="en-US" sz="2800" b="1" dirty="0" err="1">
                <a:solidFill>
                  <a:srgbClr val="000066"/>
                </a:solidFill>
              </a:rPr>
              <a:t>năng</a:t>
            </a:r>
            <a:r>
              <a:rPr lang="en-US" sz="2800" b="1" dirty="0">
                <a:solidFill>
                  <a:srgbClr val="000066"/>
                </a:solidFill>
              </a:rPr>
              <a:t> </a:t>
            </a:r>
            <a:r>
              <a:rPr lang="en-US" sz="2800" b="1" dirty="0" err="1">
                <a:solidFill>
                  <a:srgbClr val="000066"/>
                </a:solidFill>
              </a:rPr>
              <a:t>tại</a:t>
            </a:r>
            <a:r>
              <a:rPr lang="en-US" sz="2800" b="1" dirty="0">
                <a:solidFill>
                  <a:srgbClr val="000066"/>
                </a:solidFill>
              </a:rPr>
              <a:t> A </a:t>
            </a:r>
            <a:r>
              <a:rPr lang="en-US" sz="2800" b="1" dirty="0" err="1">
                <a:solidFill>
                  <a:srgbClr val="000066"/>
                </a:solidFill>
              </a:rPr>
              <a:t>là</a:t>
            </a:r>
            <a:r>
              <a:rPr lang="en-US" sz="2800" b="1" dirty="0">
                <a:solidFill>
                  <a:srgbClr val="000066"/>
                </a:solidFill>
              </a:rPr>
              <a:t>:</a:t>
            </a:r>
          </a:p>
        </p:txBody>
      </p:sp>
      <p:sp>
        <p:nvSpPr>
          <p:cNvPr id="11" name="TextBox 10" descr="n88 zalo Sel Nghieu"/>
          <p:cNvSpPr txBox="1"/>
          <p:nvPr/>
        </p:nvSpPr>
        <p:spPr>
          <a:xfrm>
            <a:off x="1959428" y="2243246"/>
            <a:ext cx="8882743" cy="569387"/>
          </a:xfrm>
          <a:prstGeom prst="rect">
            <a:avLst/>
          </a:prstGeom>
          <a:noFill/>
        </p:spPr>
        <p:txBody>
          <a:bodyPr wrap="square" tIns="91440" rtlCol="0">
            <a:spAutoFit/>
          </a:bodyPr>
          <a:lstStyle/>
          <a:p>
            <a:r>
              <a:rPr lang="en-US" sz="2800" b="1" dirty="0">
                <a:solidFill>
                  <a:srgbClr val="000066"/>
                </a:solidFill>
              </a:rPr>
              <a:t>W</a:t>
            </a:r>
            <a:r>
              <a:rPr lang="en-US" sz="2800" b="1" baseline="-25000" dirty="0">
                <a:solidFill>
                  <a:srgbClr val="000066"/>
                </a:solidFill>
              </a:rPr>
              <a:t>A</a:t>
            </a:r>
            <a:r>
              <a:rPr lang="en-US" sz="2800" b="1" dirty="0">
                <a:solidFill>
                  <a:srgbClr val="000066"/>
                </a:solidFill>
              </a:rPr>
              <a:t> = </a:t>
            </a:r>
            <a:r>
              <a:rPr lang="en-US" sz="2800" b="1" dirty="0" err="1">
                <a:solidFill>
                  <a:srgbClr val="000066"/>
                </a:solidFill>
              </a:rPr>
              <a:t>W</a:t>
            </a:r>
            <a:r>
              <a:rPr lang="en-US" sz="2800" b="1" baseline="-25000" dirty="0" err="1">
                <a:solidFill>
                  <a:srgbClr val="000066"/>
                </a:solidFill>
              </a:rPr>
              <a:t>đA</a:t>
            </a:r>
            <a:r>
              <a:rPr lang="en-US" sz="2800" b="1" dirty="0">
                <a:solidFill>
                  <a:srgbClr val="000066"/>
                </a:solidFill>
              </a:rPr>
              <a:t> + </a:t>
            </a:r>
            <a:r>
              <a:rPr lang="en-US" sz="2800" b="1" dirty="0" err="1">
                <a:solidFill>
                  <a:srgbClr val="000066"/>
                </a:solidFill>
              </a:rPr>
              <a:t>W</a:t>
            </a:r>
            <a:r>
              <a:rPr lang="en-US" sz="2800" b="1" baseline="-25000" dirty="0" err="1">
                <a:solidFill>
                  <a:srgbClr val="000066"/>
                </a:solidFill>
              </a:rPr>
              <a:t>tA</a:t>
            </a:r>
            <a:r>
              <a:rPr lang="en-US" sz="2800" b="1" dirty="0">
                <a:solidFill>
                  <a:srgbClr val="000066"/>
                </a:solidFill>
              </a:rPr>
              <a:t> = 0 + </a:t>
            </a:r>
            <a:r>
              <a:rPr lang="en-US" sz="2800" b="1" dirty="0" err="1">
                <a:solidFill>
                  <a:srgbClr val="000066"/>
                </a:solidFill>
              </a:rPr>
              <a:t>m.g.h</a:t>
            </a:r>
            <a:r>
              <a:rPr lang="en-US" sz="2800" b="1" baseline="-25000" dirty="0" err="1">
                <a:solidFill>
                  <a:srgbClr val="000066"/>
                </a:solidFill>
              </a:rPr>
              <a:t>A</a:t>
            </a:r>
            <a:r>
              <a:rPr lang="en-US" sz="2800" b="1" dirty="0">
                <a:solidFill>
                  <a:srgbClr val="000066"/>
                </a:solidFill>
              </a:rPr>
              <a:t> =  </a:t>
            </a:r>
            <a:r>
              <a:rPr lang="en-US" sz="2800" b="1" dirty="0" err="1">
                <a:solidFill>
                  <a:srgbClr val="000066"/>
                </a:solidFill>
              </a:rPr>
              <a:t>m.g</a:t>
            </a:r>
            <a:r>
              <a:rPr lang="en-US" sz="2800" b="1" dirty="0">
                <a:solidFill>
                  <a:srgbClr val="000066"/>
                </a:solidFill>
              </a:rPr>
              <a:t>.(OC – CE) =</a:t>
            </a:r>
          </a:p>
        </p:txBody>
      </p:sp>
      <p:sp>
        <p:nvSpPr>
          <p:cNvPr id="12" name="TextBox 11" descr="n88 zalo Sel Nghieu"/>
          <p:cNvSpPr txBox="1"/>
          <p:nvPr/>
        </p:nvSpPr>
        <p:spPr>
          <a:xfrm>
            <a:off x="4571999" y="2900412"/>
            <a:ext cx="5936344" cy="569387"/>
          </a:xfrm>
          <a:prstGeom prst="rect">
            <a:avLst/>
          </a:prstGeom>
          <a:noFill/>
        </p:spPr>
        <p:txBody>
          <a:bodyPr wrap="square" tIns="91440" rtlCol="0">
            <a:spAutoFit/>
          </a:bodyPr>
          <a:lstStyle/>
          <a:p>
            <a:r>
              <a:rPr lang="en-US" sz="2800" b="1" dirty="0">
                <a:solidFill>
                  <a:srgbClr val="000066"/>
                </a:solidFill>
              </a:rPr>
              <a:t>= </a:t>
            </a:r>
            <a:r>
              <a:rPr lang="en-US" sz="2800" b="1" dirty="0" err="1">
                <a:solidFill>
                  <a:srgbClr val="000066"/>
                </a:solidFill>
              </a:rPr>
              <a:t>m.g</a:t>
            </a:r>
            <a:r>
              <a:rPr lang="en-US" sz="2800" b="1" dirty="0">
                <a:solidFill>
                  <a:srgbClr val="000066"/>
                </a:solidFill>
              </a:rPr>
              <a:t>.(l –</a:t>
            </a:r>
            <a:r>
              <a:rPr lang="en-US" sz="2800" b="1" dirty="0" err="1">
                <a:solidFill>
                  <a:srgbClr val="000066"/>
                </a:solidFill>
              </a:rPr>
              <a:t>l.cos</a:t>
            </a:r>
            <a:r>
              <a:rPr lang="el-GR" sz="2800" b="1" dirty="0">
                <a:solidFill>
                  <a:srgbClr val="000066"/>
                </a:solidFill>
              </a:rPr>
              <a:t>α</a:t>
            </a:r>
            <a:r>
              <a:rPr lang="en-US" sz="2800" b="1" dirty="0">
                <a:solidFill>
                  <a:srgbClr val="000066"/>
                </a:solidFill>
              </a:rPr>
              <a:t>) = </a:t>
            </a:r>
            <a:r>
              <a:rPr lang="en-US" sz="2800" b="1" dirty="0" err="1">
                <a:solidFill>
                  <a:srgbClr val="000066"/>
                </a:solidFill>
              </a:rPr>
              <a:t>m.g.l</a:t>
            </a:r>
            <a:r>
              <a:rPr lang="en-US" sz="2800" b="1" dirty="0">
                <a:solidFill>
                  <a:srgbClr val="000066"/>
                </a:solidFill>
              </a:rPr>
              <a:t>(1 – cos</a:t>
            </a:r>
            <a:r>
              <a:rPr lang="el-GR" sz="2800" b="1" dirty="0">
                <a:solidFill>
                  <a:srgbClr val="000066"/>
                </a:solidFill>
              </a:rPr>
              <a:t>α</a:t>
            </a:r>
            <a:r>
              <a:rPr lang="en-US" sz="2800" b="1" dirty="0">
                <a:solidFill>
                  <a:srgbClr val="000066"/>
                </a:solidFill>
              </a:rPr>
              <a:t>)</a:t>
            </a:r>
          </a:p>
        </p:txBody>
      </p:sp>
      <p:sp>
        <p:nvSpPr>
          <p:cNvPr id="13" name="TextBox 12" descr="n88 zalo Sel Nghieu"/>
          <p:cNvSpPr txBox="1"/>
          <p:nvPr/>
        </p:nvSpPr>
        <p:spPr>
          <a:xfrm>
            <a:off x="827314" y="3557578"/>
            <a:ext cx="11074400" cy="569387"/>
          </a:xfrm>
          <a:prstGeom prst="rect">
            <a:avLst/>
          </a:prstGeom>
          <a:noFill/>
        </p:spPr>
        <p:txBody>
          <a:bodyPr wrap="square" tIns="91440" rtlCol="0">
            <a:spAutoFit/>
          </a:bodyPr>
          <a:lstStyle/>
          <a:p>
            <a:pPr marL="457200" indent="-457200">
              <a:buFont typeface="Arial" panose="020B0604020202020204" pitchFamily="34" charset="0"/>
              <a:buChar char="•"/>
            </a:pPr>
            <a:r>
              <a:rPr lang="en-US" sz="2800" b="1" dirty="0" err="1">
                <a:solidFill>
                  <a:srgbClr val="000066"/>
                </a:solidFill>
              </a:rPr>
              <a:t>Tại</a:t>
            </a:r>
            <a:r>
              <a:rPr lang="en-US" sz="2800" b="1" dirty="0">
                <a:solidFill>
                  <a:srgbClr val="000066"/>
                </a:solidFill>
              </a:rPr>
              <a:t> O </a:t>
            </a:r>
            <a:r>
              <a:rPr lang="en-US" sz="2800" b="1" dirty="0" err="1">
                <a:solidFill>
                  <a:srgbClr val="000066"/>
                </a:solidFill>
              </a:rPr>
              <a:t>có</a:t>
            </a:r>
            <a:r>
              <a:rPr lang="en-US" sz="2800" b="1" dirty="0">
                <a:solidFill>
                  <a:srgbClr val="000066"/>
                </a:solidFill>
              </a:rPr>
              <a:t> </a:t>
            </a:r>
            <a:r>
              <a:rPr lang="en-US" sz="2800" b="1" dirty="0" err="1">
                <a:solidFill>
                  <a:srgbClr val="000066"/>
                </a:solidFill>
              </a:rPr>
              <a:t>độ</a:t>
            </a:r>
            <a:r>
              <a:rPr lang="en-US" sz="2800" b="1" dirty="0">
                <a:solidFill>
                  <a:srgbClr val="000066"/>
                </a:solidFill>
              </a:rPr>
              <a:t> </a:t>
            </a:r>
            <a:r>
              <a:rPr lang="en-US" sz="2800" b="1" dirty="0" err="1">
                <a:solidFill>
                  <a:srgbClr val="000066"/>
                </a:solidFill>
              </a:rPr>
              <a:t>cao</a:t>
            </a:r>
            <a:r>
              <a:rPr lang="en-US" sz="2800" b="1" dirty="0">
                <a:solidFill>
                  <a:srgbClr val="000066"/>
                </a:solidFill>
              </a:rPr>
              <a:t> </a:t>
            </a:r>
            <a:r>
              <a:rPr lang="en-US" sz="2800" b="1" dirty="0" err="1">
                <a:solidFill>
                  <a:srgbClr val="000066"/>
                </a:solidFill>
              </a:rPr>
              <a:t>là</a:t>
            </a:r>
            <a:r>
              <a:rPr lang="en-US" sz="2800" b="1" dirty="0">
                <a:solidFill>
                  <a:srgbClr val="000066"/>
                </a:solidFill>
              </a:rPr>
              <a:t> </a:t>
            </a:r>
            <a:r>
              <a:rPr lang="en-US" sz="2800" b="1" dirty="0" err="1">
                <a:solidFill>
                  <a:srgbClr val="000066"/>
                </a:solidFill>
              </a:rPr>
              <a:t>h</a:t>
            </a:r>
            <a:r>
              <a:rPr lang="en-US" sz="2800" b="1" baseline="-25000" dirty="0" err="1">
                <a:solidFill>
                  <a:srgbClr val="000066"/>
                </a:solidFill>
              </a:rPr>
              <a:t>O</a:t>
            </a:r>
            <a:r>
              <a:rPr lang="en-US" sz="2800" b="1" dirty="0">
                <a:solidFill>
                  <a:srgbClr val="000066"/>
                </a:solidFill>
              </a:rPr>
              <a:t> = 0 </a:t>
            </a:r>
            <a:r>
              <a:rPr lang="en-US" sz="2800" b="1" dirty="0" err="1">
                <a:solidFill>
                  <a:srgbClr val="000066"/>
                </a:solidFill>
              </a:rPr>
              <a:t>và</a:t>
            </a:r>
            <a:r>
              <a:rPr lang="en-US" sz="2800" b="1" dirty="0">
                <a:solidFill>
                  <a:srgbClr val="000066"/>
                </a:solidFill>
              </a:rPr>
              <a:t> </a:t>
            </a:r>
            <a:r>
              <a:rPr lang="en-US" sz="2800" b="1" dirty="0" err="1">
                <a:solidFill>
                  <a:srgbClr val="000066"/>
                </a:solidFill>
              </a:rPr>
              <a:t>vận</a:t>
            </a:r>
            <a:r>
              <a:rPr lang="en-US" sz="2800" b="1" dirty="0">
                <a:solidFill>
                  <a:srgbClr val="000066"/>
                </a:solidFill>
              </a:rPr>
              <a:t> </a:t>
            </a:r>
            <a:r>
              <a:rPr lang="en-US" sz="2800" b="1" dirty="0" err="1">
                <a:solidFill>
                  <a:srgbClr val="000066"/>
                </a:solidFill>
              </a:rPr>
              <a:t>tốc</a:t>
            </a:r>
            <a:r>
              <a:rPr lang="en-US" sz="2800" b="1" dirty="0">
                <a:solidFill>
                  <a:srgbClr val="000066"/>
                </a:solidFill>
              </a:rPr>
              <a:t> </a:t>
            </a:r>
            <a:r>
              <a:rPr lang="en-US" sz="2800" b="1" dirty="0" err="1">
                <a:solidFill>
                  <a:srgbClr val="000066"/>
                </a:solidFill>
              </a:rPr>
              <a:t>v</a:t>
            </a:r>
            <a:r>
              <a:rPr lang="en-US" sz="2800" b="1" baseline="-25000" dirty="0" err="1">
                <a:solidFill>
                  <a:srgbClr val="000066"/>
                </a:solidFill>
              </a:rPr>
              <a:t>O</a:t>
            </a:r>
            <a:r>
              <a:rPr lang="en-US" sz="2800" b="1" dirty="0">
                <a:solidFill>
                  <a:srgbClr val="000066"/>
                </a:solidFill>
              </a:rPr>
              <a:t>, </a:t>
            </a:r>
            <a:r>
              <a:rPr lang="en-US" sz="2800" b="1" dirty="0" err="1">
                <a:solidFill>
                  <a:srgbClr val="000066"/>
                </a:solidFill>
              </a:rPr>
              <a:t>nên</a:t>
            </a:r>
            <a:r>
              <a:rPr lang="en-US" sz="2800" b="1" dirty="0">
                <a:solidFill>
                  <a:srgbClr val="000066"/>
                </a:solidFill>
              </a:rPr>
              <a:t> </a:t>
            </a:r>
            <a:r>
              <a:rPr lang="en-US" sz="2800" b="1" dirty="0" err="1">
                <a:solidFill>
                  <a:srgbClr val="000066"/>
                </a:solidFill>
              </a:rPr>
              <a:t>cơ</a:t>
            </a:r>
            <a:r>
              <a:rPr lang="en-US" sz="2800" b="1" dirty="0">
                <a:solidFill>
                  <a:srgbClr val="000066"/>
                </a:solidFill>
              </a:rPr>
              <a:t> </a:t>
            </a:r>
            <a:r>
              <a:rPr lang="en-US" sz="2800" b="1" dirty="0" err="1">
                <a:solidFill>
                  <a:srgbClr val="000066"/>
                </a:solidFill>
              </a:rPr>
              <a:t>năng</a:t>
            </a:r>
            <a:r>
              <a:rPr lang="en-US" sz="2800" b="1" dirty="0">
                <a:solidFill>
                  <a:srgbClr val="000066"/>
                </a:solidFill>
              </a:rPr>
              <a:t> </a:t>
            </a:r>
            <a:r>
              <a:rPr lang="en-US" sz="2800" b="1" dirty="0" err="1">
                <a:solidFill>
                  <a:srgbClr val="000066"/>
                </a:solidFill>
              </a:rPr>
              <a:t>tại</a:t>
            </a:r>
            <a:r>
              <a:rPr lang="en-US" sz="2800" b="1" dirty="0">
                <a:solidFill>
                  <a:srgbClr val="000066"/>
                </a:solidFill>
              </a:rPr>
              <a:t> O </a:t>
            </a:r>
            <a:r>
              <a:rPr lang="en-US" sz="2800" b="1" dirty="0" err="1">
                <a:solidFill>
                  <a:srgbClr val="000066"/>
                </a:solidFill>
              </a:rPr>
              <a:t>là</a:t>
            </a:r>
            <a:r>
              <a:rPr lang="en-US" sz="2800" b="1" dirty="0">
                <a:solidFill>
                  <a:srgbClr val="000066"/>
                </a:solidFill>
              </a:rPr>
              <a:t>:</a:t>
            </a:r>
          </a:p>
        </p:txBody>
      </p:sp>
      <mc:AlternateContent xmlns:mc="http://schemas.openxmlformats.org/markup-compatibility/2006" xmlns:a14="http://schemas.microsoft.com/office/drawing/2010/main">
        <mc:Choice Requires="a14">
          <p:sp>
            <p:nvSpPr>
              <p:cNvPr id="14" name="TextBox 13" descr="n88 zalo Sel Nghieu"/>
              <p:cNvSpPr txBox="1"/>
              <p:nvPr/>
            </p:nvSpPr>
            <p:spPr>
              <a:xfrm>
                <a:off x="1959428" y="4214742"/>
                <a:ext cx="9013372" cy="758797"/>
              </a:xfrm>
              <a:prstGeom prst="rect">
                <a:avLst/>
              </a:prstGeom>
              <a:noFill/>
            </p:spPr>
            <p:txBody>
              <a:bodyPr wrap="square" tIns="91440" rtlCol="0">
                <a:spAutoFit/>
              </a:bodyPr>
              <a:lstStyle/>
              <a:p>
                <a:r>
                  <a:rPr lang="en-US" sz="2800" b="1" dirty="0">
                    <a:solidFill>
                      <a:srgbClr val="000066"/>
                    </a:solidFill>
                  </a:rPr>
                  <a:t>W</a:t>
                </a:r>
                <a:r>
                  <a:rPr lang="en-US" sz="2800" b="1" baseline="-25000" dirty="0">
                    <a:solidFill>
                      <a:srgbClr val="000066"/>
                    </a:solidFill>
                  </a:rPr>
                  <a:t>O</a:t>
                </a:r>
                <a:r>
                  <a:rPr lang="en-US" sz="2800" b="1" dirty="0">
                    <a:solidFill>
                      <a:srgbClr val="000066"/>
                    </a:solidFill>
                  </a:rPr>
                  <a:t> = </a:t>
                </a:r>
                <a:r>
                  <a:rPr lang="en-US" sz="2800" b="1" dirty="0" err="1">
                    <a:solidFill>
                      <a:srgbClr val="000066"/>
                    </a:solidFill>
                  </a:rPr>
                  <a:t>W</a:t>
                </a:r>
                <a:r>
                  <a:rPr lang="en-US" sz="2800" b="1" baseline="-25000" dirty="0" err="1">
                    <a:solidFill>
                      <a:srgbClr val="000066"/>
                    </a:solidFill>
                  </a:rPr>
                  <a:t>đO</a:t>
                </a:r>
                <a:r>
                  <a:rPr lang="en-US" sz="2800" b="1" dirty="0">
                    <a:solidFill>
                      <a:srgbClr val="000066"/>
                    </a:solidFill>
                  </a:rPr>
                  <a:t> + </a:t>
                </a:r>
                <a:r>
                  <a:rPr lang="en-US" sz="2800" b="1" dirty="0" err="1">
                    <a:solidFill>
                      <a:srgbClr val="000066"/>
                    </a:solidFill>
                  </a:rPr>
                  <a:t>W</a:t>
                </a:r>
                <a:r>
                  <a:rPr lang="en-US" sz="2800" b="1" baseline="-25000" dirty="0" err="1">
                    <a:solidFill>
                      <a:srgbClr val="000066"/>
                    </a:solidFill>
                  </a:rPr>
                  <a:t>tO</a:t>
                </a:r>
                <a:r>
                  <a:rPr lang="en-US" sz="2800" b="1" dirty="0">
                    <a:solidFill>
                      <a:srgbClr val="000066"/>
                    </a:solidFill>
                  </a:rPr>
                  <a:t> = </a:t>
                </a:r>
                <a14:m>
                  <m:oMath xmlns:m="http://schemas.openxmlformats.org/officeDocument/2006/math">
                    <m:f>
                      <m:fPr>
                        <m:ctrlPr>
                          <a:rPr lang="en-US" sz="2800" b="1" i="1" smtClean="0">
                            <a:solidFill>
                              <a:srgbClr val="000066"/>
                            </a:solidFill>
                            <a:latin typeface="Cambria Math" panose="02040503050406030204" pitchFamily="18" charset="0"/>
                          </a:rPr>
                        </m:ctrlPr>
                      </m:fPr>
                      <m:num>
                        <m:r>
                          <a:rPr lang="en-US" sz="2800" b="1" i="1" smtClean="0">
                            <a:solidFill>
                              <a:srgbClr val="000066"/>
                            </a:solidFill>
                            <a:latin typeface="Cambria Math" panose="02040503050406030204" pitchFamily="18" charset="0"/>
                          </a:rPr>
                          <m:t>𝟏</m:t>
                        </m:r>
                      </m:num>
                      <m:den>
                        <m:r>
                          <a:rPr lang="en-US" sz="2800" b="1" i="1" smtClean="0">
                            <a:solidFill>
                              <a:srgbClr val="000066"/>
                            </a:solidFill>
                            <a:latin typeface="Cambria Math" panose="02040503050406030204" pitchFamily="18" charset="0"/>
                          </a:rPr>
                          <m:t>𝟐</m:t>
                        </m:r>
                      </m:den>
                    </m:f>
                    <m:r>
                      <a:rPr lang="en-US" sz="2800" b="1" i="1" smtClean="0">
                        <a:solidFill>
                          <a:srgbClr val="000066"/>
                        </a:solidFill>
                        <a:latin typeface="Cambria Math" panose="02040503050406030204" pitchFamily="18" charset="0"/>
                      </a:rPr>
                      <m:t>.</m:t>
                    </m:r>
                    <m:r>
                      <a:rPr lang="en-US" sz="2800" b="1" i="1" smtClean="0">
                        <a:solidFill>
                          <a:srgbClr val="000066"/>
                        </a:solidFill>
                        <a:latin typeface="Cambria Math" panose="02040503050406030204" pitchFamily="18" charset="0"/>
                      </a:rPr>
                      <m:t>𝒎</m:t>
                    </m:r>
                    <m:r>
                      <a:rPr lang="en-US" sz="2800" b="1" i="1" smtClean="0">
                        <a:solidFill>
                          <a:srgbClr val="000066"/>
                        </a:solidFill>
                        <a:latin typeface="Cambria Math" panose="02040503050406030204" pitchFamily="18" charset="0"/>
                      </a:rPr>
                      <m:t>.</m:t>
                    </m:r>
                    <m:sSubSup>
                      <m:sSubSupPr>
                        <m:ctrlPr>
                          <a:rPr lang="en-US" sz="2800" b="1" i="1" smtClean="0">
                            <a:solidFill>
                              <a:srgbClr val="000066"/>
                            </a:solidFill>
                            <a:latin typeface="Cambria Math" panose="02040503050406030204" pitchFamily="18" charset="0"/>
                          </a:rPr>
                        </m:ctrlPr>
                      </m:sSubSupPr>
                      <m:e>
                        <m:r>
                          <a:rPr lang="en-US" sz="2800" b="1" i="1" smtClean="0">
                            <a:solidFill>
                              <a:srgbClr val="000066"/>
                            </a:solidFill>
                            <a:latin typeface="Cambria Math" panose="02040503050406030204" pitchFamily="18" charset="0"/>
                          </a:rPr>
                          <m:t>𝒗</m:t>
                        </m:r>
                      </m:e>
                      <m:sub>
                        <m:r>
                          <a:rPr lang="en-US" sz="2800" b="1" i="1" smtClean="0">
                            <a:solidFill>
                              <a:srgbClr val="000066"/>
                            </a:solidFill>
                            <a:latin typeface="Cambria Math" panose="02040503050406030204" pitchFamily="18" charset="0"/>
                          </a:rPr>
                          <m:t>𝑶</m:t>
                        </m:r>
                      </m:sub>
                      <m:sup>
                        <m:r>
                          <a:rPr lang="en-US" sz="2800" b="1" i="1" smtClean="0">
                            <a:solidFill>
                              <a:srgbClr val="000066"/>
                            </a:solidFill>
                            <a:latin typeface="Cambria Math" panose="02040503050406030204" pitchFamily="18" charset="0"/>
                          </a:rPr>
                          <m:t>𝟐</m:t>
                        </m:r>
                      </m:sup>
                    </m:sSubSup>
                  </m:oMath>
                </a14:m>
                <a:r>
                  <a:rPr lang="en-US" sz="2800" b="1" dirty="0">
                    <a:solidFill>
                      <a:srgbClr val="000066"/>
                    </a:solidFill>
                  </a:rPr>
                  <a:t> + 0 = </a:t>
                </a:r>
                <a14:m>
                  <m:oMath xmlns:m="http://schemas.openxmlformats.org/officeDocument/2006/math">
                    <m:f>
                      <m:fPr>
                        <m:ctrlPr>
                          <a:rPr lang="en-US" sz="2800" b="1" i="1">
                            <a:solidFill>
                              <a:srgbClr val="000066"/>
                            </a:solidFill>
                            <a:latin typeface="Cambria Math" panose="02040503050406030204" pitchFamily="18" charset="0"/>
                          </a:rPr>
                        </m:ctrlPr>
                      </m:fPr>
                      <m:num>
                        <m:r>
                          <a:rPr lang="en-US" sz="2800" b="1" i="1">
                            <a:solidFill>
                              <a:srgbClr val="000066"/>
                            </a:solidFill>
                            <a:latin typeface="Cambria Math" panose="02040503050406030204" pitchFamily="18" charset="0"/>
                          </a:rPr>
                          <m:t>𝟏</m:t>
                        </m:r>
                      </m:num>
                      <m:den>
                        <m:r>
                          <a:rPr lang="en-US" sz="2800" b="1" i="1">
                            <a:solidFill>
                              <a:srgbClr val="000066"/>
                            </a:solidFill>
                            <a:latin typeface="Cambria Math" panose="02040503050406030204" pitchFamily="18" charset="0"/>
                          </a:rPr>
                          <m:t>𝟐</m:t>
                        </m:r>
                      </m:den>
                    </m:f>
                    <m:r>
                      <a:rPr lang="en-US" sz="2800" b="1" i="1">
                        <a:solidFill>
                          <a:srgbClr val="000066"/>
                        </a:solidFill>
                        <a:latin typeface="Cambria Math" panose="02040503050406030204" pitchFamily="18" charset="0"/>
                      </a:rPr>
                      <m:t>.</m:t>
                    </m:r>
                    <m:r>
                      <a:rPr lang="en-US" sz="2800" b="1" i="1">
                        <a:solidFill>
                          <a:srgbClr val="000066"/>
                        </a:solidFill>
                        <a:latin typeface="Cambria Math" panose="02040503050406030204" pitchFamily="18" charset="0"/>
                      </a:rPr>
                      <m:t>𝒎</m:t>
                    </m:r>
                    <m:r>
                      <a:rPr lang="en-US" sz="2800" b="1" i="1">
                        <a:solidFill>
                          <a:srgbClr val="000066"/>
                        </a:solidFill>
                        <a:latin typeface="Cambria Math" panose="02040503050406030204" pitchFamily="18" charset="0"/>
                      </a:rPr>
                      <m:t>.</m:t>
                    </m:r>
                    <m:sSubSup>
                      <m:sSubSupPr>
                        <m:ctrlPr>
                          <a:rPr lang="en-US" sz="2800" b="1" i="1">
                            <a:solidFill>
                              <a:srgbClr val="000066"/>
                            </a:solidFill>
                            <a:latin typeface="Cambria Math" panose="02040503050406030204" pitchFamily="18" charset="0"/>
                          </a:rPr>
                        </m:ctrlPr>
                      </m:sSubSupPr>
                      <m:e>
                        <m:r>
                          <a:rPr lang="en-US" sz="2800" b="1" i="1">
                            <a:solidFill>
                              <a:srgbClr val="000066"/>
                            </a:solidFill>
                            <a:latin typeface="Cambria Math" panose="02040503050406030204" pitchFamily="18" charset="0"/>
                          </a:rPr>
                          <m:t>𝒗</m:t>
                        </m:r>
                      </m:e>
                      <m:sub>
                        <m:r>
                          <a:rPr lang="en-US" sz="2800" b="1" i="1">
                            <a:solidFill>
                              <a:srgbClr val="000066"/>
                            </a:solidFill>
                            <a:latin typeface="Cambria Math" panose="02040503050406030204" pitchFamily="18" charset="0"/>
                          </a:rPr>
                          <m:t>𝑶</m:t>
                        </m:r>
                      </m:sub>
                      <m:sup>
                        <m:r>
                          <a:rPr lang="en-US" sz="2800" b="1" i="1">
                            <a:solidFill>
                              <a:srgbClr val="000066"/>
                            </a:solidFill>
                            <a:latin typeface="Cambria Math" panose="02040503050406030204" pitchFamily="18" charset="0"/>
                          </a:rPr>
                          <m:t>𝟐</m:t>
                        </m:r>
                      </m:sup>
                    </m:sSubSup>
                  </m:oMath>
                </a14:m>
                <a:endParaRPr lang="en-US" sz="2800" b="1" dirty="0">
                  <a:solidFill>
                    <a:srgbClr val="000066"/>
                  </a:solidFill>
                </a:endParaRPr>
              </a:p>
            </p:txBody>
          </p:sp>
        </mc:Choice>
        <mc:Fallback xmlns="">
          <p:sp>
            <p:nvSpPr>
              <p:cNvPr id="14" name="TextBox 13" descr="n88 zalo Sel Nghieu"/>
              <p:cNvSpPr txBox="1">
                <a:spLocks noRot="1" noChangeAspect="1" noMove="1" noResize="1" noEditPoints="1" noAdjustHandles="1" noChangeArrowheads="1" noChangeShapeType="1" noTextEdit="1"/>
              </p:cNvSpPr>
              <p:nvPr/>
            </p:nvSpPr>
            <p:spPr>
              <a:xfrm>
                <a:off x="1959428" y="4214742"/>
                <a:ext cx="9013372" cy="758797"/>
              </a:xfrm>
              <a:prstGeom prst="rect">
                <a:avLst/>
              </a:prstGeom>
              <a:blipFill>
                <a:blip r:embed="rId3"/>
                <a:stretch>
                  <a:fillRect l="-1352" b="-8000"/>
                </a:stretch>
              </a:blipFill>
            </p:spPr>
            <p:txBody>
              <a:bodyPr/>
              <a:lstStyle/>
              <a:p>
                <a:r>
                  <a:rPr lang="en-US">
                    <a:noFill/>
                  </a:rPr>
                  <a:t> </a:t>
                </a:r>
              </a:p>
            </p:txBody>
          </p:sp>
        </mc:Fallback>
      </mc:AlternateContent>
    </p:spTree>
    <p:extLst>
      <p:ext uri="{BB962C8B-B14F-4D97-AF65-F5344CB8AC3E}">
        <p14:creationId xmlns:p14="http://schemas.microsoft.com/office/powerpoint/2010/main" val="103619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8 zalo Sel Nghi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5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88 zalo Sel Nghieu"/>
          <p:cNvSpPr txBox="1"/>
          <p:nvPr/>
        </p:nvSpPr>
        <p:spPr>
          <a:xfrm>
            <a:off x="827314" y="928914"/>
            <a:ext cx="10566400" cy="1000274"/>
          </a:xfrm>
          <a:prstGeom prst="rect">
            <a:avLst/>
          </a:prstGeom>
          <a:noFill/>
        </p:spPr>
        <p:txBody>
          <a:bodyPr wrap="square" tIns="91440" rtlCol="0">
            <a:spAutoFit/>
          </a:bodyPr>
          <a:lstStyle/>
          <a:p>
            <a:pPr marL="457200" lvl="0" indent="-457200" algn="just">
              <a:buFont typeface="Arial" panose="020B0604020202020204" pitchFamily="34" charset="0"/>
              <a:buChar char="•"/>
            </a:pPr>
            <a:r>
              <a:rPr lang="en-US" sz="2800" b="1" dirty="0" err="1">
                <a:solidFill>
                  <a:srgbClr val="000066"/>
                </a:solidFill>
              </a:rPr>
              <a:t>Vì</a:t>
            </a:r>
            <a:r>
              <a:rPr lang="en-US" sz="2800" b="1" dirty="0">
                <a:solidFill>
                  <a:srgbClr val="000066"/>
                </a:solidFill>
              </a:rPr>
              <a:t> </a:t>
            </a:r>
            <a:r>
              <a:rPr lang="en-US" sz="2800" b="1" dirty="0" err="1">
                <a:solidFill>
                  <a:srgbClr val="000066"/>
                </a:solidFill>
              </a:rPr>
              <a:t>bỏ</a:t>
            </a:r>
            <a:r>
              <a:rPr lang="en-US" sz="2800" b="1" dirty="0">
                <a:solidFill>
                  <a:srgbClr val="000066"/>
                </a:solidFill>
              </a:rPr>
              <a:t> qua </a:t>
            </a:r>
            <a:r>
              <a:rPr lang="en-US" sz="2800" b="1" dirty="0" err="1">
                <a:solidFill>
                  <a:srgbClr val="000066"/>
                </a:solidFill>
              </a:rPr>
              <a:t>tác</a:t>
            </a:r>
            <a:r>
              <a:rPr lang="en-US" sz="2800" b="1" dirty="0">
                <a:solidFill>
                  <a:srgbClr val="000066"/>
                </a:solidFill>
              </a:rPr>
              <a:t> </a:t>
            </a:r>
            <a:r>
              <a:rPr lang="en-US" sz="2800" b="1" dirty="0" err="1">
                <a:solidFill>
                  <a:srgbClr val="000066"/>
                </a:solidFill>
              </a:rPr>
              <a:t>dụng</a:t>
            </a:r>
            <a:r>
              <a:rPr lang="en-US" sz="2800" b="1" dirty="0">
                <a:solidFill>
                  <a:srgbClr val="000066"/>
                </a:solidFill>
              </a:rPr>
              <a:t> </a:t>
            </a:r>
            <a:r>
              <a:rPr lang="en-US" sz="2800" b="1" dirty="0" err="1">
                <a:solidFill>
                  <a:srgbClr val="000066"/>
                </a:solidFill>
              </a:rPr>
              <a:t>của</a:t>
            </a:r>
            <a:r>
              <a:rPr lang="en-US" sz="2800" b="1" dirty="0">
                <a:solidFill>
                  <a:srgbClr val="000066"/>
                </a:solidFill>
              </a:rPr>
              <a:t> </a:t>
            </a:r>
            <a:r>
              <a:rPr lang="en-US" sz="2800" b="1" dirty="0" err="1">
                <a:solidFill>
                  <a:srgbClr val="000066"/>
                </a:solidFill>
              </a:rPr>
              <a:t>các</a:t>
            </a:r>
            <a:r>
              <a:rPr lang="en-US" sz="2800" b="1" dirty="0">
                <a:solidFill>
                  <a:srgbClr val="000066"/>
                </a:solidFill>
              </a:rPr>
              <a:t> </a:t>
            </a:r>
            <a:r>
              <a:rPr lang="en-US" sz="2800" b="1" dirty="0" err="1">
                <a:solidFill>
                  <a:srgbClr val="000066"/>
                </a:solidFill>
              </a:rPr>
              <a:t>lực</a:t>
            </a:r>
            <a:r>
              <a:rPr lang="en-US" sz="2800" b="1" dirty="0">
                <a:solidFill>
                  <a:srgbClr val="000066"/>
                </a:solidFill>
              </a:rPr>
              <a:t> </a:t>
            </a:r>
            <a:r>
              <a:rPr lang="en-US" sz="2800" b="1" dirty="0" err="1">
                <a:solidFill>
                  <a:srgbClr val="000066"/>
                </a:solidFill>
              </a:rPr>
              <a:t>cản</a:t>
            </a:r>
            <a:r>
              <a:rPr lang="en-US" sz="2800" b="1" dirty="0">
                <a:solidFill>
                  <a:srgbClr val="000066"/>
                </a:solidFill>
              </a:rPr>
              <a:t>, </a:t>
            </a:r>
            <a:r>
              <a:rPr lang="en-US" sz="2800" b="1" dirty="0" err="1">
                <a:solidFill>
                  <a:srgbClr val="000066"/>
                </a:solidFill>
              </a:rPr>
              <a:t>lực</a:t>
            </a:r>
            <a:r>
              <a:rPr lang="en-US" sz="2800" b="1" dirty="0">
                <a:solidFill>
                  <a:srgbClr val="000066"/>
                </a:solidFill>
              </a:rPr>
              <a:t> ma </a:t>
            </a:r>
            <a:r>
              <a:rPr lang="en-US" sz="2800" b="1" dirty="0" err="1">
                <a:solidFill>
                  <a:srgbClr val="000066"/>
                </a:solidFill>
              </a:rPr>
              <a:t>sát</a:t>
            </a:r>
            <a:r>
              <a:rPr lang="en-US" sz="2800" b="1" dirty="0">
                <a:solidFill>
                  <a:srgbClr val="000066"/>
                </a:solidFill>
              </a:rPr>
              <a:t> </a:t>
            </a:r>
            <a:r>
              <a:rPr lang="en-US" sz="2800" b="1" dirty="0" err="1">
                <a:solidFill>
                  <a:srgbClr val="000066"/>
                </a:solidFill>
              </a:rPr>
              <a:t>nên</a:t>
            </a:r>
            <a:r>
              <a:rPr lang="en-US" sz="2800" b="1" dirty="0">
                <a:solidFill>
                  <a:srgbClr val="000066"/>
                </a:solidFill>
              </a:rPr>
              <a:t> </a:t>
            </a:r>
            <a:r>
              <a:rPr lang="en-US" sz="2800" b="1" dirty="0" err="1">
                <a:solidFill>
                  <a:srgbClr val="000066"/>
                </a:solidFill>
              </a:rPr>
              <a:t>cơ</a:t>
            </a:r>
            <a:r>
              <a:rPr lang="en-US" sz="2800" b="1" dirty="0">
                <a:solidFill>
                  <a:srgbClr val="000066"/>
                </a:solidFill>
              </a:rPr>
              <a:t> </a:t>
            </a:r>
            <a:r>
              <a:rPr lang="en-US" sz="2800" b="1" dirty="0" err="1">
                <a:solidFill>
                  <a:srgbClr val="000066"/>
                </a:solidFill>
              </a:rPr>
              <a:t>năng</a:t>
            </a:r>
            <a:r>
              <a:rPr lang="en-US" sz="2800" b="1" dirty="0">
                <a:solidFill>
                  <a:srgbClr val="000066"/>
                </a:solidFill>
              </a:rPr>
              <a:t> </a:t>
            </a:r>
            <a:r>
              <a:rPr lang="en-US" sz="2800" b="1" dirty="0" err="1">
                <a:solidFill>
                  <a:srgbClr val="000066"/>
                </a:solidFill>
              </a:rPr>
              <a:t>của</a:t>
            </a:r>
            <a:r>
              <a:rPr lang="en-US" sz="2800" b="1" dirty="0">
                <a:solidFill>
                  <a:srgbClr val="000066"/>
                </a:solidFill>
              </a:rPr>
              <a:t> </a:t>
            </a:r>
            <a:r>
              <a:rPr lang="en-US" sz="2800" b="1" dirty="0" err="1">
                <a:solidFill>
                  <a:srgbClr val="000066"/>
                </a:solidFill>
              </a:rPr>
              <a:t>hệ</a:t>
            </a:r>
            <a:r>
              <a:rPr lang="en-US" sz="2800" b="1" dirty="0">
                <a:solidFill>
                  <a:srgbClr val="000066"/>
                </a:solidFill>
              </a:rPr>
              <a:t> </a:t>
            </a:r>
            <a:r>
              <a:rPr lang="en-US" sz="2800" b="1" dirty="0" err="1">
                <a:solidFill>
                  <a:srgbClr val="000066"/>
                </a:solidFill>
              </a:rPr>
              <a:t>bảo</a:t>
            </a:r>
            <a:r>
              <a:rPr lang="en-US" sz="2800" b="1" dirty="0">
                <a:solidFill>
                  <a:srgbClr val="000066"/>
                </a:solidFill>
              </a:rPr>
              <a:t> </a:t>
            </a:r>
            <a:r>
              <a:rPr lang="en-US" sz="2800" b="1" dirty="0" err="1">
                <a:solidFill>
                  <a:srgbClr val="000066"/>
                </a:solidFill>
              </a:rPr>
              <a:t>toàn</a:t>
            </a:r>
            <a:r>
              <a:rPr lang="en-US" sz="2800" b="1" dirty="0">
                <a:solidFill>
                  <a:srgbClr val="000066"/>
                </a:solidFill>
              </a:rPr>
              <a:t>:</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
        <p:nvSpPr>
          <p:cNvPr id="11" name="TextBox 10" descr="n88 zalo Sel Nghieu"/>
          <p:cNvSpPr txBox="1"/>
          <p:nvPr/>
        </p:nvSpPr>
        <p:spPr>
          <a:xfrm>
            <a:off x="4361540" y="2173996"/>
            <a:ext cx="1944915" cy="569387"/>
          </a:xfrm>
          <a:prstGeom prst="rect">
            <a:avLst/>
          </a:prstGeom>
          <a:noFill/>
        </p:spPr>
        <p:txBody>
          <a:bodyPr wrap="square" t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W</a:t>
            </a:r>
            <a:r>
              <a:rPr kumimoji="0" lang="en-US" sz="2800" b="1" i="0" u="none" strike="noStrike" kern="1200" cap="none" spc="0" normalizeH="0" baseline="-25000" noProof="0" dirty="0">
                <a:ln>
                  <a:noFill/>
                </a:ln>
                <a:solidFill>
                  <a:srgbClr val="000066"/>
                </a:solidFill>
                <a:effectLst/>
                <a:uLnTx/>
                <a:uFillTx/>
                <a:latin typeface="Arial"/>
                <a:ea typeface="+mn-ea"/>
                <a:cs typeface="+mn-cs"/>
              </a:rPr>
              <a:t>A</a:t>
            </a:r>
            <a:r>
              <a:rPr kumimoji="0" lang="en-US" sz="2800" b="1" i="0" u="none" strike="noStrike" kern="1200" cap="none" spc="0" normalizeH="0" baseline="0" noProof="0" dirty="0">
                <a:ln>
                  <a:noFill/>
                </a:ln>
                <a:solidFill>
                  <a:srgbClr val="000066"/>
                </a:solidFill>
                <a:effectLst/>
                <a:uLnTx/>
                <a:uFillTx/>
                <a:latin typeface="Arial"/>
                <a:ea typeface="+mn-ea"/>
                <a:cs typeface="+mn-cs"/>
              </a:rPr>
              <a:t> = W</a:t>
            </a:r>
            <a:r>
              <a:rPr kumimoji="0" lang="en-US" sz="2800" b="1" i="0" u="none" strike="noStrike" kern="1200" cap="none" spc="0" normalizeH="0" baseline="-25000" noProof="0" dirty="0">
                <a:ln>
                  <a:noFill/>
                </a:ln>
                <a:solidFill>
                  <a:srgbClr val="000066"/>
                </a:solidFill>
                <a:effectLst/>
                <a:uLnTx/>
                <a:uFillTx/>
                <a:latin typeface="Arial"/>
                <a:ea typeface="+mn-ea"/>
                <a:cs typeface="+mn-cs"/>
              </a:rPr>
              <a:t>B</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2" name="TextBox 11" descr="n88 zalo Sel Nghieu"/>
              <p:cNvSpPr txBox="1"/>
              <p:nvPr/>
            </p:nvSpPr>
            <p:spPr>
              <a:xfrm>
                <a:off x="2365826" y="2988191"/>
                <a:ext cx="5936344" cy="758797"/>
              </a:xfrm>
              <a:prstGeom prst="rect">
                <a:avLst/>
              </a:prstGeom>
              <a:noFill/>
            </p:spPr>
            <p:txBody>
              <a:bodyPr wrap="square" tIns="91440" rtlCol="0">
                <a:spAutoFit/>
              </a:bodyPr>
              <a:lstStyle/>
              <a:p>
                <a14:m>
                  <m:oMath xmlns:m="http://schemas.openxmlformats.org/officeDocument/2006/math">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rPr>
                      <m:t>⇒ </m:t>
                    </m:r>
                  </m:oMath>
                </a14:m>
                <a:r>
                  <a:rPr kumimoji="0" lang="en-US" sz="2800" b="1" i="0" u="none" strike="noStrike" kern="1200" cap="none" spc="0" normalizeH="0" baseline="0" noProof="0" dirty="0" err="1">
                    <a:ln>
                      <a:noFill/>
                    </a:ln>
                    <a:solidFill>
                      <a:srgbClr val="000066"/>
                    </a:solidFill>
                    <a:effectLst/>
                    <a:uLnTx/>
                    <a:uFillTx/>
                    <a:latin typeface="Arial"/>
                    <a:ea typeface="+mn-ea"/>
                    <a:cs typeface="+mn-cs"/>
                  </a:rPr>
                  <a:t>m.g.l</a:t>
                </a:r>
                <a:r>
                  <a:rPr kumimoji="0" lang="en-US" sz="2800" b="1" i="0" u="none" strike="noStrike" kern="1200" cap="none" spc="0" normalizeH="0" baseline="0" noProof="0" dirty="0">
                    <a:ln>
                      <a:noFill/>
                    </a:ln>
                    <a:solidFill>
                      <a:srgbClr val="000066"/>
                    </a:solidFill>
                    <a:effectLst/>
                    <a:uLnTx/>
                    <a:uFillTx/>
                    <a:latin typeface="Arial"/>
                    <a:ea typeface="+mn-ea"/>
                    <a:cs typeface="+mn-cs"/>
                  </a:rPr>
                  <a:t>(1 – cos</a:t>
                </a:r>
                <a:r>
                  <a:rPr kumimoji="0" lang="el-GR" sz="2800" b="1" i="0" u="none" strike="noStrike" kern="1200" cap="none" spc="0" normalizeH="0" baseline="0" noProof="0" dirty="0">
                    <a:ln>
                      <a:noFill/>
                    </a:ln>
                    <a:solidFill>
                      <a:srgbClr val="000066"/>
                    </a:solidFill>
                    <a:effectLst/>
                    <a:uLnTx/>
                    <a:uFillTx/>
                    <a:latin typeface="Arial"/>
                    <a:ea typeface="+mn-ea"/>
                    <a:cs typeface="+mn-cs"/>
                  </a:rPr>
                  <a:t>α</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14:m>
                  <m:oMath xmlns:m="http://schemas.openxmlformats.org/officeDocument/2006/math">
                    <m:f>
                      <m:fPr>
                        <m:ctrlPr>
                          <a:rPr lang="en-US" sz="2800" b="1" i="1">
                            <a:solidFill>
                              <a:srgbClr val="000066"/>
                            </a:solidFill>
                            <a:latin typeface="Cambria Math" panose="02040503050406030204" pitchFamily="18" charset="0"/>
                          </a:rPr>
                        </m:ctrlPr>
                      </m:fPr>
                      <m:num>
                        <m:r>
                          <a:rPr lang="en-US" sz="2800" b="1" i="1">
                            <a:solidFill>
                              <a:srgbClr val="000066"/>
                            </a:solidFill>
                            <a:latin typeface="Cambria Math" panose="02040503050406030204" pitchFamily="18" charset="0"/>
                          </a:rPr>
                          <m:t>𝟏</m:t>
                        </m:r>
                      </m:num>
                      <m:den>
                        <m:r>
                          <a:rPr lang="en-US" sz="2800" b="1" i="1">
                            <a:solidFill>
                              <a:srgbClr val="000066"/>
                            </a:solidFill>
                            <a:latin typeface="Cambria Math" panose="02040503050406030204" pitchFamily="18" charset="0"/>
                          </a:rPr>
                          <m:t>𝟐</m:t>
                        </m:r>
                      </m:den>
                    </m:f>
                    <m:r>
                      <a:rPr lang="en-US" sz="2800" b="1" i="1">
                        <a:solidFill>
                          <a:srgbClr val="000066"/>
                        </a:solidFill>
                        <a:latin typeface="Cambria Math" panose="02040503050406030204" pitchFamily="18" charset="0"/>
                      </a:rPr>
                      <m:t>.</m:t>
                    </m:r>
                    <m:r>
                      <a:rPr lang="en-US" sz="2800" b="1" i="1">
                        <a:solidFill>
                          <a:srgbClr val="000066"/>
                        </a:solidFill>
                        <a:latin typeface="Cambria Math" panose="02040503050406030204" pitchFamily="18" charset="0"/>
                      </a:rPr>
                      <m:t>𝒎</m:t>
                    </m:r>
                    <m:r>
                      <a:rPr lang="en-US" sz="2800" b="1" i="1">
                        <a:solidFill>
                          <a:srgbClr val="000066"/>
                        </a:solidFill>
                        <a:latin typeface="Cambria Math" panose="02040503050406030204" pitchFamily="18" charset="0"/>
                      </a:rPr>
                      <m:t>.</m:t>
                    </m:r>
                    <m:sSubSup>
                      <m:sSubSupPr>
                        <m:ctrlPr>
                          <a:rPr lang="en-US" sz="2800" b="1" i="1">
                            <a:solidFill>
                              <a:srgbClr val="000066"/>
                            </a:solidFill>
                            <a:latin typeface="Cambria Math" panose="02040503050406030204" pitchFamily="18" charset="0"/>
                          </a:rPr>
                        </m:ctrlPr>
                      </m:sSubSupPr>
                      <m:e>
                        <m:r>
                          <a:rPr lang="en-US" sz="2800" b="1" i="1">
                            <a:solidFill>
                              <a:srgbClr val="000066"/>
                            </a:solidFill>
                            <a:latin typeface="Cambria Math" panose="02040503050406030204" pitchFamily="18" charset="0"/>
                          </a:rPr>
                          <m:t>𝒗</m:t>
                        </m:r>
                      </m:e>
                      <m:sub>
                        <m:r>
                          <a:rPr lang="en-US" sz="2800" b="1" i="1">
                            <a:solidFill>
                              <a:srgbClr val="000066"/>
                            </a:solidFill>
                            <a:latin typeface="Cambria Math" panose="02040503050406030204" pitchFamily="18" charset="0"/>
                          </a:rPr>
                          <m:t>𝑶</m:t>
                        </m:r>
                      </m:sub>
                      <m:sup>
                        <m:r>
                          <a:rPr lang="en-US" sz="2800" b="1" i="1">
                            <a:solidFill>
                              <a:srgbClr val="000066"/>
                            </a:solidFill>
                            <a:latin typeface="Cambria Math" panose="02040503050406030204" pitchFamily="18" charset="0"/>
                          </a:rPr>
                          <m:t>𝟐</m:t>
                        </m:r>
                      </m:sup>
                    </m:sSubSup>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a:t>
                </a:r>
              </a:p>
            </p:txBody>
          </p:sp>
        </mc:Choice>
        <mc:Fallback xmlns="">
          <p:sp>
            <p:nvSpPr>
              <p:cNvPr id="12" name="TextBox 11" descr="n88 zalo Sel Nghieu"/>
              <p:cNvSpPr txBox="1">
                <a:spLocks noRot="1" noChangeAspect="1" noMove="1" noResize="1" noEditPoints="1" noAdjustHandles="1" noChangeArrowheads="1" noChangeShapeType="1" noTextEdit="1"/>
              </p:cNvSpPr>
              <p:nvPr/>
            </p:nvSpPr>
            <p:spPr>
              <a:xfrm>
                <a:off x="2365826" y="2988191"/>
                <a:ext cx="5936344" cy="758797"/>
              </a:xfrm>
              <a:prstGeom prst="rect">
                <a:avLst/>
              </a:prstGeom>
              <a:blipFill>
                <a:blip r:embed="rId3"/>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descr="n88 zalo Sel Nghieu"/>
              <p:cNvSpPr txBox="1"/>
              <p:nvPr/>
            </p:nvSpPr>
            <p:spPr>
              <a:xfrm>
                <a:off x="2365826" y="3680792"/>
                <a:ext cx="5936344" cy="660309"/>
              </a:xfrm>
              <a:prstGeom prst="rect">
                <a:avLst/>
              </a:prstGeom>
              <a:noFill/>
            </p:spPr>
            <p:txBody>
              <a:bodyPr wrap="square" tIns="91440" rtlCol="0">
                <a:spAutoFit/>
              </a:bodyPr>
              <a:lstStyle/>
              <a:p>
                <a14:m>
                  <m:oMath xmlns:m="http://schemas.openxmlformats.org/officeDocument/2006/math">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a:t>
                </a:r>
                <a:r>
                  <a:rPr kumimoji="0" lang="en-US" sz="2800" b="1" i="0" u="none" strike="noStrike" kern="1200" cap="none" spc="0" normalizeH="0" baseline="-25000" noProof="0" dirty="0" err="1">
                    <a:ln>
                      <a:noFill/>
                    </a:ln>
                    <a:solidFill>
                      <a:srgbClr val="000066"/>
                    </a:solidFill>
                    <a:effectLst/>
                    <a:uLnTx/>
                    <a:uFillTx/>
                    <a:latin typeface="Arial"/>
                    <a:ea typeface="+mn-ea"/>
                    <a:cs typeface="+mn-cs"/>
                  </a:rPr>
                  <a:t>O</a:t>
                </a:r>
                <a:r>
                  <a:rPr kumimoji="0" lang="en-US" sz="2800" b="1" i="0" u="none" strike="noStrike" kern="1200" cap="none" spc="0" normalizeH="0" noProof="0" dirty="0">
                    <a:ln>
                      <a:noFill/>
                    </a:ln>
                    <a:solidFill>
                      <a:srgbClr val="000066"/>
                    </a:solidFill>
                    <a:effectLst/>
                    <a:uLnTx/>
                    <a:uFillTx/>
                    <a:latin typeface="Arial"/>
                    <a:ea typeface="+mn-ea"/>
                    <a:cs typeface="+mn-cs"/>
                  </a:rPr>
                  <a:t> = </a:t>
                </a:r>
                <a14:m>
                  <m:oMath xmlns:m="http://schemas.openxmlformats.org/officeDocument/2006/math">
                    <m:rad>
                      <m:radPr>
                        <m:degHide m:val="on"/>
                        <m:ctrlP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ctrlPr>
                      </m:radPr>
                      <m:deg/>
                      <m:e>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𝟐</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𝒈</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𝒍</m:t>
                        </m:r>
                        <m:d>
                          <m:dPr>
                            <m:ctrlP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ctrlPr>
                          </m:dPr>
                          <m:e>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𝟏</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𝒄𝒐𝒔</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Cambria Math" panose="02040503050406030204" pitchFamily="18" charset="0"/>
                              </a:rPr>
                              <m:t>𝜶</m:t>
                            </m:r>
                          </m:e>
                        </m:d>
                      </m:e>
                    </m:rad>
                  </m:oMath>
                </a14:m>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mc:Choice>
        <mc:Fallback xmlns="">
          <p:sp>
            <p:nvSpPr>
              <p:cNvPr id="17" name="TextBox 16" descr="n88 zalo Sel Nghieu"/>
              <p:cNvSpPr txBox="1">
                <a:spLocks noRot="1" noChangeAspect="1" noMove="1" noResize="1" noEditPoints="1" noAdjustHandles="1" noChangeArrowheads="1" noChangeShapeType="1" noTextEdit="1"/>
              </p:cNvSpPr>
              <p:nvPr/>
            </p:nvSpPr>
            <p:spPr>
              <a:xfrm>
                <a:off x="2365826" y="3680792"/>
                <a:ext cx="5936344" cy="660309"/>
              </a:xfrm>
              <a:prstGeom prst="rect">
                <a:avLst/>
              </a:prstGeom>
              <a:blipFill>
                <a:blip r:embed="rId4"/>
                <a:stretch>
                  <a:fillRect b="-212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descr="n88 zalo Sel Nghieu"/>
              <p:cNvSpPr txBox="1"/>
              <p:nvPr/>
            </p:nvSpPr>
            <p:spPr>
              <a:xfrm>
                <a:off x="2365825" y="4475648"/>
                <a:ext cx="7344231" cy="660309"/>
              </a:xfrm>
              <a:prstGeom prst="rect">
                <a:avLst/>
              </a:prstGeom>
              <a:noFill/>
            </p:spPr>
            <p:txBody>
              <a:bodyPr wrap="square" tIns="91440" rtlCol="0">
                <a:spAutoFit/>
              </a:bodyPr>
              <a:lstStyle/>
              <a:p>
                <a14:m>
                  <m:oMath xmlns:m="http://schemas.openxmlformats.org/officeDocument/2006/math">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a:t>
                </a:r>
                <a:r>
                  <a:rPr kumimoji="0" lang="en-US" sz="2800" b="1" i="0" u="none" strike="noStrike" kern="1200" cap="none" spc="0" normalizeH="0" baseline="-25000" noProof="0" dirty="0" err="1">
                    <a:ln>
                      <a:noFill/>
                    </a:ln>
                    <a:solidFill>
                      <a:srgbClr val="000066"/>
                    </a:solidFill>
                    <a:effectLst/>
                    <a:uLnTx/>
                    <a:uFillTx/>
                    <a:latin typeface="Arial"/>
                    <a:ea typeface="+mn-ea"/>
                    <a:cs typeface="+mn-cs"/>
                  </a:rPr>
                  <a:t>O</a:t>
                </a:r>
                <a:r>
                  <a:rPr kumimoji="0" lang="en-US" sz="2800" b="1" i="0" u="none" strike="noStrike" kern="1200" cap="none" spc="0" normalizeH="0" noProof="0" dirty="0">
                    <a:ln>
                      <a:noFill/>
                    </a:ln>
                    <a:solidFill>
                      <a:srgbClr val="000066"/>
                    </a:solidFill>
                    <a:effectLst/>
                    <a:uLnTx/>
                    <a:uFillTx/>
                    <a:latin typeface="Arial"/>
                    <a:ea typeface="+mn-ea"/>
                    <a:cs typeface="+mn-cs"/>
                  </a:rPr>
                  <a:t> = </a:t>
                </a:r>
                <a14:m>
                  <m:oMath xmlns:m="http://schemas.openxmlformats.org/officeDocument/2006/math">
                    <m:rad>
                      <m:radPr>
                        <m:degHide m:val="on"/>
                        <m:ctrlP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ctrlPr>
                      </m:radPr>
                      <m:deg/>
                      <m:e>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𝟐</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𝟗</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𝟖</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𝟎</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𝟔</m:t>
                        </m:r>
                        <m:d>
                          <m:dPr>
                            <m:ctrlP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ctrlPr>
                          </m:dPr>
                          <m:e>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𝟏</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𝒄𝒐𝒔</m:t>
                            </m:r>
                            <m:sSup>
                              <m:sSupPr>
                                <m:ctrlP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ctrlPr>
                              </m:sSupPr>
                              <m:e>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𝟑𝟎</m:t>
                                </m:r>
                              </m:e>
                              <m:sup>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𝒐</m:t>
                                </m:r>
                              </m:sup>
                            </m:sSup>
                          </m:e>
                        </m:d>
                      </m:e>
                    </m:rad>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 </m:t>
                    </m:r>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1,26 m/s</a:t>
                </a:r>
              </a:p>
            </p:txBody>
          </p:sp>
        </mc:Choice>
        <mc:Fallback xmlns="">
          <p:sp>
            <p:nvSpPr>
              <p:cNvPr id="18" name="TextBox 17" descr="n88 zalo Sel Nghieu"/>
              <p:cNvSpPr txBox="1">
                <a:spLocks noRot="1" noChangeAspect="1" noMove="1" noResize="1" noEditPoints="1" noAdjustHandles="1" noChangeArrowheads="1" noChangeShapeType="1" noTextEdit="1"/>
              </p:cNvSpPr>
              <p:nvPr/>
            </p:nvSpPr>
            <p:spPr>
              <a:xfrm>
                <a:off x="2365825" y="4475648"/>
                <a:ext cx="7344231" cy="660309"/>
              </a:xfrm>
              <a:prstGeom prst="rect">
                <a:avLst/>
              </a:prstGeom>
              <a:blipFill>
                <a:blip r:embed="rId5"/>
                <a:stretch>
                  <a:fillRect b="-22018"/>
                </a:stretch>
              </a:blipFill>
            </p:spPr>
            <p:txBody>
              <a:bodyPr/>
              <a:lstStyle/>
              <a:p>
                <a:r>
                  <a:rPr lang="en-US">
                    <a:noFill/>
                  </a:rPr>
                  <a:t> </a:t>
                </a:r>
              </a:p>
            </p:txBody>
          </p:sp>
        </mc:Fallback>
      </mc:AlternateContent>
    </p:spTree>
    <p:extLst>
      <p:ext uri="{BB962C8B-B14F-4D97-AF65-F5344CB8AC3E}">
        <p14:creationId xmlns:p14="http://schemas.microsoft.com/office/powerpoint/2010/main" val="2152700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88 zalo Sel Nghieu"/>
          <p:cNvSpPr txBox="1"/>
          <p:nvPr/>
        </p:nvSpPr>
        <p:spPr>
          <a:xfrm>
            <a:off x="0" y="11151"/>
            <a:ext cx="12148458" cy="6858000"/>
          </a:xfrm>
          <a:prstGeom prst="rect">
            <a:avLst/>
          </a:prstGeom>
          <a:noFill/>
          <a:ln w="76200">
            <a:solidFill>
              <a:srgbClr val="7030A0"/>
            </a:solidFill>
          </a:ln>
        </p:spPr>
        <p:txBody>
          <a:bodyPr wrap="square" rtlCol="0">
            <a:spAutoFit/>
          </a:bodyPr>
          <a:lstStyle/>
          <a:p>
            <a:endParaRPr lang="en-US" dirty="0"/>
          </a:p>
        </p:txBody>
      </p:sp>
      <p:pic>
        <p:nvPicPr>
          <p:cNvPr id="2056" name="Picture 8" descr="n88 zalo Sel Nghieu"/>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889" b="100000" l="9778" r="89778">
                        <a14:foregroundMark x1="46667" y1="42667" x2="46667" y2="42667"/>
                        <a14:foregroundMark x1="49778" y1="43111" x2="49778" y2="43111"/>
                        <a14:foregroundMark x1="50667" y1="45778" x2="50667" y2="45778"/>
                        <a14:foregroundMark x1="51556" y1="14667" x2="51556" y2="14667"/>
                        <a14:foregroundMark x1="41333" y1="7556" x2="41333" y2="7556"/>
                        <a14:foregroundMark x1="46222" y1="4444" x2="46222" y2="4444"/>
                        <a14:foregroundMark x1="49778" y1="3556" x2="49778" y2="3556"/>
                        <a14:foregroundMark x1="54667" y1="6667" x2="54667" y2="6667"/>
                        <a14:foregroundMark x1="56889" y1="11111" x2="56889" y2="11111"/>
                        <a14:foregroundMark x1="57778" y1="15556" x2="57778" y2="15556"/>
                        <a14:foregroundMark x1="56444" y1="19111" x2="56444" y2="19111"/>
                        <a14:foregroundMark x1="44000" y1="20000" x2="44000" y2="20000"/>
                        <a14:foregroundMark x1="42222" y1="16000" x2="42222" y2="16000"/>
                        <a14:foregroundMark x1="40889" y1="12000" x2="40889" y2="12000"/>
                        <a14:foregroundMark x1="52000" y1="37778" x2="52000" y2="37778"/>
                        <a14:foregroundMark x1="54667" y1="43111" x2="54667" y2="43111"/>
                      </a14:backgroundRemoval>
                    </a14:imgEffect>
                  </a14:imgLayer>
                </a14:imgProps>
              </a:ext>
              <a:ext uri="{28A0092B-C50C-407E-A947-70E740481C1C}">
                <a14:useLocalDpi xmlns:a14="http://schemas.microsoft.com/office/drawing/2010/main" val="0"/>
              </a:ext>
            </a:extLst>
          </a:blip>
          <a:srcRect/>
          <a:stretch>
            <a:fillRect/>
          </a:stretch>
        </p:blipFill>
        <p:spPr bwMode="auto">
          <a:xfrm>
            <a:off x="6322478" y="4212522"/>
            <a:ext cx="3130630" cy="267771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88 zalo Sel Nghieu"/>
          <p:cNvPicPr>
            <a:picLocks noChangeAspect="1" noChangeArrowheads="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ackgroundRemoval t="0" b="100000" l="0" r="100000">
                        <a14:foregroundMark x1="42651" y1="48250" x2="42651" y2="48250"/>
                        <a14:foregroundMark x1="40346" y1="46250" x2="40346" y2="46250"/>
                        <a14:foregroundMark x1="44957" y1="53250" x2="44957" y2="53250"/>
                        <a14:foregroundMark x1="38040" y1="51000" x2="38040" y2="51000"/>
                        <a14:foregroundMark x1="55620" y1="48000" x2="55620" y2="48000"/>
                        <a14:foregroundMark x1="51585" y1="51000" x2="51585" y2="51000"/>
                        <a14:foregroundMark x1="55331" y1="52500" x2="55331" y2="52500"/>
                        <a14:foregroundMark x1="54467" y1="46000" x2="54467" y2="46000"/>
                        <a14:foregroundMark x1="46974" y1="47500" x2="46974" y2="47500"/>
                        <a14:foregroundMark x1="41499" y1="46250" x2="41499" y2="46250"/>
                        <a14:foregroundMark x1="85014" y1="46250" x2="85014" y2="46250"/>
                        <a14:foregroundMark x1="80980" y1="48000" x2="80980" y2="48000"/>
                        <a14:foregroundMark x1="77522" y1="50250" x2="77522" y2="50250"/>
                        <a14:foregroundMark x1="87320" y1="42000" x2="87320" y2="42000"/>
                        <a14:foregroundMark x1="86455" y1="44000" x2="86455" y2="44000"/>
                        <a14:foregroundMark x1="90778" y1="37000" x2="90778" y2="37000"/>
                        <a14:foregroundMark x1="89049" y1="35250" x2="89049" y2="35250"/>
                        <a14:foregroundMark x1="87896" y1="34250" x2="87896" y2="34250"/>
                        <a14:foregroundMark x1="89914" y1="32250" x2="89914" y2="32250"/>
                        <a14:foregroundMark x1="91066" y1="31250" x2="91066" y2="31250"/>
                        <a14:foregroundMark x1="91354" y1="30000" x2="91354" y2="30000"/>
                        <a14:foregroundMark x1="94813" y1="27000" x2="94813" y2="27000"/>
                        <a14:foregroundMark x1="94236" y1="33250" x2="94236" y2="35000"/>
                        <a14:foregroundMark x1="95965" y1="38500" x2="95965" y2="38500"/>
                        <a14:foregroundMark x1="91066" y1="38500" x2="91066" y2="38500"/>
                        <a14:foregroundMark x1="75793" y1="51250" x2="75793" y2="51250"/>
                        <a14:foregroundMark x1="57349" y1="19000" x2="57349" y2="19000"/>
                        <a14:foregroundMark x1="56196" y1="17250" x2="56196" y2="17250"/>
                        <a14:foregroundMark x1="54179" y1="15250" x2="54179" y2="15250"/>
                        <a14:foregroundMark x1="55620" y1="23250" x2="55620" y2="23250"/>
                        <a14:foregroundMark x1="62536" y1="14250" x2="62536" y2="14250"/>
                        <a14:foregroundMark x1="70317" y1="19500" x2="70317" y2="19500"/>
                        <a14:foregroundMark x1="71758" y1="9250" x2="71758" y2="9250"/>
                        <a14:foregroundMark x1="44092" y1="3250" x2="44092" y2="3250"/>
                        <a14:foregroundMark x1="40634" y1="17750" x2="40634" y2="17750"/>
                        <a14:foregroundMark x1="38040" y1="18250" x2="38040" y2="18250"/>
                        <a14:foregroundMark x1="43228" y1="30000" x2="43228" y2="30000"/>
                        <a14:foregroundMark x1="67435" y1="29000" x2="67435" y2="29000"/>
                        <a14:foregroundMark x1="69452" y1="11250" x2="69452" y2="11250"/>
                        <a14:foregroundMark x1="58790" y1="2750" x2="58790" y2="2750"/>
                        <a14:foregroundMark x1="44957" y1="5250" x2="44957" y2="5250"/>
                        <a14:foregroundMark x1="10951" y1="79500" x2="10951" y2="79500"/>
                        <a14:foregroundMark x1="7205" y1="79500" x2="7205" y2="79500"/>
                        <a14:foregroundMark x1="8069" y1="78500" x2="8069" y2="78500"/>
                        <a14:foregroundMark x1="9798" y1="77000" x2="9798" y2="77000"/>
                        <a14:foregroundMark x1="10663" y1="77500" x2="11239" y2="78250"/>
                        <a14:foregroundMark x1="2882" y1="80750" x2="2882" y2="80750"/>
                        <a14:foregroundMark x1="3458" y1="77500" x2="3458" y2="77500"/>
                        <a14:foregroundMark x1="7781" y1="74500" x2="7781" y2="74500"/>
                        <a14:foregroundMark x1="5476" y1="76250" x2="5476" y2="76250"/>
                        <a14:foregroundMark x1="8646" y1="73750" x2="8646" y2="73750"/>
                        <a14:foregroundMark x1="4035" y1="69000" x2="4035" y2="69000"/>
                        <a14:foregroundMark x1="2305" y1="66750" x2="2305" y2="66750"/>
                        <a14:foregroundMark x1="4035" y1="65000" x2="4035" y2="65000"/>
                        <a14:foregroundMark x1="95677" y1="37500" x2="95677" y2="37500"/>
                        <a14:foregroundMark x1="82709" y1="46500" x2="82709" y2="46500"/>
                        <a14:foregroundMark x1="78963" y1="49250" x2="78963" y2="49250"/>
                        <a14:foregroundMark x1="26513" y1="94250" x2="26513" y2="94250"/>
                        <a14:foregroundMark x1="27666" y1="97750" x2="27666" y2="97750"/>
                        <a14:foregroundMark x1="61960" y1="94250" x2="61960" y2="94250"/>
                        <a14:foregroundMark x1="64265" y1="98500" x2="64265" y2="98500"/>
                      </a14:backgroundRemoval>
                    </a14:imgEffect>
                  </a14:imgLayer>
                </a14:imgProps>
              </a:ext>
              <a:ext uri="{28A0092B-C50C-407E-A947-70E740481C1C}">
                <a14:useLocalDpi xmlns:a14="http://schemas.microsoft.com/office/drawing/2010/main" val="0"/>
              </a:ext>
            </a:extLst>
          </a:blip>
          <a:srcRect/>
          <a:stretch>
            <a:fillRect/>
          </a:stretch>
        </p:blipFill>
        <p:spPr bwMode="auto">
          <a:xfrm>
            <a:off x="3791024" y="4543842"/>
            <a:ext cx="1959428" cy="22587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88 zalo Sel Nghieu"/>
          <p:cNvPicPr>
            <a:picLocks noChangeAspect="1" noChangeArrowheads="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backgroundRemoval t="5745" b="100000" l="3556" r="93667">
                        <a14:foregroundMark x1="45333" y1="48936" x2="45333" y2="48936"/>
                        <a14:foregroundMark x1="42889" y1="55957" x2="42889" y2="55957"/>
                        <a14:foregroundMark x1="42222" y1="62021" x2="42444" y2="62766"/>
                        <a14:foregroundMark x1="43889" y1="64574" x2="44556" y2="65638"/>
                        <a14:foregroundMark x1="45778" y1="72021" x2="45778" y2="72021"/>
                        <a14:foregroundMark x1="47444" y1="75106" x2="47444" y2="75638"/>
                        <a14:foregroundMark x1="27111" y1="29255" x2="27111" y2="29255"/>
                        <a14:foregroundMark x1="26889" y1="32660" x2="26889" y2="32660"/>
                        <a14:foregroundMark x1="27778" y1="36277" x2="27778" y2="36277"/>
                        <a14:foregroundMark x1="50667" y1="22766" x2="50667" y2="22766"/>
                        <a14:foregroundMark x1="44111" y1="15319" x2="44111" y2="15319"/>
                        <a14:foregroundMark x1="33778" y1="12553" x2="33778" y2="12553"/>
                        <a14:foregroundMark x1="23778" y1="14894" x2="23778" y2="14894"/>
                        <a14:foregroundMark x1="16000" y1="22553" x2="16000" y2="22553"/>
                        <a14:foregroundMark x1="13667" y1="31809" x2="13667" y2="31809"/>
                        <a14:foregroundMark x1="15111" y1="42447" x2="15111" y2="42447"/>
                        <a14:foregroundMark x1="22889" y1="50319" x2="22889" y2="50319"/>
                        <a14:foregroundMark x1="24778" y1="33191" x2="24778" y2="33191"/>
                        <a14:foregroundMark x1="49000" y1="39255" x2="49000" y2="39255"/>
                        <a14:foregroundMark x1="50444" y1="35638" x2="50444" y2="35638"/>
                        <a14:foregroundMark x1="53333" y1="32872" x2="53333" y2="3287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638971" y="0"/>
            <a:ext cx="1553029" cy="16220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88 zalo Sel Nghieu"/>
          <p:cNvPicPr>
            <a:picLocks noChangeAspect="1" noChangeArrowheads="1"/>
          </p:cNvPicPr>
          <p:nvPr/>
        </p:nvPicPr>
        <p:blipFill>
          <a:blip r:embed="rId8">
            <a:duotone>
              <a:schemeClr val="accent2">
                <a:shade val="45000"/>
                <a:satMod val="135000"/>
              </a:schemeClr>
              <a:prstClr val="white"/>
            </a:duotone>
            <a:extLst>
              <a:ext uri="{BEBA8EAE-BF5A-486C-A8C5-ECC9F3942E4B}">
                <a14:imgProps xmlns:a14="http://schemas.microsoft.com/office/drawing/2010/main">
                  <a14:imgLayer r:embed="rId9">
                    <a14:imgEffect>
                      <a14:backgroundRemoval t="4000" b="97667" l="2667" r="95667">
                        <a14:foregroundMark x1="23333" y1="25000" x2="23333" y2="25000"/>
                        <a14:foregroundMark x1="50667" y1="18667" x2="50667" y2="18667"/>
                        <a14:foregroundMark x1="75667" y1="28333" x2="75667" y2="28333"/>
                        <a14:foregroundMark x1="81333" y1="51333" x2="81333" y2="51333"/>
                        <a14:foregroundMark x1="75000" y1="78000" x2="75000" y2="78000"/>
                        <a14:foregroundMark x1="54333" y1="86667" x2="54333" y2="86667"/>
                        <a14:foregroundMark x1="23000" y1="78333" x2="23000" y2="78333"/>
                        <a14:foregroundMark x1="15000" y1="51000" x2="15000" y2="51000"/>
                      </a14:backgroundRemoval>
                    </a14:imgEffect>
                  </a14:imgLayer>
                </a14:imgProps>
              </a:ext>
              <a:ext uri="{28A0092B-C50C-407E-A947-70E740481C1C}">
                <a14:useLocalDpi xmlns:a14="http://schemas.microsoft.com/office/drawing/2010/main" val="0"/>
              </a:ext>
            </a:extLst>
          </a:blip>
          <a:srcRect/>
          <a:stretch>
            <a:fillRect/>
          </a:stretch>
        </p:blipFill>
        <p:spPr bwMode="auto">
          <a:xfrm>
            <a:off x="-73516" y="0"/>
            <a:ext cx="1789339" cy="17893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88 zalo Sel Nghieu"/>
          <p:cNvPicPr>
            <a:picLocks noChangeAspect="1" noChangeArrowheads="1"/>
          </p:cNvPicPr>
          <p:nvPr/>
        </p:nvPicPr>
        <p:blipFill>
          <a:blip r:embed="rId10" cstate="print">
            <a:duotone>
              <a:prstClr val="black"/>
              <a:schemeClr val="accent1">
                <a:tint val="45000"/>
                <a:satMod val="400000"/>
              </a:schemeClr>
            </a:duotone>
            <a:extLst>
              <a:ext uri="{BEBA8EAE-BF5A-486C-A8C5-ECC9F3942E4B}">
                <a14:imgProps xmlns:a14="http://schemas.microsoft.com/office/drawing/2010/main">
                  <a14:imgLayer r:embed="rId11">
                    <a14:imgEffect>
                      <a14:backgroundRemoval t="6275" b="90000" l="10000" r="94444">
                        <a14:foregroundMark x1="80444" y1="19902" x2="80444" y2="19902"/>
                        <a14:foregroundMark x1="80444" y1="27843" x2="80444" y2="27843"/>
                      </a14:backgroundRemoval>
                    </a14:imgEffect>
                  </a14:imgLayer>
                </a14:imgProps>
              </a:ext>
              <a:ext uri="{28A0092B-C50C-407E-A947-70E740481C1C}">
                <a14:useLocalDpi xmlns:a14="http://schemas.microsoft.com/office/drawing/2010/main" val="0"/>
              </a:ext>
            </a:extLst>
          </a:blip>
          <a:srcRect/>
          <a:stretch>
            <a:fillRect/>
          </a:stretch>
        </p:blipFill>
        <p:spPr bwMode="auto">
          <a:xfrm>
            <a:off x="9811657" y="4579747"/>
            <a:ext cx="1995714" cy="226181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88 zalo Sel Nghieu"/>
          <p:cNvPicPr>
            <a:picLocks noChangeAspect="1" noChangeArrowheads="1"/>
          </p:cNvPicPr>
          <p:nvPr/>
        </p:nvPicPr>
        <p:blipFill>
          <a:blip r:embed="rId12" cstate="print">
            <a:duotone>
              <a:schemeClr val="accent1">
                <a:shade val="45000"/>
                <a:satMod val="135000"/>
              </a:schemeClr>
              <a:prstClr val="white"/>
            </a:duotone>
            <a:extLst>
              <a:ext uri="{BEBA8EAE-BF5A-486C-A8C5-ECC9F3942E4B}">
                <a14:imgProps xmlns:a14="http://schemas.microsoft.com/office/drawing/2010/main">
                  <a14:imgLayer r:embed="rId13">
                    <a14:imgEffect>
                      <a14:backgroundRemoval t="0" b="99324" l="10000" r="94889">
                        <a14:foregroundMark x1="22667" y1="37703" x2="22667" y2="37703"/>
                        <a14:foregroundMark x1="42667" y1="15946" x2="42667" y2="15946"/>
                        <a14:foregroundMark x1="74889" y1="24730" x2="74889" y2="24730"/>
                        <a14:foregroundMark x1="69889" y1="16622" x2="69889" y2="16622"/>
                        <a14:foregroundMark x1="40556" y1="17297" x2="40556" y2="17297"/>
                        <a14:foregroundMark x1="69667" y1="71351" x2="69667" y2="71351"/>
                      </a14:backgroundRemoval>
                    </a14:imgEffect>
                  </a14:imgLayer>
                </a14:imgProps>
              </a:ext>
              <a:ext uri="{28A0092B-C50C-407E-A947-70E740481C1C}">
                <a14:useLocalDpi xmlns:a14="http://schemas.microsoft.com/office/drawing/2010/main" val="0"/>
              </a:ext>
            </a:extLst>
          </a:blip>
          <a:srcRect/>
          <a:stretch>
            <a:fillRect/>
          </a:stretch>
        </p:blipFill>
        <p:spPr bwMode="auto">
          <a:xfrm>
            <a:off x="104325" y="4650185"/>
            <a:ext cx="2665182" cy="2191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88 zalo Sel Nghieu"/>
          <p:cNvSpPr txBox="1"/>
          <p:nvPr/>
        </p:nvSpPr>
        <p:spPr>
          <a:xfrm>
            <a:off x="60782" y="72569"/>
            <a:ext cx="6947615" cy="4252688"/>
          </a:xfrm>
          <a:prstGeom prst="rect">
            <a:avLst/>
          </a:prstGeom>
          <a:solidFill>
            <a:schemeClr val="bg1">
              <a:lumMod val="40000"/>
              <a:lumOff val="60000"/>
            </a:schemeClr>
          </a:solidFill>
        </p:spPr>
        <p:txBody>
          <a:bodyPr wrap="square" rtlCol="0">
            <a:spAutoFit/>
          </a:bodyPr>
          <a:lstStyle/>
          <a:p>
            <a:pPr algn="just"/>
            <a:r>
              <a:rPr lang="vi-VN" sz="2400" b="1" dirty="0">
                <a:solidFill>
                  <a:schemeClr val="accent2">
                    <a:lumMod val="50000"/>
                  </a:schemeClr>
                </a:solidFill>
              </a:rPr>
              <a:t>Chế tạo mô hình minh họa định luật bảo toàn năng lượng</a:t>
            </a:r>
          </a:p>
          <a:p>
            <a:pPr algn="just"/>
            <a:r>
              <a:rPr lang="vi-VN" sz="2400" b="1" dirty="0">
                <a:solidFill>
                  <a:schemeClr val="accent2">
                    <a:lumMod val="50000"/>
                  </a:schemeClr>
                </a:solidFill>
              </a:rPr>
              <a:t>Dụng cụ: một viên bi, hai thanh kim loại nhẵn, hai giá đỡ có vít điều chỉnh độ cao.</a:t>
            </a:r>
          </a:p>
          <a:p>
            <a:pPr algn="just"/>
            <a:r>
              <a:rPr lang="vi-VN" sz="2400" b="1" dirty="0">
                <a:solidFill>
                  <a:schemeClr val="accent2">
                    <a:lumMod val="50000"/>
                  </a:schemeClr>
                </a:solidFill>
              </a:rPr>
              <a:t>Chế tạo: Dùng hai thanh kim loại uốn thành đường ray và gắn giá đỡ để tạo được mô hình như Hình 26.6.</a:t>
            </a:r>
          </a:p>
          <a:p>
            <a:pPr algn="just"/>
            <a:r>
              <a:rPr lang="vi-VN" sz="2400" b="1" dirty="0">
                <a:solidFill>
                  <a:schemeClr val="accent2">
                    <a:lumMod val="50000"/>
                  </a:schemeClr>
                </a:solidFill>
              </a:rPr>
              <a:t>Thí nghiệm: </a:t>
            </a:r>
            <a:endParaRPr lang="en-US" sz="2400" b="1" dirty="0">
              <a:solidFill>
                <a:schemeClr val="accent2">
                  <a:lumMod val="50000"/>
                </a:schemeClr>
              </a:solidFill>
            </a:endParaRPr>
          </a:p>
          <a:p>
            <a:pPr algn="just"/>
            <a:r>
              <a:rPr lang="en-US" sz="2400" b="1" dirty="0">
                <a:solidFill>
                  <a:schemeClr val="accent2">
                    <a:lumMod val="50000"/>
                  </a:schemeClr>
                </a:solidFill>
              </a:rPr>
              <a:t>- </a:t>
            </a:r>
            <a:r>
              <a:rPr lang="vi-VN" sz="2400" b="1" dirty="0">
                <a:solidFill>
                  <a:schemeClr val="accent2">
                    <a:lumMod val="50000"/>
                  </a:schemeClr>
                </a:solidFill>
              </a:rPr>
              <a:t>Thả viên bi từ điểm A trên đường ray.</a:t>
            </a:r>
          </a:p>
          <a:p>
            <a:pPr algn="just"/>
            <a:r>
              <a:rPr lang="vi-VN" sz="2400" b="1" dirty="0">
                <a:solidFill>
                  <a:schemeClr val="accent2">
                    <a:lumMod val="50000"/>
                  </a:schemeClr>
                </a:solidFill>
              </a:rPr>
              <a:t>- </a:t>
            </a:r>
            <a:r>
              <a:rPr lang="en-US" sz="2400" b="1" dirty="0" err="1">
                <a:solidFill>
                  <a:schemeClr val="accent2">
                    <a:lumMod val="50000"/>
                  </a:schemeClr>
                </a:solidFill>
              </a:rPr>
              <a:t>Viên</a:t>
            </a:r>
            <a:r>
              <a:rPr lang="en-US" sz="2400" b="1" dirty="0">
                <a:solidFill>
                  <a:schemeClr val="accent2">
                    <a:lumMod val="50000"/>
                  </a:schemeClr>
                </a:solidFill>
              </a:rPr>
              <a:t> </a:t>
            </a:r>
            <a:r>
              <a:rPr lang="vi-VN" sz="2400" b="1" dirty="0">
                <a:solidFill>
                  <a:schemeClr val="accent2">
                    <a:lumMod val="50000"/>
                  </a:schemeClr>
                </a:solidFill>
              </a:rPr>
              <a:t>bi có thể chuyển động tới điểm D không? Tại sao? Làm thí nghiệm kiểm tra.</a:t>
            </a:r>
          </a:p>
        </p:txBody>
      </p:sp>
      <p:pic>
        <p:nvPicPr>
          <p:cNvPr id="11" name="Picture 10" descr="n88 zalo Sel Nghieu"/>
          <p:cNvPicPr/>
          <p:nvPr/>
        </p:nvPicPr>
        <p:blipFill>
          <a:blip r:embed="rId14">
            <a:extLst>
              <a:ext uri="{28A0092B-C50C-407E-A947-70E740481C1C}">
                <a14:useLocalDpi xmlns:a14="http://schemas.microsoft.com/office/drawing/2010/main" val="0"/>
              </a:ext>
            </a:extLst>
          </a:blip>
          <a:srcRect/>
          <a:stretch>
            <a:fillRect/>
          </a:stretch>
        </p:blipFill>
        <p:spPr bwMode="auto">
          <a:xfrm>
            <a:off x="7008398" y="58494"/>
            <a:ext cx="5089262" cy="4266763"/>
          </a:xfrm>
          <a:prstGeom prst="rect">
            <a:avLst/>
          </a:prstGeom>
          <a:noFill/>
          <a:ln>
            <a:noFill/>
          </a:ln>
        </p:spPr>
      </p:pic>
    </p:spTree>
    <p:extLst>
      <p:ext uri="{BB962C8B-B14F-4D97-AF65-F5344CB8AC3E}">
        <p14:creationId xmlns:p14="http://schemas.microsoft.com/office/powerpoint/2010/main" val="33125877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n88 zalo Sel Nghieu"/>
          <p:cNvSpPr/>
          <p:nvPr/>
        </p:nvSpPr>
        <p:spPr>
          <a:xfrm>
            <a:off x="583346" y="1734251"/>
            <a:ext cx="11187739" cy="3422810"/>
          </a:xfrm>
          <a:prstGeom prst="roundRect">
            <a:avLst>
              <a:gd name="adj" fmla="val 7445"/>
            </a:avLst>
          </a:prstGeom>
          <a:solidFill>
            <a:schemeClr val="accent3">
              <a:lumMod val="20000"/>
              <a:lumOff val="8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3200" b="1" dirty="0">
                <a:solidFill>
                  <a:srgbClr val="000000"/>
                </a:solidFill>
                <a:latin typeface="+mj-lt"/>
                <a:ea typeface="Times New Roman" panose="02020603050405020304" pitchFamily="18" charset="0"/>
              </a:rPr>
              <a:t>1. </a:t>
            </a:r>
            <a:r>
              <a:rPr lang="en-US" sz="3200" b="1" dirty="0" err="1">
                <a:solidFill>
                  <a:srgbClr val="000000"/>
                </a:solidFill>
                <a:latin typeface="+mj-lt"/>
                <a:ea typeface="Times New Roman" panose="02020603050405020304" pitchFamily="18" charset="0"/>
              </a:rPr>
              <a:t>Một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vật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được</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thả</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cho</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rơi</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tự</a:t>
            </a:r>
            <a:r>
              <a:rPr lang="en-US" sz="3200" b="1" dirty="0">
                <a:solidFill>
                  <a:srgbClr val="000000"/>
                </a:solidFill>
                <a:latin typeface="+mj-lt"/>
                <a:ea typeface="Times New Roman" panose="02020603050405020304" pitchFamily="18" charset="0"/>
              </a:rPr>
              <a:t> do ở </a:t>
            </a:r>
            <a:r>
              <a:rPr lang="en-US" sz="3200" b="1" dirty="0" err="1">
                <a:solidFill>
                  <a:srgbClr val="000000"/>
                </a:solidFill>
                <a:latin typeface="+mj-lt"/>
                <a:ea typeface="Times New Roman" panose="02020603050405020304" pitchFamily="18" charset="0"/>
              </a:rPr>
              <a:t>độ</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cao</a:t>
            </a:r>
            <a:r>
              <a:rPr lang="en-US" sz="3200" b="1" dirty="0">
                <a:solidFill>
                  <a:srgbClr val="000000"/>
                </a:solidFill>
                <a:latin typeface="+mj-lt"/>
                <a:ea typeface="Times New Roman" panose="02020603050405020304" pitchFamily="18" charset="0"/>
              </a:rPr>
              <a:t> 10 m so </a:t>
            </a:r>
            <a:r>
              <a:rPr lang="en-US" sz="3200" b="1" dirty="0" err="1">
                <a:solidFill>
                  <a:srgbClr val="000000"/>
                </a:solidFill>
                <a:latin typeface="+mj-lt"/>
                <a:ea typeface="Times New Roman" panose="02020603050405020304" pitchFamily="18" charset="0"/>
              </a:rPr>
              <a:t>với</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mặt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đất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bỏ</a:t>
            </a:r>
            <a:r>
              <a:rPr lang="en-US" sz="3200" b="1" dirty="0">
                <a:solidFill>
                  <a:srgbClr val="000000"/>
                </a:solidFill>
                <a:latin typeface="+mj-lt"/>
                <a:ea typeface="Times New Roman" panose="02020603050405020304" pitchFamily="18" charset="0"/>
              </a:rPr>
              <a:t> qua </a:t>
            </a:r>
            <a:r>
              <a:rPr lang="en-US" sz="3200" b="1" dirty="0" err="1">
                <a:solidFill>
                  <a:srgbClr val="000000"/>
                </a:solidFill>
                <a:latin typeface="+mj-lt"/>
                <a:ea typeface="Times New Roman" panose="02020603050405020304" pitchFamily="18" charset="0"/>
              </a:rPr>
              <a:t>mọi</a:t>
            </a:r>
            <a:r>
              <a:rPr lang="en-US" sz="3200" b="1" dirty="0">
                <a:solidFill>
                  <a:srgbClr val="000000"/>
                </a:solidFill>
                <a:latin typeface="+mj-lt"/>
                <a:ea typeface="Times New Roman" panose="02020603050405020304" pitchFamily="18" charset="0"/>
              </a:rPr>
              <a:t> ma </a:t>
            </a:r>
            <a:r>
              <a:rPr lang="en-US" sz="3200" b="1" dirty="0" err="1">
                <a:solidFill>
                  <a:srgbClr val="000000"/>
                </a:solidFill>
                <a:latin typeface="+mj-lt"/>
                <a:ea typeface="Times New Roman" panose="02020603050405020304" pitchFamily="18" charset="0"/>
              </a:rPr>
              <a:t>sát</a:t>
            </a:r>
            <a:r>
              <a:rPr lang="en-US" sz="3200" b="1" dirty="0">
                <a:solidFill>
                  <a:srgbClr val="000000"/>
                </a:solidFill>
                <a:latin typeface="+mj-lt"/>
                <a:ea typeface="Times New Roman" panose="02020603050405020304" pitchFamily="18" charset="0"/>
              </a:rPr>
              <a:t>. Ở </a:t>
            </a:r>
            <a:r>
              <a:rPr lang="en-US" sz="3200" b="1" dirty="0" err="1">
                <a:solidFill>
                  <a:srgbClr val="000000"/>
                </a:solidFill>
                <a:latin typeface="+mj-lt"/>
                <a:ea typeface="Times New Roman" panose="02020603050405020304" pitchFamily="18" charset="0"/>
              </a:rPr>
              <a:t>độ</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cao</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nào</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thì</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vật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có</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động</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bằng</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thế</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năng</a:t>
            </a:r>
            <a:r>
              <a:rPr lang="en-US" sz="3200" b="1" dirty="0">
                <a:solidFill>
                  <a:srgbClr val="000000"/>
                </a:solidFill>
                <a:latin typeface="+mj-lt"/>
                <a:ea typeface="Times New Roman" panose="02020603050405020304" pitchFamily="18" charset="0"/>
              </a:rPr>
              <a:t>?</a:t>
            </a:r>
            <a:endParaRPr lang="en-US" sz="3200" b="1" dirty="0">
              <a:solidFill>
                <a:srgbClr val="003300"/>
              </a:solidFill>
              <a:latin typeface="+mj-lt"/>
              <a:ea typeface="Times New Roman" panose="02020603050405020304" pitchFamily="18" charset="0"/>
            </a:endParaRPr>
          </a:p>
          <a:p>
            <a:pPr algn="just"/>
            <a:r>
              <a:rPr lang="en-US" sz="3200" b="1" dirty="0">
                <a:solidFill>
                  <a:srgbClr val="000000"/>
                </a:solidFill>
                <a:latin typeface="+mj-lt"/>
                <a:ea typeface="Times New Roman" panose="02020603050405020304" pitchFamily="18" charset="0"/>
              </a:rPr>
              <a:t>2. </a:t>
            </a:r>
            <a:r>
              <a:rPr lang="en-US" sz="3200" b="1" dirty="0" err="1">
                <a:solidFill>
                  <a:srgbClr val="000000"/>
                </a:solidFill>
                <a:latin typeface="+mj-lt"/>
                <a:ea typeface="Times New Roman" panose="02020603050405020304" pitchFamily="18" charset="0"/>
              </a:rPr>
              <a:t>Thả</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một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vật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có</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khối</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lượng</a:t>
            </a:r>
            <a:r>
              <a:rPr lang="en-US" sz="3200" b="1" dirty="0">
                <a:solidFill>
                  <a:srgbClr val="000000"/>
                </a:solidFill>
                <a:latin typeface="+mj-lt"/>
                <a:ea typeface="Times New Roman" panose="02020603050405020304" pitchFamily="18" charset="0"/>
              </a:rPr>
              <a:t> 0,5 kg </a:t>
            </a:r>
            <a:r>
              <a:rPr lang="en-US" sz="3200" b="1" dirty="0" err="1">
                <a:solidFill>
                  <a:srgbClr val="000000"/>
                </a:solidFill>
                <a:latin typeface="+mj-lt"/>
                <a:ea typeface="Times New Roman" panose="02020603050405020304" pitchFamily="18" charset="0"/>
              </a:rPr>
              <a:t>từ</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độ</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cao</a:t>
            </a:r>
            <a:r>
              <a:rPr lang="en-US" sz="3200" b="1" dirty="0">
                <a:solidFill>
                  <a:srgbClr val="000000"/>
                </a:solidFill>
                <a:latin typeface="+mj-lt"/>
                <a:ea typeface="Times New Roman" panose="02020603050405020304" pitchFamily="18" charset="0"/>
              </a:rPr>
              <a:t> h</a:t>
            </a:r>
            <a:r>
              <a:rPr lang="en-US" sz="3200" b="1" baseline="-25000" dirty="0">
                <a:solidFill>
                  <a:srgbClr val="000000"/>
                </a:solidFill>
                <a:latin typeface="+mj-lt"/>
                <a:ea typeface="Times New Roman" panose="02020603050405020304" pitchFamily="18" charset="0"/>
              </a:rPr>
              <a:t>1 </a:t>
            </a:r>
            <a:r>
              <a:rPr lang="en-US" sz="3200" b="1" dirty="0">
                <a:solidFill>
                  <a:srgbClr val="000000"/>
                </a:solidFill>
                <a:latin typeface="+mj-lt"/>
                <a:ea typeface="Times New Roman" panose="02020603050405020304" pitchFamily="18" charset="0"/>
              </a:rPr>
              <a:t>= 0,8 m so </a:t>
            </a:r>
            <a:r>
              <a:rPr lang="en-US" sz="3200" b="1" dirty="0" err="1">
                <a:solidFill>
                  <a:srgbClr val="000000"/>
                </a:solidFill>
                <a:latin typeface="+mj-lt"/>
                <a:ea typeface="Times New Roman" panose="02020603050405020304" pitchFamily="18" charset="0"/>
              </a:rPr>
              <a:t>với</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mặt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đất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Xác</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định</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động</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năng</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và</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thế</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năng</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của</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vật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tại</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vị</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trí</a:t>
            </a:r>
            <a:r>
              <a:rPr lang="en-US" sz="3200" b="1" dirty="0">
                <a:solidFill>
                  <a:srgbClr val="000000"/>
                </a:solidFill>
                <a:latin typeface="+mj-lt"/>
                <a:ea typeface="Times New Roman" panose="02020603050405020304" pitchFamily="18" charset="0"/>
              </a:rPr>
              <a:t> h</a:t>
            </a:r>
            <a:r>
              <a:rPr lang="en-US" sz="3200" b="1" baseline="-25000" dirty="0">
                <a:solidFill>
                  <a:srgbClr val="000000"/>
                </a:solidFill>
                <a:latin typeface="+mj-lt"/>
                <a:ea typeface="Times New Roman" panose="02020603050405020304" pitchFamily="18" charset="0"/>
              </a:rPr>
              <a:t>2 </a:t>
            </a:r>
            <a:r>
              <a:rPr lang="en-US" sz="3200" b="1" dirty="0">
                <a:solidFill>
                  <a:srgbClr val="000000"/>
                </a:solidFill>
                <a:latin typeface="+mj-lt"/>
                <a:ea typeface="Times New Roman" panose="02020603050405020304" pitchFamily="18" charset="0"/>
              </a:rPr>
              <a:t>= 0,6 m. </a:t>
            </a:r>
            <a:r>
              <a:rPr lang="en-US" sz="3200" b="1" dirty="0" err="1">
                <a:solidFill>
                  <a:srgbClr val="000000"/>
                </a:solidFill>
                <a:latin typeface="+mj-lt"/>
                <a:ea typeface="Times New Roman" panose="02020603050405020304" pitchFamily="18" charset="0"/>
              </a:rPr>
              <a:t>Lấy</a:t>
            </a:r>
            <a:r>
              <a:rPr lang="en-US" sz="3200" b="1" dirty="0">
                <a:solidFill>
                  <a:srgbClr val="000000"/>
                </a:solidFill>
                <a:latin typeface="+mj-lt"/>
                <a:ea typeface="Times New Roman" panose="02020603050405020304" pitchFamily="18" charset="0"/>
              </a:rPr>
              <a:t> g = 9,8 m/s</a:t>
            </a:r>
            <a:r>
              <a:rPr lang="en-US" sz="3200" b="1" baseline="30000" dirty="0">
                <a:solidFill>
                  <a:srgbClr val="000000"/>
                </a:solidFill>
                <a:latin typeface="+mj-lt"/>
                <a:ea typeface="Times New Roman" panose="02020603050405020304" pitchFamily="18" charset="0"/>
              </a:rPr>
              <a:t>2</a:t>
            </a:r>
            <a:r>
              <a:rPr lang="en-US" sz="3200" b="1" dirty="0">
                <a:solidFill>
                  <a:srgbClr val="000000"/>
                </a:solidFill>
                <a:latin typeface="+mj-lt"/>
                <a:ea typeface="Times New Roman" panose="02020603050405020304" pitchFamily="18" charset="0"/>
              </a:rPr>
              <a:t>.</a:t>
            </a:r>
            <a:endParaRPr kumimoji="0" lang="vi-VN" sz="3200" b="1" i="0" u="none" strike="noStrike" kern="1200" cap="none" spc="0" normalizeH="0" baseline="0" noProof="0" dirty="0">
              <a:ln>
                <a:noFill/>
              </a:ln>
              <a:solidFill>
                <a:srgbClr val="0070C0"/>
              </a:solidFill>
              <a:effectLst/>
              <a:uLnTx/>
              <a:uFillTx/>
              <a:latin typeface="+mj-lt"/>
              <a:ea typeface="Times New Roman" panose="02020603050405020304" pitchFamily="18" charset="0"/>
              <a:cs typeface="#9Slide03 Arima Madurai Black" panose="00000A00000000000000" pitchFamily="2" charset="-93"/>
            </a:endParaRPr>
          </a:p>
        </p:txBody>
      </p:sp>
      <p:sp>
        <p:nvSpPr>
          <p:cNvPr id="11" name="Rectangle: Rounded Corners 3" descr="n88 zalo Sel Nghieu">
            <a:extLst>
              <a:ext uri="{FF2B5EF4-FFF2-40B4-BE49-F238E27FC236}">
                <a16:creationId xmlns:a16="http://schemas.microsoft.com/office/drawing/2014/main" id="{1DB20B84-5A5D-4A0C-BFB4-E7E34EC2C779}"/>
              </a:ext>
            </a:extLst>
          </p:cNvPr>
          <p:cNvSpPr/>
          <p:nvPr/>
        </p:nvSpPr>
        <p:spPr>
          <a:xfrm>
            <a:off x="4137488" y="478878"/>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3" name="Oval 12" descr="n88 zalo Sel Nghieu">
            <a:extLst>
              <a:ext uri="{FF2B5EF4-FFF2-40B4-BE49-F238E27FC236}">
                <a16:creationId xmlns:a16="http://schemas.microsoft.com/office/drawing/2014/main" id="{492902CF-EE1A-42BB-A90A-7CE433CD81C5}"/>
              </a:ext>
            </a:extLst>
          </p:cNvPr>
          <p:cNvSpPr/>
          <p:nvPr/>
        </p:nvSpPr>
        <p:spPr>
          <a:xfrm>
            <a:off x="7879299" y="488299"/>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3807878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8 zalo Sel Nghi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5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88 zalo Sel Nghieu"/>
          <p:cNvSpPr txBox="1"/>
          <p:nvPr/>
        </p:nvSpPr>
        <p:spPr>
          <a:xfrm>
            <a:off x="827314" y="1412240"/>
            <a:ext cx="10566400"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66"/>
                </a:solidFill>
                <a:effectLst/>
                <a:uLnTx/>
                <a:uFillTx/>
                <a:latin typeface="Arial"/>
                <a:ea typeface="+mn-ea"/>
                <a:cs typeface="+mn-cs"/>
              </a:rPr>
              <a:t>Chọn</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mốc</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tính</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thế</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năng</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của</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vật</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tại</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mặt</a:t>
            </a:r>
            <a:r>
              <a:rPr kumimoji="0" lang="en-US" sz="2800" b="1" i="0" u="none" strike="noStrike" kern="1200" cap="none" spc="0" normalizeH="0" noProof="0" dirty="0">
                <a:ln>
                  <a:noFill/>
                </a:ln>
                <a:solidFill>
                  <a:srgbClr val="000066"/>
                </a:solidFill>
                <a:effectLst/>
                <a:uLnTx/>
                <a:uFillTx/>
                <a:latin typeface="Arial"/>
                <a:ea typeface="+mn-ea"/>
                <a:cs typeface="+mn-cs"/>
              </a:rPr>
              <a:t> </a:t>
            </a:r>
            <a:r>
              <a:rPr kumimoji="0" lang="en-US" sz="2800" b="1" i="0" u="none" strike="noStrike" kern="1200" cap="none" spc="0" normalizeH="0" noProof="0" dirty="0" err="1">
                <a:ln>
                  <a:noFill/>
                </a:ln>
                <a:solidFill>
                  <a:srgbClr val="000066"/>
                </a:solidFill>
                <a:effectLst/>
                <a:uLnTx/>
                <a:uFillTx/>
                <a:latin typeface="Arial"/>
                <a:ea typeface="+mn-ea"/>
                <a:cs typeface="+mn-cs"/>
              </a:rPr>
              <a:t>đất</a:t>
            </a:r>
            <a:r>
              <a:rPr kumimoji="0" lang="en-US" sz="2800" b="1" i="0" u="none" strike="noStrike" kern="1200" cap="none" spc="0" normalizeH="0" noProof="0" dirty="0">
                <a:ln>
                  <a:noFill/>
                </a:ln>
                <a:solidFill>
                  <a:srgbClr val="000066"/>
                </a:solidFill>
                <a:effectLst/>
                <a:uLnTx/>
                <a:uFillTx/>
                <a:latin typeface="Arial"/>
                <a:ea typeface="+mn-ea"/>
                <a:cs typeface="+mn-cs"/>
              </a:rPr>
              <a:t>.</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
        <p:nvSpPr>
          <p:cNvPr id="7" name="TextBox 6" descr="n88 zalo Sel Nghieu"/>
          <p:cNvSpPr txBox="1"/>
          <p:nvPr/>
        </p:nvSpPr>
        <p:spPr>
          <a:xfrm>
            <a:off x="827314" y="2069406"/>
            <a:ext cx="10842172"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noProof="0" dirty="0">
                <a:solidFill>
                  <a:srgbClr val="000066"/>
                </a:solidFill>
                <a:latin typeface="Arial"/>
              </a:rPr>
              <a:t>Ở </a:t>
            </a:r>
            <a:r>
              <a:rPr lang="en-US" sz="2800" b="1" noProof="0" dirty="0" err="1">
                <a:solidFill>
                  <a:srgbClr val="000066"/>
                </a:solidFill>
                <a:latin typeface="Arial"/>
              </a:rPr>
              <a:t>độ</a:t>
            </a:r>
            <a:r>
              <a:rPr lang="en-US" sz="2800" b="1" noProof="0" dirty="0">
                <a:solidFill>
                  <a:srgbClr val="000066"/>
                </a:solidFill>
                <a:latin typeface="Arial"/>
              </a:rPr>
              <a:t> </a:t>
            </a:r>
            <a:r>
              <a:rPr lang="en-US" sz="2800" b="1" noProof="0" dirty="0" err="1">
                <a:solidFill>
                  <a:srgbClr val="000066"/>
                </a:solidFill>
                <a:latin typeface="Arial"/>
              </a:rPr>
              <a:t>cao</a:t>
            </a:r>
            <a:r>
              <a:rPr lang="en-US" sz="2800" b="1" noProof="0" dirty="0">
                <a:solidFill>
                  <a:srgbClr val="000066"/>
                </a:solidFill>
                <a:latin typeface="Arial"/>
              </a:rPr>
              <a:t> h = 10 m, </a:t>
            </a:r>
            <a:r>
              <a:rPr lang="en-US" sz="2800" b="1" noProof="0" dirty="0" err="1">
                <a:solidFill>
                  <a:srgbClr val="000066"/>
                </a:solidFill>
                <a:latin typeface="Arial"/>
              </a:rPr>
              <a:t>vật</a:t>
            </a:r>
            <a:r>
              <a:rPr lang="en-US" sz="2800" b="1" noProof="0" dirty="0">
                <a:solidFill>
                  <a:srgbClr val="000066"/>
                </a:solidFill>
                <a:latin typeface="Arial"/>
              </a:rPr>
              <a:t> </a:t>
            </a:r>
            <a:r>
              <a:rPr lang="en-US" sz="2800" b="1" noProof="0" dirty="0" err="1">
                <a:solidFill>
                  <a:srgbClr val="000066"/>
                </a:solidFill>
                <a:latin typeface="Arial"/>
              </a:rPr>
              <a:t>có</a:t>
            </a:r>
            <a:r>
              <a:rPr lang="en-US" sz="2800" b="1" noProof="0" dirty="0">
                <a:solidFill>
                  <a:srgbClr val="000066"/>
                </a:solidFill>
                <a:latin typeface="Arial"/>
              </a:rPr>
              <a:t> </a:t>
            </a:r>
            <a:r>
              <a:rPr lang="en-US" sz="2800" b="1" noProof="0" dirty="0" err="1">
                <a:solidFill>
                  <a:srgbClr val="000066"/>
                </a:solidFill>
                <a:latin typeface="Arial"/>
              </a:rPr>
              <a:t>vận</a:t>
            </a:r>
            <a:r>
              <a:rPr lang="en-US" sz="2800" b="1" noProof="0" dirty="0">
                <a:solidFill>
                  <a:srgbClr val="000066"/>
                </a:solidFill>
                <a:latin typeface="Arial"/>
              </a:rPr>
              <a:t> </a:t>
            </a:r>
            <a:r>
              <a:rPr lang="en-US" sz="2800" b="1" noProof="0" dirty="0" err="1">
                <a:solidFill>
                  <a:srgbClr val="000066"/>
                </a:solidFill>
                <a:latin typeface="Arial"/>
              </a:rPr>
              <a:t>tốc</a:t>
            </a:r>
            <a:r>
              <a:rPr lang="en-US" sz="2800" b="1" noProof="0" dirty="0">
                <a:solidFill>
                  <a:srgbClr val="000066"/>
                </a:solidFill>
                <a:latin typeface="Arial"/>
              </a:rPr>
              <a:t> v = 0, </a:t>
            </a:r>
            <a:r>
              <a:rPr lang="en-US" sz="2800" b="1" noProof="0" dirty="0" err="1">
                <a:solidFill>
                  <a:srgbClr val="000066"/>
                </a:solidFill>
                <a:latin typeface="Arial"/>
              </a:rPr>
              <a:t>vật</a:t>
            </a:r>
            <a:r>
              <a:rPr lang="en-US" sz="2800" b="1" noProof="0" dirty="0">
                <a:solidFill>
                  <a:srgbClr val="000066"/>
                </a:solidFill>
                <a:latin typeface="Arial"/>
              </a:rPr>
              <a:t> </a:t>
            </a:r>
            <a:r>
              <a:rPr lang="en-US" sz="2800" b="1" noProof="0" dirty="0" err="1">
                <a:solidFill>
                  <a:srgbClr val="000066"/>
                </a:solidFill>
                <a:latin typeface="Arial"/>
              </a:rPr>
              <a:t>có</a:t>
            </a:r>
            <a:r>
              <a:rPr lang="en-US" sz="2800" b="1" noProof="0" dirty="0">
                <a:solidFill>
                  <a:srgbClr val="000066"/>
                </a:solidFill>
                <a:latin typeface="Arial"/>
              </a:rPr>
              <a:t> </a:t>
            </a:r>
            <a:r>
              <a:rPr lang="en-US" sz="2800" b="1" noProof="0" dirty="0" err="1">
                <a:solidFill>
                  <a:srgbClr val="000066"/>
                </a:solidFill>
                <a:latin typeface="Arial"/>
              </a:rPr>
              <a:t>cơ</a:t>
            </a:r>
            <a:r>
              <a:rPr lang="en-US" sz="2800" b="1" noProof="0" dirty="0">
                <a:solidFill>
                  <a:srgbClr val="000066"/>
                </a:solidFill>
                <a:latin typeface="Arial"/>
              </a:rPr>
              <a:t> </a:t>
            </a:r>
            <a:r>
              <a:rPr lang="en-US" sz="2800" b="1" noProof="0" dirty="0" err="1">
                <a:solidFill>
                  <a:srgbClr val="000066"/>
                </a:solidFill>
                <a:latin typeface="Arial"/>
              </a:rPr>
              <a:t>năng</a:t>
            </a:r>
            <a:r>
              <a:rPr lang="en-US" sz="2800" b="1" noProof="0" dirty="0">
                <a:solidFill>
                  <a:srgbClr val="000066"/>
                </a:solidFill>
                <a:latin typeface="Arial"/>
              </a:rPr>
              <a:t>:</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1" name="TextBox 10" descr="n88 zalo Sel Nghieu"/>
              <p:cNvSpPr txBox="1"/>
              <p:nvPr/>
            </p:nvSpPr>
            <p:spPr>
              <a:xfrm>
                <a:off x="1959428" y="2726572"/>
                <a:ext cx="8882743" cy="758797"/>
              </a:xfrm>
              <a:prstGeom prst="rect">
                <a:avLst/>
              </a:prstGeom>
              <a:noFill/>
            </p:spPr>
            <p:txBody>
              <a:bodyPr wrap="square" t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W = </a:t>
                </a:r>
                <a:r>
                  <a:rPr kumimoji="0" lang="en-US" sz="2800" b="1" i="0" u="none" strike="noStrike" kern="1200" cap="none" spc="0" normalizeH="0" baseline="0" noProof="0" dirty="0" err="1">
                    <a:ln>
                      <a:noFill/>
                    </a:ln>
                    <a:solidFill>
                      <a:srgbClr val="000066"/>
                    </a:solidFill>
                    <a:effectLst/>
                    <a:uLnTx/>
                    <a:uFillTx/>
                    <a:latin typeface="Arial"/>
                    <a:ea typeface="+mn-ea"/>
                    <a:cs typeface="+mn-cs"/>
                  </a:rPr>
                  <a:t>W</a:t>
                </a:r>
                <a:r>
                  <a:rPr kumimoji="0" lang="en-US" sz="2800" b="1" i="0" u="none" strike="noStrike" kern="1200" cap="none" spc="0" normalizeH="0" baseline="-25000" noProof="0" dirty="0" err="1">
                    <a:ln>
                      <a:noFill/>
                    </a:ln>
                    <a:solidFill>
                      <a:srgbClr val="000066"/>
                    </a:solidFill>
                    <a:effectLst/>
                    <a:uLnTx/>
                    <a:uFillTx/>
                    <a:latin typeface="Arial"/>
                    <a:ea typeface="+mn-ea"/>
                    <a:cs typeface="+mn-cs"/>
                  </a:rPr>
                  <a:t>đ</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r>
                  <a:rPr kumimoji="0" lang="en-US" sz="2800" b="1" i="0" u="none" strike="noStrike" kern="1200" cap="none" spc="0" normalizeH="0" baseline="0" noProof="0" dirty="0" err="1">
                    <a:ln>
                      <a:noFill/>
                    </a:ln>
                    <a:solidFill>
                      <a:srgbClr val="000066"/>
                    </a:solidFill>
                    <a:effectLst/>
                    <a:uLnTx/>
                    <a:uFillTx/>
                    <a:latin typeface="Arial"/>
                    <a:ea typeface="+mn-ea"/>
                    <a:cs typeface="+mn-cs"/>
                  </a:rPr>
                  <a:t>W</a:t>
                </a:r>
                <a:r>
                  <a:rPr kumimoji="0" lang="en-US" sz="2800" b="1" i="0" u="none" strike="noStrike" kern="1200" cap="none" spc="0" normalizeH="0" baseline="-25000" noProof="0" dirty="0" err="1">
                    <a:ln>
                      <a:noFill/>
                    </a:ln>
                    <a:solidFill>
                      <a:srgbClr val="000066"/>
                    </a:solidFill>
                    <a:effectLst/>
                    <a:uLnTx/>
                    <a:uFillTx/>
                    <a:latin typeface="Arial"/>
                    <a:ea typeface="+mn-ea"/>
                    <a:cs typeface="+mn-cs"/>
                  </a:rPr>
                  <a:t>t</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14:m>
                  <m:oMath xmlns:m="http://schemas.openxmlformats.org/officeDocument/2006/math">
                    <m:f>
                      <m:fPr>
                        <m:ctrlP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ctrlPr>
                      </m:fPr>
                      <m:num>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𝟏</m:t>
                        </m:r>
                      </m:num>
                      <m:den>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𝟐</m:t>
                        </m:r>
                      </m:den>
                    </m:f>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𝒎</m:t>
                    </m:r>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m:t>
                    </m:r>
                    <m:sSup>
                      <m:sSupPr>
                        <m:ctrlP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ctrlPr>
                      </m:sSupPr>
                      <m:e>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𝒗</m:t>
                        </m:r>
                      </m:e>
                      <m:sup>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𝟐</m:t>
                        </m:r>
                      </m:sup>
                    </m:sSup>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 </a:t>
                </a:r>
                <a:r>
                  <a:rPr kumimoji="0" lang="en-US" sz="2800" b="1" i="0" u="none" strike="noStrike" kern="1200" cap="none" spc="0" normalizeH="0" baseline="0" noProof="0" dirty="0" err="1">
                    <a:ln>
                      <a:noFill/>
                    </a:ln>
                    <a:solidFill>
                      <a:srgbClr val="000066"/>
                    </a:solidFill>
                    <a:effectLst/>
                    <a:uLnTx/>
                    <a:uFillTx/>
                    <a:latin typeface="Arial"/>
                    <a:ea typeface="+mn-ea"/>
                    <a:cs typeface="+mn-cs"/>
                  </a:rPr>
                  <a:t>m.g.h</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p>
            </p:txBody>
          </p:sp>
        </mc:Choice>
        <mc:Fallback xmlns="">
          <p:sp>
            <p:nvSpPr>
              <p:cNvPr id="11" name="TextBox 10" descr="n88 zalo Sel Nghieu"/>
              <p:cNvSpPr txBox="1">
                <a:spLocks noRot="1" noChangeAspect="1" noMove="1" noResize="1" noEditPoints="1" noAdjustHandles="1" noChangeArrowheads="1" noChangeShapeType="1" noTextEdit="1"/>
              </p:cNvSpPr>
              <p:nvPr/>
            </p:nvSpPr>
            <p:spPr>
              <a:xfrm>
                <a:off x="1959428" y="2726572"/>
                <a:ext cx="8882743" cy="758797"/>
              </a:xfrm>
              <a:prstGeom prst="rect">
                <a:avLst/>
              </a:prstGeom>
              <a:blipFill>
                <a:blip r:embed="rId3"/>
                <a:stretch>
                  <a:fillRect l="-1372" b="-8000"/>
                </a:stretch>
              </a:blipFill>
            </p:spPr>
            <p:txBody>
              <a:bodyPr/>
              <a:lstStyle/>
              <a:p>
                <a:r>
                  <a:rPr lang="en-US">
                    <a:noFill/>
                  </a:rPr>
                  <a:t> </a:t>
                </a:r>
              </a:p>
            </p:txBody>
          </p:sp>
        </mc:Fallback>
      </mc:AlternateContent>
      <p:sp>
        <p:nvSpPr>
          <p:cNvPr id="12" name="TextBox 11" descr="n88 zalo Sel Nghieu"/>
          <p:cNvSpPr txBox="1"/>
          <p:nvPr/>
        </p:nvSpPr>
        <p:spPr>
          <a:xfrm>
            <a:off x="7180216" y="2821276"/>
            <a:ext cx="3918858" cy="569387"/>
          </a:xfrm>
          <a:prstGeom prst="rect">
            <a:avLst/>
          </a:prstGeom>
          <a:noFill/>
        </p:spPr>
        <p:txBody>
          <a:bodyPr wrap="square" t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 0</a:t>
            </a:r>
            <a:r>
              <a:rPr kumimoji="0" lang="en-US" sz="2800" b="1" i="0" u="none" strike="noStrike" kern="1200" cap="none" spc="0" normalizeH="0" noProof="0" dirty="0">
                <a:ln>
                  <a:noFill/>
                </a:ln>
                <a:solidFill>
                  <a:srgbClr val="000066"/>
                </a:solidFill>
                <a:effectLst/>
                <a:uLnTx/>
                <a:uFillTx/>
                <a:latin typeface="Arial"/>
                <a:ea typeface="+mn-ea"/>
                <a:cs typeface="+mn-cs"/>
              </a:rPr>
              <a:t> + m.g.10 = 10.m.g</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
        <p:nvSpPr>
          <p:cNvPr id="13" name="TextBox 12" descr="n88 zalo Sel Nghieu"/>
          <p:cNvSpPr txBox="1"/>
          <p:nvPr/>
        </p:nvSpPr>
        <p:spPr>
          <a:xfrm>
            <a:off x="827314" y="3580073"/>
            <a:ext cx="9831977"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noProof="0" dirty="0">
                <a:solidFill>
                  <a:srgbClr val="000066"/>
                </a:solidFill>
                <a:latin typeface="Arial"/>
              </a:rPr>
              <a:t>Ở </a:t>
            </a:r>
            <a:r>
              <a:rPr lang="en-US" sz="2800" b="1" noProof="0" dirty="0" err="1">
                <a:solidFill>
                  <a:srgbClr val="000066"/>
                </a:solidFill>
                <a:latin typeface="Arial"/>
              </a:rPr>
              <a:t>độ</a:t>
            </a:r>
            <a:r>
              <a:rPr lang="en-US" sz="2800" b="1" noProof="0" dirty="0">
                <a:solidFill>
                  <a:srgbClr val="000066"/>
                </a:solidFill>
                <a:latin typeface="Arial"/>
              </a:rPr>
              <a:t> </a:t>
            </a:r>
            <a:r>
              <a:rPr lang="en-US" sz="2800" b="1" noProof="0" dirty="0" err="1">
                <a:solidFill>
                  <a:srgbClr val="000066"/>
                </a:solidFill>
                <a:latin typeface="Arial"/>
              </a:rPr>
              <a:t>cao</a:t>
            </a:r>
            <a:r>
              <a:rPr lang="en-US" sz="2800" b="1" noProof="0" dirty="0">
                <a:solidFill>
                  <a:srgbClr val="000066"/>
                </a:solidFill>
                <a:latin typeface="Arial"/>
              </a:rPr>
              <a:t> h’ </a:t>
            </a:r>
            <a:r>
              <a:rPr lang="en-US" sz="2800" b="1" noProof="0" dirty="0" err="1">
                <a:solidFill>
                  <a:srgbClr val="000066"/>
                </a:solidFill>
                <a:latin typeface="Arial"/>
              </a:rPr>
              <a:t>vật</a:t>
            </a:r>
            <a:r>
              <a:rPr lang="en-US" sz="2800" b="1" noProof="0" dirty="0">
                <a:solidFill>
                  <a:srgbClr val="000066"/>
                </a:solidFill>
                <a:latin typeface="Arial"/>
              </a:rPr>
              <a:t> </a:t>
            </a:r>
            <a:r>
              <a:rPr lang="en-US" sz="2800" b="1" noProof="0" dirty="0" err="1">
                <a:solidFill>
                  <a:srgbClr val="000066"/>
                </a:solidFill>
                <a:latin typeface="Arial"/>
              </a:rPr>
              <a:t>có</a:t>
            </a:r>
            <a:r>
              <a:rPr lang="en-US" sz="2800" b="1" noProof="0" dirty="0">
                <a:solidFill>
                  <a:srgbClr val="000066"/>
                </a:solidFill>
                <a:latin typeface="Arial"/>
              </a:rPr>
              <a:t> W</a:t>
            </a:r>
            <a:r>
              <a:rPr lang="en-US" sz="2800" b="1" baseline="-25000" dirty="0">
                <a:solidFill>
                  <a:srgbClr val="000066"/>
                </a:solidFill>
                <a:latin typeface="Arial"/>
              </a:rPr>
              <a:t>đ</a:t>
            </a:r>
            <a:r>
              <a:rPr lang="en-US" sz="2800" b="1" dirty="0">
                <a:solidFill>
                  <a:srgbClr val="000066"/>
                </a:solidFill>
                <a:latin typeface="Arial"/>
              </a:rPr>
              <a:t>’ = </a:t>
            </a:r>
            <a:r>
              <a:rPr lang="en-US" sz="2800" b="1" dirty="0" err="1">
                <a:solidFill>
                  <a:srgbClr val="000066"/>
                </a:solidFill>
                <a:latin typeface="Arial"/>
              </a:rPr>
              <a:t>W</a:t>
            </a:r>
            <a:r>
              <a:rPr lang="en-US" sz="2800" b="1" baseline="-25000" dirty="0" err="1">
                <a:solidFill>
                  <a:srgbClr val="000066"/>
                </a:solidFill>
                <a:latin typeface="Arial"/>
              </a:rPr>
              <a:t>t</a:t>
            </a:r>
            <a:r>
              <a:rPr lang="en-US" sz="2800" b="1" dirty="0">
                <a:solidFill>
                  <a:srgbClr val="000066"/>
                </a:solidFill>
                <a:latin typeface="Arial"/>
              </a:rPr>
              <a:t>’, </a:t>
            </a:r>
            <a:r>
              <a:rPr lang="en-US" sz="2800" b="1" dirty="0" err="1">
                <a:solidFill>
                  <a:srgbClr val="000066"/>
                </a:solidFill>
                <a:latin typeface="Arial"/>
              </a:rPr>
              <a:t>cơ</a:t>
            </a:r>
            <a:r>
              <a:rPr lang="en-US" sz="2800" b="1" dirty="0">
                <a:solidFill>
                  <a:srgbClr val="000066"/>
                </a:solidFill>
                <a:latin typeface="Arial"/>
              </a:rPr>
              <a:t> </a:t>
            </a:r>
            <a:r>
              <a:rPr lang="en-US" sz="2800" b="1" dirty="0" err="1">
                <a:solidFill>
                  <a:srgbClr val="000066"/>
                </a:solidFill>
                <a:latin typeface="Arial"/>
              </a:rPr>
              <a:t>năng</a:t>
            </a:r>
            <a:r>
              <a:rPr lang="en-US" sz="2800" b="1" dirty="0">
                <a:solidFill>
                  <a:srgbClr val="000066"/>
                </a:solidFill>
                <a:latin typeface="Arial"/>
              </a:rPr>
              <a:t> </a:t>
            </a:r>
            <a:r>
              <a:rPr lang="en-US" sz="2800" b="1" dirty="0" err="1">
                <a:solidFill>
                  <a:srgbClr val="000066"/>
                </a:solidFill>
                <a:latin typeface="Arial"/>
              </a:rPr>
              <a:t>của</a:t>
            </a:r>
            <a:r>
              <a:rPr lang="en-US" sz="2800" b="1" dirty="0">
                <a:solidFill>
                  <a:srgbClr val="000066"/>
                </a:solidFill>
                <a:latin typeface="Arial"/>
              </a:rPr>
              <a:t> </a:t>
            </a:r>
            <a:r>
              <a:rPr lang="en-US" sz="2800" b="1" dirty="0" err="1">
                <a:solidFill>
                  <a:srgbClr val="000066"/>
                </a:solidFill>
                <a:latin typeface="Arial"/>
              </a:rPr>
              <a:t>vật</a:t>
            </a:r>
            <a:r>
              <a:rPr lang="en-US" sz="2800" b="1" dirty="0">
                <a:solidFill>
                  <a:srgbClr val="000066"/>
                </a:solidFill>
                <a:latin typeface="Arial"/>
              </a:rPr>
              <a:t> </a:t>
            </a:r>
            <a:r>
              <a:rPr lang="en-US" sz="2800" b="1" dirty="0" err="1">
                <a:solidFill>
                  <a:srgbClr val="000066"/>
                </a:solidFill>
                <a:latin typeface="Arial"/>
              </a:rPr>
              <a:t>là</a:t>
            </a:r>
            <a:r>
              <a:rPr lang="en-US" sz="2800" b="1" dirty="0">
                <a:solidFill>
                  <a:srgbClr val="000066"/>
                </a:solidFill>
                <a:latin typeface="Arial"/>
              </a:rPr>
              <a:t>:</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4" name="TextBox 13" descr="n88 zalo Sel Nghieu"/>
              <p:cNvSpPr txBox="1"/>
              <p:nvPr/>
            </p:nvSpPr>
            <p:spPr>
              <a:xfrm>
                <a:off x="1959428" y="4224873"/>
                <a:ext cx="5839098" cy="569387"/>
              </a:xfrm>
              <a:prstGeom prst="rect">
                <a:avLst/>
              </a:prstGeom>
              <a:noFill/>
            </p:spPr>
            <p:txBody>
              <a:bodyPr wrap="square" tIns="91440" rtlCol="0">
                <a:spAutoFit/>
              </a:bodyPr>
              <a:lstStyle/>
              <a:p>
                <a:pPr lvl="0"/>
                <a:r>
                  <a:rPr kumimoji="0" lang="en-US" sz="2800" b="1" i="0" u="none" strike="noStrike" kern="1200" cap="none" spc="0" normalizeH="0" baseline="0" noProof="0" dirty="0">
                    <a:ln>
                      <a:noFill/>
                    </a:ln>
                    <a:solidFill>
                      <a:srgbClr val="000066"/>
                    </a:solidFill>
                    <a:effectLst/>
                    <a:uLnTx/>
                    <a:uFillTx/>
                    <a:latin typeface="Arial"/>
                    <a:ea typeface="+mn-ea"/>
                    <a:cs typeface="+mn-cs"/>
                  </a:rPr>
                  <a:t>W</a:t>
                </a:r>
                <a:r>
                  <a:rPr lang="en-US" sz="2800" b="1" noProof="0" dirty="0">
                    <a:solidFill>
                      <a:srgbClr val="000066"/>
                    </a:solidFill>
                    <a:latin typeface="Arial"/>
                  </a:rPr>
                  <a:t>’</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r>
                  <a:rPr kumimoji="0" lang="en-US" sz="2800" b="1" i="0" u="none" strike="noStrike" kern="1200" cap="none" spc="0" normalizeH="0" baseline="0" noProof="0" dirty="0" err="1">
                    <a:ln>
                      <a:noFill/>
                    </a:ln>
                    <a:solidFill>
                      <a:srgbClr val="000066"/>
                    </a:solidFill>
                    <a:effectLst/>
                    <a:uLnTx/>
                    <a:uFillTx/>
                    <a:latin typeface="Arial"/>
                    <a:ea typeface="+mn-ea"/>
                    <a:cs typeface="+mn-cs"/>
                  </a:rPr>
                  <a:t>W</a:t>
                </a:r>
                <a:r>
                  <a:rPr kumimoji="0" lang="en-US" sz="2800" b="1" i="0" u="none" strike="noStrike" kern="1200" cap="none" spc="0" normalizeH="0" baseline="-25000" noProof="0" dirty="0" err="1">
                    <a:ln>
                      <a:noFill/>
                    </a:ln>
                    <a:solidFill>
                      <a:srgbClr val="000066"/>
                    </a:solidFill>
                    <a:effectLst/>
                    <a:uLnTx/>
                    <a:uFillTx/>
                    <a:latin typeface="Arial"/>
                    <a:ea typeface="+mn-ea"/>
                    <a:cs typeface="+mn-cs"/>
                  </a:rPr>
                  <a:t>đ</a:t>
                </a:r>
                <a:r>
                  <a:rPr kumimoji="0" lang="en-US" sz="2800" b="1" i="0" u="none" strike="noStrike" kern="1200" cap="none" spc="0" normalizeH="0" noProof="0" dirty="0">
                    <a:ln>
                      <a:noFill/>
                    </a:ln>
                    <a:solidFill>
                      <a:srgbClr val="000066"/>
                    </a:solidFill>
                    <a:effectLst/>
                    <a:uLnTx/>
                    <a:uFillTx/>
                    <a:latin typeface="Arial"/>
                    <a:ea typeface="+mn-ea"/>
                    <a:cs typeface="+mn-cs"/>
                  </a:rPr>
                  <a:t>’</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r>
                  <a:rPr kumimoji="0" lang="en-US" sz="2800" b="1" i="0" u="none" strike="noStrike" kern="1200" cap="none" spc="0" normalizeH="0" baseline="0" noProof="0" dirty="0" err="1">
                    <a:ln>
                      <a:noFill/>
                    </a:ln>
                    <a:solidFill>
                      <a:srgbClr val="000066"/>
                    </a:solidFill>
                    <a:effectLst/>
                    <a:uLnTx/>
                    <a:uFillTx/>
                    <a:latin typeface="Arial"/>
                    <a:ea typeface="+mn-ea"/>
                    <a:cs typeface="+mn-cs"/>
                  </a:rPr>
                  <a:t>W</a:t>
                </a:r>
                <a:r>
                  <a:rPr kumimoji="0" lang="en-US" sz="2800" b="1" i="0" u="none" strike="noStrike" kern="1200" cap="none" spc="0" normalizeH="0" baseline="-25000" noProof="0" dirty="0" err="1">
                    <a:ln>
                      <a:noFill/>
                    </a:ln>
                    <a:solidFill>
                      <a:srgbClr val="000066"/>
                    </a:solidFill>
                    <a:effectLst/>
                    <a:uLnTx/>
                    <a:uFillTx/>
                    <a:latin typeface="Arial"/>
                    <a:ea typeface="+mn-ea"/>
                    <a:cs typeface="+mn-cs"/>
                  </a:rPr>
                  <a:t>t</a:t>
                </a:r>
                <a:r>
                  <a:rPr lang="en-US" sz="2800" b="1" dirty="0">
                    <a:solidFill>
                      <a:srgbClr val="000066"/>
                    </a:solidFill>
                    <a:latin typeface="Arial"/>
                  </a:rPr>
                  <a:t>’</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14:m>
                  <m:oMath xmlns:m="http://schemas.openxmlformats.org/officeDocument/2006/math">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𝟐</m:t>
                    </m:r>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m:t>
                    </m:r>
                  </m:oMath>
                </a14:m>
                <a:r>
                  <a:rPr lang="en-US" sz="2800" b="1" dirty="0">
                    <a:solidFill>
                      <a:srgbClr val="000066"/>
                    </a:solidFill>
                  </a:rPr>
                  <a:t> </a:t>
                </a:r>
                <a:r>
                  <a:rPr lang="en-US" sz="2800" b="1" dirty="0" err="1">
                    <a:solidFill>
                      <a:srgbClr val="000066"/>
                    </a:solidFill>
                  </a:rPr>
                  <a:t>W</a:t>
                </a:r>
                <a:r>
                  <a:rPr lang="en-US" sz="2800" b="1" baseline="-25000" dirty="0" err="1">
                    <a:solidFill>
                      <a:srgbClr val="000066"/>
                    </a:solidFill>
                  </a:rPr>
                  <a:t>t</a:t>
                </a:r>
                <a:r>
                  <a:rPr lang="en-US" sz="2800" b="1" dirty="0">
                    <a:solidFill>
                      <a:srgbClr val="000066"/>
                    </a:solidFill>
                  </a:rPr>
                  <a:t>’ = 2.m.g.h’</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mc:Choice>
        <mc:Fallback xmlns="">
          <p:sp>
            <p:nvSpPr>
              <p:cNvPr id="14" name="TextBox 13" descr="n88 zalo Sel Nghieu"/>
              <p:cNvSpPr txBox="1">
                <a:spLocks noRot="1" noChangeAspect="1" noMove="1" noResize="1" noEditPoints="1" noAdjustHandles="1" noChangeArrowheads="1" noChangeShapeType="1" noTextEdit="1"/>
              </p:cNvSpPr>
              <p:nvPr/>
            </p:nvSpPr>
            <p:spPr>
              <a:xfrm>
                <a:off x="1959428" y="4224873"/>
                <a:ext cx="5839098" cy="569387"/>
              </a:xfrm>
              <a:prstGeom prst="rect">
                <a:avLst/>
              </a:prstGeom>
              <a:blipFill>
                <a:blip r:embed="rId4"/>
                <a:stretch>
                  <a:fillRect l="-2088" t="-3226" b="-30108"/>
                </a:stretch>
              </a:blipFill>
            </p:spPr>
            <p:txBody>
              <a:bodyPr/>
              <a:lstStyle/>
              <a:p>
                <a:r>
                  <a:rPr lang="en-US">
                    <a:noFill/>
                  </a:rPr>
                  <a:t> </a:t>
                </a:r>
              </a:p>
            </p:txBody>
          </p:sp>
        </mc:Fallback>
      </mc:AlternateContent>
      <p:sp>
        <p:nvSpPr>
          <p:cNvPr id="9" name="TextBox 8" descr="n88 zalo Sel Nghieu"/>
          <p:cNvSpPr txBox="1"/>
          <p:nvPr/>
        </p:nvSpPr>
        <p:spPr>
          <a:xfrm>
            <a:off x="918754" y="4837277"/>
            <a:ext cx="9831977"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err="1">
                <a:solidFill>
                  <a:srgbClr val="000066"/>
                </a:solidFill>
                <a:latin typeface="Arial"/>
              </a:rPr>
              <a:t>Vì</a:t>
            </a:r>
            <a:r>
              <a:rPr lang="en-US" sz="2800" b="1" dirty="0">
                <a:solidFill>
                  <a:srgbClr val="000066"/>
                </a:solidFill>
                <a:latin typeface="Arial"/>
              </a:rPr>
              <a:t> </a:t>
            </a:r>
            <a:r>
              <a:rPr lang="en-US" sz="2800" b="1" dirty="0" err="1">
                <a:solidFill>
                  <a:srgbClr val="000066"/>
                </a:solidFill>
                <a:latin typeface="Arial"/>
              </a:rPr>
              <a:t>bỏ</a:t>
            </a:r>
            <a:r>
              <a:rPr lang="en-US" sz="2800" b="1" dirty="0">
                <a:solidFill>
                  <a:srgbClr val="000066"/>
                </a:solidFill>
                <a:latin typeface="Arial"/>
              </a:rPr>
              <a:t> qua </a:t>
            </a:r>
            <a:r>
              <a:rPr lang="en-US" sz="2800" b="1" dirty="0" err="1">
                <a:solidFill>
                  <a:srgbClr val="000066"/>
                </a:solidFill>
                <a:latin typeface="Arial"/>
              </a:rPr>
              <a:t>mọi</a:t>
            </a:r>
            <a:r>
              <a:rPr lang="en-US" sz="2800" b="1" dirty="0">
                <a:solidFill>
                  <a:srgbClr val="000066"/>
                </a:solidFill>
                <a:latin typeface="Arial"/>
              </a:rPr>
              <a:t> ma </a:t>
            </a:r>
            <a:r>
              <a:rPr lang="en-US" sz="2800" b="1" dirty="0" err="1">
                <a:solidFill>
                  <a:srgbClr val="000066"/>
                </a:solidFill>
                <a:latin typeface="Arial"/>
              </a:rPr>
              <a:t>sát</a:t>
            </a:r>
            <a:r>
              <a:rPr lang="en-US" sz="2800" b="1" dirty="0">
                <a:solidFill>
                  <a:srgbClr val="000066"/>
                </a:solidFill>
                <a:latin typeface="Arial"/>
              </a:rPr>
              <a:t> </a:t>
            </a:r>
            <a:r>
              <a:rPr lang="en-US" sz="2800" b="1" dirty="0" err="1">
                <a:solidFill>
                  <a:srgbClr val="000066"/>
                </a:solidFill>
                <a:latin typeface="Arial"/>
              </a:rPr>
              <a:t>nên</a:t>
            </a:r>
            <a:r>
              <a:rPr lang="en-US" sz="2800" b="1" dirty="0">
                <a:solidFill>
                  <a:srgbClr val="000066"/>
                </a:solidFill>
                <a:latin typeface="Arial"/>
              </a:rPr>
              <a:t> </a:t>
            </a:r>
            <a:r>
              <a:rPr lang="en-US" sz="2800" b="1" dirty="0" err="1">
                <a:solidFill>
                  <a:srgbClr val="000066"/>
                </a:solidFill>
                <a:latin typeface="Arial"/>
              </a:rPr>
              <a:t>cơ</a:t>
            </a:r>
            <a:r>
              <a:rPr lang="en-US" sz="2800" b="1" dirty="0">
                <a:solidFill>
                  <a:srgbClr val="000066"/>
                </a:solidFill>
                <a:latin typeface="Arial"/>
              </a:rPr>
              <a:t> </a:t>
            </a:r>
            <a:r>
              <a:rPr lang="en-US" sz="2800" b="1" dirty="0" err="1">
                <a:solidFill>
                  <a:srgbClr val="000066"/>
                </a:solidFill>
                <a:latin typeface="Arial"/>
              </a:rPr>
              <a:t>năng</a:t>
            </a:r>
            <a:r>
              <a:rPr lang="en-US" sz="2800" b="1" dirty="0">
                <a:solidFill>
                  <a:srgbClr val="000066"/>
                </a:solidFill>
                <a:latin typeface="Arial"/>
              </a:rPr>
              <a:t> </a:t>
            </a:r>
            <a:r>
              <a:rPr lang="en-US" sz="2800" b="1" dirty="0" err="1">
                <a:solidFill>
                  <a:srgbClr val="000066"/>
                </a:solidFill>
                <a:latin typeface="Arial"/>
              </a:rPr>
              <a:t>bảo</a:t>
            </a:r>
            <a:r>
              <a:rPr lang="en-US" sz="2800" b="1" dirty="0">
                <a:solidFill>
                  <a:srgbClr val="000066"/>
                </a:solidFill>
                <a:latin typeface="Arial"/>
              </a:rPr>
              <a:t> </a:t>
            </a:r>
            <a:r>
              <a:rPr lang="en-US" sz="2800" b="1" dirty="0" err="1">
                <a:solidFill>
                  <a:srgbClr val="000066"/>
                </a:solidFill>
                <a:latin typeface="Arial"/>
              </a:rPr>
              <a:t>toàn</a:t>
            </a:r>
            <a:r>
              <a:rPr lang="en-US" sz="2800" b="1" dirty="0">
                <a:solidFill>
                  <a:srgbClr val="000066"/>
                </a:solidFill>
                <a:latin typeface="Arial"/>
              </a:rPr>
              <a:t>, ta </a:t>
            </a:r>
            <a:r>
              <a:rPr lang="en-US" sz="2800" b="1" dirty="0" err="1">
                <a:solidFill>
                  <a:srgbClr val="000066"/>
                </a:solidFill>
                <a:latin typeface="Arial"/>
              </a:rPr>
              <a:t>có</a:t>
            </a:r>
            <a:r>
              <a:rPr lang="en-US" sz="2800" b="1" dirty="0">
                <a:solidFill>
                  <a:srgbClr val="000066"/>
                </a:solidFill>
                <a:latin typeface="Arial"/>
              </a:rPr>
              <a:t>:</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0" name="TextBox 9" descr="n88 zalo Sel Nghieu"/>
              <p:cNvSpPr txBox="1"/>
              <p:nvPr/>
            </p:nvSpPr>
            <p:spPr>
              <a:xfrm>
                <a:off x="1959428" y="5406664"/>
                <a:ext cx="8464732" cy="569387"/>
              </a:xfrm>
              <a:prstGeom prst="rect">
                <a:avLst/>
              </a:prstGeom>
              <a:noFill/>
            </p:spPr>
            <p:txBody>
              <a:bodyPr wrap="square" tIns="91440" rtlCol="0">
                <a:spAutoFit/>
              </a:bodyPr>
              <a:lstStyle/>
              <a:p>
                <a:pPr lvl="0"/>
                <a:r>
                  <a:rPr kumimoji="0" lang="en-US" sz="2800" b="1" i="0" u="none" strike="noStrike" kern="1200" cap="none" spc="0" normalizeH="0" baseline="0" noProof="0" dirty="0">
                    <a:ln>
                      <a:noFill/>
                    </a:ln>
                    <a:solidFill>
                      <a:srgbClr val="000066"/>
                    </a:solidFill>
                    <a:effectLst/>
                    <a:uLnTx/>
                    <a:uFillTx/>
                    <a:latin typeface="Arial"/>
                    <a:ea typeface="+mn-ea"/>
                    <a:cs typeface="+mn-cs"/>
                  </a:rPr>
                  <a:t>W = W</a:t>
                </a:r>
                <a:r>
                  <a:rPr lang="en-US" sz="2800" b="1" noProof="0" dirty="0">
                    <a:solidFill>
                      <a:srgbClr val="000066"/>
                    </a:solidFill>
                    <a:latin typeface="Arial"/>
                  </a:rPr>
                  <a:t>’</a:t>
                </a:r>
                <a:r>
                  <a:rPr lang="en-US" sz="2800" b="1" dirty="0">
                    <a:solidFill>
                      <a:srgbClr val="000066"/>
                    </a:solidFill>
                    <a:latin typeface="Arial"/>
                  </a:rPr>
                  <a:t> </a:t>
                </a:r>
                <a14:m>
                  <m:oMath xmlns:m="http://schemas.openxmlformats.org/officeDocument/2006/math">
                    <m:r>
                      <a:rPr lang="en-US" sz="2800" b="1" i="1" smtClean="0">
                        <a:solidFill>
                          <a:srgbClr val="000066"/>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10.m.g = 2.m.g.h’ </a:t>
                </a:r>
                <a14:m>
                  <m:oMath xmlns:m="http://schemas.openxmlformats.org/officeDocument/2006/math">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h’ = 5 m.</a:t>
                </a:r>
              </a:p>
            </p:txBody>
          </p:sp>
        </mc:Choice>
        <mc:Fallback xmlns="">
          <p:sp>
            <p:nvSpPr>
              <p:cNvPr id="10" name="TextBox 9" descr="n88 zalo Sel Nghieu"/>
              <p:cNvSpPr txBox="1">
                <a:spLocks noRot="1" noChangeAspect="1" noMove="1" noResize="1" noEditPoints="1" noAdjustHandles="1" noChangeArrowheads="1" noChangeShapeType="1" noTextEdit="1"/>
              </p:cNvSpPr>
              <p:nvPr/>
            </p:nvSpPr>
            <p:spPr>
              <a:xfrm>
                <a:off x="1959428" y="5406664"/>
                <a:ext cx="8464732" cy="569387"/>
              </a:xfrm>
              <a:prstGeom prst="rect">
                <a:avLst/>
              </a:prstGeom>
              <a:blipFill>
                <a:blip r:embed="rId5"/>
                <a:stretch>
                  <a:fillRect l="-1440" t="-3226" b="-29032"/>
                </a:stretch>
              </a:blipFill>
            </p:spPr>
            <p:txBody>
              <a:bodyPr/>
              <a:lstStyle/>
              <a:p>
                <a:r>
                  <a:rPr lang="en-US">
                    <a:noFill/>
                  </a:rPr>
                  <a:t> </a:t>
                </a:r>
              </a:p>
            </p:txBody>
          </p:sp>
        </mc:Fallback>
      </mc:AlternateContent>
      <p:sp>
        <p:nvSpPr>
          <p:cNvPr id="3" name="TextBox 2" descr="n88 zalo Sel Nghieu"/>
          <p:cNvSpPr txBox="1"/>
          <p:nvPr/>
        </p:nvSpPr>
        <p:spPr>
          <a:xfrm>
            <a:off x="1254034" y="744583"/>
            <a:ext cx="418012" cy="523220"/>
          </a:xfrm>
          <a:prstGeom prst="rect">
            <a:avLst/>
          </a:prstGeom>
          <a:solidFill>
            <a:schemeClr val="tx2">
              <a:lumMod val="50000"/>
            </a:schemeClr>
          </a:solidFill>
        </p:spPr>
        <p:txBody>
          <a:bodyPr wrap="square" rtlCol="0">
            <a:spAutoFit/>
          </a:bodyPr>
          <a:lstStyle/>
          <a:p>
            <a:r>
              <a:rPr lang="en-US" sz="2800" b="1" dirty="0">
                <a:solidFill>
                  <a:schemeClr val="accent5">
                    <a:lumMod val="50000"/>
                  </a:schemeClr>
                </a:solidFill>
              </a:rPr>
              <a:t>1</a:t>
            </a:r>
          </a:p>
        </p:txBody>
      </p:sp>
    </p:spTree>
    <p:extLst>
      <p:ext uri="{BB962C8B-B14F-4D97-AF65-F5344CB8AC3E}">
        <p14:creationId xmlns:p14="http://schemas.microsoft.com/office/powerpoint/2010/main" val="1420654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12" grpId="0"/>
      <p:bldP spid="13" grpId="0"/>
      <p:bldP spid="14"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8 zalo Sel Nghi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5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88 zalo Sel Nghieu"/>
          <p:cNvSpPr txBox="1"/>
          <p:nvPr/>
        </p:nvSpPr>
        <p:spPr>
          <a:xfrm>
            <a:off x="827314" y="1412240"/>
            <a:ext cx="10566400"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66"/>
                </a:solidFill>
                <a:effectLst/>
                <a:uLnTx/>
                <a:uFillTx/>
                <a:latin typeface="Arial"/>
                <a:ea typeface="+mn-ea"/>
                <a:cs typeface="+mn-cs"/>
              </a:rPr>
              <a:t>Chọn</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mốc</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tính</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thế</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năng</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của</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vật</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tại</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mặt</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đất</a:t>
            </a:r>
            <a:r>
              <a:rPr kumimoji="0" lang="en-US" sz="2800" b="1" i="0" u="none" strike="noStrike" kern="1200" cap="none" spc="0" normalizeH="0" baseline="0" noProof="0" dirty="0">
                <a:ln>
                  <a:noFill/>
                </a:ln>
                <a:solidFill>
                  <a:srgbClr val="000066"/>
                </a:solidFill>
                <a:effectLst/>
                <a:uLnTx/>
                <a:uFillTx/>
                <a:latin typeface="Arial"/>
                <a:ea typeface="+mn-ea"/>
                <a:cs typeface="+mn-cs"/>
              </a:rPr>
              <a:t>.</a:t>
            </a:r>
          </a:p>
        </p:txBody>
      </p:sp>
      <p:sp>
        <p:nvSpPr>
          <p:cNvPr id="7" name="TextBox 6" descr="n88 zalo Sel Nghieu"/>
          <p:cNvSpPr txBox="1"/>
          <p:nvPr/>
        </p:nvSpPr>
        <p:spPr>
          <a:xfrm>
            <a:off x="827314" y="2069406"/>
            <a:ext cx="10842172"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Ở </a:t>
            </a:r>
            <a:r>
              <a:rPr kumimoji="0" lang="en-US" sz="2800" b="1" i="0" u="none" strike="noStrike" kern="1200" cap="none" spc="0" normalizeH="0" baseline="0" noProof="0" dirty="0" err="1">
                <a:ln>
                  <a:noFill/>
                </a:ln>
                <a:solidFill>
                  <a:srgbClr val="000066"/>
                </a:solidFill>
                <a:effectLst/>
                <a:uLnTx/>
                <a:uFillTx/>
                <a:latin typeface="Arial"/>
                <a:ea typeface="+mn-ea"/>
                <a:cs typeface="+mn-cs"/>
              </a:rPr>
              <a:t>độ</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cao</a:t>
            </a:r>
            <a:r>
              <a:rPr kumimoji="0" lang="en-US" sz="2800" b="1" i="0" u="none" strike="noStrike" kern="1200" cap="none" spc="0" normalizeH="0" baseline="0" noProof="0" dirty="0">
                <a:ln>
                  <a:noFill/>
                </a:ln>
                <a:solidFill>
                  <a:srgbClr val="000066"/>
                </a:solidFill>
                <a:effectLst/>
                <a:uLnTx/>
                <a:uFillTx/>
                <a:latin typeface="Arial"/>
                <a:ea typeface="+mn-ea"/>
                <a:cs typeface="+mn-cs"/>
              </a:rPr>
              <a:t> h</a:t>
            </a:r>
            <a:r>
              <a:rPr kumimoji="0" lang="en-US" sz="2800" b="1" i="0" u="none" strike="noStrike" kern="1200" cap="none" spc="0" normalizeH="0" baseline="-25000" noProof="0" dirty="0">
                <a:ln>
                  <a:noFill/>
                </a:ln>
                <a:solidFill>
                  <a:srgbClr val="000066"/>
                </a:solidFill>
                <a:effectLst/>
                <a:uLnTx/>
                <a:uFillTx/>
                <a:latin typeface="Arial"/>
                <a:ea typeface="+mn-ea"/>
                <a:cs typeface="+mn-cs"/>
              </a:rPr>
              <a:t>1</a:t>
            </a:r>
            <a:r>
              <a:rPr kumimoji="0" lang="en-US" sz="2800" b="1" i="0" u="none" strike="noStrike" kern="1200" cap="none" spc="0" normalizeH="0" baseline="0" noProof="0" dirty="0">
                <a:ln>
                  <a:noFill/>
                </a:ln>
                <a:solidFill>
                  <a:srgbClr val="000066"/>
                </a:solidFill>
                <a:effectLst/>
                <a:uLnTx/>
                <a:uFillTx/>
                <a:latin typeface="Arial"/>
                <a:ea typeface="+mn-ea"/>
                <a:cs typeface="+mn-cs"/>
              </a:rPr>
              <a:t> = 0,8 m,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vật</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có</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vận</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tốc</a:t>
            </a:r>
            <a:r>
              <a:rPr kumimoji="0" lang="en-US" sz="2800" b="1" i="0" u="none" strike="noStrike" kern="1200" cap="none" spc="0" normalizeH="0" baseline="0" noProof="0" dirty="0">
                <a:ln>
                  <a:noFill/>
                </a:ln>
                <a:solidFill>
                  <a:srgbClr val="000066"/>
                </a:solidFill>
                <a:effectLst/>
                <a:uLnTx/>
                <a:uFillTx/>
                <a:latin typeface="Arial"/>
                <a:ea typeface="+mn-ea"/>
                <a:cs typeface="+mn-cs"/>
              </a:rPr>
              <a:t> v</a:t>
            </a:r>
            <a:r>
              <a:rPr kumimoji="0" lang="en-US" sz="2800" b="1" i="0" u="none" strike="noStrike" kern="1200" cap="none" spc="0" normalizeH="0" baseline="-25000" noProof="0" dirty="0">
                <a:ln>
                  <a:noFill/>
                </a:ln>
                <a:solidFill>
                  <a:srgbClr val="000066"/>
                </a:solidFill>
                <a:effectLst/>
                <a:uLnTx/>
                <a:uFillTx/>
                <a:latin typeface="Arial"/>
                <a:ea typeface="+mn-ea"/>
                <a:cs typeface="+mn-cs"/>
              </a:rPr>
              <a:t>1</a:t>
            </a:r>
            <a:r>
              <a:rPr kumimoji="0" lang="en-US" sz="2800" b="1" i="0" u="none" strike="noStrike" kern="1200" cap="none" spc="0" normalizeH="0" baseline="0" noProof="0" dirty="0">
                <a:ln>
                  <a:noFill/>
                </a:ln>
                <a:solidFill>
                  <a:srgbClr val="000066"/>
                </a:solidFill>
                <a:effectLst/>
                <a:uLnTx/>
                <a:uFillTx/>
                <a:latin typeface="Arial"/>
                <a:ea typeface="+mn-ea"/>
                <a:cs typeface="+mn-cs"/>
              </a:rPr>
              <a:t> = 0,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vật</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có</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cơ</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năng</a:t>
            </a:r>
            <a:r>
              <a:rPr kumimoji="0" lang="en-US" sz="2800" b="1" i="0" u="none" strike="noStrike" kern="1200" cap="none" spc="0" normalizeH="0" baseline="0" noProof="0" dirty="0">
                <a:ln>
                  <a:noFill/>
                </a:ln>
                <a:solidFill>
                  <a:srgbClr val="000066"/>
                </a:solidFill>
                <a:effectLst/>
                <a:uLnTx/>
                <a:uFillTx/>
                <a:latin typeface="Arial"/>
                <a:ea typeface="+mn-ea"/>
                <a:cs typeface="+mn-cs"/>
              </a:rPr>
              <a:t>:</a:t>
            </a:r>
          </a:p>
        </p:txBody>
      </p:sp>
      <mc:AlternateContent xmlns:mc="http://schemas.openxmlformats.org/markup-compatibility/2006" xmlns:a14="http://schemas.microsoft.com/office/drawing/2010/main">
        <mc:Choice Requires="a14">
          <p:sp>
            <p:nvSpPr>
              <p:cNvPr id="11" name="TextBox 10" descr="n88 zalo Sel Nghieu"/>
              <p:cNvSpPr txBox="1"/>
              <p:nvPr/>
            </p:nvSpPr>
            <p:spPr>
              <a:xfrm>
                <a:off x="1541418" y="2740424"/>
                <a:ext cx="5734594" cy="774186"/>
              </a:xfrm>
              <a:prstGeom prst="rect">
                <a:avLst/>
              </a:prstGeom>
              <a:noFill/>
            </p:spPr>
            <p:txBody>
              <a:bodyPr wrap="square" t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W</a:t>
                </a:r>
                <a:r>
                  <a:rPr kumimoji="0" lang="en-US" sz="2800" b="1" i="0" u="none" strike="noStrike" kern="1200" cap="none" spc="0" normalizeH="0" baseline="-25000" noProof="0" dirty="0">
                    <a:ln>
                      <a:noFill/>
                    </a:ln>
                    <a:solidFill>
                      <a:srgbClr val="000066"/>
                    </a:solidFill>
                    <a:effectLst/>
                    <a:uLnTx/>
                    <a:uFillTx/>
                    <a:latin typeface="Arial"/>
                    <a:ea typeface="+mn-ea"/>
                    <a:cs typeface="+mn-cs"/>
                  </a:rPr>
                  <a:t>1</a:t>
                </a:r>
                <a:r>
                  <a:rPr kumimoji="0" lang="en-US" sz="2800" b="1" i="0" u="none" strike="noStrike" kern="1200" cap="none" spc="0" normalizeH="0" baseline="0" noProof="0" dirty="0">
                    <a:ln>
                      <a:noFill/>
                    </a:ln>
                    <a:solidFill>
                      <a:srgbClr val="000066"/>
                    </a:solidFill>
                    <a:effectLst/>
                    <a:uLnTx/>
                    <a:uFillTx/>
                    <a:latin typeface="Arial"/>
                    <a:ea typeface="+mn-ea"/>
                    <a:cs typeface="+mn-cs"/>
                  </a:rPr>
                  <a:t> = W</a:t>
                </a:r>
                <a:r>
                  <a:rPr kumimoji="0" lang="en-US" sz="2800" b="1" i="0" u="none" strike="noStrike" kern="1200" cap="none" spc="0" normalizeH="0" baseline="-25000" noProof="0" dirty="0">
                    <a:ln>
                      <a:noFill/>
                    </a:ln>
                    <a:solidFill>
                      <a:srgbClr val="000066"/>
                    </a:solidFill>
                    <a:effectLst/>
                    <a:uLnTx/>
                    <a:uFillTx/>
                    <a:latin typeface="Arial"/>
                    <a:ea typeface="+mn-ea"/>
                    <a:cs typeface="+mn-cs"/>
                  </a:rPr>
                  <a:t>đ1</a:t>
                </a:r>
                <a:r>
                  <a:rPr kumimoji="0" lang="en-US" sz="2800" b="1" i="0" u="none" strike="noStrike" kern="1200" cap="none" spc="0" normalizeH="0" baseline="0" noProof="0" dirty="0">
                    <a:ln>
                      <a:noFill/>
                    </a:ln>
                    <a:solidFill>
                      <a:srgbClr val="000066"/>
                    </a:solidFill>
                    <a:effectLst/>
                    <a:uLnTx/>
                    <a:uFillTx/>
                    <a:latin typeface="Arial"/>
                    <a:ea typeface="+mn-ea"/>
                    <a:cs typeface="+mn-cs"/>
                  </a:rPr>
                  <a:t> + W</a:t>
                </a:r>
                <a:r>
                  <a:rPr kumimoji="0" lang="en-US" sz="2800" b="1" i="0" u="none" strike="noStrike" kern="1200" cap="none" spc="0" normalizeH="0" baseline="-25000" noProof="0" dirty="0">
                    <a:ln>
                      <a:noFill/>
                    </a:ln>
                    <a:solidFill>
                      <a:srgbClr val="000066"/>
                    </a:solidFill>
                    <a:effectLst/>
                    <a:uLnTx/>
                    <a:uFillTx/>
                    <a:latin typeface="Arial"/>
                    <a:ea typeface="+mn-ea"/>
                    <a:cs typeface="+mn-cs"/>
                  </a:rPr>
                  <a:t>t1</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14:m>
                  <m:oMath xmlns:m="http://schemas.openxmlformats.org/officeDocument/2006/math">
                    <m:f>
                      <m:fPr>
                        <m:ctrlP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ctrlPr>
                      </m:fPr>
                      <m:num>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𝟏</m:t>
                        </m:r>
                      </m:num>
                      <m:den>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𝟐</m:t>
                        </m:r>
                      </m:den>
                    </m:f>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𝒎</m:t>
                    </m:r>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m:t>
                    </m:r>
                    <m:sSubSup>
                      <m:sSubSupPr>
                        <m:ctrlP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ctrlPr>
                      </m:sSubSupPr>
                      <m:e>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𝒗</m:t>
                        </m:r>
                      </m:e>
                      <m:sub>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𝟏</m:t>
                        </m:r>
                      </m:sub>
                      <m:sup>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𝟐</m:t>
                        </m:r>
                      </m:sup>
                    </m:sSubSup>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 m.g.h</a:t>
                </a:r>
                <a:r>
                  <a:rPr kumimoji="0" lang="en-US" sz="2800" b="1" i="0" u="none" strike="noStrike" kern="1200" cap="none" spc="0" normalizeH="0" baseline="-25000" noProof="0" dirty="0">
                    <a:ln>
                      <a:noFill/>
                    </a:ln>
                    <a:solidFill>
                      <a:srgbClr val="000066"/>
                    </a:solidFill>
                    <a:effectLst/>
                    <a:uLnTx/>
                    <a:uFillTx/>
                    <a:latin typeface="Arial"/>
                    <a:ea typeface="+mn-ea"/>
                    <a:cs typeface="+mn-cs"/>
                  </a:rPr>
                  <a:t>1</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p>
            </p:txBody>
          </p:sp>
        </mc:Choice>
        <mc:Fallback xmlns="">
          <p:sp>
            <p:nvSpPr>
              <p:cNvPr id="11" name="TextBox 10" descr="n88 zalo Sel Nghieu"/>
              <p:cNvSpPr txBox="1">
                <a:spLocks noRot="1" noChangeAspect="1" noMove="1" noResize="1" noEditPoints="1" noAdjustHandles="1" noChangeArrowheads="1" noChangeShapeType="1" noTextEdit="1"/>
              </p:cNvSpPr>
              <p:nvPr/>
            </p:nvSpPr>
            <p:spPr>
              <a:xfrm>
                <a:off x="1541418" y="2740424"/>
                <a:ext cx="5734594" cy="774186"/>
              </a:xfrm>
              <a:prstGeom prst="rect">
                <a:avLst/>
              </a:prstGeom>
              <a:blipFill>
                <a:blip r:embed="rId3"/>
                <a:stretch>
                  <a:fillRect l="-2232" r="-213" b="-5512"/>
                </a:stretch>
              </a:blipFill>
            </p:spPr>
            <p:txBody>
              <a:bodyPr/>
              <a:lstStyle/>
              <a:p>
                <a:r>
                  <a:rPr lang="en-US">
                    <a:noFill/>
                  </a:rPr>
                  <a:t> </a:t>
                </a:r>
              </a:p>
            </p:txBody>
          </p:sp>
        </mc:Fallback>
      </mc:AlternateContent>
      <p:sp>
        <p:nvSpPr>
          <p:cNvPr id="12" name="TextBox 11" descr="n88 zalo Sel Nghieu"/>
          <p:cNvSpPr txBox="1"/>
          <p:nvPr/>
        </p:nvSpPr>
        <p:spPr>
          <a:xfrm>
            <a:off x="7238997" y="2847787"/>
            <a:ext cx="4247607" cy="569387"/>
          </a:xfrm>
          <a:prstGeom prst="rect">
            <a:avLst/>
          </a:prstGeom>
          <a:noFill/>
        </p:spPr>
        <p:txBody>
          <a:bodyPr wrap="square" t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 0 + 0,5.9,8.0,8 = 3,92</a:t>
            </a:r>
            <a:r>
              <a:rPr kumimoji="0" lang="en-US" sz="2800" b="1" i="0" u="none" strike="noStrike" kern="1200" cap="none" spc="0" normalizeH="0" noProof="0" dirty="0">
                <a:ln>
                  <a:noFill/>
                </a:ln>
                <a:solidFill>
                  <a:srgbClr val="000066"/>
                </a:solidFill>
                <a:effectLst/>
                <a:uLnTx/>
                <a:uFillTx/>
                <a:latin typeface="Arial"/>
                <a:ea typeface="+mn-ea"/>
                <a:cs typeface="+mn-cs"/>
              </a:rPr>
              <a:t> J</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
        <p:nvSpPr>
          <p:cNvPr id="9" name="TextBox 8" descr="n88 zalo Sel Nghieu"/>
          <p:cNvSpPr txBox="1"/>
          <p:nvPr/>
        </p:nvSpPr>
        <p:spPr>
          <a:xfrm>
            <a:off x="918754" y="4780595"/>
            <a:ext cx="9831977"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Ta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có</a:t>
            </a:r>
            <a:r>
              <a:rPr lang="en-US" sz="2800" b="1" dirty="0">
                <a:solidFill>
                  <a:srgbClr val="000066"/>
                </a:solidFill>
                <a:latin typeface="Arial"/>
              </a:rPr>
              <a:t>: W</a:t>
            </a:r>
            <a:r>
              <a:rPr lang="en-US" sz="2800" b="1" baseline="-25000" dirty="0">
                <a:solidFill>
                  <a:srgbClr val="000066"/>
                </a:solidFill>
                <a:latin typeface="Arial"/>
              </a:rPr>
              <a:t>2</a:t>
            </a:r>
            <a:r>
              <a:rPr lang="en-US" sz="2800" b="1" dirty="0">
                <a:solidFill>
                  <a:srgbClr val="000066"/>
                </a:solidFill>
                <a:latin typeface="Arial"/>
              </a:rPr>
              <a:t> = W</a:t>
            </a:r>
            <a:r>
              <a:rPr lang="en-US" sz="2800" b="1" baseline="-25000" dirty="0">
                <a:solidFill>
                  <a:srgbClr val="000066"/>
                </a:solidFill>
                <a:latin typeface="Arial"/>
              </a:rPr>
              <a:t>đ2</a:t>
            </a:r>
            <a:r>
              <a:rPr lang="en-US" sz="2800" b="1" dirty="0">
                <a:solidFill>
                  <a:srgbClr val="000066"/>
                </a:solidFill>
                <a:latin typeface="Arial"/>
              </a:rPr>
              <a:t> + W</a:t>
            </a:r>
            <a:r>
              <a:rPr lang="en-US" sz="2800" b="1" baseline="-25000" dirty="0">
                <a:solidFill>
                  <a:srgbClr val="000066"/>
                </a:solidFill>
                <a:latin typeface="Arial"/>
              </a:rPr>
              <a:t>t2</a:t>
            </a:r>
            <a:r>
              <a:rPr lang="en-US" sz="2800" b="1" dirty="0">
                <a:solidFill>
                  <a:srgbClr val="000066"/>
                </a:solidFill>
                <a:latin typeface="Arial"/>
              </a:rPr>
              <a:t> = W</a:t>
            </a:r>
            <a:r>
              <a:rPr lang="en-US" sz="2800" b="1" baseline="-25000" dirty="0">
                <a:solidFill>
                  <a:srgbClr val="000066"/>
                </a:solidFill>
                <a:latin typeface="Arial"/>
              </a:rPr>
              <a:t>đ2</a:t>
            </a:r>
            <a:r>
              <a:rPr lang="en-US" sz="2800" b="1" dirty="0">
                <a:solidFill>
                  <a:srgbClr val="000066"/>
                </a:solidFill>
                <a:latin typeface="Arial"/>
              </a:rPr>
              <a:t> + 2,94</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
        <p:nvSpPr>
          <p:cNvPr id="3" name="TextBox 2" descr="n88 zalo Sel Nghieu"/>
          <p:cNvSpPr txBox="1"/>
          <p:nvPr/>
        </p:nvSpPr>
        <p:spPr>
          <a:xfrm>
            <a:off x="1254034" y="744583"/>
            <a:ext cx="418012" cy="523220"/>
          </a:xfrm>
          <a:prstGeom prst="rect">
            <a:avLst/>
          </a:prstGeom>
          <a:solidFill>
            <a:schemeClr val="tx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95E72">
                    <a:lumMod val="50000"/>
                  </a:srgbClr>
                </a:solidFill>
                <a:latin typeface="Arial"/>
              </a:rPr>
              <a:t>2</a:t>
            </a:r>
            <a:endParaRPr kumimoji="0" lang="en-US" sz="2800" b="1" i="0" u="none" strike="noStrike" kern="1200" cap="none" spc="0" normalizeH="0" baseline="0" noProof="0" dirty="0">
              <a:ln>
                <a:noFill/>
              </a:ln>
              <a:solidFill>
                <a:srgbClr val="095E72">
                  <a:lumMod val="50000"/>
                </a:srgbClr>
              </a:solidFill>
              <a:effectLst/>
              <a:uLnTx/>
              <a:uFillTx/>
              <a:latin typeface="Arial"/>
              <a:ea typeface="+mn-ea"/>
              <a:cs typeface="+mn-cs"/>
            </a:endParaRPr>
          </a:p>
        </p:txBody>
      </p:sp>
      <p:sp>
        <p:nvSpPr>
          <p:cNvPr id="15" name="TextBox 14" descr="n88 zalo Sel Nghieu"/>
          <p:cNvSpPr txBox="1"/>
          <p:nvPr/>
        </p:nvSpPr>
        <p:spPr>
          <a:xfrm>
            <a:off x="827314" y="3505514"/>
            <a:ext cx="7611292" cy="569387"/>
          </a:xfrm>
          <a:prstGeom prst="rect">
            <a:avLst/>
          </a:prstGeom>
          <a:noFill/>
        </p:spPr>
        <p:txBody>
          <a:bodyPr wrap="square" tIns="91440" rtlCol="0">
            <a:spAutoFit/>
          </a:bodyPr>
          <a:lstStyle/>
          <a:p>
            <a:pPr marL="457200" lvl="0" indent="-457200">
              <a:buFont typeface="Arial" panose="020B0604020202020204" pitchFamily="34" charset="0"/>
              <a:buChar char="•"/>
            </a:pPr>
            <a:r>
              <a:rPr kumimoji="0" lang="en-US" sz="2800" b="1" i="0" u="none" strike="noStrike" kern="1200" cap="none" spc="0" normalizeH="0" baseline="0" noProof="0" dirty="0">
                <a:ln>
                  <a:noFill/>
                </a:ln>
                <a:solidFill>
                  <a:srgbClr val="000066"/>
                </a:solidFill>
                <a:effectLst/>
                <a:uLnTx/>
                <a:uFillTx/>
                <a:latin typeface="Arial"/>
                <a:ea typeface="+mn-ea"/>
                <a:cs typeface="+mn-cs"/>
              </a:rPr>
              <a:t>Ở </a:t>
            </a:r>
            <a:r>
              <a:rPr kumimoji="0" lang="en-US" sz="2800" b="1" i="0" u="none" strike="noStrike" kern="1200" cap="none" spc="0" normalizeH="0" baseline="0" noProof="0" dirty="0" err="1">
                <a:ln>
                  <a:noFill/>
                </a:ln>
                <a:solidFill>
                  <a:srgbClr val="000066"/>
                </a:solidFill>
                <a:effectLst/>
                <a:uLnTx/>
                <a:uFillTx/>
                <a:latin typeface="Arial"/>
                <a:ea typeface="+mn-ea"/>
                <a:cs typeface="+mn-cs"/>
              </a:rPr>
              <a:t>độ</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cao</a:t>
            </a:r>
            <a:r>
              <a:rPr kumimoji="0" lang="en-US" sz="2800" b="1" i="0" u="none" strike="noStrike" kern="1200" cap="none" spc="0" normalizeH="0" baseline="0" noProof="0" dirty="0">
                <a:ln>
                  <a:noFill/>
                </a:ln>
                <a:solidFill>
                  <a:srgbClr val="000066"/>
                </a:solidFill>
                <a:effectLst/>
                <a:uLnTx/>
                <a:uFillTx/>
                <a:latin typeface="Arial"/>
                <a:ea typeface="+mn-ea"/>
                <a:cs typeface="+mn-cs"/>
              </a:rPr>
              <a:t> h</a:t>
            </a:r>
            <a:r>
              <a:rPr lang="en-US" sz="2800" b="1" baseline="-25000" dirty="0">
                <a:solidFill>
                  <a:srgbClr val="000066"/>
                </a:solidFill>
                <a:latin typeface="Arial"/>
              </a:rPr>
              <a:t>2</a:t>
            </a:r>
            <a:r>
              <a:rPr kumimoji="0" lang="en-US" sz="2800" b="1" i="0" u="none" strike="noStrike" kern="1200" cap="none" spc="0" normalizeH="0" baseline="0" noProof="0" dirty="0">
                <a:ln>
                  <a:noFill/>
                </a:ln>
                <a:solidFill>
                  <a:srgbClr val="000066"/>
                </a:solidFill>
                <a:effectLst/>
                <a:uLnTx/>
                <a:uFillTx/>
                <a:latin typeface="Arial"/>
                <a:ea typeface="+mn-ea"/>
                <a:cs typeface="+mn-cs"/>
              </a:rPr>
              <a:t> = 0,6 m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vật</a:t>
            </a:r>
            <a:r>
              <a:rPr kumimoji="0" lang="en-US" sz="2800" b="1" i="0" u="none" strike="noStrike" kern="1200" cap="none" spc="0" normalizeH="0" noProof="0" dirty="0">
                <a:ln>
                  <a:noFill/>
                </a:ln>
                <a:solidFill>
                  <a:srgbClr val="000066"/>
                </a:solidFill>
                <a:effectLst/>
                <a:uLnTx/>
                <a:uFillTx/>
                <a:latin typeface="Arial"/>
                <a:ea typeface="+mn-ea"/>
                <a:cs typeface="+mn-cs"/>
              </a:rPr>
              <a:t> </a:t>
            </a:r>
            <a:r>
              <a:rPr kumimoji="0" lang="en-US" sz="2800" b="1" i="0" u="none" strike="noStrike" kern="1200" cap="none" spc="0" normalizeH="0" noProof="0" dirty="0" err="1">
                <a:ln>
                  <a:noFill/>
                </a:ln>
                <a:solidFill>
                  <a:srgbClr val="000066"/>
                </a:solidFill>
                <a:effectLst/>
                <a:uLnTx/>
                <a:uFillTx/>
                <a:latin typeface="Arial"/>
                <a:ea typeface="+mn-ea"/>
                <a:cs typeface="+mn-cs"/>
              </a:rPr>
              <a:t>có</a:t>
            </a:r>
            <a:r>
              <a:rPr kumimoji="0" lang="en-US" sz="2800" b="1" i="0" u="none" strike="noStrike" kern="1200" cap="none" spc="0" normalizeH="0" noProof="0" dirty="0">
                <a:ln>
                  <a:noFill/>
                </a:ln>
                <a:solidFill>
                  <a:srgbClr val="000066"/>
                </a:solidFill>
                <a:effectLst/>
                <a:uLnTx/>
                <a:uFillTx/>
                <a:latin typeface="Arial"/>
                <a:ea typeface="+mn-ea"/>
                <a:cs typeface="+mn-cs"/>
              </a:rPr>
              <a:t> </a:t>
            </a:r>
            <a:r>
              <a:rPr kumimoji="0" lang="en-US" sz="2800" b="1" i="0" u="none" strike="noStrike" kern="1200" cap="none" spc="0" normalizeH="0" noProof="0" dirty="0" err="1">
                <a:ln>
                  <a:noFill/>
                </a:ln>
                <a:solidFill>
                  <a:srgbClr val="000066"/>
                </a:solidFill>
                <a:effectLst/>
                <a:uLnTx/>
                <a:uFillTx/>
                <a:latin typeface="Arial"/>
                <a:ea typeface="+mn-ea"/>
                <a:cs typeface="+mn-cs"/>
              </a:rPr>
              <a:t>thế</a:t>
            </a:r>
            <a:r>
              <a:rPr kumimoji="0" lang="en-US" sz="2800" b="1" i="0" u="none" strike="noStrike" kern="1200" cap="none" spc="0" normalizeH="0" noProof="0" dirty="0">
                <a:ln>
                  <a:noFill/>
                </a:ln>
                <a:solidFill>
                  <a:srgbClr val="000066"/>
                </a:solidFill>
                <a:effectLst/>
                <a:uLnTx/>
                <a:uFillTx/>
                <a:latin typeface="Arial"/>
                <a:ea typeface="+mn-ea"/>
                <a:cs typeface="+mn-cs"/>
              </a:rPr>
              <a:t> </a:t>
            </a:r>
            <a:r>
              <a:rPr kumimoji="0" lang="en-US" sz="2800" b="1" i="0" u="none" strike="noStrike" kern="1200" cap="none" spc="0" normalizeH="0" noProof="0" dirty="0" err="1">
                <a:ln>
                  <a:noFill/>
                </a:ln>
                <a:solidFill>
                  <a:srgbClr val="000066"/>
                </a:solidFill>
                <a:effectLst/>
                <a:uLnTx/>
                <a:uFillTx/>
                <a:latin typeface="Arial"/>
                <a:ea typeface="+mn-ea"/>
                <a:cs typeface="+mn-cs"/>
              </a:rPr>
              <a:t>năng</a:t>
            </a:r>
            <a:r>
              <a:rPr kumimoji="0" lang="en-US" sz="2800" b="1" i="0" u="none" strike="noStrike" kern="1200" cap="none" spc="0" normalizeH="0" noProof="0" dirty="0">
                <a:ln>
                  <a:noFill/>
                </a:ln>
                <a:solidFill>
                  <a:srgbClr val="000066"/>
                </a:solidFill>
                <a:effectLst/>
                <a:uLnTx/>
                <a:uFillTx/>
                <a:latin typeface="Arial"/>
                <a:ea typeface="+mn-ea"/>
                <a:cs typeface="+mn-cs"/>
              </a:rPr>
              <a:t> </a:t>
            </a:r>
            <a:r>
              <a:rPr kumimoji="0" lang="en-US" sz="2800" b="1" i="0" u="none" strike="noStrike" kern="1200" cap="none" spc="0" normalizeH="0" noProof="0" dirty="0" err="1">
                <a:ln>
                  <a:noFill/>
                </a:ln>
                <a:solidFill>
                  <a:srgbClr val="000066"/>
                </a:solidFill>
                <a:effectLst/>
                <a:uLnTx/>
                <a:uFillTx/>
                <a:latin typeface="Arial"/>
                <a:ea typeface="+mn-ea"/>
                <a:cs typeface="+mn-cs"/>
              </a:rPr>
              <a:t>là</a:t>
            </a:r>
            <a:r>
              <a:rPr kumimoji="0" lang="en-US" sz="2800" b="1" i="0" u="none" strike="noStrike" kern="1200" cap="none" spc="0" normalizeH="0" noProof="0" dirty="0">
                <a:ln>
                  <a:noFill/>
                </a:ln>
                <a:solidFill>
                  <a:srgbClr val="000066"/>
                </a:solidFill>
                <a:effectLst/>
                <a:uLnTx/>
                <a:uFillTx/>
                <a:latin typeface="Arial"/>
                <a:ea typeface="+mn-ea"/>
                <a:cs typeface="+mn-cs"/>
              </a:rPr>
              <a:t>:</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
        <p:nvSpPr>
          <p:cNvPr id="16" name="TextBox 15" descr="n88 zalo Sel Nghieu"/>
          <p:cNvSpPr txBox="1"/>
          <p:nvPr/>
        </p:nvSpPr>
        <p:spPr>
          <a:xfrm>
            <a:off x="1606732" y="4051033"/>
            <a:ext cx="10842172" cy="569387"/>
          </a:xfrm>
          <a:prstGeom prst="rect">
            <a:avLst/>
          </a:prstGeom>
          <a:noFill/>
        </p:spPr>
        <p:txBody>
          <a:bodyPr wrap="square" tIns="91440" rtlCol="0">
            <a:spAutoFit/>
          </a:bodyPr>
          <a:lstStyle/>
          <a:p>
            <a:pPr lvl="0"/>
            <a:r>
              <a:rPr kumimoji="0" lang="en-US" sz="2800" b="1" i="0" u="none" strike="noStrike" kern="1200" cap="none" spc="0" normalizeH="0" noProof="0" dirty="0">
                <a:ln>
                  <a:noFill/>
                </a:ln>
                <a:solidFill>
                  <a:srgbClr val="000066"/>
                </a:solidFill>
                <a:effectLst/>
                <a:uLnTx/>
                <a:uFillTx/>
                <a:latin typeface="Arial"/>
                <a:ea typeface="+mn-ea"/>
                <a:cs typeface="+mn-cs"/>
              </a:rPr>
              <a:t>W</a:t>
            </a:r>
            <a:r>
              <a:rPr kumimoji="0" lang="en-US" sz="2800" b="1" i="0" u="none" strike="noStrike" kern="1200" cap="none" spc="0" normalizeH="0" baseline="-25000" noProof="0" dirty="0">
                <a:ln>
                  <a:noFill/>
                </a:ln>
                <a:solidFill>
                  <a:srgbClr val="000066"/>
                </a:solidFill>
                <a:effectLst/>
                <a:uLnTx/>
                <a:uFillTx/>
                <a:latin typeface="Arial"/>
                <a:ea typeface="+mn-ea"/>
                <a:cs typeface="+mn-cs"/>
              </a:rPr>
              <a:t>t2</a:t>
            </a:r>
            <a:r>
              <a:rPr kumimoji="0" lang="en-US" sz="2800" b="1" i="0" u="none" strike="noStrike" kern="1200" cap="none" spc="0" normalizeH="0" noProof="0" dirty="0">
                <a:ln>
                  <a:noFill/>
                </a:ln>
                <a:solidFill>
                  <a:srgbClr val="000066"/>
                </a:solidFill>
                <a:effectLst/>
                <a:uLnTx/>
                <a:uFillTx/>
                <a:latin typeface="Arial"/>
                <a:ea typeface="+mn-ea"/>
                <a:cs typeface="+mn-cs"/>
              </a:rPr>
              <a:t> = m.g.h</a:t>
            </a:r>
            <a:r>
              <a:rPr kumimoji="0" lang="en-US" sz="2800" b="1" i="0" u="none" strike="noStrike" kern="1200" cap="none" spc="0" normalizeH="0" baseline="-25000" noProof="0" dirty="0">
                <a:ln>
                  <a:noFill/>
                </a:ln>
                <a:solidFill>
                  <a:srgbClr val="000066"/>
                </a:solidFill>
                <a:effectLst/>
                <a:uLnTx/>
                <a:uFillTx/>
                <a:latin typeface="Arial"/>
                <a:ea typeface="+mn-ea"/>
                <a:cs typeface="+mn-cs"/>
              </a:rPr>
              <a:t>2</a:t>
            </a:r>
            <a:r>
              <a:rPr kumimoji="0" lang="en-US" sz="2800" b="1" i="0" u="none" strike="noStrike" kern="1200" cap="none" spc="0" normalizeH="0" noProof="0" dirty="0">
                <a:ln>
                  <a:noFill/>
                </a:ln>
                <a:solidFill>
                  <a:srgbClr val="000066"/>
                </a:solidFill>
                <a:effectLst/>
                <a:uLnTx/>
                <a:uFillTx/>
                <a:latin typeface="Arial"/>
                <a:ea typeface="+mn-ea"/>
                <a:cs typeface="+mn-cs"/>
              </a:rPr>
              <a:t> =</a:t>
            </a:r>
            <a:r>
              <a:rPr lang="en-US" sz="2800" b="1" dirty="0">
                <a:solidFill>
                  <a:srgbClr val="000066"/>
                </a:solidFill>
              </a:rPr>
              <a:t> 0,5.9,8.0,6 = 2,94 J </a:t>
            </a:r>
            <a:r>
              <a:rPr kumimoji="0" lang="en-US" sz="2800" b="1" i="0" u="none" strike="noStrike" kern="1200" cap="none" spc="0" normalizeH="0" noProof="0" dirty="0">
                <a:ln>
                  <a:noFill/>
                </a:ln>
                <a:solidFill>
                  <a:srgbClr val="000066"/>
                </a:solidFill>
                <a:effectLst/>
                <a:uLnTx/>
                <a:uFillTx/>
                <a:latin typeface="Arial"/>
                <a:ea typeface="+mn-ea"/>
                <a:cs typeface="+mn-cs"/>
              </a:rPr>
              <a:t> </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Tree>
    <p:extLst>
      <p:ext uri="{BB962C8B-B14F-4D97-AF65-F5344CB8AC3E}">
        <p14:creationId xmlns:p14="http://schemas.microsoft.com/office/powerpoint/2010/main" val="1928747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12" grpId="0"/>
      <p:bldP spid="9"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8 zalo Sel Nghi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53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descr="n88 zalo Sel Nghieu"/>
          <p:cNvSpPr txBox="1"/>
          <p:nvPr/>
        </p:nvSpPr>
        <p:spPr>
          <a:xfrm>
            <a:off x="4685833" y="2303852"/>
            <a:ext cx="2112383" cy="692497"/>
          </a:xfrm>
          <a:prstGeom prst="rect">
            <a:avLst/>
          </a:prstGeom>
          <a:noFill/>
        </p:spPr>
        <p:txBody>
          <a:bodyPr wrap="square" t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66"/>
                </a:solidFill>
                <a:effectLst/>
                <a:uLnTx/>
                <a:uFillTx/>
                <a:latin typeface="Arial"/>
              </a:rPr>
              <a:t>W</a:t>
            </a:r>
            <a:r>
              <a:rPr kumimoji="0" lang="en-US" sz="3600" b="1" i="0" u="none" strike="noStrike" kern="1200" cap="none" spc="0" normalizeH="0" baseline="-25000" noProof="0" dirty="0">
                <a:ln>
                  <a:noFill/>
                </a:ln>
                <a:solidFill>
                  <a:srgbClr val="000066"/>
                </a:solidFill>
                <a:effectLst/>
                <a:uLnTx/>
                <a:uFillTx/>
                <a:latin typeface="Arial"/>
              </a:rPr>
              <a:t>1</a:t>
            </a:r>
            <a:r>
              <a:rPr kumimoji="0" lang="en-US" sz="3600" b="1" i="0" u="none" strike="noStrike" kern="1200" cap="none" spc="0" normalizeH="0" baseline="0" noProof="0" dirty="0">
                <a:ln>
                  <a:noFill/>
                </a:ln>
                <a:solidFill>
                  <a:srgbClr val="000066"/>
                </a:solidFill>
                <a:effectLst/>
                <a:uLnTx/>
                <a:uFillTx/>
                <a:latin typeface="Arial"/>
              </a:rPr>
              <a:t> = W</a:t>
            </a:r>
            <a:r>
              <a:rPr lang="en-US" sz="3600" b="1" baseline="-25000" dirty="0">
                <a:solidFill>
                  <a:srgbClr val="000066"/>
                </a:solidFill>
                <a:latin typeface="Arial"/>
              </a:rPr>
              <a:t>2</a:t>
            </a:r>
            <a:endParaRPr kumimoji="0" lang="en-US" sz="3600" b="1" i="0" u="none" strike="noStrike" kern="1200" cap="none" spc="0" normalizeH="0" baseline="0" noProof="0" dirty="0">
              <a:ln>
                <a:noFill/>
              </a:ln>
              <a:solidFill>
                <a:srgbClr val="000066"/>
              </a:solidFill>
              <a:effectLst/>
              <a:uLnTx/>
              <a:uFillTx/>
              <a:latin typeface="Arial"/>
            </a:endParaRPr>
          </a:p>
        </p:txBody>
      </p:sp>
      <mc:AlternateContent xmlns:mc="http://schemas.openxmlformats.org/markup-compatibility/2006" xmlns:a14="http://schemas.microsoft.com/office/drawing/2010/main">
        <mc:Choice Requires="a14">
          <p:sp>
            <p:nvSpPr>
              <p:cNvPr id="12" name="TextBox 11" descr="n88 zalo Sel Nghieu"/>
              <p:cNvSpPr txBox="1"/>
              <p:nvPr/>
            </p:nvSpPr>
            <p:spPr>
              <a:xfrm>
                <a:off x="3337559" y="3225406"/>
                <a:ext cx="4808933" cy="692497"/>
              </a:xfrm>
              <a:prstGeom prst="rect">
                <a:avLst/>
              </a:prstGeom>
              <a:noFill/>
            </p:spPr>
            <p:txBody>
              <a:bodyPr wrap="square" tIns="91440" rtlCol="0">
                <a:spAutoFit/>
              </a:bodyPr>
              <a:lstStyle/>
              <a:p>
                <a14:m>
                  <m:oMath xmlns:m="http://schemas.openxmlformats.org/officeDocument/2006/math">
                    <m:r>
                      <a:rPr kumimoji="0" lang="en-US" sz="3600" b="1" i="1"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rPr>
                      <m:t>⇒</m:t>
                    </m:r>
                  </m:oMath>
                </a14:m>
                <a:r>
                  <a:rPr kumimoji="0" lang="en-US" sz="3600" b="1" i="0" u="none" strike="noStrike" kern="1200" cap="none" spc="0" normalizeH="0" baseline="0" noProof="0" dirty="0">
                    <a:ln>
                      <a:noFill/>
                    </a:ln>
                    <a:solidFill>
                      <a:srgbClr val="000066"/>
                    </a:solidFill>
                    <a:effectLst/>
                    <a:uLnTx/>
                    <a:uFillTx/>
                    <a:latin typeface="Arial"/>
                  </a:rPr>
                  <a:t>3,92 </a:t>
                </a:r>
                <a:r>
                  <a:rPr kumimoji="0" lang="en-US" sz="3600" b="1" i="0" u="none" strike="noStrike" kern="1200" cap="none" spc="0" normalizeH="0" noProof="0" dirty="0">
                    <a:ln>
                      <a:noFill/>
                    </a:ln>
                    <a:solidFill>
                      <a:srgbClr val="000066"/>
                    </a:solidFill>
                    <a:effectLst/>
                    <a:uLnTx/>
                    <a:uFillTx/>
                    <a:latin typeface="Arial"/>
                  </a:rPr>
                  <a:t> = </a:t>
                </a:r>
                <a:r>
                  <a:rPr lang="en-US" sz="3600" b="1" dirty="0">
                    <a:solidFill>
                      <a:srgbClr val="000066"/>
                    </a:solidFill>
                  </a:rPr>
                  <a:t>W</a:t>
                </a:r>
                <a:r>
                  <a:rPr lang="en-US" sz="3600" b="1" baseline="-25000" dirty="0">
                    <a:solidFill>
                      <a:srgbClr val="000066"/>
                    </a:solidFill>
                  </a:rPr>
                  <a:t>đ2</a:t>
                </a:r>
                <a:r>
                  <a:rPr lang="en-US" sz="3600" b="1" dirty="0">
                    <a:solidFill>
                      <a:srgbClr val="000066"/>
                    </a:solidFill>
                  </a:rPr>
                  <a:t> + 2,94</a:t>
                </a:r>
                <a:r>
                  <a:rPr kumimoji="0" lang="en-US" sz="3600" b="1" i="0" u="none" strike="noStrike" kern="1200" cap="none" spc="0" normalizeH="0" noProof="0" dirty="0">
                    <a:ln>
                      <a:noFill/>
                    </a:ln>
                    <a:solidFill>
                      <a:srgbClr val="000066"/>
                    </a:solidFill>
                    <a:effectLst/>
                    <a:uLnTx/>
                    <a:uFillTx/>
                    <a:latin typeface="Arial"/>
                  </a:rPr>
                  <a:t> </a:t>
                </a:r>
                <a:endParaRPr kumimoji="0" lang="en-US" sz="3600" b="1" i="0" u="none" strike="noStrike" kern="1200" cap="none" spc="0" normalizeH="0" baseline="0" noProof="0" dirty="0">
                  <a:ln>
                    <a:noFill/>
                  </a:ln>
                  <a:solidFill>
                    <a:srgbClr val="000066"/>
                  </a:solidFill>
                  <a:effectLst/>
                  <a:uLnTx/>
                  <a:uFillTx/>
                  <a:latin typeface="Arial"/>
                </a:endParaRPr>
              </a:p>
            </p:txBody>
          </p:sp>
        </mc:Choice>
        <mc:Fallback xmlns="">
          <p:sp>
            <p:nvSpPr>
              <p:cNvPr id="12" name="TextBox 11" descr="n88 zalo Sel Nghieu"/>
              <p:cNvSpPr txBox="1">
                <a:spLocks noRot="1" noChangeAspect="1" noMove="1" noResize="1" noEditPoints="1" noAdjustHandles="1" noChangeArrowheads="1" noChangeShapeType="1" noTextEdit="1"/>
              </p:cNvSpPr>
              <p:nvPr/>
            </p:nvSpPr>
            <p:spPr>
              <a:xfrm>
                <a:off x="3337559" y="3225406"/>
                <a:ext cx="4808933" cy="692497"/>
              </a:xfrm>
              <a:prstGeom prst="rect">
                <a:avLst/>
              </a:prstGeom>
              <a:blipFill>
                <a:blip r:embed="rId3"/>
                <a:stretch>
                  <a:fillRect t="-7018" b="-32456"/>
                </a:stretch>
              </a:blipFill>
            </p:spPr>
            <p:txBody>
              <a:bodyPr/>
              <a:lstStyle/>
              <a:p>
                <a:r>
                  <a:rPr lang="en-US">
                    <a:noFill/>
                  </a:rPr>
                  <a:t> </a:t>
                </a:r>
              </a:p>
            </p:txBody>
          </p:sp>
        </mc:Fallback>
      </mc:AlternateContent>
      <p:sp>
        <p:nvSpPr>
          <p:cNvPr id="3" name="TextBox 2" descr="n88 zalo Sel Nghieu"/>
          <p:cNvSpPr txBox="1"/>
          <p:nvPr/>
        </p:nvSpPr>
        <p:spPr>
          <a:xfrm>
            <a:off x="1254034" y="744583"/>
            <a:ext cx="418012" cy="523220"/>
          </a:xfrm>
          <a:prstGeom prst="rect">
            <a:avLst/>
          </a:prstGeom>
          <a:solidFill>
            <a:schemeClr val="tx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5E72">
                    <a:lumMod val="50000"/>
                  </a:srgbClr>
                </a:solidFill>
                <a:effectLst/>
                <a:uLnTx/>
                <a:uFillTx/>
                <a:latin typeface="Arial"/>
                <a:ea typeface="+mn-ea"/>
                <a:cs typeface="+mn-cs"/>
              </a:rPr>
              <a:t>2</a:t>
            </a:r>
          </a:p>
        </p:txBody>
      </p:sp>
      <p:sp>
        <p:nvSpPr>
          <p:cNvPr id="15" name="TextBox 14" descr="n88 zalo Sel Nghieu"/>
          <p:cNvSpPr txBox="1"/>
          <p:nvPr/>
        </p:nvSpPr>
        <p:spPr>
          <a:xfrm>
            <a:off x="1672046" y="1439579"/>
            <a:ext cx="8617132" cy="69249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0066"/>
                </a:solidFill>
                <a:effectLst/>
                <a:uLnTx/>
                <a:uFillTx/>
                <a:latin typeface="Arial"/>
              </a:rPr>
              <a:t>Bỏ</a:t>
            </a:r>
            <a:r>
              <a:rPr kumimoji="0" lang="en-US" sz="3600" b="1" i="0" u="none" strike="noStrike" kern="1200" cap="none" spc="0" normalizeH="0" noProof="0" dirty="0">
                <a:ln>
                  <a:noFill/>
                </a:ln>
                <a:solidFill>
                  <a:srgbClr val="000066"/>
                </a:solidFill>
                <a:effectLst/>
                <a:uLnTx/>
                <a:uFillTx/>
                <a:latin typeface="Arial"/>
              </a:rPr>
              <a:t> </a:t>
            </a:r>
            <a:r>
              <a:rPr kumimoji="0" lang="en-US" sz="3600" b="1" i="0" u="none" strike="noStrike" kern="1200" cap="none" spc="0" normalizeH="0" noProof="0" dirty="0" err="1">
                <a:ln>
                  <a:noFill/>
                </a:ln>
                <a:solidFill>
                  <a:srgbClr val="000066"/>
                </a:solidFill>
                <a:effectLst/>
                <a:uLnTx/>
                <a:uFillTx/>
                <a:latin typeface="Arial"/>
              </a:rPr>
              <a:t>quả</a:t>
            </a:r>
            <a:r>
              <a:rPr kumimoji="0" lang="en-US" sz="3600" b="1" i="0" u="none" strike="noStrike" kern="1200" cap="none" spc="0" normalizeH="0" noProof="0" dirty="0">
                <a:ln>
                  <a:noFill/>
                </a:ln>
                <a:solidFill>
                  <a:srgbClr val="000066"/>
                </a:solidFill>
                <a:effectLst/>
                <a:uLnTx/>
                <a:uFillTx/>
                <a:latin typeface="Arial"/>
              </a:rPr>
              <a:t> </a:t>
            </a:r>
            <a:r>
              <a:rPr kumimoji="0" lang="en-US" sz="3600" b="1" i="0" u="none" strike="noStrike" kern="1200" cap="none" spc="0" normalizeH="0" noProof="0" dirty="0" err="1">
                <a:ln>
                  <a:noFill/>
                </a:ln>
                <a:solidFill>
                  <a:srgbClr val="000066"/>
                </a:solidFill>
                <a:effectLst/>
                <a:uLnTx/>
                <a:uFillTx/>
                <a:latin typeface="Arial"/>
              </a:rPr>
              <a:t>mọi</a:t>
            </a:r>
            <a:r>
              <a:rPr kumimoji="0" lang="en-US" sz="3600" b="1" i="0" u="none" strike="noStrike" kern="1200" cap="none" spc="0" normalizeH="0" noProof="0" dirty="0">
                <a:ln>
                  <a:noFill/>
                </a:ln>
                <a:solidFill>
                  <a:srgbClr val="000066"/>
                </a:solidFill>
                <a:effectLst/>
                <a:uLnTx/>
                <a:uFillTx/>
                <a:latin typeface="Arial"/>
              </a:rPr>
              <a:t> ma </a:t>
            </a:r>
            <a:r>
              <a:rPr kumimoji="0" lang="en-US" sz="3600" b="1" i="0" u="none" strike="noStrike" kern="1200" cap="none" spc="0" normalizeH="0" noProof="0" dirty="0" err="1">
                <a:ln>
                  <a:noFill/>
                </a:ln>
                <a:solidFill>
                  <a:srgbClr val="000066"/>
                </a:solidFill>
                <a:effectLst/>
                <a:uLnTx/>
                <a:uFillTx/>
                <a:latin typeface="Arial"/>
              </a:rPr>
              <a:t>sát</a:t>
            </a:r>
            <a:r>
              <a:rPr lang="en-US" sz="3600" b="1" dirty="0">
                <a:solidFill>
                  <a:srgbClr val="000066"/>
                </a:solidFill>
                <a:latin typeface="Arial"/>
              </a:rPr>
              <a:t>, ta </a:t>
            </a:r>
            <a:r>
              <a:rPr lang="en-US" sz="3600" b="1" dirty="0" err="1">
                <a:solidFill>
                  <a:srgbClr val="000066"/>
                </a:solidFill>
                <a:latin typeface="Arial"/>
              </a:rPr>
              <a:t>có</a:t>
            </a:r>
            <a:r>
              <a:rPr lang="en-US" sz="3600" b="1" dirty="0">
                <a:solidFill>
                  <a:srgbClr val="000066"/>
                </a:solidFill>
                <a:latin typeface="Arial"/>
              </a:rPr>
              <a:t>:</a:t>
            </a:r>
            <a:endParaRPr kumimoji="0" lang="en-US" sz="3600" b="1" i="0" u="none" strike="noStrike" kern="1200" cap="none" spc="0" normalizeH="0" baseline="0" noProof="0" dirty="0">
              <a:ln>
                <a:noFill/>
              </a:ln>
              <a:solidFill>
                <a:srgbClr val="000066"/>
              </a:solidFill>
              <a:effectLst/>
              <a:uLnTx/>
              <a:uFillTx/>
              <a:latin typeface="Arial"/>
            </a:endParaRPr>
          </a:p>
        </p:txBody>
      </p:sp>
      <mc:AlternateContent xmlns:mc="http://schemas.openxmlformats.org/markup-compatibility/2006" xmlns:a14="http://schemas.microsoft.com/office/drawing/2010/main">
        <mc:Choice Requires="a14">
          <p:sp>
            <p:nvSpPr>
              <p:cNvPr id="19" name="TextBox 18" descr="n88 zalo Sel Nghieu"/>
              <p:cNvSpPr txBox="1"/>
              <p:nvPr/>
            </p:nvSpPr>
            <p:spPr>
              <a:xfrm>
                <a:off x="3337559" y="4132461"/>
                <a:ext cx="3468053" cy="692497"/>
              </a:xfrm>
              <a:prstGeom prst="rect">
                <a:avLst/>
              </a:prstGeom>
              <a:noFill/>
            </p:spPr>
            <p:txBody>
              <a:bodyPr wrap="square" tIns="91440" rtlCol="0">
                <a:spAutoFit/>
              </a:bodyPr>
              <a:lstStyle/>
              <a:p>
                <a14:m>
                  <m:oMath xmlns:m="http://schemas.openxmlformats.org/officeDocument/2006/math">
                    <m:r>
                      <a:rPr kumimoji="0" lang="en-US" sz="3600" b="1" i="1"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rPr>
                      <m:t>⇒</m:t>
                    </m:r>
                  </m:oMath>
                </a14:m>
                <a:r>
                  <a:rPr lang="en-US" sz="3600" b="1" dirty="0">
                    <a:solidFill>
                      <a:srgbClr val="000066"/>
                    </a:solidFill>
                  </a:rPr>
                  <a:t>W</a:t>
                </a:r>
                <a:r>
                  <a:rPr lang="en-US" sz="3600" b="1" baseline="-25000" dirty="0">
                    <a:solidFill>
                      <a:srgbClr val="000066"/>
                    </a:solidFill>
                  </a:rPr>
                  <a:t>đ2</a:t>
                </a:r>
                <a:r>
                  <a:rPr lang="en-US" sz="3600" b="1" dirty="0">
                    <a:solidFill>
                      <a:srgbClr val="000066"/>
                    </a:solidFill>
                  </a:rPr>
                  <a:t> =  0,98 J</a:t>
                </a:r>
                <a:r>
                  <a:rPr kumimoji="0" lang="en-US" sz="3600" b="1" i="0" u="none" strike="noStrike" kern="1200" cap="none" spc="0" normalizeH="0" noProof="0" dirty="0">
                    <a:ln>
                      <a:noFill/>
                    </a:ln>
                    <a:solidFill>
                      <a:srgbClr val="000066"/>
                    </a:solidFill>
                    <a:effectLst/>
                    <a:uLnTx/>
                    <a:uFillTx/>
                    <a:latin typeface="Arial"/>
                  </a:rPr>
                  <a:t> </a:t>
                </a:r>
                <a:endParaRPr kumimoji="0" lang="en-US" sz="3600" b="1" i="0" u="none" strike="noStrike" kern="1200" cap="none" spc="0" normalizeH="0" baseline="0" noProof="0" dirty="0">
                  <a:ln>
                    <a:noFill/>
                  </a:ln>
                  <a:solidFill>
                    <a:srgbClr val="000066"/>
                  </a:solidFill>
                  <a:effectLst/>
                  <a:uLnTx/>
                  <a:uFillTx/>
                  <a:latin typeface="Arial"/>
                </a:endParaRPr>
              </a:p>
            </p:txBody>
          </p:sp>
        </mc:Choice>
        <mc:Fallback xmlns="">
          <p:sp>
            <p:nvSpPr>
              <p:cNvPr id="19" name="TextBox 18" descr="n88 zalo Sel Nghieu"/>
              <p:cNvSpPr txBox="1">
                <a:spLocks noRot="1" noChangeAspect="1" noMove="1" noResize="1" noEditPoints="1" noAdjustHandles="1" noChangeArrowheads="1" noChangeShapeType="1" noTextEdit="1"/>
              </p:cNvSpPr>
              <p:nvPr/>
            </p:nvSpPr>
            <p:spPr>
              <a:xfrm>
                <a:off x="3337559" y="4132461"/>
                <a:ext cx="3468053" cy="692497"/>
              </a:xfrm>
              <a:prstGeom prst="rect">
                <a:avLst/>
              </a:prstGeom>
              <a:blipFill>
                <a:blip r:embed="rId4"/>
                <a:stretch>
                  <a:fillRect t="-7080" r="-176" b="-32743"/>
                </a:stretch>
              </a:blipFill>
            </p:spPr>
            <p:txBody>
              <a:bodyPr/>
              <a:lstStyle/>
              <a:p>
                <a:r>
                  <a:rPr lang="en-US">
                    <a:noFill/>
                  </a:rPr>
                  <a:t> </a:t>
                </a:r>
              </a:p>
            </p:txBody>
          </p:sp>
        </mc:Fallback>
      </mc:AlternateContent>
    </p:spTree>
    <p:extLst>
      <p:ext uri="{BB962C8B-B14F-4D97-AF65-F5344CB8AC3E}">
        <p14:creationId xmlns:p14="http://schemas.microsoft.com/office/powerpoint/2010/main" val="2703450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cú sút xa ngoạn mục trong lịch sử World Cup - Thể thao - ZINGNEWS.VN - Google Chrome 2022-12-07 21-57-01 (online-video-cutter.com)" descr="n88 zalo Sel Nghie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39544" y="156755"/>
            <a:ext cx="5736136" cy="3235001"/>
          </a:xfrm>
          <a:prstGeom prst="rect">
            <a:avLst/>
          </a:prstGeom>
        </p:spPr>
      </p:pic>
      <p:sp>
        <p:nvSpPr>
          <p:cNvPr id="11" name="Rounded Rectangular Callout 28" descr="n88 zalo Sel Nghieu">
            <a:extLst>
              <a:ext uri="{FF2B5EF4-FFF2-40B4-BE49-F238E27FC236}">
                <a16:creationId xmlns:a16="http://schemas.microsoft.com/office/drawing/2014/main" id="{1E72F060-CD78-40D1-948E-839C63DFB9BC}"/>
              </a:ext>
            </a:extLst>
          </p:cNvPr>
          <p:cNvSpPr/>
          <p:nvPr/>
        </p:nvSpPr>
        <p:spPr>
          <a:xfrm>
            <a:off x="287383" y="156755"/>
            <a:ext cx="5617028" cy="3108959"/>
          </a:xfrm>
          <a:prstGeom prst="wedgeRoundRectCallout">
            <a:avLst>
              <a:gd name="adj1" fmla="val -20833"/>
              <a:gd name="adj2" fmla="val 65944"/>
              <a:gd name="adj3" fmla="val 16667"/>
            </a:avLst>
          </a:prstGeom>
          <a:solidFill>
            <a:srgbClr val="F4ECF4"/>
          </a:solidFill>
          <a:ln w="50800" cap="flat" cmpd="sng" algn="ctr">
            <a:solidFill>
              <a:srgbClr val="FF0000"/>
            </a:solidFill>
            <a:prstDash val="sysDash"/>
            <a:miter lim="800000"/>
          </a:ln>
          <a:effectLst/>
        </p:spPr>
        <p:txBody>
          <a:bodyPr rtlCol="0" anchor="ctr"/>
          <a:lstStyle/>
          <a:p>
            <a:pPr lvl="0" algn="just">
              <a:lnSpc>
                <a:spcPct val="115000"/>
              </a:lnSpc>
              <a:defRPr/>
            </a:pPr>
            <a:r>
              <a:rPr lang="vi-VN" sz="3200" b="1" dirty="0">
                <a:solidFill>
                  <a:srgbClr val="0070C0"/>
                </a:solidFill>
                <a:latin typeface="Arial"/>
                <a:ea typeface="Times New Roman" panose="02020603050405020304" pitchFamily="18" charset="0"/>
                <a:cs typeface="#9Slide03 Arima Madurai Black" panose="00000A00000000000000" pitchFamily="2" charset="-93"/>
              </a:rPr>
              <a:t>Quả bóng bay trên không có những loại năng lượng nào?</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Năng</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lượng</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tổng</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cộng</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của</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quả</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bóng</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gọi</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là</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gì</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và</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tính</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như</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thế</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nào</a:t>
            </a:r>
            <a:r>
              <a:rPr lang="en-US" sz="3200" b="1" dirty="0">
                <a:solidFill>
                  <a:srgbClr val="0070C0"/>
                </a:solidFill>
                <a:latin typeface="Arial"/>
                <a:ea typeface="Times New Roman" panose="02020603050405020304" pitchFamily="18" charset="0"/>
                <a:cs typeface="#9Slide03 Arima Madurai Black" panose="00000A00000000000000" pitchFamily="2" charset="-93"/>
              </a:rPr>
              <a:t>?</a:t>
            </a:r>
            <a:endParaRPr lang="vi-VN" sz="3200" b="1" dirty="0">
              <a:solidFill>
                <a:srgbClr val="0070C0"/>
              </a:solidFill>
              <a:latin typeface="Arial"/>
              <a:ea typeface="Times New Roman" panose="02020603050405020304" pitchFamily="18" charset="0"/>
              <a:cs typeface="#9Slide03 Arima Madurai Black" panose="00000A00000000000000" pitchFamily="2" charset="-93"/>
            </a:endParaRPr>
          </a:p>
        </p:txBody>
      </p:sp>
      <mc:AlternateContent xmlns:mc="http://schemas.openxmlformats.org/markup-compatibility/2006" xmlns:a14="http://schemas.microsoft.com/office/drawing/2010/main">
        <mc:Choice Requires="a14">
          <p:sp>
            <p:nvSpPr>
              <p:cNvPr id="13" name="Rounded Rectangle 12" descr="n88 zalo Sel Nghieu"/>
              <p:cNvSpPr/>
              <p:nvPr/>
            </p:nvSpPr>
            <p:spPr>
              <a:xfrm>
                <a:off x="287383" y="3901912"/>
                <a:ext cx="11588297" cy="2631518"/>
              </a:xfrm>
              <a:prstGeom prst="roundRect">
                <a:avLst/>
              </a:prstGeom>
              <a:solidFill>
                <a:srgbClr val="F4ECF4"/>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CC00"/>
                    </a:solidFill>
                    <a:effectLst/>
                    <a:uLnTx/>
                    <a:uFillTx/>
                    <a:latin typeface="Arial"/>
                    <a:ea typeface="+mn-ea"/>
                    <a:cs typeface="+mn-cs"/>
                  </a:rPr>
                  <a:t>Năng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lượng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của</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quả</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bóng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gồm</a:t>
                </a:r>
                <a:r>
                  <a:rPr kumimoji="0" lang="en-US" sz="3200" b="1" i="0" u="none" strike="noStrike" kern="1200" cap="none" spc="0" normalizeH="0" noProof="0" dirty="0">
                    <a:ln>
                      <a:noFill/>
                    </a:ln>
                    <a:solidFill>
                      <a:srgbClr val="00CC00"/>
                    </a:solidFill>
                    <a:effectLst/>
                    <a:uLnTx/>
                    <a:uFillTx/>
                    <a:latin typeface="Arial"/>
                    <a:ea typeface="+mn-ea"/>
                    <a:cs typeface="+mn-cs"/>
                  </a:rPr>
                  <a:t> </a:t>
                </a:r>
                <a:r>
                  <a:rPr lang="en-US" sz="3200" b="1" dirty="0" err="1">
                    <a:solidFill>
                      <a:srgbClr val="00CC00"/>
                    </a:solidFill>
                    <a:latin typeface="Arial"/>
                  </a:rPr>
                  <a:t>động</a:t>
                </a:r>
                <a:r>
                  <a:rPr lang="en-US" sz="3200" b="1" dirty="0">
                    <a:solidFill>
                      <a:srgbClr val="00CC00"/>
                    </a:solidFill>
                    <a:latin typeface="Arial"/>
                  </a:rPr>
                  <a:t> </a:t>
                </a:r>
                <a:r>
                  <a:rPr lang="en-US" sz="3200" b="1" dirty="0" err="1">
                    <a:solidFill>
                      <a:srgbClr val="00CC00"/>
                    </a:solidFill>
                    <a:latin typeface="Arial"/>
                  </a:rPr>
                  <a:t>năng</a:t>
                </a:r>
                <a:r>
                  <a:rPr lang="en-US" sz="3200" b="1" dirty="0">
                    <a:solidFill>
                      <a:srgbClr val="00CC00"/>
                    </a:solidFill>
                    <a:latin typeface="Arial"/>
                  </a:rPr>
                  <a:t> </a:t>
                </a:r>
                <a:r>
                  <a:rPr lang="en-US" sz="3200" b="1" dirty="0" err="1">
                    <a:solidFill>
                      <a:srgbClr val="00CC00"/>
                    </a:solidFill>
                    <a:latin typeface="Arial"/>
                  </a:rPr>
                  <a:t>và</a:t>
                </a:r>
                <a:r>
                  <a:rPr lang="en-US" sz="3200" b="1" dirty="0">
                    <a:solidFill>
                      <a:srgbClr val="00CC00"/>
                    </a:solidFill>
                    <a:latin typeface="Arial"/>
                  </a:rPr>
                  <a:t> </a:t>
                </a:r>
                <a:r>
                  <a:rPr lang="en-US" sz="3200" b="1" dirty="0" err="1">
                    <a:solidFill>
                      <a:srgbClr val="00CC00"/>
                    </a:solidFill>
                    <a:latin typeface="Arial"/>
                  </a:rPr>
                  <a:t>thế</a:t>
                </a:r>
                <a:r>
                  <a:rPr lang="en-US" sz="3200" b="1" dirty="0">
                    <a:solidFill>
                      <a:srgbClr val="00CC00"/>
                    </a:solidFill>
                    <a:latin typeface="Arial"/>
                  </a:rPr>
                  <a:t> </a:t>
                </a:r>
                <a:r>
                  <a:rPr lang="en-US" sz="3200" b="1" dirty="0" err="1">
                    <a:solidFill>
                      <a:srgbClr val="00CC00"/>
                    </a:solidFill>
                    <a:latin typeface="Arial"/>
                  </a:rPr>
                  <a:t>năng</a:t>
                </a:r>
                <a:r>
                  <a:rPr lang="en-US" sz="3200" b="1" dirty="0">
                    <a:solidFill>
                      <a:srgbClr val="00CC00"/>
                    </a:solidFill>
                    <a:latin typeface="Arial"/>
                  </a:rPr>
                  <a:t> </a:t>
                </a:r>
                <a:r>
                  <a:rPr lang="en-US" sz="3200" b="1" dirty="0" err="1">
                    <a:solidFill>
                      <a:srgbClr val="00CC00"/>
                    </a:solidFill>
                    <a:latin typeface="Arial"/>
                  </a:rPr>
                  <a:t>trọng</a:t>
                </a:r>
                <a:r>
                  <a:rPr lang="en-US" sz="3200" b="1" dirty="0">
                    <a:solidFill>
                      <a:srgbClr val="00CC00"/>
                    </a:solidFill>
                    <a:latin typeface="Arial"/>
                  </a:rPr>
                  <a:t> </a:t>
                </a:r>
                <a:r>
                  <a:rPr lang="en-US" sz="3200" b="1" dirty="0" err="1">
                    <a:solidFill>
                      <a:srgbClr val="00CC00"/>
                    </a:solidFill>
                    <a:latin typeface="Arial"/>
                  </a:rPr>
                  <a:t>trường</a:t>
                </a:r>
                <a:r>
                  <a:rPr lang="en-US" sz="3200" b="1" dirty="0">
                    <a:solidFill>
                      <a:srgbClr val="00CC00"/>
                    </a:solidFill>
                    <a:latin typeface="Arial"/>
                  </a:rPr>
                  <a:t>, n</a:t>
                </a:r>
                <a:r>
                  <a:rPr kumimoji="0" lang="en-US" sz="3200" b="1" i="0" u="none" strike="noStrike" kern="1200" cap="none" spc="0" normalizeH="0" baseline="0" noProof="0" dirty="0" err="1">
                    <a:ln>
                      <a:noFill/>
                    </a:ln>
                    <a:solidFill>
                      <a:srgbClr val="00CC00"/>
                    </a:solidFill>
                    <a:effectLst/>
                    <a:uLnTx/>
                    <a:uFillTx/>
                    <a:latin typeface="Arial"/>
                    <a:ea typeface="+mn-ea"/>
                    <a:cs typeface="+mn-cs"/>
                  </a:rPr>
                  <a:t>ăng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lượng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tổng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cộng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của</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quả</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bóng</a:t>
                </a:r>
                <a:r>
                  <a:rPr lang="en-US" sz="3200" b="1" dirty="0">
                    <a:solidFill>
                      <a:srgbClr val="00CC00"/>
                    </a:solidFill>
                    <a:latin typeface="Arial"/>
                  </a:rPr>
                  <a:t> </a:t>
                </a:r>
                <a:r>
                  <a:rPr lang="en-US" sz="3200" b="1" dirty="0" err="1">
                    <a:solidFill>
                      <a:srgbClr val="00CC00"/>
                    </a:solidFill>
                    <a:latin typeface="Arial"/>
                  </a:rPr>
                  <a:t>gọi</a:t>
                </a:r>
                <a:r>
                  <a:rPr lang="en-US" sz="3200" b="1" dirty="0">
                    <a:solidFill>
                      <a:srgbClr val="00CC00"/>
                    </a:solidFill>
                    <a:latin typeface="Arial"/>
                  </a:rPr>
                  <a:t> </a:t>
                </a:r>
                <a:r>
                  <a:rPr lang="en-US" sz="3200" b="1" dirty="0" err="1">
                    <a:solidFill>
                      <a:srgbClr val="00CC00"/>
                    </a:solidFill>
                    <a:latin typeface="Arial"/>
                  </a:rPr>
                  <a:t>là</a:t>
                </a:r>
                <a:r>
                  <a:rPr lang="en-US" sz="3200" b="1" dirty="0">
                    <a:solidFill>
                      <a:srgbClr val="00CC00"/>
                    </a:solidFill>
                    <a:latin typeface="Arial"/>
                  </a:rPr>
                  <a:t> </a:t>
                </a:r>
                <a:r>
                  <a:rPr lang="en-US" sz="3200" b="1" dirty="0" err="1">
                    <a:solidFill>
                      <a:srgbClr val="00CC00"/>
                    </a:solidFill>
                    <a:latin typeface="Arial"/>
                  </a:rPr>
                  <a:t>cơ</a:t>
                </a:r>
                <a:r>
                  <a:rPr lang="en-US" sz="3200" b="1" dirty="0">
                    <a:solidFill>
                      <a:srgbClr val="00CC00"/>
                    </a:solidFill>
                    <a:latin typeface="Arial"/>
                  </a:rPr>
                  <a:t> </a:t>
                </a:r>
                <a:r>
                  <a:rPr lang="en-US" sz="3200" b="1" dirty="0" err="1">
                    <a:solidFill>
                      <a:srgbClr val="00CC00"/>
                    </a:solidFill>
                    <a:latin typeface="Arial"/>
                  </a:rPr>
                  <a:t>năng</a:t>
                </a:r>
                <a:r>
                  <a:rPr lang="en-US" sz="3200" b="1" dirty="0">
                    <a:solidFill>
                      <a:srgbClr val="00CC00"/>
                    </a:solidFill>
                    <a:latin typeface="Arial"/>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rgbClr val="00CC00"/>
                    </a:solidFill>
                    <a:effectLst/>
                    <a:uLnTx/>
                    <a:uFillTx/>
                    <a:latin typeface="Arial"/>
                    <a:ea typeface="+mn-ea"/>
                    <a:cs typeface="+mn-cs"/>
                  </a:rPr>
                  <a:t>Ta </a:t>
                </a:r>
                <a:r>
                  <a:rPr kumimoji="0" lang="en-US" sz="3200" b="1" i="0" u="none" strike="noStrike" kern="1200" cap="none" spc="0" normalizeH="0" noProof="0" dirty="0" err="1">
                    <a:ln>
                      <a:noFill/>
                    </a:ln>
                    <a:solidFill>
                      <a:srgbClr val="00CC00"/>
                    </a:solidFill>
                    <a:effectLst/>
                    <a:uLnTx/>
                    <a:uFillTx/>
                    <a:latin typeface="Arial"/>
                    <a:ea typeface="+mn-ea"/>
                    <a:cs typeface="+mn-cs"/>
                  </a:rPr>
                  <a:t>có</a:t>
                </a:r>
                <a:r>
                  <a:rPr kumimoji="0" lang="en-US" sz="3200" b="1" i="0" u="none" strike="noStrike" kern="1200" cap="none" spc="0" normalizeH="0" noProof="0" dirty="0">
                    <a:ln>
                      <a:noFill/>
                    </a:ln>
                    <a:solidFill>
                      <a:srgbClr val="00CC00"/>
                    </a:solidFill>
                    <a:effectLst/>
                    <a:uLnTx/>
                    <a:uFillTx/>
                    <a:latin typeface="Arial"/>
                    <a:ea typeface="+mn-ea"/>
                    <a:cs typeface="+mn-cs"/>
                  </a:rPr>
                  <a:t>: </a:t>
                </a:r>
                <a:r>
                  <a:rPr lang="en-US" sz="3200" b="1" dirty="0">
                    <a:solidFill>
                      <a:srgbClr val="00CC00"/>
                    </a:solidFill>
                    <a:latin typeface="Arial"/>
                  </a:rPr>
                  <a:t> </a:t>
                </a:r>
                <a:r>
                  <a:rPr lang="en-US" sz="3200" b="1" noProof="0" dirty="0">
                    <a:solidFill>
                      <a:srgbClr val="00CC00"/>
                    </a:solidFill>
                    <a:latin typeface="Arial"/>
                  </a:rPr>
                  <a:t>W</a:t>
                </a:r>
                <a:r>
                  <a:rPr lang="en-US" sz="3200" b="1" baseline="-25000" noProof="0" dirty="0">
                    <a:solidFill>
                      <a:srgbClr val="00CC00"/>
                    </a:solidFill>
                    <a:latin typeface="Arial"/>
                  </a:rPr>
                  <a:t>C</a:t>
                </a:r>
                <a:r>
                  <a:rPr lang="en-US" sz="3200" b="1" noProof="0" dirty="0">
                    <a:solidFill>
                      <a:srgbClr val="00CC00"/>
                    </a:solidFill>
                    <a:latin typeface="Arial"/>
                  </a:rPr>
                  <a:t> = W</a:t>
                </a:r>
                <a:r>
                  <a:rPr lang="en-US" sz="3200" b="1" baseline="-25000" dirty="0">
                    <a:solidFill>
                      <a:srgbClr val="00CC00"/>
                    </a:solidFill>
                    <a:latin typeface="Arial"/>
                  </a:rPr>
                  <a:t>đ</a:t>
                </a:r>
                <a:r>
                  <a:rPr lang="en-US" sz="3200" b="1" dirty="0">
                    <a:solidFill>
                      <a:srgbClr val="00CC00"/>
                    </a:solidFill>
                    <a:latin typeface="Arial"/>
                  </a:rPr>
                  <a:t> + </a:t>
                </a:r>
                <a:r>
                  <a:rPr lang="en-US" sz="3200" b="1" dirty="0" err="1">
                    <a:solidFill>
                      <a:srgbClr val="00CC00"/>
                    </a:solidFill>
                    <a:latin typeface="Arial"/>
                  </a:rPr>
                  <a:t>W</a:t>
                </a:r>
                <a:r>
                  <a:rPr lang="en-US" sz="3200" b="1" baseline="-25000" dirty="0" err="1">
                    <a:solidFill>
                      <a:srgbClr val="00CC00"/>
                    </a:solidFill>
                    <a:latin typeface="Arial"/>
                  </a:rPr>
                  <a:t>t</a:t>
                </a:r>
                <a:r>
                  <a:rPr lang="en-US" sz="3200" b="1" dirty="0">
                    <a:solidFill>
                      <a:srgbClr val="00CC00"/>
                    </a:solidFill>
                    <a:latin typeface="Arial"/>
                  </a:rPr>
                  <a:t> = </a:t>
                </a:r>
                <a14:m>
                  <m:oMath xmlns:m="http://schemas.openxmlformats.org/officeDocument/2006/math">
                    <m:f>
                      <m:fPr>
                        <m:ctrlPr>
                          <a:rPr lang="en-US" sz="3200" b="1" i="1" smtClean="0">
                            <a:solidFill>
                              <a:srgbClr val="00CC00"/>
                            </a:solidFill>
                            <a:latin typeface="Cambria Math" panose="02040503050406030204" pitchFamily="18" charset="0"/>
                          </a:rPr>
                        </m:ctrlPr>
                      </m:fPr>
                      <m:num>
                        <m:r>
                          <a:rPr lang="en-US" sz="3200" b="1" i="1" smtClean="0">
                            <a:solidFill>
                              <a:srgbClr val="00CC00"/>
                            </a:solidFill>
                            <a:latin typeface="Cambria Math" panose="02040503050406030204" pitchFamily="18" charset="0"/>
                          </a:rPr>
                          <m:t>𝟏</m:t>
                        </m:r>
                      </m:num>
                      <m:den>
                        <m:r>
                          <a:rPr lang="en-US" sz="3200" b="1" i="1" smtClean="0">
                            <a:solidFill>
                              <a:srgbClr val="00CC00"/>
                            </a:solidFill>
                            <a:latin typeface="Cambria Math" panose="02040503050406030204" pitchFamily="18" charset="0"/>
                          </a:rPr>
                          <m:t>𝟐</m:t>
                        </m:r>
                      </m:den>
                    </m:f>
                    <m:r>
                      <a:rPr lang="en-US" sz="3200" b="1" i="1" smtClean="0">
                        <a:solidFill>
                          <a:srgbClr val="00CC00"/>
                        </a:solidFill>
                        <a:latin typeface="Cambria Math" panose="02040503050406030204" pitchFamily="18" charset="0"/>
                      </a:rPr>
                      <m:t>.</m:t>
                    </m:r>
                    <m:r>
                      <a:rPr lang="en-US" sz="3200" b="1" i="1" smtClean="0">
                        <a:solidFill>
                          <a:srgbClr val="00CC00"/>
                        </a:solidFill>
                        <a:latin typeface="Cambria Math" panose="02040503050406030204" pitchFamily="18" charset="0"/>
                      </a:rPr>
                      <m:t>𝒎</m:t>
                    </m:r>
                    <m:r>
                      <a:rPr lang="en-US" sz="3200" b="1" i="1" smtClean="0">
                        <a:solidFill>
                          <a:srgbClr val="00CC00"/>
                        </a:solidFill>
                        <a:latin typeface="Cambria Math" panose="02040503050406030204" pitchFamily="18" charset="0"/>
                      </a:rPr>
                      <m:t>.</m:t>
                    </m:r>
                    <m:sSup>
                      <m:sSupPr>
                        <m:ctrlPr>
                          <a:rPr lang="en-US" sz="3200" b="1" i="1" smtClean="0">
                            <a:solidFill>
                              <a:srgbClr val="00CC00"/>
                            </a:solidFill>
                            <a:latin typeface="Cambria Math" panose="02040503050406030204" pitchFamily="18" charset="0"/>
                          </a:rPr>
                        </m:ctrlPr>
                      </m:sSupPr>
                      <m:e>
                        <m:r>
                          <a:rPr lang="en-US" sz="3200" b="1" i="1" smtClean="0">
                            <a:solidFill>
                              <a:srgbClr val="00CC00"/>
                            </a:solidFill>
                            <a:latin typeface="Cambria Math" panose="02040503050406030204" pitchFamily="18" charset="0"/>
                          </a:rPr>
                          <m:t>𝒗</m:t>
                        </m:r>
                      </m:e>
                      <m:sup>
                        <m:r>
                          <a:rPr lang="en-US" sz="3200" b="1" i="1" smtClean="0">
                            <a:solidFill>
                              <a:srgbClr val="00CC00"/>
                            </a:solidFill>
                            <a:latin typeface="Cambria Math" panose="02040503050406030204" pitchFamily="18" charset="0"/>
                          </a:rPr>
                          <m:t>𝟐</m:t>
                        </m:r>
                      </m:sup>
                    </m:sSup>
                  </m:oMath>
                </a14:m>
                <a:r>
                  <a:rPr kumimoji="0" lang="en-US" sz="3200" b="1" i="0" u="none" strike="noStrike" kern="1200" cap="none" spc="0" normalizeH="0" baseline="0" noProof="0" dirty="0">
                    <a:ln>
                      <a:noFill/>
                    </a:ln>
                    <a:solidFill>
                      <a:srgbClr val="00CC00"/>
                    </a:solidFill>
                    <a:effectLst/>
                    <a:uLnTx/>
                    <a:uFillTx/>
                    <a:latin typeface="Arial"/>
                    <a:ea typeface="+mn-ea"/>
                    <a:cs typeface="+mn-cs"/>
                  </a:rPr>
                  <a:t> + </a:t>
                </a:r>
                <a:r>
                  <a:rPr kumimoji="0" lang="en-US" sz="3200" b="1" i="0" u="none" strike="noStrike" kern="1200" cap="none" spc="0" normalizeH="0" baseline="0" noProof="0" dirty="0" err="1">
                    <a:ln>
                      <a:noFill/>
                    </a:ln>
                    <a:solidFill>
                      <a:srgbClr val="00CC00"/>
                    </a:solidFill>
                    <a:effectLst/>
                    <a:uLnTx/>
                    <a:uFillTx/>
                    <a:latin typeface="Arial"/>
                    <a:ea typeface="+mn-ea"/>
                    <a:cs typeface="+mn-cs"/>
                  </a:rPr>
                  <a:t>mgh</a:t>
                </a:r>
                <a:endParaRPr kumimoji="0" lang="en-US" sz="3200" b="1" i="0" u="none" strike="noStrike" kern="1200" cap="none" spc="0" normalizeH="0" baseline="0" noProof="0" dirty="0">
                  <a:ln>
                    <a:noFill/>
                  </a:ln>
                  <a:solidFill>
                    <a:srgbClr val="00CC00"/>
                  </a:solidFill>
                  <a:effectLst/>
                  <a:uLnTx/>
                  <a:uFillTx/>
                  <a:latin typeface="Arial"/>
                  <a:ea typeface="+mn-ea"/>
                  <a:cs typeface="+mn-cs"/>
                </a:endParaRPr>
              </a:p>
            </p:txBody>
          </p:sp>
        </mc:Choice>
        <mc:Fallback xmlns="">
          <p:sp>
            <p:nvSpPr>
              <p:cNvPr id="13" name="Rounded Rectangle 12" descr="n88 zalo Sel Nghieu"/>
              <p:cNvSpPr>
                <a:spLocks noRot="1" noChangeAspect="1" noMove="1" noResize="1" noEditPoints="1" noAdjustHandles="1" noChangeArrowheads="1" noChangeShapeType="1" noTextEdit="1"/>
              </p:cNvSpPr>
              <p:nvPr/>
            </p:nvSpPr>
            <p:spPr>
              <a:xfrm>
                <a:off x="287383" y="3901912"/>
                <a:ext cx="11588297" cy="2631518"/>
              </a:xfrm>
              <a:prstGeom prst="roundRect">
                <a:avLst/>
              </a:prstGeom>
              <a:blipFill>
                <a:blip r:embed="rId5"/>
                <a:stretch>
                  <a:fillRect l="-52" r="-105"/>
                </a:stretch>
              </a:blipFill>
              <a:ln w="38100">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377255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2"/>
                </p:tgtEl>
              </p:cMediaNode>
            </p:video>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
        <p:cNvGrpSpPr/>
        <p:nvPr/>
      </p:nvGrpSpPr>
      <p:grpSpPr>
        <a:xfrm>
          <a:off x="0" y="0"/>
          <a:ext cx="0" cy="0"/>
          <a:chOff x="0" y="0"/>
          <a:chExt cx="0" cy="0"/>
        </a:xfrm>
      </p:grpSpPr>
      <p:sp>
        <p:nvSpPr>
          <p:cNvPr id="4" name="Rounded Rectangular Callout 28" descr="n88 zalo Sel Nghieu">
            <a:extLst>
              <a:ext uri="{FF2B5EF4-FFF2-40B4-BE49-F238E27FC236}">
                <a16:creationId xmlns:a16="http://schemas.microsoft.com/office/drawing/2014/main" id="{1E72F060-CD78-40D1-948E-839C63DFB9BC}"/>
              </a:ext>
            </a:extLst>
          </p:cNvPr>
          <p:cNvSpPr/>
          <p:nvPr/>
        </p:nvSpPr>
        <p:spPr>
          <a:xfrm>
            <a:off x="369826" y="525672"/>
            <a:ext cx="6932312" cy="2854597"/>
          </a:xfrm>
          <a:prstGeom prst="wedgeRoundRectCallout">
            <a:avLst/>
          </a:prstGeom>
          <a:noFill/>
          <a:ln w="50800" cap="flat" cmpd="sng" algn="ctr">
            <a:solidFill>
              <a:srgbClr val="FF0000"/>
            </a:solidFill>
            <a:prstDash val="sysDash"/>
            <a:miter lim="800000"/>
          </a:ln>
          <a:effectLst/>
        </p:spPr>
        <p:txBody>
          <a:bodyPr rtlCol="0" anchor="ctr"/>
          <a:lstStyle/>
          <a:p>
            <a:pPr lvl="0" algn="just">
              <a:lnSpc>
                <a:spcPct val="115000"/>
              </a:lnSpc>
            </a:pPr>
            <a:r>
              <a:rPr lang="vi-VN" sz="4000" b="1" dirty="0">
                <a:solidFill>
                  <a:srgbClr val="0070C0"/>
                </a:solidFill>
                <a:ea typeface="Times New Roman" panose="02020603050405020304" pitchFamily="18" charset="0"/>
                <a:cs typeface="#9Slide03 Arima Madurai Black" panose="00000A00000000000000" pitchFamily="2" charset="-93"/>
              </a:rPr>
              <a:t>Khi bắn cung thì có sự chuyển hóa năng lượng như thế nào? </a:t>
            </a:r>
            <a:endParaRPr kumimoji="0" lang="vi-VN" sz="4000" b="1" i="0" u="none" strike="noStrike" kern="1200" cap="none" spc="0" normalizeH="0" baseline="0" noProof="0" dirty="0">
              <a:ln>
                <a:noFill/>
              </a:ln>
              <a:solidFill>
                <a:srgbClr val="0070C0"/>
              </a:solidFill>
              <a:effectLst/>
              <a:uLnTx/>
              <a:uFillTx/>
              <a:ea typeface="Times New Roman" panose="02020603050405020304" pitchFamily="18" charset="0"/>
              <a:cs typeface="#9Slide03 Arima Madurai Black" panose="00000A00000000000000" pitchFamily="2" charset="-93"/>
            </a:endParaRPr>
          </a:p>
        </p:txBody>
      </p:sp>
      <p:pic>
        <p:nvPicPr>
          <p:cNvPr id="6" name="Picture 5" descr="n88 zalo Sel Nghie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96" y="3909060"/>
            <a:ext cx="3524250" cy="2857500"/>
          </a:xfrm>
          <a:prstGeom prst="rect">
            <a:avLst/>
          </a:prstGeom>
        </p:spPr>
      </p:pic>
      <p:pic>
        <p:nvPicPr>
          <p:cNvPr id="5" name="Picture 4" descr="n88 zalo Sel Nghieu"/>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7085" y="525672"/>
            <a:ext cx="4228556" cy="2854597"/>
          </a:xfrm>
          <a:prstGeom prst="rect">
            <a:avLst/>
          </a:prstGeom>
          <a:noFill/>
          <a:ln>
            <a:noFill/>
          </a:ln>
        </p:spPr>
      </p:pic>
      <p:sp>
        <p:nvSpPr>
          <p:cNvPr id="2" name="TextBox 1" descr="n88 zalo Sel Nghieu"/>
          <p:cNvSpPr txBox="1"/>
          <p:nvPr/>
        </p:nvSpPr>
        <p:spPr>
          <a:xfrm>
            <a:off x="4885509" y="4415246"/>
            <a:ext cx="6792685" cy="1754326"/>
          </a:xfrm>
          <a:prstGeom prst="rect">
            <a:avLst/>
          </a:prstGeom>
          <a:solidFill>
            <a:schemeClr val="accent1">
              <a:lumMod val="20000"/>
              <a:lumOff val="80000"/>
            </a:schemeClr>
          </a:solidFill>
        </p:spPr>
        <p:txBody>
          <a:bodyPr wrap="square" rtlCol="0">
            <a:spAutoFit/>
          </a:bodyPr>
          <a:lstStyle/>
          <a:p>
            <a:pPr algn="just"/>
            <a:r>
              <a:rPr lang="en-US" sz="3600" b="1" dirty="0" err="1">
                <a:solidFill>
                  <a:srgbClr val="002060"/>
                </a:solidFill>
                <a:latin typeface="Arial" panose="020B0604020202020204" pitchFamily="34" charset="0"/>
                <a:cs typeface="Arial" panose="020B0604020202020204" pitchFamily="34" charset="0"/>
              </a:rPr>
              <a:t>Thế</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năng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cung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chuyển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hóa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thành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động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năng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mũi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tên</a:t>
            </a: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889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
        <p:cNvGrpSpPr/>
        <p:nvPr/>
      </p:nvGrpSpPr>
      <p:grpSpPr>
        <a:xfrm>
          <a:off x="0" y="0"/>
          <a:ext cx="0" cy="0"/>
          <a:chOff x="0" y="0"/>
          <a:chExt cx="0" cy="0"/>
        </a:xfrm>
      </p:grpSpPr>
      <p:sp>
        <p:nvSpPr>
          <p:cNvPr id="4" name="Rounded Rectangular Callout 28" descr="n88 zalo Sel Nghieu">
            <a:extLst>
              <a:ext uri="{FF2B5EF4-FFF2-40B4-BE49-F238E27FC236}">
                <a16:creationId xmlns:a16="http://schemas.microsoft.com/office/drawing/2014/main" id="{1E72F060-CD78-40D1-948E-839C63DFB9BC}"/>
              </a:ext>
            </a:extLst>
          </p:cNvPr>
          <p:cNvSpPr/>
          <p:nvPr/>
        </p:nvSpPr>
        <p:spPr>
          <a:xfrm>
            <a:off x="252259" y="277478"/>
            <a:ext cx="7925089" cy="4137768"/>
          </a:xfrm>
          <a:prstGeom prst="wedgeRoundRectCallout">
            <a:avLst/>
          </a:prstGeom>
          <a:noFill/>
          <a:ln w="50800" cap="flat" cmpd="sng" algn="ctr">
            <a:solidFill>
              <a:srgbClr val="FF0000"/>
            </a:solidFill>
            <a:prstDash val="sysDash"/>
            <a:miter lim="800000"/>
          </a:ln>
          <a:effectLst/>
        </p:spPr>
        <p:txBody>
          <a:bodyPr rtlCol="0" anchor="ctr"/>
          <a:lstStyle/>
          <a:p>
            <a:pPr lvl="0" algn="just">
              <a:lnSpc>
                <a:spcPct val="115000"/>
              </a:lnSpc>
            </a:pPr>
            <a:r>
              <a:rPr lang="vi-VN" sz="4000" b="1" dirty="0">
                <a:solidFill>
                  <a:srgbClr val="0070C0"/>
                </a:solidFill>
                <a:ea typeface="Times New Roman" panose="02020603050405020304" pitchFamily="18" charset="0"/>
                <a:cs typeface="#9Slide03 Arima Madurai Black" panose="00000A00000000000000" pitchFamily="2" charset="-93"/>
              </a:rPr>
              <a:t>Giải thích được vì sao vận động viên nhảy sào có thể nhảy lên được tới hơn 6 m, trong khi đó vận động viên nhảy cao chỉ nhảy được tới hơn 2 m.</a:t>
            </a:r>
            <a:endParaRPr kumimoji="0" lang="vi-VN" sz="40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9Slide03 Arima Madurai Black" panose="00000A00000000000000" pitchFamily="2" charset="-93"/>
            </a:endParaRPr>
          </a:p>
        </p:txBody>
      </p:sp>
      <p:pic>
        <p:nvPicPr>
          <p:cNvPr id="6" name="Picture 5" descr="n88 zalo Sel Nghie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860" y="4820592"/>
            <a:ext cx="2158364" cy="1750025"/>
          </a:xfrm>
          <a:prstGeom prst="rect">
            <a:avLst/>
          </a:prstGeom>
        </p:spPr>
      </p:pic>
      <p:pic>
        <p:nvPicPr>
          <p:cNvPr id="7" name="Picture 6" descr="n88 zalo Sel Nghieu"/>
          <p:cNvPicPr/>
          <p:nvPr/>
        </p:nvPicPr>
        <p:blipFill>
          <a:blip r:embed="rId3">
            <a:extLst>
              <a:ext uri="{28A0092B-C50C-407E-A947-70E740481C1C}">
                <a14:useLocalDpi xmlns:a14="http://schemas.microsoft.com/office/drawing/2010/main" val="0"/>
              </a:ext>
            </a:extLst>
          </a:blip>
          <a:stretch>
            <a:fillRect/>
          </a:stretch>
        </p:blipFill>
        <p:spPr>
          <a:xfrm>
            <a:off x="8411890" y="277478"/>
            <a:ext cx="3592875" cy="3353996"/>
          </a:xfrm>
          <a:prstGeom prst="rect">
            <a:avLst/>
          </a:prstGeom>
        </p:spPr>
      </p:pic>
      <p:pic>
        <p:nvPicPr>
          <p:cNvPr id="8" name="Picture 7" descr="n88 zalo Sel Nghieu"/>
          <p:cNvPicPr/>
          <p:nvPr/>
        </p:nvPicPr>
        <p:blipFill>
          <a:blip r:embed="rId4">
            <a:extLst>
              <a:ext uri="{28A0092B-C50C-407E-A947-70E740481C1C}">
                <a14:useLocalDpi xmlns:a14="http://schemas.microsoft.com/office/drawing/2010/main" val="0"/>
              </a:ext>
            </a:extLst>
          </a:blip>
          <a:stretch>
            <a:fillRect/>
          </a:stretch>
        </p:blipFill>
        <p:spPr>
          <a:xfrm>
            <a:off x="8411890" y="3747379"/>
            <a:ext cx="3592875" cy="2953867"/>
          </a:xfrm>
          <a:prstGeom prst="rect">
            <a:avLst/>
          </a:prstGeom>
        </p:spPr>
      </p:pic>
    </p:spTree>
    <p:extLst>
      <p:ext uri="{BB962C8B-B14F-4D97-AF65-F5344CB8AC3E}">
        <p14:creationId xmlns:p14="http://schemas.microsoft.com/office/powerpoint/2010/main" val="386200938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88 zalo Sel Nghie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17" y="0"/>
            <a:ext cx="12192001" cy="6848203"/>
          </a:xfrm>
          <a:prstGeom prst="rect">
            <a:avLst/>
          </a:prstGeom>
        </p:spPr>
      </p:pic>
      <p:sp>
        <p:nvSpPr>
          <p:cNvPr id="6" name="TextBox 5" descr="n88 zalo Sel Nghieu"/>
          <p:cNvSpPr txBox="1"/>
          <p:nvPr/>
        </p:nvSpPr>
        <p:spPr>
          <a:xfrm>
            <a:off x="1629622" y="971591"/>
            <a:ext cx="9228589" cy="5140959"/>
          </a:xfrm>
          <a:prstGeom prst="rect">
            <a:avLst/>
          </a:prstGeom>
          <a:noFill/>
        </p:spPr>
        <p:txBody>
          <a:bodyPr wrap="square" rtlCol="0">
            <a:spAutoFit/>
          </a:bodyPr>
          <a:lstStyle/>
          <a:p>
            <a:pPr lvl="0" algn="just">
              <a:lnSpc>
                <a:spcPct val="115000"/>
              </a:lnSpc>
            </a:pPr>
            <a:r>
              <a:rPr lang="vi-VN" sz="3200" b="1" dirty="0">
                <a:solidFill>
                  <a:srgbClr val="0070C0"/>
                </a:solidFill>
                <a:latin typeface="Arial"/>
                <a:ea typeface="Times New Roman" panose="02020603050405020304" pitchFamily="18" charset="0"/>
              </a:rPr>
              <a:t>Vì vận động viên nhảy sào sử dụng dụng cụ là chiếc sào, độ dài của chiếc sào sẽ phần nào giúp vận động viên nhảy được cao hơn.  Khi sào được cắm xuống đất, đồng thời sào có tính đàn hồi, sẽ cung cấp cho vận động viên một năng lượng lớn (thế năng đàn hồi + động năng ban đầu) nên vận động viên sẽ đạt được độ cao lớn hơn so với vận động viên nhảy cao</a:t>
            </a:r>
            <a:r>
              <a:rPr lang="vi-VN" sz="2800" b="1" dirty="0">
                <a:solidFill>
                  <a:srgbClr val="0070C0"/>
                </a:solidFill>
                <a:latin typeface="Arial"/>
                <a:ea typeface="Times New Roman" panose="02020603050405020304" pitchFamily="18" charset="0"/>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379386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900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1" descr="n88 zalo Sel Nghieu">
            <a:extLst>
              <a:ext uri="{FF2B5EF4-FFF2-40B4-BE49-F238E27FC236}">
                <a16:creationId xmlns:a16="http://schemas.microsoft.com/office/drawing/2014/main" id="{4EC2A6DC-7BB3-421C-BCBF-190C79610415}"/>
              </a:ext>
            </a:extLst>
          </p:cNvPr>
          <p:cNvSpPr/>
          <p:nvPr/>
        </p:nvSpPr>
        <p:spPr>
          <a:xfrm>
            <a:off x="254726" y="379745"/>
            <a:ext cx="10601277" cy="689236"/>
          </a:xfrm>
          <a:prstGeom prst="roundRect">
            <a:avLst/>
          </a:prstGeom>
          <a:solidFill>
            <a:srgbClr val="3BAB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lang="en-US" sz="2800" b="1" kern="0" dirty="0">
                <a:solidFill>
                  <a:srgbClr val="FFFF00"/>
                </a:solidFill>
                <a:latin typeface="Arial"/>
              </a:rPr>
              <a:t>SỰ CHUYỂN HÓA GIỮA ĐỘNG NĂNG VÀ THẾ NĂNG</a:t>
            </a:r>
            <a:endParaRPr kumimoji="0" lang="en-US" sz="28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11" name="Hình chữ nhật: Góc Tròn 5" descr="n88 zalo Sel Nghieu">
            <a:extLst>
              <a:ext uri="{FF2B5EF4-FFF2-40B4-BE49-F238E27FC236}">
                <a16:creationId xmlns:a16="http://schemas.microsoft.com/office/drawing/2014/main" id="{0CF6858F-84F5-442F-873F-A411B8C05A66}"/>
              </a:ext>
            </a:extLst>
          </p:cNvPr>
          <p:cNvSpPr/>
          <p:nvPr/>
        </p:nvSpPr>
        <p:spPr>
          <a:xfrm>
            <a:off x="464679" y="318510"/>
            <a:ext cx="829150" cy="787952"/>
          </a:xfrm>
          <a:prstGeom prst="roundRect">
            <a:avLst>
              <a:gd name="adj" fmla="val 50000"/>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7" name="Picture 4" descr="n88 zalo Sel Nghieu">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1185" y="1751812"/>
            <a:ext cx="1698630" cy="151777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descr="n88 zalo Sel Nghieu"/>
          <p:cNvSpPr/>
          <p:nvPr/>
        </p:nvSpPr>
        <p:spPr>
          <a:xfrm>
            <a:off x="1766146" y="1404651"/>
            <a:ext cx="10283319" cy="5010590"/>
          </a:xfrm>
          <a:prstGeom prst="roundRect">
            <a:avLst>
              <a:gd name="adj" fmla="val 6065"/>
            </a:avLst>
          </a:prstGeom>
          <a:solidFill>
            <a:srgbClr val="A7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b="1" dirty="0">
              <a:solidFill>
                <a:srgbClr val="FFFF00"/>
              </a:solidFill>
            </a:endParaRPr>
          </a:p>
        </p:txBody>
      </p:sp>
      <p:sp>
        <p:nvSpPr>
          <p:cNvPr id="4" name="TextBox 3" descr="n88 zalo Sel Nghieu"/>
          <p:cNvSpPr txBox="1"/>
          <p:nvPr/>
        </p:nvSpPr>
        <p:spPr>
          <a:xfrm>
            <a:off x="2022629" y="1757279"/>
            <a:ext cx="9514948" cy="1569660"/>
          </a:xfrm>
          <a:prstGeom prst="rect">
            <a:avLst/>
          </a:prstGeom>
          <a:noFill/>
        </p:spPr>
        <p:txBody>
          <a:bodyPr wrap="square" rtlCol="0">
            <a:spAutoFit/>
          </a:bodyPr>
          <a:lstStyle/>
          <a:p>
            <a:pPr lvl="0" algn="just"/>
            <a:r>
              <a:rPr lang="en-US" sz="3200" b="1" dirty="0" err="1">
                <a:solidFill>
                  <a:srgbClr val="FF0066"/>
                </a:solidFill>
              </a:rPr>
              <a:t>Cơ</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của</a:t>
            </a:r>
            <a:r>
              <a:rPr lang="en-US" sz="3200" b="1" dirty="0">
                <a:solidFill>
                  <a:srgbClr val="FF0066"/>
                </a:solidFill>
              </a:rPr>
              <a:t> </a:t>
            </a:r>
            <a:r>
              <a:rPr lang="en-US" sz="3200" b="1" dirty="0" err="1">
                <a:solidFill>
                  <a:srgbClr val="FF0066"/>
                </a:solidFill>
              </a:rPr>
              <a:t>một</a:t>
            </a:r>
            <a:r>
              <a:rPr lang="en-US" sz="3200" b="1" dirty="0">
                <a:solidFill>
                  <a:srgbClr val="FF0066"/>
                </a:solidFill>
              </a:rPr>
              <a:t> </a:t>
            </a:r>
            <a:r>
              <a:rPr lang="en-US" sz="3200" b="1" dirty="0" err="1">
                <a:solidFill>
                  <a:srgbClr val="FF0066"/>
                </a:solidFill>
              </a:rPr>
              <a:t>vật</a:t>
            </a:r>
            <a:r>
              <a:rPr lang="en-US" sz="3200" b="1" dirty="0">
                <a:solidFill>
                  <a:srgbClr val="FF0066"/>
                </a:solidFill>
              </a:rPr>
              <a:t> </a:t>
            </a:r>
            <a:r>
              <a:rPr lang="en-US" sz="3200" b="1" dirty="0" err="1">
                <a:solidFill>
                  <a:srgbClr val="FF0066"/>
                </a:solidFill>
              </a:rPr>
              <a:t>là</a:t>
            </a:r>
            <a:r>
              <a:rPr lang="en-US" sz="3200" b="1" dirty="0">
                <a:solidFill>
                  <a:srgbClr val="FF0066"/>
                </a:solidFill>
              </a:rPr>
              <a:t> </a:t>
            </a:r>
            <a:r>
              <a:rPr lang="en-US" sz="3200" b="1" dirty="0" err="1">
                <a:solidFill>
                  <a:srgbClr val="FF0066"/>
                </a:solidFill>
              </a:rPr>
              <a:t>tổng</a:t>
            </a:r>
            <a:r>
              <a:rPr lang="en-US" sz="3200" b="1" dirty="0">
                <a:solidFill>
                  <a:srgbClr val="FF0066"/>
                </a:solidFill>
              </a:rPr>
              <a:t> </a:t>
            </a:r>
            <a:r>
              <a:rPr lang="en-US" sz="3200" b="1" dirty="0" err="1">
                <a:solidFill>
                  <a:srgbClr val="FF0066"/>
                </a:solidFill>
              </a:rPr>
              <a:t>động</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và</a:t>
            </a:r>
            <a:r>
              <a:rPr lang="en-US" sz="3200" b="1" dirty="0">
                <a:solidFill>
                  <a:srgbClr val="FF0066"/>
                </a:solidFill>
              </a:rPr>
              <a:t> </a:t>
            </a:r>
            <a:r>
              <a:rPr lang="en-US" sz="3200" b="1" dirty="0" err="1">
                <a:solidFill>
                  <a:srgbClr val="FF0066"/>
                </a:solidFill>
              </a:rPr>
              <a:t>thế</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của</a:t>
            </a:r>
            <a:r>
              <a:rPr lang="en-US" sz="3200" b="1" dirty="0">
                <a:solidFill>
                  <a:srgbClr val="FF0066"/>
                </a:solidFill>
              </a:rPr>
              <a:t> </a:t>
            </a:r>
            <a:r>
              <a:rPr lang="en-US" sz="3200" b="1" dirty="0" err="1">
                <a:solidFill>
                  <a:srgbClr val="FF0066"/>
                </a:solidFill>
              </a:rPr>
              <a:t>nó</a:t>
            </a:r>
            <a:r>
              <a:rPr lang="en-US" sz="3200" b="1" dirty="0">
                <a:solidFill>
                  <a:srgbClr val="FF0066"/>
                </a:solidFill>
              </a:rPr>
              <a:t>. </a:t>
            </a:r>
            <a:r>
              <a:rPr lang="en-US" sz="3200" b="1" dirty="0" err="1">
                <a:solidFill>
                  <a:srgbClr val="FF0066"/>
                </a:solidFill>
              </a:rPr>
              <a:t>Khi</a:t>
            </a:r>
            <a:r>
              <a:rPr lang="en-US" sz="3200" b="1" dirty="0">
                <a:solidFill>
                  <a:srgbClr val="FF0066"/>
                </a:solidFill>
              </a:rPr>
              <a:t> </a:t>
            </a:r>
            <a:r>
              <a:rPr lang="en-US" sz="3200" b="1" dirty="0" err="1">
                <a:solidFill>
                  <a:srgbClr val="FF0066"/>
                </a:solidFill>
              </a:rPr>
              <a:t>vật</a:t>
            </a:r>
            <a:r>
              <a:rPr lang="en-US" sz="3200" b="1" dirty="0">
                <a:solidFill>
                  <a:srgbClr val="FF0066"/>
                </a:solidFill>
              </a:rPr>
              <a:t> </a:t>
            </a:r>
            <a:r>
              <a:rPr lang="en-US" sz="3200" b="1" dirty="0" err="1">
                <a:solidFill>
                  <a:srgbClr val="FF0066"/>
                </a:solidFill>
              </a:rPr>
              <a:t>chuyển</a:t>
            </a:r>
            <a:r>
              <a:rPr lang="en-US" sz="3200" b="1" dirty="0">
                <a:solidFill>
                  <a:srgbClr val="FF0066"/>
                </a:solidFill>
              </a:rPr>
              <a:t> </a:t>
            </a:r>
            <a:r>
              <a:rPr lang="en-US" sz="3200" b="1" dirty="0" err="1">
                <a:solidFill>
                  <a:srgbClr val="FF0066"/>
                </a:solidFill>
              </a:rPr>
              <a:t>động</a:t>
            </a:r>
            <a:r>
              <a:rPr lang="en-US" sz="3200" b="1" dirty="0">
                <a:solidFill>
                  <a:srgbClr val="FF0066"/>
                </a:solidFill>
              </a:rPr>
              <a:t> </a:t>
            </a:r>
            <a:r>
              <a:rPr lang="en-US" sz="3200" b="1" dirty="0" err="1">
                <a:solidFill>
                  <a:srgbClr val="FF0066"/>
                </a:solidFill>
              </a:rPr>
              <a:t>trong</a:t>
            </a:r>
            <a:r>
              <a:rPr lang="en-US" sz="3200" b="1" dirty="0">
                <a:solidFill>
                  <a:srgbClr val="FF0066"/>
                </a:solidFill>
              </a:rPr>
              <a:t> </a:t>
            </a:r>
            <a:r>
              <a:rPr lang="en-US" sz="3200" b="1" dirty="0" err="1">
                <a:solidFill>
                  <a:srgbClr val="FF0066"/>
                </a:solidFill>
              </a:rPr>
              <a:t>trường</a:t>
            </a:r>
            <a:r>
              <a:rPr lang="en-US" sz="3200" b="1" dirty="0">
                <a:solidFill>
                  <a:srgbClr val="FF0066"/>
                </a:solidFill>
              </a:rPr>
              <a:t> </a:t>
            </a:r>
            <a:r>
              <a:rPr lang="en-US" sz="3200" b="1" dirty="0" err="1">
                <a:solidFill>
                  <a:srgbClr val="FF0066"/>
                </a:solidFill>
              </a:rPr>
              <a:t>trọng</a:t>
            </a:r>
            <a:r>
              <a:rPr lang="en-US" sz="3200" b="1" dirty="0">
                <a:solidFill>
                  <a:srgbClr val="FF0066"/>
                </a:solidFill>
              </a:rPr>
              <a:t> </a:t>
            </a:r>
            <a:r>
              <a:rPr lang="en-US" sz="3200" b="1" dirty="0" err="1">
                <a:solidFill>
                  <a:srgbClr val="FF0066"/>
                </a:solidFill>
              </a:rPr>
              <a:t>lực</a:t>
            </a:r>
            <a:r>
              <a:rPr lang="en-US" sz="3200" b="1" dirty="0">
                <a:solidFill>
                  <a:srgbClr val="FF0066"/>
                </a:solidFill>
              </a:rPr>
              <a:t> </a:t>
            </a:r>
            <a:r>
              <a:rPr lang="en-US" sz="3200" b="1" dirty="0" err="1">
                <a:solidFill>
                  <a:srgbClr val="FF0066"/>
                </a:solidFill>
              </a:rPr>
              <a:t>thì</a:t>
            </a:r>
            <a:r>
              <a:rPr lang="en-US" sz="3200" b="1" dirty="0">
                <a:solidFill>
                  <a:srgbClr val="FF0066"/>
                </a:solidFill>
              </a:rPr>
              <a:t> </a:t>
            </a:r>
            <a:r>
              <a:rPr lang="en-US" sz="3200" b="1" dirty="0" err="1">
                <a:solidFill>
                  <a:srgbClr val="FF0066"/>
                </a:solidFill>
              </a:rPr>
              <a:t>cơ</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có</a:t>
            </a:r>
            <a:r>
              <a:rPr lang="en-US" sz="3200" b="1" dirty="0">
                <a:solidFill>
                  <a:srgbClr val="FF0066"/>
                </a:solidFill>
              </a:rPr>
              <a:t> </a:t>
            </a:r>
            <a:r>
              <a:rPr lang="en-US" sz="3200" b="1" dirty="0" err="1">
                <a:solidFill>
                  <a:srgbClr val="FF0066"/>
                </a:solidFill>
              </a:rPr>
              <a:t>dạng</a:t>
            </a:r>
            <a:r>
              <a:rPr lang="en-US" sz="3200" b="1" dirty="0">
                <a:solidFill>
                  <a:srgbClr val="FF0066"/>
                </a:solidFill>
              </a:rPr>
              <a:t>:</a:t>
            </a:r>
            <a:endParaRPr lang="vi-VN" sz="3200" b="1" dirty="0">
              <a:solidFill>
                <a:srgbClr val="FF0066"/>
              </a:solidFill>
            </a:endParaRPr>
          </a:p>
        </p:txBody>
      </p:sp>
      <mc:AlternateContent xmlns:mc="http://schemas.openxmlformats.org/markup-compatibility/2006" xmlns:a14="http://schemas.microsoft.com/office/drawing/2010/main">
        <mc:Choice Requires="a14">
          <p:sp>
            <p:nvSpPr>
              <p:cNvPr id="2" name="Rectangle 1" descr="n88 zalo Sel Nghieu"/>
              <p:cNvSpPr/>
              <p:nvPr/>
            </p:nvSpPr>
            <p:spPr>
              <a:xfrm>
                <a:off x="3820254" y="3624161"/>
                <a:ext cx="5919697" cy="801310"/>
              </a:xfrm>
              <a:prstGeom prst="rect">
                <a:avLst/>
              </a:prstGeom>
            </p:spPr>
            <p:txBody>
              <a:bodyPr wrap="none">
                <a:spAutoFit/>
              </a:bodyPr>
              <a:lstStyle/>
              <a:p>
                <a:pPr lvl="0" algn="just">
                  <a:defRPr/>
                </a:pPr>
                <a:r>
                  <a:rPr lang="en-US" sz="3200" b="1" dirty="0">
                    <a:solidFill>
                      <a:srgbClr val="FF0066"/>
                    </a:solidFill>
                  </a:rPr>
                  <a:t>W</a:t>
                </a:r>
                <a:r>
                  <a:rPr lang="en-US" sz="3200" b="1" baseline="-25000" dirty="0">
                    <a:solidFill>
                      <a:srgbClr val="FF0066"/>
                    </a:solidFill>
                  </a:rPr>
                  <a:t>C</a:t>
                </a:r>
                <a:r>
                  <a:rPr lang="en-US" sz="3200" b="1" dirty="0">
                    <a:solidFill>
                      <a:srgbClr val="FF0066"/>
                    </a:solidFill>
                  </a:rPr>
                  <a:t> = W</a:t>
                </a:r>
                <a:r>
                  <a:rPr lang="en-US" sz="3200" b="1" baseline="-25000" dirty="0">
                    <a:solidFill>
                      <a:srgbClr val="FF0066"/>
                    </a:solidFill>
                  </a:rPr>
                  <a:t>đ</a:t>
                </a:r>
                <a:r>
                  <a:rPr lang="en-US" sz="3200" b="1" dirty="0">
                    <a:solidFill>
                      <a:srgbClr val="FF0066"/>
                    </a:solidFill>
                  </a:rPr>
                  <a:t> + </a:t>
                </a:r>
                <a:r>
                  <a:rPr lang="en-US" sz="3200" b="1" dirty="0" err="1">
                    <a:solidFill>
                      <a:srgbClr val="FF0066"/>
                    </a:solidFill>
                  </a:rPr>
                  <a:t>W</a:t>
                </a:r>
                <a:r>
                  <a:rPr lang="en-US" sz="3200" b="1" baseline="-25000" dirty="0" err="1">
                    <a:solidFill>
                      <a:srgbClr val="FF0066"/>
                    </a:solidFill>
                  </a:rPr>
                  <a:t>t</a:t>
                </a:r>
                <a:r>
                  <a:rPr lang="en-US" sz="3200" b="1" dirty="0">
                    <a:solidFill>
                      <a:srgbClr val="FF0066"/>
                    </a:solidFill>
                  </a:rPr>
                  <a:t> = </a:t>
                </a:r>
                <a14:m>
                  <m:oMath xmlns:m="http://schemas.openxmlformats.org/officeDocument/2006/math">
                    <m:f>
                      <m:fPr>
                        <m:ctrlPr>
                          <a:rPr lang="en-US" sz="3200" b="1" i="1">
                            <a:solidFill>
                              <a:srgbClr val="FF0066"/>
                            </a:solidFill>
                            <a:latin typeface="Cambria Math" panose="02040503050406030204" pitchFamily="18" charset="0"/>
                          </a:rPr>
                        </m:ctrlPr>
                      </m:fPr>
                      <m:num>
                        <m:r>
                          <a:rPr lang="en-US" sz="3200" b="1" i="1">
                            <a:solidFill>
                              <a:srgbClr val="FF0066"/>
                            </a:solidFill>
                            <a:latin typeface="Cambria Math" panose="02040503050406030204" pitchFamily="18" charset="0"/>
                          </a:rPr>
                          <m:t>𝟏</m:t>
                        </m:r>
                      </m:num>
                      <m:den>
                        <m:r>
                          <a:rPr lang="en-US" sz="3200" b="1" i="1">
                            <a:solidFill>
                              <a:srgbClr val="FF0066"/>
                            </a:solidFill>
                            <a:latin typeface="Cambria Math" panose="02040503050406030204" pitchFamily="18" charset="0"/>
                          </a:rPr>
                          <m:t>𝟐</m:t>
                        </m:r>
                      </m:den>
                    </m:f>
                    <m:r>
                      <a:rPr lang="en-US" sz="3200" b="1" i="1">
                        <a:solidFill>
                          <a:srgbClr val="FF0066"/>
                        </a:solidFill>
                        <a:latin typeface="Cambria Math" panose="02040503050406030204" pitchFamily="18" charset="0"/>
                      </a:rPr>
                      <m:t>.</m:t>
                    </m:r>
                    <m:r>
                      <a:rPr lang="en-US" sz="3200" b="1" i="1">
                        <a:solidFill>
                          <a:srgbClr val="FF0066"/>
                        </a:solidFill>
                        <a:latin typeface="Cambria Math" panose="02040503050406030204" pitchFamily="18" charset="0"/>
                      </a:rPr>
                      <m:t>𝒎</m:t>
                    </m:r>
                    <m:r>
                      <a:rPr lang="en-US" sz="3200" b="1" i="1">
                        <a:solidFill>
                          <a:srgbClr val="FF0066"/>
                        </a:solidFill>
                        <a:latin typeface="Cambria Math" panose="02040503050406030204" pitchFamily="18" charset="0"/>
                      </a:rPr>
                      <m:t>.</m:t>
                    </m:r>
                    <m:sSup>
                      <m:sSupPr>
                        <m:ctrlPr>
                          <a:rPr lang="en-US" sz="3200" b="1" i="1">
                            <a:solidFill>
                              <a:srgbClr val="FF0066"/>
                            </a:solidFill>
                            <a:latin typeface="Cambria Math" panose="02040503050406030204" pitchFamily="18" charset="0"/>
                          </a:rPr>
                        </m:ctrlPr>
                      </m:sSupPr>
                      <m:e>
                        <m:r>
                          <a:rPr lang="en-US" sz="3200" b="1" i="1">
                            <a:solidFill>
                              <a:srgbClr val="FF0066"/>
                            </a:solidFill>
                            <a:latin typeface="Cambria Math" panose="02040503050406030204" pitchFamily="18" charset="0"/>
                          </a:rPr>
                          <m:t>𝒗</m:t>
                        </m:r>
                      </m:e>
                      <m:sup>
                        <m:r>
                          <a:rPr lang="en-US" sz="3200" b="1" i="1">
                            <a:solidFill>
                              <a:srgbClr val="FF0066"/>
                            </a:solidFill>
                            <a:latin typeface="Cambria Math" panose="02040503050406030204" pitchFamily="18" charset="0"/>
                          </a:rPr>
                          <m:t>𝟐</m:t>
                        </m:r>
                      </m:sup>
                    </m:sSup>
                  </m:oMath>
                </a14:m>
                <a:r>
                  <a:rPr lang="en-US" sz="3200" b="1" dirty="0">
                    <a:solidFill>
                      <a:srgbClr val="FF0066"/>
                    </a:solidFill>
                    <a:latin typeface="+mj-lt"/>
                  </a:rPr>
                  <a:t> + </a:t>
                </a:r>
                <a:r>
                  <a:rPr lang="en-US" sz="3200" b="1" dirty="0" err="1">
                    <a:solidFill>
                      <a:srgbClr val="FF0066"/>
                    </a:solidFill>
                    <a:latin typeface="+mj-lt"/>
                  </a:rPr>
                  <a:t>mgh</a:t>
                </a:r>
                <a:endParaRPr lang="en-US" sz="3200" b="1" dirty="0">
                  <a:solidFill>
                    <a:srgbClr val="FF0066"/>
                  </a:solidFill>
                  <a:latin typeface="+mj-lt"/>
                </a:endParaRPr>
              </a:p>
            </p:txBody>
          </p:sp>
        </mc:Choice>
        <mc:Fallback xmlns="">
          <p:sp>
            <p:nvSpPr>
              <p:cNvPr id="2" name="Rectangle 1" descr="n88 zalo Sel Nghieu"/>
              <p:cNvSpPr>
                <a:spLocks noRot="1" noChangeAspect="1" noMove="1" noResize="1" noEditPoints="1" noAdjustHandles="1" noChangeArrowheads="1" noChangeShapeType="1" noTextEdit="1"/>
              </p:cNvSpPr>
              <p:nvPr/>
            </p:nvSpPr>
            <p:spPr>
              <a:xfrm>
                <a:off x="3820254" y="3624161"/>
                <a:ext cx="5919697" cy="801310"/>
              </a:xfrm>
              <a:prstGeom prst="rect">
                <a:avLst/>
              </a:prstGeom>
              <a:blipFill>
                <a:blip r:embed="rId4"/>
                <a:stretch>
                  <a:fillRect l="-2678" r="-1751" b="-10687"/>
                </a:stretch>
              </a:blipFill>
            </p:spPr>
            <p:txBody>
              <a:bodyPr/>
              <a:lstStyle/>
              <a:p>
                <a:r>
                  <a:rPr lang="en-US">
                    <a:noFill/>
                  </a:rPr>
                  <a:t> </a:t>
                </a:r>
              </a:p>
            </p:txBody>
          </p:sp>
        </mc:Fallback>
      </mc:AlternateContent>
      <p:pic>
        <p:nvPicPr>
          <p:cNvPr id="9" name="Picture 62" descr="AG00218_"/>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856003" y="890928"/>
            <a:ext cx="934844" cy="56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500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1" descr="n88 zalo Sel Nghieu">
            <a:extLst>
              <a:ext uri="{FF2B5EF4-FFF2-40B4-BE49-F238E27FC236}">
                <a16:creationId xmlns:a16="http://schemas.microsoft.com/office/drawing/2014/main" id="{4EC2A6DC-7BB3-421C-BCBF-190C79610415}"/>
              </a:ext>
            </a:extLst>
          </p:cNvPr>
          <p:cNvSpPr/>
          <p:nvPr/>
        </p:nvSpPr>
        <p:spPr>
          <a:xfrm>
            <a:off x="254726" y="379745"/>
            <a:ext cx="10601277" cy="689236"/>
          </a:xfrm>
          <a:prstGeom prst="roundRect">
            <a:avLst/>
          </a:prstGeom>
          <a:solidFill>
            <a:srgbClr val="3BAB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lang="en-US" sz="2800" b="1" kern="0" dirty="0">
                <a:solidFill>
                  <a:srgbClr val="FFFF00"/>
                </a:solidFill>
                <a:latin typeface="Arial"/>
              </a:rPr>
              <a:t>SỰ CHUYỂN HÓA GIỮA ĐỘNG NĂNG VÀ THẾ NĂNG</a:t>
            </a:r>
            <a:endParaRPr kumimoji="0" lang="en-US" sz="28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11" name="Hình chữ nhật: Góc Tròn 5" descr="n88 zalo Sel Nghieu">
            <a:extLst>
              <a:ext uri="{FF2B5EF4-FFF2-40B4-BE49-F238E27FC236}">
                <a16:creationId xmlns:a16="http://schemas.microsoft.com/office/drawing/2014/main" id="{0CF6858F-84F5-442F-873F-A411B8C05A66}"/>
              </a:ext>
            </a:extLst>
          </p:cNvPr>
          <p:cNvSpPr/>
          <p:nvPr/>
        </p:nvSpPr>
        <p:spPr>
          <a:xfrm>
            <a:off x="464679" y="318510"/>
            <a:ext cx="829150" cy="787952"/>
          </a:xfrm>
          <a:prstGeom prst="roundRect">
            <a:avLst>
              <a:gd name="adj" fmla="val 50000"/>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7" name="Picture 4" descr="n88 zalo Sel Nghieu">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1185" y="1751812"/>
            <a:ext cx="1698630" cy="151777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descr="n88 zalo Sel Nghieu"/>
          <p:cNvSpPr/>
          <p:nvPr/>
        </p:nvSpPr>
        <p:spPr>
          <a:xfrm>
            <a:off x="1766146" y="1404651"/>
            <a:ext cx="10283319" cy="5010590"/>
          </a:xfrm>
          <a:prstGeom prst="roundRect">
            <a:avLst>
              <a:gd name="adj" fmla="val 6065"/>
            </a:avLst>
          </a:prstGeom>
          <a:solidFill>
            <a:srgbClr val="A7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b="1" dirty="0">
              <a:solidFill>
                <a:srgbClr val="FFFF00"/>
              </a:solidFill>
            </a:endParaRPr>
          </a:p>
        </p:txBody>
      </p:sp>
      <p:sp>
        <p:nvSpPr>
          <p:cNvPr id="4" name="TextBox 3" descr="n88 zalo Sel Nghieu"/>
          <p:cNvSpPr txBox="1"/>
          <p:nvPr/>
        </p:nvSpPr>
        <p:spPr>
          <a:xfrm>
            <a:off x="2022629" y="1757279"/>
            <a:ext cx="9514948" cy="1569660"/>
          </a:xfrm>
          <a:prstGeom prst="rect">
            <a:avLst/>
          </a:prstGeom>
          <a:noFill/>
        </p:spPr>
        <p:txBody>
          <a:bodyPr wrap="square" rtlCol="0">
            <a:spAutoFit/>
          </a:bodyPr>
          <a:lstStyle/>
          <a:p>
            <a:pPr lvl="0" algn="just"/>
            <a:r>
              <a:rPr lang="en-US" sz="3200" b="1" dirty="0" err="1">
                <a:solidFill>
                  <a:srgbClr val="FF0066"/>
                </a:solidFill>
              </a:rPr>
              <a:t>Cơ</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của</a:t>
            </a:r>
            <a:r>
              <a:rPr lang="en-US" sz="3200" b="1" dirty="0">
                <a:solidFill>
                  <a:srgbClr val="FF0066"/>
                </a:solidFill>
              </a:rPr>
              <a:t> </a:t>
            </a:r>
            <a:r>
              <a:rPr lang="en-US" sz="3200" b="1" dirty="0" err="1">
                <a:solidFill>
                  <a:srgbClr val="FF0066"/>
                </a:solidFill>
              </a:rPr>
              <a:t>một</a:t>
            </a:r>
            <a:r>
              <a:rPr lang="en-US" sz="3200" b="1" dirty="0">
                <a:solidFill>
                  <a:srgbClr val="FF0066"/>
                </a:solidFill>
              </a:rPr>
              <a:t> </a:t>
            </a:r>
            <a:r>
              <a:rPr lang="en-US" sz="3200" b="1" dirty="0" err="1">
                <a:solidFill>
                  <a:srgbClr val="FF0066"/>
                </a:solidFill>
              </a:rPr>
              <a:t>vật</a:t>
            </a:r>
            <a:r>
              <a:rPr lang="en-US" sz="3200" b="1" dirty="0">
                <a:solidFill>
                  <a:srgbClr val="FF0066"/>
                </a:solidFill>
              </a:rPr>
              <a:t> </a:t>
            </a:r>
            <a:r>
              <a:rPr lang="en-US" sz="3200" b="1" dirty="0" err="1">
                <a:solidFill>
                  <a:srgbClr val="FF0066"/>
                </a:solidFill>
              </a:rPr>
              <a:t>là</a:t>
            </a:r>
            <a:r>
              <a:rPr lang="en-US" sz="3200" b="1" dirty="0">
                <a:solidFill>
                  <a:srgbClr val="FF0066"/>
                </a:solidFill>
              </a:rPr>
              <a:t> </a:t>
            </a:r>
            <a:r>
              <a:rPr lang="en-US" sz="3200" b="1" dirty="0" err="1">
                <a:solidFill>
                  <a:srgbClr val="FF0066"/>
                </a:solidFill>
              </a:rPr>
              <a:t>tổng</a:t>
            </a:r>
            <a:r>
              <a:rPr lang="en-US" sz="3200" b="1" dirty="0">
                <a:solidFill>
                  <a:srgbClr val="FF0066"/>
                </a:solidFill>
              </a:rPr>
              <a:t> </a:t>
            </a:r>
            <a:r>
              <a:rPr lang="en-US" sz="3200" b="1" dirty="0" err="1">
                <a:solidFill>
                  <a:srgbClr val="FF0066"/>
                </a:solidFill>
              </a:rPr>
              <a:t>động</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và</a:t>
            </a:r>
            <a:r>
              <a:rPr lang="en-US" sz="3200" b="1" dirty="0">
                <a:solidFill>
                  <a:srgbClr val="FF0066"/>
                </a:solidFill>
              </a:rPr>
              <a:t> </a:t>
            </a:r>
            <a:r>
              <a:rPr lang="en-US" sz="3200" b="1" dirty="0" err="1">
                <a:solidFill>
                  <a:srgbClr val="FF0066"/>
                </a:solidFill>
              </a:rPr>
              <a:t>thế</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của</a:t>
            </a:r>
            <a:r>
              <a:rPr lang="en-US" sz="3200" b="1" dirty="0">
                <a:solidFill>
                  <a:srgbClr val="FF0066"/>
                </a:solidFill>
              </a:rPr>
              <a:t> </a:t>
            </a:r>
            <a:r>
              <a:rPr lang="en-US" sz="3200" b="1" dirty="0" err="1">
                <a:solidFill>
                  <a:srgbClr val="FF0066"/>
                </a:solidFill>
              </a:rPr>
              <a:t>nó</a:t>
            </a:r>
            <a:r>
              <a:rPr lang="en-US" sz="3200" b="1" dirty="0">
                <a:solidFill>
                  <a:srgbClr val="FF0066"/>
                </a:solidFill>
              </a:rPr>
              <a:t>. </a:t>
            </a:r>
            <a:r>
              <a:rPr lang="en-US" sz="3200" b="1" dirty="0" err="1">
                <a:solidFill>
                  <a:srgbClr val="FF0066"/>
                </a:solidFill>
              </a:rPr>
              <a:t>Khi</a:t>
            </a:r>
            <a:r>
              <a:rPr lang="en-US" sz="3200" b="1" dirty="0">
                <a:solidFill>
                  <a:srgbClr val="FF0066"/>
                </a:solidFill>
              </a:rPr>
              <a:t> </a:t>
            </a:r>
            <a:r>
              <a:rPr lang="en-US" sz="3200" b="1" dirty="0" err="1">
                <a:solidFill>
                  <a:srgbClr val="FF0066"/>
                </a:solidFill>
              </a:rPr>
              <a:t>vật</a:t>
            </a:r>
            <a:r>
              <a:rPr lang="en-US" sz="3200" b="1" dirty="0">
                <a:solidFill>
                  <a:srgbClr val="FF0066"/>
                </a:solidFill>
              </a:rPr>
              <a:t> </a:t>
            </a:r>
            <a:r>
              <a:rPr lang="en-US" sz="3200" b="1" dirty="0" err="1">
                <a:solidFill>
                  <a:srgbClr val="FF0066"/>
                </a:solidFill>
              </a:rPr>
              <a:t>chuyển</a:t>
            </a:r>
            <a:r>
              <a:rPr lang="en-US" sz="3200" b="1" dirty="0">
                <a:solidFill>
                  <a:srgbClr val="FF0066"/>
                </a:solidFill>
              </a:rPr>
              <a:t> </a:t>
            </a:r>
            <a:r>
              <a:rPr lang="en-US" sz="3200" b="1" dirty="0" err="1">
                <a:solidFill>
                  <a:srgbClr val="FF0066"/>
                </a:solidFill>
              </a:rPr>
              <a:t>động</a:t>
            </a:r>
            <a:r>
              <a:rPr lang="en-US" sz="3200" b="1" dirty="0">
                <a:solidFill>
                  <a:srgbClr val="FF0066"/>
                </a:solidFill>
              </a:rPr>
              <a:t> </a:t>
            </a:r>
            <a:r>
              <a:rPr lang="en-US" sz="3200" b="1" dirty="0" err="1">
                <a:solidFill>
                  <a:srgbClr val="FF0066"/>
                </a:solidFill>
              </a:rPr>
              <a:t>trong</a:t>
            </a:r>
            <a:r>
              <a:rPr lang="en-US" sz="3200" b="1" dirty="0">
                <a:solidFill>
                  <a:srgbClr val="FF0066"/>
                </a:solidFill>
              </a:rPr>
              <a:t> </a:t>
            </a:r>
            <a:r>
              <a:rPr lang="en-US" sz="3200" b="1" dirty="0" err="1">
                <a:solidFill>
                  <a:srgbClr val="FF0066"/>
                </a:solidFill>
              </a:rPr>
              <a:t>trường</a:t>
            </a:r>
            <a:r>
              <a:rPr lang="en-US" sz="3200" b="1" dirty="0">
                <a:solidFill>
                  <a:srgbClr val="FF0066"/>
                </a:solidFill>
              </a:rPr>
              <a:t> </a:t>
            </a:r>
            <a:r>
              <a:rPr lang="en-US" sz="3200" b="1" dirty="0" err="1">
                <a:solidFill>
                  <a:srgbClr val="FF0066"/>
                </a:solidFill>
              </a:rPr>
              <a:t>trọng</a:t>
            </a:r>
            <a:r>
              <a:rPr lang="en-US" sz="3200" b="1" dirty="0">
                <a:solidFill>
                  <a:srgbClr val="FF0066"/>
                </a:solidFill>
              </a:rPr>
              <a:t> </a:t>
            </a:r>
            <a:r>
              <a:rPr lang="en-US" sz="3200" b="1" dirty="0" err="1">
                <a:solidFill>
                  <a:srgbClr val="FF0066"/>
                </a:solidFill>
              </a:rPr>
              <a:t>lực</a:t>
            </a:r>
            <a:r>
              <a:rPr lang="en-US" sz="3200" b="1" dirty="0">
                <a:solidFill>
                  <a:srgbClr val="FF0066"/>
                </a:solidFill>
              </a:rPr>
              <a:t> </a:t>
            </a:r>
            <a:r>
              <a:rPr lang="en-US" sz="3200" b="1" dirty="0" err="1">
                <a:solidFill>
                  <a:srgbClr val="FF0066"/>
                </a:solidFill>
              </a:rPr>
              <a:t>thì</a:t>
            </a:r>
            <a:r>
              <a:rPr lang="en-US" sz="3200" b="1" dirty="0">
                <a:solidFill>
                  <a:srgbClr val="FF0066"/>
                </a:solidFill>
              </a:rPr>
              <a:t> </a:t>
            </a:r>
            <a:r>
              <a:rPr lang="en-US" sz="3200" b="1" dirty="0" err="1">
                <a:solidFill>
                  <a:srgbClr val="FF0066"/>
                </a:solidFill>
              </a:rPr>
              <a:t>cơ</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có</a:t>
            </a:r>
            <a:r>
              <a:rPr lang="en-US" sz="3200" b="1" dirty="0">
                <a:solidFill>
                  <a:srgbClr val="FF0066"/>
                </a:solidFill>
              </a:rPr>
              <a:t> </a:t>
            </a:r>
            <a:r>
              <a:rPr lang="en-US" sz="3200" b="1" dirty="0" err="1">
                <a:solidFill>
                  <a:srgbClr val="FF0066"/>
                </a:solidFill>
              </a:rPr>
              <a:t>dạng</a:t>
            </a:r>
            <a:r>
              <a:rPr lang="en-US" sz="3200" b="1" dirty="0">
                <a:solidFill>
                  <a:srgbClr val="FF0066"/>
                </a:solidFill>
              </a:rPr>
              <a:t>:</a:t>
            </a:r>
            <a:endParaRPr lang="vi-VN" sz="3200" b="1" dirty="0">
              <a:solidFill>
                <a:srgbClr val="FF0066"/>
              </a:solidFill>
            </a:endParaRPr>
          </a:p>
        </p:txBody>
      </p:sp>
      <p:sp>
        <p:nvSpPr>
          <p:cNvPr id="16" name="TextBox 15" descr="n88 zalo Sel Nghieu"/>
          <p:cNvSpPr txBox="1"/>
          <p:nvPr/>
        </p:nvSpPr>
        <p:spPr>
          <a:xfrm>
            <a:off x="2022629" y="4722694"/>
            <a:ext cx="9514948" cy="1077218"/>
          </a:xfrm>
          <a:prstGeom prst="rect">
            <a:avLst/>
          </a:prstGeom>
          <a:noFill/>
        </p:spPr>
        <p:txBody>
          <a:bodyPr wrap="square" rtlCol="0">
            <a:spAutoFit/>
          </a:bodyPr>
          <a:lstStyle/>
          <a:p>
            <a:pPr lvl="0" algn="just"/>
            <a:r>
              <a:rPr lang="en-US" sz="3200" b="1" dirty="0" err="1">
                <a:solidFill>
                  <a:srgbClr val="FF0066"/>
                </a:solidFill>
              </a:rPr>
              <a:t>Động</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và</a:t>
            </a:r>
            <a:r>
              <a:rPr lang="en-US" sz="3200" b="1" dirty="0">
                <a:solidFill>
                  <a:srgbClr val="FF0066"/>
                </a:solidFill>
              </a:rPr>
              <a:t> </a:t>
            </a:r>
            <a:r>
              <a:rPr lang="en-US" sz="3200" b="1" dirty="0" err="1">
                <a:solidFill>
                  <a:srgbClr val="FF0066"/>
                </a:solidFill>
              </a:rPr>
              <a:t>thế</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có</a:t>
            </a:r>
            <a:r>
              <a:rPr lang="en-US" sz="3200" b="1" dirty="0">
                <a:solidFill>
                  <a:srgbClr val="FF0066"/>
                </a:solidFill>
              </a:rPr>
              <a:t> </a:t>
            </a:r>
            <a:r>
              <a:rPr lang="en-US" sz="3200" b="1" dirty="0" err="1">
                <a:solidFill>
                  <a:srgbClr val="FF0066"/>
                </a:solidFill>
              </a:rPr>
              <a:t>thể</a:t>
            </a:r>
            <a:r>
              <a:rPr lang="en-US" sz="3200" b="1" dirty="0">
                <a:solidFill>
                  <a:srgbClr val="FF0066"/>
                </a:solidFill>
              </a:rPr>
              <a:t> </a:t>
            </a:r>
            <a:r>
              <a:rPr lang="en-US" sz="3200" b="1" dirty="0" err="1">
                <a:solidFill>
                  <a:srgbClr val="FF0066"/>
                </a:solidFill>
              </a:rPr>
              <a:t>chuyển</a:t>
            </a:r>
            <a:r>
              <a:rPr lang="en-US" sz="3200" b="1" dirty="0">
                <a:solidFill>
                  <a:srgbClr val="FF0066"/>
                </a:solidFill>
              </a:rPr>
              <a:t> </a:t>
            </a:r>
            <a:r>
              <a:rPr lang="en-US" sz="3200" b="1" dirty="0" err="1">
                <a:solidFill>
                  <a:srgbClr val="FF0066"/>
                </a:solidFill>
              </a:rPr>
              <a:t>hóa</a:t>
            </a:r>
            <a:r>
              <a:rPr lang="en-US" sz="3200" b="1" dirty="0">
                <a:solidFill>
                  <a:srgbClr val="FF0066"/>
                </a:solidFill>
              </a:rPr>
              <a:t> qua </a:t>
            </a:r>
            <a:r>
              <a:rPr lang="en-US" sz="3200" b="1" dirty="0" err="1">
                <a:solidFill>
                  <a:srgbClr val="FF0066"/>
                </a:solidFill>
              </a:rPr>
              <a:t>lại</a:t>
            </a:r>
            <a:r>
              <a:rPr lang="en-US" sz="3200" b="1" dirty="0">
                <a:solidFill>
                  <a:srgbClr val="FF0066"/>
                </a:solidFill>
              </a:rPr>
              <a:t> </a:t>
            </a:r>
            <a:r>
              <a:rPr lang="en-US" sz="3200" b="1" dirty="0" err="1">
                <a:solidFill>
                  <a:srgbClr val="FF0066"/>
                </a:solidFill>
              </a:rPr>
              <a:t>lẫn</a:t>
            </a:r>
            <a:r>
              <a:rPr lang="en-US" sz="3200" b="1" dirty="0">
                <a:solidFill>
                  <a:srgbClr val="FF0066"/>
                </a:solidFill>
              </a:rPr>
              <a:t> </a:t>
            </a:r>
            <a:r>
              <a:rPr lang="en-US" sz="3200" b="1" dirty="0" err="1">
                <a:solidFill>
                  <a:srgbClr val="FF0066"/>
                </a:solidFill>
              </a:rPr>
              <a:t>nhau</a:t>
            </a:r>
            <a:r>
              <a:rPr lang="en-US" sz="3200" b="1" dirty="0">
                <a:solidFill>
                  <a:srgbClr val="FF0066"/>
                </a:solidFill>
              </a:rPr>
              <a:t>.</a:t>
            </a:r>
            <a:endParaRPr lang="vi-VN" sz="3200" b="1" dirty="0">
              <a:solidFill>
                <a:srgbClr val="FF0066"/>
              </a:solidFill>
            </a:endParaRPr>
          </a:p>
        </p:txBody>
      </p:sp>
      <mc:AlternateContent xmlns:mc="http://schemas.openxmlformats.org/markup-compatibility/2006" xmlns:a14="http://schemas.microsoft.com/office/drawing/2010/main">
        <mc:Choice Requires="a14">
          <p:sp>
            <p:nvSpPr>
              <p:cNvPr id="2" name="Rectangle 1" descr="n88 zalo Sel Nghieu"/>
              <p:cNvSpPr/>
              <p:nvPr/>
            </p:nvSpPr>
            <p:spPr>
              <a:xfrm>
                <a:off x="3820254" y="3624161"/>
                <a:ext cx="5919697" cy="801310"/>
              </a:xfrm>
              <a:prstGeom prst="rect">
                <a:avLst/>
              </a:prstGeom>
            </p:spPr>
            <p:txBody>
              <a:bodyPr wrap="none">
                <a:spAutoFit/>
              </a:bodyPr>
              <a:lstStyle/>
              <a:p>
                <a:pPr lvl="0" algn="just">
                  <a:defRPr/>
                </a:pPr>
                <a:r>
                  <a:rPr lang="en-US" sz="3200" b="1" dirty="0">
                    <a:solidFill>
                      <a:srgbClr val="FF0066"/>
                    </a:solidFill>
                  </a:rPr>
                  <a:t>W</a:t>
                </a:r>
                <a:r>
                  <a:rPr lang="en-US" sz="3200" b="1" baseline="-25000" dirty="0">
                    <a:solidFill>
                      <a:srgbClr val="FF0066"/>
                    </a:solidFill>
                  </a:rPr>
                  <a:t>C</a:t>
                </a:r>
                <a:r>
                  <a:rPr lang="en-US" sz="3200" b="1" dirty="0">
                    <a:solidFill>
                      <a:srgbClr val="FF0066"/>
                    </a:solidFill>
                  </a:rPr>
                  <a:t> = W</a:t>
                </a:r>
                <a:r>
                  <a:rPr lang="en-US" sz="3200" b="1" baseline="-25000" dirty="0">
                    <a:solidFill>
                      <a:srgbClr val="FF0066"/>
                    </a:solidFill>
                  </a:rPr>
                  <a:t>đ</a:t>
                </a:r>
                <a:r>
                  <a:rPr lang="en-US" sz="3200" b="1" dirty="0">
                    <a:solidFill>
                      <a:srgbClr val="FF0066"/>
                    </a:solidFill>
                  </a:rPr>
                  <a:t> + </a:t>
                </a:r>
                <a:r>
                  <a:rPr lang="en-US" sz="3200" b="1" dirty="0" err="1">
                    <a:solidFill>
                      <a:srgbClr val="FF0066"/>
                    </a:solidFill>
                  </a:rPr>
                  <a:t>W</a:t>
                </a:r>
                <a:r>
                  <a:rPr lang="en-US" sz="3200" b="1" baseline="-25000" dirty="0" err="1">
                    <a:solidFill>
                      <a:srgbClr val="FF0066"/>
                    </a:solidFill>
                  </a:rPr>
                  <a:t>t</a:t>
                </a:r>
                <a:r>
                  <a:rPr lang="en-US" sz="3200" b="1" dirty="0">
                    <a:solidFill>
                      <a:srgbClr val="FF0066"/>
                    </a:solidFill>
                  </a:rPr>
                  <a:t> = </a:t>
                </a:r>
                <a14:m>
                  <m:oMath xmlns:m="http://schemas.openxmlformats.org/officeDocument/2006/math">
                    <m:f>
                      <m:fPr>
                        <m:ctrlPr>
                          <a:rPr lang="en-US" sz="3200" b="1" i="1">
                            <a:solidFill>
                              <a:srgbClr val="FF0066"/>
                            </a:solidFill>
                            <a:latin typeface="Cambria Math" panose="02040503050406030204" pitchFamily="18" charset="0"/>
                          </a:rPr>
                        </m:ctrlPr>
                      </m:fPr>
                      <m:num>
                        <m:r>
                          <a:rPr lang="en-US" sz="3200" b="1" i="1">
                            <a:solidFill>
                              <a:srgbClr val="FF0066"/>
                            </a:solidFill>
                            <a:latin typeface="Cambria Math" panose="02040503050406030204" pitchFamily="18" charset="0"/>
                          </a:rPr>
                          <m:t>𝟏</m:t>
                        </m:r>
                      </m:num>
                      <m:den>
                        <m:r>
                          <a:rPr lang="en-US" sz="3200" b="1" i="1">
                            <a:solidFill>
                              <a:srgbClr val="FF0066"/>
                            </a:solidFill>
                            <a:latin typeface="Cambria Math" panose="02040503050406030204" pitchFamily="18" charset="0"/>
                          </a:rPr>
                          <m:t>𝟐</m:t>
                        </m:r>
                      </m:den>
                    </m:f>
                    <m:r>
                      <a:rPr lang="en-US" sz="3200" b="1" i="1">
                        <a:solidFill>
                          <a:srgbClr val="FF0066"/>
                        </a:solidFill>
                        <a:latin typeface="Cambria Math" panose="02040503050406030204" pitchFamily="18" charset="0"/>
                      </a:rPr>
                      <m:t>.</m:t>
                    </m:r>
                    <m:r>
                      <a:rPr lang="en-US" sz="3200" b="1" i="1">
                        <a:solidFill>
                          <a:srgbClr val="FF0066"/>
                        </a:solidFill>
                        <a:latin typeface="Cambria Math" panose="02040503050406030204" pitchFamily="18" charset="0"/>
                      </a:rPr>
                      <m:t>𝒎</m:t>
                    </m:r>
                    <m:r>
                      <a:rPr lang="en-US" sz="3200" b="1" i="1">
                        <a:solidFill>
                          <a:srgbClr val="FF0066"/>
                        </a:solidFill>
                        <a:latin typeface="Cambria Math" panose="02040503050406030204" pitchFamily="18" charset="0"/>
                      </a:rPr>
                      <m:t>.</m:t>
                    </m:r>
                    <m:sSup>
                      <m:sSupPr>
                        <m:ctrlPr>
                          <a:rPr lang="en-US" sz="3200" b="1" i="1">
                            <a:solidFill>
                              <a:srgbClr val="FF0066"/>
                            </a:solidFill>
                            <a:latin typeface="Cambria Math" panose="02040503050406030204" pitchFamily="18" charset="0"/>
                          </a:rPr>
                        </m:ctrlPr>
                      </m:sSupPr>
                      <m:e>
                        <m:r>
                          <a:rPr lang="en-US" sz="3200" b="1" i="1">
                            <a:solidFill>
                              <a:srgbClr val="FF0066"/>
                            </a:solidFill>
                            <a:latin typeface="Cambria Math" panose="02040503050406030204" pitchFamily="18" charset="0"/>
                          </a:rPr>
                          <m:t>𝒗</m:t>
                        </m:r>
                      </m:e>
                      <m:sup>
                        <m:r>
                          <a:rPr lang="en-US" sz="3200" b="1" i="1">
                            <a:solidFill>
                              <a:srgbClr val="FF0066"/>
                            </a:solidFill>
                            <a:latin typeface="Cambria Math" panose="02040503050406030204" pitchFamily="18" charset="0"/>
                          </a:rPr>
                          <m:t>𝟐</m:t>
                        </m:r>
                      </m:sup>
                    </m:sSup>
                  </m:oMath>
                </a14:m>
                <a:r>
                  <a:rPr lang="en-US" sz="3200" b="1" dirty="0">
                    <a:solidFill>
                      <a:srgbClr val="FF0066"/>
                    </a:solidFill>
                    <a:latin typeface="+mj-lt"/>
                  </a:rPr>
                  <a:t> + </a:t>
                </a:r>
                <a:r>
                  <a:rPr lang="en-US" sz="3200" b="1" dirty="0" err="1">
                    <a:solidFill>
                      <a:srgbClr val="FF0066"/>
                    </a:solidFill>
                    <a:latin typeface="+mj-lt"/>
                  </a:rPr>
                  <a:t>mgh</a:t>
                </a:r>
                <a:endParaRPr lang="en-US" sz="3200" b="1" dirty="0">
                  <a:solidFill>
                    <a:srgbClr val="FF0066"/>
                  </a:solidFill>
                  <a:latin typeface="+mj-lt"/>
                </a:endParaRPr>
              </a:p>
            </p:txBody>
          </p:sp>
        </mc:Choice>
        <mc:Fallback xmlns="">
          <p:sp>
            <p:nvSpPr>
              <p:cNvPr id="2" name="Rectangle 1" descr="n88 zalo Sel Nghieu"/>
              <p:cNvSpPr>
                <a:spLocks noRot="1" noChangeAspect="1" noMove="1" noResize="1" noEditPoints="1" noAdjustHandles="1" noChangeArrowheads="1" noChangeShapeType="1" noTextEdit="1"/>
              </p:cNvSpPr>
              <p:nvPr/>
            </p:nvSpPr>
            <p:spPr>
              <a:xfrm>
                <a:off x="3820254" y="3624161"/>
                <a:ext cx="5919697" cy="801310"/>
              </a:xfrm>
              <a:prstGeom prst="rect">
                <a:avLst/>
              </a:prstGeom>
              <a:blipFill>
                <a:blip r:embed="rId4"/>
                <a:stretch>
                  <a:fillRect l="-2678" r="-1751" b="-10687"/>
                </a:stretch>
              </a:blipFill>
            </p:spPr>
            <p:txBody>
              <a:bodyPr/>
              <a:lstStyle/>
              <a:p>
                <a:r>
                  <a:rPr lang="en-US">
                    <a:noFill/>
                  </a:rPr>
                  <a:t> </a:t>
                </a:r>
              </a:p>
            </p:txBody>
          </p:sp>
        </mc:Fallback>
      </mc:AlternateContent>
      <p:pic>
        <p:nvPicPr>
          <p:cNvPr id="9" name="Picture 62" descr="AG00218_"/>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856003" y="890928"/>
            <a:ext cx="934844" cy="56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9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88 zalo Sel Nghieu">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1395415" y="1003236"/>
            <a:ext cx="1999884" cy="1854444"/>
          </a:xfrm>
          <a:prstGeom prst="rect">
            <a:avLst/>
          </a:prstGeom>
          <a:noFill/>
          <a:extLst>
            <a:ext uri="{909E8E84-426E-40DD-AFC4-6F175D3DCCD1}">
              <a14:hiddenFill xmlns:a14="http://schemas.microsoft.com/office/drawing/2010/main">
                <a:solidFill>
                  <a:srgbClr val="FFFFFF"/>
                </a:solidFill>
              </a14:hiddenFill>
            </a:ext>
          </a:extLst>
        </p:spPr>
      </p:pic>
      <p:pic>
        <p:nvPicPr>
          <p:cNvPr id="3" name="Khu du lịch sinh thái thác Dray Nur _ TRUNG NGUYÊN HEALING - Google Chrome 2022-12-08 13-17-44 (online-video-cutter.com)" descr="n88 zalo Sel Nghie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83864" y="190901"/>
            <a:ext cx="5383439" cy="3036091"/>
          </a:xfrm>
          <a:prstGeom prst="rect">
            <a:avLst/>
          </a:prstGeom>
        </p:spPr>
      </p:pic>
      <p:sp>
        <p:nvSpPr>
          <p:cNvPr id="12" name="Rounded Rectangular Callout 28" descr="n88 zalo Sel Nghieu">
            <a:extLst>
              <a:ext uri="{FF2B5EF4-FFF2-40B4-BE49-F238E27FC236}">
                <a16:creationId xmlns:a16="http://schemas.microsoft.com/office/drawing/2014/main" id="{1E72F060-CD78-40D1-948E-839C63DFB9BC}"/>
              </a:ext>
            </a:extLst>
          </p:cNvPr>
          <p:cNvSpPr/>
          <p:nvPr/>
        </p:nvSpPr>
        <p:spPr>
          <a:xfrm>
            <a:off x="186944" y="3301496"/>
            <a:ext cx="11768589" cy="2942550"/>
          </a:xfrm>
          <a:prstGeom prst="wedgeRoundRectCallout">
            <a:avLst>
              <a:gd name="adj1" fmla="val -20833"/>
              <a:gd name="adj2" fmla="val 65944"/>
              <a:gd name="adj3" fmla="val 16667"/>
            </a:avLst>
          </a:prstGeom>
          <a:noFill/>
          <a:ln w="50800" cap="flat" cmpd="sng" algn="ctr">
            <a:solidFill>
              <a:srgbClr val="FF0000"/>
            </a:solidFill>
            <a:prstDash val="sysDash"/>
            <a:miter lim="800000"/>
          </a:ln>
          <a:effectLst/>
        </p:spPr>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7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Khi</a:t>
            </a:r>
            <a:r>
              <a:rPr kumimoji="0" lang="en-US" sz="27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nước</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chảy</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từ</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thác</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xuống</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a:t>
            </a:r>
          </a:p>
          <a:p>
            <a:pPr marL="514350" marR="0" lvl="0" indent="-514350" algn="just" defTabSz="914400" rtl="0" eaLnBrk="1" fontAlgn="auto" latinLnBrk="0" hangingPunct="1">
              <a:lnSpc>
                <a:spcPct val="115000"/>
              </a:lnSpc>
              <a:spcBef>
                <a:spcPts val="0"/>
              </a:spcBef>
              <a:spcAft>
                <a:spcPts val="0"/>
              </a:spcAft>
              <a:buClrTx/>
              <a:buSzTx/>
              <a:buFontTx/>
              <a:buAutoNum type="alphaLcParenR"/>
              <a:tabLst/>
              <a:defRPr/>
            </a:pPr>
            <a:r>
              <a:rPr lang="en-US" sz="2700" b="1" dirty="0" err="1">
                <a:solidFill>
                  <a:srgbClr val="0070C0"/>
                </a:solidFill>
                <a:latin typeface="Arial"/>
                <a:ea typeface="Times New Roman" panose="02020603050405020304" pitchFamily="18" charset="0"/>
                <a:cs typeface="#9Slide03 Arima Madurai Black" panose="00000A00000000000000" pitchFamily="2" charset="-93"/>
              </a:rPr>
              <a:t>Lực</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nào</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làm</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cho</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nước</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chảy</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từ</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đỉnh</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thác</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xuống</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dưới</a:t>
            </a:r>
            <a:r>
              <a:rPr lang="en-US" sz="2700" b="1" dirty="0">
                <a:solidFill>
                  <a:srgbClr val="0070C0"/>
                </a:solidFill>
                <a:latin typeface="Arial"/>
                <a:ea typeface="Times New Roman" panose="02020603050405020304" pitchFamily="18" charset="0"/>
                <a:cs typeface="#9Slide03 Arima Madurai Black" panose="00000A00000000000000" pitchFamily="2" charset="-93"/>
              </a:rPr>
              <a:t>?</a:t>
            </a:r>
          </a:p>
          <a:p>
            <a:pPr marL="514350" marR="0" lvl="0" indent="-514350" algn="just" defTabSz="914400" rtl="0" eaLnBrk="1" fontAlgn="auto" latinLnBrk="0" hangingPunct="1">
              <a:lnSpc>
                <a:spcPct val="115000"/>
              </a:lnSpc>
              <a:spcBef>
                <a:spcPts val="0"/>
              </a:spcBef>
              <a:spcAft>
                <a:spcPts val="0"/>
              </a:spcAft>
              <a:buClrTx/>
              <a:buSzTx/>
              <a:buFontTx/>
              <a:buAutoNum type="alphaLcParenR"/>
              <a:tabLst/>
              <a:defRPr/>
            </a:pPr>
            <a:r>
              <a:rPr kumimoji="0" lang="en-US" sz="27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Lực</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nào</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sinh</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công</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trong</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quá</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trình</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này</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a:t>
            </a:r>
          </a:p>
          <a:p>
            <a:pPr marL="514350" marR="0" lvl="0" indent="-514350" algn="just" defTabSz="914400" rtl="0" eaLnBrk="1" fontAlgn="auto" latinLnBrk="0" hangingPunct="1">
              <a:lnSpc>
                <a:spcPct val="115000"/>
              </a:lnSpc>
              <a:spcBef>
                <a:spcPts val="0"/>
              </a:spcBef>
              <a:spcAft>
                <a:spcPts val="0"/>
              </a:spcAft>
              <a:buClrTx/>
              <a:buSzTx/>
              <a:buFontTx/>
              <a:buAutoNum type="alphaLcParenR"/>
              <a:tabLst/>
              <a:defRPr/>
            </a:pP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Động</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năng</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và</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thế</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năng</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của</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nó</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thay</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đổi</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như</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thế</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nào</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a:t>
            </a:r>
          </a:p>
          <a:p>
            <a:pPr marL="514350" marR="0" lvl="0" indent="-514350" algn="just" defTabSz="914400" rtl="0" eaLnBrk="1" fontAlgn="auto" latinLnBrk="0" hangingPunct="1">
              <a:lnSpc>
                <a:spcPct val="115000"/>
              </a:lnSpc>
              <a:spcBef>
                <a:spcPts val="0"/>
              </a:spcBef>
              <a:spcAft>
                <a:spcPts val="0"/>
              </a:spcAft>
              <a:buClrTx/>
              <a:buSzTx/>
              <a:buFontTx/>
              <a:buAutoNum type="alphaLcParenR"/>
              <a:tabLst/>
              <a:defRPr/>
            </a:pP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Hãy</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dự</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đoán</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mối</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liên</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hệ</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giữa</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độ</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tăng</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động</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năng</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và</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độ</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giảm</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thế</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năng</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a:t>
            </a:r>
            <a:endPar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endParaRPr>
          </a:p>
        </p:txBody>
      </p:sp>
      <p:sp>
        <p:nvSpPr>
          <p:cNvPr id="13" name="Rectangle: Rounded Corners 3" descr="n88 zalo Sel Nghieu">
            <a:extLst>
              <a:ext uri="{FF2B5EF4-FFF2-40B4-BE49-F238E27FC236}">
                <a16:creationId xmlns:a16="http://schemas.microsoft.com/office/drawing/2014/main" id="{1DB20B84-5A5D-4A0C-BFB4-E7E34EC2C779}"/>
              </a:ext>
            </a:extLst>
          </p:cNvPr>
          <p:cNvSpPr/>
          <p:nvPr/>
        </p:nvSpPr>
        <p:spPr>
          <a:xfrm>
            <a:off x="413780" y="190901"/>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5" name="Oval 14" descr="n88 zalo Sel Nghieu">
            <a:extLst>
              <a:ext uri="{FF2B5EF4-FFF2-40B4-BE49-F238E27FC236}">
                <a16:creationId xmlns:a16="http://schemas.microsoft.com/office/drawing/2014/main" id="{492902CF-EE1A-42BB-A90A-7CE433CD81C5}"/>
              </a:ext>
            </a:extLst>
          </p:cNvPr>
          <p:cNvSpPr/>
          <p:nvPr/>
        </p:nvSpPr>
        <p:spPr>
          <a:xfrm>
            <a:off x="4155591" y="200322"/>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descr="n88 zalo Sel Nghieu"/>
          <p:cNvSpPr txBox="1"/>
          <p:nvPr/>
        </p:nvSpPr>
        <p:spPr>
          <a:xfrm>
            <a:off x="10367303" y="1201114"/>
            <a:ext cx="1596112" cy="1015663"/>
          </a:xfrm>
          <a:prstGeom prst="rect">
            <a:avLst/>
          </a:prstGeom>
          <a:noFill/>
        </p:spPr>
        <p:txBody>
          <a:bodyPr wrap="square" rtlCol="0">
            <a:spAutoFit/>
          </a:bodyPr>
          <a:lstStyle/>
          <a:p>
            <a:pPr algn="ctr"/>
            <a:r>
              <a:rPr lang="en-US" sz="2000" b="1" dirty="0" err="1">
                <a:solidFill>
                  <a:srgbClr val="7030A0"/>
                </a:solidFill>
                <a:latin typeface="+mj-lt"/>
              </a:rPr>
              <a:t>Thác</a:t>
            </a:r>
            <a:r>
              <a:rPr lang="en-US" sz="2000" b="1" dirty="0">
                <a:solidFill>
                  <a:srgbClr val="7030A0"/>
                </a:solidFill>
                <a:latin typeface="+mj-lt"/>
              </a:rPr>
              <a:t> Dray </a:t>
            </a:r>
            <a:r>
              <a:rPr lang="en-US" sz="2000" b="1" dirty="0" err="1">
                <a:solidFill>
                  <a:srgbClr val="7030A0"/>
                </a:solidFill>
                <a:latin typeface="+mj-lt"/>
              </a:rPr>
              <a:t>Nur</a:t>
            </a:r>
            <a:r>
              <a:rPr lang="en-US" sz="2000" b="1" dirty="0">
                <a:solidFill>
                  <a:srgbClr val="7030A0"/>
                </a:solidFill>
                <a:latin typeface="+mj-lt"/>
              </a:rPr>
              <a:t> ở </a:t>
            </a:r>
            <a:r>
              <a:rPr lang="en-US" sz="2000" b="1" dirty="0" err="1">
                <a:solidFill>
                  <a:srgbClr val="7030A0"/>
                </a:solidFill>
                <a:latin typeface="+mj-lt"/>
              </a:rPr>
              <a:t>Đăk</a:t>
            </a:r>
            <a:r>
              <a:rPr lang="en-US" sz="2000" b="1" dirty="0">
                <a:solidFill>
                  <a:srgbClr val="7030A0"/>
                </a:solidFill>
                <a:latin typeface="+mj-lt"/>
              </a:rPr>
              <a:t> </a:t>
            </a:r>
            <a:r>
              <a:rPr lang="en-US" sz="2000" b="1" dirty="0" err="1">
                <a:solidFill>
                  <a:srgbClr val="7030A0"/>
                </a:solidFill>
                <a:latin typeface="+mj-lt"/>
              </a:rPr>
              <a:t>Lăk</a:t>
            </a:r>
            <a:endParaRPr lang="en-US" sz="2000" b="1" dirty="0">
              <a:solidFill>
                <a:srgbClr val="7030A0"/>
              </a:solidFill>
              <a:latin typeface="+mj-lt"/>
            </a:endParaRPr>
          </a:p>
        </p:txBody>
      </p:sp>
    </p:spTree>
    <p:extLst>
      <p:ext uri="{BB962C8B-B14F-4D97-AF65-F5344CB8AC3E}">
        <p14:creationId xmlns:p14="http://schemas.microsoft.com/office/powerpoint/2010/main" val="52111789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88 zalo Sel Nghie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48203"/>
          </a:xfrm>
          <a:prstGeom prst="rect">
            <a:avLst/>
          </a:prstGeom>
        </p:spPr>
      </p:pic>
      <p:sp>
        <p:nvSpPr>
          <p:cNvPr id="6" name="TextBox 5" descr="n88 zalo Sel Nghieu"/>
          <p:cNvSpPr txBox="1"/>
          <p:nvPr/>
        </p:nvSpPr>
        <p:spPr>
          <a:xfrm>
            <a:off x="1537062" y="1107457"/>
            <a:ext cx="9292048" cy="1077218"/>
          </a:xfrm>
          <a:prstGeom prst="rect">
            <a:avLst/>
          </a:prstGeom>
          <a:noFill/>
        </p:spPr>
        <p:txBody>
          <a:bodyPr wrap="square" rtlCol="0">
            <a:spAutoFit/>
          </a:bodyPr>
          <a:lstStyle/>
          <a:p>
            <a:pPr algn="just"/>
            <a:r>
              <a:rPr lang="en-US" sz="3200" b="1" dirty="0">
                <a:solidFill>
                  <a:srgbClr val="0070C0"/>
                </a:solidFill>
              </a:rPr>
              <a:t>a. </a:t>
            </a:r>
            <a:r>
              <a:rPr lang="vi-VN" sz="3200" b="1" dirty="0">
                <a:solidFill>
                  <a:srgbClr val="0070C0"/>
                </a:solidFill>
              </a:rPr>
              <a:t>Lực làm cho nước chảy từ đỉnh thác xuống dưới là trọng lực</a:t>
            </a:r>
            <a:endParaRPr lang="en-US" sz="3200" b="1" dirty="0">
              <a:solidFill>
                <a:srgbClr val="0070C0"/>
              </a:solidFill>
            </a:endParaRPr>
          </a:p>
        </p:txBody>
      </p:sp>
      <p:sp>
        <p:nvSpPr>
          <p:cNvPr id="9" name="TextBox 8" descr="n88 zalo Sel Nghieu"/>
          <p:cNvSpPr txBox="1"/>
          <p:nvPr/>
        </p:nvSpPr>
        <p:spPr>
          <a:xfrm>
            <a:off x="1537061" y="2254491"/>
            <a:ext cx="9292048" cy="1077218"/>
          </a:xfrm>
          <a:prstGeom prst="rect">
            <a:avLst/>
          </a:prstGeom>
          <a:noFill/>
        </p:spPr>
        <p:txBody>
          <a:bodyPr wrap="square" rtlCol="0">
            <a:spAutoFit/>
          </a:bodyPr>
          <a:lstStyle/>
          <a:p>
            <a:pPr algn="just"/>
            <a:r>
              <a:rPr lang="en-US" sz="3200" b="1" dirty="0">
                <a:solidFill>
                  <a:srgbClr val="0070C0"/>
                </a:solidFill>
              </a:rPr>
              <a:t>b. </a:t>
            </a:r>
            <a:r>
              <a:rPr lang="en-US" sz="3200" b="1" dirty="0" err="1">
                <a:solidFill>
                  <a:srgbClr val="0070C0"/>
                </a:solidFill>
              </a:rPr>
              <a:t>Lực</a:t>
            </a:r>
            <a:r>
              <a:rPr lang="en-US" sz="3200" b="1" dirty="0">
                <a:solidFill>
                  <a:srgbClr val="0070C0"/>
                </a:solidFill>
              </a:rPr>
              <a:t> </a:t>
            </a:r>
            <a:r>
              <a:rPr lang="en-US" sz="3200" b="1" dirty="0" err="1">
                <a:solidFill>
                  <a:srgbClr val="0070C0"/>
                </a:solidFill>
              </a:rPr>
              <a:t>sinh</a:t>
            </a:r>
            <a:r>
              <a:rPr lang="en-US" sz="3200" b="1" dirty="0">
                <a:solidFill>
                  <a:srgbClr val="0070C0"/>
                </a:solidFill>
              </a:rPr>
              <a:t> </a:t>
            </a:r>
            <a:r>
              <a:rPr lang="en-US" sz="3200" b="1" dirty="0" err="1">
                <a:solidFill>
                  <a:srgbClr val="0070C0"/>
                </a:solidFill>
              </a:rPr>
              <a:t>công</a:t>
            </a:r>
            <a:r>
              <a:rPr lang="en-US" sz="3200" b="1" dirty="0">
                <a:solidFill>
                  <a:srgbClr val="0070C0"/>
                </a:solidFill>
              </a:rPr>
              <a:t> </a:t>
            </a:r>
            <a:r>
              <a:rPr lang="en-US" sz="3200" b="1" dirty="0" err="1">
                <a:solidFill>
                  <a:srgbClr val="0070C0"/>
                </a:solidFill>
              </a:rPr>
              <a:t>trong</a:t>
            </a:r>
            <a:r>
              <a:rPr lang="en-US" sz="3200" b="1" dirty="0">
                <a:solidFill>
                  <a:srgbClr val="0070C0"/>
                </a:solidFill>
              </a:rPr>
              <a:t> </a:t>
            </a:r>
            <a:r>
              <a:rPr lang="en-US" sz="3200" b="1" dirty="0" err="1">
                <a:solidFill>
                  <a:srgbClr val="0070C0"/>
                </a:solidFill>
              </a:rPr>
              <a:t>quá</a:t>
            </a:r>
            <a:r>
              <a:rPr lang="en-US" sz="3200" b="1" dirty="0">
                <a:solidFill>
                  <a:srgbClr val="0070C0"/>
                </a:solidFill>
              </a:rPr>
              <a:t> </a:t>
            </a:r>
            <a:r>
              <a:rPr lang="en-US" sz="3200" b="1" dirty="0" err="1">
                <a:solidFill>
                  <a:srgbClr val="0070C0"/>
                </a:solidFill>
              </a:rPr>
              <a:t>trình</a:t>
            </a:r>
            <a:r>
              <a:rPr lang="en-US" sz="3200" b="1" dirty="0">
                <a:solidFill>
                  <a:srgbClr val="0070C0"/>
                </a:solidFill>
              </a:rPr>
              <a:t> </a:t>
            </a:r>
            <a:r>
              <a:rPr lang="en-US" sz="3200" b="1" dirty="0" err="1">
                <a:solidFill>
                  <a:srgbClr val="0070C0"/>
                </a:solidFill>
              </a:rPr>
              <a:t>này</a:t>
            </a:r>
            <a:r>
              <a:rPr lang="en-US" sz="3200" b="1" dirty="0">
                <a:solidFill>
                  <a:srgbClr val="0070C0"/>
                </a:solidFill>
              </a:rPr>
              <a:t> </a:t>
            </a:r>
            <a:r>
              <a:rPr lang="en-US" sz="3200" b="1" dirty="0" err="1">
                <a:solidFill>
                  <a:srgbClr val="0070C0"/>
                </a:solidFill>
              </a:rPr>
              <a:t>là</a:t>
            </a:r>
            <a:r>
              <a:rPr lang="en-US" sz="3200" b="1" dirty="0">
                <a:solidFill>
                  <a:srgbClr val="0070C0"/>
                </a:solidFill>
              </a:rPr>
              <a:t> </a:t>
            </a:r>
            <a:r>
              <a:rPr lang="en-US" sz="3200" b="1" dirty="0" err="1">
                <a:solidFill>
                  <a:srgbClr val="0070C0"/>
                </a:solidFill>
              </a:rPr>
              <a:t>trọng</a:t>
            </a:r>
            <a:r>
              <a:rPr lang="en-US" sz="3200" b="1" dirty="0">
                <a:solidFill>
                  <a:srgbClr val="0070C0"/>
                </a:solidFill>
              </a:rPr>
              <a:t> </a:t>
            </a:r>
            <a:r>
              <a:rPr lang="en-US" sz="3200" b="1" dirty="0" err="1">
                <a:solidFill>
                  <a:srgbClr val="0070C0"/>
                </a:solidFill>
              </a:rPr>
              <a:t>lực</a:t>
            </a:r>
            <a:endParaRPr lang="en-US" sz="3200" b="1" dirty="0">
              <a:solidFill>
                <a:srgbClr val="0070C0"/>
              </a:solidFill>
            </a:endParaRPr>
          </a:p>
        </p:txBody>
      </p:sp>
      <p:sp>
        <p:nvSpPr>
          <p:cNvPr id="12" name="TextBox 11" descr="n88 zalo Sel Nghieu"/>
          <p:cNvSpPr txBox="1"/>
          <p:nvPr/>
        </p:nvSpPr>
        <p:spPr>
          <a:xfrm>
            <a:off x="1537060" y="3401525"/>
            <a:ext cx="9292048" cy="1569660"/>
          </a:xfrm>
          <a:prstGeom prst="rect">
            <a:avLst/>
          </a:prstGeom>
          <a:noFill/>
        </p:spPr>
        <p:txBody>
          <a:bodyPr wrap="square" rtlCol="0">
            <a:spAutoFit/>
          </a:bodyPr>
          <a:lstStyle/>
          <a:p>
            <a:pPr algn="just"/>
            <a:r>
              <a:rPr lang="en-US" sz="3200" b="1" dirty="0">
                <a:solidFill>
                  <a:srgbClr val="0070C0"/>
                </a:solidFill>
              </a:rPr>
              <a:t>c. </a:t>
            </a:r>
            <a:r>
              <a:rPr lang="vi-VN" sz="3200" b="1" dirty="0">
                <a:solidFill>
                  <a:srgbClr val="0070C0"/>
                </a:solidFill>
              </a:rPr>
              <a:t>Tại đỉnh thá</a:t>
            </a:r>
            <a:r>
              <a:rPr lang="en-US" sz="3200" b="1" dirty="0">
                <a:solidFill>
                  <a:srgbClr val="0070C0"/>
                </a:solidFill>
              </a:rPr>
              <a:t>c</a:t>
            </a:r>
            <a:r>
              <a:rPr lang="vi-VN" sz="3200" b="1" dirty="0">
                <a:solidFill>
                  <a:srgbClr val="0070C0"/>
                </a:solidFill>
              </a:rPr>
              <a:t> thế năng cực đại, động năng bằng 0, càng xuống dưới thì thế năng giảm và động năng tăng</a:t>
            </a:r>
            <a:endParaRPr lang="en-US" sz="3200" b="1" dirty="0">
              <a:solidFill>
                <a:srgbClr val="0070C0"/>
              </a:solidFill>
            </a:endParaRPr>
          </a:p>
        </p:txBody>
      </p:sp>
      <p:sp>
        <p:nvSpPr>
          <p:cNvPr id="17" name="TextBox 16" descr="n88 zalo Sel Nghieu"/>
          <p:cNvSpPr txBox="1"/>
          <p:nvPr/>
        </p:nvSpPr>
        <p:spPr>
          <a:xfrm>
            <a:off x="1537059" y="5041000"/>
            <a:ext cx="9292048" cy="584775"/>
          </a:xfrm>
          <a:prstGeom prst="rect">
            <a:avLst/>
          </a:prstGeom>
          <a:noFill/>
        </p:spPr>
        <p:txBody>
          <a:bodyPr wrap="square" rtlCol="0">
            <a:spAutoFit/>
          </a:bodyPr>
          <a:lstStyle/>
          <a:p>
            <a:pPr algn="just"/>
            <a:r>
              <a:rPr lang="en-US" sz="3200" b="1" dirty="0">
                <a:solidFill>
                  <a:srgbClr val="0070C0"/>
                </a:solidFill>
              </a:rPr>
              <a:t>d. </a:t>
            </a:r>
            <a:r>
              <a:rPr lang="en-US" sz="3200" b="1" dirty="0" err="1">
                <a:solidFill>
                  <a:srgbClr val="0070C0"/>
                </a:solidFill>
              </a:rPr>
              <a:t>Độ</a:t>
            </a:r>
            <a:r>
              <a:rPr lang="en-US" sz="3200" b="1" dirty="0">
                <a:solidFill>
                  <a:srgbClr val="0070C0"/>
                </a:solidFill>
              </a:rPr>
              <a:t> </a:t>
            </a:r>
            <a:r>
              <a:rPr lang="en-US" sz="3200" b="1" dirty="0" err="1">
                <a:solidFill>
                  <a:srgbClr val="0070C0"/>
                </a:solidFill>
              </a:rPr>
              <a:t>tăng</a:t>
            </a:r>
            <a:r>
              <a:rPr lang="en-US" sz="3200" b="1" dirty="0">
                <a:solidFill>
                  <a:srgbClr val="0070C0"/>
                </a:solidFill>
              </a:rPr>
              <a:t> </a:t>
            </a:r>
            <a:r>
              <a:rPr lang="en-US" sz="3200" b="1" dirty="0" err="1">
                <a:solidFill>
                  <a:srgbClr val="0070C0"/>
                </a:solidFill>
              </a:rPr>
              <a:t>động</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bằng</a:t>
            </a:r>
            <a:r>
              <a:rPr lang="en-US" sz="3200" b="1" dirty="0">
                <a:solidFill>
                  <a:srgbClr val="0070C0"/>
                </a:solidFill>
              </a:rPr>
              <a:t> </a:t>
            </a:r>
            <a:r>
              <a:rPr lang="en-US" sz="3200" b="1" dirty="0" err="1">
                <a:solidFill>
                  <a:srgbClr val="0070C0"/>
                </a:solidFill>
              </a:rPr>
              <a:t>độ</a:t>
            </a:r>
            <a:r>
              <a:rPr lang="en-US" sz="3200" b="1" dirty="0">
                <a:solidFill>
                  <a:srgbClr val="0070C0"/>
                </a:solidFill>
              </a:rPr>
              <a:t> </a:t>
            </a:r>
            <a:r>
              <a:rPr lang="en-US" sz="3200" b="1" dirty="0" err="1">
                <a:solidFill>
                  <a:srgbClr val="0070C0"/>
                </a:solidFill>
              </a:rPr>
              <a:t>giảm</a:t>
            </a:r>
            <a:r>
              <a:rPr lang="en-US" sz="3200" b="1" dirty="0">
                <a:solidFill>
                  <a:srgbClr val="0070C0"/>
                </a:solidFill>
              </a:rPr>
              <a:t> </a:t>
            </a:r>
            <a:r>
              <a:rPr lang="en-US" sz="3200" b="1" dirty="0" err="1">
                <a:solidFill>
                  <a:srgbClr val="0070C0"/>
                </a:solidFill>
              </a:rPr>
              <a:t>thế</a:t>
            </a:r>
            <a:r>
              <a:rPr lang="en-US" sz="3200" b="1" dirty="0">
                <a:solidFill>
                  <a:srgbClr val="0070C0"/>
                </a:solidFill>
              </a:rPr>
              <a:t> </a:t>
            </a:r>
            <a:r>
              <a:rPr lang="en-US" sz="3200" b="1" dirty="0" err="1">
                <a:solidFill>
                  <a:srgbClr val="0070C0"/>
                </a:solidFill>
              </a:rPr>
              <a:t>năng</a:t>
            </a:r>
            <a:r>
              <a:rPr lang="en-US" sz="3200" b="1" dirty="0">
                <a:solidFill>
                  <a:srgbClr val="0070C0"/>
                </a:solidFill>
              </a:rPr>
              <a:t>.</a:t>
            </a:r>
          </a:p>
        </p:txBody>
      </p:sp>
    </p:spTree>
    <p:extLst>
      <p:ext uri="{BB962C8B-B14F-4D97-AF65-F5344CB8AC3E}">
        <p14:creationId xmlns:p14="http://schemas.microsoft.com/office/powerpoint/2010/main" val="152909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_Chuyển động của đạn tử_ - Google Chrome 2022-12-08 14-03-12 (online-video-cutter.com)" descr="n88 zalo Sel Nghie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81406" y="1129636"/>
            <a:ext cx="4210594" cy="5433025"/>
          </a:xfrm>
          <a:prstGeom prst="rect">
            <a:avLst/>
          </a:prstGeom>
        </p:spPr>
      </p:pic>
      <p:sp>
        <p:nvSpPr>
          <p:cNvPr id="4" name="Rounded Rectangle 3" descr="n88 zalo Sel Nghieu"/>
          <p:cNvSpPr/>
          <p:nvPr/>
        </p:nvSpPr>
        <p:spPr>
          <a:xfrm>
            <a:off x="147918" y="1221077"/>
            <a:ext cx="7598356" cy="5394876"/>
          </a:xfrm>
          <a:prstGeom prst="roundRect">
            <a:avLst>
              <a:gd name="adj" fmla="val 7445"/>
            </a:avLst>
          </a:prstGeom>
          <a:solidFill>
            <a:schemeClr val="bg1">
              <a:lumMod val="20000"/>
              <a:lumOff val="8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defRPr/>
            </a:pPr>
            <a:r>
              <a:rPr lang="en-US" sz="2700" b="1" dirty="0" err="1">
                <a:solidFill>
                  <a:srgbClr val="0070C0"/>
                </a:solidFill>
                <a:ea typeface="Times New Roman" panose="02020603050405020304" pitchFamily="18" charset="0"/>
                <a:cs typeface="#9Slide03 Arima Madurai Black" panose="00000A00000000000000" pitchFamily="2" charset="-93"/>
              </a:rPr>
              <a:t>Từ</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một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điểm</a:t>
            </a:r>
            <a:r>
              <a:rPr lang="en-US" sz="2700" b="1" dirty="0">
                <a:solidFill>
                  <a:srgbClr val="0070C0"/>
                </a:solidFill>
                <a:ea typeface="Times New Roman" panose="02020603050405020304" pitchFamily="18" charset="0"/>
                <a:cs typeface="#9Slide03 Arima Madurai Black" panose="00000A00000000000000" pitchFamily="2" charset="-93"/>
              </a:rPr>
              <a:t> ở </a:t>
            </a:r>
            <a:r>
              <a:rPr lang="en-US" sz="2700" b="1" dirty="0" err="1">
                <a:solidFill>
                  <a:srgbClr val="0070C0"/>
                </a:solidFill>
                <a:ea typeface="Times New Roman" panose="02020603050405020304" pitchFamily="18" charset="0"/>
                <a:cs typeface="#9Slide03 Arima Madurai Black" panose="00000A00000000000000" pitchFamily="2" charset="-93"/>
              </a:rPr>
              <a:t>độ</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cao</a:t>
            </a:r>
            <a:r>
              <a:rPr lang="en-US" sz="2700" b="1" dirty="0">
                <a:solidFill>
                  <a:srgbClr val="0070C0"/>
                </a:solidFill>
                <a:ea typeface="Times New Roman" panose="02020603050405020304" pitchFamily="18" charset="0"/>
                <a:cs typeface="#9Slide03 Arima Madurai Black" panose="00000A00000000000000" pitchFamily="2" charset="-93"/>
              </a:rPr>
              <a:t> h so </a:t>
            </a:r>
            <a:r>
              <a:rPr lang="en-US" sz="2700" b="1" dirty="0" err="1">
                <a:solidFill>
                  <a:srgbClr val="0070C0"/>
                </a:solidFill>
                <a:ea typeface="Times New Roman" panose="02020603050405020304" pitchFamily="18" charset="0"/>
                <a:cs typeface="#9Slide03 Arima Madurai Black" panose="00000A00000000000000" pitchFamily="2" charset="-93"/>
              </a:rPr>
              <a:t>với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mặt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đất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ném</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một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vật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có</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khối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lượng</a:t>
            </a:r>
            <a:r>
              <a:rPr lang="en-US" sz="2700" b="1" dirty="0">
                <a:solidFill>
                  <a:srgbClr val="0070C0"/>
                </a:solidFill>
                <a:ea typeface="Times New Roman" panose="02020603050405020304" pitchFamily="18" charset="0"/>
                <a:cs typeface="#9Slide03 Arima Madurai Black" panose="00000A00000000000000" pitchFamily="2" charset="-93"/>
              </a:rPr>
              <a:t> m </a:t>
            </a:r>
            <a:r>
              <a:rPr lang="en-US" sz="2700" b="1" dirty="0" err="1">
                <a:solidFill>
                  <a:srgbClr val="0070C0"/>
                </a:solidFill>
                <a:ea typeface="Times New Roman" panose="02020603050405020304" pitchFamily="18" charset="0"/>
                <a:cs typeface="#9Slide03 Arima Madurai Black" panose="00000A00000000000000" pitchFamily="2" charset="-93"/>
              </a:rPr>
              <a:t>lên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cao</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với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vận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tốc</a:t>
            </a:r>
            <a:r>
              <a:rPr lang="en-US" sz="2700" b="1" dirty="0">
                <a:solidFill>
                  <a:srgbClr val="0070C0"/>
                </a:solidFill>
                <a:ea typeface="Times New Roman" panose="02020603050405020304" pitchFamily="18" charset="0"/>
                <a:cs typeface="#9Slide03 Arima Madurai Black" panose="00000A00000000000000" pitchFamily="2" charset="-93"/>
              </a:rPr>
              <a:t> ban </a:t>
            </a:r>
            <a:r>
              <a:rPr lang="en-US" sz="2700" b="1" dirty="0" err="1">
                <a:solidFill>
                  <a:srgbClr val="0070C0"/>
                </a:solidFill>
                <a:ea typeface="Times New Roman" panose="02020603050405020304" pitchFamily="18" charset="0"/>
                <a:cs typeface="#9Slide03 Arima Madurai Black" panose="00000A00000000000000" pitchFamily="2" charset="-93"/>
              </a:rPr>
              <a:t>đầu</a:t>
            </a:r>
            <a:r>
              <a:rPr lang="en-US" sz="2700" b="1" dirty="0">
                <a:solidFill>
                  <a:srgbClr val="0070C0"/>
                </a:solidFill>
                <a:ea typeface="Times New Roman" panose="02020603050405020304" pitchFamily="18" charset="0"/>
                <a:cs typeface="#9Slide03 Arima Madurai Black" panose="00000A00000000000000" pitchFamily="2" charset="-93"/>
              </a:rPr>
              <a:t> v</a:t>
            </a:r>
            <a:r>
              <a:rPr lang="en-US" sz="2700" b="1" baseline="-25000" dirty="0">
                <a:solidFill>
                  <a:srgbClr val="0070C0"/>
                </a:solidFill>
                <a:ea typeface="Times New Roman" panose="02020603050405020304" pitchFamily="18" charset="0"/>
                <a:cs typeface="#9Slide03 Arima Madurai Black" panose="00000A00000000000000" pitchFamily="2" charset="-93"/>
              </a:rPr>
              <a:t>0</a:t>
            </a:r>
            <a:r>
              <a:rPr lang="en-US" sz="2700" b="1" dirty="0">
                <a:solidFill>
                  <a:srgbClr val="0070C0"/>
                </a:solidFill>
                <a:ea typeface="Times New Roman" panose="02020603050405020304" pitchFamily="18" charset="0"/>
                <a:cs typeface="#9Slide03 Arima Madurai Black" panose="00000A00000000000000" pitchFamily="2" charset="-93"/>
              </a:rPr>
              <a:t>.</a:t>
            </a:r>
          </a:p>
          <a:p>
            <a:pPr marL="514350" lvl="0" indent="-514350" algn="just">
              <a:lnSpc>
                <a:spcPct val="115000"/>
              </a:lnSpc>
              <a:buFontTx/>
              <a:buAutoNum type="alphaLcParenR"/>
              <a:defRPr/>
            </a:pPr>
            <a:r>
              <a:rPr lang="en-US" sz="2700" b="1" dirty="0" err="1">
                <a:solidFill>
                  <a:srgbClr val="0070C0"/>
                </a:solidFill>
                <a:ea typeface="Times New Roman" panose="02020603050405020304" pitchFamily="18" charset="0"/>
                <a:cs typeface="#9Slide03 Arima Madurai Black" panose="00000A00000000000000" pitchFamily="2" charset="-93"/>
              </a:rPr>
              <a:t>Khi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vật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lên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có</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những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lực</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nào</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tác</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dụng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lên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vật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lực</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đó</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sinh</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công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cản</a:t>
            </a:r>
            <a:r>
              <a:rPr lang="en-US" sz="2700" b="1" dirty="0">
                <a:solidFill>
                  <a:srgbClr val="0070C0"/>
                </a:solidFill>
                <a:ea typeface="Times New Roman" panose="02020603050405020304" pitchFamily="18" charset="0"/>
                <a:cs typeface="#9Slide03 Arima Madurai Black" panose="00000A00000000000000" pitchFamily="2" charset="-93"/>
              </a:rPr>
              <a:t> hay </a:t>
            </a:r>
            <a:r>
              <a:rPr lang="en-US" sz="2700" b="1" dirty="0" err="1">
                <a:solidFill>
                  <a:srgbClr val="0070C0"/>
                </a:solidFill>
                <a:ea typeface="Times New Roman" panose="02020603050405020304" pitchFamily="18" charset="0"/>
                <a:cs typeface="#9Slide03 Arima Madurai Black" panose="00000A00000000000000" pitchFamily="2" charset="-93"/>
              </a:rPr>
              <a:t>công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phát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động</a:t>
            </a:r>
            <a:r>
              <a:rPr lang="en-US" sz="2700" b="1" dirty="0">
                <a:solidFill>
                  <a:srgbClr val="0070C0"/>
                </a:solidFill>
                <a:ea typeface="Times New Roman" panose="02020603050405020304" pitchFamily="18" charset="0"/>
                <a:cs typeface="#9Slide03 Arima Madurai Black" panose="00000A00000000000000" pitchFamily="2" charset="-93"/>
              </a:rPr>
              <a:t>?</a:t>
            </a:r>
          </a:p>
          <a:p>
            <a:pPr marL="514350" lvl="0" indent="-514350" algn="just">
              <a:lnSpc>
                <a:spcPct val="115000"/>
              </a:lnSpc>
              <a:buFontTx/>
              <a:buAutoNum type="alphaLcParenR"/>
              <a:defRPr/>
            </a:pPr>
            <a:r>
              <a:rPr lang="en-US" sz="2700" b="1" dirty="0" err="1">
                <a:solidFill>
                  <a:srgbClr val="0070C0"/>
                </a:solidFill>
                <a:ea typeface="Times New Roman" panose="02020603050405020304" pitchFamily="18" charset="0"/>
                <a:cs typeface="#9Slide03 Arima Madurai Black" panose="00000A00000000000000" pitchFamily="2" charset="-93"/>
              </a:rPr>
              <a:t>Trong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quá</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trình</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vật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lên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rồi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rơi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xuống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thì</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dạng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năng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lượng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nào</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tăng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dạng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năng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lượng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nào</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giảm</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Hãy</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dự</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đoán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về</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mối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liên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hệ</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giữa</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độ</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tăng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của</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động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năng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và</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độ</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giảm</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của</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thế</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năng</a:t>
            </a:r>
            <a:r>
              <a:rPr lang="en-US" sz="2700" b="1" dirty="0">
                <a:solidFill>
                  <a:srgbClr val="0070C0"/>
                </a:solidFill>
                <a:ea typeface="Times New Roman" panose="02020603050405020304" pitchFamily="18" charset="0"/>
                <a:cs typeface="#9Slide03 Arima Madurai Black" panose="00000A00000000000000" pitchFamily="2" charset="-93"/>
              </a:rPr>
              <a:t>.</a:t>
            </a:r>
          </a:p>
        </p:txBody>
      </p:sp>
      <p:sp>
        <p:nvSpPr>
          <p:cNvPr id="11" name="Rectangle: Rounded Corners 3" descr="n88 zalo Sel Nghieu">
            <a:extLst>
              <a:ext uri="{FF2B5EF4-FFF2-40B4-BE49-F238E27FC236}">
                <a16:creationId xmlns:a16="http://schemas.microsoft.com/office/drawing/2014/main" id="{1DB20B84-5A5D-4A0C-BFB4-E7E34EC2C779}"/>
              </a:ext>
            </a:extLst>
          </p:cNvPr>
          <p:cNvSpPr/>
          <p:nvPr/>
        </p:nvSpPr>
        <p:spPr>
          <a:xfrm>
            <a:off x="3990909" y="159563"/>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3" name="Oval 12" descr="n88 zalo Sel Nghieu">
            <a:extLst>
              <a:ext uri="{FF2B5EF4-FFF2-40B4-BE49-F238E27FC236}">
                <a16:creationId xmlns:a16="http://schemas.microsoft.com/office/drawing/2014/main" id="{492902CF-EE1A-42BB-A90A-7CE433CD81C5}"/>
              </a:ext>
            </a:extLst>
          </p:cNvPr>
          <p:cNvSpPr/>
          <p:nvPr/>
        </p:nvSpPr>
        <p:spPr>
          <a:xfrm>
            <a:off x="7732720" y="168984"/>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noProof="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622936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8 zalo Sel Ngh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069" y="0"/>
            <a:ext cx="1259259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88 zalo Sel Nghieu"/>
          <p:cNvSpPr txBox="1"/>
          <p:nvPr/>
        </p:nvSpPr>
        <p:spPr>
          <a:xfrm>
            <a:off x="740228" y="963765"/>
            <a:ext cx="7175864" cy="1384995"/>
          </a:xfrm>
          <a:prstGeom prst="rect">
            <a:avLst/>
          </a:prstGeom>
          <a:noFill/>
        </p:spPr>
        <p:txBody>
          <a:bodyPr wrap="square" rtlCol="0">
            <a:spAutoFit/>
          </a:bodyPr>
          <a:lstStyle/>
          <a:p>
            <a:pPr lvl="0" algn="just"/>
            <a:r>
              <a:rPr lang="en-US" sz="2800" b="1" dirty="0">
                <a:solidFill>
                  <a:srgbClr val="0070C0"/>
                </a:solidFill>
              </a:rPr>
              <a:t>a. </a:t>
            </a:r>
            <a:r>
              <a:rPr lang="en-US" sz="2800" b="1" dirty="0" err="1">
                <a:solidFill>
                  <a:srgbClr val="0070C0"/>
                </a:solidFill>
              </a:rPr>
              <a:t>Khi</a:t>
            </a:r>
            <a:r>
              <a:rPr lang="en-US" sz="2800" b="1" dirty="0">
                <a:solidFill>
                  <a:srgbClr val="0070C0"/>
                </a:solidFill>
              </a:rPr>
              <a:t> </a:t>
            </a:r>
            <a:r>
              <a:rPr lang="en-US" sz="2800" b="1" dirty="0" err="1">
                <a:solidFill>
                  <a:srgbClr val="0070C0"/>
                </a:solidFill>
              </a:rPr>
              <a:t>vật</a:t>
            </a:r>
            <a:r>
              <a:rPr lang="en-US" sz="2800" b="1" dirty="0">
                <a:solidFill>
                  <a:srgbClr val="0070C0"/>
                </a:solidFill>
              </a:rPr>
              <a:t> </a:t>
            </a:r>
            <a:r>
              <a:rPr lang="en-US" sz="2800" b="1" dirty="0" err="1">
                <a:solidFill>
                  <a:srgbClr val="0070C0"/>
                </a:solidFill>
              </a:rPr>
              <a:t>đi</a:t>
            </a:r>
            <a:r>
              <a:rPr lang="en-US" sz="2800" b="1" dirty="0">
                <a:solidFill>
                  <a:srgbClr val="0070C0"/>
                </a:solidFill>
              </a:rPr>
              <a:t> </a:t>
            </a:r>
            <a:r>
              <a:rPr lang="en-US" sz="2800" b="1" dirty="0" err="1">
                <a:solidFill>
                  <a:srgbClr val="0070C0"/>
                </a:solidFill>
              </a:rPr>
              <a:t>lên</a:t>
            </a:r>
            <a:r>
              <a:rPr lang="en-US" sz="2800" b="1" dirty="0">
                <a:solidFill>
                  <a:srgbClr val="0070C0"/>
                </a:solidFill>
              </a:rPr>
              <a:t> </a:t>
            </a:r>
            <a:r>
              <a:rPr lang="en-US" sz="2800" b="1" dirty="0" err="1">
                <a:solidFill>
                  <a:srgbClr val="0070C0"/>
                </a:solidFill>
              </a:rPr>
              <a:t>thì</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lực</a:t>
            </a:r>
            <a:r>
              <a:rPr lang="en-US" sz="2800" b="1" dirty="0">
                <a:solidFill>
                  <a:srgbClr val="0070C0"/>
                </a:solidFill>
              </a:rPr>
              <a:t> </a:t>
            </a:r>
            <a:r>
              <a:rPr lang="en-US" sz="2800" b="1" dirty="0" err="1">
                <a:solidFill>
                  <a:srgbClr val="0070C0"/>
                </a:solidFill>
              </a:rPr>
              <a:t>cản</a:t>
            </a:r>
            <a:r>
              <a:rPr lang="en-US" sz="2800" b="1" dirty="0">
                <a:solidFill>
                  <a:srgbClr val="0070C0"/>
                </a:solidFill>
              </a:rPr>
              <a:t> </a:t>
            </a:r>
            <a:r>
              <a:rPr lang="en-US" sz="2800" b="1" dirty="0" err="1">
                <a:solidFill>
                  <a:srgbClr val="0070C0"/>
                </a:solidFill>
              </a:rPr>
              <a:t>của</a:t>
            </a:r>
            <a:r>
              <a:rPr lang="en-US" sz="2800" b="1" dirty="0">
                <a:solidFill>
                  <a:srgbClr val="0070C0"/>
                </a:solidFill>
              </a:rPr>
              <a:t> </a:t>
            </a:r>
            <a:r>
              <a:rPr lang="en-US" sz="2800" b="1" dirty="0" err="1">
                <a:solidFill>
                  <a:srgbClr val="0070C0"/>
                </a:solidFill>
              </a:rPr>
              <a:t>không</a:t>
            </a:r>
            <a:r>
              <a:rPr lang="en-US" sz="2800" b="1" dirty="0">
                <a:solidFill>
                  <a:srgbClr val="0070C0"/>
                </a:solidFill>
              </a:rPr>
              <a:t> </a:t>
            </a:r>
            <a:r>
              <a:rPr lang="en-US" sz="2800" b="1" dirty="0" err="1">
                <a:solidFill>
                  <a:srgbClr val="0070C0"/>
                </a:solidFill>
              </a:rPr>
              <a:t>khí</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trọng</a:t>
            </a:r>
            <a:r>
              <a:rPr lang="en-US" sz="2800" b="1" dirty="0">
                <a:solidFill>
                  <a:srgbClr val="0070C0"/>
                </a:solidFill>
              </a:rPr>
              <a:t> </a:t>
            </a:r>
            <a:r>
              <a:rPr lang="en-US" sz="2800" b="1" dirty="0" err="1">
                <a:solidFill>
                  <a:srgbClr val="0070C0"/>
                </a:solidFill>
              </a:rPr>
              <a:t>lực</a:t>
            </a:r>
            <a:r>
              <a:rPr lang="en-US" sz="2800" b="1" dirty="0">
                <a:solidFill>
                  <a:srgbClr val="0070C0"/>
                </a:solidFill>
              </a:rPr>
              <a:t> </a:t>
            </a:r>
            <a:r>
              <a:rPr lang="en-US" sz="2800" b="1" dirty="0" err="1">
                <a:solidFill>
                  <a:srgbClr val="0070C0"/>
                </a:solidFill>
              </a:rPr>
              <a:t>tác</a:t>
            </a:r>
            <a:r>
              <a:rPr lang="en-US" sz="2800" b="1" dirty="0">
                <a:solidFill>
                  <a:srgbClr val="0070C0"/>
                </a:solidFill>
              </a:rPr>
              <a:t> </a:t>
            </a:r>
            <a:r>
              <a:rPr lang="en-US" sz="2800" b="1" dirty="0" err="1">
                <a:solidFill>
                  <a:srgbClr val="0070C0"/>
                </a:solidFill>
              </a:rPr>
              <a:t>dụng</a:t>
            </a:r>
            <a:r>
              <a:rPr lang="en-US" sz="2800" b="1" dirty="0">
                <a:solidFill>
                  <a:srgbClr val="0070C0"/>
                </a:solidFill>
              </a:rPr>
              <a:t> </a:t>
            </a:r>
            <a:r>
              <a:rPr lang="en-US" sz="2800" b="1" dirty="0" err="1">
                <a:solidFill>
                  <a:srgbClr val="0070C0"/>
                </a:solidFill>
              </a:rPr>
              <a:t>lên</a:t>
            </a:r>
            <a:r>
              <a:rPr lang="en-US" sz="2800" b="1" dirty="0">
                <a:solidFill>
                  <a:srgbClr val="0070C0"/>
                </a:solidFill>
              </a:rPr>
              <a:t> </a:t>
            </a:r>
            <a:r>
              <a:rPr lang="en-US" sz="2800" b="1" dirty="0" err="1">
                <a:solidFill>
                  <a:srgbClr val="0070C0"/>
                </a:solidFill>
              </a:rPr>
              <a:t>vật</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lực</a:t>
            </a:r>
            <a:r>
              <a:rPr lang="en-US" sz="2800" b="1" dirty="0">
                <a:solidFill>
                  <a:srgbClr val="0070C0"/>
                </a:solidFill>
              </a:rPr>
              <a:t> </a:t>
            </a:r>
            <a:r>
              <a:rPr lang="en-US" sz="2800" b="1" dirty="0" err="1">
                <a:solidFill>
                  <a:srgbClr val="0070C0"/>
                </a:solidFill>
              </a:rPr>
              <a:t>đó</a:t>
            </a:r>
            <a:r>
              <a:rPr lang="en-US" sz="2800" b="1" dirty="0">
                <a:solidFill>
                  <a:srgbClr val="0070C0"/>
                </a:solidFill>
              </a:rPr>
              <a:t> </a:t>
            </a:r>
            <a:r>
              <a:rPr lang="en-US" sz="2800" b="1" dirty="0" err="1">
                <a:solidFill>
                  <a:srgbClr val="0070C0"/>
                </a:solidFill>
              </a:rPr>
              <a:t>sinh</a:t>
            </a:r>
            <a:r>
              <a:rPr lang="en-US" sz="2800" b="1" dirty="0">
                <a:solidFill>
                  <a:srgbClr val="0070C0"/>
                </a:solidFill>
              </a:rPr>
              <a:t> </a:t>
            </a:r>
            <a:r>
              <a:rPr lang="en-US" sz="2800" b="1" dirty="0" err="1">
                <a:solidFill>
                  <a:srgbClr val="0070C0"/>
                </a:solidFill>
              </a:rPr>
              <a:t>công</a:t>
            </a:r>
            <a:r>
              <a:rPr lang="en-US" sz="2800" b="1" dirty="0">
                <a:solidFill>
                  <a:srgbClr val="0070C0"/>
                </a:solidFill>
              </a:rPr>
              <a:t> </a:t>
            </a:r>
            <a:r>
              <a:rPr lang="en-US" sz="2800" b="1" dirty="0" err="1">
                <a:solidFill>
                  <a:srgbClr val="0070C0"/>
                </a:solidFill>
              </a:rPr>
              <a:t>cản</a:t>
            </a:r>
            <a:endParaRPr kumimoji="0" lang="en-US" sz="2800" b="1" i="0" u="none" strike="noStrike" kern="1200" cap="none" spc="0" normalizeH="0" baseline="0" noProof="0" dirty="0">
              <a:ln>
                <a:noFill/>
              </a:ln>
              <a:solidFill>
                <a:srgbClr val="0070C0"/>
              </a:solidFill>
              <a:effectLst/>
              <a:uLnTx/>
              <a:uFillTx/>
              <a:latin typeface="Arial"/>
            </a:endParaRPr>
          </a:p>
        </p:txBody>
      </p:sp>
      <p:sp>
        <p:nvSpPr>
          <p:cNvPr id="9" name="TextBox 8" descr="n88 zalo Sel Nghieu"/>
          <p:cNvSpPr txBox="1"/>
          <p:nvPr/>
        </p:nvSpPr>
        <p:spPr>
          <a:xfrm>
            <a:off x="740228" y="2571307"/>
            <a:ext cx="7175864" cy="1384995"/>
          </a:xfrm>
          <a:prstGeom prst="rect">
            <a:avLst/>
          </a:prstGeom>
          <a:noFill/>
        </p:spPr>
        <p:txBody>
          <a:bodyPr wrap="square" rtlCol="0">
            <a:spAutoFit/>
          </a:bodyPr>
          <a:lstStyle/>
          <a:p>
            <a:pPr lvl="0" algn="just"/>
            <a:r>
              <a:rPr lang="en-US" sz="2800" b="1" dirty="0">
                <a:solidFill>
                  <a:srgbClr val="0070C0"/>
                </a:solidFill>
                <a:latin typeface="Arial"/>
              </a:rPr>
              <a:t>b. </a:t>
            </a:r>
            <a:r>
              <a:rPr lang="vi-VN" sz="2800" b="1" dirty="0">
                <a:solidFill>
                  <a:srgbClr val="0070C0"/>
                </a:solidFill>
                <a:latin typeface="Arial"/>
              </a:rPr>
              <a:t>Trong quá trình đi lên, thế năng tăng và động năng giảm. Khi vật rơi xuống thì thế năng giảm và động năng tăng</a:t>
            </a:r>
            <a:endParaRPr kumimoji="0" lang="en-US" sz="2800" b="1" i="0" u="none" strike="noStrike" kern="1200" cap="none" spc="0" normalizeH="0" baseline="0" noProof="0" dirty="0">
              <a:ln>
                <a:noFill/>
              </a:ln>
              <a:solidFill>
                <a:srgbClr val="0070C0"/>
              </a:solidFill>
              <a:effectLst/>
              <a:uLnTx/>
              <a:uFillTx/>
              <a:latin typeface="Arial"/>
            </a:endParaRPr>
          </a:p>
        </p:txBody>
      </p:sp>
      <p:sp>
        <p:nvSpPr>
          <p:cNvPr id="17" name="TextBox 16" descr="n88 zalo Sel Nghieu"/>
          <p:cNvSpPr txBox="1"/>
          <p:nvPr/>
        </p:nvSpPr>
        <p:spPr>
          <a:xfrm>
            <a:off x="740228" y="4007288"/>
            <a:ext cx="7175864" cy="1815882"/>
          </a:xfrm>
          <a:prstGeom prst="rect">
            <a:avLst/>
          </a:prstGeom>
          <a:noFill/>
        </p:spPr>
        <p:txBody>
          <a:bodyPr wrap="square" rtlCol="0">
            <a:spAutoFit/>
          </a:bodyPr>
          <a:lstStyle/>
          <a:p>
            <a:pPr lvl="0" algn="just"/>
            <a:r>
              <a:rPr lang="en-US" sz="2800" b="1" dirty="0" err="1">
                <a:solidFill>
                  <a:srgbClr val="0070C0"/>
                </a:solidFill>
              </a:rPr>
              <a:t>Động</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thế</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thể</a:t>
            </a:r>
            <a:r>
              <a:rPr lang="en-US" sz="2800" b="1" dirty="0">
                <a:solidFill>
                  <a:srgbClr val="0070C0"/>
                </a:solidFill>
              </a:rPr>
              <a:t> </a:t>
            </a:r>
            <a:r>
              <a:rPr lang="en-US" sz="2800" b="1" dirty="0" err="1">
                <a:solidFill>
                  <a:srgbClr val="0070C0"/>
                </a:solidFill>
              </a:rPr>
              <a:t>chuyển</a:t>
            </a:r>
            <a:r>
              <a:rPr lang="en-US" sz="2800" b="1" dirty="0">
                <a:solidFill>
                  <a:srgbClr val="0070C0"/>
                </a:solidFill>
              </a:rPr>
              <a:t> </a:t>
            </a:r>
            <a:r>
              <a:rPr lang="en-US" sz="2800" b="1" dirty="0" err="1">
                <a:solidFill>
                  <a:srgbClr val="0070C0"/>
                </a:solidFill>
              </a:rPr>
              <a:t>hóa</a:t>
            </a:r>
            <a:r>
              <a:rPr lang="en-US" sz="2800" b="1" dirty="0">
                <a:solidFill>
                  <a:srgbClr val="0070C0"/>
                </a:solidFill>
              </a:rPr>
              <a:t> qua </a:t>
            </a:r>
            <a:r>
              <a:rPr lang="en-US" sz="2800" b="1" dirty="0" err="1">
                <a:solidFill>
                  <a:srgbClr val="0070C0"/>
                </a:solidFill>
              </a:rPr>
              <a:t>lại</a:t>
            </a:r>
            <a:r>
              <a:rPr lang="en-US" sz="2800" b="1" dirty="0">
                <a:solidFill>
                  <a:srgbClr val="0070C0"/>
                </a:solidFill>
              </a:rPr>
              <a:t> </a:t>
            </a:r>
            <a:r>
              <a:rPr lang="en-US" sz="2800" b="1" dirty="0" err="1">
                <a:solidFill>
                  <a:srgbClr val="0070C0"/>
                </a:solidFill>
              </a:rPr>
              <a:t>lẫn</a:t>
            </a:r>
            <a:r>
              <a:rPr lang="en-US" sz="2800" b="1" dirty="0">
                <a:solidFill>
                  <a:srgbClr val="0070C0"/>
                </a:solidFill>
              </a:rPr>
              <a:t> </a:t>
            </a:r>
            <a:r>
              <a:rPr lang="en-US" sz="2800" b="1" dirty="0" err="1">
                <a:solidFill>
                  <a:srgbClr val="0070C0"/>
                </a:solidFill>
              </a:rPr>
              <a:t>nhau</a:t>
            </a:r>
            <a:r>
              <a:rPr lang="en-US" sz="2800" b="1" dirty="0">
                <a:solidFill>
                  <a:srgbClr val="0070C0"/>
                </a:solidFill>
              </a:rPr>
              <a:t> </a:t>
            </a:r>
            <a:r>
              <a:rPr lang="en-US" sz="2800" b="1" dirty="0" err="1">
                <a:solidFill>
                  <a:srgbClr val="0070C0"/>
                </a:solidFill>
              </a:rPr>
              <a:t>nên</a:t>
            </a:r>
            <a:r>
              <a:rPr lang="en-US" sz="2800" b="1" dirty="0">
                <a:solidFill>
                  <a:srgbClr val="0070C0"/>
                </a:solidFill>
              </a:rPr>
              <a:t> </a:t>
            </a:r>
            <a:r>
              <a:rPr lang="en-US" sz="2800" b="1" dirty="0" err="1">
                <a:solidFill>
                  <a:srgbClr val="0070C0"/>
                </a:solidFill>
              </a:rPr>
              <a:t>độ</a:t>
            </a:r>
            <a:r>
              <a:rPr lang="en-US" sz="2800" b="1" dirty="0">
                <a:solidFill>
                  <a:srgbClr val="0070C0"/>
                </a:solidFill>
              </a:rPr>
              <a:t> </a:t>
            </a:r>
            <a:r>
              <a:rPr lang="en-US" sz="2800" b="1" dirty="0" err="1">
                <a:solidFill>
                  <a:srgbClr val="0070C0"/>
                </a:solidFill>
              </a:rPr>
              <a:t>tăng</a:t>
            </a:r>
            <a:r>
              <a:rPr lang="en-US" sz="2800" b="1" dirty="0">
                <a:solidFill>
                  <a:srgbClr val="0070C0"/>
                </a:solidFill>
              </a:rPr>
              <a:t> </a:t>
            </a:r>
            <a:r>
              <a:rPr lang="en-US" sz="2800" b="1" dirty="0" err="1">
                <a:solidFill>
                  <a:srgbClr val="0070C0"/>
                </a:solidFill>
              </a:rPr>
              <a:t>của</a:t>
            </a:r>
            <a:r>
              <a:rPr lang="en-US" sz="2800" b="1" dirty="0">
                <a:solidFill>
                  <a:srgbClr val="0070C0"/>
                </a:solidFill>
              </a:rPr>
              <a:t> </a:t>
            </a:r>
            <a:r>
              <a:rPr lang="en-US" sz="2800" b="1" dirty="0" err="1">
                <a:solidFill>
                  <a:srgbClr val="0070C0"/>
                </a:solidFill>
              </a:rPr>
              <a:t>động</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độ</a:t>
            </a:r>
            <a:r>
              <a:rPr lang="en-US" sz="2800" b="1" dirty="0">
                <a:solidFill>
                  <a:srgbClr val="0070C0"/>
                </a:solidFill>
              </a:rPr>
              <a:t> </a:t>
            </a:r>
            <a:r>
              <a:rPr lang="en-US" sz="2800" b="1" dirty="0" err="1">
                <a:solidFill>
                  <a:srgbClr val="0070C0"/>
                </a:solidFill>
              </a:rPr>
              <a:t>giảm</a:t>
            </a:r>
            <a:r>
              <a:rPr lang="en-US" sz="2800" b="1" dirty="0">
                <a:solidFill>
                  <a:srgbClr val="0070C0"/>
                </a:solidFill>
              </a:rPr>
              <a:t> </a:t>
            </a:r>
            <a:r>
              <a:rPr lang="en-US" sz="2800" b="1" dirty="0" err="1">
                <a:solidFill>
                  <a:srgbClr val="0070C0"/>
                </a:solidFill>
              </a:rPr>
              <a:t>thế</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bằng</a:t>
            </a:r>
            <a:r>
              <a:rPr lang="en-US" sz="2800" b="1" dirty="0">
                <a:solidFill>
                  <a:srgbClr val="0070C0"/>
                </a:solidFill>
              </a:rPr>
              <a:t> </a:t>
            </a:r>
            <a:r>
              <a:rPr lang="en-US" sz="2800" b="1" dirty="0" err="1">
                <a:solidFill>
                  <a:srgbClr val="0070C0"/>
                </a:solidFill>
              </a:rPr>
              <a:t>nhau</a:t>
            </a:r>
            <a:r>
              <a:rPr lang="en-US" sz="2800" b="1" dirty="0">
                <a:solidFill>
                  <a:srgbClr val="0070C0"/>
                </a:solidFill>
              </a:rPr>
              <a:t>.</a:t>
            </a:r>
            <a:endParaRPr kumimoji="0" lang="en-US" sz="2800" b="1" i="0" u="none" strike="noStrike" kern="1200" cap="none" spc="0" normalizeH="0" baseline="0" noProof="0" dirty="0">
              <a:ln>
                <a:noFill/>
              </a:ln>
              <a:solidFill>
                <a:srgbClr val="0070C0"/>
              </a:solidFill>
              <a:effectLst/>
              <a:uLnTx/>
              <a:uFillTx/>
              <a:latin typeface="Arial"/>
            </a:endParaRPr>
          </a:p>
        </p:txBody>
      </p:sp>
      <p:pic>
        <p:nvPicPr>
          <p:cNvPr id="2" name="ghghghg" descr="n88 zalo Sel Nghie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20595" y="1002954"/>
            <a:ext cx="3543300" cy="4572000"/>
          </a:xfrm>
          <a:prstGeom prst="rect">
            <a:avLst/>
          </a:prstGeom>
        </p:spPr>
      </p:pic>
    </p:spTree>
    <p:extLst>
      <p:ext uri="{BB962C8B-B14F-4D97-AF65-F5344CB8AC3E}">
        <p14:creationId xmlns:p14="http://schemas.microsoft.com/office/powerpoint/2010/main" val="4107817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2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2"/>
                </p:tgtEl>
              </p:cMediaNode>
            </p:video>
          </p:childTnLst>
        </p:cTn>
      </p:par>
    </p:tnLst>
    <p:bldLst>
      <p:bldP spid="6" grpId="0"/>
      <p:bldP spid="9" grpId="0"/>
      <p:bldP spid="17" grpId="0"/>
    </p:bldLst>
  </p:timing>
</p:sld>
</file>

<file path=ppt/theme/theme1.xml><?xml version="1.0" encoding="utf-8"?>
<a:theme xmlns:a="http://schemas.openxmlformats.org/drawingml/2006/main" name="3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FFFFFF"/>
        </a:solidFill>
      </a:spPr>
      <a:bodyPr wrap="square" rtlCol="0">
        <a:spAutoFit/>
      </a:bodyPr>
      <a:lstStyle>
        <a:defPPr algn="just">
          <a:defRPr sz="2800" b="1" dirty="0">
            <a:solidFill>
              <a:srgbClr val="0070C0"/>
            </a:solidFill>
          </a:defRPr>
        </a:defPPr>
      </a:lstStyle>
    </a:txDef>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7969</TotalTime>
  <Words>2283</Words>
  <Application>Microsoft Office PowerPoint</Application>
  <PresentationFormat>Widescreen</PresentationFormat>
  <Paragraphs>136</Paragraphs>
  <Slides>33</Slides>
  <Notes>1</Notes>
  <HiddenSlides>0</HiddenSlides>
  <MMClips>8</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33</vt:i4>
      </vt:variant>
    </vt:vector>
  </HeadingPairs>
  <TitlesOfParts>
    <vt:vector size="51" baseType="lpstr">
      <vt:lpstr>#9Slide03 AmpleSoft Bold</vt:lpstr>
      <vt:lpstr>#9Slide03 Arima Madurai Black</vt:lpstr>
      <vt:lpstr>#9Slide04 Abraham Lincoln</vt:lpstr>
      <vt:lpstr>Amatic SC</vt:lpstr>
      <vt:lpstr>Arial</vt:lpstr>
      <vt:lpstr>Calibri</vt:lpstr>
      <vt:lpstr>Calibri Light</vt:lpstr>
      <vt:lpstr>Cambria Math</vt:lpstr>
      <vt:lpstr>Happy Monkey</vt:lpstr>
      <vt:lpstr>Livvic</vt:lpstr>
      <vt:lpstr>Mallanna</vt:lpstr>
      <vt:lpstr>Roboto Condensed Light</vt:lpstr>
      <vt:lpstr>Tahoma</vt:lpstr>
      <vt:lpstr>Times New Roman</vt:lpstr>
      <vt:lpstr>3_Estival Flowers by Slidesgo</vt:lpstr>
      <vt:lpstr>1_Estival Flowers by Slidesgo</vt:lpstr>
      <vt:lpstr>4_Estival Flowers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MacBook</cp:lastModifiedBy>
  <cp:revision>532</cp:revision>
  <dcterms:created xsi:type="dcterms:W3CDTF">2022-09-10T09:27:25Z</dcterms:created>
  <dcterms:modified xsi:type="dcterms:W3CDTF">2025-02-16T13:05:56Z</dcterms:modified>
</cp:coreProperties>
</file>