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6"/>
  </p:notesMasterIdLst>
  <p:sldIdLst>
    <p:sldId id="323" r:id="rId2"/>
    <p:sldId id="293" r:id="rId3"/>
    <p:sldId id="295" r:id="rId4"/>
    <p:sldId id="294" r:id="rId5"/>
    <p:sldId id="256" r:id="rId6"/>
    <p:sldId id="292" r:id="rId7"/>
    <p:sldId id="257" r:id="rId8"/>
    <p:sldId id="296" r:id="rId9"/>
    <p:sldId id="298" r:id="rId10"/>
    <p:sldId id="299" r:id="rId11"/>
    <p:sldId id="324" r:id="rId12"/>
    <p:sldId id="297" r:id="rId13"/>
    <p:sldId id="300" r:id="rId14"/>
    <p:sldId id="301" r:id="rId15"/>
    <p:sldId id="302" r:id="rId16"/>
    <p:sldId id="303" r:id="rId17"/>
    <p:sldId id="304" r:id="rId18"/>
    <p:sldId id="305" r:id="rId19"/>
    <p:sldId id="306" r:id="rId20"/>
    <p:sldId id="307" r:id="rId21"/>
    <p:sldId id="308" r:id="rId22"/>
    <p:sldId id="309" r:id="rId23"/>
    <p:sldId id="312" r:id="rId24"/>
    <p:sldId id="311" r:id="rId25"/>
    <p:sldId id="310" r:id="rId26"/>
    <p:sldId id="313" r:id="rId27"/>
    <p:sldId id="314" r:id="rId28"/>
    <p:sldId id="315" r:id="rId29"/>
    <p:sldId id="316" r:id="rId30"/>
    <p:sldId id="317" r:id="rId31"/>
    <p:sldId id="319" r:id="rId32"/>
    <p:sldId id="320" r:id="rId33"/>
    <p:sldId id="321" r:id="rId34"/>
    <p:sldId id="32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0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DE529-C809-411A-A716-1C0CDE305133}" type="datetimeFigureOut">
              <a:rPr lang="vi-VN" smtClean="0"/>
              <a:t>25/03/2024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45069E-688D-4087-95D0-39555EB03574}" type="slidenum">
              <a:rPr lang="vi-VN" smtClean="0"/>
              <a:t>‹#›</a:t>
            </a:fld>
            <a:endParaRPr lang="vi-VN"/>
          </a:p>
        </p:txBody>
      </p:sp>
    </p:spTree>
    <p:extLst>
      <p:ext uri="{BB962C8B-B14F-4D97-AF65-F5344CB8AC3E}">
        <p14:creationId xmlns:p14="http://schemas.microsoft.com/office/powerpoint/2010/main" val="2608171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383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175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684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内页">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83542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89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485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439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83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58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43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801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2F4DC-5246-4E47-BF1C-5E75D983B5B0}"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EA928-6669-4AA6-A842-FFE74DDC1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9085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286435"/>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 (</a:t>
            </a:r>
            <a:r>
              <a:rPr lang="en-US" sz="3200" b="1" dirty="0" smtClean="0">
                <a:solidFill>
                  <a:srgbClr val="FF0000"/>
                </a:solidFill>
                <a:latin typeface="Times New Roman" panose="02020603050405020304" pitchFamily="18" charset="0"/>
                <a:cs typeface="Times New Roman" panose="02020603050405020304" pitchFamily="18" charset="0"/>
              </a:rPr>
              <a:t>3</a:t>
            </a:r>
            <a:r>
              <a:rPr lang="vi-VN" sz="3200" b="1" dirty="0" smtClean="0">
                <a:solidFill>
                  <a:srgbClr val="FF0000"/>
                </a:solidFill>
                <a:latin typeface="Times New Roman" panose="02020603050405020304" pitchFamily="18" charset="0"/>
                <a:cs typeface="Times New Roman" panose="02020603050405020304" pitchFamily="18" charset="0"/>
              </a:rPr>
              <a:t> TIẾT)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147" name="Picture 3" descr="D:\BÀI TẠP CHÍ\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221" y="987879"/>
            <a:ext cx="9935936" cy="522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047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25" y="66586"/>
            <a:ext cx="10248900" cy="523220"/>
          </a:xfrm>
          <a:prstGeom prst="rect">
            <a:avLst/>
          </a:prstGeom>
        </p:spPr>
        <p:txBody>
          <a:bodyPr wrap="square">
            <a:spAutoFit/>
          </a:bodyPr>
          <a:lstStyle/>
          <a:p>
            <a:pPr algn="just">
              <a:spcBef>
                <a:spcPts val="1200"/>
              </a:spcBef>
            </a:pPr>
            <a:r>
              <a:rPr lang="en-US" sz="2800" b="1">
                <a:solidFill>
                  <a:srgbClr val="212529"/>
                </a:solidFill>
                <a:latin typeface="Open Sans"/>
              </a:rPr>
              <a:t>	</a:t>
            </a:r>
            <a:endParaRPr lang="en-US" sz="2800">
              <a:latin typeface="Times New Roman" panose="02020603050405020304" pitchFamily="18" charset="0"/>
              <a:cs typeface="Times New Roman" panose="02020603050405020304" pitchFamily="18" charset="0"/>
            </a:endParaRPr>
          </a:p>
        </p:txBody>
      </p:sp>
      <p:sp>
        <p:nvSpPr>
          <p:cNvPr id="6" name="Rectangle 5"/>
          <p:cNvSpPr/>
          <p:nvPr/>
        </p:nvSpPr>
        <p:spPr>
          <a:xfrm>
            <a:off x="161925" y="614660"/>
            <a:ext cx="11896725" cy="892552"/>
          </a:xfrm>
          <a:prstGeom prst="rect">
            <a:avLst/>
          </a:prstGeom>
        </p:spPr>
        <p:txBody>
          <a:bodyPr wrap="square">
            <a:spAutoFit/>
          </a:bodyPr>
          <a:lstStyle/>
          <a:p>
            <a:pPr algn="just" fontAlgn="base"/>
            <a:r>
              <a:rPr lang="en-US" sz="2800" b="1" smtClean="0">
                <a:solidFill>
                  <a:srgbClr val="FF0000"/>
                </a:solidFill>
              </a:rPr>
              <a:t> </a:t>
            </a:r>
            <a:r>
              <a:rPr lang="en-US" sz="2800" b="1" smtClean="0">
                <a:solidFill>
                  <a:srgbClr val="FF0000"/>
                </a:solidFill>
                <a:latin typeface="Times New Roman" pitchFamily="18" charset="0"/>
                <a:cs typeface="Times New Roman" pitchFamily="18" charset="0"/>
              </a:rPr>
              <a:t>1</a:t>
            </a:r>
            <a:r>
              <a:rPr lang="en-US" sz="2400" b="1" smtClean="0">
                <a:solidFill>
                  <a:srgbClr val="FF0000"/>
                </a:solidFill>
                <a:latin typeface="Times New Roman" pitchFamily="18" charset="0"/>
                <a:cs typeface="Times New Roman" pitchFamily="18" charset="0"/>
              </a:rPr>
              <a:t>. Tầm quan trọng của Biển Đông</a:t>
            </a:r>
          </a:p>
          <a:p>
            <a:pPr algn="just" fontAlgn="base"/>
            <a:r>
              <a:rPr lang="en-US" sz="2400" b="1">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   a. Về Quốc phòng, an ninh  </a:t>
            </a:r>
            <a:endParaRPr lang="en-US" sz="2400">
              <a:latin typeface="Times New Roman" pitchFamily="18" charset="0"/>
              <a:cs typeface="Times New Roman" pitchFamily="18" charset="0"/>
            </a:endParaRPr>
          </a:p>
        </p:txBody>
      </p:sp>
      <p:sp>
        <p:nvSpPr>
          <p:cNvPr id="13" name="Rectangle 12"/>
          <p:cNvSpPr/>
          <p:nvPr/>
        </p:nvSpPr>
        <p:spPr>
          <a:xfrm>
            <a:off x="285750" y="50942"/>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47006" y="1507212"/>
            <a:ext cx="4963887" cy="490175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b="1">
                <a:solidFill>
                  <a:schemeClr val="tx1"/>
                </a:solidFill>
                <a:latin typeface="Times New Roman" pitchFamily="18" charset="0"/>
                <a:cs typeface="Times New Roman" pitchFamily="18" charset="0"/>
              </a:rPr>
              <a:t>- Là con đường giao thương giữa các khu vực trong cả nước và giữa Việt Nam với thị trường khu vực và quốc tế. </a:t>
            </a:r>
            <a:endParaRPr lang="vi-VN" sz="2400" b="1">
              <a:solidFill>
                <a:schemeClr val="tx1"/>
              </a:solidFill>
              <a:latin typeface="Times New Roman" pitchFamily="18" charset="0"/>
              <a:cs typeface="Times New Roman" pitchFamily="18" charset="0"/>
            </a:endParaRPr>
          </a:p>
          <a:p>
            <a:r>
              <a:rPr lang="nl-NL" sz="2400" b="1" i="1">
                <a:solidFill>
                  <a:srgbClr val="FF0000"/>
                </a:solidFill>
                <a:latin typeface="Times New Roman" pitchFamily="18" charset="0"/>
                <a:cs typeface="Times New Roman" pitchFamily="18" charset="0"/>
                <a:sym typeface="Wingdings"/>
              </a:rPr>
              <a:t></a:t>
            </a:r>
            <a:r>
              <a:rPr lang="nl-NL" sz="2400" b="1" i="1">
                <a:solidFill>
                  <a:srgbClr val="FF0000"/>
                </a:solidFill>
                <a:latin typeface="Times New Roman" pitchFamily="18" charset="0"/>
                <a:cs typeface="Times New Roman" pitchFamily="18" charset="0"/>
              </a:rPr>
              <a:t> Giúp Việt Nam giao lưu và hội nhập với các nên văn hoá khác.  Tạo ra cơ hội, thách thức trong việc bảo vệ quốc phòng, an ninh, giữ gìn bản sắc văn hoá dân tộc trong bối cảnh hội nhập và toàn cầu hoá.</a:t>
            </a:r>
            <a:endParaRPr lang="vi-VN" sz="2400" b="1">
              <a:solidFill>
                <a:srgbClr val="FF0000"/>
              </a:solidFill>
              <a:latin typeface="Times New Roman" pitchFamily="18" charset="0"/>
              <a:cs typeface="Times New Roman" pitchFamily="18" charset="0"/>
            </a:endParaRPr>
          </a:p>
        </p:txBody>
      </p:sp>
      <p:pic>
        <p:nvPicPr>
          <p:cNvPr id="3074" name="Picture 2" descr="D:\BÀI TẠP CHÍ\hinh-thuc-van-tai-bien-2-39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49" y="1507212"/>
            <a:ext cx="4786994" cy="205241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BÀI TẠP CHÍ\bao-ve-chu-quyen-bien-dao-viet-n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50" y="3747407"/>
            <a:ext cx="4786994" cy="266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433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25" y="66586"/>
            <a:ext cx="10248900" cy="523220"/>
          </a:xfrm>
          <a:prstGeom prst="rect">
            <a:avLst/>
          </a:prstGeom>
        </p:spPr>
        <p:txBody>
          <a:bodyPr wrap="square">
            <a:spAutoFit/>
          </a:bodyPr>
          <a:lstStyle/>
          <a:p>
            <a:pPr algn="just">
              <a:spcBef>
                <a:spcPts val="1200"/>
              </a:spcBef>
            </a:pPr>
            <a:r>
              <a:rPr lang="en-US" sz="2800" b="1">
                <a:solidFill>
                  <a:srgbClr val="212529"/>
                </a:solidFill>
                <a:latin typeface="Open Sans"/>
              </a:rPr>
              <a:t>	</a:t>
            </a:r>
            <a:endParaRPr lang="en-US" sz="2800">
              <a:latin typeface="Times New Roman" panose="02020603050405020304" pitchFamily="18" charset="0"/>
              <a:cs typeface="Times New Roman" panose="02020603050405020304" pitchFamily="18" charset="0"/>
            </a:endParaRPr>
          </a:p>
        </p:txBody>
      </p:sp>
      <p:sp>
        <p:nvSpPr>
          <p:cNvPr id="6" name="Rectangle 5"/>
          <p:cNvSpPr/>
          <p:nvPr/>
        </p:nvSpPr>
        <p:spPr>
          <a:xfrm>
            <a:off x="161925" y="614660"/>
            <a:ext cx="11896725" cy="892552"/>
          </a:xfrm>
          <a:prstGeom prst="rect">
            <a:avLst/>
          </a:prstGeom>
        </p:spPr>
        <p:txBody>
          <a:bodyPr wrap="square">
            <a:spAutoFit/>
          </a:bodyPr>
          <a:lstStyle/>
          <a:p>
            <a:pPr algn="just" fontAlgn="base"/>
            <a:r>
              <a:rPr lang="en-US" sz="2800" b="1" smtClean="0">
                <a:solidFill>
                  <a:srgbClr val="FF0000"/>
                </a:solidFill>
              </a:rPr>
              <a:t> </a:t>
            </a:r>
            <a:r>
              <a:rPr lang="en-US" sz="2800" b="1" smtClean="0">
                <a:solidFill>
                  <a:srgbClr val="FF0000"/>
                </a:solidFill>
                <a:latin typeface="Times New Roman" pitchFamily="18" charset="0"/>
                <a:cs typeface="Times New Roman" pitchFamily="18" charset="0"/>
              </a:rPr>
              <a:t>1</a:t>
            </a:r>
            <a:r>
              <a:rPr lang="en-US" sz="2400" b="1" smtClean="0">
                <a:solidFill>
                  <a:srgbClr val="FF0000"/>
                </a:solidFill>
                <a:latin typeface="Times New Roman" pitchFamily="18" charset="0"/>
                <a:cs typeface="Times New Roman" pitchFamily="18" charset="0"/>
              </a:rPr>
              <a:t>. Tầm quan trọng của Biển Đông</a:t>
            </a:r>
          </a:p>
          <a:p>
            <a:pPr algn="just" fontAlgn="base"/>
            <a:r>
              <a:rPr lang="en-US" sz="2400" b="1">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   a. Về Quốc phòng, an ninh  </a:t>
            </a:r>
            <a:endParaRPr lang="en-US" sz="2400">
              <a:latin typeface="Times New Roman" pitchFamily="18" charset="0"/>
              <a:cs typeface="Times New Roman" pitchFamily="18" charset="0"/>
            </a:endParaRPr>
          </a:p>
        </p:txBody>
      </p:sp>
      <p:sp>
        <p:nvSpPr>
          <p:cNvPr id="13" name="Rectangle 12"/>
          <p:cNvSpPr/>
          <p:nvPr/>
        </p:nvSpPr>
        <p:spPr>
          <a:xfrm>
            <a:off x="285750" y="50942"/>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47005" y="1499047"/>
            <a:ext cx="4963887" cy="490175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400" b="1" i="1">
                <a:solidFill>
                  <a:schemeClr val="tx1"/>
                </a:solidFill>
                <a:latin typeface="Times New Roman" pitchFamily="18" charset="0"/>
                <a:cs typeface="Times New Roman" pitchFamily="18" charset="0"/>
              </a:rPr>
              <a:t>Vai trò của Biển đảo </a:t>
            </a:r>
            <a:r>
              <a:rPr lang="fr-FR" sz="2400" b="1" i="1" smtClean="0">
                <a:solidFill>
                  <a:schemeClr val="tx1"/>
                </a:solidFill>
                <a:latin typeface="Times New Roman" pitchFamily="18" charset="0"/>
                <a:cs typeface="Times New Roman" pitchFamily="18" charset="0"/>
              </a:rPr>
              <a:t>trong </a:t>
            </a:r>
            <a:r>
              <a:rPr lang="fr-FR" sz="2400" b="1" i="1">
                <a:solidFill>
                  <a:schemeClr val="tx1"/>
                </a:solidFill>
                <a:latin typeface="Times New Roman" pitchFamily="18" charset="0"/>
                <a:cs typeface="Times New Roman" pitchFamily="18" charset="0"/>
              </a:rPr>
              <a:t>đấu tranh bảo vệ tổ quốc? Kể tên những trận thủy chiến trên biển trong lịch sử?</a:t>
            </a:r>
            <a:endParaRPr lang="vi-VN" sz="2400" b="1">
              <a:solidFill>
                <a:schemeClr val="tx1"/>
              </a:solidFill>
              <a:latin typeface="Times New Roman" pitchFamily="18" charset="0"/>
              <a:cs typeface="Times New Roman" pitchFamily="18" charset="0"/>
            </a:endParaRPr>
          </a:p>
        </p:txBody>
      </p:sp>
      <p:pic>
        <p:nvPicPr>
          <p:cNvPr id="3074" name="Picture 2" descr="D:\BÀI TẠP CHÍ\hinh-thuc-van-tai-bien-2-39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49" y="1507212"/>
            <a:ext cx="4786994" cy="205241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BÀI TẠP CHÍ\bao-ve-chu-quyen-bien-dao-viet-n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50" y="3747407"/>
            <a:ext cx="4786994" cy="266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087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753453"/>
            <a:ext cx="11896725" cy="954107"/>
          </a:xfrm>
          <a:prstGeom prst="rect">
            <a:avLst/>
          </a:prstGeom>
        </p:spPr>
        <p:txBody>
          <a:bodyPr wrap="square">
            <a:spAutoFit/>
          </a:bodyPr>
          <a:lstStyle/>
          <a:p>
            <a:pPr algn="just" fontAlgn="base"/>
            <a:r>
              <a:rPr lang="en-US" sz="2800" b="1" dirty="0" smtClean="0">
                <a:solidFill>
                  <a:srgbClr val="FF0000"/>
                </a:solidFill>
              </a:rPr>
              <a:t> </a:t>
            </a:r>
            <a:r>
              <a:rPr lang="en-US" sz="2800" b="1" dirty="0" smtClean="0">
                <a:solidFill>
                  <a:srgbClr val="FF0000"/>
                </a:solidFill>
                <a:latin typeface="Times New Roman" pitchFamily="18" charset="0"/>
                <a:cs typeface="Times New Roman" pitchFamily="18" charset="0"/>
              </a:rPr>
              <a:t>1. </a:t>
            </a:r>
            <a:r>
              <a:rPr lang="en-US" sz="2800" b="1" dirty="0" err="1" smtClean="0">
                <a:solidFill>
                  <a:srgbClr val="FF0000"/>
                </a:solidFill>
                <a:latin typeface="Times New Roman" pitchFamily="18" charset="0"/>
                <a:cs typeface="Times New Roman" pitchFamily="18" charset="0"/>
              </a:rPr>
              <a:t>Tầm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trọng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Đông</a:t>
            </a:r>
            <a:endParaRPr lang="en-US" sz="2800" b="1" dirty="0" smtClean="0">
              <a:solidFill>
                <a:srgbClr val="FF0000"/>
              </a:solidFill>
              <a:latin typeface="Times New Roman" pitchFamily="18" charset="0"/>
              <a:cs typeface="Times New Roman" pitchFamily="18" charset="0"/>
            </a:endParaRPr>
          </a:p>
          <a:p>
            <a:pPr algn="just" fontAlgn="base"/>
            <a:r>
              <a:rPr lang="en-US" sz="2800" b="1" dirty="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   b.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ngành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tế</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trọng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điểm</a:t>
            </a:r>
            <a:endParaRPr lang="en-US" sz="2800" dirty="0">
              <a:latin typeface="Times New Roman" pitchFamily="18" charset="0"/>
              <a:cs typeface="Times New Roman" pitchFamily="18" charset="0"/>
            </a:endParaRPr>
          </a:p>
        </p:txBody>
      </p:sp>
      <p:sp>
        <p:nvSpPr>
          <p:cNvPr id="2" name="Rectangle 1"/>
          <p:cNvSpPr/>
          <p:nvPr/>
        </p:nvSpPr>
        <p:spPr>
          <a:xfrm>
            <a:off x="269421" y="2090059"/>
            <a:ext cx="10785021" cy="4163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Times New Roman" pitchFamily="18" charset="0"/>
                <a:cs typeface="Times New Roman" pitchFamily="18" charset="0"/>
              </a:rPr>
              <a:t>Thảo luận cặp đôi, hoàn thành phiếu học tập sau:</a:t>
            </a:r>
            <a:endParaRPr lang="vi-VN" sz="2800" b="1">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73160672"/>
              </p:ext>
            </p:extLst>
          </p:nvPr>
        </p:nvGraphicFramePr>
        <p:xfrm>
          <a:off x="285748" y="2906486"/>
          <a:ext cx="10776858" cy="2794000"/>
        </p:xfrm>
        <a:graphic>
          <a:graphicData uri="http://schemas.openxmlformats.org/drawingml/2006/table">
            <a:tbl>
              <a:tblPr firstRow="1" firstCol="1" bandRow="1">
                <a:tableStyleId>{5C22544A-7EE6-4342-B048-85BDC9FD1C3A}</a:tableStyleId>
              </a:tblPr>
              <a:tblGrid>
                <a:gridCol w="3019767"/>
                <a:gridCol w="2650047"/>
                <a:gridCol w="2984667"/>
                <a:gridCol w="2122377"/>
              </a:tblGrid>
              <a:tr h="783613">
                <a:tc gridSpan="4">
                  <a:txBody>
                    <a:bodyPr/>
                    <a:lstStyle/>
                    <a:p>
                      <a:pPr algn="ctr">
                        <a:lnSpc>
                          <a:spcPct val="150000"/>
                        </a:lnSpc>
                        <a:spcBef>
                          <a:spcPts val="100"/>
                        </a:spcBef>
                        <a:spcAft>
                          <a:spcPts val="100"/>
                        </a:spcAft>
                      </a:pPr>
                      <a:r>
                        <a:rPr lang="en-US" sz="2400" b="1">
                          <a:solidFill>
                            <a:srgbClr val="FF0000"/>
                          </a:solidFill>
                          <a:effectLst/>
                          <a:latin typeface="Times New Roman" pitchFamily="18" charset="0"/>
                          <a:cs typeface="Times New Roman" pitchFamily="18" charset="0"/>
                        </a:rPr>
                        <a:t>Tầm quan trọng chiến lược của Biển Đông đối với Việt Nam</a:t>
                      </a:r>
                      <a:endParaRPr lang="vi-VN" sz="2400" b="1">
                        <a:solidFill>
                          <a:srgbClr val="FF0000"/>
                        </a:solidFill>
                        <a:effectLst/>
                        <a:latin typeface="Times New Roman" pitchFamily="18" charset="0"/>
                        <a:cs typeface="Times New Roman" pitchFamily="18" charset="0"/>
                      </a:endParaRPr>
                    </a:p>
                    <a:p>
                      <a:pPr algn="ctr">
                        <a:lnSpc>
                          <a:spcPct val="150000"/>
                        </a:lnSpc>
                        <a:spcBef>
                          <a:spcPts val="100"/>
                        </a:spcBef>
                        <a:spcAft>
                          <a:spcPts val="100"/>
                        </a:spcAft>
                      </a:pPr>
                      <a:r>
                        <a:rPr lang="en-US" sz="2400" b="1">
                          <a:solidFill>
                            <a:srgbClr val="FF0000"/>
                          </a:solidFill>
                          <a:effectLst/>
                          <a:latin typeface="Times New Roman" pitchFamily="18" charset="0"/>
                          <a:cs typeface="Times New Roman" pitchFamily="18" charset="0"/>
                        </a:rPr>
                        <a:t> trong phát triển các ngành kinh tế trọng điểm</a:t>
                      </a:r>
                      <a:endParaRPr lang="vi-VN" sz="2400" b="1">
                        <a:solidFill>
                          <a:srgbClr val="FF0000"/>
                        </a:solidFill>
                        <a:effectLst/>
                        <a:latin typeface="Times New Roman" pitchFamily="18" charset="0"/>
                        <a:ea typeface="Calibri"/>
                        <a:cs typeface="Times New Roman" pitchFamily="18" charset="0"/>
                      </a:endParaRPr>
                    </a:p>
                  </a:txBody>
                  <a:tcPr marL="68580" marR="68580" marT="0" marB="0">
                    <a:solidFill>
                      <a:schemeClr val="bg2"/>
                    </a:solidFill>
                  </a:tcPr>
                </a:tc>
                <a:tc hMerge="1">
                  <a:txBody>
                    <a:bodyPr/>
                    <a:lstStyle/>
                    <a:p>
                      <a:endParaRPr lang="vi-VN"/>
                    </a:p>
                  </a:txBody>
                  <a:tcPr/>
                </a:tc>
                <a:tc hMerge="1">
                  <a:txBody>
                    <a:bodyPr/>
                    <a:lstStyle/>
                    <a:p>
                      <a:endParaRPr lang="vi-VN"/>
                    </a:p>
                  </a:txBody>
                  <a:tcPr/>
                </a:tc>
                <a:tc hMerge="1">
                  <a:txBody>
                    <a:bodyPr/>
                    <a:lstStyle/>
                    <a:p>
                      <a:endParaRPr lang="vi-VN"/>
                    </a:p>
                  </a:txBody>
                  <a:tcPr/>
                </a:tc>
              </a:tr>
              <a:tr h="0">
                <a:tc>
                  <a:txBody>
                    <a:bodyPr/>
                    <a:lstStyle/>
                    <a:p>
                      <a:pPr algn="ctr">
                        <a:lnSpc>
                          <a:spcPct val="150000"/>
                        </a:lnSpc>
                        <a:spcBef>
                          <a:spcPts val="100"/>
                        </a:spcBef>
                        <a:spcAft>
                          <a:spcPts val="100"/>
                        </a:spcAft>
                      </a:pPr>
                      <a:r>
                        <a:rPr lang="nl-NL" sz="2400">
                          <a:solidFill>
                            <a:srgbClr val="FF0000"/>
                          </a:solidFill>
                          <a:effectLst/>
                          <a:latin typeface="Times New Roman" pitchFamily="18" charset="0"/>
                          <a:cs typeface="Times New Roman" pitchFamily="18" charset="0"/>
                        </a:rPr>
                        <a:t>Về giao thông </a:t>
                      </a:r>
                      <a:endParaRPr lang="vi-VN" sz="2400">
                        <a:solidFill>
                          <a:srgbClr val="FF0000"/>
                        </a:solidFill>
                        <a:effectLst/>
                        <a:latin typeface="Times New Roman" pitchFamily="18" charset="0"/>
                        <a:cs typeface="Times New Roman" pitchFamily="18" charset="0"/>
                      </a:endParaRPr>
                    </a:p>
                    <a:p>
                      <a:pPr algn="ctr">
                        <a:lnSpc>
                          <a:spcPct val="150000"/>
                        </a:lnSpc>
                        <a:spcBef>
                          <a:spcPts val="100"/>
                        </a:spcBef>
                        <a:spcAft>
                          <a:spcPts val="100"/>
                        </a:spcAft>
                      </a:pPr>
                      <a:r>
                        <a:rPr lang="nl-NL" sz="2400">
                          <a:solidFill>
                            <a:srgbClr val="FF0000"/>
                          </a:solidFill>
                          <a:effectLst/>
                          <a:latin typeface="Times New Roman" pitchFamily="18" charset="0"/>
                          <a:cs typeface="Times New Roman" pitchFamily="18" charset="0"/>
                        </a:rPr>
                        <a:t>hàng hải</a:t>
                      </a:r>
                      <a:endParaRPr lang="vi-VN" sz="2400">
                        <a:solidFill>
                          <a:srgbClr val="FF0000"/>
                        </a:solidFill>
                        <a:effectLst/>
                        <a:latin typeface="Times New Roman" pitchFamily="18" charset="0"/>
                        <a:ea typeface="Calibri"/>
                        <a:cs typeface="Times New Roman" pitchFamily="18" charset="0"/>
                      </a:endParaRPr>
                    </a:p>
                  </a:txBody>
                  <a:tcPr marL="68580" marR="68580" marT="0" marB="0">
                    <a:solidFill>
                      <a:schemeClr val="tx2">
                        <a:lumMod val="20000"/>
                        <a:lumOff val="80000"/>
                      </a:schemeClr>
                    </a:solidFill>
                  </a:tcPr>
                </a:tc>
                <a:tc>
                  <a:txBody>
                    <a:bodyPr/>
                    <a:lstStyle/>
                    <a:p>
                      <a:pPr algn="ctr">
                        <a:lnSpc>
                          <a:spcPct val="150000"/>
                        </a:lnSpc>
                        <a:spcBef>
                          <a:spcPts val="100"/>
                        </a:spcBef>
                        <a:spcAft>
                          <a:spcPts val="100"/>
                        </a:spcAft>
                      </a:pPr>
                      <a:r>
                        <a:rPr lang="nl-NL" sz="2400" b="1">
                          <a:solidFill>
                            <a:srgbClr val="FF0000"/>
                          </a:solidFill>
                          <a:effectLst/>
                          <a:latin typeface="Times New Roman" pitchFamily="18" charset="0"/>
                          <a:cs typeface="Times New Roman" pitchFamily="18" charset="0"/>
                        </a:rPr>
                        <a:t>Về công nghiệp khai khoáng</a:t>
                      </a:r>
                      <a:endParaRPr lang="vi-VN" sz="2400" b="1">
                        <a:solidFill>
                          <a:srgbClr val="FF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Bef>
                          <a:spcPts val="100"/>
                        </a:spcBef>
                        <a:spcAft>
                          <a:spcPts val="100"/>
                        </a:spcAft>
                      </a:pPr>
                      <a:r>
                        <a:rPr lang="nl-NL" sz="2400" b="1">
                          <a:solidFill>
                            <a:srgbClr val="FF0000"/>
                          </a:solidFill>
                          <a:effectLst/>
                          <a:latin typeface="Times New Roman" pitchFamily="18" charset="0"/>
                          <a:cs typeface="Times New Roman" pitchFamily="18" charset="0"/>
                        </a:rPr>
                        <a:t>Về khai thác tài nguyên sinh vật biển</a:t>
                      </a:r>
                      <a:endParaRPr lang="vi-VN" sz="2400" b="1">
                        <a:solidFill>
                          <a:srgbClr val="FF0000"/>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Bef>
                          <a:spcPts val="100"/>
                        </a:spcBef>
                        <a:spcAft>
                          <a:spcPts val="100"/>
                        </a:spcAft>
                      </a:pPr>
                      <a:r>
                        <a:rPr lang="nl-NL" sz="2400" b="1">
                          <a:solidFill>
                            <a:srgbClr val="FF0000"/>
                          </a:solidFill>
                          <a:effectLst/>
                          <a:latin typeface="Times New Roman" pitchFamily="18" charset="0"/>
                          <a:cs typeface="Times New Roman" pitchFamily="18" charset="0"/>
                        </a:rPr>
                        <a:t>Về du lịch</a:t>
                      </a:r>
                      <a:endParaRPr lang="vi-VN" sz="2400" b="1">
                        <a:solidFill>
                          <a:srgbClr val="FF0000"/>
                        </a:solidFill>
                        <a:effectLst/>
                        <a:latin typeface="Times New Roman" pitchFamily="18" charset="0"/>
                        <a:ea typeface="Calibri"/>
                        <a:cs typeface="Times New Roman" pitchFamily="18" charset="0"/>
                      </a:endParaRPr>
                    </a:p>
                  </a:txBody>
                  <a:tcPr marL="68580" marR="68580" marT="0" marB="0"/>
                </a:tc>
              </a:tr>
              <a:tr h="0">
                <a:tc>
                  <a:txBody>
                    <a:bodyPr/>
                    <a:lstStyle/>
                    <a:p>
                      <a:pPr algn="ctr">
                        <a:lnSpc>
                          <a:spcPct val="150000"/>
                        </a:lnSpc>
                        <a:spcBef>
                          <a:spcPts val="100"/>
                        </a:spcBef>
                        <a:spcAft>
                          <a:spcPts val="100"/>
                        </a:spcAft>
                      </a:pPr>
                      <a:r>
                        <a:rPr lang="nl-NL" sz="2400" b="1" smtClean="0">
                          <a:solidFill>
                            <a:srgbClr val="FF0000"/>
                          </a:solidFill>
                          <a:effectLst/>
                        </a:rPr>
                        <a:t>.........................</a:t>
                      </a:r>
                      <a:endParaRPr lang="vi-VN" sz="2400" b="1">
                        <a:solidFill>
                          <a:srgbClr val="FF0000"/>
                        </a:solidFill>
                        <a:effectLst/>
                        <a:latin typeface="Calibri"/>
                        <a:ea typeface="Calibri"/>
                        <a:cs typeface="Vrinda"/>
                      </a:endParaRPr>
                    </a:p>
                  </a:txBody>
                  <a:tcPr marL="68580" marR="68580" marT="0" marB="0">
                    <a:solidFill>
                      <a:schemeClr val="tx2">
                        <a:lumMod val="20000"/>
                        <a:lumOff val="80000"/>
                      </a:schemeClr>
                    </a:solidFill>
                  </a:tcPr>
                </a:tc>
                <a:tc>
                  <a:txBody>
                    <a:bodyPr/>
                    <a:lstStyle/>
                    <a:p>
                      <a:pPr algn="just">
                        <a:lnSpc>
                          <a:spcPct val="150000"/>
                        </a:lnSpc>
                        <a:spcBef>
                          <a:spcPts val="100"/>
                        </a:spcBef>
                        <a:spcAft>
                          <a:spcPts val="100"/>
                        </a:spcAft>
                      </a:pPr>
                      <a:r>
                        <a:rPr lang="nl-NL" sz="2400" b="1">
                          <a:solidFill>
                            <a:srgbClr val="FF0000"/>
                          </a:solidFill>
                          <a:effectLst/>
                          <a:latin typeface="Times New Roman" pitchFamily="18" charset="0"/>
                          <a:cs typeface="Times New Roman" pitchFamily="18" charset="0"/>
                        </a:rPr>
                        <a:t>.............................</a:t>
                      </a:r>
                      <a:endParaRPr lang="vi-VN" sz="2400" b="1">
                        <a:solidFill>
                          <a:srgbClr val="FF000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50000"/>
                        </a:lnSpc>
                        <a:spcBef>
                          <a:spcPts val="100"/>
                        </a:spcBef>
                        <a:spcAft>
                          <a:spcPts val="100"/>
                        </a:spcAft>
                      </a:pPr>
                      <a:r>
                        <a:rPr lang="nl-NL" sz="2400" b="1">
                          <a:solidFill>
                            <a:srgbClr val="FF0000"/>
                          </a:solidFill>
                          <a:effectLst/>
                          <a:latin typeface="Times New Roman" pitchFamily="18" charset="0"/>
                          <a:cs typeface="Times New Roman" pitchFamily="18" charset="0"/>
                        </a:rPr>
                        <a:t>..........................</a:t>
                      </a:r>
                      <a:endParaRPr lang="vi-VN" sz="2400" b="1">
                        <a:solidFill>
                          <a:srgbClr val="FF000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50000"/>
                        </a:lnSpc>
                        <a:spcBef>
                          <a:spcPts val="100"/>
                        </a:spcBef>
                        <a:spcAft>
                          <a:spcPts val="100"/>
                        </a:spcAft>
                      </a:pPr>
                      <a:r>
                        <a:rPr lang="nl-NL" sz="2400" b="1">
                          <a:solidFill>
                            <a:srgbClr val="FF0000"/>
                          </a:solidFill>
                          <a:effectLst/>
                          <a:latin typeface="Times New Roman" pitchFamily="18" charset="0"/>
                          <a:cs typeface="Times New Roman" pitchFamily="18" charset="0"/>
                        </a:rPr>
                        <a:t>........................</a:t>
                      </a:r>
                      <a:endParaRPr lang="vi-VN" sz="2400" b="1">
                        <a:solidFill>
                          <a:srgbClr val="FF0000"/>
                        </a:solidFill>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37495254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753453"/>
            <a:ext cx="11896725" cy="954107"/>
          </a:xfrm>
          <a:prstGeom prst="rect">
            <a:avLst/>
          </a:prstGeom>
        </p:spPr>
        <p:txBody>
          <a:bodyPr wrap="square">
            <a:spAutoFit/>
          </a:bodyPr>
          <a:lstStyle/>
          <a:p>
            <a:pPr algn="just" fontAlgn="base"/>
            <a:r>
              <a:rPr lang="en-US" sz="2800" b="1" dirty="0" smtClean="0">
                <a:solidFill>
                  <a:srgbClr val="FF0000"/>
                </a:solidFill>
              </a:rPr>
              <a:t> </a:t>
            </a:r>
            <a:r>
              <a:rPr lang="en-US" sz="2800" b="1" dirty="0" smtClean="0">
                <a:solidFill>
                  <a:srgbClr val="FF0000"/>
                </a:solidFill>
                <a:latin typeface="Times New Roman" pitchFamily="18" charset="0"/>
                <a:cs typeface="Times New Roman" pitchFamily="18" charset="0"/>
              </a:rPr>
              <a:t>1. </a:t>
            </a:r>
            <a:r>
              <a:rPr lang="en-US" sz="2800" b="1" dirty="0" err="1" smtClean="0">
                <a:solidFill>
                  <a:srgbClr val="FF0000"/>
                </a:solidFill>
                <a:latin typeface="Times New Roman" pitchFamily="18" charset="0"/>
                <a:cs typeface="Times New Roman" pitchFamily="18" charset="0"/>
              </a:rPr>
              <a:t>Tầm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trọng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Đông</a:t>
            </a:r>
            <a:endParaRPr lang="en-US" sz="2800" b="1" dirty="0" smtClean="0">
              <a:solidFill>
                <a:srgbClr val="FF0000"/>
              </a:solidFill>
              <a:latin typeface="Times New Roman" pitchFamily="18" charset="0"/>
              <a:cs typeface="Times New Roman" pitchFamily="18" charset="0"/>
            </a:endParaRPr>
          </a:p>
          <a:p>
            <a:pPr algn="just" fontAlgn="base"/>
            <a:r>
              <a:rPr lang="en-US" sz="2800" b="1" dirty="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   b.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ngành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tế</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trọng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điểm</a:t>
            </a:r>
            <a:endParaRPr lang="en-US" sz="2800" dirty="0">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466214386"/>
              </p:ext>
            </p:extLst>
          </p:nvPr>
        </p:nvGraphicFramePr>
        <p:xfrm>
          <a:off x="684348" y="1926770"/>
          <a:ext cx="3650887" cy="4188279"/>
        </p:xfrm>
        <a:graphic>
          <a:graphicData uri="http://schemas.openxmlformats.org/drawingml/2006/table">
            <a:tbl>
              <a:tblPr firstRow="1" firstCol="1" bandRow="1"/>
              <a:tblGrid>
                <a:gridCol w="3650887"/>
              </a:tblGrid>
              <a:tr h="4188279">
                <a:tc>
                  <a:txBody>
                    <a:bodyPr/>
                    <a:lstStyle/>
                    <a:p>
                      <a:pPr algn="ctr">
                        <a:lnSpc>
                          <a:spcPct val="100000"/>
                        </a:lnSpc>
                        <a:spcBef>
                          <a:spcPts val="100"/>
                        </a:spcBef>
                        <a:spcAft>
                          <a:spcPts val="100"/>
                        </a:spcAft>
                      </a:pPr>
                      <a:r>
                        <a:rPr lang="nl-NL" sz="2800" b="1">
                          <a:solidFill>
                            <a:srgbClr val="000000"/>
                          </a:solidFill>
                          <a:effectLst/>
                          <a:latin typeface="Times New Roman"/>
                          <a:ea typeface="Calibri"/>
                          <a:cs typeface="Vrinda"/>
                        </a:rPr>
                        <a:t>Về giao thông </a:t>
                      </a:r>
                      <a:endParaRPr lang="vi-VN" sz="2800">
                        <a:effectLst/>
                        <a:latin typeface="Calibri"/>
                        <a:ea typeface="Calibri"/>
                        <a:cs typeface="Vrinda"/>
                      </a:endParaRPr>
                    </a:p>
                    <a:p>
                      <a:pPr algn="ctr">
                        <a:lnSpc>
                          <a:spcPct val="100000"/>
                        </a:lnSpc>
                        <a:spcBef>
                          <a:spcPts val="100"/>
                        </a:spcBef>
                        <a:spcAft>
                          <a:spcPts val="100"/>
                        </a:spcAft>
                      </a:pPr>
                      <a:r>
                        <a:rPr lang="nl-NL" sz="2800" b="1">
                          <a:solidFill>
                            <a:srgbClr val="000000"/>
                          </a:solidFill>
                          <a:effectLst/>
                          <a:latin typeface="Times New Roman"/>
                          <a:ea typeface="Calibri"/>
                          <a:cs typeface="Vrinda"/>
                        </a:rPr>
                        <a:t>hàng hải</a:t>
                      </a:r>
                      <a:endParaRPr lang="vi-VN" sz="2800">
                        <a:effectLst/>
                        <a:latin typeface="Calibri"/>
                        <a:ea typeface="Calibri"/>
                        <a:cs typeface="Vrinda"/>
                      </a:endParaRPr>
                    </a:p>
                    <a:p>
                      <a:pPr algn="just">
                        <a:lnSpc>
                          <a:spcPct val="100000"/>
                        </a:lnSpc>
                        <a:spcBef>
                          <a:spcPts val="100"/>
                        </a:spcBef>
                        <a:spcAft>
                          <a:spcPts val="100"/>
                        </a:spcAft>
                      </a:pPr>
                      <a:r>
                        <a:rPr lang="nl-NL" sz="2800">
                          <a:solidFill>
                            <a:srgbClr val="000000"/>
                          </a:solidFill>
                          <a:effectLst/>
                          <a:latin typeface="Times New Roman"/>
                          <a:ea typeface="Calibri"/>
                          <a:cs typeface="Vrinda"/>
                        </a:rPr>
                        <a:t>- Hệ thống các cảng biển nước sâu và cảng trung bình được xây dựng dọc bờ Biển Đông.</a:t>
                      </a:r>
                      <a:endParaRPr lang="vi-VN" sz="2800">
                        <a:effectLst/>
                        <a:latin typeface="Calibri"/>
                        <a:ea typeface="Calibri"/>
                        <a:cs typeface="Vrinda"/>
                      </a:endParaRPr>
                    </a:p>
                    <a:p>
                      <a:pPr algn="just">
                        <a:lnSpc>
                          <a:spcPct val="100000"/>
                        </a:lnSpc>
                        <a:spcBef>
                          <a:spcPts val="100"/>
                        </a:spcBef>
                        <a:spcAft>
                          <a:spcPts val="100"/>
                        </a:spcAft>
                      </a:pPr>
                      <a:r>
                        <a:rPr lang="nl-NL" sz="2800" i="1">
                          <a:solidFill>
                            <a:srgbClr val="000000"/>
                          </a:solidFill>
                          <a:effectLst/>
                          <a:latin typeface="Times New Roman"/>
                          <a:ea typeface="Calibri"/>
                          <a:cs typeface="Times New Roman"/>
                          <a:sym typeface="Wingdings"/>
                        </a:rPr>
                        <a:t></a:t>
                      </a:r>
                      <a:r>
                        <a:rPr lang="nl-NL" sz="2800" i="1">
                          <a:solidFill>
                            <a:srgbClr val="000000"/>
                          </a:solidFill>
                          <a:effectLst/>
                          <a:latin typeface="Times New Roman"/>
                          <a:ea typeface="Calibri"/>
                          <a:cs typeface="Vrinda"/>
                        </a:rPr>
                        <a:t> Thuận lợi cho Việt Nam phát triển thương</a:t>
                      </a:r>
                      <a:endParaRPr lang="vi-VN" sz="2800">
                        <a:effectLst/>
                        <a:latin typeface="Calibri"/>
                        <a:ea typeface="Calibri"/>
                        <a:cs typeface="Vrinda"/>
                      </a:endParaRPr>
                    </a:p>
                    <a:p>
                      <a:pPr algn="just">
                        <a:lnSpc>
                          <a:spcPct val="100000"/>
                        </a:lnSpc>
                        <a:spcBef>
                          <a:spcPts val="100"/>
                        </a:spcBef>
                        <a:spcAft>
                          <a:spcPts val="100"/>
                        </a:spcAft>
                      </a:pPr>
                      <a:r>
                        <a:rPr lang="nl-NL" sz="2800" i="1">
                          <a:solidFill>
                            <a:srgbClr val="000000"/>
                          </a:solidFill>
                          <a:effectLst/>
                          <a:latin typeface="Times New Roman"/>
                          <a:ea typeface="Calibri"/>
                          <a:cs typeface="Vrinda"/>
                        </a:rPr>
                        <a:t>mại hàng hải. </a:t>
                      </a:r>
                      <a:endParaRPr lang="vi-VN" sz="2800">
                        <a:effectLst/>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7" descr="Sức nặng kinh tế Biển Đô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0738" y="1943101"/>
            <a:ext cx="5914527" cy="4131128"/>
          </a:xfrm>
          <a:prstGeom prst="rect">
            <a:avLst/>
          </a:prstGeom>
          <a:noFill/>
          <a:ln>
            <a:noFill/>
          </a:ln>
        </p:spPr>
      </p:pic>
    </p:spTree>
    <p:extLst>
      <p:ext uri="{BB962C8B-B14F-4D97-AF65-F5344CB8AC3E}">
        <p14:creationId xmlns:p14="http://schemas.microsoft.com/office/powerpoint/2010/main" val="160141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753453"/>
            <a:ext cx="11896725" cy="954107"/>
          </a:xfrm>
          <a:prstGeom prst="rect">
            <a:avLst/>
          </a:prstGeom>
        </p:spPr>
        <p:txBody>
          <a:bodyPr wrap="square">
            <a:spAutoFit/>
          </a:bodyPr>
          <a:lstStyle/>
          <a:p>
            <a:pPr algn="just" fontAlgn="base"/>
            <a:r>
              <a:rPr lang="en-US" sz="2800" b="1" smtClean="0">
                <a:solidFill>
                  <a:srgbClr val="FF0000"/>
                </a:solidFill>
              </a:rPr>
              <a:t> </a:t>
            </a:r>
            <a:r>
              <a:rPr lang="en-US" sz="2800" b="1" smtClean="0">
                <a:solidFill>
                  <a:srgbClr val="FF0000"/>
                </a:solidFill>
                <a:latin typeface="Times New Roman" pitchFamily="18" charset="0"/>
                <a:cs typeface="Times New Roman" pitchFamily="18" charset="0"/>
              </a:rPr>
              <a:t>1. Tầm quan trọng của Biển Đông</a:t>
            </a:r>
          </a:p>
          <a:p>
            <a:pPr algn="just" fontAlgn="base"/>
            <a:r>
              <a:rPr lang="en-US" sz="2800" b="1">
                <a:solidFill>
                  <a:srgbClr val="FF0000"/>
                </a:solidFill>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   b. Về phát triển các ngành kinh tế trong điểm</a:t>
            </a:r>
            <a:endParaRPr lang="en-US" sz="2800">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1428566"/>
              </p:ext>
            </p:extLst>
          </p:nvPr>
        </p:nvGraphicFramePr>
        <p:xfrm>
          <a:off x="684348" y="1926770"/>
          <a:ext cx="3650887" cy="4188279"/>
        </p:xfrm>
        <a:graphic>
          <a:graphicData uri="http://schemas.openxmlformats.org/drawingml/2006/table">
            <a:tbl>
              <a:tblPr firstRow="1" firstCol="1" bandRow="1"/>
              <a:tblGrid>
                <a:gridCol w="3650887"/>
              </a:tblGrid>
              <a:tr h="4188279">
                <a:tc>
                  <a:txBody>
                    <a:bodyPr/>
                    <a:lstStyle/>
                    <a:p>
                      <a:r>
                        <a:rPr lang="nl-NL" sz="2800" b="1" kern="1200" dirty="0" smtClean="0">
                          <a:solidFill>
                            <a:schemeClr val="tx1"/>
                          </a:solidFill>
                          <a:effectLst/>
                          <a:latin typeface="Times New Roman" pitchFamily="18" charset="0"/>
                          <a:ea typeface="+mn-ea"/>
                          <a:cs typeface="Times New Roman" pitchFamily="18" charset="0"/>
                        </a:rPr>
                        <a:t>Về công nghiệp khai khoáng</a:t>
                      </a:r>
                      <a:endParaRPr lang="nl-NL" sz="2800" kern="1200" dirty="0" smtClean="0">
                        <a:solidFill>
                          <a:schemeClr val="tx1"/>
                        </a:solidFill>
                        <a:effectLst/>
                        <a:latin typeface="Times New Roman" pitchFamily="18" charset="0"/>
                        <a:ea typeface="+mn-ea"/>
                        <a:cs typeface="Times New Roman" pitchFamily="18" charset="0"/>
                      </a:endParaRPr>
                    </a:p>
                    <a:p>
                      <a:r>
                        <a:rPr lang="nl-NL" sz="2800" kern="1200" dirty="0" smtClean="0">
                          <a:solidFill>
                            <a:schemeClr val="tx1"/>
                          </a:solidFill>
                          <a:effectLst/>
                          <a:latin typeface="Times New Roman" pitchFamily="18" charset="0"/>
                          <a:ea typeface="+mn-ea"/>
                          <a:cs typeface="Times New Roman" pitchFamily="18" charset="0"/>
                        </a:rPr>
                        <a:t>- Dầu khí ở thềm lục địa Việt Nam có trữ lượng lớn.</a:t>
                      </a:r>
                      <a:endParaRPr lang="vi-VN" sz="2800" kern="1200" dirty="0" smtClean="0">
                        <a:solidFill>
                          <a:schemeClr val="tx1"/>
                        </a:solidFill>
                        <a:effectLst/>
                        <a:latin typeface="Times New Roman" pitchFamily="18" charset="0"/>
                        <a:ea typeface="+mn-ea"/>
                        <a:cs typeface="Times New Roman" pitchFamily="18" charset="0"/>
                      </a:endParaRPr>
                    </a:p>
                    <a:p>
                      <a:r>
                        <a:rPr lang="nl-NL" sz="2800" kern="1200" dirty="0" smtClean="0">
                          <a:solidFill>
                            <a:schemeClr val="tx1"/>
                          </a:solidFill>
                          <a:effectLst/>
                          <a:latin typeface="Times New Roman" pitchFamily="18" charset="0"/>
                          <a:ea typeface="+mn-ea"/>
                          <a:cs typeface="Times New Roman" pitchFamily="18" charset="0"/>
                        </a:rPr>
                        <a:t>- Vùng biển Việt Nam có tiềm năng lớn về quặng sa khoáng</a:t>
                      </a:r>
                      <a:r>
                        <a:rPr lang="nl-NL" sz="2800" kern="1200" smtClean="0">
                          <a:solidFill>
                            <a:schemeClr val="tx1"/>
                          </a:solidFill>
                          <a:effectLst/>
                          <a:latin typeface="Times New Roman" pitchFamily="18" charset="0"/>
                          <a:ea typeface="+mn-ea"/>
                          <a:cs typeface="Times New Roman" pitchFamily="18" charset="0"/>
                        </a:rPr>
                        <a:t>, titan,</a:t>
                      </a:r>
                      <a:r>
                        <a:rPr lang="nl-NL" sz="2800" kern="1200" baseline="0" smtClean="0">
                          <a:solidFill>
                            <a:schemeClr val="tx1"/>
                          </a:solidFill>
                          <a:effectLst/>
                          <a:latin typeface="Times New Roman" pitchFamily="18" charset="0"/>
                          <a:ea typeface="+mn-ea"/>
                          <a:cs typeface="Times New Roman" pitchFamily="18" charset="0"/>
                        </a:rPr>
                        <a:t> </a:t>
                      </a:r>
                      <a:r>
                        <a:rPr lang="nl-NL" sz="2800" kern="1200" baseline="0" dirty="0" smtClean="0">
                          <a:solidFill>
                            <a:schemeClr val="tx1"/>
                          </a:solidFill>
                          <a:effectLst/>
                          <a:latin typeface="Times New Roman" pitchFamily="18" charset="0"/>
                          <a:ea typeface="+mn-ea"/>
                          <a:cs typeface="Times New Roman" pitchFamily="18" charset="0"/>
                        </a:rPr>
                        <a:t>thiếc, vàng....</a:t>
                      </a:r>
                      <a:r>
                        <a:rPr lang="nl-NL" sz="2800" kern="1200" dirty="0" smtClean="0">
                          <a:solidFill>
                            <a:schemeClr val="tx1"/>
                          </a:solidFill>
                          <a:effectLst/>
                          <a:latin typeface="Times New Roman" pitchFamily="18" charset="0"/>
                          <a:ea typeface="+mn-ea"/>
                          <a:cs typeface="Times New Roman" pitchFamily="18" charset="0"/>
                        </a:rPr>
                        <a:t>.</a:t>
                      </a:r>
                      <a:endParaRPr lang="vi-VN"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5" descr="Tiềm năng dầu khí trên biển Việt Nam - Binh Phuoc, Tin tuc Binh Phuoc, Tin  mới tỉnh Bình Phước"/>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5479" y="1951264"/>
            <a:ext cx="3437164" cy="3902529"/>
          </a:xfrm>
          <a:prstGeom prst="rect">
            <a:avLst/>
          </a:prstGeom>
          <a:noFill/>
          <a:ln>
            <a:noFill/>
          </a:ln>
        </p:spPr>
      </p:pic>
      <p:pic>
        <p:nvPicPr>
          <p:cNvPr id="9" name="Picture 8" descr="Khai thác khí và dầu trong điều kiện đặc biệt đưa Việt Nam ngang tầm thế"/>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6590" y="1951264"/>
            <a:ext cx="3104424" cy="3902529"/>
          </a:xfrm>
          <a:prstGeom prst="rect">
            <a:avLst/>
          </a:prstGeom>
          <a:noFill/>
          <a:ln>
            <a:noFill/>
          </a:ln>
        </p:spPr>
      </p:pic>
    </p:spTree>
    <p:extLst>
      <p:ext uri="{BB962C8B-B14F-4D97-AF65-F5344CB8AC3E}">
        <p14:creationId xmlns:p14="http://schemas.microsoft.com/office/powerpoint/2010/main" val="2151067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386060"/>
            <a:ext cx="11896725" cy="954107"/>
          </a:xfrm>
          <a:prstGeom prst="rect">
            <a:avLst/>
          </a:prstGeom>
        </p:spPr>
        <p:txBody>
          <a:bodyPr wrap="square">
            <a:spAutoFit/>
          </a:bodyPr>
          <a:lstStyle/>
          <a:p>
            <a:pPr algn="just" fontAlgn="base"/>
            <a:r>
              <a:rPr lang="en-US" sz="2800" b="1" dirty="0" smtClean="0">
                <a:solidFill>
                  <a:srgbClr val="FF0000"/>
                </a:solidFill>
              </a:rPr>
              <a:t> </a:t>
            </a:r>
            <a:r>
              <a:rPr lang="en-US" sz="2800" b="1" dirty="0" smtClean="0">
                <a:solidFill>
                  <a:srgbClr val="FF0000"/>
                </a:solidFill>
                <a:latin typeface="Times New Roman" pitchFamily="18" charset="0"/>
                <a:cs typeface="Times New Roman" pitchFamily="18" charset="0"/>
              </a:rPr>
              <a:t>1. </a:t>
            </a:r>
            <a:r>
              <a:rPr lang="en-US" sz="2800" b="1" dirty="0" err="1" smtClean="0">
                <a:solidFill>
                  <a:srgbClr val="FF0000"/>
                </a:solidFill>
                <a:latin typeface="Times New Roman" pitchFamily="18" charset="0"/>
                <a:cs typeface="Times New Roman" pitchFamily="18" charset="0"/>
              </a:rPr>
              <a:t>Tầm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trọng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Đông</a:t>
            </a:r>
            <a:endParaRPr lang="en-US" sz="2800" b="1" dirty="0" smtClean="0">
              <a:solidFill>
                <a:srgbClr val="FF0000"/>
              </a:solidFill>
              <a:latin typeface="Times New Roman" pitchFamily="18" charset="0"/>
              <a:cs typeface="Times New Roman" pitchFamily="18" charset="0"/>
            </a:endParaRPr>
          </a:p>
          <a:p>
            <a:pPr algn="just" fontAlgn="base"/>
            <a:r>
              <a:rPr lang="en-US" sz="2800" b="1" dirty="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   b.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ngành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tế</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trọng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điểm</a:t>
            </a:r>
            <a:endParaRPr lang="en-US" sz="2800" dirty="0">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084207472"/>
              </p:ext>
            </p:extLst>
          </p:nvPr>
        </p:nvGraphicFramePr>
        <p:xfrm>
          <a:off x="592544" y="1232806"/>
          <a:ext cx="10664009" cy="1926773"/>
        </p:xfrm>
        <a:graphic>
          <a:graphicData uri="http://schemas.openxmlformats.org/drawingml/2006/table">
            <a:tbl>
              <a:tblPr firstRow="1" firstCol="1" bandRow="1"/>
              <a:tblGrid>
                <a:gridCol w="10664009"/>
              </a:tblGrid>
              <a:tr h="1926773">
                <a:tc>
                  <a:txBody>
                    <a:bodyPr/>
                    <a:lstStyle/>
                    <a:p>
                      <a:r>
                        <a:rPr lang="vi-VN" sz="2800" kern="1200" smtClean="0">
                          <a:solidFill>
                            <a:srgbClr val="FF0000"/>
                          </a:solidFill>
                          <a:effectLst/>
                          <a:latin typeface="Times New Roman" pitchFamily="18" charset="0"/>
                          <a:ea typeface="+mn-ea"/>
                          <a:cs typeface="Times New Roman" pitchFamily="18" charset="0"/>
                        </a:rPr>
                        <a:t>Về khai thác tài nguyên sinh vật biển</a:t>
                      </a:r>
                    </a:p>
                    <a:p>
                      <a:pPr marL="457200" indent="-457200">
                        <a:buFontTx/>
                        <a:buChar char="-"/>
                      </a:pPr>
                      <a:r>
                        <a:rPr lang="vi-VN" sz="2800" kern="1200" smtClean="0">
                          <a:solidFill>
                            <a:schemeClr val="tx1"/>
                          </a:solidFill>
                          <a:effectLst/>
                          <a:latin typeface="Times New Roman" pitchFamily="18" charset="0"/>
                          <a:ea typeface="+mn-ea"/>
                          <a:cs typeface="Times New Roman" pitchFamily="18" charset="0"/>
                        </a:rPr>
                        <a:t>Đa dạng về sinh học. </a:t>
                      </a:r>
                    </a:p>
                    <a:p>
                      <a:pPr marL="457200" indent="-457200">
                        <a:buFontTx/>
                        <a:buChar char="-"/>
                      </a:pPr>
                      <a:r>
                        <a:rPr lang="vi-VN" sz="2800" kern="1200" smtClean="0">
                          <a:solidFill>
                            <a:schemeClr val="tx1"/>
                          </a:solidFill>
                          <a:effectLst/>
                          <a:latin typeface="Times New Roman" pitchFamily="18" charset="0"/>
                          <a:ea typeface="+mn-ea"/>
                          <a:cs typeface="Times New Roman" pitchFamily="18" charset="0"/>
                        </a:rPr>
                        <a:t>Trữ lượng cá biển trên các vùng biển của Việt Nam khoảng 3 - 4 triệu tấn</a:t>
                      </a:r>
                      <a:endParaRPr lang="vi-VN"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7" descr="Tổng quan về tài nguyên, môi trường biển thế giới và khu vực - Bảo vệ môi  trườ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2586" y="3412671"/>
            <a:ext cx="5437414" cy="2963636"/>
          </a:xfrm>
          <a:prstGeom prst="rect">
            <a:avLst/>
          </a:prstGeom>
          <a:noFill/>
          <a:ln>
            <a:noFill/>
          </a:ln>
        </p:spPr>
      </p:pic>
      <p:pic>
        <p:nvPicPr>
          <p:cNvPr id="10" name="Picture 9" descr="Cá và hải sản là thứ khiến Trung Quốc ngông cuồng ở biển Đô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3339193"/>
            <a:ext cx="4849586" cy="3037115"/>
          </a:xfrm>
          <a:prstGeom prst="rect">
            <a:avLst/>
          </a:prstGeom>
          <a:noFill/>
          <a:ln>
            <a:noFill/>
          </a:ln>
        </p:spPr>
      </p:pic>
    </p:spTree>
    <p:extLst>
      <p:ext uri="{BB962C8B-B14F-4D97-AF65-F5344CB8AC3E}">
        <p14:creationId xmlns:p14="http://schemas.microsoft.com/office/powerpoint/2010/main" val="1922002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753453"/>
            <a:ext cx="11896725" cy="954107"/>
          </a:xfrm>
          <a:prstGeom prst="rect">
            <a:avLst/>
          </a:prstGeom>
        </p:spPr>
        <p:txBody>
          <a:bodyPr wrap="square">
            <a:spAutoFit/>
          </a:bodyPr>
          <a:lstStyle/>
          <a:p>
            <a:pPr algn="just" fontAlgn="base"/>
            <a:r>
              <a:rPr lang="en-US" sz="2800" b="1" smtClean="0">
                <a:solidFill>
                  <a:srgbClr val="FF0000"/>
                </a:solidFill>
              </a:rPr>
              <a:t> </a:t>
            </a:r>
            <a:r>
              <a:rPr lang="en-US" sz="2800" b="1" smtClean="0">
                <a:solidFill>
                  <a:srgbClr val="FF0000"/>
                </a:solidFill>
                <a:latin typeface="Times New Roman" pitchFamily="18" charset="0"/>
                <a:cs typeface="Times New Roman" pitchFamily="18" charset="0"/>
              </a:rPr>
              <a:t>1. Tầm quan trọng của Biển Đông</a:t>
            </a:r>
          </a:p>
          <a:p>
            <a:pPr algn="just" fontAlgn="base"/>
            <a:r>
              <a:rPr lang="en-US" sz="2800" b="1">
                <a:solidFill>
                  <a:srgbClr val="FF0000"/>
                </a:solidFill>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   b. Về phát triển các ngành kinh tế trong điểm</a:t>
            </a:r>
            <a:endParaRPr lang="en-US" sz="2800">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426413421"/>
              </p:ext>
            </p:extLst>
          </p:nvPr>
        </p:nvGraphicFramePr>
        <p:xfrm>
          <a:off x="285750" y="1926770"/>
          <a:ext cx="4327071" cy="4620987"/>
        </p:xfrm>
        <a:graphic>
          <a:graphicData uri="http://schemas.openxmlformats.org/drawingml/2006/table">
            <a:tbl>
              <a:tblPr firstRow="1" firstCol="1" bandRow="1"/>
              <a:tblGrid>
                <a:gridCol w="4327071"/>
              </a:tblGrid>
              <a:tr h="4620987">
                <a:tc>
                  <a:txBody>
                    <a:bodyPr/>
                    <a:lstStyle/>
                    <a:p>
                      <a:r>
                        <a:rPr lang="vi-VN" sz="2800" kern="1200" dirty="0" smtClean="0">
                          <a:solidFill>
                            <a:srgbClr val="FF0000"/>
                          </a:solidFill>
                          <a:effectLst/>
                          <a:latin typeface="Times New Roman" pitchFamily="18" charset="0"/>
                          <a:ea typeface="+mn-ea"/>
                          <a:cs typeface="Times New Roman" pitchFamily="18" charset="0"/>
                        </a:rPr>
                        <a:t>Du Lịch:</a:t>
                      </a:r>
                    </a:p>
                    <a:p>
                      <a:r>
                        <a:rPr lang="vi-VN" sz="2800" kern="1200" dirty="0" smtClean="0">
                          <a:solidFill>
                            <a:schemeClr val="tx1"/>
                          </a:solidFill>
                          <a:effectLst/>
                          <a:latin typeface="Times New Roman" pitchFamily="18" charset="0"/>
                          <a:ea typeface="+mn-ea"/>
                          <a:cs typeface="Times New Roman" pitchFamily="18" charset="0"/>
                        </a:rPr>
                        <a:t>- Cảnh quan đa dạng, nhiều vũng. vịnh, bãi cát trắng,</a:t>
                      </a:r>
                    </a:p>
                    <a:p>
                      <a:r>
                        <a:rPr lang="vi-VN" sz="2800" kern="1200" dirty="0" smtClean="0">
                          <a:solidFill>
                            <a:schemeClr val="tx1"/>
                          </a:solidFill>
                          <a:effectLst/>
                          <a:latin typeface="Times New Roman" pitchFamily="18" charset="0"/>
                          <a:ea typeface="+mn-ea"/>
                          <a:cs typeface="Times New Roman" pitchFamily="18" charset="0"/>
                        </a:rPr>
                        <a:t>hang động.... </a:t>
                      </a:r>
                    </a:p>
                    <a:p>
                      <a:r>
                        <a:rPr lang="vi-VN" sz="2800" kern="1200" dirty="0" smtClean="0">
                          <a:solidFill>
                            <a:schemeClr val="tx1"/>
                          </a:solidFill>
                          <a:effectLst/>
                          <a:latin typeface="Times New Roman" pitchFamily="18" charset="0"/>
                          <a:ea typeface="+mn-ea"/>
                          <a:cs typeface="Times New Roman" pitchFamily="18" charset="0"/>
                        </a:rPr>
                        <a:t>- Các bán đảo và đảo lớn nhỏ liên kết với nhau tạo thành quần thể du lịch, phù hợp </a:t>
                      </a:r>
                      <a:r>
                        <a:rPr lang="vi-VN" sz="2800" kern="1200" dirty="0" smtClean="0">
                          <a:solidFill>
                            <a:schemeClr val="tx1"/>
                          </a:solidFill>
                          <a:effectLst/>
                          <a:latin typeface="Times New Roman" pitchFamily="18" charset="0"/>
                          <a:ea typeface="+mn-ea"/>
                          <a:cs typeface="Times New Roman" pitchFamily="18" charset="0"/>
                        </a:rPr>
                        <a:t>đ</a:t>
                      </a:r>
                      <a:r>
                        <a:rPr lang="en-US" sz="2800" kern="1200" dirty="0" smtClean="0">
                          <a:solidFill>
                            <a:schemeClr val="tx1"/>
                          </a:solidFill>
                          <a:effectLst/>
                          <a:latin typeface="Times New Roman" pitchFamily="18" charset="0"/>
                          <a:ea typeface="+mn-ea"/>
                          <a:cs typeface="Times New Roman" pitchFamily="18" charset="0"/>
                        </a:rPr>
                        <a:t>ể</a:t>
                      </a:r>
                      <a:r>
                        <a:rPr lang="vi-VN" sz="2800" kern="1200" dirty="0" smtClean="0">
                          <a:solidFill>
                            <a:schemeClr val="tx1"/>
                          </a:solidFill>
                          <a:effectLst/>
                          <a:latin typeface="Times New Roman" pitchFamily="18" charset="0"/>
                          <a:ea typeface="+mn-ea"/>
                          <a:cs typeface="Times New Roman" pitchFamily="18" charset="0"/>
                        </a:rPr>
                        <a:t> </a:t>
                      </a:r>
                      <a:r>
                        <a:rPr lang="vi-VN" sz="2800" kern="1200" dirty="0" smtClean="0">
                          <a:solidFill>
                            <a:schemeClr val="tx1"/>
                          </a:solidFill>
                          <a:effectLst/>
                          <a:latin typeface="Times New Roman" pitchFamily="18" charset="0"/>
                          <a:ea typeface="+mn-ea"/>
                          <a:cs typeface="Times New Roman" pitchFamily="18" charset="0"/>
                        </a:rPr>
                        <a:t>phát </a:t>
                      </a:r>
                      <a:r>
                        <a:rPr lang="vi-VN" sz="2800" kern="1200" dirty="0" smtClean="0">
                          <a:solidFill>
                            <a:schemeClr val="tx1"/>
                          </a:solidFill>
                          <a:effectLst/>
                          <a:latin typeface="Times New Roman" pitchFamily="18" charset="0"/>
                          <a:ea typeface="+mn-ea"/>
                          <a:cs typeface="Times New Roman" pitchFamily="18" charset="0"/>
                        </a:rPr>
                        <a:t>tri</a:t>
                      </a:r>
                      <a:r>
                        <a:rPr lang="en-US" sz="2800" kern="1200" dirty="0" smtClean="0">
                          <a:solidFill>
                            <a:schemeClr val="tx1"/>
                          </a:solidFill>
                          <a:effectLst/>
                          <a:latin typeface="Times New Roman" pitchFamily="18" charset="0"/>
                          <a:ea typeface="+mn-ea"/>
                          <a:cs typeface="Times New Roman" pitchFamily="18" charset="0"/>
                        </a:rPr>
                        <a:t>ể</a:t>
                      </a:r>
                      <a:r>
                        <a:rPr lang="vi-VN" sz="2800" kern="1200" dirty="0" smtClean="0">
                          <a:solidFill>
                            <a:schemeClr val="tx1"/>
                          </a:solidFill>
                          <a:effectLst/>
                          <a:latin typeface="Times New Roman" pitchFamily="18" charset="0"/>
                          <a:ea typeface="+mn-ea"/>
                          <a:cs typeface="Times New Roman" pitchFamily="18" charset="0"/>
                        </a:rPr>
                        <a:t>n </a:t>
                      </a:r>
                      <a:r>
                        <a:rPr lang="vi-VN" sz="2800" kern="1200" dirty="0" smtClean="0">
                          <a:solidFill>
                            <a:schemeClr val="tx1"/>
                          </a:solidFill>
                          <a:effectLst/>
                          <a:latin typeface="Times New Roman" pitchFamily="18" charset="0"/>
                          <a:ea typeface="+mn-ea"/>
                          <a:cs typeface="Times New Roman" pitchFamily="18" charset="0"/>
                        </a:rPr>
                        <a:t>đa dạng nhiều loại hình du lịch.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7" descr="Khu du lịch Biển Đông – địa điểm du lịch lý tưởng ở Vũng Tàu - Vntrip.v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1421" y="1992087"/>
            <a:ext cx="3110593" cy="4033156"/>
          </a:xfrm>
          <a:prstGeom prst="rect">
            <a:avLst/>
          </a:prstGeom>
          <a:noFill/>
          <a:ln>
            <a:noFill/>
          </a:ln>
        </p:spPr>
      </p:pic>
      <p:pic>
        <p:nvPicPr>
          <p:cNvPr id="10" name="Picture 9" descr="Khám phá khu du lịch Biển Đông hot nhất Vũng Tàu"/>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4867" y="1992087"/>
            <a:ext cx="3627211" cy="4033156"/>
          </a:xfrm>
          <a:prstGeom prst="rect">
            <a:avLst/>
          </a:prstGeom>
          <a:noFill/>
          <a:ln>
            <a:noFill/>
          </a:ln>
        </p:spPr>
      </p:pic>
    </p:spTree>
    <p:extLst>
      <p:ext uri="{BB962C8B-B14F-4D97-AF65-F5344CB8AC3E}">
        <p14:creationId xmlns:p14="http://schemas.microsoft.com/office/powerpoint/2010/main" val="28038831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753453"/>
            <a:ext cx="11896725" cy="954107"/>
          </a:xfrm>
          <a:prstGeom prst="rect">
            <a:avLst/>
          </a:prstGeom>
        </p:spPr>
        <p:txBody>
          <a:bodyPr wrap="square">
            <a:spAutoFit/>
          </a:bodyPr>
          <a:lstStyle/>
          <a:p>
            <a:pPr algn="just" fontAlgn="base"/>
            <a:r>
              <a:rPr lang="en-US" sz="2800" b="1" smtClean="0">
                <a:solidFill>
                  <a:srgbClr val="FF0000"/>
                </a:solidFill>
              </a:rPr>
              <a:t> </a:t>
            </a:r>
            <a:r>
              <a:rPr lang="en-US" sz="2800" b="1" smtClean="0">
                <a:solidFill>
                  <a:srgbClr val="FF0000"/>
                </a:solidFill>
                <a:latin typeface="Times New Roman" pitchFamily="18" charset="0"/>
                <a:cs typeface="Times New Roman" pitchFamily="18" charset="0"/>
              </a:rPr>
              <a:t>1. Tầm quan trọng của Biển Đông</a:t>
            </a:r>
          </a:p>
          <a:p>
            <a:pPr algn="just" fontAlgn="base"/>
            <a:r>
              <a:rPr lang="en-US" sz="2800" b="1">
                <a:solidFill>
                  <a:srgbClr val="FF0000"/>
                </a:solidFill>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   b. Về phát triển các ngành kinh tế trong điểm</a:t>
            </a:r>
            <a:endParaRPr lang="en-US" sz="280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08991257"/>
              </p:ext>
            </p:extLst>
          </p:nvPr>
        </p:nvGraphicFramePr>
        <p:xfrm>
          <a:off x="669471" y="1967592"/>
          <a:ext cx="10621735" cy="4719069"/>
        </p:xfrm>
        <a:graphic>
          <a:graphicData uri="http://schemas.openxmlformats.org/drawingml/2006/table">
            <a:tbl>
              <a:tblPr firstRow="1" firstCol="1" bandRow="1"/>
              <a:tblGrid>
                <a:gridCol w="2931114"/>
                <a:gridCol w="2572247"/>
                <a:gridCol w="2897043"/>
                <a:gridCol w="2221331"/>
              </a:tblGrid>
              <a:tr h="172977">
                <a:tc gridSpan="4">
                  <a:txBody>
                    <a:bodyPr/>
                    <a:lstStyle/>
                    <a:p>
                      <a:pPr algn="ctr">
                        <a:lnSpc>
                          <a:spcPct val="100000"/>
                        </a:lnSpc>
                        <a:spcBef>
                          <a:spcPts val="100"/>
                        </a:spcBef>
                        <a:spcAft>
                          <a:spcPts val="100"/>
                        </a:spcAft>
                      </a:pPr>
                      <a:r>
                        <a:rPr lang="en-US" sz="2000" b="1" dirty="0" err="1">
                          <a:effectLst/>
                          <a:latin typeface="Times New Roman"/>
                          <a:ea typeface="Calibri"/>
                          <a:cs typeface="Vrinda"/>
                        </a:rPr>
                        <a:t>Tầm</a:t>
                      </a:r>
                      <a:r>
                        <a:rPr lang="en-US" sz="2000" b="1" dirty="0">
                          <a:effectLst/>
                          <a:latin typeface="Times New Roman"/>
                          <a:ea typeface="Calibri"/>
                          <a:cs typeface="Vrinda"/>
                        </a:rPr>
                        <a:t> </a:t>
                      </a:r>
                      <a:r>
                        <a:rPr lang="en-US" sz="2000" b="1" dirty="0" err="1">
                          <a:effectLst/>
                          <a:latin typeface="Times New Roman"/>
                          <a:ea typeface="Calibri"/>
                          <a:cs typeface="Vrinda"/>
                        </a:rPr>
                        <a:t>quan</a:t>
                      </a:r>
                      <a:r>
                        <a:rPr lang="en-US" sz="2000" b="1" dirty="0">
                          <a:effectLst/>
                          <a:latin typeface="Times New Roman"/>
                          <a:ea typeface="Calibri"/>
                          <a:cs typeface="Vrinda"/>
                        </a:rPr>
                        <a:t> </a:t>
                      </a:r>
                      <a:r>
                        <a:rPr lang="en-US" sz="2000" b="1" dirty="0" err="1">
                          <a:effectLst/>
                          <a:latin typeface="Times New Roman"/>
                          <a:ea typeface="Calibri"/>
                          <a:cs typeface="Vrinda"/>
                        </a:rPr>
                        <a:t>trọng</a:t>
                      </a:r>
                      <a:r>
                        <a:rPr lang="en-US" sz="2000" b="1" dirty="0">
                          <a:effectLst/>
                          <a:latin typeface="Times New Roman"/>
                          <a:ea typeface="Calibri"/>
                          <a:cs typeface="Vrinda"/>
                        </a:rPr>
                        <a:t> </a:t>
                      </a:r>
                      <a:r>
                        <a:rPr lang="en-US" sz="2000" b="1" dirty="0" err="1">
                          <a:effectLst/>
                          <a:latin typeface="Times New Roman"/>
                          <a:ea typeface="Calibri"/>
                          <a:cs typeface="Vrinda"/>
                        </a:rPr>
                        <a:t>chiến</a:t>
                      </a:r>
                      <a:r>
                        <a:rPr lang="en-US" sz="2000" b="1" dirty="0">
                          <a:effectLst/>
                          <a:latin typeface="Times New Roman"/>
                          <a:ea typeface="Calibri"/>
                          <a:cs typeface="Vrinda"/>
                        </a:rPr>
                        <a:t> </a:t>
                      </a:r>
                      <a:r>
                        <a:rPr lang="en-US" sz="2000" b="1" dirty="0" err="1">
                          <a:effectLst/>
                          <a:latin typeface="Times New Roman"/>
                          <a:ea typeface="Calibri"/>
                          <a:cs typeface="Vrinda"/>
                        </a:rPr>
                        <a:t>lược</a:t>
                      </a:r>
                      <a:r>
                        <a:rPr lang="en-US" sz="2000" b="1" dirty="0">
                          <a:effectLst/>
                          <a:latin typeface="Times New Roman"/>
                          <a:ea typeface="Calibri"/>
                          <a:cs typeface="Vrinda"/>
                        </a:rPr>
                        <a:t> </a:t>
                      </a:r>
                      <a:r>
                        <a:rPr lang="en-US" sz="2000" b="1" dirty="0" err="1">
                          <a:effectLst/>
                          <a:latin typeface="Times New Roman"/>
                          <a:ea typeface="Calibri"/>
                          <a:cs typeface="Vrinda"/>
                        </a:rPr>
                        <a:t>của</a:t>
                      </a:r>
                      <a:r>
                        <a:rPr lang="en-US" sz="2000" b="1" dirty="0">
                          <a:effectLst/>
                          <a:latin typeface="Times New Roman"/>
                          <a:ea typeface="Calibri"/>
                          <a:cs typeface="Vrinda"/>
                        </a:rPr>
                        <a:t> </a:t>
                      </a:r>
                      <a:r>
                        <a:rPr lang="en-US" sz="2000" b="1" dirty="0" err="1">
                          <a:effectLst/>
                          <a:latin typeface="Times New Roman"/>
                          <a:ea typeface="Calibri"/>
                          <a:cs typeface="Vrinda"/>
                        </a:rPr>
                        <a:t>Biển</a:t>
                      </a:r>
                      <a:r>
                        <a:rPr lang="en-US" sz="2000" b="1" dirty="0">
                          <a:effectLst/>
                          <a:latin typeface="Times New Roman"/>
                          <a:ea typeface="Calibri"/>
                          <a:cs typeface="Vrinda"/>
                        </a:rPr>
                        <a:t> </a:t>
                      </a:r>
                      <a:r>
                        <a:rPr lang="en-US" sz="2000" b="1" dirty="0" err="1">
                          <a:effectLst/>
                          <a:latin typeface="Times New Roman"/>
                          <a:ea typeface="Calibri"/>
                          <a:cs typeface="Vrinda"/>
                        </a:rPr>
                        <a:t>Đông</a:t>
                      </a:r>
                      <a:r>
                        <a:rPr lang="en-US" sz="2000" b="1" dirty="0">
                          <a:effectLst/>
                          <a:latin typeface="Times New Roman"/>
                          <a:ea typeface="Calibri"/>
                          <a:cs typeface="Vrinda"/>
                        </a:rPr>
                        <a:t> </a:t>
                      </a:r>
                      <a:r>
                        <a:rPr lang="en-US" sz="2000" b="1" dirty="0" err="1">
                          <a:effectLst/>
                          <a:latin typeface="Times New Roman"/>
                          <a:ea typeface="Calibri"/>
                          <a:cs typeface="Vrinda"/>
                        </a:rPr>
                        <a:t>đối</a:t>
                      </a:r>
                      <a:r>
                        <a:rPr lang="en-US" sz="2000" b="1" dirty="0">
                          <a:effectLst/>
                          <a:latin typeface="Times New Roman"/>
                          <a:ea typeface="Calibri"/>
                          <a:cs typeface="Vrinda"/>
                        </a:rPr>
                        <a:t> </a:t>
                      </a:r>
                      <a:r>
                        <a:rPr lang="en-US" sz="2000" b="1" dirty="0" err="1">
                          <a:effectLst/>
                          <a:latin typeface="Times New Roman"/>
                          <a:ea typeface="Calibri"/>
                          <a:cs typeface="Vrinda"/>
                        </a:rPr>
                        <a:t>với</a:t>
                      </a:r>
                      <a:r>
                        <a:rPr lang="en-US" sz="2000" b="1" dirty="0">
                          <a:effectLst/>
                          <a:latin typeface="Times New Roman"/>
                          <a:ea typeface="Calibri"/>
                          <a:cs typeface="Vrinda"/>
                        </a:rPr>
                        <a:t> </a:t>
                      </a:r>
                      <a:r>
                        <a:rPr lang="en-US" sz="2000" b="1" dirty="0" err="1">
                          <a:effectLst/>
                          <a:latin typeface="Times New Roman"/>
                          <a:ea typeface="Calibri"/>
                          <a:cs typeface="Vrinda"/>
                        </a:rPr>
                        <a:t>Việt</a:t>
                      </a:r>
                      <a:r>
                        <a:rPr lang="en-US" sz="2000" b="1" dirty="0">
                          <a:effectLst/>
                          <a:latin typeface="Times New Roman"/>
                          <a:ea typeface="Calibri"/>
                          <a:cs typeface="Vrinda"/>
                        </a:rPr>
                        <a:t> Nam</a:t>
                      </a:r>
                      <a:endParaRPr lang="vi-VN" sz="2000" dirty="0">
                        <a:effectLst/>
                        <a:latin typeface="Calibri"/>
                        <a:ea typeface="Calibri"/>
                        <a:cs typeface="Vrinda"/>
                      </a:endParaRPr>
                    </a:p>
                    <a:p>
                      <a:pPr algn="ctr">
                        <a:lnSpc>
                          <a:spcPct val="100000"/>
                        </a:lnSpc>
                        <a:spcBef>
                          <a:spcPts val="100"/>
                        </a:spcBef>
                        <a:spcAft>
                          <a:spcPts val="100"/>
                        </a:spcAft>
                      </a:pPr>
                      <a:r>
                        <a:rPr lang="en-US" sz="2000" b="1" dirty="0">
                          <a:effectLst/>
                          <a:latin typeface="Times New Roman"/>
                          <a:ea typeface="Calibri"/>
                          <a:cs typeface="Vrinda"/>
                        </a:rPr>
                        <a:t> </a:t>
                      </a:r>
                      <a:r>
                        <a:rPr lang="en-US" sz="2000" b="1" dirty="0" err="1">
                          <a:effectLst/>
                          <a:latin typeface="Times New Roman"/>
                          <a:ea typeface="Calibri"/>
                          <a:cs typeface="Vrinda"/>
                        </a:rPr>
                        <a:t>trong</a:t>
                      </a:r>
                      <a:r>
                        <a:rPr lang="en-US" sz="2000" b="1" dirty="0">
                          <a:effectLst/>
                          <a:latin typeface="Times New Roman"/>
                          <a:ea typeface="Calibri"/>
                          <a:cs typeface="Vrinda"/>
                        </a:rPr>
                        <a:t> </a:t>
                      </a:r>
                      <a:r>
                        <a:rPr lang="en-US" sz="2000" b="1" dirty="0" err="1">
                          <a:effectLst/>
                          <a:latin typeface="Times New Roman"/>
                          <a:ea typeface="Calibri"/>
                          <a:cs typeface="Vrinda"/>
                        </a:rPr>
                        <a:t>phát</a:t>
                      </a:r>
                      <a:r>
                        <a:rPr lang="en-US" sz="2000" b="1" dirty="0">
                          <a:effectLst/>
                          <a:latin typeface="Times New Roman"/>
                          <a:ea typeface="Calibri"/>
                          <a:cs typeface="Vrinda"/>
                        </a:rPr>
                        <a:t> </a:t>
                      </a:r>
                      <a:r>
                        <a:rPr lang="en-US" sz="2000" b="1" dirty="0" err="1">
                          <a:effectLst/>
                          <a:latin typeface="Times New Roman"/>
                          <a:ea typeface="Calibri"/>
                          <a:cs typeface="Vrinda"/>
                        </a:rPr>
                        <a:t>triển</a:t>
                      </a:r>
                      <a:r>
                        <a:rPr lang="en-US" sz="2000" b="1" dirty="0">
                          <a:effectLst/>
                          <a:latin typeface="Times New Roman"/>
                          <a:ea typeface="Calibri"/>
                          <a:cs typeface="Vrinda"/>
                        </a:rPr>
                        <a:t> </a:t>
                      </a:r>
                      <a:r>
                        <a:rPr lang="en-US" sz="2000" b="1" dirty="0" err="1">
                          <a:effectLst/>
                          <a:latin typeface="Times New Roman"/>
                          <a:ea typeface="Calibri"/>
                          <a:cs typeface="Vrinda"/>
                        </a:rPr>
                        <a:t>các</a:t>
                      </a:r>
                      <a:r>
                        <a:rPr lang="en-US" sz="2000" b="1" dirty="0">
                          <a:effectLst/>
                          <a:latin typeface="Times New Roman"/>
                          <a:ea typeface="Calibri"/>
                          <a:cs typeface="Vrinda"/>
                        </a:rPr>
                        <a:t> </a:t>
                      </a:r>
                      <a:r>
                        <a:rPr lang="en-US" sz="2000" b="1" dirty="0" err="1">
                          <a:effectLst/>
                          <a:latin typeface="Times New Roman"/>
                          <a:ea typeface="Calibri"/>
                          <a:cs typeface="Vrinda"/>
                        </a:rPr>
                        <a:t>ngành</a:t>
                      </a:r>
                      <a:r>
                        <a:rPr lang="en-US" sz="2000" b="1" dirty="0">
                          <a:effectLst/>
                          <a:latin typeface="Times New Roman"/>
                          <a:ea typeface="Calibri"/>
                          <a:cs typeface="Vrinda"/>
                        </a:rPr>
                        <a:t> </a:t>
                      </a:r>
                      <a:r>
                        <a:rPr lang="en-US" sz="2000" b="1" dirty="0" err="1">
                          <a:effectLst/>
                          <a:latin typeface="Times New Roman"/>
                          <a:ea typeface="Calibri"/>
                          <a:cs typeface="Vrinda"/>
                        </a:rPr>
                        <a:t>kinh</a:t>
                      </a:r>
                      <a:r>
                        <a:rPr lang="en-US" sz="2000" b="1" dirty="0">
                          <a:effectLst/>
                          <a:latin typeface="Times New Roman"/>
                          <a:ea typeface="Calibri"/>
                          <a:cs typeface="Vrinda"/>
                        </a:rPr>
                        <a:t> </a:t>
                      </a:r>
                      <a:r>
                        <a:rPr lang="en-US" sz="2000" b="1" dirty="0" err="1">
                          <a:effectLst/>
                          <a:latin typeface="Times New Roman"/>
                          <a:ea typeface="Calibri"/>
                          <a:cs typeface="Vrinda"/>
                        </a:rPr>
                        <a:t>tế</a:t>
                      </a:r>
                      <a:r>
                        <a:rPr lang="en-US" sz="2000" b="1" dirty="0">
                          <a:effectLst/>
                          <a:latin typeface="Times New Roman"/>
                          <a:ea typeface="Calibri"/>
                          <a:cs typeface="Vrinda"/>
                        </a:rPr>
                        <a:t> </a:t>
                      </a:r>
                      <a:r>
                        <a:rPr lang="en-US" sz="2000" b="1" dirty="0" err="1">
                          <a:effectLst/>
                          <a:latin typeface="Times New Roman"/>
                          <a:ea typeface="Calibri"/>
                          <a:cs typeface="Vrinda"/>
                        </a:rPr>
                        <a:t>trọng</a:t>
                      </a:r>
                      <a:r>
                        <a:rPr lang="en-US" sz="2000" b="1" dirty="0">
                          <a:effectLst/>
                          <a:latin typeface="Times New Roman"/>
                          <a:ea typeface="Calibri"/>
                          <a:cs typeface="Vrinda"/>
                        </a:rPr>
                        <a:t> </a:t>
                      </a:r>
                      <a:r>
                        <a:rPr lang="en-US" sz="2000" b="1" dirty="0" err="1">
                          <a:effectLst/>
                          <a:latin typeface="Times New Roman"/>
                          <a:ea typeface="Calibri"/>
                          <a:cs typeface="Vrinda"/>
                        </a:rPr>
                        <a:t>điểm</a:t>
                      </a:r>
                      <a:endParaRPr lang="vi-VN" sz="2000" dirty="0">
                        <a:effectLst/>
                        <a:latin typeface="Calibri"/>
                        <a:ea typeface="Calibri"/>
                        <a:cs typeface="Vrinda"/>
                      </a:endParaRPr>
                    </a:p>
                  </a:txBody>
                  <a:tcPr marL="56944" marR="56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tc hMerge="1">
                  <a:txBody>
                    <a:bodyPr/>
                    <a:lstStyle/>
                    <a:p>
                      <a:endParaRPr lang="vi-VN"/>
                    </a:p>
                  </a:txBody>
                  <a:tcPr/>
                </a:tc>
              </a:tr>
              <a:tr h="510246">
                <a:tc>
                  <a:txBody>
                    <a:bodyPr/>
                    <a:lstStyle/>
                    <a:p>
                      <a:pPr algn="ctr">
                        <a:lnSpc>
                          <a:spcPct val="100000"/>
                        </a:lnSpc>
                        <a:spcBef>
                          <a:spcPts val="100"/>
                        </a:spcBef>
                        <a:spcAft>
                          <a:spcPts val="100"/>
                        </a:spcAft>
                      </a:pPr>
                      <a:r>
                        <a:rPr lang="nl-NL" sz="2000" b="1">
                          <a:solidFill>
                            <a:srgbClr val="000000"/>
                          </a:solidFill>
                          <a:effectLst/>
                          <a:latin typeface="Times New Roman"/>
                          <a:ea typeface="Calibri"/>
                          <a:cs typeface="Vrinda"/>
                        </a:rPr>
                        <a:t>Về giao thông </a:t>
                      </a:r>
                      <a:endParaRPr lang="vi-VN" sz="2000">
                        <a:effectLst/>
                        <a:latin typeface="Calibri"/>
                        <a:ea typeface="Calibri"/>
                        <a:cs typeface="Vrinda"/>
                      </a:endParaRPr>
                    </a:p>
                    <a:p>
                      <a:pPr algn="ctr">
                        <a:lnSpc>
                          <a:spcPct val="100000"/>
                        </a:lnSpc>
                        <a:spcBef>
                          <a:spcPts val="100"/>
                        </a:spcBef>
                        <a:spcAft>
                          <a:spcPts val="100"/>
                        </a:spcAft>
                      </a:pPr>
                      <a:r>
                        <a:rPr lang="nl-NL" sz="2000" b="1">
                          <a:solidFill>
                            <a:srgbClr val="000000"/>
                          </a:solidFill>
                          <a:effectLst/>
                          <a:latin typeface="Times New Roman"/>
                          <a:ea typeface="Calibri"/>
                          <a:cs typeface="Vrinda"/>
                        </a:rPr>
                        <a:t>hàng hải</a:t>
                      </a:r>
                      <a:endParaRPr lang="vi-VN" sz="2000">
                        <a:effectLst/>
                        <a:latin typeface="Calibri"/>
                        <a:ea typeface="Calibri"/>
                        <a:cs typeface="Vrinda"/>
                      </a:endParaRPr>
                    </a:p>
                  </a:txBody>
                  <a:tcPr marL="56944" marR="56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00"/>
                        </a:spcBef>
                        <a:spcAft>
                          <a:spcPts val="100"/>
                        </a:spcAft>
                      </a:pPr>
                      <a:r>
                        <a:rPr lang="nl-NL" sz="2000" b="1">
                          <a:solidFill>
                            <a:srgbClr val="000000"/>
                          </a:solidFill>
                          <a:effectLst/>
                          <a:latin typeface="Times New Roman"/>
                          <a:ea typeface="Calibri"/>
                          <a:cs typeface="Vrinda"/>
                        </a:rPr>
                        <a:t>Về công nghiệp khai khoáng</a:t>
                      </a:r>
                      <a:endParaRPr lang="vi-VN" sz="2000">
                        <a:effectLst/>
                        <a:latin typeface="Calibri"/>
                        <a:ea typeface="Calibri"/>
                        <a:cs typeface="Vrinda"/>
                      </a:endParaRPr>
                    </a:p>
                  </a:txBody>
                  <a:tcPr marL="56944" marR="56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00"/>
                        </a:spcBef>
                        <a:spcAft>
                          <a:spcPts val="100"/>
                        </a:spcAft>
                      </a:pPr>
                      <a:r>
                        <a:rPr lang="nl-NL" sz="2000" b="1">
                          <a:solidFill>
                            <a:srgbClr val="000000"/>
                          </a:solidFill>
                          <a:effectLst/>
                          <a:latin typeface="Times New Roman"/>
                          <a:ea typeface="Calibri"/>
                          <a:cs typeface="Vrinda"/>
                        </a:rPr>
                        <a:t>Về khai thác tài nguyên sinh vật biển</a:t>
                      </a:r>
                      <a:endParaRPr lang="vi-VN" sz="2000">
                        <a:effectLst/>
                        <a:latin typeface="Calibri"/>
                        <a:ea typeface="Calibri"/>
                        <a:cs typeface="Vrinda"/>
                      </a:endParaRPr>
                    </a:p>
                  </a:txBody>
                  <a:tcPr marL="56944" marR="56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2000" b="1">
                          <a:solidFill>
                            <a:srgbClr val="000000"/>
                          </a:solidFill>
                          <a:effectLst/>
                          <a:latin typeface="Times New Roman"/>
                          <a:ea typeface="Calibri"/>
                          <a:cs typeface="Vrinda"/>
                        </a:rPr>
                        <a:t>Về du lịch</a:t>
                      </a:r>
                      <a:endParaRPr lang="vi-VN" sz="2000">
                        <a:effectLst/>
                        <a:latin typeface="Calibri"/>
                        <a:ea typeface="Calibri"/>
                        <a:cs typeface="Vrinda"/>
                      </a:endParaRPr>
                    </a:p>
                  </a:txBody>
                  <a:tcPr marL="56944" marR="56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9069">
                <a:tc>
                  <a:txBody>
                    <a:bodyPr/>
                    <a:lstStyle/>
                    <a:p>
                      <a:pPr algn="just">
                        <a:lnSpc>
                          <a:spcPct val="100000"/>
                        </a:lnSpc>
                        <a:spcBef>
                          <a:spcPts val="100"/>
                        </a:spcBef>
                        <a:spcAft>
                          <a:spcPts val="100"/>
                        </a:spcAft>
                      </a:pPr>
                      <a:r>
                        <a:rPr lang="nl-NL" sz="2000">
                          <a:solidFill>
                            <a:srgbClr val="000000"/>
                          </a:solidFill>
                          <a:effectLst/>
                          <a:latin typeface="Times New Roman"/>
                          <a:ea typeface="Calibri"/>
                          <a:cs typeface="Vrinda"/>
                        </a:rPr>
                        <a:t>- Hệ thống các cảng biển nước sâu và cảng trung bình được xây dựng dọc bờ Biển Đông.</a:t>
                      </a:r>
                      <a:endParaRPr lang="vi-VN" sz="2000">
                        <a:effectLst/>
                        <a:latin typeface="Calibri"/>
                        <a:ea typeface="Calibri"/>
                        <a:cs typeface="Vrinda"/>
                      </a:endParaRPr>
                    </a:p>
                    <a:p>
                      <a:pPr algn="just">
                        <a:lnSpc>
                          <a:spcPct val="100000"/>
                        </a:lnSpc>
                        <a:spcBef>
                          <a:spcPts val="100"/>
                        </a:spcBef>
                        <a:spcAft>
                          <a:spcPts val="100"/>
                        </a:spcAft>
                      </a:pPr>
                      <a:r>
                        <a:rPr lang="nl-NL" sz="2000" i="1">
                          <a:solidFill>
                            <a:srgbClr val="000000"/>
                          </a:solidFill>
                          <a:effectLst/>
                          <a:latin typeface="Times New Roman"/>
                          <a:ea typeface="Calibri"/>
                          <a:cs typeface="Times New Roman"/>
                          <a:sym typeface="Wingdings"/>
                        </a:rPr>
                        <a:t></a:t>
                      </a:r>
                      <a:r>
                        <a:rPr lang="nl-NL" sz="2000" i="1">
                          <a:solidFill>
                            <a:srgbClr val="000000"/>
                          </a:solidFill>
                          <a:effectLst/>
                          <a:latin typeface="Times New Roman"/>
                          <a:ea typeface="Calibri"/>
                          <a:cs typeface="Vrinda"/>
                        </a:rPr>
                        <a:t> Thuận lợi cho Việt Nam phát triển thương</a:t>
                      </a:r>
                      <a:endParaRPr lang="vi-VN" sz="2000">
                        <a:effectLst/>
                        <a:latin typeface="Calibri"/>
                        <a:ea typeface="Calibri"/>
                        <a:cs typeface="Vrinda"/>
                      </a:endParaRPr>
                    </a:p>
                    <a:p>
                      <a:pPr algn="just">
                        <a:lnSpc>
                          <a:spcPct val="100000"/>
                        </a:lnSpc>
                        <a:spcBef>
                          <a:spcPts val="100"/>
                        </a:spcBef>
                        <a:spcAft>
                          <a:spcPts val="100"/>
                        </a:spcAft>
                      </a:pPr>
                      <a:r>
                        <a:rPr lang="nl-NL" sz="2000" i="1">
                          <a:solidFill>
                            <a:srgbClr val="000000"/>
                          </a:solidFill>
                          <a:effectLst/>
                          <a:latin typeface="Times New Roman"/>
                          <a:ea typeface="Calibri"/>
                          <a:cs typeface="Vrinda"/>
                        </a:rPr>
                        <a:t>mại hàng hải. </a:t>
                      </a:r>
                      <a:endParaRPr lang="vi-VN" sz="2000">
                        <a:effectLst/>
                        <a:latin typeface="Calibri"/>
                        <a:ea typeface="Calibri"/>
                        <a:cs typeface="Vrinda"/>
                      </a:endParaRPr>
                    </a:p>
                  </a:txBody>
                  <a:tcPr marL="56944" marR="56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100"/>
                        </a:spcBef>
                        <a:spcAft>
                          <a:spcPts val="100"/>
                        </a:spcAft>
                      </a:pPr>
                      <a:r>
                        <a:rPr lang="nl-NL" sz="2000">
                          <a:solidFill>
                            <a:srgbClr val="000000"/>
                          </a:solidFill>
                          <a:effectLst/>
                          <a:latin typeface="Times New Roman"/>
                          <a:ea typeface="Calibri"/>
                          <a:cs typeface="Vrinda"/>
                        </a:rPr>
                        <a:t>- Dầu khí ở thêm lục địa Việt Nam có trữ lượng lớn.</a:t>
                      </a:r>
                      <a:endParaRPr lang="vi-VN" sz="2000">
                        <a:effectLst/>
                        <a:latin typeface="Calibri"/>
                        <a:ea typeface="Calibri"/>
                        <a:cs typeface="Vrinda"/>
                      </a:endParaRPr>
                    </a:p>
                    <a:p>
                      <a:pPr algn="just">
                        <a:lnSpc>
                          <a:spcPct val="100000"/>
                        </a:lnSpc>
                        <a:spcBef>
                          <a:spcPts val="100"/>
                        </a:spcBef>
                        <a:spcAft>
                          <a:spcPts val="100"/>
                        </a:spcAft>
                      </a:pPr>
                      <a:r>
                        <a:rPr lang="nl-NL" sz="2000">
                          <a:solidFill>
                            <a:srgbClr val="000000"/>
                          </a:solidFill>
                          <a:effectLst/>
                          <a:latin typeface="Times New Roman"/>
                          <a:ea typeface="Calibri"/>
                          <a:cs typeface="Vrinda"/>
                        </a:rPr>
                        <a:t>- Vùng biển Việt Nam có tiềm năng lớn về quặng sa khoáng.</a:t>
                      </a:r>
                      <a:endParaRPr lang="vi-VN" sz="2000">
                        <a:effectLst/>
                        <a:latin typeface="Calibri"/>
                        <a:ea typeface="Calibri"/>
                        <a:cs typeface="Vrinda"/>
                      </a:endParaRPr>
                    </a:p>
                  </a:txBody>
                  <a:tcPr marL="56944" marR="56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100"/>
                        </a:spcBef>
                        <a:spcAft>
                          <a:spcPts val="100"/>
                        </a:spcAft>
                      </a:pPr>
                      <a:r>
                        <a:rPr lang="nl-NL" sz="2000">
                          <a:solidFill>
                            <a:srgbClr val="000000"/>
                          </a:solidFill>
                          <a:effectLst/>
                          <a:latin typeface="Times New Roman"/>
                          <a:ea typeface="Calibri"/>
                          <a:cs typeface="Vrinda"/>
                        </a:rPr>
                        <a:t>Đa dạng về sinh học. Trữ lượng cá biển trên các vùng biển của Việt Nam khoảng 3 - 4 triệu tấn. </a:t>
                      </a:r>
                      <a:endParaRPr lang="vi-VN" sz="2000">
                        <a:effectLst/>
                        <a:latin typeface="Calibri"/>
                        <a:ea typeface="Calibri"/>
                        <a:cs typeface="Vrinda"/>
                      </a:endParaRPr>
                    </a:p>
                  </a:txBody>
                  <a:tcPr marL="56944" marR="56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100"/>
                        </a:spcBef>
                        <a:spcAft>
                          <a:spcPts val="100"/>
                        </a:spcAft>
                      </a:pPr>
                      <a:r>
                        <a:rPr lang="nl-NL" sz="2000" dirty="0">
                          <a:solidFill>
                            <a:srgbClr val="000000"/>
                          </a:solidFill>
                          <a:effectLst/>
                          <a:latin typeface="Times New Roman"/>
                          <a:ea typeface="Calibri"/>
                          <a:cs typeface="Vrinda"/>
                        </a:rPr>
                        <a:t>- Cảnh quan đa dạng, nhiều vũng. vịnh, bãi cát trắng,</a:t>
                      </a:r>
                      <a:endParaRPr lang="vi-VN" sz="2000" dirty="0">
                        <a:effectLst/>
                        <a:latin typeface="Calibri"/>
                        <a:ea typeface="Calibri"/>
                        <a:cs typeface="Vrinda"/>
                      </a:endParaRPr>
                    </a:p>
                    <a:p>
                      <a:pPr algn="just">
                        <a:lnSpc>
                          <a:spcPct val="100000"/>
                        </a:lnSpc>
                        <a:spcBef>
                          <a:spcPts val="100"/>
                        </a:spcBef>
                        <a:spcAft>
                          <a:spcPts val="100"/>
                        </a:spcAft>
                      </a:pPr>
                      <a:r>
                        <a:rPr lang="nl-NL" sz="2000" dirty="0">
                          <a:solidFill>
                            <a:srgbClr val="000000"/>
                          </a:solidFill>
                          <a:effectLst/>
                          <a:latin typeface="Times New Roman"/>
                          <a:ea typeface="Calibri"/>
                          <a:cs typeface="Vrinda"/>
                        </a:rPr>
                        <a:t>hang động....</a:t>
                      </a:r>
                      <a:r>
                        <a:rPr lang="nl-NL" sz="2000" b="1" dirty="0">
                          <a:solidFill>
                            <a:srgbClr val="000000"/>
                          </a:solidFill>
                          <a:effectLst/>
                          <a:latin typeface="Times New Roman"/>
                          <a:ea typeface="Calibri"/>
                          <a:cs typeface="Vrinda"/>
                        </a:rPr>
                        <a:t> </a:t>
                      </a:r>
                      <a:endParaRPr lang="vi-VN" sz="2000" dirty="0">
                        <a:effectLst/>
                        <a:latin typeface="Calibri"/>
                        <a:ea typeface="Calibri"/>
                        <a:cs typeface="Vrinda"/>
                      </a:endParaRPr>
                    </a:p>
                    <a:p>
                      <a:pPr algn="just">
                        <a:lnSpc>
                          <a:spcPct val="100000"/>
                        </a:lnSpc>
                        <a:spcBef>
                          <a:spcPts val="100"/>
                        </a:spcBef>
                        <a:spcAft>
                          <a:spcPts val="100"/>
                        </a:spcAft>
                      </a:pPr>
                      <a:r>
                        <a:rPr lang="nl-NL" sz="2000">
                          <a:solidFill>
                            <a:srgbClr val="000000"/>
                          </a:solidFill>
                          <a:effectLst/>
                          <a:latin typeface="Times New Roman"/>
                          <a:ea typeface="Calibri"/>
                          <a:cs typeface="Vrinda"/>
                        </a:rPr>
                        <a:t>- Các bán đảo và đảo lớn nhỏ liên kết với nhau tạo thành quần thể du lịch, phù hợp </a:t>
                      </a:r>
                      <a:r>
                        <a:rPr lang="nl-NL" sz="2000" smtClean="0">
                          <a:solidFill>
                            <a:srgbClr val="000000"/>
                          </a:solidFill>
                          <a:effectLst/>
                          <a:latin typeface="Times New Roman"/>
                          <a:ea typeface="Calibri"/>
                          <a:cs typeface="Vrinda"/>
                        </a:rPr>
                        <a:t>để </a:t>
                      </a:r>
                      <a:r>
                        <a:rPr lang="nl-NL" sz="2000">
                          <a:solidFill>
                            <a:srgbClr val="000000"/>
                          </a:solidFill>
                          <a:effectLst/>
                          <a:latin typeface="Times New Roman"/>
                          <a:ea typeface="Calibri"/>
                          <a:cs typeface="Vrinda"/>
                        </a:rPr>
                        <a:t>phát </a:t>
                      </a:r>
                      <a:r>
                        <a:rPr lang="nl-NL" sz="2000" smtClean="0">
                          <a:solidFill>
                            <a:srgbClr val="000000"/>
                          </a:solidFill>
                          <a:effectLst/>
                          <a:latin typeface="Times New Roman"/>
                          <a:ea typeface="Calibri"/>
                          <a:cs typeface="Vrinda"/>
                        </a:rPr>
                        <a:t>triển </a:t>
                      </a:r>
                      <a:r>
                        <a:rPr lang="nl-NL" sz="2000">
                          <a:solidFill>
                            <a:srgbClr val="000000"/>
                          </a:solidFill>
                          <a:effectLst/>
                          <a:latin typeface="Times New Roman"/>
                          <a:ea typeface="Calibri"/>
                          <a:cs typeface="Vrinda"/>
                        </a:rPr>
                        <a:t>đa dạng nhiều loại hình du lịch.</a:t>
                      </a:r>
                      <a:endParaRPr lang="vi-VN" sz="2000" dirty="0">
                        <a:effectLst/>
                        <a:latin typeface="Calibri"/>
                        <a:ea typeface="Calibri"/>
                        <a:cs typeface="Vrinda"/>
                      </a:endParaRPr>
                    </a:p>
                  </a:txBody>
                  <a:tcPr marL="56944" marR="56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26148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1292662"/>
          </a:xfrm>
          <a:prstGeom prst="rect">
            <a:avLst/>
          </a:prstGeom>
        </p:spPr>
        <p:txBody>
          <a:bodyPr wrap="square">
            <a:spAutoFit/>
          </a:bodyPr>
          <a:lstStyle/>
          <a:p>
            <a:pPr algn="just" fontAlgn="base"/>
            <a:r>
              <a:rPr lang="vi-VN" sz="2400" b="1" smtClean="0">
                <a:solidFill>
                  <a:srgbClr val="FF0000"/>
                </a:solidFill>
                <a:latin typeface="Times New Roman" pitchFamily="18" charset="0"/>
                <a:cs typeface="Times New Roman" pitchFamily="18" charset="0"/>
              </a:rPr>
              <a:t>2. Lịch </a:t>
            </a:r>
            <a:r>
              <a:rPr lang="vi-VN" sz="2400" b="1">
                <a:solidFill>
                  <a:srgbClr val="FF0000"/>
                </a:solidFill>
                <a:latin typeface="Times New Roman" pitchFamily="18" charset="0"/>
                <a:cs typeface="Times New Roman" pitchFamily="18" charset="0"/>
              </a:rPr>
              <a:t>sử bảo vệ chủ quyền, các quyền và lợi ích hợp pháp của Việt Nam đối với quần đảo Hoàng Sa và quần đảo Trường </a:t>
            </a:r>
            <a:r>
              <a:rPr lang="vi-VN" sz="2400" b="1" smtClean="0">
                <a:solidFill>
                  <a:srgbClr val="FF0000"/>
                </a:solidFill>
                <a:latin typeface="Times New Roman" pitchFamily="18" charset="0"/>
                <a:cs typeface="Times New Roman" pitchFamily="18" charset="0"/>
              </a:rPr>
              <a:t>Sa</a:t>
            </a:r>
          </a:p>
          <a:p>
            <a:pPr algn="just" fontAlgn="base">
              <a:lnSpc>
                <a:spcPct val="150000"/>
              </a:lnSpc>
            </a:pPr>
            <a:r>
              <a:rPr lang="en-US" sz="2000" b="1" smtClean="0">
                <a:solidFill>
                  <a:srgbClr val="FF0000"/>
                </a:solidFill>
              </a:rPr>
              <a:t>    </a:t>
            </a:r>
            <a:r>
              <a:rPr lang="en-US" sz="2000" b="1" smtClean="0">
                <a:solidFill>
                  <a:srgbClr val="FF0000"/>
                </a:solidFill>
                <a:latin typeface="Times New Roman" pitchFamily="18" charset="0"/>
                <a:cs typeface="Times New Roman" pitchFamily="18" charset="0"/>
              </a:rPr>
              <a:t>a. </a:t>
            </a:r>
            <a:r>
              <a:rPr lang="en-US" sz="2000" b="1" i="1" smtClean="0">
                <a:solidFill>
                  <a:srgbClr val="FF0000"/>
                </a:solidFill>
                <a:latin typeface="Times New Roman" pitchFamily="18" charset="0"/>
                <a:cs typeface="Times New Roman" pitchFamily="18" charset="0"/>
              </a:rPr>
              <a:t> Quá trình Việt Nam xác lập chủ quyền và quản lý đối với quần đảo Hoàng Sa và Trường Sa</a:t>
            </a:r>
            <a:endParaRPr lang="vi-VN" sz="2000" b="1">
              <a:solidFill>
                <a:srgbClr val="FF0000"/>
              </a:solidFill>
              <a:latin typeface="Times New Roman" pitchFamily="18" charset="0"/>
              <a:cs typeface="Times New Roman" pitchFamily="18" charset="0"/>
            </a:endParaRPr>
          </a:p>
        </p:txBody>
      </p:sp>
      <p:sp>
        <p:nvSpPr>
          <p:cNvPr id="6" name="Rectangle 5"/>
          <p:cNvSpPr/>
          <p:nvPr/>
        </p:nvSpPr>
        <p:spPr>
          <a:xfrm>
            <a:off x="628650" y="1820636"/>
            <a:ext cx="10450286" cy="468629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smtClean="0">
                <a:solidFill>
                  <a:srgbClr val="0070C0"/>
                </a:solidFill>
                <a:latin typeface="Times New Roman" pitchFamily="18" charset="0"/>
                <a:cs typeface="Times New Roman" pitchFamily="18" charset="0"/>
              </a:rPr>
              <a:t>Thảo luận nhóm: GV chia lớp thành 4 nhóm và giao nhiệm vụ: Sưu tầm tranh ảnh, tư liệu, đọc thông tin SGK trang 83 đến 86, để tìm hiểu quá trình xác lập </a:t>
            </a:r>
            <a:r>
              <a:rPr lang="vi-VN" sz="2400" b="1">
                <a:solidFill>
                  <a:srgbClr val="0070C0"/>
                </a:solidFill>
                <a:latin typeface="Times New Roman" pitchFamily="18" charset="0"/>
                <a:cs typeface="Times New Roman" pitchFamily="18" charset="0"/>
              </a:rPr>
              <a:t>chủ quyền và quản lý đối với quần đảo Hoàng Sa và Trường </a:t>
            </a:r>
            <a:r>
              <a:rPr lang="vi-VN" sz="2400" b="1" smtClean="0">
                <a:solidFill>
                  <a:srgbClr val="0070C0"/>
                </a:solidFill>
                <a:latin typeface="Times New Roman" pitchFamily="18" charset="0"/>
                <a:cs typeface="Times New Roman" pitchFamily="18" charset="0"/>
              </a:rPr>
              <a:t>Sa bằng cách hoàn thành phiếu học tập.</a:t>
            </a:r>
            <a:endParaRPr lang="vi-VN" sz="2400" b="1">
              <a:solidFill>
                <a:srgbClr val="0070C0"/>
              </a:solidFill>
              <a:latin typeface="Times New Roman" pitchFamily="18" charset="0"/>
              <a:cs typeface="Times New Roman" pitchFamily="18" charset="0"/>
            </a:endParaRPr>
          </a:p>
          <a:p>
            <a:pPr>
              <a:lnSpc>
                <a:spcPct val="150000"/>
              </a:lnSpc>
            </a:pPr>
            <a:endParaRPr lang="en-US" sz="2400" b="1" smtClean="0">
              <a:solidFill>
                <a:srgbClr val="0070C0"/>
              </a:solidFill>
              <a:latin typeface="Times New Roman" pitchFamily="18" charset="0"/>
              <a:cs typeface="Times New Roman" pitchFamily="18" charset="0"/>
            </a:endParaRPr>
          </a:p>
          <a:p>
            <a:pPr algn="ctr">
              <a:lnSpc>
                <a:spcPct val="150000"/>
              </a:lnSpc>
            </a:pPr>
            <a:endParaRPr lang="en-US" b="1"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246145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a:t>
            </a:r>
            <a:r>
              <a:rPr lang="en-US" sz="3200" b="1" dirty="0" smtClean="0">
                <a:solidFill>
                  <a:srgbClr val="FF0000"/>
                </a:solidFill>
                <a:latin typeface="Times New Roman" panose="02020603050405020304" pitchFamily="18" charset="0"/>
                <a:cs typeface="Times New Roman" panose="02020603050405020304" pitchFamily="18" charset="0"/>
              </a:rPr>
              <a:t>13</a:t>
            </a:r>
            <a:r>
              <a:rPr lang="vi-VN" sz="3200" b="1" dirty="0" smtClean="0">
                <a:solidFill>
                  <a:srgbClr val="FF0000"/>
                </a:solidFill>
                <a:latin typeface="Times New Roman" panose="02020603050405020304" pitchFamily="18" charset="0"/>
                <a:cs typeface="Times New Roman" panose="02020603050405020304" pitchFamily="18" charset="0"/>
              </a:rPr>
              <a:t>: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1292662"/>
          </a:xfrm>
          <a:prstGeom prst="rect">
            <a:avLst/>
          </a:prstGeom>
        </p:spPr>
        <p:txBody>
          <a:bodyPr wrap="square">
            <a:spAutoFit/>
          </a:bodyPr>
          <a:lstStyle/>
          <a:p>
            <a:pPr algn="just" fontAlgn="base"/>
            <a:r>
              <a:rPr lang="vi-VN" sz="2400" b="1" smtClean="0">
                <a:solidFill>
                  <a:srgbClr val="FF0000"/>
                </a:solidFill>
                <a:latin typeface="Times New Roman" pitchFamily="18" charset="0"/>
                <a:cs typeface="Times New Roman" pitchFamily="18" charset="0"/>
              </a:rPr>
              <a:t>2. Lịch </a:t>
            </a:r>
            <a:r>
              <a:rPr lang="vi-VN" sz="2400" b="1">
                <a:solidFill>
                  <a:srgbClr val="FF0000"/>
                </a:solidFill>
                <a:latin typeface="Times New Roman" pitchFamily="18" charset="0"/>
                <a:cs typeface="Times New Roman" pitchFamily="18" charset="0"/>
              </a:rPr>
              <a:t>sử bảo vệ chủ quyền, các quyền và lợi ích hợp pháp của Việt Nam đối với quần đảo Hoàng Sa và quần đảo Trường </a:t>
            </a:r>
            <a:r>
              <a:rPr lang="vi-VN" sz="2400" b="1" smtClean="0">
                <a:solidFill>
                  <a:srgbClr val="FF0000"/>
                </a:solidFill>
                <a:latin typeface="Times New Roman" pitchFamily="18" charset="0"/>
                <a:cs typeface="Times New Roman" pitchFamily="18" charset="0"/>
              </a:rPr>
              <a:t>Sa</a:t>
            </a:r>
          </a:p>
          <a:p>
            <a:pPr algn="just" fontAlgn="base">
              <a:lnSpc>
                <a:spcPct val="150000"/>
              </a:lnSpc>
            </a:pPr>
            <a:r>
              <a:rPr lang="en-US" sz="2000" b="1" smtClean="0">
                <a:solidFill>
                  <a:srgbClr val="FF0000"/>
                </a:solidFill>
              </a:rPr>
              <a:t>    </a:t>
            </a:r>
            <a:r>
              <a:rPr lang="en-US" sz="2000" b="1" smtClean="0">
                <a:solidFill>
                  <a:srgbClr val="FF0000"/>
                </a:solidFill>
                <a:latin typeface="Times New Roman" pitchFamily="18" charset="0"/>
                <a:cs typeface="Times New Roman" pitchFamily="18" charset="0"/>
              </a:rPr>
              <a:t>a. </a:t>
            </a:r>
            <a:r>
              <a:rPr lang="en-US" sz="2000" b="1" i="1" smtClean="0">
                <a:solidFill>
                  <a:srgbClr val="FF0000"/>
                </a:solidFill>
                <a:latin typeface="Times New Roman" pitchFamily="18" charset="0"/>
                <a:cs typeface="Times New Roman" pitchFamily="18" charset="0"/>
              </a:rPr>
              <a:t> Quá trình Việt Nam xác lập chủ quyền và quản lý đối với quần đảo Hoàng Sa và Trường Sa</a:t>
            </a:r>
            <a:endParaRPr lang="vi-VN" sz="2000" b="1">
              <a:solidFill>
                <a:srgbClr val="FF0000"/>
              </a:solidFill>
              <a:latin typeface="Times New Roman" pitchFamily="18" charset="0"/>
              <a:cs typeface="Times New Roman" pitchFamily="18" charset="0"/>
            </a:endParaRPr>
          </a:p>
        </p:txBody>
      </p:sp>
      <p:pic>
        <p:nvPicPr>
          <p:cNvPr id="7170" name="Picture 2" descr="D:\BÀI TẠP CHÍ\20140509_Na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122" y="2016578"/>
            <a:ext cx="7935686" cy="422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051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910" y="33342"/>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04156" y="1191986"/>
            <a:ext cx="10931979" cy="33555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spcBef>
                <a:spcPts val="100"/>
              </a:spcBef>
              <a:spcAft>
                <a:spcPts val="100"/>
              </a:spcAft>
            </a:pPr>
            <a:r>
              <a:rPr lang="vi-VN" b="1" smtClean="0">
                <a:solidFill>
                  <a:srgbClr val="000000"/>
                </a:solidFill>
                <a:latin typeface="Times New Roman"/>
                <a:ea typeface="Calibri"/>
                <a:cs typeface="Vrinda"/>
              </a:rPr>
              <a:t>Tư liệu 1:</a:t>
            </a:r>
          </a:p>
          <a:p>
            <a:pPr indent="457200" algn="just">
              <a:lnSpc>
                <a:spcPct val="150000"/>
              </a:lnSpc>
              <a:spcBef>
                <a:spcPts val="100"/>
              </a:spcBef>
              <a:spcAft>
                <a:spcPts val="100"/>
              </a:spcAft>
            </a:pPr>
            <a:r>
              <a:rPr lang="fr-FR" b="1" i="1" smtClean="0">
                <a:solidFill>
                  <a:srgbClr val="000000"/>
                </a:solidFill>
                <a:latin typeface="Times New Roman"/>
                <a:ea typeface="Calibri"/>
                <a:cs typeface="Vrinda"/>
              </a:rPr>
              <a:t>Trước </a:t>
            </a:r>
            <a:r>
              <a:rPr lang="fr-FR" b="1" i="1">
                <a:solidFill>
                  <a:srgbClr val="000000"/>
                </a:solidFill>
                <a:latin typeface="Times New Roman"/>
                <a:ea typeface="Calibri"/>
                <a:cs typeface="Vrinda"/>
              </a:rPr>
              <a:t>năm 1909, Trung Quốc cũng như các nước khác ở Đông Nam Á không có bằng chứng nào minh chứng cho việc họ quan tâm xác lập chủ quyền trên quần đảo Hoàng Sa và Trường Sa. Trong đó, suốt ba thế kỷ từ thế kỷ XVII đến thế kỷ XIX, một tổ chức dân binh Việt Nam là đội Hoàng Sa đã hoạt động tại </a:t>
            </a:r>
            <a:r>
              <a:rPr lang="fr-FR" b="1" i="1" smtClean="0">
                <a:solidFill>
                  <a:srgbClr val="000000"/>
                </a:solidFill>
                <a:latin typeface="Times New Roman"/>
                <a:ea typeface="Calibri"/>
                <a:cs typeface="Vrinda"/>
              </a:rPr>
              <a:t>Hoàng </a:t>
            </a:r>
            <a:r>
              <a:rPr lang="fr-FR" b="1" i="1">
                <a:solidFill>
                  <a:srgbClr val="000000"/>
                </a:solidFill>
                <a:latin typeface="Times New Roman"/>
                <a:ea typeface="Calibri"/>
                <a:cs typeface="Vrinda"/>
              </a:rPr>
              <a:t>Sa và Trường Sa. Đội này vừa có nhiệm vụ kiểm soát, vừa khai thác tài nguyên ở các hải đảo thuộc Hoàng Sa, Trường Sa. </a:t>
            </a:r>
            <a:r>
              <a:rPr lang="fr-FR" b="1" i="1" smtClean="0">
                <a:solidFill>
                  <a:srgbClr val="000000"/>
                </a:solidFill>
                <a:latin typeface="Times New Roman"/>
                <a:ea typeface="Calibri"/>
                <a:cs typeface="Vrinda"/>
              </a:rPr>
              <a:t>Đội Hoàng Sa được lập ra vào thời kỳ đầu chúa Nguyễn (</a:t>
            </a:r>
            <a:r>
              <a:rPr lang="fr-FR" b="1" i="1" smtClean="0">
                <a:solidFill>
                  <a:srgbClr val="FF0000"/>
                </a:solidFill>
                <a:latin typeface="Times New Roman"/>
                <a:ea typeface="Calibri"/>
                <a:cs typeface="Vrinda"/>
              </a:rPr>
              <a:t>Bộ </a:t>
            </a:r>
            <a:r>
              <a:rPr lang="fr-FR" b="1" i="1">
                <a:solidFill>
                  <a:srgbClr val="FF0000"/>
                </a:solidFill>
                <a:latin typeface="Times New Roman"/>
                <a:ea typeface="Calibri"/>
                <a:cs typeface="Vrinda"/>
              </a:rPr>
              <a:t>Quốc phòng – Viện Lịch sử Quân sự Việt Nam  (2016), Quá trình khai phá, xá lập, thực thi và bảo vệ chủ quyền của Việt Nam đối với hai quần đảo Hoàng Sa và Trường Sa, Nxb Quân đôi nhân dân, tr. 42</a:t>
            </a:r>
            <a:r>
              <a:rPr lang="fr-FR" b="1" i="1">
                <a:solidFill>
                  <a:srgbClr val="000000"/>
                </a:solidFill>
                <a:latin typeface="Times New Roman"/>
                <a:ea typeface="Calibri"/>
                <a:cs typeface="Vrinda"/>
              </a:rPr>
              <a:t>)</a:t>
            </a:r>
            <a:endParaRPr lang="vi-VN" b="1">
              <a:effectLst/>
              <a:latin typeface="Calibri"/>
              <a:ea typeface="Calibri"/>
              <a:cs typeface="Vrinda"/>
            </a:endParaRPr>
          </a:p>
        </p:txBody>
      </p:sp>
      <p:sp>
        <p:nvSpPr>
          <p:cNvPr id="3" name="Rectangle 2"/>
          <p:cNvSpPr/>
          <p:nvPr/>
        </p:nvSpPr>
        <p:spPr>
          <a:xfrm>
            <a:off x="636814" y="4661806"/>
            <a:ext cx="10926535" cy="180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endParaRPr lang="vi-VN" sz="1400">
              <a:solidFill>
                <a:srgbClr val="FF0000"/>
              </a:solidFill>
              <a:effectLst/>
              <a:latin typeface="Calibri"/>
              <a:ea typeface="Calibri"/>
              <a:cs typeface="Vrinda"/>
            </a:endParaRPr>
          </a:p>
        </p:txBody>
      </p:sp>
      <p:sp>
        <p:nvSpPr>
          <p:cNvPr id="6" name="Rectangle 5"/>
          <p:cNvSpPr/>
          <p:nvPr/>
        </p:nvSpPr>
        <p:spPr>
          <a:xfrm>
            <a:off x="604156" y="4776105"/>
            <a:ext cx="10991850" cy="1681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fr-FR" b="1">
                <a:solidFill>
                  <a:srgbClr val="000000"/>
                </a:solidFill>
                <a:latin typeface="Times New Roman"/>
                <a:ea typeface="Calibri"/>
                <a:cs typeface="Vrinda"/>
              </a:rPr>
              <a:t>Tư liệu 2:</a:t>
            </a:r>
            <a:r>
              <a:rPr lang="fr-FR">
                <a:solidFill>
                  <a:srgbClr val="000000"/>
                </a:solidFill>
                <a:latin typeface="Times New Roman"/>
                <a:ea typeface="Calibri"/>
                <a:cs typeface="Vrinda"/>
              </a:rPr>
              <a:t> Vua Gia Long tái lập đội Hoàng Sa</a:t>
            </a:r>
            <a:endParaRPr lang="vi-VN" sz="1400">
              <a:latin typeface="Calibri"/>
              <a:ea typeface="Calibri"/>
              <a:cs typeface="Vrinda"/>
            </a:endParaRPr>
          </a:p>
          <a:p>
            <a:pPr indent="457200" algn="just">
              <a:lnSpc>
                <a:spcPct val="150000"/>
              </a:lnSpc>
              <a:spcBef>
                <a:spcPts val="100"/>
              </a:spcBef>
              <a:spcAft>
                <a:spcPts val="100"/>
              </a:spcAft>
            </a:pPr>
            <a:r>
              <a:rPr lang="fr-FR">
                <a:solidFill>
                  <a:srgbClr val="000000"/>
                </a:solidFill>
                <a:latin typeface="Times New Roman"/>
                <a:ea typeface="Calibri"/>
                <a:cs typeface="Vrinda"/>
              </a:rPr>
              <a:t>Sách </a:t>
            </a:r>
            <a:r>
              <a:rPr lang="fr-FR" i="1">
                <a:solidFill>
                  <a:srgbClr val="000000"/>
                </a:solidFill>
                <a:latin typeface="Times New Roman"/>
                <a:ea typeface="Calibri"/>
                <a:cs typeface="Vrinda"/>
              </a:rPr>
              <a:t>Đại Nam thực lục</a:t>
            </a:r>
            <a:r>
              <a:rPr lang="fr-FR">
                <a:solidFill>
                  <a:srgbClr val="000000"/>
                </a:solidFill>
                <a:latin typeface="Times New Roman"/>
                <a:ea typeface="Calibri"/>
                <a:cs typeface="Vrinda"/>
              </a:rPr>
              <a:t>  cho biết vào tháng 7 năm Quý Hợi (17/8-15/9/1803): « </a:t>
            </a:r>
            <a:r>
              <a:rPr lang="fr-FR" i="1">
                <a:solidFill>
                  <a:srgbClr val="000000"/>
                </a:solidFill>
                <a:latin typeface="Times New Roman"/>
                <a:ea typeface="Calibri"/>
                <a:cs typeface="Vrinda"/>
              </a:rPr>
              <a:t>Lấy Cai cơ Võ Văn Phú làm Thủ ngự của biển Sa Kỳ, sai mộ dân ngoại tịch làm đội Hoàng Sa</a:t>
            </a:r>
            <a:r>
              <a:rPr lang="fr-FR">
                <a:solidFill>
                  <a:srgbClr val="000000"/>
                </a:solidFill>
                <a:latin typeface="Times New Roman"/>
                <a:ea typeface="Calibri"/>
                <a:cs typeface="Vrinda"/>
              </a:rPr>
              <a:t> » </a:t>
            </a:r>
            <a:r>
              <a:rPr lang="fr-FR">
                <a:solidFill>
                  <a:srgbClr val="FF0000"/>
                </a:solidFill>
                <a:latin typeface="Times New Roman"/>
                <a:ea typeface="Calibri"/>
                <a:cs typeface="Vrinda"/>
              </a:rPr>
              <a:t>(</a:t>
            </a:r>
            <a:r>
              <a:rPr lang="fr-FR" b="1">
                <a:solidFill>
                  <a:srgbClr val="FF0000"/>
                </a:solidFill>
                <a:latin typeface="Times New Roman"/>
                <a:ea typeface="Calibri"/>
                <a:cs typeface="Vrinda"/>
              </a:rPr>
              <a:t>Quốc Sử quán triều Nguyễn (2022), Đại Nam thực lục, tập 1, Nxb. Hà Nội , tr. 556</a:t>
            </a:r>
            <a:r>
              <a:rPr lang="fr-FR">
                <a:solidFill>
                  <a:srgbClr val="FF0000"/>
                </a:solidFill>
                <a:latin typeface="Times New Roman"/>
                <a:ea typeface="Calibri"/>
                <a:cs typeface="Vrinda"/>
              </a:rPr>
              <a:t>)</a:t>
            </a:r>
            <a:endParaRPr lang="vi-VN" sz="1400">
              <a:solidFill>
                <a:srgbClr val="FF0000"/>
              </a:solidFill>
              <a:effectLst/>
              <a:latin typeface="Calibri"/>
              <a:ea typeface="Calibri"/>
              <a:cs typeface="Vrinda"/>
            </a:endParaRPr>
          </a:p>
        </p:txBody>
      </p:sp>
      <p:sp>
        <p:nvSpPr>
          <p:cNvPr id="5" name="Rectangle 4"/>
          <p:cNvSpPr/>
          <p:nvPr/>
        </p:nvSpPr>
        <p:spPr>
          <a:xfrm>
            <a:off x="636814" y="618117"/>
            <a:ext cx="4939392" cy="50039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smtClean="0">
                <a:solidFill>
                  <a:srgbClr val="FF0000"/>
                </a:solidFill>
                <a:latin typeface="+mj-lt"/>
              </a:rPr>
              <a:t>Khởi động</a:t>
            </a:r>
            <a:endParaRPr lang="vi-VN" sz="3200">
              <a:solidFill>
                <a:srgbClr val="FF0000"/>
              </a:solidFill>
              <a:latin typeface="+mj-lt"/>
            </a:endParaRPr>
          </a:p>
        </p:txBody>
      </p:sp>
    </p:spTree>
    <p:extLst>
      <p:ext uri="{BB962C8B-B14F-4D97-AF65-F5344CB8AC3E}">
        <p14:creationId xmlns:p14="http://schemas.microsoft.com/office/powerpoint/2010/main" val="113143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a:t>
            </a:r>
            <a:r>
              <a:rPr lang="en-US" sz="3200" b="1" dirty="0" smtClean="0">
                <a:solidFill>
                  <a:srgbClr val="FF0000"/>
                </a:solidFill>
                <a:latin typeface="Times New Roman" panose="02020603050405020304" pitchFamily="18" charset="0"/>
                <a:cs typeface="Times New Roman" panose="02020603050405020304" pitchFamily="18" charset="0"/>
              </a:rPr>
              <a:t>1</a:t>
            </a:r>
            <a:r>
              <a:rPr lang="en-US" sz="3200" b="1" dirty="0">
                <a:solidFill>
                  <a:srgbClr val="FF0000"/>
                </a:solidFill>
                <a:latin typeface="Times New Roman" panose="02020603050405020304" pitchFamily="18" charset="0"/>
                <a:cs typeface="Times New Roman" panose="02020603050405020304" pitchFamily="18" charset="0"/>
              </a:rPr>
              <a:t>3</a:t>
            </a:r>
            <a:r>
              <a:rPr lang="vi-VN" sz="3200" b="1" dirty="0" smtClean="0">
                <a:solidFill>
                  <a:srgbClr val="FF0000"/>
                </a:solidFill>
                <a:latin typeface="Times New Roman" panose="02020603050405020304" pitchFamily="18" charset="0"/>
                <a:cs typeface="Times New Roman" panose="02020603050405020304" pitchFamily="18" charset="0"/>
              </a:rPr>
              <a:t>: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1292662"/>
          </a:xfrm>
          <a:prstGeom prst="rect">
            <a:avLst/>
          </a:prstGeom>
        </p:spPr>
        <p:txBody>
          <a:bodyPr wrap="square">
            <a:spAutoFit/>
          </a:bodyPr>
          <a:lstStyle/>
          <a:p>
            <a:pPr algn="just" fontAlgn="base"/>
            <a:r>
              <a:rPr lang="vi-VN" sz="2400" b="1" smtClean="0">
                <a:solidFill>
                  <a:srgbClr val="FF0000"/>
                </a:solidFill>
                <a:latin typeface="Times New Roman" pitchFamily="18" charset="0"/>
                <a:cs typeface="Times New Roman" pitchFamily="18" charset="0"/>
              </a:rPr>
              <a:t>2. Lịch </a:t>
            </a:r>
            <a:r>
              <a:rPr lang="vi-VN" sz="2400" b="1">
                <a:solidFill>
                  <a:srgbClr val="FF0000"/>
                </a:solidFill>
                <a:latin typeface="Times New Roman" pitchFamily="18" charset="0"/>
                <a:cs typeface="Times New Roman" pitchFamily="18" charset="0"/>
              </a:rPr>
              <a:t>sử bảo vệ chủ quyền, các quyền và lợi ích hợp pháp của Việt Nam đối với quần đảo Hoàng Sa và quần đảo Trường </a:t>
            </a:r>
            <a:r>
              <a:rPr lang="vi-VN" sz="2400" b="1" smtClean="0">
                <a:solidFill>
                  <a:srgbClr val="FF0000"/>
                </a:solidFill>
                <a:latin typeface="Times New Roman" pitchFamily="18" charset="0"/>
                <a:cs typeface="Times New Roman" pitchFamily="18" charset="0"/>
              </a:rPr>
              <a:t>Sa</a:t>
            </a:r>
          </a:p>
          <a:p>
            <a:pPr algn="just" fontAlgn="base">
              <a:lnSpc>
                <a:spcPct val="150000"/>
              </a:lnSpc>
            </a:pPr>
            <a:r>
              <a:rPr lang="en-US" sz="2000" b="1" smtClean="0">
                <a:solidFill>
                  <a:srgbClr val="FF0000"/>
                </a:solidFill>
              </a:rPr>
              <a:t>    </a:t>
            </a:r>
            <a:r>
              <a:rPr lang="en-US" sz="2000" b="1" smtClean="0">
                <a:solidFill>
                  <a:srgbClr val="FF0000"/>
                </a:solidFill>
                <a:latin typeface="Times New Roman" pitchFamily="18" charset="0"/>
                <a:cs typeface="Times New Roman" pitchFamily="18" charset="0"/>
              </a:rPr>
              <a:t>a. </a:t>
            </a:r>
            <a:r>
              <a:rPr lang="en-US" sz="2000" b="1" i="1" smtClean="0">
                <a:solidFill>
                  <a:srgbClr val="FF0000"/>
                </a:solidFill>
                <a:latin typeface="Times New Roman" pitchFamily="18" charset="0"/>
                <a:cs typeface="Times New Roman" pitchFamily="18" charset="0"/>
              </a:rPr>
              <a:t> Quá trình Việt Nam xác lập chủ quyền và quản lý đối với quần đảo Hoàng Sa và Trường Sa</a:t>
            </a:r>
            <a:endParaRPr lang="vi-VN" sz="2000" b="1">
              <a:solidFill>
                <a:srgbClr val="FF0000"/>
              </a:solidFill>
              <a:latin typeface="Times New Roman" pitchFamily="18" charset="0"/>
              <a:cs typeface="Times New Roman" pitchFamily="18" charset="0"/>
            </a:endParaRPr>
          </a:p>
        </p:txBody>
      </p:sp>
      <p:pic>
        <p:nvPicPr>
          <p:cNvPr id="8194" name="Picture 2" descr="D:\BÀI TẠP CHÍ\a1_20200918061048P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147" y="2073729"/>
            <a:ext cx="4651024" cy="397600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BÀI TẠP CHÍ\DaiNamNhatThongToanDo_1834-18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7321" y="2010405"/>
            <a:ext cx="3561495" cy="397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326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a:t>
            </a:r>
            <a:r>
              <a:rPr lang="en-US" sz="3200" b="1" dirty="0" smtClean="0">
                <a:solidFill>
                  <a:srgbClr val="FF0000"/>
                </a:solidFill>
                <a:latin typeface="Times New Roman" panose="02020603050405020304" pitchFamily="18" charset="0"/>
                <a:cs typeface="Times New Roman" panose="02020603050405020304" pitchFamily="18" charset="0"/>
              </a:rPr>
              <a:t>13</a:t>
            </a:r>
            <a:r>
              <a:rPr lang="vi-VN" sz="3200" b="1" dirty="0" smtClean="0">
                <a:solidFill>
                  <a:srgbClr val="FF0000"/>
                </a:solidFill>
                <a:latin typeface="Times New Roman" panose="02020603050405020304" pitchFamily="18" charset="0"/>
                <a:cs typeface="Times New Roman" panose="02020603050405020304" pitchFamily="18" charset="0"/>
              </a:rPr>
              <a:t>: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1292662"/>
          </a:xfrm>
          <a:prstGeom prst="rect">
            <a:avLst/>
          </a:prstGeom>
        </p:spPr>
        <p:txBody>
          <a:bodyPr wrap="square">
            <a:spAutoFit/>
          </a:bodyPr>
          <a:lstStyle/>
          <a:p>
            <a:pPr algn="just" fontAlgn="base"/>
            <a:r>
              <a:rPr lang="vi-VN" sz="2400" b="1" smtClean="0">
                <a:solidFill>
                  <a:srgbClr val="FF0000"/>
                </a:solidFill>
                <a:latin typeface="Times New Roman" pitchFamily="18" charset="0"/>
                <a:cs typeface="Times New Roman" pitchFamily="18" charset="0"/>
              </a:rPr>
              <a:t>2. Lịch </a:t>
            </a:r>
            <a:r>
              <a:rPr lang="vi-VN" sz="2400" b="1">
                <a:solidFill>
                  <a:srgbClr val="FF0000"/>
                </a:solidFill>
                <a:latin typeface="Times New Roman" pitchFamily="18" charset="0"/>
                <a:cs typeface="Times New Roman" pitchFamily="18" charset="0"/>
              </a:rPr>
              <a:t>sử bảo vệ chủ quyền, các quyền và lợi ích hợp pháp của Việt Nam đối với quần đảo Hoàng Sa và quần đảo Trường </a:t>
            </a:r>
            <a:r>
              <a:rPr lang="vi-VN" sz="2400" b="1" smtClean="0">
                <a:solidFill>
                  <a:srgbClr val="FF0000"/>
                </a:solidFill>
                <a:latin typeface="Times New Roman" pitchFamily="18" charset="0"/>
                <a:cs typeface="Times New Roman" pitchFamily="18" charset="0"/>
              </a:rPr>
              <a:t>Sa</a:t>
            </a:r>
          </a:p>
          <a:p>
            <a:pPr algn="just" fontAlgn="base">
              <a:lnSpc>
                <a:spcPct val="150000"/>
              </a:lnSpc>
            </a:pPr>
            <a:r>
              <a:rPr lang="en-US" sz="2000" b="1" smtClean="0">
                <a:solidFill>
                  <a:srgbClr val="FF0000"/>
                </a:solidFill>
              </a:rPr>
              <a:t>    </a:t>
            </a:r>
            <a:r>
              <a:rPr lang="en-US" sz="2000" b="1" smtClean="0">
                <a:solidFill>
                  <a:srgbClr val="FF0000"/>
                </a:solidFill>
                <a:latin typeface="Times New Roman" pitchFamily="18" charset="0"/>
                <a:cs typeface="Times New Roman" pitchFamily="18" charset="0"/>
              </a:rPr>
              <a:t>a. </a:t>
            </a:r>
            <a:r>
              <a:rPr lang="en-US" sz="2000" b="1" i="1" smtClean="0">
                <a:solidFill>
                  <a:srgbClr val="FF0000"/>
                </a:solidFill>
                <a:latin typeface="Times New Roman" pitchFamily="18" charset="0"/>
                <a:cs typeface="Times New Roman" pitchFamily="18" charset="0"/>
              </a:rPr>
              <a:t> Quá trình Việt Nam xác lập chủ quyền và quản lý đối với quần đảo Hoàng Sa và Trường Sa</a:t>
            </a:r>
            <a:endParaRPr lang="vi-VN" sz="2000" b="1">
              <a:solidFill>
                <a:srgbClr val="FF0000"/>
              </a:solidFill>
              <a:latin typeface="Times New Roman" pitchFamily="18" charset="0"/>
              <a:cs typeface="Times New Roman" pitchFamily="18" charset="0"/>
            </a:endParaRPr>
          </a:p>
        </p:txBody>
      </p:sp>
      <p:pic>
        <p:nvPicPr>
          <p:cNvPr id="9218" name="Picture 2" descr="D:\BÀI TẠP CHÍ\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14" y="2041071"/>
            <a:ext cx="4559850" cy="4065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7514" y="6314105"/>
            <a:ext cx="4649657" cy="338554"/>
          </a:xfrm>
          <a:prstGeom prst="rect">
            <a:avLst/>
          </a:prstGeom>
        </p:spPr>
        <p:txBody>
          <a:bodyPr wrap="square">
            <a:spAutoFit/>
          </a:bodyPr>
          <a:lstStyle/>
          <a:p>
            <a:r>
              <a:rPr lang="vi-VN" sz="1600" i="1"/>
              <a:t>Ghe câu, phương tiện đưa các hải đội ra đảo</a:t>
            </a:r>
            <a:endParaRPr lang="vi-VN" sz="1600"/>
          </a:p>
        </p:txBody>
      </p:sp>
      <p:pic>
        <p:nvPicPr>
          <p:cNvPr id="9220" name="Picture 4" descr="D:\BÀI TẠP CHÍ\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49" y="2041071"/>
            <a:ext cx="4568960" cy="430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330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55577606"/>
              </p:ext>
            </p:extLst>
          </p:nvPr>
        </p:nvGraphicFramePr>
        <p:xfrm>
          <a:off x="203200" y="76200"/>
          <a:ext cx="11785600" cy="6540499"/>
        </p:xfrm>
        <a:graphic>
          <a:graphicData uri="http://schemas.openxmlformats.org/drawingml/2006/table">
            <a:tbl>
              <a:tblPr bandRow="1"/>
              <a:tblGrid>
                <a:gridCol w="1907083"/>
                <a:gridCol w="9878517"/>
              </a:tblGrid>
              <a:tr h="1054487">
                <a:tc>
                  <a:txBody>
                    <a:bodyPr/>
                    <a:lstStyle/>
                    <a:p>
                      <a:pPr indent="180340" algn="ctr">
                        <a:lnSpc>
                          <a:spcPct val="115000"/>
                        </a:lnSpc>
                        <a:spcBef>
                          <a:spcPts val="300"/>
                        </a:spcBef>
                        <a:spcAft>
                          <a:spcPts val="300"/>
                        </a:spcAft>
                        <a:tabLst>
                          <a:tab pos="450215" algn="l"/>
                        </a:tabLst>
                      </a:pPr>
                      <a:r>
                        <a:rPr lang="en-US" sz="2000" b="1">
                          <a:effectLst/>
                          <a:latin typeface="Times New Roman"/>
                          <a:ea typeface="Times New Roman"/>
                          <a:cs typeface="Vrinda"/>
                        </a:rPr>
                        <a:t>Thời gian</a:t>
                      </a:r>
                      <a:endParaRPr lang="vi-VN" sz="2000">
                        <a:effectLst/>
                        <a:latin typeface="Calibri"/>
                        <a:ea typeface="Calibri"/>
                        <a:cs typeface="Vrinda"/>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450215" algn="l"/>
                        </a:tabLst>
                      </a:pPr>
                      <a:r>
                        <a:rPr lang="en-US" sz="2000" b="1">
                          <a:effectLst/>
                          <a:latin typeface="Times New Roman"/>
                          <a:ea typeface="Times New Roman"/>
                          <a:cs typeface="Vrinda"/>
                        </a:rPr>
                        <a:t>Quá trình xác lập chủ quyền và quản lí đối với hai quần đảo Hoàng Sa và quần đảo Trường Sa</a:t>
                      </a:r>
                      <a:endParaRPr lang="vi-VN" sz="2000">
                        <a:effectLst/>
                        <a:latin typeface="Calibri"/>
                        <a:ea typeface="Calibri"/>
                        <a:cs typeface="Vrinda"/>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7018">
                <a:tc>
                  <a:txBody>
                    <a:bodyPr/>
                    <a:lstStyle/>
                    <a:p>
                      <a:pPr algn="just">
                        <a:lnSpc>
                          <a:spcPct val="115000"/>
                        </a:lnSpc>
                        <a:spcBef>
                          <a:spcPts val="300"/>
                        </a:spcBef>
                        <a:spcAft>
                          <a:spcPts val="300"/>
                        </a:spcAft>
                        <a:tabLst>
                          <a:tab pos="450215" algn="l"/>
                        </a:tabLst>
                      </a:pPr>
                      <a:r>
                        <a:rPr lang="en-US" sz="2000" smtClean="0">
                          <a:effectLst/>
                          <a:latin typeface="Calibri"/>
                          <a:ea typeface="Calibri"/>
                          <a:cs typeface="Vrinda"/>
                        </a:rPr>
                        <a:t>Trước</a:t>
                      </a:r>
                      <a:r>
                        <a:rPr lang="en-US" sz="2000" baseline="0" smtClean="0">
                          <a:effectLst/>
                          <a:latin typeface="Calibri"/>
                          <a:ea typeface="Calibri"/>
                          <a:cs typeface="Vrinda"/>
                        </a:rPr>
                        <a:t> 1884</a:t>
                      </a:r>
                      <a:endParaRPr lang="vi-VN" sz="2000">
                        <a:effectLst/>
                        <a:latin typeface="Calibri"/>
                        <a:ea typeface="Calibri"/>
                        <a:cs typeface="Vrinda"/>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Bef>
                          <a:spcPts val="300"/>
                        </a:spcBef>
                        <a:spcAft>
                          <a:spcPts val="300"/>
                        </a:spcAft>
                        <a:tabLst>
                          <a:tab pos="450215" algn="l"/>
                        </a:tabLst>
                      </a:pPr>
                      <a:endParaRPr lang="vi-VN" sz="2000">
                        <a:effectLst/>
                        <a:latin typeface="Calibri"/>
                        <a:ea typeface="Calibri"/>
                        <a:cs typeface="Vrinda"/>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7793">
                <a:tc>
                  <a:txBody>
                    <a:bodyPr/>
                    <a:lstStyle/>
                    <a:p>
                      <a:pPr algn="just">
                        <a:lnSpc>
                          <a:spcPct val="115000"/>
                        </a:lnSpc>
                        <a:spcBef>
                          <a:spcPts val="300"/>
                        </a:spcBef>
                        <a:spcAft>
                          <a:spcPts val="300"/>
                        </a:spcAft>
                        <a:tabLst>
                          <a:tab pos="450215" algn="l"/>
                        </a:tabLst>
                      </a:pPr>
                      <a:r>
                        <a:rPr lang="en-US" sz="2000" smtClean="0">
                          <a:effectLst/>
                          <a:latin typeface="Calibri"/>
                          <a:ea typeface="Calibri"/>
                          <a:cs typeface="Vrinda"/>
                        </a:rPr>
                        <a:t>Từ 1884 đến</a:t>
                      </a:r>
                      <a:r>
                        <a:rPr lang="en-US" sz="2000" baseline="0" smtClean="0">
                          <a:effectLst/>
                          <a:latin typeface="Calibri"/>
                          <a:ea typeface="Calibri"/>
                          <a:cs typeface="Vrinda"/>
                        </a:rPr>
                        <a:t> 1954</a:t>
                      </a:r>
                      <a:endParaRPr lang="vi-VN" sz="2000">
                        <a:effectLst/>
                        <a:latin typeface="Calibri"/>
                        <a:ea typeface="Calibri"/>
                        <a:cs typeface="Vrinda"/>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Bef>
                          <a:spcPts val="300"/>
                        </a:spcBef>
                        <a:spcAft>
                          <a:spcPts val="300"/>
                        </a:spcAft>
                        <a:tabLst>
                          <a:tab pos="450215" algn="l"/>
                        </a:tabLst>
                      </a:pPr>
                      <a:endParaRPr lang="vi-VN" sz="2000">
                        <a:effectLst/>
                        <a:latin typeface="Calibri"/>
                        <a:ea typeface="Calibri"/>
                        <a:cs typeface="Vrinda"/>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8079">
                <a:tc>
                  <a:txBody>
                    <a:bodyPr/>
                    <a:lstStyle/>
                    <a:p>
                      <a:pPr algn="just">
                        <a:lnSpc>
                          <a:spcPct val="115000"/>
                        </a:lnSpc>
                        <a:spcBef>
                          <a:spcPts val="300"/>
                        </a:spcBef>
                        <a:spcAft>
                          <a:spcPts val="300"/>
                        </a:spcAft>
                        <a:tabLst>
                          <a:tab pos="450215" algn="l"/>
                        </a:tabLst>
                      </a:pPr>
                      <a:r>
                        <a:rPr lang="en-US" sz="2000">
                          <a:effectLst/>
                          <a:latin typeface="Times New Roman"/>
                          <a:ea typeface="Times New Roman"/>
                          <a:cs typeface="Vrinda"/>
                        </a:rPr>
                        <a:t>Từ </a:t>
                      </a:r>
                      <a:r>
                        <a:rPr lang="en-US" sz="2000" smtClean="0">
                          <a:effectLst/>
                          <a:latin typeface="Times New Roman"/>
                          <a:ea typeface="Times New Roman"/>
                          <a:cs typeface="Vrinda"/>
                        </a:rPr>
                        <a:t>1954 </a:t>
                      </a:r>
                      <a:r>
                        <a:rPr lang="en-US" sz="2000">
                          <a:solidFill>
                            <a:srgbClr val="000000"/>
                          </a:solidFill>
                          <a:effectLst/>
                          <a:latin typeface="Times New Roman"/>
                          <a:ea typeface="Times New Roman"/>
                          <a:cs typeface="Vrinda"/>
                        </a:rPr>
                        <a:t>–</a:t>
                      </a:r>
                      <a:r>
                        <a:rPr lang="en-US" sz="2000">
                          <a:effectLst/>
                          <a:latin typeface="Times New Roman"/>
                          <a:ea typeface="Times New Roman"/>
                          <a:cs typeface="Vrinda"/>
                        </a:rPr>
                        <a:t> 1975</a:t>
                      </a:r>
                      <a:endParaRPr lang="vi-VN" sz="2000">
                        <a:effectLst/>
                        <a:latin typeface="Calibri"/>
                        <a:ea typeface="Calibri"/>
                        <a:cs typeface="Vrinda"/>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Bef>
                          <a:spcPts val="300"/>
                        </a:spcBef>
                        <a:spcAft>
                          <a:spcPts val="300"/>
                        </a:spcAft>
                        <a:tabLst>
                          <a:tab pos="450215" algn="l"/>
                        </a:tabLst>
                      </a:pPr>
                      <a:endParaRPr lang="vi-VN" sz="2000">
                        <a:effectLst/>
                        <a:latin typeface="Calibri"/>
                        <a:ea typeface="Calibri"/>
                        <a:cs typeface="Vrinda"/>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122">
                <a:tc>
                  <a:txBody>
                    <a:bodyPr/>
                    <a:lstStyle/>
                    <a:p>
                      <a:pPr algn="just">
                        <a:lnSpc>
                          <a:spcPct val="115000"/>
                        </a:lnSpc>
                        <a:spcBef>
                          <a:spcPts val="300"/>
                        </a:spcBef>
                        <a:spcAft>
                          <a:spcPts val="300"/>
                        </a:spcAft>
                        <a:tabLst>
                          <a:tab pos="450215" algn="l"/>
                        </a:tabLst>
                      </a:pPr>
                      <a:r>
                        <a:rPr lang="en-US" sz="2000">
                          <a:effectLst/>
                          <a:latin typeface="Times New Roman"/>
                          <a:ea typeface="Times New Roman"/>
                          <a:cs typeface="Vrinda"/>
                        </a:rPr>
                        <a:t>Từ 1975 đến nay </a:t>
                      </a:r>
                      <a:endParaRPr lang="vi-VN" sz="2000">
                        <a:effectLst/>
                        <a:latin typeface="Calibri"/>
                        <a:ea typeface="Calibri"/>
                        <a:cs typeface="Vrinda"/>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Bef>
                          <a:spcPts val="300"/>
                        </a:spcBef>
                        <a:spcAft>
                          <a:spcPts val="300"/>
                        </a:spcAft>
                        <a:tabLst>
                          <a:tab pos="450215" algn="l"/>
                        </a:tabLst>
                      </a:pPr>
                      <a:endParaRPr lang="vi-VN" sz="2000">
                        <a:effectLst/>
                        <a:latin typeface="Calibri"/>
                        <a:ea typeface="Calibri"/>
                        <a:cs typeface="Vrinda"/>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00121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a:t>
            </a:r>
            <a:r>
              <a:rPr lang="en-US" sz="3200" b="1" dirty="0" smtClean="0">
                <a:solidFill>
                  <a:srgbClr val="FF0000"/>
                </a:solidFill>
                <a:latin typeface="Times New Roman" panose="02020603050405020304" pitchFamily="18" charset="0"/>
                <a:cs typeface="Times New Roman" panose="02020603050405020304" pitchFamily="18" charset="0"/>
              </a:rPr>
              <a:t>13</a:t>
            </a:r>
            <a:r>
              <a:rPr lang="vi-VN" sz="3200" b="1" dirty="0" smtClean="0">
                <a:solidFill>
                  <a:srgbClr val="FF0000"/>
                </a:solidFill>
                <a:latin typeface="Times New Roman" panose="02020603050405020304" pitchFamily="18" charset="0"/>
                <a:cs typeface="Times New Roman" panose="02020603050405020304" pitchFamily="18" charset="0"/>
              </a:rPr>
              <a:t>: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830997"/>
          </a:xfrm>
          <a:prstGeom prst="rect">
            <a:avLst/>
          </a:prstGeom>
        </p:spPr>
        <p:txBody>
          <a:bodyPr wrap="square">
            <a:spAutoFit/>
          </a:bodyPr>
          <a:lstStyle/>
          <a:p>
            <a:pPr algn="just" fontAlgn="base"/>
            <a:r>
              <a:rPr lang="en-US" sz="2400" b="1" smtClean="0">
                <a:solidFill>
                  <a:srgbClr val="FF0000"/>
                </a:solidFill>
                <a:latin typeface="Times New Roman" pitchFamily="18" charset="0"/>
                <a:cs typeface="Times New Roman" pitchFamily="18" charset="0"/>
              </a:rPr>
              <a:t>b. </a:t>
            </a:r>
            <a:r>
              <a:rPr lang="en-US" sz="2400" b="1" i="1" smtClean="0">
                <a:solidFill>
                  <a:srgbClr val="FF0000"/>
                </a:solidFill>
                <a:latin typeface="Times New Roman" pitchFamily="18" charset="0"/>
                <a:cs typeface="Times New Roman" pitchFamily="18" charset="0"/>
              </a:rPr>
              <a:t> Cuộc đấu tranh bảo vệ và thực thi chủ quyền, các quyền và lợi ích hợp pháp của Việt Nam ở Biển Đông </a:t>
            </a:r>
            <a:endParaRPr lang="vi-VN" sz="2400" b="1">
              <a:solidFill>
                <a:srgbClr val="FF0000"/>
              </a:solidFill>
              <a:latin typeface="Times New Roman" pitchFamily="18" charset="0"/>
              <a:cs typeface="Times New Roman" pitchFamily="18" charset="0"/>
            </a:endParaRPr>
          </a:p>
        </p:txBody>
      </p:sp>
      <p:pic>
        <p:nvPicPr>
          <p:cNvPr id="5" name="Trung Quốc chiếm đảo Gạc Ma của ta thế nào_ _ VT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1426275"/>
            <a:ext cx="9014460" cy="4479225"/>
          </a:xfrm>
          <a:prstGeom prst="rect">
            <a:avLst/>
          </a:prstGeom>
        </p:spPr>
      </p:pic>
    </p:spTree>
    <p:extLst>
      <p:ext uri="{BB962C8B-B14F-4D97-AF65-F5344CB8AC3E}">
        <p14:creationId xmlns:p14="http://schemas.microsoft.com/office/powerpoint/2010/main" val="1716317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830997"/>
          </a:xfrm>
          <a:prstGeom prst="rect">
            <a:avLst/>
          </a:prstGeom>
        </p:spPr>
        <p:txBody>
          <a:bodyPr wrap="square">
            <a:spAutoFit/>
          </a:bodyPr>
          <a:lstStyle/>
          <a:p>
            <a:pPr algn="just" fontAlgn="base"/>
            <a:r>
              <a:rPr lang="en-US" sz="2400" b="1" smtClean="0">
                <a:solidFill>
                  <a:srgbClr val="FF0000"/>
                </a:solidFill>
                <a:latin typeface="Times New Roman" pitchFamily="18" charset="0"/>
                <a:cs typeface="Times New Roman" pitchFamily="18" charset="0"/>
              </a:rPr>
              <a:t>b. </a:t>
            </a:r>
            <a:r>
              <a:rPr lang="en-US" sz="2400" b="1" i="1" smtClean="0">
                <a:solidFill>
                  <a:srgbClr val="FF0000"/>
                </a:solidFill>
                <a:latin typeface="Times New Roman" pitchFamily="18" charset="0"/>
                <a:cs typeface="Times New Roman" pitchFamily="18" charset="0"/>
              </a:rPr>
              <a:t> Cuộc đấu tranh bảo vệ và thực thi chủ quyền, các quyền và lợi ích hợp pháp của Việt Nam ở Biển Đông </a:t>
            </a:r>
            <a:endParaRPr lang="vi-VN" sz="2400" b="1">
              <a:solidFill>
                <a:srgbClr val="FF0000"/>
              </a:solidFill>
              <a:latin typeface="Times New Roman" pitchFamily="18" charset="0"/>
              <a:cs typeface="Times New Roman" pitchFamily="18" charset="0"/>
            </a:endParaRPr>
          </a:p>
        </p:txBody>
      </p:sp>
      <p:sp>
        <p:nvSpPr>
          <p:cNvPr id="2" name="TextBox 1"/>
          <p:cNvSpPr txBox="1"/>
          <p:nvPr/>
        </p:nvSpPr>
        <p:spPr>
          <a:xfrm>
            <a:off x="819149" y="2092165"/>
            <a:ext cx="9658351" cy="2585323"/>
          </a:xfrm>
          <a:prstGeom prst="rect">
            <a:avLst/>
          </a:prstGeom>
          <a:noFill/>
        </p:spPr>
        <p:txBody>
          <a:bodyPr wrap="square" rtlCol="0">
            <a:spAutoFit/>
          </a:bodyPr>
          <a:lstStyle/>
          <a:p>
            <a:r>
              <a:rPr lang="en-US" smtClean="0"/>
              <a:t>Thảo Luận nhóm theo kỹ thuật mảnh ghép để tìm hiểu nhà nước Việt Nam trong từng giai đoạn lịch sử đã ý thức và triển khai các hoạt động gì để đấu tranh bảo vệ chủ quyền trên Biển Đông.</a:t>
            </a:r>
          </a:p>
          <a:p>
            <a:r>
              <a:rPr lang="en-US" smtClean="0"/>
              <a:t>Vòng 1: nhóm chuyên sâu</a:t>
            </a:r>
          </a:p>
          <a:p>
            <a:r>
              <a:rPr lang="en-US" smtClean="0"/>
              <a:t>Nhóm 1: Tìm hiểu thời kỳ trước 1884</a:t>
            </a:r>
          </a:p>
          <a:p>
            <a:pPr marL="285750" indent="-285750">
              <a:buFontTx/>
              <a:buChar char="-"/>
            </a:pPr>
            <a:r>
              <a:rPr lang="en-US" smtClean="0"/>
              <a:t>Nhóm 2: </a:t>
            </a:r>
            <a:r>
              <a:rPr lang="en-US"/>
              <a:t>Tìm hiểu thời kỳ trước </a:t>
            </a:r>
            <a:r>
              <a:rPr lang="en-US" smtClean="0"/>
              <a:t>1884 – 1954</a:t>
            </a:r>
          </a:p>
          <a:p>
            <a:pPr marL="285750" indent="-285750">
              <a:buFontTx/>
              <a:buChar char="-"/>
            </a:pPr>
            <a:r>
              <a:rPr lang="en-US"/>
              <a:t>Nhóm </a:t>
            </a:r>
            <a:r>
              <a:rPr lang="en-US" smtClean="0"/>
              <a:t>3: </a:t>
            </a:r>
            <a:r>
              <a:rPr lang="en-US"/>
              <a:t>Tìm hiểu thời kỳ trước </a:t>
            </a:r>
            <a:r>
              <a:rPr lang="en-US" smtClean="0"/>
              <a:t>1954 - 1975</a:t>
            </a:r>
          </a:p>
          <a:p>
            <a:pPr marL="285750" indent="-285750">
              <a:buFontTx/>
              <a:buChar char="-"/>
            </a:pPr>
            <a:r>
              <a:rPr lang="en-US"/>
              <a:t>Nhóm </a:t>
            </a:r>
            <a:r>
              <a:rPr lang="en-US" smtClean="0"/>
              <a:t>4: </a:t>
            </a:r>
            <a:r>
              <a:rPr lang="en-US"/>
              <a:t>Tìm hiểu thời kỳ trước </a:t>
            </a:r>
            <a:r>
              <a:rPr lang="en-US" smtClean="0"/>
              <a:t>  1975 - nay</a:t>
            </a:r>
            <a:endParaRPr lang="en-US"/>
          </a:p>
          <a:p>
            <a:pPr marL="285750" indent="-285750">
              <a:buFontTx/>
              <a:buChar char="-"/>
            </a:pPr>
            <a:endParaRPr lang="en-US"/>
          </a:p>
          <a:p>
            <a:endParaRPr lang="en-US" smtClean="0"/>
          </a:p>
        </p:txBody>
      </p:sp>
    </p:spTree>
    <p:extLst>
      <p:ext uri="{BB962C8B-B14F-4D97-AF65-F5344CB8AC3E}">
        <p14:creationId xmlns:p14="http://schemas.microsoft.com/office/powerpoint/2010/main" val="13644930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a:t>
            </a:r>
            <a:r>
              <a:rPr lang="en-US" sz="3200" b="1" dirty="0" smtClean="0">
                <a:solidFill>
                  <a:srgbClr val="FF0000"/>
                </a:solidFill>
                <a:latin typeface="Times New Roman" panose="02020603050405020304" pitchFamily="18" charset="0"/>
                <a:cs typeface="Times New Roman" panose="02020603050405020304" pitchFamily="18" charset="0"/>
              </a:rPr>
              <a:t>13</a:t>
            </a:r>
            <a:r>
              <a:rPr lang="vi-VN" sz="3200" b="1" dirty="0" smtClean="0">
                <a:solidFill>
                  <a:srgbClr val="FF0000"/>
                </a:solidFill>
                <a:latin typeface="Times New Roman" panose="02020603050405020304" pitchFamily="18" charset="0"/>
                <a:cs typeface="Times New Roman" panose="02020603050405020304" pitchFamily="18" charset="0"/>
              </a:rPr>
              <a:t>: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830997"/>
          </a:xfrm>
          <a:prstGeom prst="rect">
            <a:avLst/>
          </a:prstGeom>
        </p:spPr>
        <p:txBody>
          <a:bodyPr wrap="square">
            <a:spAutoFit/>
          </a:bodyPr>
          <a:lstStyle/>
          <a:p>
            <a:pPr algn="just" fontAlgn="base"/>
            <a:r>
              <a:rPr lang="en-US" sz="2400" b="1" smtClean="0">
                <a:solidFill>
                  <a:srgbClr val="FF0000"/>
                </a:solidFill>
                <a:latin typeface="Times New Roman" pitchFamily="18" charset="0"/>
                <a:cs typeface="Times New Roman" pitchFamily="18" charset="0"/>
              </a:rPr>
              <a:t>b. </a:t>
            </a:r>
            <a:r>
              <a:rPr lang="en-US" sz="2400" b="1" i="1" smtClean="0">
                <a:solidFill>
                  <a:srgbClr val="FF0000"/>
                </a:solidFill>
                <a:latin typeface="Times New Roman" pitchFamily="18" charset="0"/>
                <a:cs typeface="Times New Roman" pitchFamily="18" charset="0"/>
              </a:rPr>
              <a:t> Cuộc đấu tranh bảo vệ và thực thi chủ quyền, các quyền và lợi ích hợp pháp của Việt Nam ở Biển Đông </a:t>
            </a:r>
            <a:endParaRPr lang="vi-VN" sz="2400" b="1">
              <a:solidFill>
                <a:srgbClr val="FF0000"/>
              </a:solidFill>
              <a:latin typeface="Times New Roman" pitchFamily="18" charset="0"/>
              <a:cs typeface="Times New Roman" pitchFamily="18" charset="0"/>
            </a:endParaRPr>
          </a:p>
        </p:txBody>
      </p:sp>
      <p:sp>
        <p:nvSpPr>
          <p:cNvPr id="5" name="Rectangle 4"/>
          <p:cNvSpPr/>
          <p:nvPr/>
        </p:nvSpPr>
        <p:spPr>
          <a:xfrm>
            <a:off x="285749" y="2576387"/>
            <a:ext cx="2257425" cy="4081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Nhóm 1: </a:t>
            </a:r>
          </a:p>
          <a:p>
            <a:pPr algn="ctr"/>
            <a:r>
              <a:rPr lang="en-US" smtClean="0"/>
              <a:t>Biện pháp bảo vệ và thực thi chủ quyền bằng ngoại giao</a:t>
            </a:r>
            <a:endParaRPr lang="vi-VN"/>
          </a:p>
        </p:txBody>
      </p:sp>
      <p:sp>
        <p:nvSpPr>
          <p:cNvPr id="6" name="Rectangle 5"/>
          <p:cNvSpPr/>
          <p:nvPr/>
        </p:nvSpPr>
        <p:spPr>
          <a:xfrm>
            <a:off x="3152775" y="2576387"/>
            <a:ext cx="2447925" cy="4081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Nhóm </a:t>
            </a:r>
            <a:r>
              <a:rPr lang="en-US" smtClean="0"/>
              <a:t>2: </a:t>
            </a:r>
            <a:endParaRPr lang="en-US"/>
          </a:p>
          <a:p>
            <a:pPr lvl="0" algn="ctr"/>
            <a:r>
              <a:rPr lang="en-US" smtClean="0">
                <a:solidFill>
                  <a:prstClr val="white"/>
                </a:solidFill>
              </a:rPr>
              <a:t>Biện </a:t>
            </a:r>
            <a:r>
              <a:rPr lang="en-US">
                <a:solidFill>
                  <a:prstClr val="white"/>
                </a:solidFill>
              </a:rPr>
              <a:t>pháp bảo vệ và thực thi chủ quyền </a:t>
            </a:r>
            <a:r>
              <a:rPr lang="en-US" smtClean="0">
                <a:solidFill>
                  <a:prstClr val="white"/>
                </a:solidFill>
              </a:rPr>
              <a:t>bằng kinh tế </a:t>
            </a:r>
            <a:endParaRPr lang="vi-VN">
              <a:solidFill>
                <a:prstClr val="white"/>
              </a:solidFill>
            </a:endParaRPr>
          </a:p>
        </p:txBody>
      </p:sp>
      <p:sp>
        <p:nvSpPr>
          <p:cNvPr id="8" name="Rectangle 7"/>
          <p:cNvSpPr/>
          <p:nvPr/>
        </p:nvSpPr>
        <p:spPr>
          <a:xfrm>
            <a:off x="6254843" y="2576387"/>
            <a:ext cx="2250981" cy="4089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Nhóm </a:t>
            </a:r>
            <a:r>
              <a:rPr lang="en-US" smtClean="0"/>
              <a:t>3: </a:t>
            </a:r>
            <a:endParaRPr lang="en-US"/>
          </a:p>
          <a:p>
            <a:pPr algn="ctr"/>
            <a:r>
              <a:rPr lang="en-US" smtClean="0"/>
              <a:t>Biện </a:t>
            </a:r>
            <a:r>
              <a:rPr lang="en-US"/>
              <a:t>pháp bảo vệ và thực thi chủ quyền </a:t>
            </a:r>
            <a:r>
              <a:rPr lang="en-US" smtClean="0"/>
              <a:t>bằng quân sự </a:t>
            </a:r>
            <a:endParaRPr lang="vi-VN"/>
          </a:p>
        </p:txBody>
      </p:sp>
      <p:sp>
        <p:nvSpPr>
          <p:cNvPr id="9" name="Rectangle 8"/>
          <p:cNvSpPr/>
          <p:nvPr/>
        </p:nvSpPr>
        <p:spPr>
          <a:xfrm>
            <a:off x="8964706" y="2576386"/>
            <a:ext cx="2093819" cy="4089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Nhóm </a:t>
            </a:r>
            <a:r>
              <a:rPr lang="en-US" smtClean="0"/>
              <a:t>4: </a:t>
            </a:r>
            <a:endParaRPr lang="en-US"/>
          </a:p>
          <a:p>
            <a:pPr algn="ctr"/>
            <a:r>
              <a:rPr lang="en-US" smtClean="0"/>
              <a:t>Biện </a:t>
            </a:r>
            <a:r>
              <a:rPr lang="en-US"/>
              <a:t>pháp bảo vệ và thực thi chủ quyền </a:t>
            </a:r>
            <a:r>
              <a:rPr lang="en-US" smtClean="0"/>
              <a:t>bằng giáo dục </a:t>
            </a:r>
            <a:endParaRPr lang="vi-VN"/>
          </a:p>
        </p:txBody>
      </p:sp>
      <p:sp>
        <p:nvSpPr>
          <p:cNvPr id="2" name="TextBox 1"/>
          <p:cNvSpPr txBox="1"/>
          <p:nvPr/>
        </p:nvSpPr>
        <p:spPr>
          <a:xfrm>
            <a:off x="400049" y="1526721"/>
            <a:ext cx="10768693" cy="646331"/>
          </a:xfrm>
          <a:prstGeom prst="rect">
            <a:avLst/>
          </a:prstGeom>
          <a:noFill/>
        </p:spPr>
        <p:txBody>
          <a:bodyPr wrap="square" rtlCol="0">
            <a:spAutoFit/>
          </a:bodyPr>
          <a:lstStyle/>
          <a:p>
            <a:r>
              <a:rPr lang="en-US" smtClean="0"/>
              <a:t>Vòng hai: nhóm chuyên gia</a:t>
            </a:r>
          </a:p>
          <a:p>
            <a:r>
              <a:rPr lang="en-US" smtClean="0"/>
              <a:t>- Hãy rút ra các biện pháp đấu tranh trong giai đoạn hiện nay</a:t>
            </a:r>
            <a:endParaRPr lang="vi-VN"/>
          </a:p>
        </p:txBody>
      </p:sp>
    </p:spTree>
    <p:extLst>
      <p:ext uri="{BB962C8B-B14F-4D97-AF65-F5344CB8AC3E}">
        <p14:creationId xmlns:p14="http://schemas.microsoft.com/office/powerpoint/2010/main" val="27706272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 (</a:t>
            </a:r>
            <a:r>
              <a:rPr lang="en-US" sz="3200" b="1" dirty="0" smtClean="0">
                <a:solidFill>
                  <a:srgbClr val="FF0000"/>
                </a:solidFill>
                <a:latin typeface="Times New Roman" panose="02020603050405020304" pitchFamily="18" charset="0"/>
                <a:cs typeface="Times New Roman" panose="02020603050405020304" pitchFamily="18" charset="0"/>
              </a:rPr>
              <a:t>3</a:t>
            </a:r>
            <a:r>
              <a:rPr lang="vi-VN" sz="3200" b="1" dirty="0" smtClean="0">
                <a:solidFill>
                  <a:srgbClr val="FF0000"/>
                </a:solidFill>
                <a:latin typeface="Times New Roman" panose="02020603050405020304" pitchFamily="18" charset="0"/>
                <a:cs typeface="Times New Roman" panose="02020603050405020304" pitchFamily="18" charset="0"/>
              </a:rPr>
              <a:t> TIẾT)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954107"/>
          </a:xfrm>
          <a:prstGeom prst="rect">
            <a:avLst/>
          </a:prstGeom>
        </p:spPr>
        <p:txBody>
          <a:bodyPr wrap="square">
            <a:spAutoFit/>
          </a:bodyPr>
          <a:lstStyle/>
          <a:p>
            <a:pPr algn="just" fontAlgn="base"/>
            <a:r>
              <a:rPr lang="en-US" sz="2800" b="1" smtClean="0">
                <a:solidFill>
                  <a:srgbClr val="FF0000"/>
                </a:solidFill>
                <a:latin typeface="Times New Roman" pitchFamily="18" charset="0"/>
                <a:cs typeface="Times New Roman" pitchFamily="18" charset="0"/>
              </a:rPr>
              <a:t>b. </a:t>
            </a:r>
            <a:r>
              <a:rPr lang="en-US" sz="2800" b="1" i="1" smtClean="0">
                <a:solidFill>
                  <a:srgbClr val="FF0000"/>
                </a:solidFill>
                <a:latin typeface="Times New Roman" pitchFamily="18" charset="0"/>
                <a:cs typeface="Times New Roman" pitchFamily="18" charset="0"/>
              </a:rPr>
              <a:t> Cuộc đấu tranh bảo vệ và thực thi chủ quyền, các quyền và lợi ích hợp pháp của Việt Nam ở Biển Đông </a:t>
            </a:r>
            <a:endParaRPr lang="vi-VN" sz="2800" b="1">
              <a:solidFill>
                <a:srgbClr val="FF0000"/>
              </a:solidFill>
              <a:latin typeface="Times New Roman" pitchFamily="18" charset="0"/>
              <a:cs typeface="Times New Roman" pitchFamily="18" charset="0"/>
            </a:endParaRPr>
          </a:p>
        </p:txBody>
      </p:sp>
      <p:sp>
        <p:nvSpPr>
          <p:cNvPr id="2" name="TextBox 1"/>
          <p:cNvSpPr txBox="1"/>
          <p:nvPr/>
        </p:nvSpPr>
        <p:spPr>
          <a:xfrm>
            <a:off x="228600" y="2070064"/>
            <a:ext cx="5037364" cy="3416320"/>
          </a:xfrm>
          <a:prstGeom prst="rect">
            <a:avLst/>
          </a:prstGeom>
          <a:noFill/>
        </p:spPr>
        <p:txBody>
          <a:bodyPr wrap="square" rtlCol="0">
            <a:spAutoFit/>
          </a:bodyPr>
          <a:lstStyle/>
          <a:p>
            <a:pPr>
              <a:lnSpc>
                <a:spcPct val="150000"/>
              </a:lnSpc>
            </a:pPr>
            <a:r>
              <a:rPr lang="en-US" sz="2400" b="1">
                <a:latin typeface="Times New Roman" pitchFamily="18" charset="0"/>
                <a:cs typeface="Times New Roman" pitchFamily="18" charset="0"/>
              </a:rPr>
              <a:t>- Vũ trang tự vệ.</a:t>
            </a:r>
            <a:endParaRPr lang="vi-VN" sz="2400" b="1">
              <a:latin typeface="Times New Roman" pitchFamily="18" charset="0"/>
              <a:cs typeface="Times New Roman" pitchFamily="18" charset="0"/>
            </a:endParaRPr>
          </a:p>
          <a:p>
            <a:pPr>
              <a:lnSpc>
                <a:spcPct val="150000"/>
              </a:lnSpc>
            </a:pPr>
            <a:r>
              <a:rPr lang="en-US" sz="2400" b="1">
                <a:latin typeface="Times New Roman" pitchFamily="18" charset="0"/>
                <a:cs typeface="Times New Roman" pitchFamily="18" charset="0"/>
              </a:rPr>
              <a:t>- Đàm phán ngoại giao. Thực hiện đối </a:t>
            </a:r>
            <a:r>
              <a:rPr lang="en-US" sz="2400" b="1" smtClean="0">
                <a:latin typeface="Times New Roman" pitchFamily="18" charset="0"/>
                <a:cs typeface="Times New Roman" pitchFamily="18" charset="0"/>
              </a:rPr>
              <a:t>ngọai, </a:t>
            </a:r>
            <a:r>
              <a:rPr lang="en-US" sz="2400" b="1">
                <a:latin typeface="Times New Roman" pitchFamily="18" charset="0"/>
                <a:cs typeface="Times New Roman" pitchFamily="18" charset="0"/>
              </a:rPr>
              <a:t>quốc phòng an ninh.</a:t>
            </a:r>
            <a:endParaRPr lang="vi-VN" sz="2400" b="1">
              <a:latin typeface="Times New Roman" pitchFamily="18" charset="0"/>
              <a:cs typeface="Times New Roman" pitchFamily="18" charset="0"/>
            </a:endParaRPr>
          </a:p>
          <a:p>
            <a:pPr>
              <a:lnSpc>
                <a:spcPct val="150000"/>
              </a:lnSpc>
            </a:pPr>
            <a:r>
              <a:rPr lang="en-US" sz="2400" b="1">
                <a:latin typeface="Times New Roman" pitchFamily="18" charset="0"/>
                <a:cs typeface="Times New Roman" pitchFamily="18" charset="0"/>
              </a:rPr>
              <a:t>- Bảo vệ và hỗ trợ ngư dân bám biển.</a:t>
            </a:r>
            <a:endParaRPr lang="vi-VN" sz="2400" b="1">
              <a:latin typeface="Times New Roman" pitchFamily="18" charset="0"/>
              <a:cs typeface="Times New Roman" pitchFamily="18" charset="0"/>
            </a:endParaRPr>
          </a:p>
          <a:p>
            <a:pPr>
              <a:lnSpc>
                <a:spcPct val="150000"/>
              </a:lnSpc>
            </a:pPr>
            <a:r>
              <a:rPr lang="en-US" sz="2400" b="1">
                <a:latin typeface="Times New Roman" pitchFamily="18" charset="0"/>
                <a:cs typeface="Times New Roman" pitchFamily="18" charset="0"/>
              </a:rPr>
              <a:t>- Đẩy mạnh tuyên truyền và đưa vào nội dung giáo dục các cấp</a:t>
            </a:r>
            <a:endParaRPr lang="vi-VN" sz="2400" b="1">
              <a:latin typeface="Times New Roman" pitchFamily="18" charset="0"/>
              <a:cs typeface="Times New Roman" pitchFamily="18" charset="0"/>
            </a:endParaRPr>
          </a:p>
        </p:txBody>
      </p:sp>
      <p:pic>
        <p:nvPicPr>
          <p:cNvPr id="1026" name="Picture 2" descr="D:\BÀI TẠP CHÍ\tải xuố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9445" y="4216399"/>
            <a:ext cx="3305015" cy="255995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BÀI TẠP CHÍ\ttxvnamm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444" y="1143290"/>
            <a:ext cx="3305016" cy="2750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BÀI TẠP CHÍ\bao-trung-quoc-nhan-dinh-luc-luong-cua-viet-nam-o-truong-sa-4a14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2098" y="1143291"/>
            <a:ext cx="2876551" cy="282673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BÀI TẠP CHÍ\z3921572758478_04b7389bdf1ae657951ec98cec9cb3a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2098" y="4216400"/>
            <a:ext cx="2811238" cy="255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1772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954107"/>
          </a:xfrm>
          <a:prstGeom prst="rect">
            <a:avLst/>
          </a:prstGeom>
        </p:spPr>
        <p:txBody>
          <a:bodyPr wrap="square">
            <a:spAutoFit/>
          </a:bodyPr>
          <a:lstStyle/>
          <a:p>
            <a:pPr algn="just" fontAlgn="base"/>
            <a:r>
              <a:rPr lang="en-US" sz="2800" b="1" smtClean="0">
                <a:solidFill>
                  <a:srgbClr val="FF0000"/>
                </a:solidFill>
                <a:latin typeface="Times New Roman" pitchFamily="18" charset="0"/>
                <a:cs typeface="Times New Roman" pitchFamily="18" charset="0"/>
              </a:rPr>
              <a:t>3. Chủ trương của Việt Nam giải quyết các tranh chấp bằng ở Biển Đông bằng biện pháp hòa bình </a:t>
            </a:r>
            <a:r>
              <a:rPr lang="en-US" sz="2800" b="1" i="1" smtClean="0">
                <a:solidFill>
                  <a:srgbClr val="FF0000"/>
                </a:solidFill>
                <a:latin typeface="Times New Roman" pitchFamily="18" charset="0"/>
                <a:cs typeface="Times New Roman" pitchFamily="18" charset="0"/>
              </a:rPr>
              <a:t> </a:t>
            </a:r>
            <a:endParaRPr lang="vi-VN" sz="2800" b="1">
              <a:solidFill>
                <a:srgbClr val="FF0000"/>
              </a:solidFill>
              <a:latin typeface="Times New Roman" pitchFamily="18" charset="0"/>
              <a:cs typeface="Times New Roman" pitchFamily="18" charset="0"/>
            </a:endParaRPr>
          </a:p>
        </p:txBody>
      </p:sp>
      <p:sp>
        <p:nvSpPr>
          <p:cNvPr id="6" name="Rounded Rectangle 5"/>
          <p:cNvSpPr/>
          <p:nvPr/>
        </p:nvSpPr>
        <p:spPr>
          <a:xfrm>
            <a:off x="530678" y="1779813"/>
            <a:ext cx="1559379" cy="4245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Đọc thông tin và quan sát Bảng 1, Hình 7, Hoàn thành bảng kiến thức sau</a:t>
            </a:r>
            <a:endParaRPr lang="vi-VN"/>
          </a:p>
        </p:txBody>
      </p:sp>
      <p:graphicFrame>
        <p:nvGraphicFramePr>
          <p:cNvPr id="7" name="Table 6"/>
          <p:cNvGraphicFramePr>
            <a:graphicFrameLocks noGrp="1"/>
          </p:cNvGraphicFramePr>
          <p:nvPr>
            <p:extLst>
              <p:ext uri="{D42A27DB-BD31-4B8C-83A1-F6EECF244321}">
                <p14:modId xmlns:p14="http://schemas.microsoft.com/office/powerpoint/2010/main" val="2980349520"/>
              </p:ext>
            </p:extLst>
          </p:nvPr>
        </p:nvGraphicFramePr>
        <p:xfrm>
          <a:off x="3061608" y="2449285"/>
          <a:ext cx="8319406" cy="3193914"/>
        </p:xfrm>
        <a:graphic>
          <a:graphicData uri="http://schemas.openxmlformats.org/drawingml/2006/table">
            <a:tbl>
              <a:tblPr firstRow="1" firstCol="1" bandRow="1"/>
              <a:tblGrid>
                <a:gridCol w="2008678"/>
                <a:gridCol w="2103576"/>
                <a:gridCol w="2103576"/>
                <a:gridCol w="2103576"/>
              </a:tblGrid>
              <a:tr h="1729037">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Ban hành các văn bản pháp luật khẳng định chủ quyền</a:t>
                      </a:r>
                      <a:endParaRPr lang="vi-VN" sz="2000">
                        <a:effectLst/>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Thông qua Luật biển Việt Nam</a:t>
                      </a:r>
                      <a:endParaRPr lang="vi-VN" sz="2000">
                        <a:effectLst/>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Thông qua Công ước Liên hợp quốc về Luật biển năm 1982 (UNCLOS)</a:t>
                      </a:r>
                      <a:endParaRPr lang="vi-VN" sz="2000">
                        <a:effectLst/>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Thúc đẩy và thực hiện đầy đủ tuyên bố về ứng xử của các bên ở Biển Đông (DOC)</a:t>
                      </a:r>
                      <a:endParaRPr lang="vi-VN" sz="2000">
                        <a:effectLst/>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7914">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a:t>
                      </a:r>
                      <a:endParaRPr lang="vi-VN" sz="2000">
                        <a:effectLst/>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a:t>
                      </a:r>
                      <a:endParaRPr lang="vi-VN" sz="2000">
                        <a:effectLst/>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b="1" smtClean="0">
                          <a:solidFill>
                            <a:srgbClr val="000000"/>
                          </a:solidFill>
                          <a:effectLst/>
                          <a:latin typeface="Times New Roman"/>
                          <a:ea typeface="Calibri"/>
                          <a:cs typeface="Vrinda"/>
                        </a:rPr>
                        <a:t>..............................</a:t>
                      </a:r>
                      <a:endParaRPr lang="vi-VN" sz="2000">
                        <a:effectLst/>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a:t>
                      </a:r>
                      <a:endParaRPr lang="vi-VN" sz="2000">
                        <a:effectLst/>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Rectangle 7"/>
          <p:cNvSpPr/>
          <p:nvPr/>
        </p:nvSpPr>
        <p:spPr>
          <a:xfrm>
            <a:off x="2922814" y="1657350"/>
            <a:ext cx="8719457" cy="473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Biện pháp thực hiện chủ trương giải quyết các tranh chấp bằng biện pháp hòa bình</a:t>
            </a:r>
            <a:endParaRPr lang="vi-VN"/>
          </a:p>
        </p:txBody>
      </p:sp>
    </p:spTree>
    <p:extLst>
      <p:ext uri="{BB962C8B-B14F-4D97-AF65-F5344CB8AC3E}">
        <p14:creationId xmlns:p14="http://schemas.microsoft.com/office/powerpoint/2010/main" val="2096593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59529610"/>
              </p:ext>
            </p:extLst>
          </p:nvPr>
        </p:nvGraphicFramePr>
        <p:xfrm>
          <a:off x="440871" y="1"/>
          <a:ext cx="11291209" cy="6989323"/>
        </p:xfrm>
        <a:graphic>
          <a:graphicData uri="http://schemas.openxmlformats.org/drawingml/2006/table">
            <a:tbl>
              <a:tblPr firstRow="1" firstCol="1" bandRow="1"/>
              <a:tblGrid>
                <a:gridCol w="2803563"/>
                <a:gridCol w="2869527"/>
                <a:gridCol w="2682624"/>
                <a:gridCol w="2935495"/>
              </a:tblGrid>
              <a:tr h="1697477">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Ban hành các văn bản pháp luật khẳng định chủ quyền</a:t>
                      </a:r>
                      <a:endParaRPr lang="vi-VN" sz="2000">
                        <a:effectLst/>
                        <a:latin typeface="Calibri"/>
                        <a:ea typeface="Calibri"/>
                        <a:cs typeface="Vrinda"/>
                      </a:endParaRPr>
                    </a:p>
                  </a:txBody>
                  <a:tcPr marL="52223" marR="52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Thông qua Luật biển Việt Nam 2012</a:t>
                      </a:r>
                      <a:endParaRPr lang="vi-VN" sz="2000">
                        <a:effectLst/>
                        <a:latin typeface="Calibri"/>
                        <a:ea typeface="Calibri"/>
                        <a:cs typeface="Vrinda"/>
                      </a:endParaRPr>
                    </a:p>
                  </a:txBody>
                  <a:tcPr marL="52223" marR="52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Tham gia Công ước Liên hợp quốc về Luật biển năm 1982 (UNCLOS)</a:t>
                      </a:r>
                      <a:endParaRPr lang="vi-VN" sz="2000">
                        <a:effectLst/>
                        <a:latin typeface="Calibri"/>
                        <a:ea typeface="Calibri"/>
                        <a:cs typeface="Vrinda"/>
                      </a:endParaRPr>
                    </a:p>
                  </a:txBody>
                  <a:tcPr marL="52223" marR="52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b="1">
                          <a:solidFill>
                            <a:srgbClr val="000000"/>
                          </a:solidFill>
                          <a:effectLst/>
                          <a:latin typeface="Times New Roman"/>
                          <a:ea typeface="Calibri"/>
                          <a:cs typeface="Vrinda"/>
                        </a:rPr>
                        <a:t>Thúc đẩy và thực hiện đầy đủ Tuyên bố về ứng xử của các bên ở Biển Đông (DOC)</a:t>
                      </a:r>
                      <a:endParaRPr lang="vi-VN" sz="2000">
                        <a:effectLst/>
                        <a:latin typeface="Calibri"/>
                        <a:ea typeface="Calibri"/>
                        <a:cs typeface="Vrinda"/>
                      </a:endParaRPr>
                    </a:p>
                  </a:txBody>
                  <a:tcPr marL="52223" marR="52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60523">
                <a:tc>
                  <a:txBody>
                    <a:bodyPr/>
                    <a:lstStyle/>
                    <a:p>
                      <a:pPr algn="just">
                        <a:lnSpc>
                          <a:spcPct val="150000"/>
                        </a:lnSpc>
                        <a:spcBef>
                          <a:spcPts val="100"/>
                        </a:spcBef>
                        <a:spcAft>
                          <a:spcPts val="100"/>
                        </a:spcAft>
                      </a:pPr>
                      <a:r>
                        <a:rPr lang="fr-FR" sz="2000">
                          <a:solidFill>
                            <a:srgbClr val="000000"/>
                          </a:solidFill>
                          <a:effectLst/>
                          <a:latin typeface="Times New Roman"/>
                          <a:ea typeface="Calibri"/>
                          <a:cs typeface="Vrinda"/>
                        </a:rPr>
                        <a:t>- Luật Biển Việt Nam 2012.</a:t>
                      </a:r>
                      <a:endParaRPr lang="vi-VN" sz="2000">
                        <a:effectLst/>
                        <a:latin typeface="Calibri"/>
                        <a:ea typeface="Calibri"/>
                        <a:cs typeface="Vrinda"/>
                      </a:endParaRPr>
                    </a:p>
                    <a:p>
                      <a:pPr algn="just">
                        <a:lnSpc>
                          <a:spcPct val="150000"/>
                        </a:lnSpc>
                        <a:spcBef>
                          <a:spcPts val="100"/>
                        </a:spcBef>
                        <a:spcAft>
                          <a:spcPts val="100"/>
                        </a:spcAft>
                      </a:pPr>
                      <a:r>
                        <a:rPr lang="fr-FR" sz="2000">
                          <a:solidFill>
                            <a:srgbClr val="000000"/>
                          </a:solidFill>
                          <a:effectLst/>
                          <a:latin typeface="Times New Roman"/>
                          <a:ea typeface="Calibri"/>
                          <a:cs typeface="Vrinda"/>
                        </a:rPr>
                        <a:t>- Hiến Pháp 2013</a:t>
                      </a:r>
                      <a:endParaRPr lang="vi-VN" sz="2000">
                        <a:effectLst/>
                        <a:latin typeface="Calibri"/>
                        <a:ea typeface="Calibri"/>
                        <a:cs typeface="Vrinda"/>
                      </a:endParaRPr>
                    </a:p>
                    <a:p>
                      <a:pPr algn="just">
                        <a:lnSpc>
                          <a:spcPct val="150000"/>
                        </a:lnSpc>
                        <a:spcBef>
                          <a:spcPts val="100"/>
                        </a:spcBef>
                        <a:spcAft>
                          <a:spcPts val="100"/>
                        </a:spcAft>
                      </a:pPr>
                      <a:r>
                        <a:rPr lang="fr-FR" sz="2000">
                          <a:solidFill>
                            <a:srgbClr val="000000"/>
                          </a:solidFill>
                          <a:effectLst/>
                          <a:latin typeface="Times New Roman"/>
                          <a:ea typeface="Calibri"/>
                          <a:cs typeface="Vrinda"/>
                        </a:rPr>
                        <a:t>- Luật Dân quân tự vệ 2019...</a:t>
                      </a:r>
                      <a:endParaRPr lang="vi-VN" sz="2000">
                        <a:effectLst/>
                        <a:latin typeface="Calibri"/>
                        <a:ea typeface="Calibri"/>
                        <a:cs typeface="Vrinda"/>
                      </a:endParaRPr>
                    </a:p>
                    <a:p>
                      <a:pPr algn="just">
                        <a:lnSpc>
                          <a:spcPct val="150000"/>
                        </a:lnSpc>
                        <a:spcBef>
                          <a:spcPts val="100"/>
                        </a:spcBef>
                        <a:spcAft>
                          <a:spcPts val="100"/>
                        </a:spcAft>
                      </a:pPr>
                      <a:r>
                        <a:rPr lang="fr-FR" sz="2000">
                          <a:solidFill>
                            <a:srgbClr val="000000"/>
                          </a:solidFill>
                          <a:effectLst/>
                          <a:latin typeface="Times New Roman"/>
                          <a:ea typeface="Calibri"/>
                          <a:cs typeface="Vrinda"/>
                        </a:rPr>
                        <a:t>Trong đó, Luật biển 2012 có vai trò quan trọng khẳng định chủ quyền biển đảo Việt Nam</a:t>
                      </a:r>
                      <a:endParaRPr lang="vi-VN" sz="2000">
                        <a:effectLst/>
                        <a:latin typeface="Calibri"/>
                        <a:ea typeface="Calibri"/>
                        <a:cs typeface="Vrinda"/>
                      </a:endParaRPr>
                    </a:p>
                    <a:p>
                      <a:pPr algn="just">
                        <a:lnSpc>
                          <a:spcPct val="150000"/>
                        </a:lnSpc>
                        <a:spcBef>
                          <a:spcPts val="100"/>
                        </a:spcBef>
                        <a:spcAft>
                          <a:spcPts val="100"/>
                        </a:spcAft>
                      </a:pPr>
                      <a:r>
                        <a:rPr lang="fr-FR" sz="2000">
                          <a:solidFill>
                            <a:srgbClr val="000000"/>
                          </a:solidFill>
                          <a:effectLst/>
                          <a:latin typeface="Times New Roman"/>
                          <a:ea typeface="Calibri"/>
                          <a:cs typeface="Vrinda"/>
                        </a:rPr>
                        <a:t> </a:t>
                      </a:r>
                      <a:endParaRPr lang="vi-VN" sz="2000">
                        <a:effectLst/>
                        <a:latin typeface="Calibri"/>
                        <a:ea typeface="Calibri"/>
                        <a:cs typeface="Vrinda"/>
                      </a:endParaRPr>
                    </a:p>
                  </a:txBody>
                  <a:tcPr marL="52223" marR="52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a:solidFill>
                            <a:srgbClr val="000000"/>
                          </a:solidFill>
                          <a:effectLst/>
                          <a:latin typeface="Times New Roman"/>
                          <a:ea typeface="Calibri"/>
                          <a:cs typeface="Vrinda"/>
                        </a:rPr>
                        <a:t>- Luật được Quốc hội thông qua ngày 21.6. 2012 và khẳng định: Nhà nước giải quyết các tranh chấp liên quan đến biển đảo đối với các nước khác bằng các biện pháp hòa bình.</a:t>
                      </a:r>
                      <a:endParaRPr lang="vi-VN" sz="2000">
                        <a:effectLst/>
                        <a:latin typeface="Calibri"/>
                        <a:ea typeface="Calibri"/>
                        <a:cs typeface="Vrinda"/>
                      </a:endParaRPr>
                    </a:p>
                  </a:txBody>
                  <a:tcPr marL="52223" marR="52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a:solidFill>
                            <a:srgbClr val="000000"/>
                          </a:solidFill>
                          <a:effectLst/>
                          <a:latin typeface="Times New Roman"/>
                          <a:ea typeface="Calibri"/>
                          <a:cs typeface="Vrinda"/>
                        </a:rPr>
                        <a:t>- Công ước Liên hợp quốc về Luật biển năm 1982 là một bộ các quy định về sử dụng các đại dương trên thế giới. Việt Nam là một  trong 107 quốc gia ký Công ước ngay sau khi văn kiện được mở ra ký</a:t>
                      </a:r>
                      <a:endParaRPr lang="vi-VN" sz="2000">
                        <a:effectLst/>
                        <a:latin typeface="Calibri"/>
                        <a:ea typeface="Calibri"/>
                        <a:cs typeface="Vrinda"/>
                      </a:endParaRPr>
                    </a:p>
                  </a:txBody>
                  <a:tcPr marL="52223" marR="52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fr-FR" sz="2000">
                          <a:solidFill>
                            <a:srgbClr val="000000"/>
                          </a:solidFill>
                          <a:effectLst/>
                          <a:latin typeface="Times New Roman"/>
                          <a:ea typeface="Calibri"/>
                          <a:cs typeface="Vrinda"/>
                        </a:rPr>
                        <a:t>- Tuyên bố về ứng xử của các bên ở Biển Đông (DOC) là văn kiện được các nước ASEAN và Trung Quốc ký ngày 4.11.2002. Việt Nam ký văn bản này là kết quả nỗ lực của Việt Nam nói riêng và ASEAN nói chung trong việc duy trì hòa bình và ổn định ở Biển Đông.</a:t>
                      </a:r>
                      <a:endParaRPr lang="vi-VN" sz="2000">
                        <a:effectLst/>
                        <a:latin typeface="Calibri"/>
                        <a:ea typeface="Calibri"/>
                        <a:cs typeface="Vrinda"/>
                      </a:endParaRPr>
                    </a:p>
                  </a:txBody>
                  <a:tcPr marL="52223" marR="52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332865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1384995"/>
          </a:xfrm>
          <a:prstGeom prst="rect">
            <a:avLst/>
          </a:prstGeom>
        </p:spPr>
        <p:txBody>
          <a:bodyPr wrap="square">
            <a:spAutoFit/>
          </a:bodyPr>
          <a:lstStyle/>
          <a:p>
            <a:pPr algn="just" fontAlgn="base"/>
            <a:r>
              <a:rPr lang="en-US" sz="2800" b="1" smtClean="0">
                <a:solidFill>
                  <a:srgbClr val="FF0000"/>
                </a:solidFill>
                <a:latin typeface="Times New Roman" pitchFamily="18" charset="0"/>
                <a:cs typeface="Times New Roman" pitchFamily="18" charset="0"/>
              </a:rPr>
              <a:t>3. Chủ trương của Việt Nam giải quyết các tranh chấp bằng ở Biển Đông bằng biện pháp hòa bình </a:t>
            </a:r>
            <a:r>
              <a:rPr lang="en-US" sz="2800" b="1" i="1" smtClean="0">
                <a:solidFill>
                  <a:srgbClr val="FF0000"/>
                </a:solidFill>
                <a:latin typeface="Times New Roman" pitchFamily="18" charset="0"/>
                <a:cs typeface="Times New Roman" pitchFamily="18" charset="0"/>
              </a:rPr>
              <a:t> </a:t>
            </a:r>
          </a:p>
          <a:p>
            <a:pPr algn="just" fontAlgn="base"/>
            <a:endParaRPr lang="vi-VN" sz="2800" b="1">
              <a:solidFill>
                <a:srgbClr val="FF0000"/>
              </a:solidFill>
              <a:latin typeface="Times New Roman" pitchFamily="18" charset="0"/>
              <a:cs typeface="Times New Roman" pitchFamily="18" charset="0"/>
            </a:endParaRPr>
          </a:p>
        </p:txBody>
      </p:sp>
      <p:sp>
        <p:nvSpPr>
          <p:cNvPr id="2" name="Rounded Rectangular Callout 1"/>
          <p:cNvSpPr/>
          <p:nvPr/>
        </p:nvSpPr>
        <p:spPr>
          <a:xfrm>
            <a:off x="506187" y="1796143"/>
            <a:ext cx="2710542" cy="3078261"/>
          </a:xfrm>
          <a:prstGeom prst="wedgeRoundRectCallout">
            <a:avLst>
              <a:gd name="adj1" fmla="val 109997"/>
              <a:gd name="adj2" fmla="val 25899"/>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solidFill>
                  <a:srgbClr val="FF0000"/>
                </a:solidFill>
                <a:latin typeface="Times New Roman" pitchFamily="18" charset="0"/>
                <a:cs typeface="Times New Roman" pitchFamily="18" charset="0"/>
              </a:rPr>
              <a:t>Chủ trương của Việt Nam giải quyết các tranh chấp trên Biển Đông bằng biện pháp hòa bình trên tinh thần nào? Việt Nam đã có </a:t>
            </a:r>
            <a:r>
              <a:rPr lang="en-US" b="1" i="1" smtClean="0">
                <a:solidFill>
                  <a:srgbClr val="FF0000"/>
                </a:solidFill>
                <a:latin typeface="Times New Roman" pitchFamily="18" charset="0"/>
                <a:cs typeface="Times New Roman" pitchFamily="18" charset="0"/>
              </a:rPr>
              <a:t>nỗ lực nào? </a:t>
            </a:r>
            <a:endParaRPr lang="vi-VN"/>
          </a:p>
        </p:txBody>
      </p:sp>
      <p:pic>
        <p:nvPicPr>
          <p:cNvPr id="4098" name="Picture 2" descr="D:\BÀI TẠP CHÍ\Anh3-6576-14213772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343" y="1679122"/>
            <a:ext cx="533581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89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286435"/>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01434" y="1363434"/>
            <a:ext cx="10931979" cy="18777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spcBef>
                <a:spcPts val="100"/>
              </a:spcBef>
              <a:spcAft>
                <a:spcPts val="100"/>
              </a:spcAft>
            </a:pPr>
            <a:endParaRPr lang="vi-VN" b="1">
              <a:solidFill>
                <a:prstClr val="white"/>
              </a:solidFill>
              <a:latin typeface="Calibri"/>
              <a:ea typeface="Calibri"/>
              <a:cs typeface="Vrinda"/>
            </a:endParaRPr>
          </a:p>
        </p:txBody>
      </p:sp>
      <p:sp>
        <p:nvSpPr>
          <p:cNvPr id="3" name="Rectangle 2"/>
          <p:cNvSpPr/>
          <p:nvPr/>
        </p:nvSpPr>
        <p:spPr>
          <a:xfrm>
            <a:off x="636814" y="4661806"/>
            <a:ext cx="10926535" cy="180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endParaRPr lang="vi-VN" sz="1400">
              <a:solidFill>
                <a:srgbClr val="FF0000"/>
              </a:solidFill>
              <a:latin typeface="Calibri"/>
              <a:ea typeface="Calibri"/>
              <a:cs typeface="Vrinda"/>
            </a:endParaRPr>
          </a:p>
        </p:txBody>
      </p:sp>
      <p:sp>
        <p:nvSpPr>
          <p:cNvPr id="6" name="Rectangle 5"/>
          <p:cNvSpPr/>
          <p:nvPr/>
        </p:nvSpPr>
        <p:spPr>
          <a:xfrm>
            <a:off x="571498" y="3437164"/>
            <a:ext cx="10991850" cy="2800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endParaRPr lang="vi-VN" sz="1400">
              <a:solidFill>
                <a:srgbClr val="FF0000"/>
              </a:solidFill>
              <a:latin typeface="Calibri"/>
              <a:ea typeface="Calibri"/>
              <a:cs typeface="Vrinda"/>
            </a:endParaRPr>
          </a:p>
        </p:txBody>
      </p:sp>
      <p:sp>
        <p:nvSpPr>
          <p:cNvPr id="5" name="Rectangle 4"/>
          <p:cNvSpPr/>
          <p:nvPr/>
        </p:nvSpPr>
        <p:spPr>
          <a:xfrm>
            <a:off x="666749" y="1625493"/>
            <a:ext cx="10896599" cy="1364476"/>
          </a:xfrm>
          <a:prstGeom prst="rect">
            <a:avLst/>
          </a:prstGeom>
        </p:spPr>
        <p:txBody>
          <a:bodyPr wrap="square">
            <a:spAutoFit/>
          </a:bodyPr>
          <a:lstStyle/>
          <a:p>
            <a:pPr algn="just">
              <a:lnSpc>
                <a:spcPct val="150000"/>
              </a:lnSpc>
              <a:spcBef>
                <a:spcPts val="100"/>
              </a:spcBef>
              <a:spcAft>
                <a:spcPts val="100"/>
              </a:spcAft>
            </a:pPr>
            <a:r>
              <a:rPr lang="fr-FR" b="1">
                <a:solidFill>
                  <a:srgbClr val="000000"/>
                </a:solidFill>
                <a:latin typeface="Times New Roman"/>
                <a:ea typeface="Calibri"/>
                <a:cs typeface="Vrinda"/>
              </a:rPr>
              <a:t>Tư liệu 3:</a:t>
            </a:r>
            <a:r>
              <a:rPr lang="fr-FR">
                <a:solidFill>
                  <a:srgbClr val="000000"/>
                </a:solidFill>
                <a:latin typeface="Times New Roman"/>
                <a:ea typeface="Calibri"/>
                <a:cs typeface="Vrinda"/>
              </a:rPr>
              <a:t> Vua Gia Long sai thủy quân tuyên bố chủ quyền ở Hoàng Sa</a:t>
            </a:r>
            <a:endParaRPr lang="vi-VN" sz="1400">
              <a:latin typeface="Calibri"/>
              <a:ea typeface="Calibri"/>
              <a:cs typeface="Vrinda"/>
            </a:endParaRPr>
          </a:p>
          <a:p>
            <a:pPr indent="457200" algn="just">
              <a:lnSpc>
                <a:spcPct val="150000"/>
              </a:lnSpc>
              <a:spcBef>
                <a:spcPts val="100"/>
              </a:spcBef>
              <a:spcAft>
                <a:spcPts val="100"/>
              </a:spcAft>
            </a:pPr>
            <a:r>
              <a:rPr lang="fr-FR">
                <a:solidFill>
                  <a:srgbClr val="000000"/>
                </a:solidFill>
                <a:latin typeface="Times New Roman"/>
                <a:ea typeface="Calibri"/>
                <a:cs typeface="Vrinda"/>
              </a:rPr>
              <a:t>Tháng 3 năm Bính Tý (29/3-26/4/1816), vua Gia Long: Sai thủy quân và đội Hoàng Sa để xem xét, đo đạc thủy trình » </a:t>
            </a:r>
            <a:r>
              <a:rPr lang="fr-FR">
                <a:solidFill>
                  <a:srgbClr val="FF0000"/>
                </a:solidFill>
                <a:latin typeface="Times New Roman"/>
                <a:ea typeface="Calibri"/>
                <a:cs typeface="Vrinda"/>
              </a:rPr>
              <a:t>(</a:t>
            </a:r>
            <a:r>
              <a:rPr lang="fr-FR" b="1">
                <a:solidFill>
                  <a:srgbClr val="FF0000"/>
                </a:solidFill>
                <a:latin typeface="Times New Roman"/>
                <a:ea typeface="Calibri"/>
                <a:cs typeface="Vrinda"/>
              </a:rPr>
              <a:t>Quốc Sử quán triều Nguyễn (2022), Đại Nam thực lục, tập 1, Nxb. Hà Nội , tr. 992</a:t>
            </a:r>
            <a:r>
              <a:rPr lang="fr-FR">
                <a:solidFill>
                  <a:srgbClr val="FF0000"/>
                </a:solidFill>
                <a:latin typeface="Times New Roman"/>
                <a:ea typeface="Calibri"/>
                <a:cs typeface="Vrinda"/>
              </a:rPr>
              <a:t>)</a:t>
            </a:r>
            <a:endParaRPr lang="vi-VN" sz="1400">
              <a:solidFill>
                <a:srgbClr val="FF0000"/>
              </a:solidFill>
              <a:effectLst/>
              <a:latin typeface="Calibri"/>
              <a:ea typeface="Calibri"/>
              <a:cs typeface="Vrinda"/>
            </a:endParaRPr>
          </a:p>
        </p:txBody>
      </p:sp>
      <p:sp>
        <p:nvSpPr>
          <p:cNvPr id="7" name="Rectangle 6"/>
          <p:cNvSpPr/>
          <p:nvPr/>
        </p:nvSpPr>
        <p:spPr>
          <a:xfrm>
            <a:off x="649059" y="3476024"/>
            <a:ext cx="10931978" cy="2610971"/>
          </a:xfrm>
          <a:prstGeom prst="rect">
            <a:avLst/>
          </a:prstGeom>
        </p:spPr>
        <p:txBody>
          <a:bodyPr wrap="square">
            <a:spAutoFit/>
          </a:bodyPr>
          <a:lstStyle/>
          <a:p>
            <a:pPr algn="just">
              <a:lnSpc>
                <a:spcPct val="150000"/>
              </a:lnSpc>
              <a:spcBef>
                <a:spcPts val="100"/>
              </a:spcBef>
              <a:spcAft>
                <a:spcPts val="100"/>
              </a:spcAft>
            </a:pPr>
            <a:r>
              <a:rPr lang="fr-FR" b="1" dirty="0" err="1">
                <a:solidFill>
                  <a:srgbClr val="000000"/>
                </a:solidFill>
                <a:latin typeface="Times New Roman"/>
                <a:ea typeface="Calibri"/>
                <a:cs typeface="Vrinda"/>
              </a:rPr>
              <a:t>Tư</a:t>
            </a:r>
            <a:r>
              <a:rPr lang="fr-FR" b="1" dirty="0">
                <a:solidFill>
                  <a:srgbClr val="000000"/>
                </a:solidFill>
                <a:latin typeface="Times New Roman"/>
                <a:ea typeface="Calibri"/>
                <a:cs typeface="Vrinda"/>
              </a:rPr>
              <a:t> </a:t>
            </a:r>
            <a:r>
              <a:rPr lang="fr-FR" b="1" dirty="0" err="1" smtClean="0">
                <a:solidFill>
                  <a:srgbClr val="000000"/>
                </a:solidFill>
                <a:latin typeface="Times New Roman"/>
                <a:ea typeface="Calibri"/>
                <a:cs typeface="Vrinda"/>
              </a:rPr>
              <a:t>liệụ</a:t>
            </a:r>
            <a:r>
              <a:rPr lang="fr-FR" b="1" dirty="0" smtClean="0">
                <a:solidFill>
                  <a:srgbClr val="000000"/>
                </a:solidFill>
                <a:latin typeface="Times New Roman"/>
                <a:ea typeface="Calibri"/>
                <a:cs typeface="Vrinda"/>
              </a:rPr>
              <a:t> </a:t>
            </a:r>
            <a:r>
              <a:rPr lang="fr-FR" b="1" dirty="0" err="1">
                <a:solidFill>
                  <a:srgbClr val="000000"/>
                </a:solidFill>
                <a:latin typeface="Times New Roman"/>
                <a:ea typeface="Calibri"/>
                <a:cs typeface="Vrinda"/>
              </a:rPr>
              <a:t>số</a:t>
            </a:r>
            <a:r>
              <a:rPr lang="fr-FR" b="1" dirty="0">
                <a:solidFill>
                  <a:srgbClr val="000000"/>
                </a:solidFill>
                <a:latin typeface="Times New Roman"/>
                <a:ea typeface="Calibri"/>
                <a:cs typeface="Vrinda"/>
              </a:rPr>
              <a:t> 4: </a:t>
            </a:r>
            <a:endParaRPr lang="vi-VN" sz="1400" dirty="0">
              <a:latin typeface="Calibri"/>
              <a:ea typeface="Calibri"/>
              <a:cs typeface="Vrinda"/>
            </a:endParaRPr>
          </a:p>
          <a:p>
            <a:pPr indent="457200" algn="just">
              <a:lnSpc>
                <a:spcPct val="150000"/>
              </a:lnSpc>
              <a:spcBef>
                <a:spcPts val="100"/>
              </a:spcBef>
              <a:spcAft>
                <a:spcPts val="100"/>
              </a:spcAft>
            </a:pPr>
            <a:r>
              <a:rPr lang="en-US" dirty="0" err="1">
                <a:latin typeface="Times New Roman"/>
                <a:ea typeface="Arial"/>
                <a:cs typeface="Vrinda"/>
              </a:rPr>
              <a:t>Một</a:t>
            </a:r>
            <a:r>
              <a:rPr lang="en-US" dirty="0">
                <a:latin typeface="Times New Roman"/>
                <a:ea typeface="Arial"/>
                <a:cs typeface="Vrinda"/>
              </a:rPr>
              <a:t> </a:t>
            </a:r>
            <a:r>
              <a:rPr lang="en-US" dirty="0" err="1">
                <a:latin typeface="Times New Roman"/>
                <a:ea typeface="Arial"/>
                <a:cs typeface="Vrinda"/>
              </a:rPr>
              <a:t>tập</a:t>
            </a:r>
            <a:r>
              <a:rPr lang="en-US" dirty="0">
                <a:latin typeface="Times New Roman"/>
                <a:ea typeface="Arial"/>
                <a:cs typeface="Vrinda"/>
              </a:rPr>
              <a:t> san </a:t>
            </a:r>
            <a:r>
              <a:rPr lang="en-US" dirty="0" err="1">
                <a:latin typeface="Times New Roman"/>
                <a:ea typeface="Arial"/>
                <a:cs typeface="Vrinda"/>
              </a:rPr>
              <a:t>của</a:t>
            </a:r>
            <a:r>
              <a:rPr lang="en-US" dirty="0">
                <a:latin typeface="Times New Roman"/>
                <a:ea typeface="Arial"/>
                <a:cs typeface="Vrinda"/>
              </a:rPr>
              <a:t> </a:t>
            </a:r>
            <a:r>
              <a:rPr lang="en-US" dirty="0" err="1">
                <a:latin typeface="Times New Roman"/>
                <a:ea typeface="Arial"/>
                <a:cs typeface="Vrinda"/>
              </a:rPr>
              <a:t>Anh</a:t>
            </a:r>
            <a:r>
              <a:rPr lang="en-US" dirty="0">
                <a:latin typeface="Times New Roman"/>
                <a:ea typeface="Arial"/>
                <a:cs typeface="Vrinda"/>
              </a:rPr>
              <a:t> </a:t>
            </a:r>
            <a:r>
              <a:rPr lang="en-US" dirty="0" err="1">
                <a:latin typeface="Times New Roman"/>
                <a:ea typeface="Arial"/>
                <a:cs typeface="Vrinda"/>
              </a:rPr>
              <a:t>xuất</a:t>
            </a:r>
            <a:r>
              <a:rPr lang="en-US" dirty="0">
                <a:latin typeface="Times New Roman"/>
                <a:ea typeface="Arial"/>
                <a:cs typeface="Vrinda"/>
              </a:rPr>
              <a:t> </a:t>
            </a:r>
            <a:r>
              <a:rPr lang="en-US" dirty="0" err="1">
                <a:latin typeface="Times New Roman"/>
                <a:ea typeface="Arial"/>
                <a:cs typeface="Vrinda"/>
              </a:rPr>
              <a:t>bản</a:t>
            </a:r>
            <a:r>
              <a:rPr lang="en-US" dirty="0">
                <a:latin typeface="Times New Roman"/>
                <a:ea typeface="Arial"/>
                <a:cs typeface="Vrinda"/>
              </a:rPr>
              <a:t> </a:t>
            </a:r>
            <a:r>
              <a:rPr lang="en-US" dirty="0" err="1">
                <a:latin typeface="Times New Roman"/>
                <a:ea typeface="Arial"/>
                <a:cs typeface="Vrinda"/>
              </a:rPr>
              <a:t>năm</a:t>
            </a:r>
            <a:r>
              <a:rPr lang="en-US" dirty="0">
                <a:latin typeface="Times New Roman"/>
                <a:ea typeface="Arial"/>
                <a:cs typeface="Vrinda"/>
              </a:rPr>
              <a:t> 1830 </a:t>
            </a:r>
            <a:r>
              <a:rPr lang="en-US" dirty="0" err="1">
                <a:latin typeface="Times New Roman"/>
                <a:ea typeface="Arial"/>
                <a:cs typeface="Vrinda"/>
              </a:rPr>
              <a:t>cũng</a:t>
            </a:r>
            <a:r>
              <a:rPr lang="en-US" dirty="0">
                <a:latin typeface="Times New Roman"/>
                <a:ea typeface="Arial"/>
                <a:cs typeface="Vrinda"/>
              </a:rPr>
              <a:t> </a:t>
            </a:r>
            <a:r>
              <a:rPr lang="en-US" dirty="0" err="1">
                <a:latin typeface="Times New Roman"/>
                <a:ea typeface="Arial"/>
                <a:cs typeface="Vrinda"/>
              </a:rPr>
              <a:t>có</a:t>
            </a:r>
            <a:r>
              <a:rPr lang="en-US" dirty="0">
                <a:latin typeface="Times New Roman"/>
                <a:ea typeface="Arial"/>
                <a:cs typeface="Vrinda"/>
              </a:rPr>
              <a:t> </a:t>
            </a:r>
            <a:r>
              <a:rPr lang="en-US" dirty="0" err="1">
                <a:latin typeface="Times New Roman"/>
                <a:ea typeface="Arial"/>
                <a:cs typeface="Vrinda"/>
              </a:rPr>
              <a:t>đoạn</a:t>
            </a:r>
            <a:r>
              <a:rPr lang="en-US" dirty="0">
                <a:latin typeface="Times New Roman"/>
                <a:ea typeface="Arial"/>
                <a:cs typeface="Vrinda"/>
              </a:rPr>
              <a:t> </a:t>
            </a:r>
            <a:r>
              <a:rPr lang="en-US" dirty="0" err="1">
                <a:latin typeface="Times New Roman"/>
                <a:ea typeface="Arial"/>
                <a:cs typeface="Vrinda"/>
              </a:rPr>
              <a:t>viết</a:t>
            </a:r>
            <a:r>
              <a:rPr lang="en-US" dirty="0">
                <a:latin typeface="Times New Roman"/>
                <a:ea typeface="Arial"/>
                <a:cs typeface="Vrinda"/>
              </a:rPr>
              <a:t>: </a:t>
            </a:r>
            <a:r>
              <a:rPr lang="en-US" i="1" dirty="0">
                <a:latin typeface="Times New Roman"/>
                <a:ea typeface="Arial"/>
                <a:cs typeface="Vrinda"/>
              </a:rPr>
              <a:t>“ </a:t>
            </a:r>
            <a:r>
              <a:rPr lang="en-US" i="1" dirty="0" err="1">
                <a:latin typeface="Times New Roman"/>
                <a:ea typeface="Arial"/>
                <a:cs typeface="Vrinda"/>
              </a:rPr>
              <a:t>Năm</a:t>
            </a:r>
            <a:r>
              <a:rPr lang="en-US" i="1" dirty="0">
                <a:latin typeface="Times New Roman"/>
                <a:ea typeface="Arial"/>
                <a:cs typeface="Vrinda"/>
              </a:rPr>
              <a:t> 1816, </a:t>
            </a:r>
            <a:r>
              <a:rPr lang="en-US" i="1" dirty="0" err="1">
                <a:latin typeface="Times New Roman"/>
                <a:ea typeface="Arial"/>
                <a:cs typeface="Vrinda"/>
              </a:rPr>
              <a:t>vua</a:t>
            </a:r>
            <a:r>
              <a:rPr lang="en-US" i="1" dirty="0">
                <a:latin typeface="Times New Roman"/>
                <a:ea typeface="Arial"/>
                <a:cs typeface="Vrinda"/>
              </a:rPr>
              <a:t> Cochin China </a:t>
            </a:r>
            <a:r>
              <a:rPr lang="en-US" i="1" dirty="0" err="1">
                <a:latin typeface="Times New Roman"/>
                <a:ea typeface="Arial"/>
                <a:cs typeface="Vrinda"/>
              </a:rPr>
              <a:t>đã</a:t>
            </a:r>
            <a:r>
              <a:rPr lang="en-US" i="1" dirty="0">
                <a:latin typeface="Times New Roman"/>
                <a:ea typeface="Arial"/>
                <a:cs typeface="Vrinda"/>
              </a:rPr>
              <a:t> </a:t>
            </a:r>
            <a:r>
              <a:rPr lang="en-US" i="1" dirty="0" err="1">
                <a:latin typeface="Times New Roman"/>
                <a:ea typeface="Arial"/>
                <a:cs typeface="Vrinda"/>
              </a:rPr>
              <a:t>chiếm</a:t>
            </a:r>
            <a:r>
              <a:rPr lang="en-US" i="1" dirty="0">
                <a:latin typeface="Times New Roman"/>
                <a:ea typeface="Arial"/>
                <a:cs typeface="Vrinda"/>
              </a:rPr>
              <a:t> </a:t>
            </a:r>
            <a:r>
              <a:rPr lang="en-US" i="1" dirty="0" err="1">
                <a:latin typeface="Times New Roman"/>
                <a:ea typeface="Arial"/>
                <a:cs typeface="Vrinda"/>
              </a:rPr>
              <a:t>một</a:t>
            </a:r>
            <a:r>
              <a:rPr lang="en-US" i="1" dirty="0">
                <a:latin typeface="Times New Roman"/>
                <a:ea typeface="Arial"/>
                <a:cs typeface="Vrinda"/>
              </a:rPr>
              <a:t> </a:t>
            </a:r>
            <a:r>
              <a:rPr lang="en-US" i="1" dirty="0" err="1">
                <a:latin typeface="Times New Roman"/>
                <a:ea typeface="Arial"/>
                <a:cs typeface="Vrinda"/>
              </a:rPr>
              <a:t>quần</a:t>
            </a:r>
            <a:r>
              <a:rPr lang="en-US" i="1" dirty="0">
                <a:latin typeface="Times New Roman"/>
                <a:ea typeface="Arial"/>
                <a:cs typeface="Vrinda"/>
              </a:rPr>
              <a:t> </a:t>
            </a:r>
            <a:r>
              <a:rPr lang="en-US" i="1" dirty="0" err="1">
                <a:latin typeface="Times New Roman"/>
                <a:ea typeface="Arial"/>
                <a:cs typeface="Vrinda"/>
              </a:rPr>
              <a:t>đảo</a:t>
            </a:r>
            <a:r>
              <a:rPr lang="en-US" i="1" dirty="0">
                <a:latin typeface="Times New Roman"/>
                <a:ea typeface="Arial"/>
                <a:cs typeface="Vrinda"/>
              </a:rPr>
              <a:t> </a:t>
            </a:r>
            <a:r>
              <a:rPr lang="en-US" i="1" dirty="0" err="1">
                <a:latin typeface="Times New Roman"/>
                <a:ea typeface="Arial"/>
                <a:cs typeface="Vrinda"/>
              </a:rPr>
              <a:t>không</a:t>
            </a:r>
            <a:r>
              <a:rPr lang="en-US" i="1" dirty="0">
                <a:latin typeface="Times New Roman"/>
                <a:ea typeface="Arial"/>
                <a:cs typeface="Vrinda"/>
              </a:rPr>
              <a:t> </a:t>
            </a:r>
            <a:r>
              <a:rPr lang="en-US" i="1" dirty="0" err="1">
                <a:latin typeface="Times New Roman"/>
                <a:ea typeface="Arial"/>
                <a:cs typeface="Vrinda"/>
              </a:rPr>
              <a:t>có</a:t>
            </a:r>
            <a:r>
              <a:rPr lang="en-US" i="1" dirty="0">
                <a:latin typeface="Times New Roman"/>
                <a:ea typeface="Arial"/>
                <a:cs typeface="Vrinda"/>
              </a:rPr>
              <a:t> </a:t>
            </a:r>
            <a:r>
              <a:rPr lang="en-US" i="1" dirty="0" err="1">
                <a:latin typeface="Times New Roman"/>
                <a:ea typeface="Arial"/>
                <a:cs typeface="Vrinda"/>
              </a:rPr>
              <a:t>người</a:t>
            </a:r>
            <a:r>
              <a:rPr lang="en-US" i="1" dirty="0">
                <a:latin typeface="Times New Roman"/>
                <a:ea typeface="Arial"/>
                <a:cs typeface="Vrinda"/>
              </a:rPr>
              <a:t> ở </a:t>
            </a:r>
            <a:r>
              <a:rPr lang="en-US" i="1" dirty="0" err="1">
                <a:latin typeface="Times New Roman"/>
                <a:ea typeface="Arial"/>
                <a:cs typeface="Vrinda"/>
              </a:rPr>
              <a:t>và</a:t>
            </a:r>
            <a:r>
              <a:rPr lang="en-US" i="1" dirty="0">
                <a:latin typeface="Times New Roman"/>
                <a:ea typeface="Arial"/>
                <a:cs typeface="Vrinda"/>
              </a:rPr>
              <a:t> </a:t>
            </a:r>
            <a:r>
              <a:rPr lang="en-US" i="1" dirty="0" err="1">
                <a:latin typeface="Times New Roman"/>
                <a:ea typeface="Arial"/>
                <a:cs typeface="Vrinda"/>
              </a:rPr>
              <a:t>hiểm</a:t>
            </a:r>
            <a:r>
              <a:rPr lang="en-US" i="1" dirty="0">
                <a:latin typeface="Times New Roman"/>
                <a:ea typeface="Arial"/>
                <a:cs typeface="Vrinda"/>
              </a:rPr>
              <a:t> </a:t>
            </a:r>
            <a:r>
              <a:rPr lang="en-US" i="1" dirty="0" err="1">
                <a:latin typeface="Times New Roman"/>
                <a:ea typeface="Arial"/>
                <a:cs typeface="Vrinda"/>
              </a:rPr>
              <a:t>trở</a:t>
            </a:r>
            <a:r>
              <a:rPr lang="en-US" i="1" dirty="0">
                <a:latin typeface="Times New Roman"/>
                <a:ea typeface="Arial"/>
                <a:cs typeface="Vrinda"/>
              </a:rPr>
              <a:t> </a:t>
            </a:r>
            <a:r>
              <a:rPr lang="en-US" i="1" dirty="0" err="1">
                <a:latin typeface="Times New Roman"/>
                <a:ea typeface="Arial"/>
                <a:cs typeface="Vrinda"/>
              </a:rPr>
              <a:t>bao</a:t>
            </a:r>
            <a:r>
              <a:rPr lang="en-US" i="1" dirty="0">
                <a:latin typeface="Times New Roman"/>
                <a:ea typeface="Arial"/>
                <a:cs typeface="Vrinda"/>
              </a:rPr>
              <a:t> </a:t>
            </a:r>
            <a:r>
              <a:rPr lang="en-US" i="1" dirty="0" err="1">
                <a:latin typeface="Times New Roman"/>
                <a:ea typeface="Arial"/>
                <a:cs typeface="Vrinda"/>
              </a:rPr>
              <a:t>gồm</a:t>
            </a:r>
            <a:r>
              <a:rPr lang="en-US" i="1" dirty="0">
                <a:latin typeface="Times New Roman"/>
                <a:ea typeface="Arial"/>
                <a:cs typeface="Vrinda"/>
              </a:rPr>
              <a:t> </a:t>
            </a:r>
            <a:r>
              <a:rPr lang="en-US" i="1" dirty="0" err="1">
                <a:latin typeface="Times New Roman"/>
                <a:ea typeface="Arial"/>
                <a:cs typeface="Vrinda"/>
              </a:rPr>
              <a:t>nhiều</a:t>
            </a:r>
            <a:r>
              <a:rPr lang="en-US" i="1" dirty="0">
                <a:latin typeface="Times New Roman"/>
                <a:ea typeface="Arial"/>
                <a:cs typeface="Vrinda"/>
              </a:rPr>
              <a:t> </a:t>
            </a:r>
            <a:r>
              <a:rPr lang="en-US" i="1" dirty="0" err="1">
                <a:latin typeface="Times New Roman"/>
                <a:ea typeface="Arial"/>
                <a:cs typeface="Vrinda"/>
              </a:rPr>
              <a:t>đá</a:t>
            </a:r>
            <a:r>
              <a:rPr lang="en-US" i="1" dirty="0">
                <a:latin typeface="Times New Roman"/>
                <a:ea typeface="Arial"/>
                <a:cs typeface="Vrinda"/>
              </a:rPr>
              <a:t>, </a:t>
            </a:r>
            <a:r>
              <a:rPr lang="en-US" i="1" dirty="0" err="1">
                <a:latin typeface="Times New Roman"/>
                <a:ea typeface="Arial"/>
                <a:cs typeface="Vrinda"/>
              </a:rPr>
              <a:t>đảo</a:t>
            </a:r>
            <a:r>
              <a:rPr lang="en-US" i="1" dirty="0">
                <a:latin typeface="Times New Roman"/>
                <a:ea typeface="Arial"/>
                <a:cs typeface="Vrinda"/>
              </a:rPr>
              <a:t> </a:t>
            </a:r>
            <a:r>
              <a:rPr lang="en-US" i="1" dirty="0" err="1">
                <a:latin typeface="Times New Roman"/>
                <a:ea typeface="Arial"/>
                <a:cs typeface="Vrinda"/>
              </a:rPr>
              <a:t>nhỏ</a:t>
            </a:r>
            <a:r>
              <a:rPr lang="en-US" i="1" dirty="0">
                <a:latin typeface="Times New Roman"/>
                <a:ea typeface="Arial"/>
                <a:cs typeface="Vrinda"/>
              </a:rPr>
              <a:t>, </a:t>
            </a:r>
            <a:r>
              <a:rPr lang="en-US" i="1" dirty="0" err="1">
                <a:latin typeface="Times New Roman"/>
                <a:ea typeface="Arial"/>
                <a:cs typeface="Vrinda"/>
              </a:rPr>
              <a:t>bãi</a:t>
            </a:r>
            <a:r>
              <a:rPr lang="en-US" i="1" dirty="0">
                <a:latin typeface="Times New Roman"/>
                <a:ea typeface="Arial"/>
                <a:cs typeface="Vrinda"/>
              </a:rPr>
              <a:t> </a:t>
            </a:r>
            <a:r>
              <a:rPr lang="en-US" i="1" dirty="0" err="1">
                <a:latin typeface="Times New Roman"/>
                <a:ea typeface="Arial"/>
                <a:cs typeface="Vrinda"/>
              </a:rPr>
              <a:t>cát</a:t>
            </a:r>
            <a:r>
              <a:rPr lang="en-US" i="1" dirty="0">
                <a:latin typeface="Times New Roman"/>
                <a:ea typeface="Arial"/>
                <a:cs typeface="Vrinda"/>
              </a:rPr>
              <a:t>…  </a:t>
            </a:r>
            <a:r>
              <a:rPr lang="en-US" i="1" dirty="0" err="1">
                <a:latin typeface="Times New Roman"/>
                <a:ea typeface="Arial"/>
                <a:cs typeface="Vrinda"/>
              </a:rPr>
              <a:t>gọi</a:t>
            </a:r>
            <a:r>
              <a:rPr lang="en-US" i="1" dirty="0">
                <a:latin typeface="Times New Roman"/>
                <a:ea typeface="Arial"/>
                <a:cs typeface="Vrinda"/>
              </a:rPr>
              <a:t> </a:t>
            </a:r>
            <a:r>
              <a:rPr lang="en-US" i="1" dirty="0" err="1">
                <a:latin typeface="Times New Roman"/>
                <a:ea typeface="Arial"/>
                <a:cs typeface="Vrinda"/>
              </a:rPr>
              <a:t>là</a:t>
            </a:r>
            <a:r>
              <a:rPr lang="en-US" i="1" dirty="0">
                <a:latin typeface="Times New Roman"/>
                <a:ea typeface="Arial"/>
                <a:cs typeface="Vrinda"/>
              </a:rPr>
              <a:t> </a:t>
            </a:r>
            <a:r>
              <a:rPr lang="en-US" i="1" dirty="0" err="1">
                <a:latin typeface="Times New Roman"/>
                <a:ea typeface="Arial"/>
                <a:cs typeface="Vrinda"/>
              </a:rPr>
              <a:t>Paracels</a:t>
            </a:r>
            <a:r>
              <a:rPr lang="en-US" i="1" dirty="0">
                <a:latin typeface="Times New Roman"/>
                <a:ea typeface="Arial"/>
                <a:cs typeface="Vrinda"/>
              </a:rPr>
              <a:t>.  Theo </a:t>
            </a:r>
            <a:r>
              <a:rPr lang="en-US" i="1" dirty="0" err="1">
                <a:latin typeface="Times New Roman"/>
                <a:ea typeface="Arial"/>
                <a:cs typeface="Vrinda"/>
              </a:rPr>
              <a:t>đó</a:t>
            </a:r>
            <a:r>
              <a:rPr lang="en-US" i="1" dirty="0">
                <a:latin typeface="Times New Roman"/>
                <a:ea typeface="Arial"/>
                <a:cs typeface="Vrinda"/>
              </a:rPr>
              <a:t> </a:t>
            </a:r>
            <a:r>
              <a:rPr lang="en-US" i="1" dirty="0" err="1">
                <a:latin typeface="Times New Roman"/>
                <a:ea typeface="Arial"/>
                <a:cs typeface="Vrinda"/>
              </a:rPr>
              <a:t>nhà</a:t>
            </a:r>
            <a:r>
              <a:rPr lang="en-US" i="1" dirty="0">
                <a:latin typeface="Times New Roman"/>
                <a:ea typeface="Arial"/>
                <a:cs typeface="Vrinda"/>
              </a:rPr>
              <a:t> </a:t>
            </a:r>
            <a:r>
              <a:rPr lang="en-US" i="1" dirty="0" err="1">
                <a:latin typeface="Times New Roman"/>
                <a:ea typeface="Arial"/>
                <a:cs typeface="Vrinda"/>
              </a:rPr>
              <a:t>vua</a:t>
            </a:r>
            <a:r>
              <a:rPr lang="en-US" i="1" dirty="0">
                <a:latin typeface="Times New Roman"/>
                <a:ea typeface="Arial"/>
                <a:cs typeface="Vrinda"/>
              </a:rPr>
              <a:t> </a:t>
            </a:r>
            <a:r>
              <a:rPr lang="en-US" i="1" dirty="0" err="1">
                <a:latin typeface="Times New Roman"/>
                <a:ea typeface="Arial"/>
                <a:cs typeface="Vrinda"/>
              </a:rPr>
              <a:t>tuyên</a:t>
            </a:r>
            <a:r>
              <a:rPr lang="en-US" i="1" dirty="0">
                <a:latin typeface="Times New Roman"/>
                <a:ea typeface="Arial"/>
                <a:cs typeface="Vrinda"/>
              </a:rPr>
              <a:t> </a:t>
            </a:r>
            <a:r>
              <a:rPr lang="en-US" i="1" dirty="0" err="1">
                <a:latin typeface="Times New Roman"/>
                <a:ea typeface="Arial"/>
                <a:cs typeface="Vrinda"/>
              </a:rPr>
              <a:t>bố</a:t>
            </a:r>
            <a:r>
              <a:rPr lang="en-US" i="1" dirty="0">
                <a:latin typeface="Times New Roman"/>
                <a:ea typeface="Arial"/>
                <a:cs typeface="Vrinda"/>
              </a:rPr>
              <a:t> </a:t>
            </a:r>
            <a:r>
              <a:rPr lang="en-US" i="1" dirty="0" err="1">
                <a:latin typeface="Times New Roman"/>
                <a:ea typeface="Arial"/>
                <a:cs typeface="Vrinda"/>
              </a:rPr>
              <a:t>quần</a:t>
            </a:r>
            <a:r>
              <a:rPr lang="en-US" i="1" dirty="0">
                <a:latin typeface="Times New Roman"/>
                <a:ea typeface="Arial"/>
                <a:cs typeface="Vrinda"/>
              </a:rPr>
              <a:t> </a:t>
            </a:r>
            <a:r>
              <a:rPr lang="en-US" i="1" dirty="0" err="1">
                <a:latin typeface="Times New Roman"/>
                <a:ea typeface="Arial"/>
                <a:cs typeface="Vrinda"/>
              </a:rPr>
              <a:t>đảo</a:t>
            </a:r>
            <a:r>
              <a:rPr lang="en-US" i="1" dirty="0">
                <a:latin typeface="Times New Roman"/>
                <a:ea typeface="Arial"/>
                <a:cs typeface="Vrinda"/>
              </a:rPr>
              <a:t> </a:t>
            </a:r>
            <a:r>
              <a:rPr lang="en-US" i="1" dirty="0" err="1">
                <a:latin typeface="Times New Roman"/>
                <a:ea typeface="Arial"/>
                <a:cs typeface="Vrinda"/>
              </a:rPr>
              <a:t>này</a:t>
            </a:r>
            <a:r>
              <a:rPr lang="en-US" i="1" dirty="0">
                <a:latin typeface="Times New Roman"/>
                <a:ea typeface="Arial"/>
                <a:cs typeface="Vrinda"/>
              </a:rPr>
              <a:t> </a:t>
            </a:r>
            <a:r>
              <a:rPr lang="en-US" i="1" dirty="0" err="1">
                <a:latin typeface="Times New Roman"/>
                <a:ea typeface="Arial"/>
                <a:cs typeface="Vrinda"/>
              </a:rPr>
              <a:t>thuộc</a:t>
            </a:r>
            <a:r>
              <a:rPr lang="en-US" i="1" dirty="0">
                <a:latin typeface="Times New Roman"/>
                <a:ea typeface="Arial"/>
                <a:cs typeface="Vrinda"/>
              </a:rPr>
              <a:t> </a:t>
            </a:r>
            <a:r>
              <a:rPr lang="en-US" i="1" dirty="0" err="1">
                <a:latin typeface="Times New Roman"/>
                <a:ea typeface="Arial"/>
                <a:cs typeface="Vrinda"/>
              </a:rPr>
              <a:t>chủ</a:t>
            </a:r>
            <a:r>
              <a:rPr lang="en-US" i="1" dirty="0">
                <a:latin typeface="Times New Roman"/>
                <a:ea typeface="Arial"/>
                <a:cs typeface="Vrinda"/>
              </a:rPr>
              <a:t> </a:t>
            </a:r>
            <a:r>
              <a:rPr lang="en-US" i="1" dirty="0" err="1">
                <a:latin typeface="Times New Roman"/>
                <a:ea typeface="Arial"/>
                <a:cs typeface="Vrinda"/>
              </a:rPr>
              <a:t>quyền</a:t>
            </a:r>
            <a:r>
              <a:rPr lang="en-US" i="1" dirty="0">
                <a:latin typeface="Times New Roman"/>
                <a:ea typeface="Arial"/>
                <a:cs typeface="Vrinda"/>
              </a:rPr>
              <a:t> </a:t>
            </a:r>
            <a:r>
              <a:rPr lang="en-US" i="1" dirty="0" err="1">
                <a:latin typeface="Times New Roman"/>
                <a:ea typeface="Arial"/>
                <a:cs typeface="Vrinda"/>
              </a:rPr>
              <a:t>nước</a:t>
            </a:r>
            <a:r>
              <a:rPr lang="en-US" i="1" dirty="0">
                <a:latin typeface="Times New Roman"/>
                <a:ea typeface="Arial"/>
                <a:cs typeface="Vrinda"/>
              </a:rPr>
              <a:t> </a:t>
            </a:r>
            <a:r>
              <a:rPr lang="en-US" i="1" dirty="0" err="1">
                <a:latin typeface="Times New Roman"/>
                <a:ea typeface="Arial"/>
                <a:cs typeface="Vrinda"/>
              </a:rPr>
              <a:t>này</a:t>
            </a:r>
            <a:r>
              <a:rPr lang="en-US" i="1" dirty="0">
                <a:latin typeface="Times New Roman"/>
                <a:ea typeface="Arial"/>
                <a:cs typeface="Vrinda"/>
              </a:rPr>
              <a:t>, </a:t>
            </a:r>
            <a:r>
              <a:rPr lang="en-US" i="1" dirty="0" err="1">
                <a:latin typeface="Times New Roman"/>
                <a:ea typeface="Arial"/>
                <a:cs typeface="Vrinda"/>
              </a:rPr>
              <a:t>mà</a:t>
            </a:r>
            <a:r>
              <a:rPr lang="en-US" i="1" dirty="0">
                <a:latin typeface="Times New Roman"/>
                <a:ea typeface="Arial"/>
                <a:cs typeface="Vrinda"/>
              </a:rPr>
              <a:t> </a:t>
            </a:r>
            <a:r>
              <a:rPr lang="en-US" i="1" dirty="0" err="1">
                <a:latin typeface="Times New Roman"/>
                <a:ea typeface="Arial"/>
                <a:cs typeface="Vrinda"/>
              </a:rPr>
              <a:t>hầu</a:t>
            </a:r>
            <a:r>
              <a:rPr lang="en-US" i="1" dirty="0">
                <a:latin typeface="Times New Roman"/>
                <a:ea typeface="Arial"/>
                <a:cs typeface="Vrinda"/>
              </a:rPr>
              <a:t> </a:t>
            </a:r>
            <a:r>
              <a:rPr lang="en-US" i="1" dirty="0" err="1">
                <a:latin typeface="Times New Roman"/>
                <a:ea typeface="Arial"/>
                <a:cs typeface="Vrinda"/>
              </a:rPr>
              <a:t>như</a:t>
            </a:r>
            <a:r>
              <a:rPr lang="en-US" i="1" dirty="0">
                <a:latin typeface="Times New Roman"/>
                <a:ea typeface="Arial"/>
                <a:cs typeface="Vrinda"/>
              </a:rPr>
              <a:t> </a:t>
            </a:r>
            <a:r>
              <a:rPr lang="en-US" i="1" dirty="0" err="1">
                <a:latin typeface="Times New Roman"/>
                <a:ea typeface="Arial"/>
                <a:cs typeface="Vrinda"/>
              </a:rPr>
              <a:t>sẽ</a:t>
            </a:r>
            <a:r>
              <a:rPr lang="en-US" i="1" dirty="0">
                <a:latin typeface="Times New Roman"/>
                <a:ea typeface="Arial"/>
                <a:cs typeface="Vrinda"/>
              </a:rPr>
              <a:t> </a:t>
            </a:r>
            <a:r>
              <a:rPr lang="en-US" i="1" dirty="0" err="1">
                <a:latin typeface="Times New Roman"/>
                <a:ea typeface="Arial"/>
                <a:cs typeface="Vrinda"/>
              </a:rPr>
              <a:t>không</a:t>
            </a:r>
            <a:r>
              <a:rPr lang="en-US" i="1" dirty="0">
                <a:latin typeface="Times New Roman"/>
                <a:ea typeface="Arial"/>
                <a:cs typeface="Vrinda"/>
              </a:rPr>
              <a:t> </a:t>
            </a:r>
            <a:r>
              <a:rPr lang="en-US" i="1" dirty="0" err="1">
                <a:latin typeface="Times New Roman"/>
                <a:ea typeface="Arial"/>
                <a:cs typeface="Vrinda"/>
              </a:rPr>
              <a:t>bị</a:t>
            </a:r>
            <a:r>
              <a:rPr lang="en-US" i="1" dirty="0">
                <a:latin typeface="Times New Roman"/>
                <a:ea typeface="Arial"/>
                <a:cs typeface="Vrinda"/>
              </a:rPr>
              <a:t> </a:t>
            </a:r>
            <a:r>
              <a:rPr lang="en-US" i="1" dirty="0" err="1">
                <a:latin typeface="Times New Roman"/>
                <a:ea typeface="Arial"/>
                <a:cs typeface="Vrinda"/>
              </a:rPr>
              <a:t>chanh</a:t>
            </a:r>
            <a:r>
              <a:rPr lang="en-US" i="1" dirty="0">
                <a:latin typeface="Times New Roman"/>
                <a:ea typeface="Arial"/>
                <a:cs typeface="Vrinda"/>
              </a:rPr>
              <a:t>  </a:t>
            </a:r>
            <a:r>
              <a:rPr lang="en-US" i="1" dirty="0" err="1">
                <a:latin typeface="Times New Roman"/>
                <a:ea typeface="Arial"/>
                <a:cs typeface="Vrinda"/>
              </a:rPr>
              <a:t>chấp</a:t>
            </a:r>
            <a:r>
              <a:rPr lang="en-US" i="1" dirty="0">
                <a:latin typeface="Times New Roman"/>
                <a:ea typeface="Arial"/>
                <a:cs typeface="Vrinda"/>
              </a:rPr>
              <a:t>” </a:t>
            </a:r>
            <a:r>
              <a:rPr lang="en-US" b="1" dirty="0">
                <a:solidFill>
                  <a:srgbClr val="FF0000"/>
                </a:solidFill>
                <a:latin typeface="Times New Roman"/>
                <a:ea typeface="Arial"/>
                <a:cs typeface="Vrinda"/>
              </a:rPr>
              <a:t>(John </a:t>
            </a:r>
            <a:r>
              <a:rPr lang="en-US" b="1" dirty="0" err="1">
                <a:solidFill>
                  <a:srgbClr val="FF0000"/>
                </a:solidFill>
                <a:latin typeface="Times New Roman"/>
                <a:ea typeface="Arial"/>
                <a:cs typeface="Vrinda"/>
              </a:rPr>
              <a:t>Crawfurd</a:t>
            </a:r>
            <a:r>
              <a:rPr lang="en-US" b="1" dirty="0">
                <a:solidFill>
                  <a:srgbClr val="FF0000"/>
                </a:solidFill>
                <a:latin typeface="Times New Roman"/>
                <a:ea typeface="Arial"/>
                <a:cs typeface="Vrinda"/>
              </a:rPr>
              <a:t> (1830), journal of an Embassy from the Governor – </a:t>
            </a:r>
            <a:r>
              <a:rPr lang="en-US" b="1" dirty="0" err="1">
                <a:solidFill>
                  <a:srgbClr val="FF0000"/>
                </a:solidFill>
                <a:latin typeface="Times New Roman"/>
                <a:ea typeface="Arial"/>
                <a:cs typeface="Vrinda"/>
              </a:rPr>
              <a:t>Gereral</a:t>
            </a:r>
            <a:r>
              <a:rPr lang="en-US" b="1" dirty="0">
                <a:solidFill>
                  <a:srgbClr val="FF0000"/>
                </a:solidFill>
                <a:latin typeface="Times New Roman"/>
                <a:ea typeface="Arial"/>
                <a:cs typeface="Vrinda"/>
              </a:rPr>
              <a:t> of India to the Courts of Siam and Cochin China, London,pp.234 – 244)</a:t>
            </a:r>
            <a:endParaRPr lang="vi-VN" sz="1400" dirty="0">
              <a:solidFill>
                <a:srgbClr val="FF0000"/>
              </a:solidFill>
              <a:effectLst/>
              <a:latin typeface="Calibri"/>
              <a:ea typeface="Calibri"/>
              <a:cs typeface="Vrinda"/>
            </a:endParaRPr>
          </a:p>
        </p:txBody>
      </p:sp>
    </p:spTree>
    <p:extLst>
      <p:ext uri="{BB962C8B-B14F-4D97-AF65-F5344CB8AC3E}">
        <p14:creationId xmlns:p14="http://schemas.microsoft.com/office/powerpoint/2010/main" val="3031387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0"/>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925" y="595278"/>
            <a:ext cx="11896725" cy="1384995"/>
          </a:xfrm>
          <a:prstGeom prst="rect">
            <a:avLst/>
          </a:prstGeom>
        </p:spPr>
        <p:txBody>
          <a:bodyPr wrap="square">
            <a:spAutoFit/>
          </a:bodyPr>
          <a:lstStyle/>
          <a:p>
            <a:pPr algn="just" fontAlgn="base"/>
            <a:r>
              <a:rPr lang="en-US" sz="2800" b="1" smtClean="0">
                <a:solidFill>
                  <a:srgbClr val="FF0000"/>
                </a:solidFill>
                <a:latin typeface="Times New Roman" pitchFamily="18" charset="0"/>
                <a:cs typeface="Times New Roman" pitchFamily="18" charset="0"/>
              </a:rPr>
              <a:t>3. Chủ trương của Việt Nam giải quyết các tranh chấp bằng ở Biển Đông bằng biện pháp hòa bình </a:t>
            </a:r>
            <a:r>
              <a:rPr lang="en-US" sz="2800" b="1" i="1" smtClean="0">
                <a:solidFill>
                  <a:srgbClr val="FF0000"/>
                </a:solidFill>
                <a:latin typeface="Times New Roman" pitchFamily="18" charset="0"/>
                <a:cs typeface="Times New Roman" pitchFamily="18" charset="0"/>
              </a:rPr>
              <a:t> </a:t>
            </a:r>
          </a:p>
          <a:p>
            <a:pPr algn="just" fontAlgn="base"/>
            <a:endParaRPr lang="vi-VN" sz="2800" b="1">
              <a:solidFill>
                <a:srgbClr val="FF0000"/>
              </a:solidFill>
              <a:latin typeface="Times New Roman" pitchFamily="18" charset="0"/>
              <a:cs typeface="Times New Roman" pitchFamily="18" charset="0"/>
            </a:endParaRPr>
          </a:p>
        </p:txBody>
      </p:sp>
      <p:sp>
        <p:nvSpPr>
          <p:cNvPr id="5" name="TextBox 4"/>
          <p:cNvSpPr txBox="1"/>
          <p:nvPr/>
        </p:nvSpPr>
        <p:spPr>
          <a:xfrm>
            <a:off x="816429" y="2269671"/>
            <a:ext cx="1975757" cy="369332"/>
          </a:xfrm>
          <a:prstGeom prst="rect">
            <a:avLst/>
          </a:prstGeom>
          <a:noFill/>
        </p:spPr>
        <p:txBody>
          <a:bodyPr wrap="square" rtlCol="0">
            <a:spAutoFit/>
          </a:bodyPr>
          <a:lstStyle/>
          <a:p>
            <a:endParaRPr lang="vi-VN"/>
          </a:p>
        </p:txBody>
      </p:sp>
      <p:sp>
        <p:nvSpPr>
          <p:cNvPr id="6" name="Rectangle 5"/>
          <p:cNvSpPr/>
          <p:nvPr/>
        </p:nvSpPr>
        <p:spPr>
          <a:xfrm>
            <a:off x="97972" y="1555207"/>
            <a:ext cx="6588578" cy="4708981"/>
          </a:xfrm>
          <a:prstGeom prst="rect">
            <a:avLst/>
          </a:prstGeom>
        </p:spPr>
        <p:txBody>
          <a:bodyPr wrap="square">
            <a:spAutoFit/>
          </a:bodyPr>
          <a:lstStyle/>
          <a:p>
            <a:pPr marL="285750" indent="-285750" algn="just">
              <a:buFontTx/>
              <a:buChar char="-"/>
            </a:pPr>
            <a:r>
              <a:rPr lang="vi-VN" sz="2000" smtClean="0">
                <a:latin typeface="+mj-lt"/>
              </a:rPr>
              <a:t>Chủ </a:t>
            </a:r>
            <a:r>
              <a:rPr lang="vi-VN" sz="2000">
                <a:latin typeface="+mj-lt"/>
              </a:rPr>
              <a:t>trương của Việt Nam là giải quyết các tranh chấp ở Biển Đông thông qua biện pháp hòa bình trên tinh thần hiểu biết và tôn trọng lẫn nhau, tuân thủ luật pháp quốc tế nhất là Công ước LHQ về Luật Biển năm 1982. </a:t>
            </a:r>
            <a:endParaRPr lang="vi-VN" sz="2000" smtClean="0">
              <a:latin typeface="+mj-lt"/>
            </a:endParaRPr>
          </a:p>
          <a:p>
            <a:pPr marL="285750" indent="-285750" algn="just">
              <a:buFontTx/>
              <a:buChar char="-"/>
            </a:pPr>
            <a:r>
              <a:rPr lang="vi-VN" sz="2000" smtClean="0">
                <a:latin typeface="+mj-lt"/>
              </a:rPr>
              <a:t>Ký các Hiệp định phân định các vùng biển chồng lấn theo quy định Công ước góp phần tạo môi trường hòa bình, ổn định, hợp tác.</a:t>
            </a:r>
          </a:p>
          <a:p>
            <a:pPr marL="285750" indent="-285750" algn="just">
              <a:buFontTx/>
              <a:buChar char="-"/>
            </a:pPr>
            <a:r>
              <a:rPr lang="vi-VN" sz="2000">
                <a:latin typeface="+mj-lt"/>
              </a:rPr>
              <a:t>Việt Nam </a:t>
            </a:r>
            <a:r>
              <a:rPr lang="vi-VN" sz="2000" smtClean="0">
                <a:latin typeface="+mj-lt"/>
              </a:rPr>
              <a:t>phản </a:t>
            </a:r>
            <a:r>
              <a:rPr lang="vi-VN" sz="2000">
                <a:latin typeface="+mj-lt"/>
              </a:rPr>
              <a:t>đối sử dụng vũ lực hoặc đe dọa sử dụng vũ lực, ủng hộ các bên liên quan giải quyết tranh chấp bằng biện pháp hòa bình trên cơ sở pháp luật và thực tiễn quốc tế, trong đó có Công ước LHQ về Luật Biển năm 1982, tôn trọng quyền của các quốc gia ven biển đối với vùng đặc quyền kinh tế và thềm lục địa của các quốc gia ven biển với luật pháp quốc tế, triển khai thực hiện đầy đủ và có hiệu quả DOC và khuyến khích các bên xây dựng COC.</a:t>
            </a:r>
          </a:p>
        </p:txBody>
      </p:sp>
      <p:pic>
        <p:nvPicPr>
          <p:cNvPr id="5122" name="Picture 2" descr="D:\BÀI TẠP CHÍ\880-2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9" y="1412421"/>
            <a:ext cx="4705349"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192735" y="5122413"/>
            <a:ext cx="4370613" cy="923330"/>
          </a:xfrm>
          <a:prstGeom prst="rect">
            <a:avLst/>
          </a:prstGeom>
        </p:spPr>
        <p:txBody>
          <a:bodyPr wrap="square">
            <a:spAutoFit/>
          </a:bodyPr>
          <a:lstStyle/>
          <a:p>
            <a:r>
              <a:rPr lang="vi-VN"/>
              <a:t>Lễ ký Hiệp định phân định lãnh hải, vùng đặc quyền kinh tế và thềm lục địa trong vịnh Bắc Bộ ngày 25/12/2000</a:t>
            </a:r>
          </a:p>
        </p:txBody>
      </p:sp>
    </p:spTree>
    <p:extLst>
      <p:ext uri="{BB962C8B-B14F-4D97-AF65-F5344CB8AC3E}">
        <p14:creationId xmlns:p14="http://schemas.microsoft.com/office/powerpoint/2010/main" val="322951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 xmlns:a16="http://schemas.microsoft.com/office/drawing/2014/main" id="{C8F75562-DE50-4156-B3C0-A1E7336BC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 xmlns:a16="http://schemas.microsoft.com/office/drawing/2014/main" id="{BC4971F3-AF69-41C8-B16A-A00F7EED79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 xmlns:a16="http://schemas.microsoft.com/office/drawing/2014/main" id="{FE4F7235-C130-4316-8452-CDC2E29AA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 xmlns:a16="http://schemas.microsoft.com/office/drawing/2014/main" id="{C8F75562-DE50-4156-B3C0-A1E7336BC6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
        <p:nvSpPr>
          <p:cNvPr id="17" name="Rectangle 16"/>
          <p:cNvSpPr/>
          <p:nvPr/>
        </p:nvSpPr>
        <p:spPr>
          <a:xfrm>
            <a:off x="864067" y="1812022"/>
            <a:ext cx="4471332" cy="40961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rPr>
              <a:t>Hoàn thành bài tập trắc nghiệm trong phiếu học tập </a:t>
            </a:r>
          </a:p>
          <a:p>
            <a:pPr algn="ctr"/>
            <a:r>
              <a:rPr lang="en-US" sz="2800" b="1" smtClean="0">
                <a:solidFill>
                  <a:schemeClr val="tx1"/>
                </a:solidFill>
              </a:rPr>
              <a:t>(Thời gian 10 phút</a:t>
            </a:r>
            <a:r>
              <a:rPr lang="en-US" b="1" smtClean="0"/>
              <a:t>)</a:t>
            </a:r>
            <a:endParaRPr lang="vi-VN" b="1"/>
          </a:p>
        </p:txBody>
      </p:sp>
      <p:sp>
        <p:nvSpPr>
          <p:cNvPr id="36" name="Rectangle 35"/>
          <p:cNvSpPr/>
          <p:nvPr/>
        </p:nvSpPr>
        <p:spPr>
          <a:xfrm>
            <a:off x="399782" y="1020204"/>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6442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fill="hold" nodeType="withEffect">
                                  <p:stCondLst>
                                    <p:cond delay="0"/>
                                  </p:stCondLst>
                                  <p:childTnLst>
                                    <p:animRot by="21600000">
                                      <p:cBhvr>
                                        <p:cTn id="11" dur="1000" fill="hold"/>
                                        <p:tgtEl>
                                          <p:spTgt spid="2"/>
                                        </p:tgtEl>
                                        <p:attrNameLst>
                                          <p:attrName>r</p:attrName>
                                        </p:attrNameLst>
                                      </p:cBhvr>
                                    </p:animRot>
                                  </p:childTnLst>
                                </p:cTn>
                              </p:par>
                              <p:par>
                                <p:cTn id="12" presetID="22" presetClass="entr" presetSubtype="2"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righ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3" name="图片 13">
            <a:extLst>
              <a:ext uri="{FF2B5EF4-FFF2-40B4-BE49-F238E27FC236}">
                <a16:creationId xmlns=""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
        <p:nvSpPr>
          <p:cNvPr id="17" name="Rectangle 16"/>
          <p:cNvSpPr/>
          <p:nvPr/>
        </p:nvSpPr>
        <p:spPr>
          <a:xfrm>
            <a:off x="864067" y="1812022"/>
            <a:ext cx="4471332" cy="4096160"/>
          </a:xfrm>
          <a:prstGeom prst="rect">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i="1" smtClean="0">
                <a:solidFill>
                  <a:schemeClr val="tx1"/>
                </a:solidFill>
              </a:rPr>
              <a:t>Chứng </a:t>
            </a:r>
            <a:r>
              <a:rPr lang="en-US" i="1">
                <a:solidFill>
                  <a:schemeClr val="tx1"/>
                </a:solidFill>
              </a:rPr>
              <a:t>minh “Việt Nam là nhà nước đầu tiên xác lập chủ quyền và quản lí liên tục đối với quần đảo Hoàng Sa và quần đảo Trường Sa trong lịch sử”. </a:t>
            </a:r>
            <a:endParaRPr lang="en-US" i="1" smtClean="0">
              <a:solidFill>
                <a:schemeClr val="tx1"/>
              </a:solidFill>
            </a:endParaRPr>
          </a:p>
          <a:p>
            <a:pPr marL="285750" indent="-285750">
              <a:buFontTx/>
              <a:buChar char="-"/>
            </a:pPr>
            <a:r>
              <a:rPr lang="en-US" i="1" smtClean="0">
                <a:solidFill>
                  <a:schemeClr val="tx1"/>
                </a:solidFill>
              </a:rPr>
              <a:t>Lập sơ đồ tư duy về tầm quan trọng chiến lược của Biển Đông trên các mặt quốc phòng, an ninh, kinh tế đối với Việt Nam </a:t>
            </a:r>
            <a:endParaRPr lang="vi-VN">
              <a:solidFill>
                <a:schemeClr val="tx1"/>
              </a:solidFill>
            </a:endParaRPr>
          </a:p>
        </p:txBody>
      </p:sp>
      <p:sp>
        <p:nvSpPr>
          <p:cNvPr id="36" name="Rectangle 35"/>
          <p:cNvSpPr/>
          <p:nvPr/>
        </p:nvSpPr>
        <p:spPr>
          <a:xfrm>
            <a:off x="399782" y="1020204"/>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8543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fill="hold" nodeType="withEffect">
                                  <p:stCondLst>
                                    <p:cond delay="0"/>
                                  </p:stCondLst>
                                  <p:childTnLst>
                                    <p:animRot by="21600000">
                                      <p:cBhvr>
                                        <p:cTn id="11" dur="1000" fill="hold"/>
                                        <p:tgtEl>
                                          <p:spTgt spid="2"/>
                                        </p:tgtEl>
                                        <p:attrNameLst>
                                          <p:attrName>r</p:attrName>
                                        </p:attrNameLst>
                                      </p:cBhvr>
                                    </p:animRot>
                                  </p:childTnLst>
                                </p:cTn>
                              </p:par>
                              <p:par>
                                <p:cTn id="12" presetID="22" presetClass="entr" presetSubtype="2"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righ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 xmlns:a16="http://schemas.microsoft.com/office/drawing/2014/main" id="{C8F75562-DE50-4156-B3C0-A1E7336BC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 xmlns:a16="http://schemas.microsoft.com/office/drawing/2014/main" id="{BC4971F3-AF69-41C8-B16A-A00F7EED79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 xmlns:a16="http://schemas.microsoft.com/office/drawing/2014/main" id="{FE4F7235-C130-4316-8452-CDC2E29AA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 xmlns:a16="http://schemas.microsoft.com/office/drawing/2014/main" id="{C8F75562-DE50-4156-B3C0-A1E7336BC6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 xmlns:a16="http://schemas.microsoft.com/office/drawing/2014/main" id="{F03D4E51-7AF3-7944-993B-72B0687F988B}"/>
              </a:ext>
            </a:extLst>
          </p:cNvPr>
          <p:cNvSpPr/>
          <p:nvPr/>
        </p:nvSpPr>
        <p:spPr>
          <a:xfrm>
            <a:off x="7348532" y="3758531"/>
            <a:ext cx="3738524"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smtClean="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864067" y="1812022"/>
            <a:ext cx="4471332" cy="40961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smtClean="0">
                <a:solidFill>
                  <a:schemeClr val="tx1"/>
                </a:solidFill>
              </a:rPr>
              <a:t>Là một học sinh em cần làm gì để góp phần bảo vệ chủ quyền biển đảo của tổ quốc . </a:t>
            </a:r>
            <a:endParaRPr lang="vi-VN" sz="2800">
              <a:solidFill>
                <a:schemeClr val="tx1"/>
              </a:solidFill>
            </a:endParaRPr>
          </a:p>
        </p:txBody>
      </p:sp>
      <p:sp>
        <p:nvSpPr>
          <p:cNvPr id="36" name="Rectangle 35"/>
          <p:cNvSpPr/>
          <p:nvPr/>
        </p:nvSpPr>
        <p:spPr>
          <a:xfrm>
            <a:off x="399782" y="1020204"/>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8543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fill="hold" nodeType="withEffect">
                                  <p:stCondLst>
                                    <p:cond delay="0"/>
                                  </p:stCondLst>
                                  <p:childTnLst>
                                    <p:animRot by="21600000">
                                      <p:cBhvr>
                                        <p:cTn id="11" dur="1000" fill="hold"/>
                                        <p:tgtEl>
                                          <p:spTgt spid="2"/>
                                        </p:tgtEl>
                                        <p:attrNameLst>
                                          <p:attrName>r</p:attrName>
                                        </p:attrNameLst>
                                      </p:cBhvr>
                                    </p:animRot>
                                  </p:childTnLst>
                                </p:cTn>
                              </p:par>
                              <p:par>
                                <p:cTn id="12" presetID="22" presetClass="entr" presetSubtype="2"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righ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 xmlns:a16="http://schemas.microsoft.com/office/drawing/2014/main" id="{C8F75562-DE50-4156-B3C0-A1E7336BC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 xmlns:a16="http://schemas.microsoft.com/office/drawing/2014/main" id="{BC4971F3-AF69-41C8-B16A-A00F7EED79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 xmlns:a16="http://schemas.microsoft.com/office/drawing/2014/main" id="{FE4F7235-C130-4316-8452-CDC2E29AA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 xmlns:a16="http://schemas.microsoft.com/office/drawing/2014/main" id="{C8F75562-DE50-4156-B3C0-A1E7336BC6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 xmlns:a16="http://schemas.microsoft.com/office/drawing/2014/main" id="{F03D4E51-7AF3-7944-993B-72B0687F988B}"/>
              </a:ext>
            </a:extLst>
          </p:cNvPr>
          <p:cNvSpPr/>
          <p:nvPr/>
        </p:nvSpPr>
        <p:spPr>
          <a:xfrm>
            <a:off x="7348532" y="3758531"/>
            <a:ext cx="3738524"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smtClean="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864067" y="1812022"/>
            <a:ext cx="4471332" cy="40961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Sưu tầm tư liệu, hãy viết bài (300 từ) về hoạt động bảo vệ chủ quyền biển đảo của Việt Nam hiện nay.</a:t>
            </a:r>
            <a:endParaRPr lang="vi-VN" sz="2800">
              <a:solidFill>
                <a:schemeClr val="tx1"/>
              </a:solidFill>
            </a:endParaRPr>
          </a:p>
        </p:txBody>
      </p:sp>
      <p:sp>
        <p:nvSpPr>
          <p:cNvPr id="36" name="Rectangle 35"/>
          <p:cNvSpPr/>
          <p:nvPr/>
        </p:nvSpPr>
        <p:spPr>
          <a:xfrm>
            <a:off x="399782" y="1020204"/>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644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fill="hold" nodeType="withEffect">
                                  <p:stCondLst>
                                    <p:cond delay="0"/>
                                  </p:stCondLst>
                                  <p:childTnLst>
                                    <p:animRot by="21600000">
                                      <p:cBhvr>
                                        <p:cTn id="11" dur="1000" fill="hold"/>
                                        <p:tgtEl>
                                          <p:spTgt spid="2"/>
                                        </p:tgtEl>
                                        <p:attrNameLst>
                                          <p:attrName>r</p:attrName>
                                        </p:attrNameLst>
                                      </p:cBhvr>
                                    </p:animRot>
                                  </p:childTnLst>
                                </p:cTn>
                              </p:par>
                              <p:par>
                                <p:cTn id="12" presetID="22" presetClass="entr" presetSubtype="2"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righ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286435"/>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36120" y="971550"/>
            <a:ext cx="10776858" cy="69396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smtClean="0">
                <a:solidFill>
                  <a:srgbClr val="FF0000"/>
                </a:solidFill>
              </a:rPr>
              <a:t>Đọc các tư liệu sau và trả lời các câu hỏi:</a:t>
            </a:r>
            <a:endParaRPr lang="vi-VN" sz="3200">
              <a:solidFill>
                <a:srgbClr val="FF0000"/>
              </a:solidFill>
            </a:endParaRPr>
          </a:p>
        </p:txBody>
      </p:sp>
      <p:sp>
        <p:nvSpPr>
          <p:cNvPr id="6" name="Rectangle 5"/>
          <p:cNvSpPr/>
          <p:nvPr/>
        </p:nvSpPr>
        <p:spPr>
          <a:xfrm>
            <a:off x="734785" y="1902061"/>
            <a:ext cx="6180365" cy="2703304"/>
          </a:xfrm>
          <a:prstGeom prst="rect">
            <a:avLst/>
          </a:prstGeom>
          <a:solidFill>
            <a:schemeClr val="bg2"/>
          </a:solidFill>
          <a:ln>
            <a:noFill/>
          </a:ln>
        </p:spPr>
        <p:txBody>
          <a:bodyPr wrap="square">
            <a:spAutoFit/>
          </a:bodyPr>
          <a:lstStyle/>
          <a:p>
            <a:pPr algn="just">
              <a:lnSpc>
                <a:spcPct val="150000"/>
              </a:lnSpc>
              <a:spcBef>
                <a:spcPts val="100"/>
              </a:spcBef>
              <a:spcAft>
                <a:spcPts val="100"/>
              </a:spcAft>
            </a:pPr>
            <a:r>
              <a:rPr lang="fr-FR" b="1" i="1" smtClean="0">
                <a:solidFill>
                  <a:srgbClr val="FF0000"/>
                </a:solidFill>
                <a:latin typeface="Times New Roman"/>
                <a:ea typeface="Calibri"/>
                <a:cs typeface="Vrinda"/>
              </a:rPr>
              <a:t> </a:t>
            </a:r>
            <a:r>
              <a:rPr lang="vi-VN" b="1" i="1" smtClean="0">
                <a:solidFill>
                  <a:srgbClr val="FF0000"/>
                </a:solidFill>
                <a:latin typeface="Times New Roman"/>
                <a:ea typeface="Calibri"/>
                <a:cs typeface="Vrinda"/>
              </a:rPr>
              <a:t>- </a:t>
            </a:r>
            <a:r>
              <a:rPr lang="vi-VN" sz="2800" b="1" i="1" smtClean="0">
                <a:solidFill>
                  <a:srgbClr val="FF0000"/>
                </a:solidFill>
                <a:latin typeface="Times New Roman"/>
                <a:ea typeface="Calibri"/>
                <a:cs typeface="Vrinda"/>
              </a:rPr>
              <a:t>Các Tư liệu này nói lên vấn đề gì? </a:t>
            </a:r>
            <a:endParaRPr lang="vi-VN" sz="2800" b="1" i="1">
              <a:solidFill>
                <a:srgbClr val="FF0000"/>
              </a:solidFill>
              <a:latin typeface="Times New Roman"/>
              <a:ea typeface="Calibri"/>
              <a:cs typeface="Vrinda"/>
            </a:endParaRPr>
          </a:p>
          <a:p>
            <a:pPr algn="just">
              <a:lnSpc>
                <a:spcPct val="150000"/>
              </a:lnSpc>
              <a:spcBef>
                <a:spcPts val="100"/>
              </a:spcBef>
              <a:spcAft>
                <a:spcPts val="100"/>
              </a:spcAft>
            </a:pPr>
            <a:r>
              <a:rPr lang="fr-FR" sz="2800" b="1" i="1" smtClean="0">
                <a:solidFill>
                  <a:srgbClr val="FF0000"/>
                </a:solidFill>
                <a:latin typeface="Times New Roman"/>
                <a:ea typeface="Calibri"/>
                <a:cs typeface="Vrinda"/>
              </a:rPr>
              <a:t>- </a:t>
            </a:r>
            <a:r>
              <a:rPr lang="vi-VN" sz="2800" b="1" i="1" smtClean="0">
                <a:solidFill>
                  <a:srgbClr val="FF0000"/>
                </a:solidFill>
                <a:latin typeface="Times New Roman"/>
                <a:ea typeface="Calibri"/>
                <a:cs typeface="Vrinda"/>
              </a:rPr>
              <a:t>Vấn đề đó được </a:t>
            </a:r>
            <a:r>
              <a:rPr lang="fr-FR" sz="2800" b="1" i="1" smtClean="0">
                <a:solidFill>
                  <a:srgbClr val="FF0000"/>
                </a:solidFill>
                <a:latin typeface="Times New Roman"/>
                <a:ea typeface="Calibri"/>
                <a:cs typeface="Vrinda"/>
              </a:rPr>
              <a:t>thực thi như thế nào</a:t>
            </a:r>
            <a:r>
              <a:rPr lang="vi-VN" sz="2800" b="1" i="1" smtClean="0">
                <a:solidFill>
                  <a:srgbClr val="FF0000"/>
                </a:solidFill>
                <a:latin typeface="Times New Roman"/>
                <a:ea typeface="Calibri"/>
                <a:cs typeface="Vrinda"/>
              </a:rPr>
              <a:t> Trong lịch sử và trong giai đoạn hiện nay</a:t>
            </a:r>
            <a:r>
              <a:rPr lang="fr-FR" sz="2800" b="1" i="1" smtClean="0">
                <a:solidFill>
                  <a:srgbClr val="FF0000"/>
                </a:solidFill>
                <a:latin typeface="Times New Roman"/>
                <a:ea typeface="Calibri"/>
                <a:cs typeface="Vrinda"/>
              </a:rPr>
              <a:t>?</a:t>
            </a:r>
            <a:endParaRPr lang="vi-VN" sz="2800" b="1" smtClean="0">
              <a:solidFill>
                <a:srgbClr val="FF0000"/>
              </a:solidFill>
              <a:latin typeface="Calibri"/>
              <a:ea typeface="Calibri"/>
              <a:cs typeface="Vrinda"/>
            </a:endParaRPr>
          </a:p>
        </p:txBody>
      </p:sp>
      <p:pic>
        <p:nvPicPr>
          <p:cNvPr id="7" name="Picture 6">
            <a:extLst>
              <a:ext uri="{FF2B5EF4-FFF2-40B4-BE49-F238E27FC236}">
                <a16:creationId xmlns="" xmlns:a16="http://schemas.microsoft.com/office/drawing/2014/main" id="{4249BBE7-9A15-82D3-A48D-C1D4ABFC0604}"/>
              </a:ext>
            </a:extLst>
          </p:cNvPr>
          <p:cNvPicPr>
            <a:picLocks noChangeAspect="1"/>
          </p:cNvPicPr>
          <p:nvPr/>
        </p:nvPicPr>
        <p:blipFill>
          <a:blip r:embed="rId2"/>
          <a:stretch>
            <a:fillRect/>
          </a:stretch>
        </p:blipFill>
        <p:spPr>
          <a:xfrm>
            <a:off x="7537448" y="1902061"/>
            <a:ext cx="3639459" cy="4667945"/>
          </a:xfrm>
          <a:prstGeom prst="rect">
            <a:avLst/>
          </a:prstGeom>
          <a:solidFill>
            <a:schemeClr val="tx2"/>
          </a:solidFill>
        </p:spPr>
      </p:pic>
    </p:spTree>
    <p:extLst>
      <p:ext uri="{BB962C8B-B14F-4D97-AF65-F5344CB8AC3E}">
        <p14:creationId xmlns:p14="http://schemas.microsoft.com/office/powerpoint/2010/main" val="166756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286435"/>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824593" y="853455"/>
            <a:ext cx="9938658" cy="984885"/>
          </a:xfrm>
          <a:prstGeom prst="rect">
            <a:avLst/>
          </a:prstGeom>
          <a:noFill/>
        </p:spPr>
        <p:txBody>
          <a:bodyPr wrap="square" rtlCol="0">
            <a:spAutoFit/>
          </a:bodyPr>
          <a:lstStyle/>
          <a:p>
            <a:pPr algn="ctr">
              <a:spcBef>
                <a:spcPts val="1200"/>
              </a:spcBef>
            </a:pPr>
            <a:r>
              <a:rPr lang="en-US" sz="2400" b="1" smtClean="0">
                <a:solidFill>
                  <a:srgbClr val="FF0000"/>
                </a:solidFill>
                <a:latin typeface="Times New Roman" panose="02020603050405020304" pitchFamily="18" charset="0"/>
                <a:cs typeface="Times New Roman" panose="02020603050405020304" pitchFamily="18" charset="0"/>
              </a:rPr>
              <a:t>NỘI DUNG BÀI HỌC</a:t>
            </a:r>
          </a:p>
          <a:p>
            <a:pPr algn="just">
              <a:spcBef>
                <a:spcPts val="1200"/>
              </a:spcBef>
            </a:pPr>
            <a:endParaRPr lang="en-US" sz="2400" b="1">
              <a:latin typeface="Times New Roman" panose="02020603050405020304" pitchFamily="18" charset="0"/>
              <a:cs typeface="Times New Roman" panose="02020603050405020304" pitchFamily="18" charset="0"/>
            </a:endParaRPr>
          </a:p>
        </p:txBody>
      </p:sp>
      <p:sp>
        <p:nvSpPr>
          <p:cNvPr id="3" name="Rectangle 2"/>
          <p:cNvSpPr/>
          <p:nvPr/>
        </p:nvSpPr>
        <p:spPr>
          <a:xfrm>
            <a:off x="3799114" y="1838339"/>
            <a:ext cx="3350080" cy="430257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pPr>
            <a:r>
              <a:rPr lang="fr-FR" sz="2400" b="1" smtClean="0">
                <a:solidFill>
                  <a:srgbClr val="000000"/>
                </a:solidFill>
                <a:latin typeface="Times New Roman"/>
                <a:cs typeface="Vrinda"/>
              </a:rPr>
              <a:t>L</a:t>
            </a:r>
            <a:r>
              <a:rPr lang="fr-FR" sz="2400" b="1" smtClean="0">
                <a:solidFill>
                  <a:srgbClr val="000000"/>
                </a:solidFill>
                <a:latin typeface="Times New Roman"/>
                <a:ea typeface="Calibri"/>
                <a:cs typeface="Vrinda"/>
              </a:rPr>
              <a:t>ịch </a:t>
            </a:r>
            <a:r>
              <a:rPr lang="fr-FR" sz="2400" b="1">
                <a:solidFill>
                  <a:srgbClr val="000000"/>
                </a:solidFill>
                <a:latin typeface="Times New Roman"/>
                <a:ea typeface="Calibri"/>
                <a:cs typeface="Vrinda"/>
              </a:rPr>
              <a:t>sử bảo vệ chủ quyền, các quyền và lợi ích hợp pháp của Việt Nam đối với quần đảo Hoàng Sa và quần đảo Trường Sa</a:t>
            </a:r>
            <a:endParaRPr lang="vi-VN" sz="2400">
              <a:solidFill>
                <a:prstClr val="black"/>
              </a:solidFill>
              <a:latin typeface="Calibri"/>
              <a:ea typeface="Calibri"/>
              <a:cs typeface="Vrinda"/>
            </a:endParaRPr>
          </a:p>
        </p:txBody>
      </p:sp>
      <p:sp>
        <p:nvSpPr>
          <p:cNvPr id="5" name="Rectangle 4"/>
          <p:cNvSpPr/>
          <p:nvPr/>
        </p:nvSpPr>
        <p:spPr>
          <a:xfrm>
            <a:off x="498021" y="1838340"/>
            <a:ext cx="2816679" cy="43025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ts val="1200"/>
              </a:spcBef>
            </a:pPr>
            <a:r>
              <a:rPr lang="en-US" sz="2400" b="1" smtClean="0">
                <a:solidFill>
                  <a:prstClr val="black"/>
                </a:solidFill>
                <a:latin typeface="Times New Roman" panose="02020603050405020304" pitchFamily="18" charset="0"/>
                <a:cs typeface="Times New Roman" panose="02020603050405020304" pitchFamily="18" charset="0"/>
              </a:rPr>
              <a:t>Tầm </a:t>
            </a:r>
            <a:r>
              <a:rPr lang="en-US" sz="2400" b="1">
                <a:solidFill>
                  <a:prstClr val="black"/>
                </a:solidFill>
                <a:latin typeface="Times New Roman" panose="02020603050405020304" pitchFamily="18" charset="0"/>
                <a:cs typeface="Times New Roman" panose="02020603050405020304" pitchFamily="18" charset="0"/>
              </a:rPr>
              <a:t>quan trọng của Biển Đông</a:t>
            </a:r>
          </a:p>
        </p:txBody>
      </p:sp>
      <p:sp>
        <p:nvSpPr>
          <p:cNvPr id="6" name="Rectangle 5"/>
          <p:cNvSpPr/>
          <p:nvPr/>
        </p:nvSpPr>
        <p:spPr>
          <a:xfrm>
            <a:off x="7796893" y="1838340"/>
            <a:ext cx="3201628" cy="430257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ts val="1200"/>
              </a:spcBef>
            </a:pPr>
            <a:r>
              <a:rPr lang="en-US" sz="2400" b="1" smtClean="0">
                <a:solidFill>
                  <a:prstClr val="black"/>
                </a:solidFill>
                <a:latin typeface="Times New Roman" panose="02020603050405020304" pitchFamily="18" charset="0"/>
                <a:cs typeface="Times New Roman" panose="02020603050405020304" pitchFamily="18" charset="0"/>
              </a:rPr>
              <a:t> </a:t>
            </a:r>
            <a:r>
              <a:rPr lang="vi-VN" sz="2400" b="1">
                <a:solidFill>
                  <a:prstClr val="black"/>
                </a:solidFill>
                <a:latin typeface="Times New Roman" panose="02020603050405020304" pitchFamily="18" charset="0"/>
                <a:cs typeface="Times New Roman" panose="02020603050405020304" pitchFamily="18" charset="0"/>
              </a:rPr>
              <a:t>Chủ trương của Việt Nam giải quyết các tranh chấp ở Biển Đông bằng biện pháp hòa bình</a:t>
            </a:r>
            <a:endParaRPr lang="en-US" sz="2400" b="1">
              <a:solidFill>
                <a:prstClr val="black"/>
              </a:solidFill>
              <a:latin typeface="Times New Roman" panose="02020603050405020304" pitchFamily="18" charset="0"/>
              <a:cs typeface="Times New Roman" panose="02020603050405020304" pitchFamily="18" charset="0"/>
            </a:endParaRPr>
          </a:p>
        </p:txBody>
      </p:sp>
      <p:sp>
        <p:nvSpPr>
          <p:cNvPr id="7" name="Freeform 25">
            <a:extLst>
              <a:ext uri="{FF2B5EF4-FFF2-40B4-BE49-F238E27FC236}">
                <a16:creationId xmlns="" xmlns:a16="http://schemas.microsoft.com/office/drawing/2014/main" id="{F8FE37F1-EB17-9B48-B41A-938E655A17BF}"/>
              </a:ext>
            </a:extLst>
          </p:cNvPr>
          <p:cNvSpPr>
            <a:spLocks/>
          </p:cNvSpPr>
          <p:nvPr/>
        </p:nvSpPr>
        <p:spPr bwMode="auto">
          <a:xfrm>
            <a:off x="648929" y="1958573"/>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smtClean="0">
                <a:ln>
                  <a:noFill/>
                </a:ln>
                <a:solidFill>
                  <a:sysClr val="windowText" lastClr="000000"/>
                </a:solidFill>
                <a:effectLst/>
                <a:uLnTx/>
                <a:uFillTx/>
                <a:latin typeface="Calibri"/>
                <a:ea typeface="宋体" panose="02010600030101010101" pitchFamily="2" charset="-122"/>
                <a:cs typeface="+mn-cs"/>
              </a:rPr>
              <a:t>1</a:t>
            </a: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 name="Freeform 25">
            <a:extLst>
              <a:ext uri="{FF2B5EF4-FFF2-40B4-BE49-F238E27FC236}">
                <a16:creationId xmlns="" xmlns:a16="http://schemas.microsoft.com/office/drawing/2014/main" id="{F8FE37F1-EB17-9B48-B41A-938E655A17BF}"/>
              </a:ext>
            </a:extLst>
          </p:cNvPr>
          <p:cNvSpPr>
            <a:spLocks/>
          </p:cNvSpPr>
          <p:nvPr/>
        </p:nvSpPr>
        <p:spPr bwMode="auto">
          <a:xfrm>
            <a:off x="4212772" y="1913040"/>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2400" kern="0">
                <a:solidFill>
                  <a:sysClr val="windowText" lastClr="000000"/>
                </a:solidFill>
                <a:latin typeface="Calibri"/>
                <a:ea typeface="宋体" panose="02010600030101010101" pitchFamily="2" charset="-122"/>
              </a:rPr>
              <a:t>2</a:t>
            </a: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9" name="Freeform 25">
            <a:extLst>
              <a:ext uri="{FF2B5EF4-FFF2-40B4-BE49-F238E27FC236}">
                <a16:creationId xmlns="" xmlns:a16="http://schemas.microsoft.com/office/drawing/2014/main" id="{F8FE37F1-EB17-9B48-B41A-938E655A17BF}"/>
              </a:ext>
            </a:extLst>
          </p:cNvPr>
          <p:cNvSpPr>
            <a:spLocks/>
          </p:cNvSpPr>
          <p:nvPr/>
        </p:nvSpPr>
        <p:spPr bwMode="auto">
          <a:xfrm>
            <a:off x="8067543" y="1838340"/>
            <a:ext cx="434975" cy="531622"/>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2400" kern="0" noProof="0" smtClean="0">
                <a:solidFill>
                  <a:sysClr val="windowText" lastClr="000000"/>
                </a:solidFill>
                <a:latin typeface="Calibri"/>
                <a:ea typeface="宋体" panose="02010600030101010101" pitchFamily="2" charset="-122"/>
              </a:rPr>
              <a:t>3</a:t>
            </a: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13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par>
                                <p:cTn id="10" presetID="5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par>
                                <p:cTn id="15" presetID="5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Scale>
                                      <p:cBhvr>
                                        <p:cTn id="1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gtEl>
                                        <p:attrNameLst>
                                          <p:attrName>ppt_x</p:attrName>
                                          <p:attrName>ppt_y</p:attrName>
                                        </p:attrNameLst>
                                      </p:cBhvr>
                                    </p:animMotion>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286435"/>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81693" y="1845129"/>
            <a:ext cx="11495313" cy="4062651"/>
          </a:xfrm>
          <a:prstGeom prst="rect">
            <a:avLst/>
          </a:prstGeom>
          <a:noFill/>
        </p:spPr>
        <p:txBody>
          <a:bodyPr wrap="square" rtlCol="0">
            <a:spAutoFit/>
          </a:bodyPr>
          <a:lstStyle/>
          <a:p>
            <a:pPr algn="just"/>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Nêu được Việt Nam là nhà nước đầu tiên xác lập chủ quyền và quản lí tiên tục đối với quần đảo Hoàng Sa và Trường Sa trong lịch sử. </a:t>
            </a:r>
            <a:endParaRPr lang="vi-VN" sz="2400">
              <a:latin typeface="Times New Roman" pitchFamily="18" charset="0"/>
              <a:cs typeface="Times New Roman" pitchFamily="18" charset="0"/>
            </a:endParaRPr>
          </a:p>
          <a:p>
            <a:pPr algn="just"/>
            <a:r>
              <a:rPr lang="en-US" sz="2400">
                <a:latin typeface="Times New Roman" pitchFamily="18" charset="0"/>
                <a:cs typeface="Times New Roman" pitchFamily="18" charset="0"/>
              </a:rPr>
              <a:t>- Trình bày được nét chính về cuộc đấu tranh bảo vệ và thực thi chủ quyền, các quyền và lợi ích hợp pháp của Việt Nam ở Biển Đông.</a:t>
            </a:r>
            <a:endParaRPr lang="vi-VN" sz="2400">
              <a:latin typeface="Times New Roman" pitchFamily="18" charset="0"/>
              <a:cs typeface="Times New Roman" pitchFamily="18" charset="0"/>
            </a:endParaRPr>
          </a:p>
          <a:p>
            <a:pPr algn="just"/>
            <a:r>
              <a:rPr lang="en-US" sz="2400" smtClean="0">
                <a:latin typeface="Times New Roman" pitchFamily="18" charset="0"/>
                <a:cs typeface="Times New Roman" pitchFamily="18" charset="0"/>
              </a:rPr>
              <a:t>- Nêu </a:t>
            </a:r>
            <a:r>
              <a:rPr lang="en-US" sz="2400">
                <a:latin typeface="Times New Roman" pitchFamily="18" charset="0"/>
                <a:cs typeface="Times New Roman" pitchFamily="18" charset="0"/>
              </a:rPr>
              <a:t>được chủ trương của Việt Nam giải quyết các tranh chấp bằng biện pháp hòa bình. </a:t>
            </a:r>
            <a:endParaRPr lang="en-US" sz="2400" smtClean="0">
              <a:latin typeface="Times New Roman" pitchFamily="18" charset="0"/>
              <a:cs typeface="Times New Roman" pitchFamily="18" charset="0"/>
            </a:endParaRPr>
          </a:p>
          <a:p>
            <a:pPr algn="just"/>
            <a:r>
              <a:rPr lang="en-US" sz="2400" smtClean="0">
                <a:latin typeface="Times New Roman" pitchFamily="18" charset="0"/>
                <a:cs typeface="Times New Roman" pitchFamily="18" charset="0"/>
              </a:rPr>
              <a:t>- Nêu được những nét chính </a:t>
            </a:r>
            <a:r>
              <a:rPr lang="vi-VN" sz="2400">
                <a:latin typeface="Times New Roman" pitchFamily="18" charset="0"/>
                <a:cs typeface="Times New Roman" pitchFamily="18" charset="0"/>
              </a:rPr>
              <a:t>về các cuộc đấu tranh bảo vệ và thực thi chủ quyền, các quyền và lợi ích hợp pháp của Việt Nam ở Biển Đông.</a:t>
            </a:r>
          </a:p>
          <a:p>
            <a:pPr algn="just"/>
            <a:r>
              <a:rPr lang="en-US" sz="2400" smtClean="0">
                <a:latin typeface="Times New Roman" pitchFamily="18" charset="0"/>
                <a:cs typeface="Times New Roman" pitchFamily="18" charset="0"/>
              </a:rPr>
              <a:t>- Trân trọng những thành quả đấu tranh bảo vệ quyền, các quyền và lợi ích hợp pháp của Việt Nam ở Biển Đông trong lịch sử, </a:t>
            </a:r>
            <a:r>
              <a:rPr lang="vi-VN" sz="2400">
                <a:latin typeface="Times New Roman" pitchFamily="18" charset="0"/>
                <a:cs typeface="Times New Roman" pitchFamily="18" charset="0"/>
              </a:rPr>
              <a:t>sẵn sàng tham gia đóng góp vào cuộc đấu tranh bảo vệ chủ quyền biển, đảo Việt Nam.</a:t>
            </a:r>
            <a:endParaRPr lang="en-US" sz="2400" smtClean="0">
              <a:latin typeface="Times New Roman" pitchFamily="18" charset="0"/>
              <a:cs typeface="Times New Roman" pitchFamily="18" charset="0"/>
            </a:endParaRPr>
          </a:p>
          <a:p>
            <a:pPr marL="285750" indent="-285750" algn="just">
              <a:buFontTx/>
              <a:buChar char="-"/>
            </a:pPr>
            <a:endParaRPr lang="vi-VN">
              <a:effectLst/>
            </a:endParaRPr>
          </a:p>
        </p:txBody>
      </p:sp>
      <p:sp>
        <p:nvSpPr>
          <p:cNvPr id="3" name="TextBox 2"/>
          <p:cNvSpPr txBox="1"/>
          <p:nvPr/>
        </p:nvSpPr>
        <p:spPr>
          <a:xfrm>
            <a:off x="612321" y="1077686"/>
            <a:ext cx="5976258" cy="523220"/>
          </a:xfrm>
          <a:prstGeom prst="rect">
            <a:avLst/>
          </a:prstGeom>
          <a:noFill/>
        </p:spPr>
        <p:txBody>
          <a:bodyPr wrap="square" rtlCol="0">
            <a:spAutoFit/>
          </a:bodyPr>
          <a:lstStyle/>
          <a:p>
            <a:r>
              <a:rPr lang="en-US" sz="2800" i="1" smtClean="0">
                <a:solidFill>
                  <a:srgbClr val="FF0000"/>
                </a:solidFill>
                <a:latin typeface="Times New Roman" pitchFamily="18" charset="0"/>
                <a:cs typeface="Times New Roman" pitchFamily="18" charset="0"/>
              </a:rPr>
              <a:t>Học xong bài này, các em sẽ:</a:t>
            </a:r>
            <a:endParaRPr lang="vi-VN" sz="2800" i="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3492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25" y="66586"/>
            <a:ext cx="10248900" cy="523220"/>
          </a:xfrm>
          <a:prstGeom prst="rect">
            <a:avLst/>
          </a:prstGeom>
        </p:spPr>
        <p:txBody>
          <a:bodyPr wrap="square">
            <a:spAutoFit/>
          </a:bodyPr>
          <a:lstStyle/>
          <a:p>
            <a:pPr algn="just">
              <a:spcBef>
                <a:spcPts val="1200"/>
              </a:spcBef>
            </a:pPr>
            <a:r>
              <a:rPr lang="en-US" sz="2800" b="1">
                <a:solidFill>
                  <a:srgbClr val="212529"/>
                </a:solidFill>
                <a:latin typeface="Open Sans"/>
              </a:rPr>
              <a:t>	</a:t>
            </a:r>
            <a:endParaRPr lang="en-US" sz="2800">
              <a:latin typeface="Times New Roman" panose="02020603050405020304" pitchFamily="18" charset="0"/>
              <a:cs typeface="Times New Roman" panose="02020603050405020304" pitchFamily="18" charset="0"/>
            </a:endParaRPr>
          </a:p>
        </p:txBody>
      </p:sp>
      <p:sp>
        <p:nvSpPr>
          <p:cNvPr id="6" name="Rectangle 5"/>
          <p:cNvSpPr/>
          <p:nvPr/>
        </p:nvSpPr>
        <p:spPr>
          <a:xfrm>
            <a:off x="161925" y="614660"/>
            <a:ext cx="11896725" cy="954107"/>
          </a:xfrm>
          <a:prstGeom prst="rect">
            <a:avLst/>
          </a:prstGeom>
        </p:spPr>
        <p:txBody>
          <a:bodyPr wrap="square">
            <a:spAutoFit/>
          </a:bodyPr>
          <a:lstStyle/>
          <a:p>
            <a:pPr algn="just" fontAlgn="base"/>
            <a:r>
              <a:rPr lang="en-US" sz="2800" b="1" smtClean="0">
                <a:solidFill>
                  <a:srgbClr val="FF0000"/>
                </a:solidFill>
              </a:rPr>
              <a:t> 1. Tầm quan trọng của Biển Đông</a:t>
            </a:r>
          </a:p>
          <a:p>
            <a:pPr algn="just" fontAlgn="base"/>
            <a:r>
              <a:rPr lang="en-US" sz="2800" b="1">
                <a:solidFill>
                  <a:srgbClr val="FF0000"/>
                </a:solidFill>
              </a:rPr>
              <a:t> </a:t>
            </a:r>
            <a:r>
              <a:rPr lang="en-US" sz="2800" b="1" smtClean="0">
                <a:solidFill>
                  <a:srgbClr val="FF0000"/>
                </a:solidFill>
              </a:rPr>
              <a:t>   a. Về Quốc phòng , an ninh  </a:t>
            </a:r>
            <a:endParaRPr lang="en-US" sz="2800"/>
          </a:p>
        </p:txBody>
      </p:sp>
      <p:pic>
        <p:nvPicPr>
          <p:cNvPr id="8" name="Picture 7" descr="Vai trò quan trọng của biển Việt Nam trong bảo vệ quốc phòng-an ninh của đất nước"/>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5102" y="3469822"/>
            <a:ext cx="2481262" cy="2326822"/>
          </a:xfrm>
          <a:prstGeom prst="rect">
            <a:avLst/>
          </a:prstGeom>
          <a:noFill/>
          <a:ln>
            <a:noFill/>
          </a:ln>
        </p:spPr>
      </p:pic>
      <p:pic>
        <p:nvPicPr>
          <p:cNvPr id="9" name="Picture 8" descr="An ninh biển Việt Nam giữ vai trò quan trọng đặc biệt đối với quốc gi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156" y="3469822"/>
            <a:ext cx="2327094" cy="2326821"/>
          </a:xfrm>
          <a:prstGeom prst="rect">
            <a:avLst/>
          </a:prstGeom>
          <a:noFill/>
          <a:ln>
            <a:noFill/>
          </a:ln>
        </p:spPr>
      </p:pic>
      <p:pic>
        <p:nvPicPr>
          <p:cNvPr id="10" name="Picture 9" descr="Đảm bảo an ninh chính trị, trật tự, an toàn xã hội nơi địa đầu Tổ quố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8545" y="3469822"/>
            <a:ext cx="2653484" cy="2326821"/>
          </a:xfrm>
          <a:prstGeom prst="rect">
            <a:avLst/>
          </a:prstGeom>
          <a:noFill/>
          <a:ln>
            <a:noFill/>
          </a:ln>
        </p:spPr>
      </p:pic>
      <p:pic>
        <p:nvPicPr>
          <p:cNvPr id="11" name="Picture 10" descr="Điểm sáng đối ngoại quốc phòng - giữ gìn an ninh biển, đảo Tây Nam của Tổ  quốc | VOV.V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3934" y="3469822"/>
            <a:ext cx="2113915" cy="2326821"/>
          </a:xfrm>
          <a:prstGeom prst="rect">
            <a:avLst/>
          </a:prstGeom>
          <a:noFill/>
          <a:ln>
            <a:noFill/>
          </a:ln>
        </p:spPr>
      </p:pic>
      <p:sp>
        <p:nvSpPr>
          <p:cNvPr id="12" name="Rectangle 11"/>
          <p:cNvSpPr/>
          <p:nvPr/>
        </p:nvSpPr>
        <p:spPr>
          <a:xfrm>
            <a:off x="979714" y="1877786"/>
            <a:ext cx="9797143" cy="112667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0000"/>
                </a:solidFill>
                <a:latin typeface="Times New Roman" pitchFamily="18" charset="0"/>
                <a:cs typeface="Times New Roman" pitchFamily="18" charset="0"/>
              </a:rPr>
              <a:t>Thảo luận nhóm</a:t>
            </a:r>
          </a:p>
          <a:p>
            <a:pPr algn="ctr"/>
            <a:r>
              <a:rPr lang="en-US" sz="2400" b="1" smtClean="0">
                <a:solidFill>
                  <a:srgbClr val="FF0000"/>
                </a:solidFill>
                <a:latin typeface="Times New Roman" pitchFamily="18" charset="0"/>
                <a:cs typeface="Times New Roman" pitchFamily="18" charset="0"/>
              </a:rPr>
              <a:t>Quan sát tranh ảnh và đọc thông tin trang 84 mục 1a, hãy làm rõ vai trò của Biển Đông đối với quốc phòng, an ninh</a:t>
            </a:r>
            <a:endParaRPr lang="vi-VN" sz="2400" b="1">
              <a:solidFill>
                <a:srgbClr val="FF0000"/>
              </a:solidFill>
              <a:latin typeface="Times New Roman" pitchFamily="18" charset="0"/>
              <a:cs typeface="Times New Roman" pitchFamily="18" charset="0"/>
            </a:endParaRPr>
          </a:p>
        </p:txBody>
      </p:sp>
      <p:sp>
        <p:nvSpPr>
          <p:cNvPr id="13" name="Rectangle 12"/>
          <p:cNvSpPr/>
          <p:nvPr/>
        </p:nvSpPr>
        <p:spPr>
          <a:xfrm>
            <a:off x="285750" y="50942"/>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409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25" y="66586"/>
            <a:ext cx="10248900" cy="523220"/>
          </a:xfrm>
          <a:prstGeom prst="rect">
            <a:avLst/>
          </a:prstGeom>
        </p:spPr>
        <p:txBody>
          <a:bodyPr wrap="square">
            <a:spAutoFit/>
          </a:bodyPr>
          <a:lstStyle/>
          <a:p>
            <a:pPr algn="just">
              <a:spcBef>
                <a:spcPts val="1200"/>
              </a:spcBef>
            </a:pPr>
            <a:r>
              <a:rPr lang="en-US" sz="2800" b="1">
                <a:solidFill>
                  <a:srgbClr val="212529"/>
                </a:solidFill>
                <a:latin typeface="Open Sans"/>
              </a:rPr>
              <a:t>	</a:t>
            </a:r>
            <a:endParaRPr lang="en-US" sz="2800">
              <a:latin typeface="Times New Roman" panose="02020603050405020304" pitchFamily="18" charset="0"/>
              <a:cs typeface="Times New Roman" panose="02020603050405020304" pitchFamily="18" charset="0"/>
            </a:endParaRPr>
          </a:p>
        </p:txBody>
      </p:sp>
      <p:sp>
        <p:nvSpPr>
          <p:cNvPr id="6" name="Rectangle 5"/>
          <p:cNvSpPr/>
          <p:nvPr/>
        </p:nvSpPr>
        <p:spPr>
          <a:xfrm>
            <a:off x="161925" y="614660"/>
            <a:ext cx="11896725" cy="892552"/>
          </a:xfrm>
          <a:prstGeom prst="rect">
            <a:avLst/>
          </a:prstGeom>
        </p:spPr>
        <p:txBody>
          <a:bodyPr wrap="square">
            <a:spAutoFit/>
          </a:bodyPr>
          <a:lstStyle/>
          <a:p>
            <a:pPr algn="just" fontAlgn="base"/>
            <a:r>
              <a:rPr lang="en-US" sz="2800" b="1" smtClean="0">
                <a:solidFill>
                  <a:srgbClr val="FF0000"/>
                </a:solidFill>
              </a:rPr>
              <a:t> </a:t>
            </a:r>
            <a:r>
              <a:rPr lang="en-US" sz="2800" b="1" smtClean="0">
                <a:solidFill>
                  <a:srgbClr val="FF0000"/>
                </a:solidFill>
                <a:latin typeface="Times New Roman" pitchFamily="18" charset="0"/>
                <a:cs typeface="Times New Roman" pitchFamily="18" charset="0"/>
              </a:rPr>
              <a:t>1</a:t>
            </a:r>
            <a:r>
              <a:rPr lang="en-US" sz="2400" b="1" smtClean="0">
                <a:solidFill>
                  <a:srgbClr val="FF0000"/>
                </a:solidFill>
                <a:latin typeface="Times New Roman" pitchFamily="18" charset="0"/>
                <a:cs typeface="Times New Roman" pitchFamily="18" charset="0"/>
              </a:rPr>
              <a:t>. Tầm quan trọng của Biển Đông</a:t>
            </a:r>
          </a:p>
          <a:p>
            <a:pPr algn="just" fontAlgn="base"/>
            <a:r>
              <a:rPr lang="en-US" sz="2400" b="1">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   a. Về Quốc phòng, an ninh  </a:t>
            </a:r>
            <a:endParaRPr lang="en-US" sz="2400">
              <a:latin typeface="Times New Roman" pitchFamily="18" charset="0"/>
              <a:cs typeface="Times New Roman" pitchFamily="18" charset="0"/>
            </a:endParaRPr>
          </a:p>
        </p:txBody>
      </p:sp>
      <p:sp>
        <p:nvSpPr>
          <p:cNvPr id="13" name="Rectangle 12"/>
          <p:cNvSpPr/>
          <p:nvPr/>
        </p:nvSpPr>
        <p:spPr>
          <a:xfrm>
            <a:off x="285750" y="50942"/>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47006" y="1507212"/>
            <a:ext cx="4963887" cy="490175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00"/>
              </a:spcBef>
              <a:spcAft>
                <a:spcPts val="100"/>
              </a:spcAft>
            </a:pPr>
            <a:r>
              <a:rPr lang="nl-NL" sz="2000" b="1" dirty="0">
                <a:solidFill>
                  <a:schemeClr val="tx1"/>
                </a:solidFill>
                <a:latin typeface="Times New Roman"/>
                <a:ea typeface="Calibri"/>
                <a:cs typeface="Vrinda"/>
              </a:rPr>
              <a:t>- Việt Nam giáp với Biển Đông ở ba phía, đường bờ biển dài khoảng 3260 km, có khoảng 4000 hòn đào lớn nhỏ (trong đó có quần đảo Hoàng Sa và Trường Sa).</a:t>
            </a:r>
            <a:endParaRPr lang="vi-VN" sz="2000" b="1" dirty="0">
              <a:solidFill>
                <a:schemeClr val="tx1"/>
              </a:solidFill>
              <a:latin typeface="Calibri"/>
              <a:ea typeface="Calibri"/>
              <a:cs typeface="Vrinda"/>
            </a:endParaRPr>
          </a:p>
          <a:p>
            <a:pPr algn="just">
              <a:spcBef>
                <a:spcPts val="100"/>
              </a:spcBef>
              <a:spcAft>
                <a:spcPts val="100"/>
              </a:spcAft>
            </a:pPr>
            <a:r>
              <a:rPr lang="nl-NL" sz="2000" b="1" i="1" dirty="0">
                <a:solidFill>
                  <a:srgbClr val="FF0000"/>
                </a:solidFill>
                <a:latin typeface="Times New Roman"/>
                <a:ea typeface="Calibri"/>
                <a:cs typeface="Times New Roman"/>
                <a:sym typeface="Wingdings"/>
              </a:rPr>
              <a:t></a:t>
            </a:r>
            <a:r>
              <a:rPr lang="nl-NL" sz="2000" b="1" i="1" dirty="0">
                <a:solidFill>
                  <a:srgbClr val="FF0000"/>
                </a:solidFill>
                <a:latin typeface="Times New Roman"/>
                <a:ea typeface="Calibri"/>
                <a:cs typeface="Vrinda"/>
              </a:rPr>
              <a:t> Hợp thành hệ thống đảo bảo vệ vùng trời, vùng biển và đất liền.  Là cửa ngõ, tuyến phòng thủ bảo vệ đất liền từ xa</a:t>
            </a:r>
            <a:r>
              <a:rPr lang="nl-NL" sz="2000" b="1" i="1" dirty="0" smtClean="0">
                <a:solidFill>
                  <a:srgbClr val="FF0000"/>
                </a:solidFill>
                <a:latin typeface="Times New Roman"/>
                <a:ea typeface="Calibri"/>
                <a:cs typeface="Vrinda"/>
              </a:rPr>
              <a:t>.</a:t>
            </a:r>
            <a:endParaRPr lang="vi-VN" sz="2000" b="1" dirty="0">
              <a:solidFill>
                <a:srgbClr val="FF0000"/>
              </a:solidFill>
              <a:latin typeface="Calibri"/>
              <a:ea typeface="Calibri"/>
              <a:cs typeface="Vrinda"/>
            </a:endParaRPr>
          </a:p>
        </p:txBody>
      </p:sp>
      <p:pic>
        <p:nvPicPr>
          <p:cNvPr id="1026" name="Picture 2" descr="D:\BÀI TẠP CHÍ\ban_do_bien_dong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287" y="1507212"/>
            <a:ext cx="4667250" cy="470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53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25" y="66586"/>
            <a:ext cx="10248900" cy="523220"/>
          </a:xfrm>
          <a:prstGeom prst="rect">
            <a:avLst/>
          </a:prstGeom>
        </p:spPr>
        <p:txBody>
          <a:bodyPr wrap="square">
            <a:spAutoFit/>
          </a:bodyPr>
          <a:lstStyle/>
          <a:p>
            <a:pPr algn="just">
              <a:spcBef>
                <a:spcPts val="1200"/>
              </a:spcBef>
            </a:pPr>
            <a:r>
              <a:rPr lang="en-US" sz="2800" b="1">
                <a:solidFill>
                  <a:srgbClr val="212529"/>
                </a:solidFill>
                <a:latin typeface="Open Sans"/>
              </a:rPr>
              <a:t>	</a:t>
            </a:r>
            <a:endParaRPr lang="en-US" sz="2800">
              <a:latin typeface="Times New Roman" panose="02020603050405020304" pitchFamily="18" charset="0"/>
              <a:cs typeface="Times New Roman" panose="02020603050405020304" pitchFamily="18" charset="0"/>
            </a:endParaRPr>
          </a:p>
        </p:txBody>
      </p:sp>
      <p:sp>
        <p:nvSpPr>
          <p:cNvPr id="6" name="Rectangle 5"/>
          <p:cNvSpPr/>
          <p:nvPr/>
        </p:nvSpPr>
        <p:spPr>
          <a:xfrm>
            <a:off x="161925" y="614660"/>
            <a:ext cx="11896725" cy="892552"/>
          </a:xfrm>
          <a:prstGeom prst="rect">
            <a:avLst/>
          </a:prstGeom>
        </p:spPr>
        <p:txBody>
          <a:bodyPr wrap="square">
            <a:spAutoFit/>
          </a:bodyPr>
          <a:lstStyle/>
          <a:p>
            <a:pPr algn="just" fontAlgn="base"/>
            <a:r>
              <a:rPr lang="en-US" sz="2800" b="1" smtClean="0">
                <a:solidFill>
                  <a:srgbClr val="FF0000"/>
                </a:solidFill>
              </a:rPr>
              <a:t> </a:t>
            </a:r>
            <a:r>
              <a:rPr lang="en-US" sz="2800" b="1" smtClean="0">
                <a:solidFill>
                  <a:srgbClr val="FF0000"/>
                </a:solidFill>
                <a:latin typeface="Times New Roman" pitchFamily="18" charset="0"/>
                <a:cs typeface="Times New Roman" pitchFamily="18" charset="0"/>
              </a:rPr>
              <a:t>1</a:t>
            </a:r>
            <a:r>
              <a:rPr lang="en-US" sz="2400" b="1" smtClean="0">
                <a:solidFill>
                  <a:srgbClr val="FF0000"/>
                </a:solidFill>
                <a:latin typeface="Times New Roman" pitchFamily="18" charset="0"/>
                <a:cs typeface="Times New Roman" pitchFamily="18" charset="0"/>
              </a:rPr>
              <a:t>. Tầm quan trọng của Biển Đông</a:t>
            </a:r>
          </a:p>
          <a:p>
            <a:pPr algn="just" fontAlgn="base"/>
            <a:r>
              <a:rPr lang="en-US" sz="2400" b="1">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   a. Về Quốc phòng, an ninh  </a:t>
            </a:r>
            <a:endParaRPr lang="en-US" sz="2400">
              <a:latin typeface="Times New Roman" pitchFamily="18" charset="0"/>
              <a:cs typeface="Times New Roman" pitchFamily="18" charset="0"/>
            </a:endParaRPr>
          </a:p>
        </p:txBody>
      </p:sp>
      <p:sp>
        <p:nvSpPr>
          <p:cNvPr id="13" name="Rectangle 12"/>
          <p:cNvSpPr/>
          <p:nvPr/>
        </p:nvSpPr>
        <p:spPr>
          <a:xfrm>
            <a:off x="285750" y="50942"/>
            <a:ext cx="112775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t>
            </a:r>
            <a:r>
              <a:rPr lang="vi-VN" sz="3200" b="1" dirty="0" smtClean="0">
                <a:solidFill>
                  <a:srgbClr val="FF0000"/>
                </a:solidFill>
                <a:latin typeface="Times New Roman" panose="02020603050405020304" pitchFamily="18" charset="0"/>
                <a:cs typeface="Times New Roman" panose="02020603050405020304" pitchFamily="18" charset="0"/>
              </a:rPr>
              <a:t>ài 13: VIỆT NAM VÀ BIỂN ĐÔNG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47006" y="1507212"/>
            <a:ext cx="4963887" cy="490175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000" b="1" dirty="0">
                <a:solidFill>
                  <a:schemeClr val="tx1"/>
                </a:solidFill>
                <a:latin typeface="Times New Roman" pitchFamily="18" charset="0"/>
                <a:cs typeface="Times New Roman" pitchFamily="18" charset="0"/>
              </a:rPr>
              <a:t>- Nằm trên tuyến giao thông </a:t>
            </a:r>
            <a:r>
              <a:rPr lang="nl-NL" sz="2000" b="1" dirty="0" smtClean="0">
                <a:solidFill>
                  <a:schemeClr val="tx1"/>
                </a:solidFill>
                <a:latin typeface="Times New Roman" pitchFamily="18" charset="0"/>
                <a:cs typeface="Times New Roman" pitchFamily="18" charset="0"/>
              </a:rPr>
              <a:t>biển </a:t>
            </a:r>
            <a:r>
              <a:rPr lang="nl-NL" sz="2000" b="1" dirty="0">
                <a:solidFill>
                  <a:schemeClr val="tx1"/>
                </a:solidFill>
                <a:latin typeface="Times New Roman" pitchFamily="18" charset="0"/>
                <a:cs typeface="Times New Roman" pitchFamily="18" charset="0"/>
              </a:rPr>
              <a:t>huyết mạch, địa bàn chiến lược ở khu vực châu Á - Thái Bình Dương. </a:t>
            </a:r>
            <a:endParaRPr lang="vi-VN" sz="2000" b="1" dirty="0">
              <a:solidFill>
                <a:schemeClr val="tx1"/>
              </a:solidFill>
              <a:latin typeface="Times New Roman" pitchFamily="18" charset="0"/>
              <a:cs typeface="Times New Roman" pitchFamily="18" charset="0"/>
            </a:endParaRPr>
          </a:p>
          <a:p>
            <a:r>
              <a:rPr lang="nl-NL" sz="2000" b="1" i="1" dirty="0">
                <a:solidFill>
                  <a:srgbClr val="FF0000"/>
                </a:solidFill>
                <a:latin typeface="Times New Roman" pitchFamily="18" charset="0"/>
                <a:cs typeface="Times New Roman" pitchFamily="18" charset="0"/>
                <a:sym typeface="Wingdings"/>
              </a:rPr>
              <a:t></a:t>
            </a:r>
            <a:r>
              <a:rPr lang="nl-NL" sz="2000" b="1" i="1" dirty="0">
                <a:solidFill>
                  <a:srgbClr val="FF0000"/>
                </a:solidFill>
                <a:latin typeface="Times New Roman" pitchFamily="18" charset="0"/>
                <a:cs typeface="Times New Roman" pitchFamily="18" charset="0"/>
              </a:rPr>
              <a:t> Bảo vệ an ninh hàng hải, chủ quyền lãnh thổ của Việt Nam.</a:t>
            </a:r>
            <a:endParaRPr lang="vi-VN" sz="2000" b="1" dirty="0">
              <a:solidFill>
                <a:srgbClr val="FF0000"/>
              </a:solidFill>
              <a:latin typeface="Times New Roman" pitchFamily="18" charset="0"/>
              <a:cs typeface="Times New Roman" pitchFamily="18" charset="0"/>
            </a:endParaRPr>
          </a:p>
        </p:txBody>
      </p:sp>
      <p:pic>
        <p:nvPicPr>
          <p:cNvPr id="2050" name="Picture 2" descr="D:\BÀI TẠP CHÍ\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287" y="3958087"/>
            <a:ext cx="4421641" cy="257334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BÀI TẠP CHÍ\a-cảnh-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0288" y="1347107"/>
            <a:ext cx="4421640" cy="230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588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3061</Words>
  <Application>Microsoft Office PowerPoint</Application>
  <PresentationFormat>Custom</PresentationFormat>
  <Paragraphs>216</Paragraphs>
  <Slides>34</Slides>
  <Notes>0</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iEnterprise</dc:creator>
  <cp:lastModifiedBy>GBCenter</cp:lastModifiedBy>
  <cp:revision>117</cp:revision>
  <dcterms:created xsi:type="dcterms:W3CDTF">2022-11-09T00:54:38Z</dcterms:created>
  <dcterms:modified xsi:type="dcterms:W3CDTF">2024-03-25T01:36:24Z</dcterms:modified>
</cp:coreProperties>
</file>