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6" r:id="rId3"/>
    <p:sldId id="288" r:id="rId4"/>
    <p:sldId id="291" r:id="rId5"/>
    <p:sldId id="293" r:id="rId6"/>
    <p:sldId id="292" r:id="rId7"/>
    <p:sldId id="294" r:id="rId8"/>
    <p:sldId id="295" r:id="rId9"/>
    <p:sldId id="296" r:id="rId10"/>
    <p:sldId id="305" r:id="rId11"/>
    <p:sldId id="306" r:id="rId12"/>
    <p:sldId id="307" r:id="rId13"/>
    <p:sldId id="310" r:id="rId14"/>
    <p:sldId id="311" r:id="rId15"/>
    <p:sldId id="315" r:id="rId16"/>
    <p:sldId id="312" r:id="rId17"/>
    <p:sldId id="313" r:id="rId18"/>
    <p:sldId id="316" r:id="rId19"/>
    <p:sldId id="317" r:id="rId20"/>
    <p:sldId id="314" r:id="rId21"/>
    <p:sldId id="289" r:id="rId22"/>
    <p:sldId id="302" r:id="rId23"/>
    <p:sldId id="299" r:id="rId24"/>
    <p:sldId id="301" r:id="rId25"/>
    <p:sldId id="287" r:id="rId26"/>
    <p:sldId id="308" r:id="rId27"/>
    <p:sldId id="309" r:id="rId28"/>
    <p:sldId id="303" r:id="rId29"/>
    <p:sldId id="300" r:id="rId30"/>
    <p:sldId id="318" r:id="rId31"/>
    <p:sldId id="319" r:id="rId32"/>
    <p:sldId id="320" r:id="rId33"/>
    <p:sldId id="321" r:id="rId34"/>
    <p:sldId id="322" r:id="rId35"/>
    <p:sldId id="323" r:id="rId36"/>
    <p:sldId id="3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362E-C006-CC96-236A-F1F5BE01C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2960D5-C8CF-7365-8AC2-3DA3C18EE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29D08C-26AD-26B1-D131-1556BEAB043A}"/>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469A277E-7986-6262-1D33-BA7405C22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4EBA3-EA2E-716E-A39C-477DB6161EAB}"/>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52802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10D4-FB84-03DE-EE1A-6B4752D573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0594B-4A39-EBB9-D287-734331017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6C199-234A-EC64-24A0-759C4AAD33C4}"/>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6DF3A271-0498-27A0-4EE4-7EA9764EC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6F926-E0D5-F402-A6DE-60FE97517610}"/>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33573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E3F403-292A-D197-0550-D7926975E5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EDAC4A-35F2-1B11-77C9-50778734F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01024-2343-8862-CCF5-42DE45D993F5}"/>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6FE0574C-A366-3CC7-92ED-EDF78FBB9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95E59-4D7F-34F5-5455-C5BFBC5CE0A6}"/>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0779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55C4-B224-6512-3ACF-D29CAD0363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FFEA4-07FB-B0F6-9DB9-FA40F7D65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0CC6E-D83E-589C-40BF-67242AAF14F9}"/>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FBED12CD-8F4D-6049-DCBC-994D99E24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68FBE-66B8-4ED1-4375-78816889C1D3}"/>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550405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288CD-4CA1-C49B-269F-AFAAFA78D0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38422F-BDDB-918D-E9A0-A7745D00A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161592-9895-E0A7-1BA7-0F2BD6407B42}"/>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8C984CFF-562D-0C0C-5492-A530041E2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D1D08-95D9-3024-4260-E91D43A783CF}"/>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91306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C9ED-8BBD-1D1F-78AC-67F28FDA3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C945A-FCF8-11BC-615A-9DBE5914C0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97156-112D-DB94-4562-739C4B3D8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37699D-7CA5-AE7A-EC86-832A7462843B}"/>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50FCCEC8-366E-01F7-FE58-6C2BEF448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2E750-C1C0-A96A-9A01-92F0F93A56C9}"/>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221744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FEAD-F73B-6BAF-3025-40E0579ED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D02C5-5BCF-F90A-0CC0-D411FA11A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8811F-5892-701E-0338-30069D95E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189B9-E143-CDB8-C10E-2548B10B51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2064-9B62-B8D6-187F-DB564EA66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9B18A-16E1-E348-F60B-32E7C0A1DAFA}"/>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8" name="Footer Placeholder 7">
            <a:extLst>
              <a:ext uri="{FF2B5EF4-FFF2-40B4-BE49-F238E27FC236}">
                <a16:creationId xmlns:a16="http://schemas.microsoft.com/office/drawing/2014/main" id="{B72EA123-C092-863D-0DFC-7453D94976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2F1A6-9BE5-83CB-751F-343DDC2CFC16}"/>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07908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C32C3-D739-BE94-C6D8-5FC415D4C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2734C-0BF4-7432-0D72-E801BA206D8B}"/>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4" name="Footer Placeholder 3">
            <a:extLst>
              <a:ext uri="{FF2B5EF4-FFF2-40B4-BE49-F238E27FC236}">
                <a16:creationId xmlns:a16="http://schemas.microsoft.com/office/drawing/2014/main" id="{F041E724-AD7D-DB5A-9E85-19A0C06AC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F5FD3-EC69-E48E-312B-B8D4EDA150CC}"/>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77201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F308F-E820-AF35-3224-9F0B7A91968F}"/>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3" name="Footer Placeholder 2">
            <a:extLst>
              <a:ext uri="{FF2B5EF4-FFF2-40B4-BE49-F238E27FC236}">
                <a16:creationId xmlns:a16="http://schemas.microsoft.com/office/drawing/2014/main" id="{EBCC3559-E1A8-2C44-8502-BF7B3CCBB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73B2E5-8AFB-73CE-4B7D-5344E9AC6024}"/>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57539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2497-A0A0-90A2-7A27-0BCF17111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36E934-DCF5-0E40-05E8-0419DF819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65653-C748-B582-FD48-3CC17BF99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010BA-5522-6AE1-6C9F-65D1D49EFF04}"/>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8EB2F8F8-A2AA-5398-DB00-A1A2DCA57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43460-B216-2EA5-0878-28FB8B7FB6F7}"/>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364505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B50A-9192-C9B0-FBDE-1A804C40FA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7D6544-814F-8A11-9883-A794940DE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5A3757-2BFD-CBDE-9BDD-2ADB92BDB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1AAA6-A4E8-2FF9-F034-01FEEBD76F7D}"/>
              </a:ext>
            </a:extLst>
          </p:cNvPr>
          <p:cNvSpPr>
            <a:spLocks noGrp="1"/>
          </p:cNvSpPr>
          <p:nvPr>
            <p:ph type="dt" sz="half" idx="10"/>
          </p:nvPr>
        </p:nvSpPr>
        <p:spPr/>
        <p:txBody>
          <a:bodyPr/>
          <a:lstStyle/>
          <a:p>
            <a:fld id="{15C890FA-CF32-4011-AE4D-E1BA0B1B97FA}" type="datetimeFigureOut">
              <a:rPr lang="en-US" smtClean="0"/>
              <a:t>10/18/2022</a:t>
            </a:fld>
            <a:endParaRPr lang="en-US"/>
          </a:p>
        </p:txBody>
      </p:sp>
      <p:sp>
        <p:nvSpPr>
          <p:cNvPr id="6" name="Footer Placeholder 5">
            <a:extLst>
              <a:ext uri="{FF2B5EF4-FFF2-40B4-BE49-F238E27FC236}">
                <a16:creationId xmlns:a16="http://schemas.microsoft.com/office/drawing/2014/main" id="{D6CFDF07-03B8-C2A9-A7EA-2A2EC8571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90A87-48FC-C899-EEC1-1DCB1696F910}"/>
              </a:ext>
            </a:extLst>
          </p:cNvPr>
          <p:cNvSpPr>
            <a:spLocks noGrp="1"/>
          </p:cNvSpPr>
          <p:nvPr>
            <p:ph type="sldNum" sz="quarter" idx="12"/>
          </p:nvPr>
        </p:nvSpPr>
        <p:spPr/>
        <p:txBody>
          <a:bodyPr/>
          <a:lstStyle/>
          <a:p>
            <a:fld id="{0D1E4632-33F9-47F0-8E38-4887ABD55D5F}" type="slidenum">
              <a:rPr lang="en-US" smtClean="0"/>
              <a:t>‹#›</a:t>
            </a:fld>
            <a:endParaRPr lang="en-US"/>
          </a:p>
        </p:txBody>
      </p:sp>
    </p:spTree>
    <p:extLst>
      <p:ext uri="{BB962C8B-B14F-4D97-AF65-F5344CB8AC3E}">
        <p14:creationId xmlns:p14="http://schemas.microsoft.com/office/powerpoint/2010/main" val="177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E9EF2-FDA0-5815-2E84-5E67A0A92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9CDC7-2E14-E30C-E1EE-229AE78EF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0BCC0-5E19-3349-3AFA-9F371B498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90FA-CF32-4011-AE4D-E1BA0B1B97FA}" type="datetimeFigureOut">
              <a:rPr lang="en-US" smtClean="0"/>
              <a:t>10/18/2022</a:t>
            </a:fld>
            <a:endParaRPr lang="en-US"/>
          </a:p>
        </p:txBody>
      </p:sp>
      <p:sp>
        <p:nvSpPr>
          <p:cNvPr id="5" name="Footer Placeholder 4">
            <a:extLst>
              <a:ext uri="{FF2B5EF4-FFF2-40B4-BE49-F238E27FC236}">
                <a16:creationId xmlns:a16="http://schemas.microsoft.com/office/drawing/2014/main" id="{4BC34A93-BBFC-2DAB-2833-D9F36574D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BA2FDC-55C5-79F1-93F0-EA4E8EA36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E4632-33F9-47F0-8E38-4887ABD55D5F}" type="slidenum">
              <a:rPr lang="en-US" smtClean="0"/>
              <a:t>‹#›</a:t>
            </a:fld>
            <a:endParaRPr lang="en-US"/>
          </a:p>
        </p:txBody>
      </p:sp>
    </p:spTree>
    <p:extLst>
      <p:ext uri="{BB962C8B-B14F-4D97-AF65-F5344CB8AC3E}">
        <p14:creationId xmlns:p14="http://schemas.microsoft.com/office/powerpoint/2010/main" val="398303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0.jpg"/><Relationship Id="rId4" Type="http://schemas.openxmlformats.org/officeDocument/2006/relationships/image" Target="../media/image2.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jpg"/><Relationship Id="rId5" Type="http://schemas.openxmlformats.org/officeDocument/2006/relationships/image" Target="../media/image4.sv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14.jp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jpg"/><Relationship Id="rId5" Type="http://schemas.openxmlformats.org/officeDocument/2006/relationships/image" Target="../media/image4.svg"/><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jpg"/><Relationship Id="rId5" Type="http://schemas.openxmlformats.org/officeDocument/2006/relationships/image" Target="../media/image4.svg"/><Relationship Id="rId10" Type="http://schemas.openxmlformats.org/officeDocument/2006/relationships/image" Target="../media/image17.gif"/><Relationship Id="rId4" Type="http://schemas.openxmlformats.org/officeDocument/2006/relationships/image" Target="../media/image2.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jpg"/><Relationship Id="rId5" Type="http://schemas.openxmlformats.org/officeDocument/2006/relationships/image" Target="../media/image4.svg"/><Relationship Id="rId10"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0.jpg"/><Relationship Id="rId5" Type="http://schemas.openxmlformats.org/officeDocument/2006/relationships/image" Target="../media/image4.svg"/><Relationship Id="rId10" Type="http://schemas.openxmlformats.org/officeDocument/2006/relationships/image" Target="../media/image19.jpg"/><Relationship Id="rId4" Type="http://schemas.openxmlformats.org/officeDocument/2006/relationships/image" Target="../media/image2.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jpg"/><Relationship Id="rId5" Type="http://schemas.openxmlformats.org/officeDocument/2006/relationships/image" Target="../media/image4.sv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3.jpg"/><Relationship Id="rId4" Type="http://schemas.openxmlformats.org/officeDocument/2006/relationships/image" Target="../media/image2.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5.jpg"/><Relationship Id="rId5" Type="http://schemas.openxmlformats.org/officeDocument/2006/relationships/image" Target="../media/image4.svg"/><Relationship Id="rId10" Type="http://schemas.openxmlformats.org/officeDocument/2006/relationships/image" Target="../media/image24.jpg"/><Relationship Id="rId4" Type="http://schemas.openxmlformats.org/officeDocument/2006/relationships/image" Target="../media/image2.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jpeg"/><Relationship Id="rId5" Type="http://schemas.openxmlformats.org/officeDocument/2006/relationships/image" Target="../media/image4.svg"/><Relationship Id="rId10" Type="http://schemas.openxmlformats.org/officeDocument/2006/relationships/image" Target="../media/image26.jpg"/><Relationship Id="rId4" Type="http://schemas.openxmlformats.org/officeDocument/2006/relationships/image" Target="../media/image2.png"/><Relationship Id="rId9"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28.jpg"/><Relationship Id="rId4" Type="http://schemas.openxmlformats.org/officeDocument/2006/relationships/image" Target="../media/image2.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jpg"/><Relationship Id="rId5" Type="http://schemas.openxmlformats.org/officeDocument/2006/relationships/image" Target="../media/image4.svg"/><Relationship Id="rId10" Type="http://schemas.openxmlformats.org/officeDocument/2006/relationships/image" Target="../media/image29.jpg"/><Relationship Id="rId4" Type="http://schemas.openxmlformats.org/officeDocument/2006/relationships/image" Target="../media/image2.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2.jpg"/><Relationship Id="rId5" Type="http://schemas.openxmlformats.org/officeDocument/2006/relationships/image" Target="../media/image4.sv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png"/><Relationship Id="rId5" Type="http://schemas.openxmlformats.org/officeDocument/2006/relationships/image" Target="../media/image4.svg"/><Relationship Id="rId10" Type="http://schemas.openxmlformats.org/officeDocument/2006/relationships/image" Target="../media/image36.jpg"/><Relationship Id="rId4" Type="http://schemas.openxmlformats.org/officeDocument/2006/relationships/image" Target="../media/image2.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9.jpg"/><Relationship Id="rId5" Type="http://schemas.openxmlformats.org/officeDocument/2006/relationships/image" Target="../media/image4.svg"/><Relationship Id="rId10" Type="http://schemas.openxmlformats.org/officeDocument/2006/relationships/image" Target="../media/image38.jpg"/><Relationship Id="rId4" Type="http://schemas.openxmlformats.org/officeDocument/2006/relationships/image" Target="../media/image2.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40.jpg"/><Relationship Id="rId4" Type="http://schemas.openxmlformats.org/officeDocument/2006/relationships/image" Target="../media/image2.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3.jpg"/><Relationship Id="rId5" Type="http://schemas.openxmlformats.org/officeDocument/2006/relationships/image" Target="../media/image4.svg"/><Relationship Id="rId10" Type="http://schemas.openxmlformats.org/officeDocument/2006/relationships/image" Target="../media/image42.gif"/><Relationship Id="rId4" Type="http://schemas.openxmlformats.org/officeDocument/2006/relationships/image" Target="../media/image2.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44.jpg"/><Relationship Id="rId4" Type="http://schemas.openxmlformats.org/officeDocument/2006/relationships/image" Target="../media/image2.pn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D754396-726A-FC61-ABB2-D9DAE6D2BAE4}"/>
              </a:ext>
            </a:extLst>
          </p:cNvPr>
          <p:cNvSpPr txBox="1"/>
          <p:nvPr/>
        </p:nvSpPr>
        <p:spPr>
          <a:xfrm>
            <a:off x="1597794" y="1694046"/>
            <a:ext cx="7623208" cy="2800767"/>
          </a:xfrm>
          <a:prstGeom prst="rect">
            <a:avLst/>
          </a:prstGeom>
          <a:noFill/>
        </p:spPr>
        <p:txBody>
          <a:bodyPr wrap="square" rtlCol="0">
            <a:spAutoFit/>
          </a:bodyPr>
          <a:lstStyle/>
          <a:p>
            <a:pPr algn="ctr"/>
            <a:r>
              <a:rPr lang="en-US" sz="4400" b="1">
                <a:solidFill>
                  <a:srgbClr val="FF0000"/>
                </a:solidFill>
                <a:latin typeface="Aachen" panose="02020500000000000000" pitchFamily="18" charset="0"/>
                <a:ea typeface="Aachen" panose="02020500000000000000" pitchFamily="18" charset="0"/>
                <a:cs typeface="Aachen" panose="02020500000000000000" pitchFamily="18" charset="0"/>
              </a:rPr>
              <a:t>BÀI 2: </a:t>
            </a:r>
            <a:r>
              <a:rPr lang="en-US" sz="4400" b="1">
                <a:solidFill>
                  <a:srgbClr val="FF0000"/>
                </a:solidFill>
                <a:effectLst/>
                <a:latin typeface="Aachen" panose="02020500000000000000" pitchFamily="18" charset="0"/>
                <a:ea typeface="Aachen" panose="02020500000000000000" pitchFamily="18" charset="0"/>
                <a:cs typeface="Aachen" panose="02020500000000000000" pitchFamily="18" charset="0"/>
              </a:rPr>
              <a:t>GIỚI THIỆU CÁC LĨNH VỰC NGHIÊN CỨU TRONG VẬT LÍ HỌC</a:t>
            </a:r>
          </a:p>
          <a:p>
            <a:pPr algn="ctr"/>
            <a:endParaRPr lang="en-US" sz="4400" b="1">
              <a:solidFill>
                <a:srgbClr val="FF0000"/>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931186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F669E78-EB20-D46C-5D2A-FAEA9C5D943F}"/>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pic>
        <p:nvPicPr>
          <p:cNvPr id="7" name="Picture 6">
            <a:extLst>
              <a:ext uri="{FF2B5EF4-FFF2-40B4-BE49-F238E27FC236}">
                <a16:creationId xmlns:a16="http://schemas.microsoft.com/office/drawing/2014/main" id="{D2415279-5A03-DD4C-8C1F-3756F432F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642" y="1941449"/>
            <a:ext cx="4630619" cy="3568603"/>
          </a:xfrm>
          <a:prstGeom prst="rect">
            <a:avLst/>
          </a:prstGeom>
        </p:spPr>
      </p:pic>
      <p:sp>
        <p:nvSpPr>
          <p:cNvPr id="8" name="TextBox 7">
            <a:extLst>
              <a:ext uri="{FF2B5EF4-FFF2-40B4-BE49-F238E27FC236}">
                <a16:creationId xmlns:a16="http://schemas.microsoft.com/office/drawing/2014/main" id="{68207F75-3E23-ED14-C2C5-679B28F0F001}"/>
              </a:ext>
            </a:extLst>
          </p:cNvPr>
          <p:cNvSpPr txBox="1"/>
          <p:nvPr/>
        </p:nvSpPr>
        <p:spPr>
          <a:xfrm>
            <a:off x="5284270" y="2017590"/>
            <a:ext cx="6941912" cy="4154984"/>
          </a:xfrm>
          <a:prstGeom prst="rect">
            <a:avLst/>
          </a:prstGeom>
          <a:noFill/>
        </p:spPr>
        <p:txBody>
          <a:bodyPr wrap="square">
            <a:spAutoFit/>
          </a:bodyPr>
          <a:lstStyle/>
          <a:p>
            <a:r>
              <a:rPr lang="vi-VN" sz="2400" b="1" i="0">
                <a:solidFill>
                  <a:srgbClr val="0000FF"/>
                </a:solidFill>
                <a:effectLst/>
                <a:latin typeface="Times New Roman" panose="02020603050405020304" pitchFamily="18" charset="0"/>
              </a:rPr>
              <a:t>Nicolaus Copernicus (1473 - 1543)</a:t>
            </a:r>
            <a:r>
              <a:rPr lang="vi-VN" sz="2400" b="0" i="0">
                <a:solidFill>
                  <a:srgbClr val="0000FF"/>
                </a:solidFill>
                <a:effectLst/>
                <a:latin typeface="Times New Roman" panose="02020603050405020304" pitchFamily="18" charset="0"/>
              </a:rPr>
              <a:t> là nhà thiên văn học người Ba Lan phá vỡ quan niệm Trái Đất nằm ở trung tâm của hệ Mặt Trời tồn tại suốt nhiều thế kỷ. Ông đề xuất mô hình Mặt Trời nằm ở trung tâm trong thuyết nhật tâm. Copernicus xuất bản cuốn sách </a:t>
            </a:r>
            <a:r>
              <a:rPr lang="vi-VN" sz="2400" b="0" i="1">
                <a:solidFill>
                  <a:srgbClr val="0000FF"/>
                </a:solidFill>
                <a:effectLst/>
                <a:latin typeface="Times New Roman" panose="02020603050405020304" pitchFamily="18" charset="0"/>
              </a:rPr>
              <a:t>De Revolutionibus Orbium Coelestium, tạm dịch là Sự chuyển động quay của các thiên thể</a:t>
            </a:r>
            <a:r>
              <a:rPr lang="vi-VN" sz="2400" b="0" i="0">
                <a:solidFill>
                  <a:srgbClr val="0000FF"/>
                </a:solidFill>
                <a:effectLst/>
                <a:latin typeface="Times New Roman" panose="02020603050405020304" pitchFamily="18" charset="0"/>
              </a:rPr>
              <a:t>, khi ông 70 tuổi. Ý tưởng của Copernicus phải mất gần một thế kỷ mới được chấp nhận. Khẳng định của Galileo vào năm 1632 cho rằng Trái Đất quay xung quanh Mặt Trời dựa trên công trình nghiên cứu của Copernicus.</a:t>
            </a:r>
            <a:endParaRPr lang="en-US" sz="2400"/>
          </a:p>
        </p:txBody>
      </p:sp>
    </p:spTree>
    <p:extLst>
      <p:ext uri="{BB962C8B-B14F-4D97-AF65-F5344CB8AC3E}">
        <p14:creationId xmlns:p14="http://schemas.microsoft.com/office/powerpoint/2010/main" val="23516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C3A9B7F7-6DCA-895B-FEFC-577D18F1C1E1}"/>
              </a:ext>
            </a:extLst>
          </p:cNvPr>
          <p:cNvSpPr txBox="1"/>
          <p:nvPr/>
        </p:nvSpPr>
        <p:spPr>
          <a:xfrm>
            <a:off x="875899" y="1938540"/>
            <a:ext cx="10241280" cy="1569660"/>
          </a:xfrm>
          <a:prstGeom prst="rect">
            <a:avLst/>
          </a:prstGeom>
          <a:noFill/>
        </p:spPr>
        <p:txBody>
          <a:bodyPr wrap="square">
            <a:spAutoFit/>
          </a:bodyPr>
          <a:lstStyle/>
          <a:p>
            <a:r>
              <a:rPr lang="en-US" sz="2400" b="0" i="0">
                <a:solidFill>
                  <a:srgbClr val="0000FF"/>
                </a:solidFill>
                <a:effectLst/>
                <a:latin typeface="Times New Roman" panose="02020603050405020304" pitchFamily="18" charset="0"/>
                <a:cs typeface="Times New Roman" panose="02020603050405020304" pitchFamily="18" charset="0"/>
              </a:rPr>
              <a:t>Nhưng d</a:t>
            </a:r>
            <a:r>
              <a:rPr lang="vi-VN" sz="2400" b="0" i="0">
                <a:solidFill>
                  <a:srgbClr val="0000FF"/>
                </a:solidFill>
                <a:effectLst/>
                <a:latin typeface="+mj-lt"/>
              </a:rPr>
              <a:t>ấu mốc quan trọng trong nền thiên văn học đó chính là phát minh của Newton vào năm 1668. Ông đã chế tạo thành công kính thiên văn phản xạ đầu tiên sử dụng gương cầu lõm. Kính thiên văn phản xạ cho ra hình ảnh có độ phân giải cao hơn khá nhiều so với kính thiên văn khúc xạ.</a:t>
            </a:r>
            <a:endParaRPr lang="en-US" sz="2400">
              <a:solidFill>
                <a:srgbClr val="0000FF"/>
              </a:solidFill>
              <a:latin typeface="+mj-lt"/>
            </a:endParaRPr>
          </a:p>
        </p:txBody>
      </p:sp>
      <p:sp>
        <p:nvSpPr>
          <p:cNvPr id="9" name="TextBox 8">
            <a:extLst>
              <a:ext uri="{FF2B5EF4-FFF2-40B4-BE49-F238E27FC236}">
                <a16:creationId xmlns:a16="http://schemas.microsoft.com/office/drawing/2014/main" id="{79AE276A-6186-B626-2BEC-DA634FD3A05F}"/>
              </a:ext>
            </a:extLst>
          </p:cNvPr>
          <p:cNvSpPr txBox="1"/>
          <p:nvPr/>
        </p:nvSpPr>
        <p:spPr>
          <a:xfrm>
            <a:off x="875899" y="617766"/>
            <a:ext cx="10241280" cy="1200329"/>
          </a:xfrm>
          <a:prstGeom prst="rect">
            <a:avLst/>
          </a:prstGeom>
          <a:noFill/>
        </p:spPr>
        <p:txBody>
          <a:bodyPr wrap="square">
            <a:spAutoFit/>
          </a:bodyPr>
          <a:lstStyle/>
          <a:p>
            <a:r>
              <a:rPr lang="vi-VN" sz="2400" b="0" i="0">
                <a:solidFill>
                  <a:srgbClr val="0000FF"/>
                </a:solidFill>
                <a:effectLst/>
                <a:latin typeface="+mj-lt"/>
              </a:rPr>
              <a:t>Vào năm 1608 chiếc kính thiên văn đầu tiên đã được tạo ra. Chỉ là một phát hiện tình cờ khi đặt hai kính đồng trục giúp ông có thể quan sát vật ở xa một cách bình thường . Ông là một thợ kính người Hà Lan là Hans Lippershey.</a:t>
            </a:r>
            <a:endParaRPr lang="en-US" sz="2400">
              <a:solidFill>
                <a:srgbClr val="0000FF"/>
              </a:solidFill>
              <a:latin typeface="+mj-lt"/>
            </a:endParaRPr>
          </a:p>
        </p:txBody>
      </p:sp>
      <p:pic>
        <p:nvPicPr>
          <p:cNvPr id="10" name="Picture 9">
            <a:extLst>
              <a:ext uri="{FF2B5EF4-FFF2-40B4-BE49-F238E27FC236}">
                <a16:creationId xmlns:a16="http://schemas.microsoft.com/office/drawing/2014/main" id="{E670E8F7-96EE-757C-969B-2041F83133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2932" y="3552096"/>
            <a:ext cx="6477000" cy="3051344"/>
          </a:xfrm>
          <a:prstGeom prst="rect">
            <a:avLst/>
          </a:prstGeom>
        </p:spPr>
      </p:pic>
    </p:spTree>
    <p:extLst>
      <p:ext uri="{BB962C8B-B14F-4D97-AF65-F5344CB8AC3E}">
        <p14:creationId xmlns:p14="http://schemas.microsoft.com/office/powerpoint/2010/main" val="4071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45502760-8123-A48E-3A0A-472DD0764F99}"/>
              </a:ext>
            </a:extLst>
          </p:cNvPr>
          <p:cNvSpPr txBox="1"/>
          <p:nvPr/>
        </p:nvSpPr>
        <p:spPr>
          <a:xfrm>
            <a:off x="945281" y="806841"/>
            <a:ext cx="10301438" cy="1569660"/>
          </a:xfrm>
          <a:prstGeom prst="rect">
            <a:avLst/>
          </a:prstGeom>
          <a:noFill/>
        </p:spPr>
        <p:txBody>
          <a:bodyPr wrap="square">
            <a:spAutoFit/>
          </a:bodyPr>
          <a:lstStyle/>
          <a:p>
            <a:r>
              <a:rPr lang="vi-VN" sz="2400">
                <a:solidFill>
                  <a:srgbClr val="0000FF"/>
                </a:solidFill>
                <a:latin typeface="Times New Roman" panose="02020603050405020304" pitchFamily="18" charset="0"/>
                <a:cs typeface="Times New Roman" panose="02020603050405020304" pitchFamily="18" charset="0"/>
              </a:rPr>
              <a:t>Lý thuy</a:t>
            </a:r>
            <a:r>
              <a:rPr lang="en-US" sz="2400">
                <a:solidFill>
                  <a:srgbClr val="0000FF"/>
                </a:solidFill>
                <a:latin typeface="Times New Roman" panose="02020603050405020304" pitchFamily="18" charset="0"/>
                <a:cs typeface="Times New Roman" panose="02020603050405020304" pitchFamily="18" charset="0"/>
              </a:rPr>
              <a:t>ết </a:t>
            </a:r>
            <a:r>
              <a:rPr lang="vi-VN" sz="2400" b="1" i="0">
                <a:solidFill>
                  <a:srgbClr val="0000FF"/>
                </a:solidFill>
                <a:effectLst/>
                <a:latin typeface="Times New Roman" panose="02020603050405020304" pitchFamily="18" charset="0"/>
                <a:cs typeface="Times New Roman" panose="02020603050405020304" pitchFamily="18" charset="0"/>
              </a:rPr>
              <a:t>Vụ Nổ Lớn</a:t>
            </a:r>
            <a:r>
              <a:rPr lang="vi-VN" sz="2400" b="0" i="0">
                <a:solidFill>
                  <a:srgbClr val="0000FF"/>
                </a:solidFill>
                <a:effectLst/>
                <a:latin typeface="Times New Roman" panose="02020603050405020304" pitchFamily="18" charset="0"/>
                <a:cs typeface="Times New Roman" panose="02020603050405020304" pitchFamily="18" charset="0"/>
              </a:rPr>
              <a:t>, thường gọi theo </a:t>
            </a:r>
            <a:r>
              <a:rPr lang="vi-VN" sz="2400">
                <a:solidFill>
                  <a:srgbClr val="0000FF"/>
                </a:solidFill>
                <a:latin typeface="Times New Roman" panose="02020603050405020304" pitchFamily="18" charset="0"/>
                <a:cs typeface="Times New Roman" panose="02020603050405020304" pitchFamily="18" charset="0"/>
              </a:rPr>
              <a:t>tiếng Anh</a:t>
            </a:r>
            <a:r>
              <a:rPr lang="vi-VN" sz="2400" b="0" i="0">
                <a:solidFill>
                  <a:srgbClr val="0000FF"/>
                </a:solidFill>
                <a:effectLst/>
                <a:latin typeface="Times New Roman" panose="02020603050405020304" pitchFamily="18" charset="0"/>
                <a:cs typeface="Times New Roman" panose="02020603050405020304" pitchFamily="18" charset="0"/>
              </a:rPr>
              <a:t> là </a:t>
            </a:r>
            <a:r>
              <a:rPr lang="vi-VN" sz="2400" b="1" i="0">
                <a:solidFill>
                  <a:srgbClr val="0000FF"/>
                </a:solidFill>
                <a:effectLst/>
                <a:latin typeface="Times New Roman" panose="02020603050405020304" pitchFamily="18" charset="0"/>
                <a:cs typeface="Times New Roman" panose="02020603050405020304" pitchFamily="18" charset="0"/>
              </a:rPr>
              <a:t>Big Bang</a:t>
            </a:r>
            <a:r>
              <a:rPr lang="vi-VN" sz="2400" b="0" i="0">
                <a:solidFill>
                  <a:srgbClr val="0000FF"/>
                </a:solidFill>
                <a:effectLst/>
                <a:latin typeface="Times New Roman" panose="02020603050405020304" pitchFamily="18" charset="0"/>
                <a:cs typeface="Times New Roman" panose="02020603050405020304" pitchFamily="18" charset="0"/>
              </a:rPr>
              <a:t>, là mô hình </a:t>
            </a:r>
            <a:r>
              <a:rPr lang="vi-VN" sz="2400">
                <a:solidFill>
                  <a:srgbClr val="0000FF"/>
                </a:solidFill>
                <a:latin typeface="Times New Roman" panose="02020603050405020304" pitchFamily="18" charset="0"/>
                <a:cs typeface="Times New Roman" panose="02020603050405020304" pitchFamily="18" charset="0"/>
              </a:rPr>
              <a:t>vũ trụ học</a:t>
            </a:r>
            <a:r>
              <a:rPr lang="en-US" sz="2400">
                <a:solidFill>
                  <a:srgbClr val="0000FF"/>
                </a:solidFill>
                <a:latin typeface="Times New Roman" panose="02020603050405020304" pitchFamily="18" charset="0"/>
                <a:cs typeface="Times New Roman" panose="02020603050405020304" pitchFamily="18" charset="0"/>
              </a:rPr>
              <a:t> </a:t>
            </a:r>
            <a:r>
              <a:rPr lang="vi-VN" sz="2400" b="0" i="0">
                <a:solidFill>
                  <a:srgbClr val="0000FF"/>
                </a:solidFill>
                <a:effectLst/>
                <a:latin typeface="Times New Roman" panose="02020603050405020304" pitchFamily="18" charset="0"/>
                <a:cs typeface="Times New Roman" panose="02020603050405020304" pitchFamily="18" charset="0"/>
              </a:rPr>
              <a:t>nổi bật miêu tả giai đoạn sơ khai của sự hình thành </a:t>
            </a:r>
            <a:r>
              <a:rPr lang="vi-VN" sz="2400">
                <a:solidFill>
                  <a:srgbClr val="0000FF"/>
                </a:solidFill>
                <a:latin typeface="Times New Roman" panose="02020603050405020304" pitchFamily="18" charset="0"/>
                <a:cs typeface="Times New Roman" panose="02020603050405020304" pitchFamily="18" charset="0"/>
              </a:rPr>
              <a:t>vũ trụ</a:t>
            </a:r>
            <a:r>
              <a:rPr lang="vi-VN" sz="2400" b="0" i="0">
                <a:solidFill>
                  <a:srgbClr val="0000FF"/>
                </a:solidFill>
                <a:effectLst/>
                <a:latin typeface="Times New Roman" panose="02020603050405020304" pitchFamily="18" charset="0"/>
                <a:cs typeface="Times New Roman" panose="02020603050405020304" pitchFamily="18" charset="0"/>
              </a:rPr>
              <a:t>. Theo lý thuyết này, Vụ Nổ Lớn xảy ra cách đây khoảng 1</a:t>
            </a:r>
            <a:r>
              <a:rPr lang="en-US" sz="2400">
                <a:solidFill>
                  <a:srgbClr val="0000FF"/>
                </a:solidFill>
                <a:latin typeface="Times New Roman" panose="02020603050405020304" pitchFamily="18" charset="0"/>
                <a:cs typeface="Times New Roman" panose="02020603050405020304" pitchFamily="18" charset="0"/>
              </a:rPr>
              <a:t>4</a:t>
            </a:r>
            <a:r>
              <a:rPr lang="vi-VN" sz="2400" b="0" i="0">
                <a:solidFill>
                  <a:srgbClr val="0000FF"/>
                </a:solidFill>
                <a:effectLst/>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tỷ</a:t>
            </a:r>
            <a:r>
              <a:rPr lang="vi-VN" sz="2400" b="0" i="0">
                <a:solidFill>
                  <a:srgbClr val="0000FF"/>
                </a:solidFill>
                <a:effectLst/>
                <a:latin typeface="Times New Roman" panose="02020603050405020304" pitchFamily="18" charset="0"/>
                <a:cs typeface="Times New Roman" panose="02020603050405020304" pitchFamily="18" charset="0"/>
              </a:rPr>
              <a:t> năm trước, do đó được xem là </a:t>
            </a:r>
            <a:r>
              <a:rPr lang="vi-VN" sz="2400">
                <a:solidFill>
                  <a:srgbClr val="0000FF"/>
                </a:solidFill>
                <a:latin typeface="Times New Roman" panose="02020603050405020304" pitchFamily="18" charset="0"/>
                <a:cs typeface="Times New Roman" panose="02020603050405020304" pitchFamily="18" charset="0"/>
              </a:rPr>
              <a:t>tuổi của vũ trụ</a:t>
            </a:r>
            <a:r>
              <a:rPr lang="vi-VN" sz="2400" b="0" i="0">
                <a:solidFill>
                  <a:srgbClr val="0000FF"/>
                </a:solidFill>
                <a:effectLst/>
                <a:latin typeface="Times New Roman" panose="02020603050405020304" pitchFamily="18" charset="0"/>
                <a:cs typeface="Times New Roman" panose="02020603050405020304" pitchFamily="18" charset="0"/>
              </a:rPr>
              <a:t>.</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008C1D5-468D-889C-B368-146EAA5E96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954" y="2083124"/>
            <a:ext cx="6097389" cy="4535185"/>
          </a:xfrm>
          <a:prstGeom prst="rect">
            <a:avLst/>
          </a:prstGeom>
        </p:spPr>
      </p:pic>
      <p:sp>
        <p:nvSpPr>
          <p:cNvPr id="11" name="TextBox 10">
            <a:extLst>
              <a:ext uri="{FF2B5EF4-FFF2-40B4-BE49-F238E27FC236}">
                <a16:creationId xmlns:a16="http://schemas.microsoft.com/office/drawing/2014/main" id="{2ADAFF15-CD36-8A71-CCF8-608D7D3310CE}"/>
              </a:ext>
            </a:extLst>
          </p:cNvPr>
          <p:cNvSpPr txBox="1"/>
          <p:nvPr/>
        </p:nvSpPr>
        <p:spPr>
          <a:xfrm>
            <a:off x="7873465" y="2680626"/>
            <a:ext cx="4533499" cy="3785652"/>
          </a:xfrm>
          <a:prstGeom prst="rect">
            <a:avLst/>
          </a:prstGeom>
          <a:noFill/>
        </p:spPr>
        <p:txBody>
          <a:bodyPr wrap="square">
            <a:spAutoFit/>
          </a:bodyPr>
          <a:lstStyle/>
          <a:p>
            <a:r>
              <a:rPr lang="vi-VN" sz="2400" b="0" i="0">
                <a:solidFill>
                  <a:srgbClr val="0000FF"/>
                </a:solidFill>
                <a:effectLst/>
                <a:latin typeface="Times New Roman" panose="02020603050405020304" pitchFamily="18" charset="0"/>
                <a:cs typeface="Times New Roman" panose="02020603050405020304" pitchFamily="18" charset="0"/>
              </a:rPr>
              <a:t>Theo thuyết Vụ Nổ Lớn, </a:t>
            </a:r>
            <a:r>
              <a:rPr lang="vi-VN" sz="2400">
                <a:solidFill>
                  <a:srgbClr val="0000FF"/>
                </a:solidFill>
                <a:latin typeface="Times New Roman" panose="02020603050405020304" pitchFamily="18" charset="0"/>
                <a:cs typeface="Times New Roman" panose="02020603050405020304" pitchFamily="18" charset="0"/>
              </a:rPr>
              <a:t>vũ trụ</a:t>
            </a:r>
            <a:r>
              <a:rPr lang="vi-VN" sz="2400" b="0" i="0">
                <a:solidFill>
                  <a:srgbClr val="0000FF"/>
                </a:solidFill>
                <a:effectLst/>
                <a:latin typeface="Times New Roman" panose="02020603050405020304" pitchFamily="18" charset="0"/>
                <a:cs typeface="Times New Roman" panose="02020603050405020304" pitchFamily="18" charset="0"/>
              </a:rPr>
              <a:t> bắt nguồn từ một trạng thái vô cùng đặc và vô cùng nóng (điểm dưới cùng). Một lý giải thường gặp đó là </a:t>
            </a:r>
            <a:r>
              <a:rPr lang="vi-VN" sz="2400">
                <a:solidFill>
                  <a:srgbClr val="0000FF"/>
                </a:solidFill>
                <a:latin typeface="Times New Roman" panose="02020603050405020304" pitchFamily="18" charset="0"/>
                <a:cs typeface="Times New Roman" panose="02020603050405020304" pitchFamily="18" charset="0"/>
              </a:rPr>
              <a:t>không gian</a:t>
            </a:r>
            <a:r>
              <a:rPr lang="vi-VN" sz="2400" b="0" i="0">
                <a:solidFill>
                  <a:srgbClr val="0000FF"/>
                </a:solidFill>
                <a:effectLst/>
                <a:latin typeface="Times New Roman" panose="02020603050405020304" pitchFamily="18" charset="0"/>
                <a:cs typeface="Times New Roman" panose="02020603050405020304" pitchFamily="18" charset="0"/>
              </a:rPr>
              <a:t> tự nó đang giãn nở, khiến các </a:t>
            </a:r>
            <a:r>
              <a:rPr lang="vi-VN" sz="2400">
                <a:solidFill>
                  <a:srgbClr val="0000FF"/>
                </a:solidFill>
                <a:latin typeface="Times New Roman" panose="02020603050405020304" pitchFamily="18" charset="0"/>
                <a:cs typeface="Times New Roman" panose="02020603050405020304" pitchFamily="18" charset="0"/>
              </a:rPr>
              <a:t>thiên hà</a:t>
            </a:r>
            <a:r>
              <a:rPr lang="vi-VN" sz="2400" b="0" i="0">
                <a:solidFill>
                  <a:srgbClr val="0000FF"/>
                </a:solidFill>
                <a:effectLst/>
                <a:latin typeface="Times New Roman" panose="02020603050405020304" pitchFamily="18" charset="0"/>
                <a:cs typeface="Times New Roman" panose="02020603050405020304" pitchFamily="18" charset="0"/>
              </a:rPr>
              <a:t> đang lùi ra xa lẫn nhau, giống như các điểm trên quả bóng thổi phồng. Hình này minh họa vũ trụ phẳng đang giãn nở</a:t>
            </a:r>
            <a:r>
              <a:rPr lang="en-US" sz="2400" b="0" i="0">
                <a:solidFill>
                  <a:srgbClr val="0000FF"/>
                </a:solidFill>
                <a:effectLst/>
                <a:latin typeface="Times New Roman" panose="02020603050405020304" pitchFamily="18" charset="0"/>
                <a:cs typeface="Times New Roman" panose="02020603050405020304" pitchFamily="18" charset="0"/>
              </a:rPr>
              <a:t>.</a:t>
            </a:r>
            <a:endParaRPr 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2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B1EC5FBA-D4D6-2FDA-CBBF-8E8B896958FA}"/>
              </a:ext>
            </a:extLst>
          </p:cNvPr>
          <p:cNvSpPr txBox="1"/>
          <p:nvPr/>
        </p:nvSpPr>
        <p:spPr>
          <a:xfrm>
            <a:off x="845112" y="361870"/>
            <a:ext cx="10789919"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những thập kỉ gần đây có rất nhiều phát kiến lớn nhờ các kính viễn vọng đặt trên Trái Đất hoặc không gian.  Chúng ta có thể quan sát được khoảng cách xa </a:t>
            </a:r>
            <a:r>
              <a:rPr lang="vi-VN" sz="2800">
                <a:latin typeface="Times New Roman" panose="02020603050405020304" pitchFamily="18" charset="0"/>
                <a:cs typeface="Times New Roman" panose="02020603050405020304" pitchFamily="18" charset="0"/>
              </a:rPr>
              <a:t>12</a:t>
            </a:r>
            <a:r>
              <a:rPr lang="en-US" sz="2800">
                <a:latin typeface="Times New Roman" panose="02020603050405020304" pitchFamily="18" charset="0"/>
                <a:cs typeface="Times New Roman" panose="02020603050405020304" pitchFamily="18" charset="0"/>
              </a:rPr>
              <a:t> đến </a:t>
            </a:r>
            <a:r>
              <a:rPr lang="vi-VN" sz="2800">
                <a:latin typeface="Times New Roman" panose="02020603050405020304" pitchFamily="18" charset="0"/>
                <a:cs typeface="Times New Roman" panose="02020603050405020304" pitchFamily="18" charset="0"/>
              </a:rPr>
              <a:t>13 tỉ năm ánh sáng, bao quát 90% vũ trụ để nghiên cứu được các thời kì sa</a:t>
            </a:r>
            <a:r>
              <a:rPr lang="en-US" sz="2800">
                <a:latin typeface="Times New Roman" panose="02020603050405020304" pitchFamily="18" charset="0"/>
                <a:cs typeface="Times New Roman" panose="02020603050405020304" pitchFamily="18" charset="0"/>
              </a:rPr>
              <a:t>o</a:t>
            </a:r>
            <a:r>
              <a:rPr lang="vi-VN" sz="2800">
                <a:latin typeface="Times New Roman" panose="02020603050405020304" pitchFamily="18" charset="0"/>
                <a:cs typeface="Times New Roman" panose="02020603050405020304" pitchFamily="18" charset="0"/>
              </a:rPr>
              <a:t> bốc cháy, hay sự hình thành của những vì sao mới.</a:t>
            </a:r>
            <a:endParaRPr lang="en-US" sz="28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17AF28-F49A-D481-6EE1-55FD0DB28B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9" y="2791074"/>
            <a:ext cx="5804981" cy="3975486"/>
          </a:xfrm>
          <a:prstGeom prst="rect">
            <a:avLst/>
          </a:prstGeom>
        </p:spPr>
      </p:pic>
      <p:pic>
        <p:nvPicPr>
          <p:cNvPr id="9" name="Picture 8">
            <a:extLst>
              <a:ext uri="{FF2B5EF4-FFF2-40B4-BE49-F238E27FC236}">
                <a16:creationId xmlns:a16="http://schemas.microsoft.com/office/drawing/2014/main" id="{B2DE8A71-FCA0-FD09-CB97-9EAD48D248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0800" y="2791074"/>
            <a:ext cx="5582652" cy="3975486"/>
          </a:xfrm>
          <a:prstGeom prst="rect">
            <a:avLst/>
          </a:prstGeom>
        </p:spPr>
      </p:pic>
    </p:spTree>
    <p:extLst>
      <p:ext uri="{BB962C8B-B14F-4D97-AF65-F5344CB8AC3E}">
        <p14:creationId xmlns:p14="http://schemas.microsoft.com/office/powerpoint/2010/main" val="7892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F5D0A89E-FDEA-9023-2371-3703B46A1124}"/>
              </a:ext>
            </a:extLst>
          </p:cNvPr>
          <p:cNvSpPr txBox="1"/>
          <p:nvPr/>
        </p:nvSpPr>
        <p:spPr>
          <a:xfrm>
            <a:off x="721895" y="621177"/>
            <a:ext cx="10308657" cy="1384995"/>
          </a:xfrm>
          <a:prstGeom prst="rect">
            <a:avLst/>
          </a:prstGeom>
          <a:noFill/>
        </p:spPr>
        <p:txBody>
          <a:bodyPr wrap="square">
            <a:spAutoFit/>
          </a:bodyPr>
          <a:lstStyle/>
          <a:p>
            <a:r>
              <a:rPr lang="vi-VN" sz="2800" i="0">
                <a:solidFill>
                  <a:srgbClr val="0000FF"/>
                </a:solidFill>
                <a:effectLst/>
                <a:latin typeface="+mj-lt"/>
              </a:rPr>
              <a:t>Ngày 12 tháng 4 năm 1961, Yuri Gagarin người Liên Xô đã đáp con tàu vũ trụ “Phương Đông” bay một vòng quanh Trái Đất, mất 108 phút, trở thành nhà du hành vũ trụ đầu tiên trên thế giới.</a:t>
            </a:r>
            <a:endParaRPr lang="en-US" sz="2800">
              <a:solidFill>
                <a:srgbClr val="0000FF"/>
              </a:solidFill>
              <a:latin typeface="+mj-lt"/>
            </a:endParaRPr>
          </a:p>
        </p:txBody>
      </p:sp>
      <p:pic>
        <p:nvPicPr>
          <p:cNvPr id="10" name="Picture 9">
            <a:extLst>
              <a:ext uri="{FF2B5EF4-FFF2-40B4-BE49-F238E27FC236}">
                <a16:creationId xmlns:a16="http://schemas.microsoft.com/office/drawing/2014/main" id="{C6372082-B679-47A3-48EA-C5FC5399CE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32" y="2791074"/>
            <a:ext cx="6075947" cy="3763730"/>
          </a:xfrm>
          <a:prstGeom prst="rect">
            <a:avLst/>
          </a:prstGeom>
        </p:spPr>
      </p:pic>
    </p:spTree>
    <p:extLst>
      <p:ext uri="{BB962C8B-B14F-4D97-AF65-F5344CB8AC3E}">
        <p14:creationId xmlns:p14="http://schemas.microsoft.com/office/powerpoint/2010/main" val="29237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4F73A624-964A-EA42-B4C7-3D5223341CF8}"/>
              </a:ext>
            </a:extLst>
          </p:cNvPr>
          <p:cNvSpPr txBox="1"/>
          <p:nvPr/>
        </p:nvSpPr>
        <p:spPr>
          <a:xfrm>
            <a:off x="1068404" y="256562"/>
            <a:ext cx="10233015" cy="1815882"/>
          </a:xfrm>
          <a:prstGeom prst="rect">
            <a:avLst/>
          </a:prstGeom>
          <a:noFill/>
        </p:spPr>
        <p:txBody>
          <a:bodyPr wrap="square">
            <a:spAutoFit/>
          </a:bodyPr>
          <a:lstStyle/>
          <a:p>
            <a:pPr algn="l" fontAlgn="base"/>
            <a:r>
              <a:rPr lang="vi-VN" sz="2800" i="0">
                <a:solidFill>
                  <a:srgbClr val="0000FF"/>
                </a:solidFill>
                <a:effectLst/>
                <a:latin typeface="+mj-lt"/>
              </a:rPr>
              <a:t>Ngày 20/7/1969, tàu con thoi Apollo 11 đã đưa người đầu tiên trên Trái Đất đáp xuống Mặt trăng. "Một bước chân nhỏ của con người, một bước nhảy vọt của nhân loại", đó là câu nói nổi tiếng của Neil Armstrong khi anh đặt những bước chân đầu tiên trên Mặt Trăng.</a:t>
            </a:r>
          </a:p>
        </p:txBody>
      </p:sp>
      <p:pic>
        <p:nvPicPr>
          <p:cNvPr id="9" name="Picture 8">
            <a:extLst>
              <a:ext uri="{FF2B5EF4-FFF2-40B4-BE49-F238E27FC236}">
                <a16:creationId xmlns:a16="http://schemas.microsoft.com/office/drawing/2014/main" id="{ED2A83EE-DE91-A428-2206-ACE76E4B4A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207" y="2521819"/>
            <a:ext cx="8623585" cy="4336181"/>
          </a:xfrm>
          <a:prstGeom prst="rect">
            <a:avLst/>
          </a:prstGeom>
        </p:spPr>
      </p:pic>
    </p:spTree>
    <p:extLst>
      <p:ext uri="{BB962C8B-B14F-4D97-AF65-F5344CB8AC3E}">
        <p14:creationId xmlns:p14="http://schemas.microsoft.com/office/powerpoint/2010/main" val="363111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F811DEEC-504D-0A02-D0C7-4224049D041D}"/>
              </a:ext>
            </a:extLst>
          </p:cNvPr>
          <p:cNvSpPr txBox="1"/>
          <p:nvPr/>
        </p:nvSpPr>
        <p:spPr>
          <a:xfrm>
            <a:off x="1146499" y="256562"/>
            <a:ext cx="7026442" cy="523220"/>
          </a:xfrm>
          <a:prstGeom prst="rect">
            <a:avLst/>
          </a:prstGeom>
          <a:noFill/>
        </p:spPr>
        <p:txBody>
          <a:bodyPr wrap="square" rtlCol="0">
            <a:spAutoFit/>
          </a:bodyPr>
          <a:lstStyle/>
          <a:p>
            <a:r>
              <a:rPr lang="vi-VN" sz="2800">
                <a:solidFill>
                  <a:srgbClr val="FF0000"/>
                </a:solidFill>
              </a:rPr>
              <a:t>Đối tượng và phương hướng nghiên cứu:</a:t>
            </a:r>
            <a:endParaRPr lang="en-US" sz="2800">
              <a:solidFill>
                <a:srgbClr val="FF0000"/>
              </a:solidFill>
            </a:endParaRPr>
          </a:p>
        </p:txBody>
      </p:sp>
      <p:sp>
        <p:nvSpPr>
          <p:cNvPr id="7" name="TextBox 6">
            <a:extLst>
              <a:ext uri="{FF2B5EF4-FFF2-40B4-BE49-F238E27FC236}">
                <a16:creationId xmlns:a16="http://schemas.microsoft.com/office/drawing/2014/main" id="{8622CBA3-F2BF-34A6-218B-44F94E408440}"/>
              </a:ext>
            </a:extLst>
          </p:cNvPr>
          <p:cNvSpPr txBox="1"/>
          <p:nvPr/>
        </p:nvSpPr>
        <p:spPr>
          <a:xfrm>
            <a:off x="779646" y="1021047"/>
            <a:ext cx="10491537" cy="2677656"/>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Thiên văn nghiên cứu các thiên thể và các hiện tượng tự nhiên có nguồn gốc ngoài Trái Đất. Thông qua bức xạ phát ra từ các thiên thể trong các dãy phổ điện từ,</a:t>
            </a:r>
            <a:r>
              <a:rPr lang="en-US" sz="2800">
                <a:latin typeface="Times New Roman" panose="02020603050405020304" pitchFamily="18" charset="0"/>
                <a:cs typeface="Times New Roman" panose="02020603050405020304" pitchFamily="18" charset="0"/>
              </a:rPr>
              <a:t> các tính chất của chúng sẽ được xác định như: độ sáng, khối lượng riêng, nhiệt độ và thành phần hóa học từ đó xây dựng mô hình lí thuyết về sự hình thành và vòng đời của các thiên thể trong vũ trụ.</a:t>
            </a:r>
          </a:p>
        </p:txBody>
      </p:sp>
      <p:sp>
        <p:nvSpPr>
          <p:cNvPr id="8" name="TextBox 7">
            <a:extLst>
              <a:ext uri="{FF2B5EF4-FFF2-40B4-BE49-F238E27FC236}">
                <a16:creationId xmlns:a16="http://schemas.microsoft.com/office/drawing/2014/main" id="{C9B1DA67-1DA2-E1E3-09A2-45BB0DFE4D1E}"/>
              </a:ext>
            </a:extLst>
          </p:cNvPr>
          <p:cNvSpPr txBox="1"/>
          <p:nvPr/>
        </p:nvSpPr>
        <p:spPr>
          <a:xfrm>
            <a:off x="866274" y="3936733"/>
            <a:ext cx="102990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Công nghệ vệ tinh: Nghiên cứu thiết kế, chế tạo, vận hành vệ tinh đưa vào không gian để phục vụ truyền hình thông tin liên lạc…</a:t>
            </a:r>
          </a:p>
        </p:txBody>
      </p:sp>
    </p:spTree>
    <p:extLst>
      <p:ext uri="{BB962C8B-B14F-4D97-AF65-F5344CB8AC3E}">
        <p14:creationId xmlns:p14="http://schemas.microsoft.com/office/powerpoint/2010/main" val="11487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9B53662-F627-D474-C5C3-07CADE50B887}"/>
              </a:ext>
            </a:extLst>
          </p:cNvPr>
          <p:cNvSpPr txBox="1"/>
          <p:nvPr/>
        </p:nvSpPr>
        <p:spPr>
          <a:xfrm>
            <a:off x="1087645" y="278524"/>
            <a:ext cx="102990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Công nghệ vệ tinh: Nghiên cứu thiết kế, chế tạo, vận hành vệ tinh đưa vào không gian để phục vụ truyền hình thông tin liên lạc…</a:t>
            </a:r>
          </a:p>
        </p:txBody>
      </p:sp>
      <p:pic>
        <p:nvPicPr>
          <p:cNvPr id="8" name="Picture 7">
            <a:extLst>
              <a:ext uri="{FF2B5EF4-FFF2-40B4-BE49-F238E27FC236}">
                <a16:creationId xmlns:a16="http://schemas.microsoft.com/office/drawing/2014/main" id="{943F6A12-4C2D-C866-E344-5D462D49B9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160" y="1990343"/>
            <a:ext cx="6096000" cy="3975100"/>
          </a:xfrm>
          <a:prstGeom prst="rect">
            <a:avLst/>
          </a:prstGeom>
        </p:spPr>
      </p:pic>
      <p:pic>
        <p:nvPicPr>
          <p:cNvPr id="10" name="Picture 9">
            <a:extLst>
              <a:ext uri="{FF2B5EF4-FFF2-40B4-BE49-F238E27FC236}">
                <a16:creationId xmlns:a16="http://schemas.microsoft.com/office/drawing/2014/main" id="{20508CC4-2B97-6491-B9D3-FA67427F19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6239" y="1341351"/>
            <a:ext cx="5624966" cy="5057775"/>
          </a:xfrm>
          <a:prstGeom prst="rect">
            <a:avLst/>
          </a:prstGeom>
        </p:spPr>
      </p:pic>
    </p:spTree>
    <p:extLst>
      <p:ext uri="{BB962C8B-B14F-4D97-AF65-F5344CB8AC3E}">
        <p14:creationId xmlns:p14="http://schemas.microsoft.com/office/powerpoint/2010/main" val="32697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77A0EA91-AAA6-FA0E-FC55-422A4217B48D}"/>
              </a:ext>
            </a:extLst>
          </p:cNvPr>
          <p:cNvSpPr txBox="1"/>
          <p:nvPr/>
        </p:nvSpPr>
        <p:spPr>
          <a:xfrm>
            <a:off x="768417" y="490438"/>
            <a:ext cx="10655166"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Viễn thám: Đo đạc, thu thập, nghiên cứu, xử lí thông tin các đối tượng trên bề mặt Trái Đất và khí quyển thông qua các hình ảnh chụp từ vệ tinh trên phạm vi rộng lớn như: tác động của biến đổi khí hậu và nước biển dâng; quản lí đất đai theo dõi mùa vụ, đánh giá thiên tai bão lũ, sạt lỡ đất đá, an ninh quốc phòng. </a:t>
            </a:r>
          </a:p>
        </p:txBody>
      </p:sp>
      <p:pic>
        <p:nvPicPr>
          <p:cNvPr id="8" name="Picture 7">
            <a:extLst>
              <a:ext uri="{FF2B5EF4-FFF2-40B4-BE49-F238E27FC236}">
                <a16:creationId xmlns:a16="http://schemas.microsoft.com/office/drawing/2014/main" id="{D98EAB46-540E-37FF-CE0D-45FA6D7C9B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049" y="2795946"/>
            <a:ext cx="6286500" cy="3943350"/>
          </a:xfrm>
          <a:prstGeom prst="rect">
            <a:avLst/>
          </a:prstGeom>
        </p:spPr>
      </p:pic>
      <p:pic>
        <p:nvPicPr>
          <p:cNvPr id="10" name="Picture 9">
            <a:extLst>
              <a:ext uri="{FF2B5EF4-FFF2-40B4-BE49-F238E27FC236}">
                <a16:creationId xmlns:a16="http://schemas.microsoft.com/office/drawing/2014/main" id="{CF67F6B2-92CC-26B1-1D00-EDBBDFA6D2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7744" y="2541070"/>
            <a:ext cx="5473207" cy="4316930"/>
          </a:xfrm>
          <a:prstGeom prst="rect">
            <a:avLst/>
          </a:prstGeom>
        </p:spPr>
      </p:pic>
    </p:spTree>
    <p:extLst>
      <p:ext uri="{BB962C8B-B14F-4D97-AF65-F5344CB8AC3E}">
        <p14:creationId xmlns:p14="http://schemas.microsoft.com/office/powerpoint/2010/main" val="19305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5BF6164-5828-5E79-C78D-CF7FFF966E49}"/>
              </a:ext>
            </a:extLst>
          </p:cNvPr>
          <p:cNvSpPr txBox="1"/>
          <p:nvPr/>
        </p:nvSpPr>
        <p:spPr>
          <a:xfrm>
            <a:off x="1049746" y="181215"/>
            <a:ext cx="10510788"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II. VẬT LÍ HẠT CƠ BẢN VÀ NĂNG LƯỢNG CAO</a:t>
            </a:r>
          </a:p>
        </p:txBody>
      </p:sp>
      <p:sp>
        <p:nvSpPr>
          <p:cNvPr id="10" name="TextBox 9">
            <a:extLst>
              <a:ext uri="{FF2B5EF4-FFF2-40B4-BE49-F238E27FC236}">
                <a16:creationId xmlns:a16="http://schemas.microsoft.com/office/drawing/2014/main" id="{0C5819D1-D888-8E05-AB85-44079144F8DC}"/>
              </a:ext>
            </a:extLst>
          </p:cNvPr>
          <p:cNvSpPr txBox="1"/>
          <p:nvPr/>
        </p:nvSpPr>
        <p:spPr>
          <a:xfrm>
            <a:off x="1713296" y="790584"/>
            <a:ext cx="7209322" cy="584775"/>
          </a:xfrm>
          <a:prstGeom prst="rect">
            <a:avLst/>
          </a:prstGeom>
          <a:noFill/>
        </p:spPr>
        <p:txBody>
          <a:bodyPr wrap="square" rtlCol="0">
            <a:spAutoFit/>
          </a:bodyPr>
          <a:lstStyle/>
          <a:p>
            <a:r>
              <a:rPr lang="vi-VN" sz="3200">
                <a:solidFill>
                  <a:srgbClr val="FF0000"/>
                </a:solidFill>
              </a:rPr>
              <a:t>Lịch sử nghiên cứu</a:t>
            </a:r>
            <a:endParaRPr lang="en-US" sz="3200">
              <a:solidFill>
                <a:srgbClr val="FF0000"/>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9F6836-D8D8-8832-5B33-6875473F2B8E}"/>
                  </a:ext>
                </a:extLst>
              </p:cNvPr>
              <p:cNvSpPr txBox="1"/>
              <p:nvPr/>
            </p:nvSpPr>
            <p:spPr>
              <a:xfrm>
                <a:off x="751056" y="3013638"/>
                <a:ext cx="11020926" cy="3416320"/>
              </a:xfrm>
              <a:prstGeom prst="rect">
                <a:avLst/>
              </a:prstGeom>
              <a:noFill/>
            </p:spPr>
            <p:txBody>
              <a:bodyPr wrap="square" rtlCol="0">
                <a:spAutoFit/>
              </a:bodyPr>
              <a:lstStyle/>
              <a:p>
                <a:r>
                  <a:rPr lang="vi-VN" sz="2400">
                    <a:solidFill>
                      <a:srgbClr val="0000FF"/>
                    </a:solidFill>
                  </a:rPr>
                  <a:t>Hạt cơ bản đầu tiên được tìm thấy là electron </a:t>
                </a:r>
                <a14:m>
                  <m:oMath xmlns:m="http://schemas.openxmlformats.org/officeDocument/2006/math">
                    <m:sSup>
                      <m:sSupPr>
                        <m:ctrlPr>
                          <a:rPr lang="vi-VN" sz="2400" i="1" smtClean="0">
                            <a:solidFill>
                              <a:srgbClr val="0000FF"/>
                            </a:solidFill>
                            <a:latin typeface="Cambria Math" panose="02040503050406030204" pitchFamily="18" charset="0"/>
                          </a:rPr>
                        </m:ctrlPr>
                      </m:sSupPr>
                      <m:e>
                        <m:r>
                          <a:rPr lang="vi-VN" sz="2400" b="0" i="1" smtClean="0">
                            <a:solidFill>
                              <a:srgbClr val="0000FF"/>
                            </a:solidFill>
                            <a:latin typeface="Cambria Math" panose="02040503050406030204" pitchFamily="18" charset="0"/>
                          </a:rPr>
                          <m:t>𝑒</m:t>
                        </m:r>
                      </m:e>
                      <m:sup>
                        <m:r>
                          <a:rPr lang="vi-VN" sz="2400" b="0" i="1" smtClean="0">
                            <a:solidFill>
                              <a:srgbClr val="0000FF"/>
                            </a:solidFill>
                            <a:latin typeface="Cambria Math" panose="02040503050406030204" pitchFamily="18" charset="0"/>
                          </a:rPr>
                          <m:t>−</m:t>
                        </m:r>
                      </m:sup>
                    </m:sSup>
                  </m:oMath>
                </a14:m>
                <a:r>
                  <a:rPr lang="vi-VN" sz="2400">
                    <a:solidFill>
                      <a:srgbClr val="0000FF"/>
                    </a:solidFill>
                  </a:rPr>
                  <a:t> (Thomson, 1897), khi nghiên cứu tính chất của tia âm cực. Thí nghiệm chứng tỏ sự tồn tại của photon được Millikan thực hiện vào những năm 1912-1915 và Compton vào năm 1992. Năm 1911 Rutherford tìm ra hạt nhân nguyên tử và 1919 đã tìm thấy thành phần hạt nhân có hạt proton p có điện tích dương. Hạt neutron n, được Heisenberg và Ivaneko đề xuất bằng lí thuyết và được Chadwick tìm thấy bằng thực nghiệm (1932). Hạt n= hạt p nhưng không mang điện tích.</a:t>
                </a:r>
              </a:p>
              <a:p>
                <a:r>
                  <a:rPr lang="vi-VN" sz="2400">
                    <a:solidFill>
                      <a:srgbClr val="0000FF"/>
                    </a:solidFill>
                  </a:rPr>
                  <a:t>Vật lí hạt cơ bản được xem là một ngành vật lí độc lập từ khi phát hiện ra hạt neutron.</a:t>
                </a:r>
                <a:endParaRPr lang="en-US" sz="2400">
                  <a:solidFill>
                    <a:srgbClr val="0000FF"/>
                  </a:solidFill>
                </a:endParaRPr>
              </a:p>
            </p:txBody>
          </p:sp>
        </mc:Choice>
        <mc:Fallback xmlns="">
          <p:sp>
            <p:nvSpPr>
              <p:cNvPr id="11" name="TextBox 10">
                <a:extLst>
                  <a:ext uri="{FF2B5EF4-FFF2-40B4-BE49-F238E27FC236}">
                    <a16:creationId xmlns:a16="http://schemas.microsoft.com/office/drawing/2014/main" id="{629F6836-D8D8-8832-5B33-6875473F2B8E}"/>
                  </a:ext>
                </a:extLst>
              </p:cNvPr>
              <p:cNvSpPr txBox="1">
                <a:spLocks noRot="1" noChangeAspect="1" noMove="1" noResize="1" noEditPoints="1" noAdjustHandles="1" noChangeArrowheads="1" noChangeShapeType="1" noTextEdit="1"/>
              </p:cNvSpPr>
              <p:nvPr/>
            </p:nvSpPr>
            <p:spPr>
              <a:xfrm>
                <a:off x="751056" y="3013638"/>
                <a:ext cx="11020926" cy="3416320"/>
              </a:xfrm>
              <a:prstGeom prst="rect">
                <a:avLst/>
              </a:prstGeom>
              <a:blipFill>
                <a:blip r:embed="rId10"/>
                <a:stretch>
                  <a:fillRect l="-830" t="-1248" r="-442" b="-285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C0A5053-90D6-12AD-A1BC-FE1759647983}"/>
              </a:ext>
            </a:extLst>
          </p:cNvPr>
          <p:cNvSpPr txBox="1"/>
          <p:nvPr/>
        </p:nvSpPr>
        <p:spPr>
          <a:xfrm>
            <a:off x="710369" y="1303842"/>
            <a:ext cx="11020926" cy="1569660"/>
          </a:xfrm>
          <a:prstGeom prst="rect">
            <a:avLst/>
          </a:prstGeom>
          <a:noFill/>
        </p:spPr>
        <p:txBody>
          <a:bodyPr wrap="square" rtlCol="0">
            <a:spAutoFit/>
          </a:bodyPr>
          <a:lstStyle/>
          <a:p>
            <a:r>
              <a:rPr lang="vi-VN" sz="2400">
                <a:solidFill>
                  <a:srgbClr val="0000FF"/>
                </a:solidFill>
              </a:rPr>
              <a:t>Khái niệm hạt cơ bản liên quan đến cấu trúc rời rạc trong cấu trúc vật chất ở mức độ vi mô. Do kích thước của đối tượng nghiên cứu cũng như điều kiện năng lượng để tiến hành nghiên cứu nên vật lí hạt cơ bản còn được gọi là vật lí năng lượng cao. </a:t>
            </a:r>
            <a:endParaRPr lang="en-US" sz="2400">
              <a:solidFill>
                <a:srgbClr val="0000FF"/>
              </a:solidFill>
            </a:endParaRPr>
          </a:p>
        </p:txBody>
      </p:sp>
    </p:spTree>
    <p:extLst>
      <p:ext uri="{BB962C8B-B14F-4D97-AF65-F5344CB8AC3E}">
        <p14:creationId xmlns:p14="http://schemas.microsoft.com/office/powerpoint/2010/main" val="445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pic>
        <p:nvPicPr>
          <p:cNvPr id="7" name="Picture 6">
            <a:extLst>
              <a:ext uri="{FF2B5EF4-FFF2-40B4-BE49-F238E27FC236}">
                <a16:creationId xmlns:a16="http://schemas.microsoft.com/office/drawing/2014/main" id="{D05A9AE0-7CC8-9FEF-2C23-FADA9D336E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554" y="3376"/>
            <a:ext cx="5656446" cy="3388867"/>
          </a:xfrm>
          <a:prstGeom prst="rect">
            <a:avLst/>
          </a:prstGeom>
        </p:spPr>
      </p:pic>
      <p:pic>
        <p:nvPicPr>
          <p:cNvPr id="9" name="Picture 8">
            <a:extLst>
              <a:ext uri="{FF2B5EF4-FFF2-40B4-BE49-F238E27FC236}">
                <a16:creationId xmlns:a16="http://schemas.microsoft.com/office/drawing/2014/main" id="{9B3C62CD-1D3B-EE7A-C582-CD7BA089B6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5553" y="3638349"/>
            <a:ext cx="5656446" cy="3219651"/>
          </a:xfrm>
          <a:prstGeom prst="rect">
            <a:avLst/>
          </a:prstGeom>
        </p:spPr>
      </p:pic>
      <p:pic>
        <p:nvPicPr>
          <p:cNvPr id="13" name="Picture 12">
            <a:extLst>
              <a:ext uri="{FF2B5EF4-FFF2-40B4-BE49-F238E27FC236}">
                <a16:creationId xmlns:a16="http://schemas.microsoft.com/office/drawing/2014/main" id="{B662822D-EC73-077F-2AE0-A4EA2418D6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245" y="841548"/>
            <a:ext cx="5794842" cy="5101390"/>
          </a:xfrm>
          <a:prstGeom prst="rect">
            <a:avLst/>
          </a:prstGeom>
        </p:spPr>
      </p:pic>
    </p:spTree>
    <p:extLst>
      <p:ext uri="{BB962C8B-B14F-4D97-AF65-F5344CB8AC3E}">
        <p14:creationId xmlns:p14="http://schemas.microsoft.com/office/powerpoint/2010/main" val="14643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FDD90488-32FA-3A66-82AA-484C8520BC9A}"/>
              </a:ext>
            </a:extLst>
          </p:cNvPr>
          <p:cNvSpPr txBox="1"/>
          <p:nvPr/>
        </p:nvSpPr>
        <p:spPr>
          <a:xfrm>
            <a:off x="1783882" y="324633"/>
            <a:ext cx="8624235" cy="584775"/>
          </a:xfrm>
          <a:prstGeom prst="rect">
            <a:avLst/>
          </a:prstGeom>
          <a:noFill/>
        </p:spPr>
        <p:txBody>
          <a:bodyPr wrap="square" rtlCol="0">
            <a:spAutoFit/>
          </a:bodyPr>
          <a:lstStyle/>
          <a:p>
            <a:r>
              <a:rPr lang="vi-VN" sz="3200">
                <a:solidFill>
                  <a:srgbClr val="FF0000"/>
                </a:solidFill>
              </a:rPr>
              <a:t>Đối tượng nghiên cứu: </a:t>
            </a:r>
            <a:endParaRPr lang="en-US" sz="3200">
              <a:solidFill>
                <a:srgbClr val="FF0000"/>
              </a:solidFill>
            </a:endParaRPr>
          </a:p>
        </p:txBody>
      </p:sp>
      <p:sp>
        <p:nvSpPr>
          <p:cNvPr id="9" name="TextBox 8">
            <a:extLst>
              <a:ext uri="{FF2B5EF4-FFF2-40B4-BE49-F238E27FC236}">
                <a16:creationId xmlns:a16="http://schemas.microsoft.com/office/drawing/2014/main" id="{018DB3BB-B31D-CA07-FA3F-62E8D0660780}"/>
              </a:ext>
            </a:extLst>
          </p:cNvPr>
          <p:cNvSpPr txBox="1"/>
          <p:nvPr/>
        </p:nvSpPr>
        <p:spPr>
          <a:xfrm>
            <a:off x="1058779" y="1006773"/>
            <a:ext cx="9875520"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Vật lí hạt nghiên cứu hạt sơ cấp chứa trong vật chất và những tương tác giữa chúng.</a:t>
            </a:r>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C2B6946B-D2EF-7B07-6C55-7D11005849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539" y="2201760"/>
            <a:ext cx="5715000" cy="4180253"/>
          </a:xfrm>
          <a:prstGeom prst="rect">
            <a:avLst/>
          </a:prstGeom>
        </p:spPr>
      </p:pic>
      <p:pic>
        <p:nvPicPr>
          <p:cNvPr id="15" name="Picture 14">
            <a:extLst>
              <a:ext uri="{FF2B5EF4-FFF2-40B4-BE49-F238E27FC236}">
                <a16:creationId xmlns:a16="http://schemas.microsoft.com/office/drawing/2014/main" id="{EA2F5C79-5B7A-6811-F879-F758BAF24E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20051" y="1960880"/>
            <a:ext cx="5644835" cy="4738055"/>
          </a:xfrm>
          <a:prstGeom prst="rect">
            <a:avLst/>
          </a:prstGeom>
        </p:spPr>
      </p:pic>
    </p:spTree>
    <p:extLst>
      <p:ext uri="{BB962C8B-B14F-4D97-AF65-F5344CB8AC3E}">
        <p14:creationId xmlns:p14="http://schemas.microsoft.com/office/powerpoint/2010/main" val="4246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CF31C8A6-21E6-344B-6F18-59AD2D23226A}"/>
              </a:ext>
            </a:extLst>
          </p:cNvPr>
          <p:cNvSpPr txBox="1"/>
          <p:nvPr/>
        </p:nvSpPr>
        <p:spPr>
          <a:xfrm>
            <a:off x="1097280" y="409588"/>
            <a:ext cx="10761044"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Ngành vật lí hạt nhân phát triển tạo ra năng lượng hạt nhân áp dụng trong nhiều lĩnh vực: sản xuất điện, chụp hình cộng hưởng từ, cấy ion trong lĩnh vực vật liệu, bức xạ carbon để xác định tuổi địa chất và khảo cổ học.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DD1A5F6-70AB-08B0-093C-CD172E3C81D1}"/>
              </a:ext>
            </a:extLst>
          </p:cNvPr>
          <p:cNvSpPr txBox="1"/>
          <p:nvPr/>
        </p:nvSpPr>
        <p:spPr>
          <a:xfrm>
            <a:off x="946177" y="1990107"/>
            <a:ext cx="10761045" cy="2118850"/>
          </a:xfrm>
          <a:prstGeom prst="rect">
            <a:avLst/>
          </a:prstGeom>
          <a:noFill/>
        </p:spPr>
        <p:txBody>
          <a:bodyPr wrap="square">
            <a:spAutoFit/>
          </a:bodyPr>
          <a:lstStyle/>
          <a:p>
            <a:pPr marL="0" marR="0">
              <a:lnSpc>
                <a:spcPct val="107000"/>
              </a:lnSpc>
              <a:spcBef>
                <a:spcPts val="0"/>
              </a:spcBef>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28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Những kiến thức về Vật lí hạt nhân được ứng dụng rộng rãi trong công nghệ chuẩn đoán và điều trị bệnh, đặc biệt là ung thư.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nông nghiệp: Chiếu xạ hạt giống để cải tạo giống cây trồng.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77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7" name="TextBox 6">
            <a:extLst>
              <a:ext uri="{FF2B5EF4-FFF2-40B4-BE49-F238E27FC236}">
                <a16:creationId xmlns:a16="http://schemas.microsoft.com/office/drawing/2014/main" id="{2512BC53-3CDD-41C4-13F2-738A585FDE72}"/>
              </a:ext>
            </a:extLst>
          </p:cNvPr>
          <p:cNvSpPr txBox="1"/>
          <p:nvPr/>
        </p:nvSpPr>
        <p:spPr>
          <a:xfrm>
            <a:off x="1284603" y="242272"/>
            <a:ext cx="7483642" cy="593304"/>
          </a:xfrm>
          <a:prstGeom prst="rect">
            <a:avLst/>
          </a:prstGeom>
          <a:noFill/>
        </p:spPr>
        <p:txBody>
          <a:bodyPr wrap="square">
            <a:spAutoFit/>
          </a:bodyPr>
          <a:lstStyle/>
          <a:p>
            <a:pPr marL="0" marR="0">
              <a:lnSpc>
                <a:spcPct val="107000"/>
              </a:lnSpc>
              <a:spcBef>
                <a:spcPts val="0"/>
              </a:spcBef>
              <a:spcAft>
                <a:spcPts val="80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32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44EB4A8D-53B6-0A6D-5D8A-4C7888DD38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4707" y="876956"/>
            <a:ext cx="4466122" cy="5417800"/>
          </a:xfrm>
          <a:prstGeom prst="rect">
            <a:avLst/>
          </a:prstGeom>
        </p:spPr>
      </p:pic>
      <p:pic>
        <p:nvPicPr>
          <p:cNvPr id="10" name="Picture 9">
            <a:extLst>
              <a:ext uri="{FF2B5EF4-FFF2-40B4-BE49-F238E27FC236}">
                <a16:creationId xmlns:a16="http://schemas.microsoft.com/office/drawing/2014/main" id="{1772A0AC-EB65-C938-ADE9-7C8437C151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57" y="1217931"/>
            <a:ext cx="6770497" cy="5076825"/>
          </a:xfrm>
          <a:prstGeom prst="rect">
            <a:avLst/>
          </a:prstGeom>
        </p:spPr>
      </p:pic>
    </p:spTree>
    <p:extLst>
      <p:ext uri="{BB962C8B-B14F-4D97-AF65-F5344CB8AC3E}">
        <p14:creationId xmlns:p14="http://schemas.microsoft.com/office/powerpoint/2010/main" val="260634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4DFB5FE-1D1B-AE51-DD35-580F9D53A6F9}"/>
              </a:ext>
            </a:extLst>
          </p:cNvPr>
          <p:cNvSpPr txBox="1"/>
          <p:nvPr/>
        </p:nvSpPr>
        <p:spPr>
          <a:xfrm>
            <a:off x="1463038" y="55385"/>
            <a:ext cx="7238198"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III. VẬT LÍ NANO</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FD4482A-BC6E-E35B-79E9-ED345BE887EF}"/>
              </a:ext>
            </a:extLst>
          </p:cNvPr>
          <p:cNvSpPr txBox="1"/>
          <p:nvPr/>
        </p:nvSpPr>
        <p:spPr>
          <a:xfrm>
            <a:off x="701040" y="1023409"/>
            <a:ext cx="10789920" cy="1815882"/>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Vật liệu nano có cấu trúc các hạt, các sợi, ống hay tấm mỏng... Có kích thước rất nhỏ khoảng từ 1 – 100 nanomet (nm). Ở kích cỡ nano, vật liệu có tính chất điện, tính chất từ, tính chất quang và các tính chất hóa học khác hẳn với tính chất của chúng tại các kích cỡ lớn hơn.</a:t>
            </a:r>
            <a:endParaRPr lang="en-US" sz="280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E71BC8B-EB9A-9E38-88BE-C4B27863E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0577" y="3000224"/>
            <a:ext cx="6679931" cy="3802391"/>
          </a:xfrm>
          <a:prstGeom prst="rect">
            <a:avLst/>
          </a:prstGeom>
        </p:spPr>
      </p:pic>
    </p:spTree>
    <p:extLst>
      <p:ext uri="{BB962C8B-B14F-4D97-AF65-F5344CB8AC3E}">
        <p14:creationId xmlns:p14="http://schemas.microsoft.com/office/powerpoint/2010/main" val="15753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10B8EDDE-87A5-F656-9F29-50D559F05918}"/>
              </a:ext>
            </a:extLst>
          </p:cNvPr>
          <p:cNvSpPr txBox="1"/>
          <p:nvPr/>
        </p:nvSpPr>
        <p:spPr>
          <a:xfrm>
            <a:off x="1780366" y="622182"/>
            <a:ext cx="7132628" cy="523220"/>
          </a:xfrm>
          <a:prstGeom prst="rect">
            <a:avLst/>
          </a:prstGeom>
          <a:noFill/>
        </p:spPr>
        <p:txBody>
          <a:bodyPr wrap="square" rtlCol="0">
            <a:spAutoFit/>
          </a:bodyPr>
          <a:lstStyle/>
          <a:p>
            <a:r>
              <a:rPr lang="vi-VN" sz="2800">
                <a:solidFill>
                  <a:srgbClr val="FF0000"/>
                </a:solidFill>
              </a:rPr>
              <a:t>Đối tượng nghiên cứu của vật lí nano:</a:t>
            </a:r>
            <a:endParaRPr lang="en-US" sz="2800">
              <a:solidFill>
                <a:srgbClr val="FF0000"/>
              </a:solidFill>
            </a:endParaRPr>
          </a:p>
        </p:txBody>
      </p:sp>
      <p:sp>
        <p:nvSpPr>
          <p:cNvPr id="10" name="TextBox 9">
            <a:extLst>
              <a:ext uri="{FF2B5EF4-FFF2-40B4-BE49-F238E27FC236}">
                <a16:creationId xmlns:a16="http://schemas.microsoft.com/office/drawing/2014/main" id="{6EF831C6-B8B5-7A89-9CE5-FB1C4BC6D159}"/>
              </a:ext>
            </a:extLst>
          </p:cNvPr>
          <p:cNvSpPr txBox="1"/>
          <p:nvPr/>
        </p:nvSpPr>
        <p:spPr>
          <a:xfrm>
            <a:off x="999422" y="1293571"/>
            <a:ext cx="10193155"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Vật lí nano nghiên cứu về các hiện tượng và tác động vào vật liệu ở các quy mô nguyên tử, phân tử, xác định các đặc tính vật lí của vật liệu trong phạm vi kích thước nano.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61AF5C8-01AF-6B4D-1AD7-D09B23CE0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188" y="2954956"/>
            <a:ext cx="6128608" cy="3847660"/>
          </a:xfrm>
          <a:prstGeom prst="rect">
            <a:avLst/>
          </a:prstGeom>
        </p:spPr>
      </p:pic>
      <p:pic>
        <p:nvPicPr>
          <p:cNvPr id="14" name="Picture 13">
            <a:extLst>
              <a:ext uri="{FF2B5EF4-FFF2-40B4-BE49-F238E27FC236}">
                <a16:creationId xmlns:a16="http://schemas.microsoft.com/office/drawing/2014/main" id="{1A97EBD1-B04E-409A-F735-33C682351C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5179" y="2855927"/>
            <a:ext cx="5528634" cy="3988134"/>
          </a:xfrm>
          <a:prstGeom prst="rect">
            <a:avLst/>
          </a:prstGeom>
        </p:spPr>
      </p:pic>
    </p:spTree>
    <p:extLst>
      <p:ext uri="{BB962C8B-B14F-4D97-AF65-F5344CB8AC3E}">
        <p14:creationId xmlns:p14="http://schemas.microsoft.com/office/powerpoint/2010/main" val="231355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13B77E34-48F2-6462-CA82-BCD565957688}"/>
              </a:ext>
            </a:extLst>
          </p:cNvPr>
          <p:cNvSpPr txBox="1"/>
          <p:nvPr/>
        </p:nvSpPr>
        <p:spPr>
          <a:xfrm>
            <a:off x="1284603" y="301006"/>
            <a:ext cx="7483642" cy="2850973"/>
          </a:xfrm>
          <a:prstGeom prst="rect">
            <a:avLst/>
          </a:prstGeom>
          <a:noFill/>
        </p:spPr>
        <p:txBody>
          <a:bodyPr wrap="square">
            <a:spAutoFit/>
          </a:bodyPr>
          <a:lstStyle/>
          <a:p>
            <a:pPr marL="0" marR="0">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a:t>
            </a:r>
            <a:endParaRPr lang="en-US" sz="3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y- sinh</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Trong sản xuất năng lượng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linh kiện điện tử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các hạt siêu nhẹ</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40784C3-E7AE-4F70-E065-5A9F115E17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2908" y="0"/>
            <a:ext cx="6256423" cy="6858000"/>
          </a:xfrm>
          <a:prstGeom prst="rect">
            <a:avLst/>
          </a:prstGeom>
        </p:spPr>
      </p:pic>
      <p:pic>
        <p:nvPicPr>
          <p:cNvPr id="14" name="Picture 13">
            <a:extLst>
              <a:ext uri="{FF2B5EF4-FFF2-40B4-BE49-F238E27FC236}">
                <a16:creationId xmlns:a16="http://schemas.microsoft.com/office/drawing/2014/main" id="{7671A5CF-7E44-12DA-8A0F-3EEDF955A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75" y="3422094"/>
            <a:ext cx="4876800" cy="3248025"/>
          </a:xfrm>
          <a:prstGeom prst="rect">
            <a:avLst/>
          </a:prstGeom>
        </p:spPr>
      </p:pic>
    </p:spTree>
    <p:extLst>
      <p:ext uri="{BB962C8B-B14F-4D97-AF65-F5344CB8AC3E}">
        <p14:creationId xmlns:p14="http://schemas.microsoft.com/office/powerpoint/2010/main" val="77266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0E4A9D82-47B7-0790-BD09-68376F17D891}"/>
              </a:ext>
            </a:extLst>
          </p:cNvPr>
          <p:cNvSpPr txBox="1"/>
          <p:nvPr/>
        </p:nvSpPr>
        <p:spPr>
          <a:xfrm>
            <a:off x="1520792" y="250488"/>
            <a:ext cx="571740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IV. VẬT LÍ LASER</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497A88-1C99-FB13-9D46-1BC7B60305E1}"/>
              </a:ext>
            </a:extLst>
          </p:cNvPr>
          <p:cNvSpPr txBox="1"/>
          <p:nvPr/>
        </p:nvSpPr>
        <p:spPr>
          <a:xfrm>
            <a:off x="1052362" y="922157"/>
            <a:ext cx="10222029"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đầu tiên được phát minh vào năm 1960 bởi Theodore Maiman (1927-2007) từ hồng ngọc.</a:t>
            </a:r>
            <a:endParaRPr lang="en-US" sz="28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6BA3342-13AC-EF84-EE22-EC44E00493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5427" y="2378656"/>
            <a:ext cx="9018872" cy="4228856"/>
          </a:xfrm>
          <a:prstGeom prst="rect">
            <a:avLst/>
          </a:prstGeom>
        </p:spPr>
      </p:pic>
    </p:spTree>
    <p:extLst>
      <p:ext uri="{BB962C8B-B14F-4D97-AF65-F5344CB8AC3E}">
        <p14:creationId xmlns:p14="http://schemas.microsoft.com/office/powerpoint/2010/main" val="8742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BB7C08F2-BCA9-DB34-B2DD-1BAAA97A9A1C}"/>
              </a:ext>
            </a:extLst>
          </p:cNvPr>
          <p:cNvSpPr txBox="1"/>
          <p:nvPr/>
        </p:nvSpPr>
        <p:spPr>
          <a:xfrm>
            <a:off x="1140592" y="720254"/>
            <a:ext cx="10039150" cy="954107"/>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là nguồn sáng thu được nhờ sự khuếch đại ánh sáng bằng bức xạ phát ra khi bức xạ các phần tử của một môi trường vật chất.</a:t>
            </a: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455367A-A224-362B-5CBA-F265E35FDE91}"/>
              </a:ext>
            </a:extLst>
          </p:cNvPr>
          <p:cNvSpPr txBox="1"/>
          <p:nvPr/>
        </p:nvSpPr>
        <p:spPr>
          <a:xfrm>
            <a:off x="984679" y="1652751"/>
            <a:ext cx="10684041" cy="1384995"/>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Laser cho phép tập trung năng lượng rất lớn, đồng thời nó có tính đơn sắc và định hướng cao nên có thể chiếu rất xa và không bị phân tán hay tán xạ khi truyền qua mặt phân cách giữa các môi trường.</a:t>
            </a:r>
            <a:endParaRPr lang="en-US"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E37EC3F-1113-2D65-69AF-5F50FED01805}"/>
              </a:ext>
            </a:extLst>
          </p:cNvPr>
          <p:cNvSpPr txBox="1"/>
          <p:nvPr/>
        </p:nvSpPr>
        <p:spPr>
          <a:xfrm>
            <a:off x="1105990" y="75564"/>
            <a:ext cx="571740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IV. VẬT LÍ LASER</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887A83-4533-5870-5F24-1A6988B0A9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026" y="3257953"/>
            <a:ext cx="5215250" cy="3441230"/>
          </a:xfrm>
          <a:prstGeom prst="rect">
            <a:avLst/>
          </a:prstGeom>
        </p:spPr>
      </p:pic>
      <p:pic>
        <p:nvPicPr>
          <p:cNvPr id="12" name="Picture 11">
            <a:extLst>
              <a:ext uri="{FF2B5EF4-FFF2-40B4-BE49-F238E27FC236}">
                <a16:creationId xmlns:a16="http://schemas.microsoft.com/office/drawing/2014/main" id="{2FC5BAB3-029B-5FF6-CA11-E1B37562BC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130580"/>
            <a:ext cx="5980888" cy="3568603"/>
          </a:xfrm>
          <a:prstGeom prst="rect">
            <a:avLst/>
          </a:prstGeom>
        </p:spPr>
      </p:pic>
    </p:spTree>
    <p:extLst>
      <p:ext uri="{BB962C8B-B14F-4D97-AF65-F5344CB8AC3E}">
        <p14:creationId xmlns:p14="http://schemas.microsoft.com/office/powerpoint/2010/main" val="336434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FFD4E74-915C-0E8D-F6E1-1067AABAB7A5}"/>
              </a:ext>
            </a:extLst>
          </p:cNvPr>
          <p:cNvSpPr txBox="1"/>
          <p:nvPr/>
        </p:nvSpPr>
        <p:spPr>
          <a:xfrm>
            <a:off x="1674796" y="231006"/>
            <a:ext cx="5775158" cy="584775"/>
          </a:xfrm>
          <a:prstGeom prst="rect">
            <a:avLst/>
          </a:prstGeom>
          <a:noFill/>
        </p:spPr>
        <p:txBody>
          <a:bodyPr wrap="square" rtlCol="0">
            <a:spAutoFit/>
          </a:bodyPr>
          <a:lstStyle/>
          <a:p>
            <a:r>
              <a:rPr lang="vi-VN" sz="3200" b="1">
                <a:solidFill>
                  <a:srgbClr val="FF0000"/>
                </a:solidFill>
              </a:rPr>
              <a:t>Ứng dụng</a:t>
            </a:r>
          </a:p>
        </p:txBody>
      </p:sp>
      <p:sp>
        <p:nvSpPr>
          <p:cNvPr id="7" name="TextBox 6">
            <a:extLst>
              <a:ext uri="{FF2B5EF4-FFF2-40B4-BE49-F238E27FC236}">
                <a16:creationId xmlns:a16="http://schemas.microsoft.com/office/drawing/2014/main" id="{9F911193-98AC-2C10-CF88-BF533B71D29E}"/>
              </a:ext>
            </a:extLst>
          </p:cNvPr>
          <p:cNvSpPr txBox="1"/>
          <p:nvPr/>
        </p:nvSpPr>
        <p:spPr>
          <a:xfrm>
            <a:off x="196959" y="947948"/>
            <a:ext cx="7002749" cy="3243067"/>
          </a:xfrm>
          <a:prstGeom prst="rect">
            <a:avLst/>
          </a:prstGeom>
          <a:noFill/>
        </p:spPr>
        <p:txBody>
          <a:bodyPr wrap="square" rtlCol="0">
            <a:spAutoFit/>
          </a:bodyPr>
          <a:lstStyle/>
          <a:p>
            <a:pPr marL="0" marR="0">
              <a:lnSpc>
                <a:spcPct val="107000"/>
              </a:lnSpc>
              <a:spcBef>
                <a:spcPts val="0"/>
              </a:spcBef>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Trong công nghệ chế tạo, laser dùng để cắt kim loại.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Lĩnh vực y học, laser được sử dụng như dao mổ phẫu thuật.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Sử dụng laser trong viễn thông để truyền tin tức.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Sử dụng laser trong nghiên cứu vũ trụ như đo khoảng cách cực lớn, xác định vị trí thiên thể,…</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a:p>
        </p:txBody>
      </p:sp>
      <p:pic>
        <p:nvPicPr>
          <p:cNvPr id="10" name="Picture 9">
            <a:extLst>
              <a:ext uri="{FF2B5EF4-FFF2-40B4-BE49-F238E27FC236}">
                <a16:creationId xmlns:a16="http://schemas.microsoft.com/office/drawing/2014/main" id="{370320D3-745D-8D26-08AF-DE4FE1ADD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959" y="3759001"/>
            <a:ext cx="5761079" cy="2940300"/>
          </a:xfrm>
          <a:prstGeom prst="rect">
            <a:avLst/>
          </a:prstGeom>
        </p:spPr>
      </p:pic>
      <p:pic>
        <p:nvPicPr>
          <p:cNvPr id="12" name="Picture 11">
            <a:extLst>
              <a:ext uri="{FF2B5EF4-FFF2-40B4-BE49-F238E27FC236}">
                <a16:creationId xmlns:a16="http://schemas.microsoft.com/office/drawing/2014/main" id="{DCC9EE51-6E8A-CD25-05CA-101E2A3ECC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9708" y="105878"/>
            <a:ext cx="4879997" cy="2858703"/>
          </a:xfrm>
          <a:prstGeom prst="rect">
            <a:avLst/>
          </a:prstGeom>
        </p:spPr>
      </p:pic>
      <p:pic>
        <p:nvPicPr>
          <p:cNvPr id="14" name="Picture 13">
            <a:extLst>
              <a:ext uri="{FF2B5EF4-FFF2-40B4-BE49-F238E27FC236}">
                <a16:creationId xmlns:a16="http://schemas.microsoft.com/office/drawing/2014/main" id="{421F3FE6-924D-3885-E083-A3EE0414D8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8175" y="3543797"/>
            <a:ext cx="5791200" cy="3144766"/>
          </a:xfrm>
          <a:prstGeom prst="rect">
            <a:avLst/>
          </a:prstGeom>
        </p:spPr>
      </p:pic>
    </p:spTree>
    <p:extLst>
      <p:ext uri="{BB962C8B-B14F-4D97-AF65-F5344CB8AC3E}">
        <p14:creationId xmlns:p14="http://schemas.microsoft.com/office/powerpoint/2010/main" val="16406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2B88A78C-15D4-6BF6-9C38-F874F97F103C}"/>
              </a:ext>
            </a:extLst>
          </p:cNvPr>
          <p:cNvSpPr txBox="1"/>
          <p:nvPr/>
        </p:nvSpPr>
        <p:spPr>
          <a:xfrm>
            <a:off x="1284603" y="179170"/>
            <a:ext cx="5284270"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V. VẬT LÍ BÁN DẪN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389BAD-82D5-1C06-4ECC-3F700E7B5338}"/>
              </a:ext>
            </a:extLst>
          </p:cNvPr>
          <p:cNvSpPr txBox="1"/>
          <p:nvPr/>
        </p:nvSpPr>
        <p:spPr>
          <a:xfrm>
            <a:off x="1019808" y="1396432"/>
            <a:ext cx="10152383"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Sự ra đời của các chất bán dẫn đem chúng ta quay ngược trở trở lại năm 1874 khi bộ chỉnh lưu (AC-DC converter) được phát minh.</a:t>
            </a:r>
            <a:endParaRPr lang="en-US" sz="2400">
              <a:solidFill>
                <a:srgbClr val="0000FF"/>
              </a:solidFill>
            </a:endParaRPr>
          </a:p>
        </p:txBody>
      </p:sp>
      <p:sp>
        <p:nvSpPr>
          <p:cNvPr id="10" name="TextBox 9">
            <a:extLst>
              <a:ext uri="{FF2B5EF4-FFF2-40B4-BE49-F238E27FC236}">
                <a16:creationId xmlns:a16="http://schemas.microsoft.com/office/drawing/2014/main" id="{94E23F80-5E39-1F79-14EE-11CDB0D03FD9}"/>
              </a:ext>
            </a:extLst>
          </p:cNvPr>
          <p:cNvSpPr txBox="1"/>
          <p:nvPr/>
        </p:nvSpPr>
        <p:spPr>
          <a:xfrm>
            <a:off x="563127" y="2452269"/>
            <a:ext cx="11044940" cy="1200329"/>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Năm 1956, giải Nobel Vật lý được trao đồng thời cho 3 nhà khoa học Shockley, Bardeen và Brattain cho những đóng góp của họ cho sự nghiên cứu và phát triển của bóng bán dẫn.</a:t>
            </a:r>
            <a:endParaRPr lang="en-US" sz="2400">
              <a:solidFill>
                <a:srgbClr val="0000FF"/>
              </a:solidFill>
            </a:endParaRPr>
          </a:p>
        </p:txBody>
      </p:sp>
      <p:sp>
        <p:nvSpPr>
          <p:cNvPr id="12" name="TextBox 11">
            <a:extLst>
              <a:ext uri="{FF2B5EF4-FFF2-40B4-BE49-F238E27FC236}">
                <a16:creationId xmlns:a16="http://schemas.microsoft.com/office/drawing/2014/main" id="{5C5EE653-75F1-E821-BB97-C1F222EB505A}"/>
              </a:ext>
            </a:extLst>
          </p:cNvPr>
          <p:cNvSpPr txBox="1"/>
          <p:nvPr/>
        </p:nvSpPr>
        <p:spPr>
          <a:xfrm>
            <a:off x="563127" y="3791986"/>
            <a:ext cx="10967938"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Ngành công nghiệp bán dẫn tăng trưởng nhanh chóng sau bóng bán dẫn được phát minh</a:t>
            </a:r>
            <a:endParaRPr lang="en-US" sz="2400">
              <a:solidFill>
                <a:srgbClr val="0000FF"/>
              </a:solidFill>
            </a:endParaRPr>
          </a:p>
        </p:txBody>
      </p:sp>
      <p:sp>
        <p:nvSpPr>
          <p:cNvPr id="14" name="TextBox 13">
            <a:extLst>
              <a:ext uri="{FF2B5EF4-FFF2-40B4-BE49-F238E27FC236}">
                <a16:creationId xmlns:a16="http://schemas.microsoft.com/office/drawing/2014/main" id="{046F0A47-1106-6117-5265-B9DAF872696A}"/>
              </a:ext>
            </a:extLst>
          </p:cNvPr>
          <p:cNvSpPr txBox="1"/>
          <p:nvPr/>
        </p:nvSpPr>
        <p:spPr>
          <a:xfrm>
            <a:off x="1181500" y="4762371"/>
            <a:ext cx="10262937" cy="830997"/>
          </a:xfrm>
          <a:prstGeom prst="rect">
            <a:avLst/>
          </a:prstGeom>
          <a:noFill/>
        </p:spPr>
        <p:txBody>
          <a:bodyPr wrap="square">
            <a:spAutoFit/>
          </a:bodyPr>
          <a:lstStyle/>
          <a:p>
            <a:r>
              <a:rPr lang="vi-VN" sz="2400" b="0" i="0">
                <a:solidFill>
                  <a:srgbClr val="0000FF"/>
                </a:solidFill>
                <a:effectLst/>
                <a:latin typeface="Helvetica" panose="020B0604020202020204" pitchFamily="34" charset="0"/>
              </a:rPr>
              <a:t>Với kích thước nhỏ gọn và trọng lượng nhẹ, các vi mạch đã được sử dụng rộng rãi trong một loạt các thiết bị điện.</a:t>
            </a:r>
            <a:endParaRPr lang="en-US" sz="2400">
              <a:solidFill>
                <a:srgbClr val="0000FF"/>
              </a:solidFill>
            </a:endParaRPr>
          </a:p>
        </p:txBody>
      </p:sp>
      <p:sp>
        <p:nvSpPr>
          <p:cNvPr id="15" name="TextBox 14">
            <a:extLst>
              <a:ext uri="{FF2B5EF4-FFF2-40B4-BE49-F238E27FC236}">
                <a16:creationId xmlns:a16="http://schemas.microsoft.com/office/drawing/2014/main" id="{38701838-D406-9A8F-7AD9-20C8A05E398F}"/>
              </a:ext>
            </a:extLst>
          </p:cNvPr>
          <p:cNvSpPr txBox="1"/>
          <p:nvPr/>
        </p:nvSpPr>
        <p:spPr>
          <a:xfrm>
            <a:off x="1713296" y="790584"/>
            <a:ext cx="7209322" cy="584775"/>
          </a:xfrm>
          <a:prstGeom prst="rect">
            <a:avLst/>
          </a:prstGeom>
          <a:noFill/>
        </p:spPr>
        <p:txBody>
          <a:bodyPr wrap="square" rtlCol="0">
            <a:spAutoFit/>
          </a:bodyPr>
          <a:lstStyle/>
          <a:p>
            <a:r>
              <a:rPr lang="vi-VN" sz="3200">
                <a:solidFill>
                  <a:srgbClr val="FF0000"/>
                </a:solidFill>
              </a:rPr>
              <a:t>Lịch sử nghiên cứu</a:t>
            </a:r>
            <a:endParaRPr lang="en-US" sz="3200">
              <a:solidFill>
                <a:srgbClr val="FF0000"/>
              </a:solidFill>
            </a:endParaRPr>
          </a:p>
        </p:txBody>
      </p:sp>
    </p:spTree>
    <p:extLst>
      <p:ext uri="{BB962C8B-B14F-4D97-AF65-F5344CB8AC3E}">
        <p14:creationId xmlns:p14="http://schemas.microsoft.com/office/powerpoint/2010/main" val="374713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barn(inVertic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1000"/>
                                        <p:tgtEl>
                                          <p:spTgt spid="14">
                                            <p:txEl>
                                              <p:pRg st="0" end="0"/>
                                            </p:txEl>
                                          </p:spTgt>
                                        </p:tgtEl>
                                      </p:cBhvr>
                                    </p:animEffect>
                                    <p:anim calcmode="lin" valueType="num">
                                      <p:cBhvr>
                                        <p:cTn id="4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E2013A6D-1A8F-B3C1-9C22-EBB5E03A3384}"/>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graphicFrame>
        <p:nvGraphicFramePr>
          <p:cNvPr id="9" name="Table 9">
            <a:extLst>
              <a:ext uri="{FF2B5EF4-FFF2-40B4-BE49-F238E27FC236}">
                <a16:creationId xmlns:a16="http://schemas.microsoft.com/office/drawing/2014/main" id="{7ADBDB9D-7C6A-7FBF-4F69-F0A6708B1869}"/>
              </a:ext>
            </a:extLst>
          </p:cNvPr>
          <p:cNvGraphicFramePr>
            <a:graphicFrameLocks noGrp="1"/>
          </p:cNvGraphicFramePr>
          <p:nvPr>
            <p:extLst>
              <p:ext uri="{D42A27DB-BD31-4B8C-83A1-F6EECF244321}">
                <p14:modId xmlns:p14="http://schemas.microsoft.com/office/powerpoint/2010/main" val="1027516149"/>
              </p:ext>
            </p:extLst>
          </p:nvPr>
        </p:nvGraphicFramePr>
        <p:xfrm>
          <a:off x="617377" y="2010057"/>
          <a:ext cx="10751419" cy="4724400"/>
        </p:xfrm>
        <a:graphic>
          <a:graphicData uri="http://schemas.openxmlformats.org/drawingml/2006/table">
            <a:tbl>
              <a:tblPr firstRow="1" bandRow="1">
                <a:tableStyleId>{5C22544A-7EE6-4342-B048-85BDC9FD1C3A}</a:tableStyleId>
              </a:tblPr>
              <a:tblGrid>
                <a:gridCol w="10751419">
                  <a:extLst>
                    <a:ext uri="{9D8B030D-6E8A-4147-A177-3AD203B41FA5}">
                      <a16:colId xmlns:a16="http://schemas.microsoft.com/office/drawing/2014/main" val="424440806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PHIẾU HỌC TẬP 1</a:t>
                      </a:r>
                    </a:p>
                    <a:p>
                      <a:endParaRPr lang="en-US" sz="2800"/>
                    </a:p>
                  </a:txBody>
                  <a:tcPr/>
                </a:tc>
                <a:extLst>
                  <a:ext uri="{0D108BD9-81ED-4DB2-BD59-A6C34878D82A}">
                    <a16:rowId xmlns:a16="http://schemas.microsoft.com/office/drawing/2014/main" val="29789582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 </a:t>
                      </a:r>
                      <a:r>
                        <a:rPr lang="en-US" sz="2800" i="1" kern="1200">
                          <a:solidFill>
                            <a:schemeClr val="dk1"/>
                          </a:solidFill>
                          <a:effectLst/>
                          <a:latin typeface="+mn-lt"/>
                          <a:ea typeface="+mn-ea"/>
                          <a:cs typeface="+mn-cs"/>
                        </a:rPr>
                        <a:t>Nêu sơ lược lịch sử thiên văn và vũ trụ học.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3747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Đối tượng nghiên cứu của vật lí thiên văn và vũ trụ học là gì?</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1683476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Phương pháp nghiên cứu.</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7737480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4:</a:t>
                      </a:r>
                      <a:r>
                        <a:rPr lang="en-US" sz="2800" i="1" kern="1200">
                          <a:solidFill>
                            <a:schemeClr val="dk1"/>
                          </a:solidFill>
                          <a:effectLst/>
                          <a:latin typeface="+mn-lt"/>
                          <a:ea typeface="+mn-ea"/>
                          <a:cs typeface="+mn-cs"/>
                        </a:rPr>
                        <a:t> Một số thành tựu của vật lí thiên văn và vũ trụ học gần đây.</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469960415"/>
                  </a:ext>
                </a:extLst>
              </a:tr>
            </a:tbl>
          </a:graphicData>
        </a:graphic>
      </p:graphicFrame>
      <p:sp>
        <p:nvSpPr>
          <p:cNvPr id="13" name="TextBox 12">
            <a:extLst>
              <a:ext uri="{FF2B5EF4-FFF2-40B4-BE49-F238E27FC236}">
                <a16:creationId xmlns:a16="http://schemas.microsoft.com/office/drawing/2014/main" id="{5BACAB2A-81A3-8A52-BAB9-C6A0480CBF7D}"/>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spTree>
    <p:extLst>
      <p:ext uri="{BB962C8B-B14F-4D97-AF65-F5344CB8AC3E}">
        <p14:creationId xmlns:p14="http://schemas.microsoft.com/office/powerpoint/2010/main" val="2813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21478868-DB4F-B065-9E86-92ED77E79814}"/>
              </a:ext>
            </a:extLst>
          </p:cNvPr>
          <p:cNvSpPr txBox="1"/>
          <p:nvPr/>
        </p:nvSpPr>
        <p:spPr>
          <a:xfrm>
            <a:off x="1925053" y="442762"/>
            <a:ext cx="8123722" cy="584775"/>
          </a:xfrm>
          <a:prstGeom prst="rect">
            <a:avLst/>
          </a:prstGeom>
          <a:noFill/>
        </p:spPr>
        <p:txBody>
          <a:bodyPr wrap="square" rtlCol="0">
            <a:spAutoFit/>
          </a:bodyPr>
          <a:lstStyle/>
          <a:p>
            <a:r>
              <a:rPr lang="vi-VN" sz="3200">
                <a:solidFill>
                  <a:srgbClr val="FF0000"/>
                </a:solidFill>
              </a:rPr>
              <a:t>Đối tượng nghiên cứu của vật lí bán dẫn</a:t>
            </a:r>
            <a:endParaRPr lang="en-US" sz="3200">
              <a:solidFill>
                <a:srgbClr val="FF0000"/>
              </a:solidFill>
            </a:endParaRPr>
          </a:p>
        </p:txBody>
      </p:sp>
      <p:sp>
        <p:nvSpPr>
          <p:cNvPr id="10" name="TextBox 9">
            <a:extLst>
              <a:ext uri="{FF2B5EF4-FFF2-40B4-BE49-F238E27FC236}">
                <a16:creationId xmlns:a16="http://schemas.microsoft.com/office/drawing/2014/main" id="{3612BD61-B03A-A7B1-936F-7265A2B83B80}"/>
              </a:ext>
            </a:extLst>
          </p:cNvPr>
          <p:cNvSpPr txBox="1"/>
          <p:nvPr/>
        </p:nvSpPr>
        <p:spPr>
          <a:xfrm>
            <a:off x="1167865" y="1229481"/>
            <a:ext cx="9856270" cy="523220"/>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Nghiên cứu cơ chế và tính chất vật lí xảy ra bên trong chất bán dẫn.</a:t>
            </a:r>
            <a:endParaRPr lang="en-US" sz="280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40F9C77-C54C-FABD-418D-DBF5A81A8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33" y="1975409"/>
            <a:ext cx="6336471" cy="4602907"/>
          </a:xfrm>
          <a:prstGeom prst="rect">
            <a:avLst/>
          </a:prstGeom>
        </p:spPr>
      </p:pic>
      <p:pic>
        <p:nvPicPr>
          <p:cNvPr id="14" name="Picture 13">
            <a:extLst>
              <a:ext uri="{FF2B5EF4-FFF2-40B4-BE49-F238E27FC236}">
                <a16:creationId xmlns:a16="http://schemas.microsoft.com/office/drawing/2014/main" id="{24810446-9018-4FDB-7264-CA432BE2D0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2298" y="1954645"/>
            <a:ext cx="5611369" cy="4706037"/>
          </a:xfrm>
          <a:prstGeom prst="rect">
            <a:avLst/>
          </a:prstGeom>
        </p:spPr>
      </p:pic>
    </p:spTree>
    <p:extLst>
      <p:ext uri="{BB962C8B-B14F-4D97-AF65-F5344CB8AC3E}">
        <p14:creationId xmlns:p14="http://schemas.microsoft.com/office/powerpoint/2010/main" val="251844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A2F29487-89C7-77BB-A0FE-17AA23BE888E}"/>
              </a:ext>
            </a:extLst>
          </p:cNvPr>
          <p:cNvSpPr txBox="1"/>
          <p:nvPr/>
        </p:nvSpPr>
        <p:spPr>
          <a:xfrm>
            <a:off x="563127" y="589608"/>
            <a:ext cx="5019526" cy="1789592"/>
          </a:xfrm>
          <a:prstGeom prst="rect">
            <a:avLst/>
          </a:prstGeom>
          <a:noFill/>
        </p:spPr>
        <p:txBody>
          <a:bodyPr wrap="square">
            <a:spAutoFit/>
          </a:bodyPr>
          <a:lstStyle/>
          <a:p>
            <a:pPr marL="0" marR="0">
              <a:lnSpc>
                <a:spcPct val="107000"/>
              </a:lnSpc>
              <a:spcBef>
                <a:spcPts val="0"/>
              </a:spcBef>
              <a:spcAft>
                <a:spcPts val="800"/>
              </a:spcAft>
            </a:pPr>
            <a:r>
              <a:rPr lang="en-US"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 dụng: </a:t>
            </a:r>
            <a:endParaRPr lang="en-US" sz="3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các linh kiện rất nhỏ.</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Chế tạo thiết bị cảm biến.</a:t>
            </a: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7A5FB4C-3AD9-E73C-CCA6-DA38004C8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20" y="2605394"/>
            <a:ext cx="5529433" cy="4252606"/>
          </a:xfrm>
          <a:prstGeom prst="rect">
            <a:avLst/>
          </a:prstGeom>
        </p:spPr>
      </p:pic>
      <p:pic>
        <p:nvPicPr>
          <p:cNvPr id="12" name="Picture 11">
            <a:extLst>
              <a:ext uri="{FF2B5EF4-FFF2-40B4-BE49-F238E27FC236}">
                <a16:creationId xmlns:a16="http://schemas.microsoft.com/office/drawing/2014/main" id="{36288737-539A-9CB1-DAF8-39602D55D0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215" y="393485"/>
            <a:ext cx="6167985" cy="5102540"/>
          </a:xfrm>
          <a:prstGeom prst="rect">
            <a:avLst/>
          </a:prstGeom>
        </p:spPr>
      </p:pic>
    </p:spTree>
    <p:extLst>
      <p:ext uri="{BB962C8B-B14F-4D97-AF65-F5344CB8AC3E}">
        <p14:creationId xmlns:p14="http://schemas.microsoft.com/office/powerpoint/2010/main" val="38464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8B28FD7D-CBD3-1C7A-8B69-F8BF9FE3BD88}"/>
              </a:ext>
            </a:extLst>
          </p:cNvPr>
          <p:cNvSpPr txBox="1"/>
          <p:nvPr/>
        </p:nvSpPr>
        <p:spPr>
          <a:xfrm>
            <a:off x="1463040" y="256562"/>
            <a:ext cx="4745255"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VI. VẬT LÍ Y SINH</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DFF5CD-9E01-9530-DEF8-8A0172447035}"/>
              </a:ext>
            </a:extLst>
          </p:cNvPr>
          <p:cNvSpPr txBox="1"/>
          <p:nvPr/>
        </p:nvSpPr>
        <p:spPr>
          <a:xfrm>
            <a:off x="795482" y="1006773"/>
            <a:ext cx="10889587" cy="1452642"/>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Vật lí y sinh là môn khoa học liên ngành, ứng dụng lí thuyết và phương pháp của khoa học vật lí vào sinh học và y học. Nghiên cứu hiện tượng xảy ra trong các tổ chức cơ thể sống dựa trên thành tựu vật lí.</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F072ED1-14F3-38E5-AB71-3252D86BC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844" y="2684060"/>
            <a:ext cx="5509065" cy="3699369"/>
          </a:xfrm>
          <a:prstGeom prst="rect">
            <a:avLst/>
          </a:prstGeom>
        </p:spPr>
      </p:pic>
      <p:pic>
        <p:nvPicPr>
          <p:cNvPr id="13" name="Picture 12">
            <a:extLst>
              <a:ext uri="{FF2B5EF4-FFF2-40B4-BE49-F238E27FC236}">
                <a16:creationId xmlns:a16="http://schemas.microsoft.com/office/drawing/2014/main" id="{7C4FA323-DA0C-01C9-E7E2-983851DB60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1556" y="2432946"/>
            <a:ext cx="5969648" cy="3804225"/>
          </a:xfrm>
          <a:prstGeom prst="rect">
            <a:avLst/>
          </a:prstGeom>
        </p:spPr>
      </p:pic>
      <p:sp>
        <p:nvSpPr>
          <p:cNvPr id="14" name="TextBox 13">
            <a:extLst>
              <a:ext uri="{FF2B5EF4-FFF2-40B4-BE49-F238E27FC236}">
                <a16:creationId xmlns:a16="http://schemas.microsoft.com/office/drawing/2014/main" id="{0600AE3E-6C09-0D66-E970-88B0286DB272}"/>
              </a:ext>
            </a:extLst>
          </p:cNvPr>
          <p:cNvSpPr txBox="1"/>
          <p:nvPr/>
        </p:nvSpPr>
        <p:spPr>
          <a:xfrm>
            <a:off x="6641432" y="6506678"/>
            <a:ext cx="2637322" cy="369332"/>
          </a:xfrm>
          <a:prstGeom prst="rect">
            <a:avLst/>
          </a:prstGeom>
          <a:noFill/>
        </p:spPr>
        <p:txBody>
          <a:bodyPr wrap="square" rtlCol="0">
            <a:spAutoFit/>
          </a:bodyPr>
          <a:lstStyle/>
          <a:p>
            <a:r>
              <a:rPr lang="vi-VN"/>
              <a:t>Máy khuếch đại PCR</a:t>
            </a:r>
            <a:endParaRPr lang="en-US"/>
          </a:p>
        </p:txBody>
      </p:sp>
    </p:spTree>
    <p:extLst>
      <p:ext uri="{BB962C8B-B14F-4D97-AF65-F5344CB8AC3E}">
        <p14:creationId xmlns:p14="http://schemas.microsoft.com/office/powerpoint/2010/main" val="333460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87335594-D1B2-8F79-7158-DCA326020866}"/>
              </a:ext>
            </a:extLst>
          </p:cNvPr>
          <p:cNvSpPr txBox="1"/>
          <p:nvPr/>
        </p:nvSpPr>
        <p:spPr>
          <a:xfrm>
            <a:off x="441350" y="116023"/>
            <a:ext cx="6004037" cy="2938305"/>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Nội dung nghiên cứu của vật lí y sinh rất rộng: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Cơ chế sinh bệnh và tác dụng của các yếu tố môi trường và các yếu tố vật lí, các kĩ thuật chuẩn đoán điều trị bệnh hiện đại.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E5712F8-0AEC-CBFF-53E1-24FA2CD173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2223" y="116023"/>
            <a:ext cx="3750644" cy="3995764"/>
          </a:xfrm>
          <a:prstGeom prst="rect">
            <a:avLst/>
          </a:prstGeom>
        </p:spPr>
      </p:pic>
      <p:pic>
        <p:nvPicPr>
          <p:cNvPr id="11" name="Picture 10">
            <a:extLst>
              <a:ext uri="{FF2B5EF4-FFF2-40B4-BE49-F238E27FC236}">
                <a16:creationId xmlns:a16="http://schemas.microsoft.com/office/drawing/2014/main" id="{E2803FDC-3D02-A716-38DD-C53A4BAFF7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134" y="3067272"/>
            <a:ext cx="7883090" cy="3699369"/>
          </a:xfrm>
          <a:prstGeom prst="rect">
            <a:avLst/>
          </a:prstGeom>
        </p:spPr>
      </p:pic>
    </p:spTree>
    <p:extLst>
      <p:ext uri="{BB962C8B-B14F-4D97-AF65-F5344CB8AC3E}">
        <p14:creationId xmlns:p14="http://schemas.microsoft.com/office/powerpoint/2010/main" val="344096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8" name="TextBox 7">
            <a:extLst>
              <a:ext uri="{FF2B5EF4-FFF2-40B4-BE49-F238E27FC236}">
                <a16:creationId xmlns:a16="http://schemas.microsoft.com/office/drawing/2014/main" id="{87335594-D1B2-8F79-7158-DCA326020866}"/>
              </a:ext>
            </a:extLst>
          </p:cNvPr>
          <p:cNvSpPr txBox="1"/>
          <p:nvPr/>
        </p:nvSpPr>
        <p:spPr>
          <a:xfrm>
            <a:off x="339011" y="256562"/>
            <a:ext cx="11189319" cy="991618"/>
          </a:xfrm>
          <a:prstGeom prst="rect">
            <a:avLst/>
          </a:prstGeom>
          <a:noFill/>
        </p:spPr>
        <p:txBody>
          <a:bodyPr wrap="square">
            <a:spAutoFit/>
          </a:bodyPr>
          <a:lstStyle/>
          <a:p>
            <a:pPr marL="0" marR="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Nghiên cứu chế tạo thiết bị hỗ trợ phục hồi chức năng vận động và thiết bị nano để đều chức năng sinh học.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DF5BC90-1E93-72DD-8136-8F8C1F0490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487" y="2348564"/>
            <a:ext cx="4762500" cy="4003860"/>
          </a:xfrm>
          <a:prstGeom prst="rect">
            <a:avLst/>
          </a:prstGeom>
        </p:spPr>
      </p:pic>
      <p:sp>
        <p:nvSpPr>
          <p:cNvPr id="13" name="TextBox 12">
            <a:extLst>
              <a:ext uri="{FF2B5EF4-FFF2-40B4-BE49-F238E27FC236}">
                <a16:creationId xmlns:a16="http://schemas.microsoft.com/office/drawing/2014/main" id="{F4779658-618D-29D4-B758-A1368CED2DDE}"/>
              </a:ext>
            </a:extLst>
          </p:cNvPr>
          <p:cNvSpPr txBox="1"/>
          <p:nvPr/>
        </p:nvSpPr>
        <p:spPr>
          <a:xfrm>
            <a:off x="339011" y="1347444"/>
            <a:ext cx="11189319"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 Nghiên cứu kĩ thuật thực nghiệm chuẩn đoán hình ảnh…</a:t>
            </a:r>
            <a:endParaRPr lang="en-US" sz="2800"/>
          </a:p>
        </p:txBody>
      </p:sp>
      <p:pic>
        <p:nvPicPr>
          <p:cNvPr id="15" name="Picture 14">
            <a:extLst>
              <a:ext uri="{FF2B5EF4-FFF2-40B4-BE49-F238E27FC236}">
                <a16:creationId xmlns:a16="http://schemas.microsoft.com/office/drawing/2014/main" id="{6F378C04-3B16-D44C-88BD-756104F705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0644" y="2322383"/>
            <a:ext cx="6720552" cy="4205304"/>
          </a:xfrm>
          <a:prstGeom prst="rect">
            <a:avLst/>
          </a:prstGeom>
        </p:spPr>
      </p:pic>
    </p:spTree>
    <p:extLst>
      <p:ext uri="{BB962C8B-B14F-4D97-AF65-F5344CB8AC3E}">
        <p14:creationId xmlns:p14="http://schemas.microsoft.com/office/powerpoint/2010/main" val="1031181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C1293E37-553A-41A0-C9B4-6969FA107193}"/>
              </a:ext>
            </a:extLst>
          </p:cNvPr>
          <p:cNvSpPr txBox="1"/>
          <p:nvPr/>
        </p:nvSpPr>
        <p:spPr>
          <a:xfrm>
            <a:off x="1694046" y="741145"/>
            <a:ext cx="5515276" cy="707886"/>
          </a:xfrm>
          <a:prstGeom prst="rect">
            <a:avLst/>
          </a:prstGeom>
          <a:noFill/>
        </p:spPr>
        <p:txBody>
          <a:bodyPr wrap="square" rtlCol="0">
            <a:spAutoFit/>
          </a:bodyPr>
          <a:lstStyle/>
          <a:p>
            <a:r>
              <a:rPr lang="vi-VN" sz="4000" b="1">
                <a:solidFill>
                  <a:srgbClr val="FF0000"/>
                </a:solidFill>
              </a:rPr>
              <a:t>Về nhà:</a:t>
            </a:r>
            <a:endParaRPr lang="en-US" sz="4000" b="1">
              <a:solidFill>
                <a:srgbClr val="FF0000"/>
              </a:solidFill>
            </a:endParaRPr>
          </a:p>
        </p:txBody>
      </p:sp>
      <p:sp>
        <p:nvSpPr>
          <p:cNvPr id="7" name="TextBox 6">
            <a:extLst>
              <a:ext uri="{FF2B5EF4-FFF2-40B4-BE49-F238E27FC236}">
                <a16:creationId xmlns:a16="http://schemas.microsoft.com/office/drawing/2014/main" id="{D4E7E5F6-F571-602C-309F-F0A0ECC01718}"/>
              </a:ext>
            </a:extLst>
          </p:cNvPr>
          <p:cNvSpPr txBox="1"/>
          <p:nvPr/>
        </p:nvSpPr>
        <p:spPr>
          <a:xfrm>
            <a:off x="1284603" y="1694046"/>
            <a:ext cx="9707448" cy="1200329"/>
          </a:xfrm>
          <a:prstGeom prst="rect">
            <a:avLst/>
          </a:prstGeom>
          <a:noFill/>
        </p:spPr>
        <p:txBody>
          <a:bodyPr wrap="square" rtlCol="0">
            <a:spAutoFit/>
          </a:bodyPr>
          <a:lstStyle/>
          <a:p>
            <a:r>
              <a:rPr lang="vi-VN" sz="3600">
                <a:latin typeface="Times New Roman" panose="02020603050405020304" pitchFamily="18" charset="0"/>
                <a:cs typeface="Times New Roman" panose="02020603050405020304" pitchFamily="18" charset="0"/>
              </a:rPr>
              <a:t>Tìm hiểu thêm một số ngành nghề liên quan đến lĩnh vực nghiên cứu của vật lí hiện đại.</a:t>
            </a:r>
            <a:endParaRPr lang="en-US" sz="36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D9FDA18-D4EB-7C67-960C-0FA4B7C618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585" y="3370490"/>
            <a:ext cx="6265147" cy="3126563"/>
          </a:xfrm>
          <a:prstGeom prst="rect">
            <a:avLst/>
          </a:prstGeom>
        </p:spPr>
      </p:pic>
    </p:spTree>
    <p:extLst>
      <p:ext uri="{BB962C8B-B14F-4D97-AF65-F5344CB8AC3E}">
        <p14:creationId xmlns:p14="http://schemas.microsoft.com/office/powerpoint/2010/main" val="347636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A60EADDE-DC9A-0E94-40C0-DD10BD807C17}"/>
              </a:ext>
            </a:extLst>
          </p:cNvPr>
          <p:cNvSpPr txBox="1"/>
          <p:nvPr/>
        </p:nvSpPr>
        <p:spPr>
          <a:xfrm>
            <a:off x="2271562" y="2021305"/>
            <a:ext cx="6410425" cy="1754326"/>
          </a:xfrm>
          <a:prstGeom prst="rect">
            <a:avLst/>
          </a:prstGeom>
          <a:noFill/>
        </p:spPr>
        <p:txBody>
          <a:bodyPr wrap="square" rtlCol="0">
            <a:spAutoFit/>
          </a:bodyPr>
          <a:lstStyle/>
          <a:p>
            <a:pPr algn="ctr"/>
            <a:r>
              <a:rPr lang="vi-VN" sz="5400" b="1">
                <a:solidFill>
                  <a:srgbClr val="FF0000"/>
                </a:solidFill>
              </a:rPr>
              <a:t>Cảm ơn các bạn đã lắng nghe!</a:t>
            </a:r>
            <a:endParaRPr lang="en-US" sz="5400" b="1">
              <a:solidFill>
                <a:srgbClr val="FF0000"/>
              </a:solidFill>
            </a:endParaRPr>
          </a:p>
        </p:txBody>
      </p:sp>
    </p:spTree>
    <p:extLst>
      <p:ext uri="{BB962C8B-B14F-4D97-AF65-F5344CB8AC3E}">
        <p14:creationId xmlns:p14="http://schemas.microsoft.com/office/powerpoint/2010/main" val="283220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graphicFrame>
        <p:nvGraphicFramePr>
          <p:cNvPr id="8" name="Table 8">
            <a:extLst>
              <a:ext uri="{FF2B5EF4-FFF2-40B4-BE49-F238E27FC236}">
                <a16:creationId xmlns:a16="http://schemas.microsoft.com/office/drawing/2014/main" id="{3694562B-EC1C-2CA4-AF26-F16DDCE99BDE}"/>
              </a:ext>
            </a:extLst>
          </p:cNvPr>
          <p:cNvGraphicFramePr>
            <a:graphicFrameLocks noGrp="1"/>
          </p:cNvGraphicFramePr>
          <p:nvPr>
            <p:extLst>
              <p:ext uri="{D42A27DB-BD31-4B8C-83A1-F6EECF244321}">
                <p14:modId xmlns:p14="http://schemas.microsoft.com/office/powerpoint/2010/main" val="4173817738"/>
              </p:ext>
            </p:extLst>
          </p:nvPr>
        </p:nvGraphicFramePr>
        <p:xfrm>
          <a:off x="818147" y="2136929"/>
          <a:ext cx="10337533" cy="3779520"/>
        </p:xfrm>
        <a:graphic>
          <a:graphicData uri="http://schemas.openxmlformats.org/drawingml/2006/table">
            <a:tbl>
              <a:tblPr firstRow="1" bandRow="1">
                <a:tableStyleId>{5C22544A-7EE6-4342-B048-85BDC9FD1C3A}</a:tableStyleId>
              </a:tblPr>
              <a:tblGrid>
                <a:gridCol w="10337533">
                  <a:extLst>
                    <a:ext uri="{9D8B030D-6E8A-4147-A177-3AD203B41FA5}">
                      <a16:colId xmlns:a16="http://schemas.microsoft.com/office/drawing/2014/main" val="992345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effectLst/>
                          <a:latin typeface="+mn-lt"/>
                          <a:ea typeface="Calibri" panose="020F0502020204030204" pitchFamily="34" charset="0"/>
                          <a:cs typeface="Times New Roman" panose="02020603050405020304" pitchFamily="18" charset="0"/>
                        </a:rPr>
                        <a:t>PHIẾU HỌC TẬP SỐ 2</a:t>
                      </a:r>
                      <a:endParaRPr lang="en-US" sz="2800">
                        <a:effectLst/>
                        <a:latin typeface="+mn-lt"/>
                        <a:ea typeface="Calibri" panose="020F0502020204030204" pitchFamily="34" charset="0"/>
                        <a:cs typeface="Times New Roman" panose="02020603050405020304" pitchFamily="18" charset="0"/>
                      </a:endParaRPr>
                    </a:p>
                    <a:p>
                      <a:endParaRPr lang="en-US" sz="2800">
                        <a:latin typeface="+mn-lt"/>
                      </a:endParaRPr>
                    </a:p>
                  </a:txBody>
                  <a:tcPr/>
                </a:tc>
                <a:extLst>
                  <a:ext uri="{0D108BD9-81ED-4DB2-BD59-A6C34878D82A}">
                    <a16:rowId xmlns:a16="http://schemas.microsoft.com/office/drawing/2014/main" val="23295352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mn-lt"/>
                          <a:ea typeface="Calibri" panose="020F0502020204030204" pitchFamily="34" charset="0"/>
                          <a:cs typeface="Times New Roman" panose="02020603050405020304" pitchFamily="18" charset="0"/>
                        </a:rPr>
                        <a:t>Câu 1:</a:t>
                      </a:r>
                      <a:r>
                        <a:rPr lang="en-US" sz="2800" i="1">
                          <a:effectLst/>
                          <a:latin typeface="+mn-lt"/>
                          <a:ea typeface="Calibri" panose="020F0502020204030204" pitchFamily="34" charset="0"/>
                          <a:cs typeface="Times New Roman" panose="02020603050405020304" pitchFamily="18" charset="0"/>
                        </a:rPr>
                        <a:t> Nêu đối tượng nghiên cứu của vật lí hạt cơ bản và năng lượng cao?</a:t>
                      </a:r>
                      <a:endParaRPr lang="en-US" sz="280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432939432"/>
                  </a:ext>
                </a:extLst>
              </a:tr>
              <a:tr h="370840">
                <a:tc>
                  <a:txBody>
                    <a:bodyPr/>
                    <a:lstStyle/>
                    <a:p>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Phương pháp nghiên cứu?</a:t>
                      </a:r>
                      <a:endParaRPr lang="vi-VN" sz="2800" i="1" kern="1200">
                        <a:solidFill>
                          <a:schemeClr val="dk1"/>
                        </a:solidFill>
                        <a:effectLst/>
                        <a:latin typeface="+mn-lt"/>
                        <a:ea typeface="+mn-ea"/>
                        <a:cs typeface="+mn-cs"/>
                      </a:endParaRPr>
                    </a:p>
                    <a:p>
                      <a:endParaRPr lang="en-US" sz="2800">
                        <a:latin typeface="+mn-lt"/>
                      </a:endParaRPr>
                    </a:p>
                  </a:txBody>
                  <a:tcPr/>
                </a:tc>
                <a:extLst>
                  <a:ext uri="{0D108BD9-81ED-4DB2-BD59-A6C34878D82A}">
                    <a16:rowId xmlns:a16="http://schemas.microsoft.com/office/drawing/2014/main" val="42632778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Mô tả một số ứng dụng của vật lí hạt nhân.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200">
                        <a:solidFill>
                          <a:schemeClr val="dk1"/>
                        </a:solidFill>
                        <a:effectLst/>
                        <a:latin typeface="+mn-lt"/>
                        <a:ea typeface="+mn-ea"/>
                        <a:cs typeface="+mn-cs"/>
                      </a:endParaRPr>
                    </a:p>
                  </a:txBody>
                  <a:tcPr/>
                </a:tc>
                <a:extLst>
                  <a:ext uri="{0D108BD9-81ED-4DB2-BD59-A6C34878D82A}">
                    <a16:rowId xmlns:a16="http://schemas.microsoft.com/office/drawing/2014/main" val="2710856146"/>
                  </a:ext>
                </a:extLst>
              </a:tr>
            </a:tbl>
          </a:graphicData>
        </a:graphic>
      </p:graphicFrame>
      <p:sp>
        <p:nvSpPr>
          <p:cNvPr id="14" name="TextBox 13">
            <a:extLst>
              <a:ext uri="{FF2B5EF4-FFF2-40B4-BE49-F238E27FC236}">
                <a16:creationId xmlns:a16="http://schemas.microsoft.com/office/drawing/2014/main" id="{243882C6-3466-9C59-ACBF-2A5C5E595C68}"/>
              </a:ext>
            </a:extLst>
          </p:cNvPr>
          <p:cNvSpPr txBox="1"/>
          <p:nvPr/>
        </p:nvSpPr>
        <p:spPr>
          <a:xfrm>
            <a:off x="1076262" y="263776"/>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II. VẬT LÍ HẠT CƠ BẢN VÀ NĂNG LƯỢNG</a:t>
            </a:r>
            <a:endParaRPr lang="en-US" sz="3600">
              <a:solidFill>
                <a:srgbClr val="FF0000"/>
              </a:solidFill>
            </a:endParaRPr>
          </a:p>
        </p:txBody>
      </p:sp>
      <p:sp>
        <p:nvSpPr>
          <p:cNvPr id="15" name="TextBox 14">
            <a:extLst>
              <a:ext uri="{FF2B5EF4-FFF2-40B4-BE49-F238E27FC236}">
                <a16:creationId xmlns:a16="http://schemas.microsoft.com/office/drawing/2014/main" id="{DDE88A11-08E0-2632-0A63-70B8396ECB28}"/>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spTree>
    <p:extLst>
      <p:ext uri="{BB962C8B-B14F-4D97-AF65-F5344CB8AC3E}">
        <p14:creationId xmlns:p14="http://schemas.microsoft.com/office/powerpoint/2010/main" val="197827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889F70AE-0897-AEFB-D0A4-CE66CB580091}"/>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III. VẬT LÍ LASER</a:t>
            </a:r>
            <a:endParaRPr lang="en-US" sz="3600">
              <a:solidFill>
                <a:srgbClr val="FF0000"/>
              </a:solidFill>
            </a:endParaRPr>
          </a:p>
        </p:txBody>
      </p:sp>
      <p:sp>
        <p:nvSpPr>
          <p:cNvPr id="7" name="TextBox 6">
            <a:extLst>
              <a:ext uri="{FF2B5EF4-FFF2-40B4-BE49-F238E27FC236}">
                <a16:creationId xmlns:a16="http://schemas.microsoft.com/office/drawing/2014/main" id="{A7006E84-DBAE-4502-DB01-185E79FAC5BD}"/>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AD8BD534-3E54-1595-F954-17E57786D2BB}"/>
              </a:ext>
            </a:extLst>
          </p:cNvPr>
          <p:cNvGraphicFramePr>
            <a:graphicFrameLocks noGrp="1"/>
          </p:cNvGraphicFramePr>
          <p:nvPr>
            <p:extLst>
              <p:ext uri="{D42A27DB-BD31-4B8C-83A1-F6EECF244321}">
                <p14:modId xmlns:p14="http://schemas.microsoft.com/office/powerpoint/2010/main" val="1731029339"/>
              </p:ext>
            </p:extLst>
          </p:nvPr>
        </p:nvGraphicFramePr>
        <p:xfrm>
          <a:off x="847023" y="2086722"/>
          <a:ext cx="10159627" cy="3779520"/>
        </p:xfrm>
        <a:graphic>
          <a:graphicData uri="http://schemas.openxmlformats.org/drawingml/2006/table">
            <a:tbl>
              <a:tblPr firstRow="1" bandRow="1">
                <a:tableStyleId>{5C22544A-7EE6-4342-B048-85BDC9FD1C3A}</a:tableStyleId>
              </a:tblPr>
              <a:tblGrid>
                <a:gridCol w="10159627">
                  <a:extLst>
                    <a:ext uri="{9D8B030D-6E8A-4147-A177-3AD203B41FA5}">
                      <a16:colId xmlns:a16="http://schemas.microsoft.com/office/drawing/2014/main" val="167443742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3</a:t>
                      </a:r>
                    </a:p>
                    <a:p>
                      <a:pPr algn="ctr"/>
                      <a:endParaRPr lang="en-US" sz="2800"/>
                    </a:p>
                  </a:txBody>
                  <a:tcPr/>
                </a:tc>
                <a:extLst>
                  <a:ext uri="{0D108BD9-81ED-4DB2-BD59-A6C34878D82A}">
                    <a16:rowId xmlns:a16="http://schemas.microsoft.com/office/drawing/2014/main" val="1236514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Laser là gì?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226990608"/>
                  </a:ext>
                </a:extLst>
              </a:tr>
              <a:tr h="370840">
                <a:tc>
                  <a:txBody>
                    <a:bodyPr/>
                    <a:lstStyle/>
                    <a:p>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Ưu điểm của laser so với ánh sáng thông thường.</a:t>
                      </a:r>
                    </a:p>
                    <a:p>
                      <a:endParaRPr lang="en-US" sz="2800"/>
                    </a:p>
                  </a:txBody>
                  <a:tcPr/>
                </a:tc>
                <a:extLst>
                  <a:ext uri="{0D108BD9-81ED-4DB2-BD59-A6C34878D82A}">
                    <a16:rowId xmlns:a16="http://schemas.microsoft.com/office/drawing/2014/main" val="4191119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Một số ứng dụng của Vật lí laser.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200">
                        <a:solidFill>
                          <a:schemeClr val="dk1"/>
                        </a:solidFill>
                        <a:effectLst/>
                        <a:latin typeface="+mn-lt"/>
                        <a:ea typeface="+mn-ea"/>
                        <a:cs typeface="+mn-cs"/>
                      </a:endParaRPr>
                    </a:p>
                  </a:txBody>
                  <a:tcPr/>
                </a:tc>
                <a:extLst>
                  <a:ext uri="{0D108BD9-81ED-4DB2-BD59-A6C34878D82A}">
                    <a16:rowId xmlns:a16="http://schemas.microsoft.com/office/drawing/2014/main" val="3762845746"/>
                  </a:ext>
                </a:extLst>
              </a:tr>
            </a:tbl>
          </a:graphicData>
        </a:graphic>
      </p:graphicFrame>
    </p:spTree>
    <p:extLst>
      <p:ext uri="{BB962C8B-B14F-4D97-AF65-F5344CB8AC3E}">
        <p14:creationId xmlns:p14="http://schemas.microsoft.com/office/powerpoint/2010/main" val="26120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AFBB6A2B-CE8A-D66F-26D3-96F2A7655F78}"/>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IV. VẬT LÍ NANO</a:t>
            </a:r>
            <a:endParaRPr lang="en-US" sz="3600">
              <a:solidFill>
                <a:srgbClr val="FF0000"/>
              </a:solidFill>
            </a:endParaRPr>
          </a:p>
        </p:txBody>
      </p:sp>
      <p:sp>
        <p:nvSpPr>
          <p:cNvPr id="7" name="TextBox 6">
            <a:extLst>
              <a:ext uri="{FF2B5EF4-FFF2-40B4-BE49-F238E27FC236}">
                <a16:creationId xmlns:a16="http://schemas.microsoft.com/office/drawing/2014/main" id="{DA8A0217-F177-512E-B7BF-19E05A175C44}"/>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27244D62-0AED-31C9-FF93-B4E723D6A14A}"/>
              </a:ext>
            </a:extLst>
          </p:cNvPr>
          <p:cNvGraphicFramePr>
            <a:graphicFrameLocks noGrp="1"/>
          </p:cNvGraphicFramePr>
          <p:nvPr>
            <p:extLst>
              <p:ext uri="{D42A27DB-BD31-4B8C-83A1-F6EECF244321}">
                <p14:modId xmlns:p14="http://schemas.microsoft.com/office/powerpoint/2010/main" val="293832453"/>
              </p:ext>
            </p:extLst>
          </p:nvPr>
        </p:nvGraphicFramePr>
        <p:xfrm>
          <a:off x="1049155" y="2049394"/>
          <a:ext cx="9702264" cy="3352800"/>
        </p:xfrm>
        <a:graphic>
          <a:graphicData uri="http://schemas.openxmlformats.org/drawingml/2006/table">
            <a:tbl>
              <a:tblPr firstRow="1" bandRow="1">
                <a:tableStyleId>{5C22544A-7EE6-4342-B048-85BDC9FD1C3A}</a:tableStyleId>
              </a:tblPr>
              <a:tblGrid>
                <a:gridCol w="9702264">
                  <a:extLst>
                    <a:ext uri="{9D8B030D-6E8A-4147-A177-3AD203B41FA5}">
                      <a16:colId xmlns:a16="http://schemas.microsoft.com/office/drawing/2014/main" val="259449177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4</a:t>
                      </a:r>
                    </a:p>
                  </a:txBody>
                  <a:tcPr/>
                </a:tc>
                <a:extLst>
                  <a:ext uri="{0D108BD9-81ED-4DB2-BD59-A6C34878D82A}">
                    <a16:rowId xmlns:a16="http://schemas.microsoft.com/office/drawing/2014/main" val="8731248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nano?</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2540252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Phương pháp nghiên cứu?</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18397202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3:</a:t>
                      </a:r>
                      <a:r>
                        <a:rPr lang="en-US" sz="2800" i="1" kern="1200">
                          <a:solidFill>
                            <a:schemeClr val="dk1"/>
                          </a:solidFill>
                          <a:effectLst/>
                          <a:latin typeface="+mn-lt"/>
                          <a:ea typeface="+mn-ea"/>
                          <a:cs typeface="+mn-cs"/>
                        </a:rPr>
                        <a:t> Mô tả một số ứng dụng và thành tựu của vật lí nano. </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4180344604"/>
                  </a:ext>
                </a:extLst>
              </a:tr>
            </a:tbl>
          </a:graphicData>
        </a:graphic>
      </p:graphicFrame>
    </p:spTree>
    <p:extLst>
      <p:ext uri="{BB962C8B-B14F-4D97-AF65-F5344CB8AC3E}">
        <p14:creationId xmlns:p14="http://schemas.microsoft.com/office/powerpoint/2010/main" val="26190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D8AD0657-B9E8-648E-4634-CA205B23BFF4}"/>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V. VẬT LÍ BÁN DẪN</a:t>
            </a:r>
            <a:endParaRPr lang="en-US" sz="3600">
              <a:solidFill>
                <a:srgbClr val="FF0000"/>
              </a:solidFill>
            </a:endParaRPr>
          </a:p>
        </p:txBody>
      </p:sp>
      <p:sp>
        <p:nvSpPr>
          <p:cNvPr id="7" name="TextBox 6">
            <a:extLst>
              <a:ext uri="{FF2B5EF4-FFF2-40B4-BE49-F238E27FC236}">
                <a16:creationId xmlns:a16="http://schemas.microsoft.com/office/drawing/2014/main" id="{3FC3FA95-BC7E-2B98-9515-C1E450A6C997}"/>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517E031D-C3FC-8334-9351-258FFA67F3AC}"/>
              </a:ext>
            </a:extLst>
          </p:cNvPr>
          <p:cNvGraphicFramePr>
            <a:graphicFrameLocks noGrp="1"/>
          </p:cNvGraphicFramePr>
          <p:nvPr>
            <p:extLst>
              <p:ext uri="{D42A27DB-BD31-4B8C-83A1-F6EECF244321}">
                <p14:modId xmlns:p14="http://schemas.microsoft.com/office/powerpoint/2010/main" val="2323275578"/>
              </p:ext>
            </p:extLst>
          </p:nvPr>
        </p:nvGraphicFramePr>
        <p:xfrm>
          <a:off x="1026370" y="2006318"/>
          <a:ext cx="9821302" cy="3205480"/>
        </p:xfrm>
        <a:graphic>
          <a:graphicData uri="http://schemas.openxmlformats.org/drawingml/2006/table">
            <a:tbl>
              <a:tblPr firstRow="1" bandRow="1">
                <a:tableStyleId>{5C22544A-7EE6-4342-B048-85BDC9FD1C3A}</a:tableStyleId>
              </a:tblPr>
              <a:tblGrid>
                <a:gridCol w="9821302">
                  <a:extLst>
                    <a:ext uri="{9D8B030D-6E8A-4147-A177-3AD203B41FA5}">
                      <a16:colId xmlns:a16="http://schemas.microsoft.com/office/drawing/2014/main" val="9419383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5</a:t>
                      </a:r>
                    </a:p>
                    <a:p>
                      <a:pPr algn="ctr"/>
                      <a:endParaRPr lang="en-US" sz="2800"/>
                    </a:p>
                  </a:txBody>
                  <a:tcPr/>
                </a:tc>
                <a:extLst>
                  <a:ext uri="{0D108BD9-81ED-4DB2-BD59-A6C34878D82A}">
                    <a16:rowId xmlns:a16="http://schemas.microsoft.com/office/drawing/2014/main" val="36666785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bán dẫn</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74806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Một số ứng dụng của Vật lí bán dẫn.</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337632049"/>
                  </a:ext>
                </a:extLst>
              </a:tr>
              <a:tr h="370840">
                <a:tc>
                  <a:txBody>
                    <a:bodyPr/>
                    <a:lstStyle/>
                    <a:p>
                      <a:endParaRPr lang="en-US"/>
                    </a:p>
                  </a:txBody>
                  <a:tcPr/>
                </a:tc>
                <a:extLst>
                  <a:ext uri="{0D108BD9-81ED-4DB2-BD59-A6C34878D82A}">
                    <a16:rowId xmlns:a16="http://schemas.microsoft.com/office/drawing/2014/main" val="3123845125"/>
                  </a:ext>
                </a:extLst>
              </a:tr>
            </a:tbl>
          </a:graphicData>
        </a:graphic>
      </p:graphicFrame>
    </p:spTree>
    <p:extLst>
      <p:ext uri="{BB962C8B-B14F-4D97-AF65-F5344CB8AC3E}">
        <p14:creationId xmlns:p14="http://schemas.microsoft.com/office/powerpoint/2010/main" val="24765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D8AD0657-B9E8-648E-4634-CA205B23BFF4}"/>
              </a:ext>
            </a:extLst>
          </p:cNvPr>
          <p:cNvSpPr txBox="1"/>
          <p:nvPr/>
        </p:nvSpPr>
        <p:spPr>
          <a:xfrm>
            <a:off x="1185349" y="181215"/>
            <a:ext cx="9821302"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V</a:t>
            </a:r>
            <a:r>
              <a:rPr lang="vi-VN" sz="3600" b="1">
                <a:solidFill>
                  <a:srgbClr val="FF0000"/>
                </a:solidFill>
                <a:effectLst/>
                <a:latin typeface="Times New Roman" panose="02020603050405020304" pitchFamily="18" charset="0"/>
                <a:ea typeface="Calibri" panose="020F0502020204030204" pitchFamily="34" charset="0"/>
              </a:rPr>
              <a:t>I</a:t>
            </a:r>
            <a:r>
              <a:rPr lang="en-US" sz="3600" b="1">
                <a:solidFill>
                  <a:srgbClr val="FF0000"/>
                </a:solidFill>
                <a:effectLst/>
                <a:latin typeface="Times New Roman" panose="02020603050405020304" pitchFamily="18" charset="0"/>
                <a:ea typeface="Calibri" panose="020F0502020204030204" pitchFamily="34" charset="0"/>
              </a:rPr>
              <a:t>. VẬT LÍ Y SINH</a:t>
            </a:r>
            <a:endParaRPr lang="en-US" sz="3600">
              <a:solidFill>
                <a:srgbClr val="FF0000"/>
              </a:solidFill>
            </a:endParaRPr>
          </a:p>
        </p:txBody>
      </p:sp>
      <p:sp>
        <p:nvSpPr>
          <p:cNvPr id="7" name="TextBox 6">
            <a:extLst>
              <a:ext uri="{FF2B5EF4-FFF2-40B4-BE49-F238E27FC236}">
                <a16:creationId xmlns:a16="http://schemas.microsoft.com/office/drawing/2014/main" id="{3FC3FA95-BC7E-2B98-9515-C1E450A6C997}"/>
              </a:ext>
            </a:extLst>
          </p:cNvPr>
          <p:cNvSpPr txBox="1"/>
          <p:nvPr/>
        </p:nvSpPr>
        <p:spPr>
          <a:xfrm>
            <a:off x="3269666" y="1165506"/>
            <a:ext cx="6381552"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GIAO NHIỆM VỤ HỌC TẬP</a:t>
            </a:r>
          </a:p>
        </p:txBody>
      </p:sp>
      <p:graphicFrame>
        <p:nvGraphicFramePr>
          <p:cNvPr id="8" name="Table 8">
            <a:extLst>
              <a:ext uri="{FF2B5EF4-FFF2-40B4-BE49-F238E27FC236}">
                <a16:creationId xmlns:a16="http://schemas.microsoft.com/office/drawing/2014/main" id="{517E031D-C3FC-8334-9351-258FFA67F3AC}"/>
              </a:ext>
            </a:extLst>
          </p:cNvPr>
          <p:cNvGraphicFramePr>
            <a:graphicFrameLocks noGrp="1"/>
          </p:cNvGraphicFramePr>
          <p:nvPr>
            <p:extLst>
              <p:ext uri="{D42A27DB-BD31-4B8C-83A1-F6EECF244321}">
                <p14:modId xmlns:p14="http://schemas.microsoft.com/office/powerpoint/2010/main" val="277519981"/>
              </p:ext>
            </p:extLst>
          </p:nvPr>
        </p:nvGraphicFramePr>
        <p:xfrm>
          <a:off x="1026370" y="2006318"/>
          <a:ext cx="9821302" cy="3205480"/>
        </p:xfrm>
        <a:graphic>
          <a:graphicData uri="http://schemas.openxmlformats.org/drawingml/2006/table">
            <a:tbl>
              <a:tblPr firstRow="1" bandRow="1">
                <a:tableStyleId>{5C22544A-7EE6-4342-B048-85BDC9FD1C3A}</a:tableStyleId>
              </a:tblPr>
              <a:tblGrid>
                <a:gridCol w="9821302">
                  <a:extLst>
                    <a:ext uri="{9D8B030D-6E8A-4147-A177-3AD203B41FA5}">
                      <a16:colId xmlns:a16="http://schemas.microsoft.com/office/drawing/2014/main" val="9419383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lt1"/>
                          </a:solidFill>
                          <a:effectLst/>
                          <a:latin typeface="+mn-lt"/>
                          <a:ea typeface="+mn-ea"/>
                          <a:cs typeface="+mn-cs"/>
                        </a:rPr>
                        <a:t>PHIẾU HỌC TẬP SỐ </a:t>
                      </a:r>
                      <a:r>
                        <a:rPr lang="vi-VN" sz="2800" b="1" kern="1200">
                          <a:solidFill>
                            <a:schemeClr val="lt1"/>
                          </a:solidFill>
                          <a:effectLst/>
                          <a:latin typeface="+mn-lt"/>
                          <a:ea typeface="+mn-ea"/>
                          <a:cs typeface="+mn-cs"/>
                        </a:rPr>
                        <a:t>6</a:t>
                      </a:r>
                      <a:endParaRPr lang="en-US" sz="2800" b="1" kern="1200">
                        <a:solidFill>
                          <a:schemeClr val="lt1"/>
                        </a:solidFill>
                        <a:effectLst/>
                        <a:latin typeface="+mn-lt"/>
                        <a:ea typeface="+mn-ea"/>
                        <a:cs typeface="+mn-cs"/>
                      </a:endParaRPr>
                    </a:p>
                    <a:p>
                      <a:pPr algn="ctr"/>
                      <a:endParaRPr lang="en-US" sz="2800"/>
                    </a:p>
                  </a:txBody>
                  <a:tcPr/>
                </a:tc>
                <a:extLst>
                  <a:ext uri="{0D108BD9-81ED-4DB2-BD59-A6C34878D82A}">
                    <a16:rowId xmlns:a16="http://schemas.microsoft.com/office/drawing/2014/main" val="36666785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1:</a:t>
                      </a:r>
                      <a:r>
                        <a:rPr lang="en-US" sz="2800" i="1" kern="1200">
                          <a:solidFill>
                            <a:schemeClr val="dk1"/>
                          </a:solidFill>
                          <a:effectLst/>
                          <a:latin typeface="+mn-lt"/>
                          <a:ea typeface="+mn-ea"/>
                          <a:cs typeface="+mn-cs"/>
                        </a:rPr>
                        <a:t> Nêu đối tượng nghiên cứu của vật lí </a:t>
                      </a:r>
                      <a:r>
                        <a:rPr lang="vi-VN" sz="2800" i="1" kern="1200">
                          <a:solidFill>
                            <a:schemeClr val="dk1"/>
                          </a:solidFill>
                          <a:effectLst/>
                          <a:latin typeface="+mn-lt"/>
                          <a:ea typeface="+mn-ea"/>
                          <a:cs typeface="+mn-cs"/>
                        </a:rPr>
                        <a:t>y sinh.</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2374806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dk1"/>
                          </a:solidFill>
                          <a:effectLst/>
                          <a:latin typeface="+mn-lt"/>
                          <a:ea typeface="+mn-ea"/>
                          <a:cs typeface="+mn-cs"/>
                        </a:rPr>
                        <a:t>Câu 2:</a:t>
                      </a:r>
                      <a:r>
                        <a:rPr lang="en-US" sz="2800" i="1" kern="1200">
                          <a:solidFill>
                            <a:schemeClr val="dk1"/>
                          </a:solidFill>
                          <a:effectLst/>
                          <a:latin typeface="+mn-lt"/>
                          <a:ea typeface="+mn-ea"/>
                          <a:cs typeface="+mn-cs"/>
                        </a:rPr>
                        <a:t> Một số ứng dụng của Vật lí </a:t>
                      </a:r>
                      <a:r>
                        <a:rPr lang="vi-VN" sz="2800" i="1" kern="1200">
                          <a:solidFill>
                            <a:schemeClr val="dk1"/>
                          </a:solidFill>
                          <a:effectLst/>
                          <a:latin typeface="+mn-lt"/>
                          <a:ea typeface="+mn-ea"/>
                          <a:cs typeface="+mn-cs"/>
                        </a:rPr>
                        <a:t>y sinh</a:t>
                      </a:r>
                      <a:r>
                        <a:rPr lang="en-US" sz="2800" i="1" kern="1200">
                          <a:solidFill>
                            <a:schemeClr val="dk1"/>
                          </a:solidFill>
                          <a:effectLst/>
                          <a:latin typeface="+mn-lt"/>
                          <a:ea typeface="+mn-ea"/>
                          <a:cs typeface="+mn-cs"/>
                        </a:rPr>
                        <a:t>.</a:t>
                      </a:r>
                      <a:endParaRPr lang="en-US" sz="2800" kern="1200">
                        <a:solidFill>
                          <a:schemeClr val="dk1"/>
                        </a:solidFill>
                        <a:effectLst/>
                        <a:latin typeface="+mn-lt"/>
                        <a:ea typeface="+mn-ea"/>
                        <a:cs typeface="+mn-cs"/>
                      </a:endParaRPr>
                    </a:p>
                    <a:p>
                      <a:endParaRPr lang="en-US" sz="2800"/>
                    </a:p>
                  </a:txBody>
                  <a:tcPr/>
                </a:tc>
                <a:extLst>
                  <a:ext uri="{0D108BD9-81ED-4DB2-BD59-A6C34878D82A}">
                    <a16:rowId xmlns:a16="http://schemas.microsoft.com/office/drawing/2014/main" val="3337632049"/>
                  </a:ext>
                </a:extLst>
              </a:tr>
              <a:tr h="370840">
                <a:tc>
                  <a:txBody>
                    <a:bodyPr/>
                    <a:lstStyle/>
                    <a:p>
                      <a:endParaRPr lang="en-US"/>
                    </a:p>
                  </a:txBody>
                  <a:tcPr/>
                </a:tc>
                <a:extLst>
                  <a:ext uri="{0D108BD9-81ED-4DB2-BD59-A6C34878D82A}">
                    <a16:rowId xmlns:a16="http://schemas.microsoft.com/office/drawing/2014/main" val="3123845125"/>
                  </a:ext>
                </a:extLst>
              </a:tr>
            </a:tbl>
          </a:graphicData>
        </a:graphic>
      </p:graphicFrame>
    </p:spTree>
    <p:extLst>
      <p:ext uri="{BB962C8B-B14F-4D97-AF65-F5344CB8AC3E}">
        <p14:creationId xmlns:p14="http://schemas.microsoft.com/office/powerpoint/2010/main" val="339310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5541" flipH="1">
            <a:off x="-1011071" y="-722303"/>
            <a:ext cx="3148397" cy="1957731"/>
          </a:xfrm>
          <a:prstGeom prst="rect">
            <a:avLst/>
          </a:prstGeom>
        </p:spPr>
      </p:pic>
      <p:pic>
        <p:nvPicPr>
          <p:cNvPr id="4" name="Picture 4"/>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1815">
            <a:off x="11066021" y="1308469"/>
            <a:ext cx="2021735" cy="2965211"/>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46937">
            <a:off x="-1020371" y="4277539"/>
            <a:ext cx="2040741" cy="2993087"/>
          </a:xfrm>
          <a:prstGeom prst="rect">
            <a:avLst/>
          </a:prstGeom>
        </p:spPr>
      </p:pic>
      <p:pic>
        <p:nvPicPr>
          <p:cNvPr id="6" name="Picture 6"/>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20550" flipH="1">
            <a:off x="9456702" y="5199033"/>
            <a:ext cx="3859949" cy="2400187"/>
          </a:xfrm>
          <a:prstGeom prst="rect">
            <a:avLst/>
          </a:prstGeom>
        </p:spPr>
      </p:pic>
      <p:pic>
        <p:nvPicPr>
          <p:cNvPr id="19" name="Picture 1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01141">
            <a:off x="6552212" y="-1973046"/>
            <a:ext cx="2040741" cy="2993087"/>
          </a:xfrm>
          <a:prstGeom prst="rect">
            <a:avLst/>
          </a:prstGeom>
        </p:spPr>
      </p:pic>
      <p:sp>
        <p:nvSpPr>
          <p:cNvPr id="3" name="TextBox 2">
            <a:extLst>
              <a:ext uri="{FF2B5EF4-FFF2-40B4-BE49-F238E27FC236}">
                <a16:creationId xmlns:a16="http://schemas.microsoft.com/office/drawing/2014/main" id="{4FAF6A9C-3772-E00E-8A3B-04954FDAAB1E}"/>
              </a:ext>
            </a:extLst>
          </p:cNvPr>
          <p:cNvSpPr txBox="1"/>
          <p:nvPr/>
        </p:nvSpPr>
        <p:spPr>
          <a:xfrm>
            <a:off x="1540040" y="336884"/>
            <a:ext cx="8595361"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I. VẬT LÍ THIÊN VĂN VÀ VŨ TRỤ HỌC </a:t>
            </a:r>
          </a:p>
        </p:txBody>
      </p:sp>
      <p:sp>
        <p:nvSpPr>
          <p:cNvPr id="7" name="TextBox 6">
            <a:extLst>
              <a:ext uri="{FF2B5EF4-FFF2-40B4-BE49-F238E27FC236}">
                <a16:creationId xmlns:a16="http://schemas.microsoft.com/office/drawing/2014/main" id="{E854599F-5347-9D20-08E9-E20ADCA367CC}"/>
              </a:ext>
            </a:extLst>
          </p:cNvPr>
          <p:cNvSpPr txBox="1"/>
          <p:nvPr/>
        </p:nvSpPr>
        <p:spPr>
          <a:xfrm>
            <a:off x="827763" y="1267529"/>
            <a:ext cx="10558913" cy="1647182"/>
          </a:xfrm>
          <a:prstGeom prst="rect">
            <a:avLst/>
          </a:prstGeom>
          <a:noFill/>
        </p:spPr>
        <p:txBody>
          <a:bodyPr wrap="square">
            <a:spAutoFit/>
          </a:bodyPr>
          <a:lstStyle/>
          <a:p>
            <a:pPr marL="0" marR="0">
              <a:lnSpc>
                <a:spcPct val="107000"/>
              </a:lnSpc>
              <a:spcBef>
                <a:spcPts val="0"/>
              </a:spcBef>
              <a:spcAft>
                <a:spcPts val="8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 văn học đã có lịch sử hàng ngàn năm. Từ thời cổ đại, con người đã quan sát bầu trời và xây dựng những mô hình đầu tiên của vũ trụ.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F50758E-079C-9BE0-836C-E4217112D2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012" y="3140018"/>
            <a:ext cx="6246796" cy="3223471"/>
          </a:xfrm>
          <a:prstGeom prst="rect">
            <a:avLst/>
          </a:prstGeom>
        </p:spPr>
      </p:pic>
      <p:sp>
        <p:nvSpPr>
          <p:cNvPr id="10" name="TextBox 9">
            <a:extLst>
              <a:ext uri="{FF2B5EF4-FFF2-40B4-BE49-F238E27FC236}">
                <a16:creationId xmlns:a16="http://schemas.microsoft.com/office/drawing/2014/main" id="{D1E33486-4F37-CCB5-74B0-C23D2A4BB1A0}"/>
              </a:ext>
            </a:extLst>
          </p:cNvPr>
          <p:cNvSpPr txBox="1"/>
          <p:nvPr/>
        </p:nvSpPr>
        <p:spPr>
          <a:xfrm>
            <a:off x="6708808" y="2764572"/>
            <a:ext cx="5557922" cy="4093428"/>
          </a:xfrm>
          <a:prstGeom prst="rect">
            <a:avLst/>
          </a:prstGeom>
          <a:noFill/>
        </p:spPr>
        <p:txBody>
          <a:bodyPr wrap="square">
            <a:spAutoFit/>
          </a:bodyPr>
          <a:lstStyle/>
          <a:p>
            <a:r>
              <a:rPr lang="vi-VN" sz="2000" b="1" i="0">
                <a:solidFill>
                  <a:srgbClr val="0000FF"/>
                </a:solidFill>
                <a:effectLst/>
                <a:latin typeface="Times New Roman" panose="02020603050405020304" pitchFamily="18" charset="0"/>
              </a:rPr>
              <a:t>Claudius Ptolemy (90-168)</a:t>
            </a:r>
            <a:r>
              <a:rPr lang="vi-VN" sz="2000" b="0" i="0">
                <a:solidFill>
                  <a:srgbClr val="0000FF"/>
                </a:solidFill>
                <a:effectLst/>
                <a:latin typeface="Times New Roman" panose="02020603050405020304" pitchFamily="18" charset="0"/>
              </a:rPr>
              <a:t> là nhà toán học, địa lý và thiên văn học sống ở Ai Cập nhưng có tổ tiên là người Hy Lạp, theo Space. Vào thế kỷ 2, Ptolemy xuất bản cuốn Almagest, một luận thuyết toàn diện về sự chuyển động của các ngôi sao và hành tinh, đồng thời đặt Trái Đất ở trung tâm của hệ Mặt Trời. (Ảnh: Bartolomeu Velho).</a:t>
            </a:r>
            <a:r>
              <a:rPr lang="vi-VN" sz="2000" b="1" i="0">
                <a:solidFill>
                  <a:srgbClr val="0000FF"/>
                </a:solidFill>
                <a:effectLst/>
                <a:latin typeface="Times New Roman" panose="02020603050405020304" pitchFamily="18" charset="0"/>
              </a:rPr>
              <a:t> Hệ thống Ptolemy</a:t>
            </a:r>
            <a:r>
              <a:rPr lang="vi-VN" sz="2000" b="0" i="0">
                <a:solidFill>
                  <a:srgbClr val="0000FF"/>
                </a:solidFill>
                <a:effectLst/>
                <a:latin typeface="Times New Roman" panose="02020603050405020304" pitchFamily="18" charset="0"/>
              </a:rPr>
              <a:t> cung cấp bảng thông tin cho phép dự đoán vị trí của các hành tinh. Ptolemy cũng liệt kê 48 chòm sao, tên của chúng vẫn còn tồn tại đến ngày nay. Tư tưởng của Ptolemy được chấp nhận trong hơn 12 thế kỷ sau đó, nhưng mô hình đề xuất của ông là không chính xác và sau này bị thay thế bởi thuyết nhật tâm.</a:t>
            </a:r>
            <a:endParaRPr lang="en-US" sz="2000"/>
          </a:p>
        </p:txBody>
      </p:sp>
    </p:spTree>
    <p:extLst>
      <p:ext uri="{BB962C8B-B14F-4D97-AF65-F5344CB8AC3E}">
        <p14:creationId xmlns:p14="http://schemas.microsoft.com/office/powerpoint/2010/main" val="420896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1836</Words>
  <Application>Microsoft Office PowerPoint</Application>
  <PresentationFormat>Widescreen</PresentationFormat>
  <Paragraphs>105</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Aachen</vt:lpstr>
      <vt:lpstr>Arial</vt:lpstr>
      <vt:lpstr>Calibri</vt:lpstr>
      <vt:lpstr>Calibri Light</vt:lpstr>
      <vt:lpstr>Cambria Math</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THACH THUONG</dc:creator>
  <cp:lastModifiedBy>MyPC</cp:lastModifiedBy>
  <cp:revision>12</cp:revision>
  <dcterms:created xsi:type="dcterms:W3CDTF">2022-08-14T13:16:13Z</dcterms:created>
  <dcterms:modified xsi:type="dcterms:W3CDTF">2022-10-18T04:10:50Z</dcterms:modified>
</cp:coreProperties>
</file>