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27"/>
  </p:notesMasterIdLst>
  <p:sldIdLst>
    <p:sldId id="1165" r:id="rId2"/>
    <p:sldId id="1220" r:id="rId3"/>
    <p:sldId id="1180" r:id="rId4"/>
    <p:sldId id="1225" r:id="rId5"/>
    <p:sldId id="1226" r:id="rId6"/>
    <p:sldId id="1228" r:id="rId7"/>
    <p:sldId id="1229" r:id="rId8"/>
    <p:sldId id="1227" r:id="rId9"/>
    <p:sldId id="1230" r:id="rId10"/>
    <p:sldId id="1231" r:id="rId11"/>
    <p:sldId id="1232" r:id="rId12"/>
    <p:sldId id="1233" r:id="rId13"/>
    <p:sldId id="1234" r:id="rId14"/>
    <p:sldId id="1235" r:id="rId15"/>
    <p:sldId id="1236" r:id="rId16"/>
    <p:sldId id="1237" r:id="rId17"/>
    <p:sldId id="1239" r:id="rId18"/>
    <p:sldId id="1240" r:id="rId19"/>
    <p:sldId id="1242" r:id="rId20"/>
    <p:sldId id="1245" r:id="rId21"/>
    <p:sldId id="1244" r:id="rId22"/>
    <p:sldId id="1246" r:id="rId23"/>
    <p:sldId id="1247" r:id="rId24"/>
    <p:sldId id="1248" r:id="rId25"/>
    <p:sldId id="124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F0066"/>
    <a:srgbClr val="0000FF"/>
    <a:srgbClr val="009900"/>
    <a:srgbClr val="FFFF00"/>
    <a:srgbClr val="006600"/>
    <a:srgbClr val="FF6600"/>
    <a:srgbClr val="FFFF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1" autoAdjust="0"/>
    <p:restoredTop sz="93091" autoAdjust="0"/>
  </p:normalViewPr>
  <p:slideViewPr>
    <p:cSldViewPr>
      <p:cViewPr varScale="1">
        <p:scale>
          <a:sx n="65" d="100"/>
          <a:sy n="65" d="100"/>
        </p:scale>
        <p:origin x="840" y="60"/>
      </p:cViewPr>
      <p:guideLst>
        <p:guide orient="horz" pos="2160"/>
        <p:guide pos="3840"/>
      </p:guideLst>
    </p:cSldViewPr>
  </p:slideViewPr>
  <p:outlineViewPr>
    <p:cViewPr>
      <p:scale>
        <a:sx n="33" d="100"/>
        <a:sy n="33" d="100"/>
      </p:scale>
      <p:origin x="0" y="0"/>
    </p:cViewPr>
  </p:outlineViewPr>
  <p:notesTextViewPr>
    <p:cViewPr>
      <p:scale>
        <a:sx n="200" d="100"/>
        <a:sy n="200" d="100"/>
      </p:scale>
      <p:origin x="0" y="0"/>
    </p:cViewPr>
  </p:notesTextViewPr>
  <p:sorterViewPr>
    <p:cViewPr varScale="1">
      <p:scale>
        <a:sx n="1" d="1"/>
        <a:sy n="1" d="1"/>
      </p:scale>
      <p:origin x="0" y="-82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DAED22-7A29-4A9E-B8EC-A32B4889A174}" type="datetimeFigureOut">
              <a:rPr lang="en-US" smtClean="0"/>
              <a:t>27/8/2022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15DA6-C5A1-4164-8FBC-E4B0D1B4BE12}" type="slidenum">
              <a:rPr lang="en-US" smtClean="0"/>
              <a:t>‹#›</a:t>
            </a:fld>
            <a:endParaRPr lang="en-US"/>
          </a:p>
        </p:txBody>
      </p:sp>
    </p:spTree>
    <p:extLst>
      <p:ext uri="{BB962C8B-B14F-4D97-AF65-F5344CB8AC3E}">
        <p14:creationId xmlns:p14="http://schemas.microsoft.com/office/powerpoint/2010/main" val="3478233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715DA6-C5A1-4164-8FBC-E4B0D1B4BE12}" type="slidenum">
              <a:rPr lang="en-US" smtClean="0"/>
              <a:t>7</a:t>
            </a:fld>
            <a:endParaRPr lang="en-US"/>
          </a:p>
        </p:txBody>
      </p:sp>
    </p:spTree>
    <p:extLst>
      <p:ext uri="{BB962C8B-B14F-4D97-AF65-F5344CB8AC3E}">
        <p14:creationId xmlns:p14="http://schemas.microsoft.com/office/powerpoint/2010/main" val="3831912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7FAA9-0797-459A-9DDC-60AF31E586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875974-2CCF-4A28-9DE5-C32BEC3E4D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F8F5FF-506E-4093-88E4-B6335DFC8E2F}"/>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C3ECB38B-AEBD-499C-AE7B-5F6085F6404D}"/>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C9F8A1FD-F559-44C6-9C31-56C1B1BC04CF}"/>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057419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46C5B-19CD-41D1-9132-4B557BDE51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EA42BF-3120-4E76-884E-0CEC681921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564130-D43C-4C8C-A12F-3DE1D20983E4}"/>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1B259756-8432-4456-88F5-6345E3053D3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DB978EF2-FDDE-41E0-9ECA-20FA235B4625}"/>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996888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EAB19A-A275-4334-BBD8-852322B71F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66FD98-FFBC-4F1B-BCE7-1F21202BA6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30E5B2-D5F2-443F-BA61-0F871C6A6FD5}"/>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8D3AD875-7D32-4D5F-A51B-F8694B3174F9}"/>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4E60F68A-15C9-4184-9377-52EEABB4EFC2}"/>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893575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58939-70BC-40D1-852F-4B22446DB9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B4CD1E-A1B4-4A03-B224-33D828934A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BCF2DA-1CD5-433D-8597-AD8A0A551CD5}"/>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32CAD618-837E-4107-AE34-36BB1D980F74}"/>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96C747F4-25AF-4FFF-81AB-FAFC091C4532}"/>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555559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9E61F-6057-47E9-A50C-B41118FF26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F20EAC-53FA-4099-A1B5-9B68AA8569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4FE59E-42BB-431F-B6DD-E7837926D266}"/>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F4778F29-8DAD-4F66-9A9F-07BF23F3199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2524F01A-1056-4DDB-85AB-180AEEA14A93}"/>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3101389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EDF39-ABF5-446D-BAAB-4D564D4F72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F32148-B6EE-49B6-9897-890CA65F3C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9BE846-7945-4CBD-996F-CD7AECDC60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D7488A-DC32-4854-92FA-E1C67D4D7750}"/>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803EB1F2-1F80-4C49-ACC5-D166A8E4A55A}"/>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A33158AA-AED6-4347-8E80-69F1CA77D765}"/>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246710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6516C-30DF-425E-94E5-3D9DCF47E9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FF750B-417B-41E3-920A-DA318CAB26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DE2D2E-3395-432D-B6CC-A442129108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728D25-7F46-4AF7-A948-2E1ACE114F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7B626C-C118-465A-A34B-482EF3680A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C7E667-D97F-4B74-A5F8-3D3F775E5F1E}"/>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CF10FA65-DB34-4462-8479-733096EAEA40}"/>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18B1572C-B771-4677-BC85-6BFCACCE3A58}"/>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854777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5350B-39AB-44BC-A510-71F23373B7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986D1C-A2CD-40AE-A45A-6F3973464C4E}"/>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id="{83AC07C9-B8D9-45A8-99FC-2AC9ED734BE8}"/>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CD5A4D27-9D6C-4811-8F2D-6712C8550B23}"/>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585897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2FFB9D-1CF4-446E-8DFD-DC02C2D53F96}"/>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a16="http://schemas.microsoft.com/office/drawing/2014/main" id="{2608C77E-9C22-43AA-B179-0C3C69476B0F}"/>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C04FACC6-65C2-4A6A-937D-AF68F54A07FC}"/>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54290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E74D6-7A89-4C06-9A1B-662FAAC0FC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FFECAD-3DE0-4C62-8BB1-F01CA5C9B7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23EE00-159F-4D36-B948-F6C6C61621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EB7696-0AAA-4E5A-89B9-FE591AB80EE0}"/>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FE5AE5D0-34CD-413E-BD2E-091DF24A116C}"/>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2388E662-FEDD-47BA-BEA8-E108B936B428}"/>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902062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983A6-3DB1-45B6-8B85-998A932E03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1F2E7C-EF7E-4C6E-ADE8-B2F30A917F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A8E69C-7FAF-4C20-A3B4-D7945CE2E9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E374EA-1756-4EAA-BFC5-D0F7B61E315D}"/>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5FB0CC2F-DB2A-4976-9DC1-7C1DBF46EC58}"/>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758B8417-9F8B-4609-8B23-ACF9B086682B}"/>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106295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6000" b="-16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A905A1-B0BA-40AD-A229-2828D5B6DB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2CDACB-D038-441F-BFB0-50458B8D84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1176A6-B0E3-41CC-B3B6-1822956F28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CF1F2AA0-E0A1-4E3F-A3AE-A9D779EB9B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62B959DA-681D-4127-AE60-01C4F3E9C0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45748094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21.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18.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34.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6">
            <a:extLst>
              <a:ext uri="{FF2B5EF4-FFF2-40B4-BE49-F238E27FC236}">
                <a16:creationId xmlns:a16="http://schemas.microsoft.com/office/drawing/2014/main" id="{915A7278-3680-4F63-87E9-B2B61DDA569A}"/>
              </a:ext>
            </a:extLst>
          </p:cNvPr>
          <p:cNvGrpSpPr/>
          <p:nvPr/>
        </p:nvGrpSpPr>
        <p:grpSpPr>
          <a:xfrm>
            <a:off x="4876800" y="153812"/>
            <a:ext cx="2269096" cy="531988"/>
            <a:chOff x="2193" y="0"/>
            <a:chExt cx="2245706" cy="1239104"/>
          </a:xfrm>
          <a:solidFill>
            <a:srgbClr val="002060"/>
          </a:solidFill>
          <a:scene3d>
            <a:camera prst="orthographicFront"/>
            <a:lightRig rig="threePt" dir="t">
              <a:rot lat="0" lon="0" rev="7500000"/>
            </a:lightRig>
          </a:scene3d>
        </p:grpSpPr>
        <p:sp>
          <p:nvSpPr>
            <p:cNvPr id="7" name="Rounded Rectangle 57">
              <a:extLst>
                <a:ext uri="{FF2B5EF4-FFF2-40B4-BE49-F238E27FC236}">
                  <a16:creationId xmlns:a16="http://schemas.microsoft.com/office/drawing/2014/main" id="{B5301CE9-501A-4EE2-9D96-48AEC9FE29FF}"/>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8" name="Rounded Rectangle 4">
              <a:extLst>
                <a:ext uri="{FF2B5EF4-FFF2-40B4-BE49-F238E27FC236}">
                  <a16:creationId xmlns:a16="http://schemas.microsoft.com/office/drawing/2014/main" id="{04006ED8-2EC5-4CA8-9308-7E51B58A717D}"/>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dirty="0">
                  <a:latin typeface="Arial" panose="020B0604020202020204" pitchFamily="34" charset="0"/>
                  <a:cs typeface="Arial" panose="020B0604020202020204" pitchFamily="34" charset="0"/>
                </a:rPr>
                <a:t>Khởi động</a:t>
              </a:r>
            </a:p>
          </p:txBody>
        </p:sp>
      </p:grpSp>
      <p:sp>
        <p:nvSpPr>
          <p:cNvPr id="11" name="Rectangle: Rounded Corners 10">
            <a:extLst>
              <a:ext uri="{FF2B5EF4-FFF2-40B4-BE49-F238E27FC236}">
                <a16:creationId xmlns:a16="http://schemas.microsoft.com/office/drawing/2014/main" id="{2C509900-4AC3-45EA-A45F-EC1B97DE1172}"/>
              </a:ext>
            </a:extLst>
          </p:cNvPr>
          <p:cNvSpPr/>
          <p:nvPr/>
        </p:nvSpPr>
        <p:spPr>
          <a:xfrm>
            <a:off x="641722" y="877424"/>
            <a:ext cx="11275469" cy="1179976"/>
          </a:xfrm>
          <a:prstGeom prst="roundRect">
            <a:avLst>
              <a:gd name="adj" fmla="val 8564"/>
            </a:avLst>
          </a:prstGeom>
          <a:noFill/>
          <a:ln cmpd="dbl">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2" name="Text Box 29">
            <a:extLst>
              <a:ext uri="{FF2B5EF4-FFF2-40B4-BE49-F238E27FC236}">
                <a16:creationId xmlns:a16="http://schemas.microsoft.com/office/drawing/2014/main" id="{189C30EA-1D33-48C1-A547-C2D77244DE37}"/>
              </a:ext>
            </a:extLst>
          </p:cNvPr>
          <p:cNvSpPr txBox="1">
            <a:spLocks noChangeArrowheads="1"/>
          </p:cNvSpPr>
          <p:nvPr/>
        </p:nvSpPr>
        <p:spPr bwMode="auto">
          <a:xfrm>
            <a:off x="1009185" y="906959"/>
            <a:ext cx="10954215" cy="830997"/>
          </a:xfrm>
          <a:prstGeom prst="rect">
            <a:avLst/>
          </a:prstGeom>
          <a:noFill/>
          <a:ln>
            <a:noFill/>
          </a:ln>
          <a:effectLst/>
        </p:spPr>
        <p:txBody>
          <a:bodyPr wrap="square">
            <a:spAutoFit/>
          </a:bodyPr>
          <a:lstStyle/>
          <a:p>
            <a:pPr algn="just">
              <a:spcBef>
                <a:spcPts val="600"/>
              </a:spcBef>
              <a:spcAft>
                <a:spcPts val="600"/>
              </a:spcAft>
            </a:pPr>
            <a:r>
              <a:rPr lang="vi-VN" sz="2400" dirty="0" smtClean="0">
                <a:solidFill>
                  <a:srgbClr val="000000"/>
                </a:solidFill>
                <a:latin typeface="Times New Roman" panose="02020603050405020304" pitchFamily="18" charset="0"/>
                <a:ea typeface="Calibri" panose="020F0502020204030204" pitchFamily="34" charset="0"/>
              </a:rPr>
              <a:t>“ </a:t>
            </a:r>
            <a:r>
              <a:rPr lang="vi-VN" sz="2400" dirty="0">
                <a:solidFill>
                  <a:srgbClr val="000000"/>
                </a:solidFill>
                <a:latin typeface="Times New Roman" panose="02020603050405020304" pitchFamily="18" charset="0"/>
                <a:ea typeface="Calibri" panose="020F0502020204030204" pitchFamily="34" charset="0"/>
              </a:rPr>
              <a:t>Làm thế nào xác định được </a:t>
            </a:r>
            <a:r>
              <a:rPr lang="en-US" sz="2400" dirty="0" smtClean="0">
                <a:solidFill>
                  <a:srgbClr val="000000"/>
                </a:solidFill>
                <a:latin typeface="Times New Roman" panose="02020603050405020304" pitchFamily="18" charset="0"/>
                <a:ea typeface="Calibri" panose="020F0502020204030204" pitchFamily="34" charset="0"/>
              </a:rPr>
              <a:t>p</a:t>
            </a:r>
            <a:r>
              <a:rPr lang="vi-VN" sz="2400" dirty="0" smtClean="0">
                <a:solidFill>
                  <a:srgbClr val="000000"/>
                </a:solidFill>
                <a:latin typeface="Times New Roman" panose="02020603050405020304" pitchFamily="18" charset="0"/>
                <a:ea typeface="Calibri" panose="020F0502020204030204" pitchFamily="34" charset="0"/>
              </a:rPr>
              <a:t>hương hướng</a:t>
            </a:r>
            <a:r>
              <a:rPr lang="en-US" sz="2400" dirty="0" smtClean="0">
                <a:solidFill>
                  <a:srgbClr val="000000"/>
                </a:solidFill>
                <a:latin typeface="Times New Roman" panose="02020603050405020304" pitchFamily="18" charset="0"/>
                <a:ea typeface="Calibri" panose="020F0502020204030204" pitchFamily="34" charset="0"/>
              </a:rPr>
              <a:t> khi người đi trên sa mạc vào ban đêm mà không có la bàn</a:t>
            </a:r>
            <a:r>
              <a:rPr lang="vi-VN" sz="2400" dirty="0" smtClean="0">
                <a:solidFill>
                  <a:srgbClr val="000000"/>
                </a:solidFill>
                <a:latin typeface="Times New Roman" panose="02020603050405020304" pitchFamily="18" charset="0"/>
                <a:ea typeface="Calibri" panose="020F0502020204030204" pitchFamily="34" charset="0"/>
              </a:rPr>
              <a:t>?”</a:t>
            </a:r>
            <a:endParaRPr lang="en-US" sz="2400" dirty="0">
              <a:solidFill>
                <a:srgbClr val="000000"/>
              </a:solidFill>
              <a:effectLst/>
              <a:latin typeface="Times New Roman" panose="02020603050405020304" pitchFamily="18" charset="0"/>
              <a:ea typeface="Calibri" panose="020F0502020204030204" pitchFamily="34" charset="0"/>
            </a:endParaRPr>
          </a:p>
        </p:txBody>
      </p:sp>
      <p:pic>
        <p:nvPicPr>
          <p:cNvPr id="13" name="Picture 12" descr="Logo&#10;&#10;Description automatically generated with low confidence">
            <a:extLst>
              <a:ext uri="{FF2B5EF4-FFF2-40B4-BE49-F238E27FC236}">
                <a16:creationId xmlns:a16="http://schemas.microsoft.com/office/drawing/2014/main" id="{85DF560F-AAC5-486B-9A0A-5FCE4FB07E87}"/>
              </a:ext>
            </a:extLst>
          </p:cNvPr>
          <p:cNvPicPr>
            <a:picLocks noChangeAspect="1"/>
          </p:cNvPicPr>
          <p:nvPr/>
        </p:nvPicPr>
        <p:blipFill>
          <a:blip r:embed="rId2" cstate="hqprint">
            <a:extLst>
              <a:ext uri="{BEBA8EAE-BF5A-486C-A8C5-ECC9F3942E4B}">
                <a14:imgProps xmlns:a14="http://schemas.microsoft.com/office/drawing/2010/main">
                  <a14:imgLayer r:embed="rId3">
                    <a14:imgEffect>
                      <a14:backgroundRemoval t="9559" b="93824" l="10000" r="90000">
                        <a14:foregroundMark x1="43889" y1="11912" x2="43889" y2="11912"/>
                        <a14:foregroundMark x1="28333" y1="16912" x2="34778" y2="10735"/>
                        <a14:foregroundMark x1="34778" y1="10735" x2="53667" y2="7059"/>
                        <a14:foregroundMark x1="53667" y1="7059" x2="63222" y2="9559"/>
                        <a14:foregroundMark x1="63222" y1="9559" x2="72222" y2="17500"/>
                        <a14:foregroundMark x1="26778" y1="81176" x2="34333" y2="89853"/>
                        <a14:foregroundMark x1="34333" y1="89853" x2="43556" y2="93824"/>
                        <a14:foregroundMark x1="43556" y1="93824" x2="61778" y2="89706"/>
                        <a14:foregroundMark x1="61778" y1="89706" x2="68778" y2="86618"/>
                        <a14:foregroundMark x1="68778" y1="86618" x2="74222" y2="81765"/>
                        <a14:foregroundMark x1="74222" y1="81765" x2="75222" y2="76765"/>
                        <a14:backgroundMark x1="53000" y1="10588" x2="53000" y2="10588"/>
                      </a14:backgroundRemoval>
                    </a14:imgEffect>
                  </a14:imgLayer>
                </a14:imgProps>
              </a:ext>
              <a:ext uri="{28A0092B-C50C-407E-A947-70E740481C1C}">
                <a14:useLocalDpi xmlns:a14="http://schemas.microsoft.com/office/drawing/2010/main" val="0"/>
              </a:ext>
            </a:extLst>
          </a:blip>
          <a:stretch>
            <a:fillRect/>
          </a:stretch>
        </p:blipFill>
        <p:spPr>
          <a:xfrm>
            <a:off x="-422241" y="-1066800"/>
            <a:ext cx="1177798" cy="889892"/>
          </a:xfrm>
          <a:prstGeom prst="rect">
            <a:avLst/>
          </a:prstGeom>
        </p:spPr>
      </p:pic>
      <p:pic>
        <p:nvPicPr>
          <p:cNvPr id="3" name="Picture 2"/>
          <p:cNvPicPr>
            <a:picLocks noChangeAspect="1"/>
          </p:cNvPicPr>
          <p:nvPr/>
        </p:nvPicPr>
        <p:blipFill>
          <a:blip r:embed="rId4"/>
          <a:stretch>
            <a:fillRect/>
          </a:stretch>
        </p:blipFill>
        <p:spPr>
          <a:xfrm>
            <a:off x="641722" y="2249024"/>
            <a:ext cx="11275469" cy="4341152"/>
          </a:xfrm>
          <a:prstGeom prst="rect">
            <a:avLst/>
          </a:prstGeom>
        </p:spPr>
      </p:pic>
      <p:pic>
        <p:nvPicPr>
          <p:cNvPr id="4" name="Picture 3"/>
          <p:cNvPicPr>
            <a:picLocks noChangeAspect="1"/>
          </p:cNvPicPr>
          <p:nvPr/>
        </p:nvPicPr>
        <p:blipFill>
          <a:blip r:embed="rId5"/>
          <a:stretch>
            <a:fillRect/>
          </a:stretch>
        </p:blipFill>
        <p:spPr>
          <a:xfrm>
            <a:off x="176413" y="621209"/>
            <a:ext cx="838199" cy="1012685"/>
          </a:xfrm>
          <a:prstGeom prst="rect">
            <a:avLst/>
          </a:prstGeom>
        </p:spPr>
      </p:pic>
    </p:spTree>
    <p:extLst>
      <p:ext uri="{BB962C8B-B14F-4D97-AF65-F5344CB8AC3E}">
        <p14:creationId xmlns:p14="http://schemas.microsoft.com/office/powerpoint/2010/main" val="42392497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52400" y="304800"/>
            <a:ext cx="8060279" cy="729356"/>
            <a:chOff x="-1323298" y="2762933"/>
            <a:chExt cx="13775290" cy="1143575"/>
          </a:xfrm>
        </p:grpSpPr>
        <p:sp>
          <p:nvSpPr>
            <p:cNvPr id="21" name="Rectangle 8">
              <a:extLst>
                <a:ext uri="{FF2B5EF4-FFF2-40B4-BE49-F238E27FC236}">
                  <a16:creationId xmlns:a16="http://schemas.microsoft.com/office/drawing/2014/main" id="{0199C8A0-2F38-4B53-BCD2-3CD0E3E71A4E}"/>
                </a:ext>
              </a:extLst>
            </p:cNvPr>
            <p:cNvSpPr>
              <a:spLocks noChangeArrowheads="1"/>
            </p:cNvSpPr>
            <p:nvPr/>
          </p:nvSpPr>
          <p:spPr bwMode="auto">
            <a:xfrm>
              <a:off x="259992" y="2792617"/>
              <a:ext cx="12192000" cy="1113891"/>
            </a:xfrm>
            <a:prstGeom prst="rect">
              <a:avLst/>
            </a:prstGeom>
            <a:solidFill>
              <a:schemeClr val="bg1">
                <a:alpha val="59000"/>
              </a:schemeClr>
            </a:solidFill>
            <a:ln>
              <a:noFill/>
            </a:ln>
          </p:spPr>
          <p:txBody>
            <a:bodyPr wrap="none" lIns="90000" tIns="46800" rIns="90000" bIns="46800"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2" name="TextBox 10">
              <a:extLst>
                <a:ext uri="{FF2B5EF4-FFF2-40B4-BE49-F238E27FC236}">
                  <a16:creationId xmlns:a16="http://schemas.microsoft.com/office/drawing/2014/main" id="{D3F23508-502C-46EB-93E0-8C668CECE503}"/>
                </a:ext>
              </a:extLst>
            </p:cNvPr>
            <p:cNvSpPr>
              <a:spLocks noChangeArrowheads="1"/>
            </p:cNvSpPr>
            <p:nvPr>
              <p:custDataLst>
                <p:tags r:id="rId1"/>
              </p:custDataLst>
            </p:nvPr>
          </p:nvSpPr>
          <p:spPr bwMode="auto">
            <a:xfrm>
              <a:off x="-1323298" y="2762933"/>
              <a:ext cx="13299712" cy="90764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r>
                <a:rPr lang="en-US" altLang="en-US" sz="2800" b="1" dirty="0" smtClean="0">
                  <a:solidFill>
                    <a:srgbClr val="7030A0"/>
                  </a:solidFill>
                  <a:ea typeface="ＭＳ Ｐゴシック" panose="020B0600070205080204" pitchFamily="50" charset="-128"/>
                </a:rPr>
                <a:t>CHÒM SAO GẤU LỚN</a:t>
              </a:r>
              <a:endParaRPr lang="en-US" altLang="en-US" sz="2800" b="1" dirty="0">
                <a:solidFill>
                  <a:srgbClr val="7030A0"/>
                </a:solidFill>
              </a:endParaRPr>
            </a:p>
          </p:txBody>
        </p:sp>
        <p:sp>
          <p:nvSpPr>
            <p:cNvPr id="25" name="Rounded Rectangle 24"/>
            <p:cNvSpPr/>
            <p:nvPr/>
          </p:nvSpPr>
          <p:spPr>
            <a:xfrm>
              <a:off x="266700" y="2829298"/>
              <a:ext cx="1507762" cy="649389"/>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pPr>
              <a:r>
                <a:rPr lang="en-US" altLang="en-US" sz="3600" b="1" i="1" dirty="0" smtClean="0">
                  <a:latin typeface="Times New Roman" panose="02020603050405020304" pitchFamily="18" charset="0"/>
                  <a:cs typeface="Times New Roman" panose="02020603050405020304" pitchFamily="18" charset="0"/>
                </a:rPr>
                <a:t>II</a:t>
              </a:r>
              <a:endParaRPr lang="en-US" altLang="en-US" sz="3600" b="1" i="1" dirty="0">
                <a:latin typeface="Times New Roman" panose="02020603050405020304" pitchFamily="18" charset="0"/>
                <a:cs typeface="Times New Roman" panose="02020603050405020304" pitchFamily="18" charset="0"/>
              </a:endParaRPr>
            </a:p>
          </p:txBody>
        </p:sp>
      </p:grpSp>
      <p:pic>
        <p:nvPicPr>
          <p:cNvPr id="2" name="Picture 1"/>
          <p:cNvPicPr>
            <a:picLocks noChangeAspect="1"/>
          </p:cNvPicPr>
          <p:nvPr/>
        </p:nvPicPr>
        <p:blipFill>
          <a:blip r:embed="rId3"/>
          <a:stretch>
            <a:fillRect/>
          </a:stretch>
        </p:blipFill>
        <p:spPr>
          <a:xfrm>
            <a:off x="774024" y="979833"/>
            <a:ext cx="5105400" cy="4650126"/>
          </a:xfrm>
          <a:prstGeom prst="rect">
            <a:avLst/>
          </a:prstGeom>
        </p:spPr>
      </p:pic>
      <p:pic>
        <p:nvPicPr>
          <p:cNvPr id="10" name="Picture 9"/>
          <p:cNvPicPr>
            <a:picLocks noChangeAspect="1"/>
          </p:cNvPicPr>
          <p:nvPr/>
        </p:nvPicPr>
        <p:blipFill>
          <a:blip r:embed="rId4"/>
          <a:stretch>
            <a:fillRect/>
          </a:stretch>
        </p:blipFill>
        <p:spPr>
          <a:xfrm>
            <a:off x="6074229" y="979833"/>
            <a:ext cx="5257800" cy="4650126"/>
          </a:xfrm>
          <a:prstGeom prst="rect">
            <a:avLst/>
          </a:prstGeom>
        </p:spPr>
      </p:pic>
      <p:sp>
        <p:nvSpPr>
          <p:cNvPr id="11" name="Rectangle 10"/>
          <p:cNvSpPr/>
          <p:nvPr/>
        </p:nvSpPr>
        <p:spPr>
          <a:xfrm>
            <a:off x="1828800" y="5629959"/>
            <a:ext cx="3291286" cy="707886"/>
          </a:xfrm>
          <a:prstGeom prst="rect">
            <a:avLst/>
          </a:prstGeom>
        </p:spPr>
        <p:txBody>
          <a:bodyPr wrap="none">
            <a:spAutoFit/>
          </a:bodyPr>
          <a:lstStyle/>
          <a:p>
            <a:pPr algn="ctr"/>
            <a:r>
              <a:rPr lang="en-US"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 dạng tưởng tượng của </a:t>
            </a:r>
            <a:endParaRPr lang="en-US" sz="20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20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chòm sao Gấu Lớn </a:t>
            </a:r>
            <a:endParaRPr lang="en-US" sz="2000" b="1" dirty="0"/>
          </a:p>
        </p:txBody>
      </p:sp>
      <mc:AlternateContent xmlns:mc="http://schemas.openxmlformats.org/markup-compatibility/2006" xmlns:a14="http://schemas.microsoft.com/office/drawing/2010/main">
        <mc:Choice Requires="a14">
          <p:sp>
            <p:nvSpPr>
              <p:cNvPr id="12" name="Rectangle 11"/>
              <p:cNvSpPr/>
              <p:nvPr/>
            </p:nvSpPr>
            <p:spPr>
              <a:xfrm>
                <a:off x="6189395" y="5715224"/>
                <a:ext cx="5027467" cy="400110"/>
              </a:xfrm>
              <a:prstGeom prst="rect">
                <a:avLst/>
              </a:prstGeom>
            </p:spPr>
            <p:txBody>
              <a:bodyPr wrap="none">
                <a:spAutoFit/>
              </a:bodyPr>
              <a:lstStyle/>
              <a:p>
                <a:pPr algn="just">
                  <a:spcBef>
                    <a:spcPts val="600"/>
                  </a:spcBef>
                  <a:spcAft>
                    <a:spcPts val="0"/>
                  </a:spcAft>
                </a:pPr>
                <a:r>
                  <a:rPr lang="en-US" sz="20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 nối 7 </a:t>
                </a:r>
                <a:r>
                  <a:rPr lang="en-US"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ngôi sao </a:t>
                </a:r>
                <a:r>
                  <a:rPr lang="en-US" sz="20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chính : </a:t>
                </a:r>
                <a14:m>
                  <m:oMath xmlns:m="http://schemas.openxmlformats.org/officeDocument/2006/math">
                    <m:r>
                      <a:rPr lang="en-US" sz="2000" b="1"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𝜶</m:t>
                    </m:r>
                    <m:r>
                      <a:rPr lang="en-US" sz="2000" b="1"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r>
                      <a:rPr lang="en-US" sz="2000" b="1"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𝜷</m:t>
                    </m:r>
                    <m:r>
                      <a:rPr lang="en-US" sz="2000" b="1"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r>
                      <a:rPr lang="en-US" sz="2000" b="1"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𝜸</m:t>
                    </m:r>
                    <m:r>
                      <a:rPr lang="en-US" sz="2000" b="1"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r>
                      <a:rPr lang="en-US" sz="2000" b="1"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𝜹</m:t>
                    </m:r>
                    <m:r>
                      <a:rPr lang="en-US" sz="2000" b="1"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r>
                      <a:rPr lang="en-US" sz="2000" b="1"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𝜺</m:t>
                    </m:r>
                    <m:r>
                      <a:rPr lang="en-US" sz="2000" b="1"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r>
                      <a:rPr lang="el-GR" sz="2000" b="1"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Wingdings" panose="05000000000000000000" pitchFamily="2" charset="2"/>
                      </a:rPr>
                      <m:t>𝝃</m:t>
                    </m:r>
                    <m:r>
                      <a:rPr lang="en-US" sz="2000" b="1"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Wingdings" panose="05000000000000000000" pitchFamily="2" charset="2"/>
                      </a:rPr>
                      <m:t>; </m:t>
                    </m:r>
                    <m:r>
                      <a:rPr lang="el-GR" sz="2000" b="1"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Wingdings" panose="05000000000000000000" pitchFamily="2" charset="2"/>
                      </a:rPr>
                      <m:t>𝜼</m:t>
                    </m:r>
                  </m:oMath>
                </a14:m>
                <a:r>
                  <a:rPr lang="en-US" sz="20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6189395" y="5715224"/>
                <a:ext cx="5027467" cy="400110"/>
              </a:xfrm>
              <a:prstGeom prst="rect">
                <a:avLst/>
              </a:prstGeom>
              <a:blipFill>
                <a:blip r:embed="rId5"/>
                <a:stretch>
                  <a:fillRect l="-1212" t="-9231" b="-27692"/>
                </a:stretch>
              </a:blipFill>
            </p:spPr>
            <p:txBody>
              <a:bodyPr/>
              <a:lstStyle/>
              <a:p>
                <a:r>
                  <a:rPr lang="en-US">
                    <a:noFill/>
                  </a:rPr>
                  <a:t> </a:t>
                </a:r>
              </a:p>
            </p:txBody>
          </p:sp>
        </mc:Fallback>
      </mc:AlternateContent>
    </p:spTree>
    <p:extLst>
      <p:ext uri="{BB962C8B-B14F-4D97-AF65-F5344CB8AC3E}">
        <p14:creationId xmlns:p14="http://schemas.microsoft.com/office/powerpoint/2010/main" val="248981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84778" y="877593"/>
            <a:ext cx="10363200" cy="5013322"/>
          </a:xfrm>
          <a:prstGeom prst="rect">
            <a:avLst/>
          </a:prstGeom>
        </p:spPr>
      </p:pic>
      <p:grpSp>
        <p:nvGrpSpPr>
          <p:cNvPr id="6" name="Group 5"/>
          <p:cNvGrpSpPr/>
          <p:nvPr/>
        </p:nvGrpSpPr>
        <p:grpSpPr>
          <a:xfrm>
            <a:off x="-152400" y="148237"/>
            <a:ext cx="8060279" cy="729356"/>
            <a:chOff x="-1323298" y="2762933"/>
            <a:chExt cx="13775290" cy="1143575"/>
          </a:xfrm>
        </p:grpSpPr>
        <p:sp>
          <p:nvSpPr>
            <p:cNvPr id="7" name="Rectangle 8">
              <a:extLst>
                <a:ext uri="{FF2B5EF4-FFF2-40B4-BE49-F238E27FC236}">
                  <a16:creationId xmlns:a16="http://schemas.microsoft.com/office/drawing/2014/main" id="{0199C8A0-2F38-4B53-BCD2-3CD0E3E71A4E}"/>
                </a:ext>
              </a:extLst>
            </p:cNvPr>
            <p:cNvSpPr>
              <a:spLocks noChangeArrowheads="1"/>
            </p:cNvSpPr>
            <p:nvPr/>
          </p:nvSpPr>
          <p:spPr bwMode="auto">
            <a:xfrm>
              <a:off x="259992" y="2792617"/>
              <a:ext cx="12192000" cy="1113891"/>
            </a:xfrm>
            <a:prstGeom prst="rect">
              <a:avLst/>
            </a:prstGeom>
            <a:solidFill>
              <a:schemeClr val="bg1">
                <a:alpha val="59000"/>
              </a:schemeClr>
            </a:solidFill>
            <a:ln>
              <a:noFill/>
            </a:ln>
          </p:spPr>
          <p:txBody>
            <a:bodyPr wrap="none" lIns="90000" tIns="46800" rIns="90000" bIns="46800"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 name="TextBox 10">
              <a:extLst>
                <a:ext uri="{FF2B5EF4-FFF2-40B4-BE49-F238E27FC236}">
                  <a16:creationId xmlns:a16="http://schemas.microsoft.com/office/drawing/2014/main" id="{D3F23508-502C-46EB-93E0-8C668CECE503}"/>
                </a:ext>
              </a:extLst>
            </p:cNvPr>
            <p:cNvSpPr>
              <a:spLocks noChangeArrowheads="1"/>
            </p:cNvSpPr>
            <p:nvPr>
              <p:custDataLst>
                <p:tags r:id="rId1"/>
              </p:custDataLst>
            </p:nvPr>
          </p:nvSpPr>
          <p:spPr bwMode="auto">
            <a:xfrm>
              <a:off x="-1323298" y="2762933"/>
              <a:ext cx="13299712" cy="90764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r>
                <a:rPr lang="en-US" altLang="en-US" sz="2800" b="1" dirty="0" smtClean="0">
                  <a:solidFill>
                    <a:srgbClr val="7030A0"/>
                  </a:solidFill>
                  <a:ea typeface="ＭＳ Ｐゴシック" panose="020B0600070205080204" pitchFamily="50" charset="-128"/>
                </a:rPr>
                <a:t>CHÒM SAO GẤU LỚN</a:t>
              </a:r>
              <a:endParaRPr lang="en-US" altLang="en-US" sz="2800" b="1" dirty="0">
                <a:solidFill>
                  <a:srgbClr val="7030A0"/>
                </a:solidFill>
              </a:endParaRPr>
            </a:p>
          </p:txBody>
        </p:sp>
        <p:sp>
          <p:nvSpPr>
            <p:cNvPr id="9" name="Rounded Rectangle 8"/>
            <p:cNvSpPr/>
            <p:nvPr/>
          </p:nvSpPr>
          <p:spPr>
            <a:xfrm>
              <a:off x="266700" y="2829298"/>
              <a:ext cx="1507762" cy="649389"/>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pPr>
              <a:r>
                <a:rPr lang="en-US" altLang="en-US" sz="3600" b="1" i="1" dirty="0" smtClean="0">
                  <a:latin typeface="Times New Roman" panose="02020603050405020304" pitchFamily="18" charset="0"/>
                  <a:cs typeface="Times New Roman" panose="02020603050405020304" pitchFamily="18" charset="0"/>
                </a:rPr>
                <a:t>II</a:t>
              </a:r>
              <a:endParaRPr lang="en-US" altLang="en-US" sz="3600" b="1" i="1" dirty="0">
                <a:latin typeface="Times New Roman" panose="02020603050405020304" pitchFamily="18" charset="0"/>
                <a:cs typeface="Times New Roman" panose="02020603050405020304" pitchFamily="18" charset="0"/>
              </a:endParaRPr>
            </a:p>
          </p:txBody>
        </p:sp>
      </p:grpSp>
      <p:sp>
        <p:nvSpPr>
          <p:cNvPr id="10" name="Rectangle 9"/>
          <p:cNvSpPr/>
          <p:nvPr/>
        </p:nvSpPr>
        <p:spPr>
          <a:xfrm>
            <a:off x="3970103" y="5890915"/>
            <a:ext cx="5947462" cy="400110"/>
          </a:xfrm>
          <a:prstGeom prst="rect">
            <a:avLst/>
          </a:prstGeom>
        </p:spPr>
        <p:txBody>
          <a:bodyPr wrap="none">
            <a:spAutoFit/>
          </a:bodyPr>
          <a:lstStyle/>
          <a:p>
            <a:r>
              <a:rPr lang="en-US" sz="20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Chòm sao Gấu Lớn trên </a:t>
            </a:r>
            <a:r>
              <a:rPr lang="en-US"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nền trời </a:t>
            </a:r>
            <a:r>
              <a:rPr lang="en-US" sz="20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sao  ở bán cầu Bắc </a:t>
            </a:r>
            <a:endParaRPr lang="en-US" sz="2000" b="1" dirty="0"/>
          </a:p>
        </p:txBody>
      </p:sp>
      <p:sp>
        <p:nvSpPr>
          <p:cNvPr id="2" name="Oval 1"/>
          <p:cNvSpPr/>
          <p:nvPr/>
        </p:nvSpPr>
        <p:spPr>
          <a:xfrm>
            <a:off x="5290078" y="4064041"/>
            <a:ext cx="1752600" cy="1676400"/>
          </a:xfrm>
          <a:prstGeom prst="ellipse">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6767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52400" y="304800"/>
            <a:ext cx="8060279" cy="729356"/>
            <a:chOff x="-1323298" y="2762933"/>
            <a:chExt cx="13775290" cy="1143575"/>
          </a:xfrm>
        </p:grpSpPr>
        <p:sp>
          <p:nvSpPr>
            <p:cNvPr id="21" name="Rectangle 8">
              <a:extLst>
                <a:ext uri="{FF2B5EF4-FFF2-40B4-BE49-F238E27FC236}">
                  <a16:creationId xmlns:a16="http://schemas.microsoft.com/office/drawing/2014/main" id="{0199C8A0-2F38-4B53-BCD2-3CD0E3E71A4E}"/>
                </a:ext>
              </a:extLst>
            </p:cNvPr>
            <p:cNvSpPr>
              <a:spLocks noChangeArrowheads="1"/>
            </p:cNvSpPr>
            <p:nvPr/>
          </p:nvSpPr>
          <p:spPr bwMode="auto">
            <a:xfrm>
              <a:off x="259992" y="2792617"/>
              <a:ext cx="12192000" cy="1113891"/>
            </a:xfrm>
            <a:prstGeom prst="rect">
              <a:avLst/>
            </a:prstGeom>
            <a:solidFill>
              <a:schemeClr val="bg1">
                <a:alpha val="59000"/>
              </a:schemeClr>
            </a:solidFill>
            <a:ln>
              <a:noFill/>
            </a:ln>
          </p:spPr>
          <p:txBody>
            <a:bodyPr wrap="none" lIns="90000" tIns="46800" rIns="90000" bIns="46800"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2" name="TextBox 10">
              <a:extLst>
                <a:ext uri="{FF2B5EF4-FFF2-40B4-BE49-F238E27FC236}">
                  <a16:creationId xmlns:a16="http://schemas.microsoft.com/office/drawing/2014/main" id="{D3F23508-502C-46EB-93E0-8C668CECE503}"/>
                </a:ext>
              </a:extLst>
            </p:cNvPr>
            <p:cNvSpPr>
              <a:spLocks noChangeArrowheads="1"/>
            </p:cNvSpPr>
            <p:nvPr>
              <p:custDataLst>
                <p:tags r:id="rId1"/>
              </p:custDataLst>
            </p:nvPr>
          </p:nvSpPr>
          <p:spPr bwMode="auto">
            <a:xfrm>
              <a:off x="-1323298" y="2762933"/>
              <a:ext cx="13299712" cy="90764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r>
                <a:rPr lang="en-US" altLang="en-US" sz="2800" b="1" dirty="0" smtClean="0">
                  <a:solidFill>
                    <a:srgbClr val="7030A0"/>
                  </a:solidFill>
                  <a:ea typeface="ＭＳ Ｐゴシック" panose="020B0600070205080204" pitchFamily="50" charset="-128"/>
                </a:rPr>
                <a:t>CHÒM SAO GẤU BÉ</a:t>
              </a:r>
              <a:endParaRPr lang="en-US" altLang="en-US" sz="2800" b="1" dirty="0">
                <a:solidFill>
                  <a:srgbClr val="7030A0"/>
                </a:solidFill>
              </a:endParaRPr>
            </a:p>
          </p:txBody>
        </p:sp>
        <p:sp>
          <p:nvSpPr>
            <p:cNvPr id="25" name="Rounded Rectangle 24"/>
            <p:cNvSpPr/>
            <p:nvPr/>
          </p:nvSpPr>
          <p:spPr>
            <a:xfrm>
              <a:off x="266700" y="2829298"/>
              <a:ext cx="1507762" cy="649389"/>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pPr>
              <a:r>
                <a:rPr lang="en-US" altLang="en-US" sz="3600" b="1" i="1" dirty="0" smtClean="0">
                  <a:latin typeface="Times New Roman" panose="02020603050405020304" pitchFamily="18" charset="0"/>
                  <a:cs typeface="Times New Roman" panose="02020603050405020304" pitchFamily="18" charset="0"/>
                </a:rPr>
                <a:t>III</a:t>
              </a:r>
              <a:endParaRPr lang="en-US" altLang="en-US" sz="3600" b="1" i="1" dirty="0">
                <a:latin typeface="Times New Roman" panose="02020603050405020304" pitchFamily="18" charset="0"/>
                <a:cs typeface="Times New Roman" panose="02020603050405020304" pitchFamily="18" charset="0"/>
              </a:endParaRPr>
            </a:p>
          </p:txBody>
        </p:sp>
      </p:grpSp>
      <p:sp>
        <p:nvSpPr>
          <p:cNvPr id="11" name="Rectangle 10"/>
          <p:cNvSpPr/>
          <p:nvPr/>
        </p:nvSpPr>
        <p:spPr>
          <a:xfrm>
            <a:off x="1137459" y="5662769"/>
            <a:ext cx="4033049" cy="707886"/>
          </a:xfrm>
          <a:prstGeom prst="rect">
            <a:avLst/>
          </a:prstGeom>
        </p:spPr>
        <p:txBody>
          <a:bodyPr wrap="square">
            <a:spAutoFit/>
          </a:bodyPr>
          <a:lstStyle/>
          <a:p>
            <a:pPr algn="ctr"/>
            <a:r>
              <a:rPr lang="en-US"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 dạng tưởng tượng của </a:t>
            </a:r>
            <a:endParaRPr lang="en-US" sz="20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20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chòm sao Gấu Bé</a:t>
            </a:r>
            <a:endParaRPr lang="en-US" sz="2000" b="1" dirty="0"/>
          </a:p>
        </p:txBody>
      </p:sp>
      <mc:AlternateContent xmlns:mc="http://schemas.openxmlformats.org/markup-compatibility/2006" xmlns:a14="http://schemas.microsoft.com/office/drawing/2010/main">
        <mc:Choice Requires="a14">
          <p:sp>
            <p:nvSpPr>
              <p:cNvPr id="12" name="Rectangle 11"/>
              <p:cNvSpPr/>
              <p:nvPr/>
            </p:nvSpPr>
            <p:spPr>
              <a:xfrm>
                <a:off x="6211535" y="5816657"/>
                <a:ext cx="5027467" cy="400110"/>
              </a:xfrm>
              <a:prstGeom prst="rect">
                <a:avLst/>
              </a:prstGeom>
            </p:spPr>
            <p:txBody>
              <a:bodyPr wrap="none">
                <a:spAutoFit/>
              </a:bodyPr>
              <a:lstStyle/>
              <a:p>
                <a:pPr algn="just">
                  <a:spcBef>
                    <a:spcPts val="600"/>
                  </a:spcBef>
                  <a:spcAft>
                    <a:spcPts val="0"/>
                  </a:spcAft>
                </a:pPr>
                <a:r>
                  <a:rPr lang="en-US" sz="20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 nối 7 </a:t>
                </a:r>
                <a:r>
                  <a:rPr lang="en-US"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ngôi sao </a:t>
                </a:r>
                <a:r>
                  <a:rPr lang="en-US" sz="20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chính : </a:t>
                </a:r>
                <a14:m>
                  <m:oMath xmlns:m="http://schemas.openxmlformats.org/officeDocument/2006/math">
                    <m:r>
                      <a:rPr lang="en-US" sz="2000" b="1"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𝜶</m:t>
                    </m:r>
                    <m:r>
                      <a:rPr lang="en-US" sz="2000" b="1"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r>
                      <a:rPr lang="en-US" sz="2000" b="1"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𝜷</m:t>
                    </m:r>
                    <m:r>
                      <a:rPr lang="en-US" sz="2000" b="1"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r>
                      <a:rPr lang="en-US" sz="2000" b="1"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𝜸</m:t>
                    </m:r>
                    <m:r>
                      <a:rPr lang="en-US" sz="2000" b="1"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r>
                      <a:rPr lang="en-US" sz="2000" b="1"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𝜹</m:t>
                    </m:r>
                    <m:r>
                      <a:rPr lang="en-US" sz="2000" b="1"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r>
                      <a:rPr lang="en-US" sz="2000" b="1"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𝜺</m:t>
                    </m:r>
                    <m:r>
                      <a:rPr lang="en-US" sz="2000" b="1"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r>
                      <a:rPr lang="el-GR" sz="2000" b="1"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Wingdings" panose="05000000000000000000" pitchFamily="2" charset="2"/>
                      </a:rPr>
                      <m:t>𝝃</m:t>
                    </m:r>
                    <m:r>
                      <a:rPr lang="en-US" sz="2000" b="1"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Wingdings" panose="05000000000000000000" pitchFamily="2" charset="2"/>
                      </a:rPr>
                      <m:t>; </m:t>
                    </m:r>
                    <m:r>
                      <a:rPr lang="el-GR" sz="2000" b="1"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Wingdings" panose="05000000000000000000" pitchFamily="2" charset="2"/>
                      </a:rPr>
                      <m:t>𝜼</m:t>
                    </m:r>
                  </m:oMath>
                </a14:m>
                <a:r>
                  <a:rPr lang="en-US" sz="20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6211535" y="5816657"/>
                <a:ext cx="5027467" cy="400110"/>
              </a:xfrm>
              <a:prstGeom prst="rect">
                <a:avLst/>
              </a:prstGeom>
              <a:blipFill>
                <a:blip r:embed="rId3"/>
                <a:stretch>
                  <a:fillRect l="-1333" t="-7576" b="-25758"/>
                </a:stretch>
              </a:blipFill>
            </p:spPr>
            <p:txBody>
              <a:bodyPr/>
              <a:lstStyle/>
              <a:p>
                <a:r>
                  <a:rPr lang="en-US">
                    <a:noFill/>
                  </a:rPr>
                  <a:t> </a:t>
                </a:r>
              </a:p>
            </p:txBody>
          </p:sp>
        </mc:Fallback>
      </mc:AlternateContent>
      <p:pic>
        <p:nvPicPr>
          <p:cNvPr id="13" name="Picture 12"/>
          <p:cNvPicPr>
            <a:picLocks noChangeAspect="1"/>
          </p:cNvPicPr>
          <p:nvPr/>
        </p:nvPicPr>
        <p:blipFill>
          <a:blip r:embed="rId4"/>
          <a:stretch>
            <a:fillRect/>
          </a:stretch>
        </p:blipFill>
        <p:spPr>
          <a:xfrm>
            <a:off x="774024" y="1001276"/>
            <a:ext cx="4759920" cy="4650126"/>
          </a:xfrm>
          <a:prstGeom prst="rect">
            <a:avLst/>
          </a:prstGeom>
        </p:spPr>
      </p:pic>
      <p:pic>
        <p:nvPicPr>
          <p:cNvPr id="3" name="Picture 2"/>
          <p:cNvPicPr>
            <a:picLocks noChangeAspect="1"/>
          </p:cNvPicPr>
          <p:nvPr/>
        </p:nvPicPr>
        <p:blipFill>
          <a:blip r:embed="rId5"/>
          <a:stretch>
            <a:fillRect/>
          </a:stretch>
        </p:blipFill>
        <p:spPr>
          <a:xfrm>
            <a:off x="6096000" y="1077476"/>
            <a:ext cx="5143002" cy="4573926"/>
          </a:xfrm>
          <a:prstGeom prst="rect">
            <a:avLst/>
          </a:prstGeom>
        </p:spPr>
      </p:pic>
    </p:spTree>
    <p:extLst>
      <p:ext uri="{BB962C8B-B14F-4D97-AF65-F5344CB8AC3E}">
        <p14:creationId xmlns:p14="http://schemas.microsoft.com/office/powerpoint/2010/main" val="194002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par>
                                <p:cTn id="21" presetID="16" presetClass="entr" presetSubtype="21"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84778" y="877593"/>
            <a:ext cx="10363200" cy="5013322"/>
          </a:xfrm>
          <a:prstGeom prst="rect">
            <a:avLst/>
          </a:prstGeom>
        </p:spPr>
      </p:pic>
      <p:grpSp>
        <p:nvGrpSpPr>
          <p:cNvPr id="6" name="Group 5"/>
          <p:cNvGrpSpPr/>
          <p:nvPr/>
        </p:nvGrpSpPr>
        <p:grpSpPr>
          <a:xfrm>
            <a:off x="-152400" y="148237"/>
            <a:ext cx="8060279" cy="729356"/>
            <a:chOff x="-1323298" y="2762933"/>
            <a:chExt cx="13775290" cy="1143575"/>
          </a:xfrm>
        </p:grpSpPr>
        <p:sp>
          <p:nvSpPr>
            <p:cNvPr id="7" name="Rectangle 8">
              <a:extLst>
                <a:ext uri="{FF2B5EF4-FFF2-40B4-BE49-F238E27FC236}">
                  <a16:creationId xmlns:a16="http://schemas.microsoft.com/office/drawing/2014/main" id="{0199C8A0-2F38-4B53-BCD2-3CD0E3E71A4E}"/>
                </a:ext>
              </a:extLst>
            </p:cNvPr>
            <p:cNvSpPr>
              <a:spLocks noChangeArrowheads="1"/>
            </p:cNvSpPr>
            <p:nvPr/>
          </p:nvSpPr>
          <p:spPr bwMode="auto">
            <a:xfrm>
              <a:off x="259992" y="2792617"/>
              <a:ext cx="12192000" cy="1113891"/>
            </a:xfrm>
            <a:prstGeom prst="rect">
              <a:avLst/>
            </a:prstGeom>
            <a:solidFill>
              <a:schemeClr val="bg1">
                <a:alpha val="59000"/>
              </a:schemeClr>
            </a:solidFill>
            <a:ln>
              <a:noFill/>
            </a:ln>
          </p:spPr>
          <p:txBody>
            <a:bodyPr wrap="none" lIns="90000" tIns="46800" rIns="90000" bIns="46800"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 name="TextBox 10">
              <a:extLst>
                <a:ext uri="{FF2B5EF4-FFF2-40B4-BE49-F238E27FC236}">
                  <a16:creationId xmlns:a16="http://schemas.microsoft.com/office/drawing/2014/main" id="{D3F23508-502C-46EB-93E0-8C668CECE503}"/>
                </a:ext>
              </a:extLst>
            </p:cNvPr>
            <p:cNvSpPr>
              <a:spLocks noChangeArrowheads="1"/>
            </p:cNvSpPr>
            <p:nvPr>
              <p:custDataLst>
                <p:tags r:id="rId1"/>
              </p:custDataLst>
            </p:nvPr>
          </p:nvSpPr>
          <p:spPr bwMode="auto">
            <a:xfrm>
              <a:off x="-1323298" y="2762933"/>
              <a:ext cx="13299712" cy="90764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r>
                <a:rPr lang="en-US" altLang="en-US" sz="2800" b="1" dirty="0" smtClean="0">
                  <a:solidFill>
                    <a:srgbClr val="7030A0"/>
                  </a:solidFill>
                  <a:ea typeface="ＭＳ Ｐゴシック" panose="020B0600070205080204" pitchFamily="50" charset="-128"/>
                </a:rPr>
                <a:t>CHÒM SAO GẤU BÉ</a:t>
              </a:r>
              <a:endParaRPr lang="en-US" altLang="en-US" sz="2800" b="1" dirty="0">
                <a:solidFill>
                  <a:srgbClr val="7030A0"/>
                </a:solidFill>
              </a:endParaRPr>
            </a:p>
          </p:txBody>
        </p:sp>
        <p:sp>
          <p:nvSpPr>
            <p:cNvPr id="9" name="Rounded Rectangle 8"/>
            <p:cNvSpPr/>
            <p:nvPr/>
          </p:nvSpPr>
          <p:spPr>
            <a:xfrm>
              <a:off x="266700" y="2829298"/>
              <a:ext cx="1507762" cy="649389"/>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pPr>
              <a:r>
                <a:rPr lang="en-US" altLang="en-US" sz="3600" b="1" i="1" dirty="0" smtClean="0">
                  <a:latin typeface="Times New Roman" panose="02020603050405020304" pitchFamily="18" charset="0"/>
                  <a:cs typeface="Times New Roman" panose="02020603050405020304" pitchFamily="18" charset="0"/>
                </a:rPr>
                <a:t>III</a:t>
              </a:r>
              <a:endParaRPr lang="en-US" altLang="en-US" sz="3600" b="1" i="1" dirty="0">
                <a:latin typeface="Times New Roman" panose="02020603050405020304" pitchFamily="18" charset="0"/>
                <a:cs typeface="Times New Roman" panose="02020603050405020304" pitchFamily="18" charset="0"/>
              </a:endParaRPr>
            </a:p>
          </p:txBody>
        </p:sp>
      </p:grpSp>
      <p:sp>
        <p:nvSpPr>
          <p:cNvPr id="10" name="Rectangle 9"/>
          <p:cNvSpPr/>
          <p:nvPr/>
        </p:nvSpPr>
        <p:spPr>
          <a:xfrm>
            <a:off x="3970103" y="5890915"/>
            <a:ext cx="5775940" cy="400110"/>
          </a:xfrm>
          <a:prstGeom prst="rect">
            <a:avLst/>
          </a:prstGeom>
        </p:spPr>
        <p:txBody>
          <a:bodyPr wrap="none">
            <a:spAutoFit/>
          </a:bodyPr>
          <a:lstStyle/>
          <a:p>
            <a:r>
              <a:rPr lang="en-US" sz="20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Chòm sao Gấu Bé trên </a:t>
            </a:r>
            <a:r>
              <a:rPr lang="en-US"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nền trời </a:t>
            </a:r>
            <a:r>
              <a:rPr lang="en-US" sz="20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sao ở bán cầu Bắc </a:t>
            </a:r>
            <a:endParaRPr lang="en-US" sz="2000" b="1" dirty="0"/>
          </a:p>
        </p:txBody>
      </p:sp>
      <p:sp>
        <p:nvSpPr>
          <p:cNvPr id="11" name="Oval 10"/>
          <p:cNvSpPr/>
          <p:nvPr/>
        </p:nvSpPr>
        <p:spPr>
          <a:xfrm>
            <a:off x="5562600" y="1981200"/>
            <a:ext cx="1371600" cy="914400"/>
          </a:xfrm>
          <a:prstGeom prst="ellipse">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749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52400" y="304801"/>
            <a:ext cx="7782006" cy="817416"/>
            <a:chOff x="-1323298" y="2762933"/>
            <a:chExt cx="13299712" cy="1281646"/>
          </a:xfrm>
        </p:grpSpPr>
        <p:sp>
          <p:nvSpPr>
            <p:cNvPr id="21" name="Rectangle 8">
              <a:extLst>
                <a:ext uri="{FF2B5EF4-FFF2-40B4-BE49-F238E27FC236}">
                  <a16:creationId xmlns:a16="http://schemas.microsoft.com/office/drawing/2014/main" id="{0199C8A0-2F38-4B53-BCD2-3CD0E3E71A4E}"/>
                </a:ext>
              </a:extLst>
            </p:cNvPr>
            <p:cNvSpPr>
              <a:spLocks noChangeArrowheads="1"/>
            </p:cNvSpPr>
            <p:nvPr/>
          </p:nvSpPr>
          <p:spPr bwMode="auto">
            <a:xfrm>
              <a:off x="-233553" y="2930688"/>
              <a:ext cx="12192000" cy="1113891"/>
            </a:xfrm>
            <a:prstGeom prst="rect">
              <a:avLst/>
            </a:prstGeom>
            <a:solidFill>
              <a:schemeClr val="bg1">
                <a:alpha val="59000"/>
              </a:schemeClr>
            </a:solidFill>
            <a:ln>
              <a:noFill/>
            </a:ln>
          </p:spPr>
          <p:txBody>
            <a:bodyPr wrap="none" lIns="90000" tIns="46800" rIns="90000" bIns="46800"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2" name="TextBox 10">
              <a:extLst>
                <a:ext uri="{FF2B5EF4-FFF2-40B4-BE49-F238E27FC236}">
                  <a16:creationId xmlns:a16="http://schemas.microsoft.com/office/drawing/2014/main" id="{D3F23508-502C-46EB-93E0-8C668CECE503}"/>
                </a:ext>
              </a:extLst>
            </p:cNvPr>
            <p:cNvSpPr>
              <a:spLocks noChangeArrowheads="1"/>
            </p:cNvSpPr>
            <p:nvPr>
              <p:custDataLst>
                <p:tags r:id="rId1"/>
              </p:custDataLst>
            </p:nvPr>
          </p:nvSpPr>
          <p:spPr bwMode="auto">
            <a:xfrm>
              <a:off x="-1323298" y="2762933"/>
              <a:ext cx="13299712" cy="90764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r>
                <a:rPr lang="en-US" altLang="en-US" sz="2800" b="1" dirty="0" smtClean="0">
                  <a:solidFill>
                    <a:srgbClr val="7030A0"/>
                  </a:solidFill>
                  <a:ea typeface="ＭＳ Ｐゴシック" panose="020B0600070205080204" pitchFamily="50" charset="-128"/>
                </a:rPr>
                <a:t>CHÒM SAO THIÊN HẬU</a:t>
              </a:r>
              <a:endParaRPr lang="en-US" altLang="en-US" sz="2800" b="1" dirty="0">
                <a:solidFill>
                  <a:srgbClr val="7030A0"/>
                </a:solidFill>
              </a:endParaRPr>
            </a:p>
          </p:txBody>
        </p:sp>
        <p:sp>
          <p:nvSpPr>
            <p:cNvPr id="25" name="Rounded Rectangle 24"/>
            <p:cNvSpPr/>
            <p:nvPr/>
          </p:nvSpPr>
          <p:spPr>
            <a:xfrm>
              <a:off x="266700" y="2829298"/>
              <a:ext cx="1507762" cy="649389"/>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pPr>
              <a:r>
                <a:rPr lang="en-US" altLang="en-US" sz="3600" b="1" i="1" dirty="0" smtClean="0">
                  <a:latin typeface="Times New Roman" panose="02020603050405020304" pitchFamily="18" charset="0"/>
                  <a:cs typeface="Times New Roman" panose="02020603050405020304" pitchFamily="18" charset="0"/>
                </a:rPr>
                <a:t>IV</a:t>
              </a:r>
              <a:endParaRPr lang="en-US" altLang="en-US" sz="3600" b="1" i="1" dirty="0">
                <a:latin typeface="Times New Roman" panose="02020603050405020304" pitchFamily="18" charset="0"/>
                <a:cs typeface="Times New Roman" panose="02020603050405020304" pitchFamily="18" charset="0"/>
              </a:endParaRPr>
            </a:p>
          </p:txBody>
        </p:sp>
      </p:grpSp>
      <p:sp>
        <p:nvSpPr>
          <p:cNvPr id="11" name="Rectangle 10"/>
          <p:cNvSpPr/>
          <p:nvPr/>
        </p:nvSpPr>
        <p:spPr>
          <a:xfrm>
            <a:off x="1219064" y="5696143"/>
            <a:ext cx="4495936" cy="707886"/>
          </a:xfrm>
          <a:prstGeom prst="rect">
            <a:avLst/>
          </a:prstGeom>
        </p:spPr>
        <p:txBody>
          <a:bodyPr wrap="square">
            <a:spAutoFit/>
          </a:bodyPr>
          <a:lstStyle/>
          <a:p>
            <a:pPr algn="ctr"/>
            <a:r>
              <a:rPr lang="en-US"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 dạng tưởng </a:t>
            </a:r>
            <a:r>
              <a:rPr lang="en-US" sz="20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tượng</a:t>
            </a:r>
          </a:p>
          <a:p>
            <a:pPr algn="ctr"/>
            <a:r>
              <a:rPr lang="en-US" sz="20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chòm sao Thiên Hậu của người Hy Lạp</a:t>
            </a:r>
            <a:endParaRPr lang="en-US" sz="2000" b="1" dirty="0"/>
          </a:p>
        </p:txBody>
      </p:sp>
      <p:sp>
        <p:nvSpPr>
          <p:cNvPr id="12" name="Rectangle 11"/>
          <p:cNvSpPr/>
          <p:nvPr/>
        </p:nvSpPr>
        <p:spPr>
          <a:xfrm>
            <a:off x="7506994" y="5740291"/>
            <a:ext cx="2967479" cy="400110"/>
          </a:xfrm>
          <a:prstGeom prst="rect">
            <a:avLst/>
          </a:prstGeom>
        </p:spPr>
        <p:txBody>
          <a:bodyPr wrap="none">
            <a:spAutoFit/>
          </a:bodyPr>
          <a:lstStyle/>
          <a:p>
            <a:pPr algn="just">
              <a:spcBef>
                <a:spcPts val="600"/>
              </a:spcBef>
              <a:spcAft>
                <a:spcPts val="0"/>
              </a:spcAft>
            </a:pPr>
            <a:r>
              <a:rPr lang="en-US" sz="20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 nối 5 </a:t>
            </a:r>
            <a:r>
              <a:rPr lang="en-US"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ngôi sao </a:t>
            </a:r>
            <a:r>
              <a:rPr lang="en-US" sz="20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chính</a:t>
            </a:r>
            <a:endParaRPr lang="en-US"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AutoShape 2" descr="Epic - Cassiopeia – Chòm sao Thiên Hậu Chòm sao...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Epic - Cassiopeia – Chòm sao Thiên Hậu Chòm sao... | Faceboo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stretch>
            <a:fillRect/>
          </a:stretch>
        </p:blipFill>
        <p:spPr>
          <a:xfrm>
            <a:off x="914400" y="1122217"/>
            <a:ext cx="4953000" cy="4573926"/>
          </a:xfrm>
          <a:prstGeom prst="rect">
            <a:avLst/>
          </a:prstGeom>
        </p:spPr>
      </p:pic>
      <p:pic>
        <p:nvPicPr>
          <p:cNvPr id="14" name="Picture 13"/>
          <p:cNvPicPr>
            <a:picLocks noChangeAspect="1"/>
          </p:cNvPicPr>
          <p:nvPr/>
        </p:nvPicPr>
        <p:blipFill>
          <a:blip r:embed="rId4"/>
          <a:stretch>
            <a:fillRect/>
          </a:stretch>
        </p:blipFill>
        <p:spPr>
          <a:xfrm>
            <a:off x="6296562" y="1072862"/>
            <a:ext cx="4762002" cy="4623281"/>
          </a:xfrm>
          <a:prstGeom prst="rect">
            <a:avLst/>
          </a:prstGeom>
        </p:spPr>
      </p:pic>
    </p:spTree>
    <p:extLst>
      <p:ext uri="{BB962C8B-B14F-4D97-AF65-F5344CB8AC3E}">
        <p14:creationId xmlns:p14="http://schemas.microsoft.com/office/powerpoint/2010/main" val="363818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par>
                                <p:cTn id="21" presetID="16" presetClass="entr" presetSubtype="21"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14400" y="802356"/>
            <a:ext cx="10363200" cy="5013322"/>
          </a:xfrm>
          <a:prstGeom prst="rect">
            <a:avLst/>
          </a:prstGeom>
        </p:spPr>
      </p:pic>
      <p:grpSp>
        <p:nvGrpSpPr>
          <p:cNvPr id="6" name="Group 5"/>
          <p:cNvGrpSpPr/>
          <p:nvPr/>
        </p:nvGrpSpPr>
        <p:grpSpPr>
          <a:xfrm>
            <a:off x="-152400" y="148237"/>
            <a:ext cx="8060279" cy="729356"/>
            <a:chOff x="-1323298" y="2762933"/>
            <a:chExt cx="13775290" cy="1143575"/>
          </a:xfrm>
        </p:grpSpPr>
        <p:sp>
          <p:nvSpPr>
            <p:cNvPr id="7" name="Rectangle 8">
              <a:extLst>
                <a:ext uri="{FF2B5EF4-FFF2-40B4-BE49-F238E27FC236}">
                  <a16:creationId xmlns:a16="http://schemas.microsoft.com/office/drawing/2014/main" id="{0199C8A0-2F38-4B53-BCD2-3CD0E3E71A4E}"/>
                </a:ext>
              </a:extLst>
            </p:cNvPr>
            <p:cNvSpPr>
              <a:spLocks noChangeArrowheads="1"/>
            </p:cNvSpPr>
            <p:nvPr/>
          </p:nvSpPr>
          <p:spPr bwMode="auto">
            <a:xfrm>
              <a:off x="259992" y="2792617"/>
              <a:ext cx="12192000" cy="1113891"/>
            </a:xfrm>
            <a:prstGeom prst="rect">
              <a:avLst/>
            </a:prstGeom>
            <a:solidFill>
              <a:schemeClr val="bg1">
                <a:alpha val="59000"/>
              </a:schemeClr>
            </a:solidFill>
            <a:ln>
              <a:noFill/>
            </a:ln>
          </p:spPr>
          <p:txBody>
            <a:bodyPr wrap="none" lIns="90000" tIns="46800" rIns="90000" bIns="46800"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 name="TextBox 10">
              <a:extLst>
                <a:ext uri="{FF2B5EF4-FFF2-40B4-BE49-F238E27FC236}">
                  <a16:creationId xmlns:a16="http://schemas.microsoft.com/office/drawing/2014/main" id="{D3F23508-502C-46EB-93E0-8C668CECE503}"/>
                </a:ext>
              </a:extLst>
            </p:cNvPr>
            <p:cNvSpPr>
              <a:spLocks noChangeArrowheads="1"/>
            </p:cNvSpPr>
            <p:nvPr>
              <p:custDataLst>
                <p:tags r:id="rId1"/>
              </p:custDataLst>
            </p:nvPr>
          </p:nvSpPr>
          <p:spPr bwMode="auto">
            <a:xfrm>
              <a:off x="-1323298" y="2762933"/>
              <a:ext cx="13299712" cy="90764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r>
                <a:rPr lang="en-US" altLang="en-US" sz="2800" b="1" dirty="0" smtClean="0">
                  <a:solidFill>
                    <a:srgbClr val="7030A0"/>
                  </a:solidFill>
                  <a:ea typeface="ＭＳ Ｐゴシック" panose="020B0600070205080204" pitchFamily="50" charset="-128"/>
                </a:rPr>
                <a:t>CHÒM SAO THIÊN HẬU</a:t>
              </a:r>
              <a:endParaRPr lang="en-US" altLang="en-US" sz="2800" b="1" dirty="0">
                <a:solidFill>
                  <a:srgbClr val="7030A0"/>
                </a:solidFill>
              </a:endParaRPr>
            </a:p>
          </p:txBody>
        </p:sp>
        <p:sp>
          <p:nvSpPr>
            <p:cNvPr id="9" name="Rounded Rectangle 8"/>
            <p:cNvSpPr/>
            <p:nvPr/>
          </p:nvSpPr>
          <p:spPr>
            <a:xfrm>
              <a:off x="266700" y="2829298"/>
              <a:ext cx="1507762" cy="649389"/>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pPr>
              <a:r>
                <a:rPr lang="en-US" altLang="en-US" sz="3600" b="1" i="1" dirty="0" smtClean="0">
                  <a:latin typeface="Times New Roman" panose="02020603050405020304" pitchFamily="18" charset="0"/>
                  <a:cs typeface="Times New Roman" panose="02020603050405020304" pitchFamily="18" charset="0"/>
                </a:rPr>
                <a:t>IV</a:t>
              </a:r>
              <a:endParaRPr lang="en-US" altLang="en-US" sz="3600" b="1" i="1" dirty="0">
                <a:latin typeface="Times New Roman" panose="02020603050405020304" pitchFamily="18" charset="0"/>
                <a:cs typeface="Times New Roman" panose="02020603050405020304" pitchFamily="18" charset="0"/>
              </a:endParaRPr>
            </a:p>
          </p:txBody>
        </p:sp>
      </p:grpSp>
      <p:sp>
        <p:nvSpPr>
          <p:cNvPr id="10" name="Rectangle 9"/>
          <p:cNvSpPr/>
          <p:nvPr/>
        </p:nvSpPr>
        <p:spPr>
          <a:xfrm>
            <a:off x="3970103" y="5890915"/>
            <a:ext cx="6063070" cy="400110"/>
          </a:xfrm>
          <a:prstGeom prst="rect">
            <a:avLst/>
          </a:prstGeom>
        </p:spPr>
        <p:txBody>
          <a:bodyPr wrap="none">
            <a:spAutoFit/>
          </a:bodyPr>
          <a:lstStyle/>
          <a:p>
            <a:r>
              <a:rPr lang="en-US" sz="20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Chòm sao Thiên Hậu trên </a:t>
            </a:r>
            <a:r>
              <a:rPr lang="en-US"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nền trời </a:t>
            </a:r>
            <a:r>
              <a:rPr lang="en-US" sz="20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sao ở bán cầu Bắc </a:t>
            </a:r>
            <a:endParaRPr lang="en-US" sz="2000" b="1" dirty="0"/>
          </a:p>
        </p:txBody>
      </p:sp>
      <p:sp>
        <p:nvSpPr>
          <p:cNvPr id="11" name="Oval 10"/>
          <p:cNvSpPr/>
          <p:nvPr/>
        </p:nvSpPr>
        <p:spPr>
          <a:xfrm>
            <a:off x="5257800" y="3432629"/>
            <a:ext cx="1110722" cy="863641"/>
          </a:xfrm>
          <a:prstGeom prst="ellipse">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1389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43000" y="395514"/>
            <a:ext cx="9906000" cy="5257800"/>
          </a:xfrm>
          <a:prstGeom prst="rect">
            <a:avLst/>
          </a:prstGeom>
        </p:spPr>
      </p:pic>
      <p:sp>
        <p:nvSpPr>
          <p:cNvPr id="5" name="TextBox 4"/>
          <p:cNvSpPr txBox="1"/>
          <p:nvPr/>
        </p:nvSpPr>
        <p:spPr>
          <a:xfrm>
            <a:off x="2971800" y="5638800"/>
            <a:ext cx="7543800" cy="400110"/>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Vị trí  chòm sao Gấu Lớn; Gấu Bé; Thiên Hậu trên bầu trời</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15207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2FE53B23-DE4F-4715-9226-C55D49EF1F25}"/>
                  </a:ext>
                </a:extLst>
              </p:cNvPr>
              <p:cNvSpPr txBox="1"/>
              <p:nvPr/>
            </p:nvSpPr>
            <p:spPr>
              <a:xfrm>
                <a:off x="1981200" y="5934075"/>
                <a:ext cx="11315077" cy="421654"/>
              </a:xfrm>
              <a:prstGeom prst="rect">
                <a:avLst/>
              </a:prstGeom>
              <a:noFill/>
            </p:spPr>
            <p:txBody>
              <a:bodyPr wrap="square">
                <a:spAutoFit/>
              </a:bodyPr>
              <a:lstStyle/>
              <a:p>
                <a:pPr marL="0" marR="0">
                  <a:lnSpc>
                    <a:spcPct val="107000"/>
                  </a:lnSpc>
                  <a:spcBef>
                    <a:spcPts val="0"/>
                  </a:spcBef>
                  <a:spcAft>
                    <a:spcPts val="500"/>
                  </a:spcAft>
                </a:pPr>
                <a:r>
                  <a:rPr lang="en-US" sz="2000" b="1"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 hình các chòm sao quan sát được trên bầu trời vào tối 21/6 theo hướng 40</a:t>
                </a:r>
                <a14:m>
                  <m:oMath xmlns:m="http://schemas.openxmlformats.org/officeDocument/2006/math">
                    <m:r>
                      <a:rPr lang="en-US" sz="2000" b="1" i="1"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en-US" sz="2000" b="1"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Bắc </a:t>
                </a:r>
                <a:endParaRPr lang="en-US" sz="2000" b="1" i="1" dirty="0">
                  <a:effectLst/>
                  <a:latin typeface="Times New Roman" panose="02020603050405020304" pitchFamily="18" charset="0"/>
                  <a:ea typeface="游明朝" panose="02020400000000000000" pitchFamily="18" charset="-128"/>
                  <a:cs typeface="Times New Roman" panose="02020603050405020304" pitchFamily="18" charset="0"/>
                </a:endParaRPr>
              </a:p>
            </p:txBody>
          </p:sp>
        </mc:Choice>
        <mc:Fallback xmlns="">
          <p:sp>
            <p:nvSpPr>
              <p:cNvPr id="21" name="TextBox 20">
                <a:extLst>
                  <a:ext uri="{FF2B5EF4-FFF2-40B4-BE49-F238E27FC236}">
                    <a16:creationId xmlns:a16="http://schemas.microsoft.com/office/drawing/2014/main" id="{2FE53B23-DE4F-4715-9226-C55D49EF1F25}"/>
                  </a:ext>
                </a:extLst>
              </p:cNvPr>
              <p:cNvSpPr txBox="1">
                <a:spLocks noRot="1" noChangeAspect="1" noMove="1" noResize="1" noEditPoints="1" noAdjustHandles="1" noChangeArrowheads="1" noChangeShapeType="1" noTextEdit="1"/>
              </p:cNvSpPr>
              <p:nvPr/>
            </p:nvSpPr>
            <p:spPr>
              <a:xfrm>
                <a:off x="1981200" y="5934075"/>
                <a:ext cx="11315077" cy="421654"/>
              </a:xfrm>
              <a:prstGeom prst="rect">
                <a:avLst/>
              </a:prstGeom>
              <a:blipFill>
                <a:blip r:embed="rId2"/>
                <a:stretch>
                  <a:fillRect l="-539" t="-7143" b="-18571"/>
                </a:stretch>
              </a:blipFill>
            </p:spPr>
            <p:txBody>
              <a:bodyPr/>
              <a:lstStyle/>
              <a:p>
                <a:r>
                  <a:rPr lang="en-US">
                    <a:noFill/>
                  </a:rPr>
                  <a:t> </a:t>
                </a:r>
              </a:p>
            </p:txBody>
          </p:sp>
        </mc:Fallback>
      </mc:AlternateContent>
      <p:grpSp>
        <p:nvGrpSpPr>
          <p:cNvPr id="37" name="Group 56">
            <a:extLst>
              <a:ext uri="{FF2B5EF4-FFF2-40B4-BE49-F238E27FC236}">
                <a16:creationId xmlns:a16="http://schemas.microsoft.com/office/drawing/2014/main" id="{191916B2-4ACD-4AAC-8F91-D3547A606C07}"/>
              </a:ext>
            </a:extLst>
          </p:cNvPr>
          <p:cNvGrpSpPr/>
          <p:nvPr/>
        </p:nvGrpSpPr>
        <p:grpSpPr>
          <a:xfrm>
            <a:off x="4584770" y="276110"/>
            <a:ext cx="2590800" cy="531988"/>
            <a:chOff x="2193" y="0"/>
            <a:chExt cx="2245706" cy="1239104"/>
          </a:xfrm>
          <a:solidFill>
            <a:srgbClr val="002060"/>
          </a:solidFill>
          <a:scene3d>
            <a:camera prst="orthographicFront"/>
            <a:lightRig rig="threePt" dir="t">
              <a:rot lat="0" lon="0" rev="7500000"/>
            </a:lightRig>
          </a:scene3d>
        </p:grpSpPr>
        <p:sp>
          <p:nvSpPr>
            <p:cNvPr id="38" name="Rounded Rectangle 57">
              <a:extLst>
                <a:ext uri="{FF2B5EF4-FFF2-40B4-BE49-F238E27FC236}">
                  <a16:creationId xmlns:a16="http://schemas.microsoft.com/office/drawing/2014/main" id="{F99A500B-7AFE-42F1-982B-FB60E374A9A0}"/>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39" name="Rounded Rectangle 4">
              <a:extLst>
                <a:ext uri="{FF2B5EF4-FFF2-40B4-BE49-F238E27FC236}">
                  <a16:creationId xmlns:a16="http://schemas.microsoft.com/office/drawing/2014/main" id="{2D81FD56-72A7-41B1-BE9A-DBEF44418680}"/>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Thảo luận</a:t>
              </a:r>
            </a:p>
          </p:txBody>
        </p:sp>
      </p:grpSp>
      <p:sp>
        <p:nvSpPr>
          <p:cNvPr id="40" name="Rectangle: Rounded Corners 25">
            <a:extLst>
              <a:ext uri="{FF2B5EF4-FFF2-40B4-BE49-F238E27FC236}">
                <a16:creationId xmlns:a16="http://schemas.microsoft.com/office/drawing/2014/main" id="{E7BC6088-E3D7-4AEC-8453-6B51263F81F1}"/>
              </a:ext>
            </a:extLst>
          </p:cNvPr>
          <p:cNvSpPr/>
          <p:nvPr/>
        </p:nvSpPr>
        <p:spPr>
          <a:xfrm>
            <a:off x="758119" y="904460"/>
            <a:ext cx="10972800" cy="852980"/>
          </a:xfrm>
          <a:prstGeom prst="roundRect">
            <a:avLst>
              <a:gd name="adj" fmla="val 8564"/>
            </a:avLst>
          </a:prstGeom>
          <a:noFill/>
          <a:ln cmpd="dbl">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pic>
        <p:nvPicPr>
          <p:cNvPr id="41" name="Picture 40" descr="A picture containing logo&#10;&#10;Description automatically generated">
            <a:extLst>
              <a:ext uri="{FF2B5EF4-FFF2-40B4-BE49-F238E27FC236}">
                <a16:creationId xmlns:a16="http://schemas.microsoft.com/office/drawing/2014/main" id="{BE2FCF62-34C1-493B-94E6-06A45E3E98FA}"/>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4000" t="14445" r="24866" b="23333"/>
          <a:stretch/>
        </p:blipFill>
        <p:spPr>
          <a:xfrm>
            <a:off x="457200" y="542103"/>
            <a:ext cx="793052" cy="752727"/>
          </a:xfrm>
          <a:prstGeom prst="rect">
            <a:avLst/>
          </a:prstGeom>
        </p:spPr>
      </p:pic>
      <p:sp>
        <p:nvSpPr>
          <p:cNvPr id="42" name="Text Box 29">
            <a:extLst>
              <a:ext uri="{FF2B5EF4-FFF2-40B4-BE49-F238E27FC236}">
                <a16:creationId xmlns:a16="http://schemas.microsoft.com/office/drawing/2014/main" id="{A0300333-C687-4848-8F80-51CDEBECBDDC}"/>
              </a:ext>
            </a:extLst>
          </p:cNvPr>
          <p:cNvSpPr txBox="1">
            <a:spLocks noChangeArrowheads="1"/>
          </p:cNvSpPr>
          <p:nvPr/>
        </p:nvSpPr>
        <p:spPr bwMode="auto">
          <a:xfrm>
            <a:off x="949333" y="987999"/>
            <a:ext cx="1078158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200" i="1" dirty="0" smtClean="0">
                <a:solidFill>
                  <a:srgbClr val="0070C0"/>
                </a:solidFill>
                <a:effectLst/>
                <a:latin typeface="Calibri" panose="020F0502020204030204" pitchFamily="34" charset="0"/>
                <a:ea typeface="游明朝" panose="02020400000000000000" pitchFamily="18" charset="-128"/>
                <a:cs typeface="Times New Roman" panose="02020603050405020304" pitchFamily="18" charset="0"/>
              </a:rPr>
              <a:t>Quan sát hình ảnh dưới đây và kể tên các chòm sao có thể quan sát được tất cả các mùa trong năm?</a:t>
            </a:r>
            <a:endParaRPr lang="en-US" dirty="0"/>
          </a:p>
        </p:txBody>
      </p:sp>
      <p:pic>
        <p:nvPicPr>
          <p:cNvPr id="3" name="Picture 2"/>
          <p:cNvPicPr>
            <a:picLocks noChangeAspect="1"/>
          </p:cNvPicPr>
          <p:nvPr/>
        </p:nvPicPr>
        <p:blipFill>
          <a:blip r:embed="rId4"/>
          <a:stretch>
            <a:fillRect/>
          </a:stretch>
        </p:blipFill>
        <p:spPr>
          <a:xfrm>
            <a:off x="2286000" y="1853802"/>
            <a:ext cx="8229600" cy="4080273"/>
          </a:xfrm>
          <a:prstGeom prst="rect">
            <a:avLst/>
          </a:prstGeom>
        </p:spPr>
      </p:pic>
    </p:spTree>
    <p:extLst>
      <p:ext uri="{BB962C8B-B14F-4D97-AF65-F5344CB8AC3E}">
        <p14:creationId xmlns:p14="http://schemas.microsoft.com/office/powerpoint/2010/main" val="338339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59896" y="108207"/>
            <a:ext cx="8667775" cy="769386"/>
            <a:chOff x="-2361530" y="2700169"/>
            <a:chExt cx="14813522" cy="1206339"/>
          </a:xfrm>
        </p:grpSpPr>
        <p:sp>
          <p:nvSpPr>
            <p:cNvPr id="7" name="Rectangle 8">
              <a:extLst>
                <a:ext uri="{FF2B5EF4-FFF2-40B4-BE49-F238E27FC236}">
                  <a16:creationId xmlns:a16="http://schemas.microsoft.com/office/drawing/2014/main" id="{0199C8A0-2F38-4B53-BCD2-3CD0E3E71A4E}"/>
                </a:ext>
              </a:extLst>
            </p:cNvPr>
            <p:cNvSpPr>
              <a:spLocks noChangeArrowheads="1"/>
            </p:cNvSpPr>
            <p:nvPr/>
          </p:nvSpPr>
          <p:spPr bwMode="auto">
            <a:xfrm>
              <a:off x="259992" y="2792617"/>
              <a:ext cx="12192000" cy="1113891"/>
            </a:xfrm>
            <a:prstGeom prst="rect">
              <a:avLst/>
            </a:prstGeom>
            <a:solidFill>
              <a:schemeClr val="bg1">
                <a:alpha val="59000"/>
              </a:schemeClr>
            </a:solidFill>
            <a:ln>
              <a:noFill/>
            </a:ln>
          </p:spPr>
          <p:txBody>
            <a:bodyPr wrap="none" lIns="90000" tIns="46800" rIns="90000" bIns="46800"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 name="TextBox 10">
              <a:extLst>
                <a:ext uri="{FF2B5EF4-FFF2-40B4-BE49-F238E27FC236}">
                  <a16:creationId xmlns:a16="http://schemas.microsoft.com/office/drawing/2014/main" id="{D3F23508-502C-46EB-93E0-8C668CECE503}"/>
                </a:ext>
              </a:extLst>
            </p:cNvPr>
            <p:cNvSpPr>
              <a:spLocks noChangeArrowheads="1"/>
            </p:cNvSpPr>
            <p:nvPr>
              <p:custDataLst>
                <p:tags r:id="rId1"/>
              </p:custDataLst>
            </p:nvPr>
          </p:nvSpPr>
          <p:spPr bwMode="auto">
            <a:xfrm>
              <a:off x="-2361530" y="2700169"/>
              <a:ext cx="13299712" cy="90764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r>
                <a:rPr lang="en-US" altLang="en-US" sz="2800" b="1" dirty="0" smtClean="0">
                  <a:solidFill>
                    <a:srgbClr val="7030A0"/>
                  </a:solidFill>
                  <a:ea typeface="ＭＳ Ｐゴシック" panose="020B0600070205080204" pitchFamily="50" charset="-128"/>
                </a:rPr>
                <a:t>SAO BẮC CỰC</a:t>
              </a:r>
              <a:endParaRPr lang="en-US" altLang="en-US" sz="2800" b="1" dirty="0">
                <a:solidFill>
                  <a:srgbClr val="7030A0"/>
                </a:solidFill>
              </a:endParaRPr>
            </a:p>
          </p:txBody>
        </p:sp>
        <p:sp>
          <p:nvSpPr>
            <p:cNvPr id="9" name="Rounded Rectangle 8"/>
            <p:cNvSpPr/>
            <p:nvPr/>
          </p:nvSpPr>
          <p:spPr>
            <a:xfrm>
              <a:off x="266700" y="2829298"/>
              <a:ext cx="1507762" cy="649389"/>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pPr>
              <a:r>
                <a:rPr lang="en-US" altLang="en-US" sz="3600" b="1" i="1" dirty="0" smtClean="0">
                  <a:latin typeface="Times New Roman" panose="02020603050405020304" pitchFamily="18" charset="0"/>
                  <a:cs typeface="Times New Roman" panose="02020603050405020304" pitchFamily="18" charset="0"/>
                </a:rPr>
                <a:t>V</a:t>
              </a:r>
              <a:endParaRPr lang="en-US" altLang="en-US" sz="3600" b="1" i="1" dirty="0">
                <a:latin typeface="Times New Roman" panose="02020603050405020304" pitchFamily="18" charset="0"/>
                <a:cs typeface="Times New Roman" panose="02020603050405020304" pitchFamily="18" charset="0"/>
              </a:endParaRPr>
            </a:p>
          </p:txBody>
        </p:sp>
      </p:grpSp>
      <p:sp>
        <p:nvSpPr>
          <p:cNvPr id="10" name="Rectangle 9"/>
          <p:cNvSpPr/>
          <p:nvPr/>
        </p:nvSpPr>
        <p:spPr>
          <a:xfrm>
            <a:off x="7543800" y="5853248"/>
            <a:ext cx="3342582" cy="400110"/>
          </a:xfrm>
          <a:prstGeom prst="rect">
            <a:avLst/>
          </a:prstGeom>
        </p:spPr>
        <p:txBody>
          <a:bodyPr wrap="none">
            <a:spAutoFit/>
          </a:bodyPr>
          <a:lstStyle/>
          <a:p>
            <a:r>
              <a:rPr lang="en-US"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t>
            </a:r>
            <a:r>
              <a:rPr lang="en-US" sz="20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ao Bắc cực trên nền trời sao</a:t>
            </a:r>
            <a:endParaRPr lang="en-US" sz="2000" b="1" dirty="0"/>
          </a:p>
        </p:txBody>
      </p:sp>
      <p:pic>
        <p:nvPicPr>
          <p:cNvPr id="2" name="Picture 1"/>
          <p:cNvPicPr>
            <a:picLocks noChangeAspect="1"/>
          </p:cNvPicPr>
          <p:nvPr/>
        </p:nvPicPr>
        <p:blipFill>
          <a:blip r:embed="rId3"/>
          <a:stretch>
            <a:fillRect/>
          </a:stretch>
        </p:blipFill>
        <p:spPr>
          <a:xfrm>
            <a:off x="6477000" y="1021812"/>
            <a:ext cx="4953000" cy="4814376"/>
          </a:xfrm>
          <a:prstGeom prst="rect">
            <a:avLst/>
          </a:prstGeom>
        </p:spPr>
      </p:pic>
      <p:pic>
        <p:nvPicPr>
          <p:cNvPr id="11" name="Picture 5" descr="empty-blue-rectangle">
            <a:extLst>
              <a:ext uri="{FF2B5EF4-FFF2-40B4-BE49-F238E27FC236}">
                <a16:creationId xmlns:a16="http://schemas.microsoft.com/office/drawing/2014/main" id="{394162FB-CB38-42B4-B590-E0B6F162FB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936555"/>
            <a:ext cx="5823380" cy="509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1D6B0071-7DE0-4F52-8735-C7403BEC9B45}"/>
              </a:ext>
            </a:extLst>
          </p:cNvPr>
          <p:cNvSpPr txBox="1"/>
          <p:nvPr/>
        </p:nvSpPr>
        <p:spPr>
          <a:xfrm>
            <a:off x="866967" y="1085341"/>
            <a:ext cx="4964503" cy="1107996"/>
          </a:xfrm>
          <a:prstGeom prst="rect">
            <a:avLst/>
          </a:prstGeom>
          <a:noFill/>
        </p:spPr>
        <p:txBody>
          <a:bodyPr wrap="square">
            <a:spAutoFit/>
          </a:bodyPr>
          <a:lstStyle/>
          <a:p>
            <a:pPr marL="287338" indent="-287338" algn="just" defTabSz="1095376">
              <a:spcAft>
                <a:spcPts val="600"/>
              </a:spcAft>
              <a:buClr>
                <a:schemeClr val="tx2"/>
              </a:buClr>
              <a:buSzPct val="95000"/>
              <a:buBlip>
                <a:blip r:embed="rId5"/>
              </a:buBlip>
              <a:defRPr/>
            </a:pPr>
            <a:r>
              <a:rPr lang="en-US" sz="2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Sao Bắc cực không phải là ngôi sao sáng nhất trên bầu trời nên rất khó xác định.</a:t>
            </a:r>
            <a:endParaRPr lang="en-US" sz="2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E839A8BC-39DE-6B7B-AA13-3054DFF9F616}"/>
              </a:ext>
            </a:extLst>
          </p:cNvPr>
          <p:cNvSpPr txBox="1"/>
          <p:nvPr/>
        </p:nvSpPr>
        <p:spPr>
          <a:xfrm>
            <a:off x="886639" y="3709714"/>
            <a:ext cx="4964503" cy="1862048"/>
          </a:xfrm>
          <a:prstGeom prst="rect">
            <a:avLst/>
          </a:prstGeom>
          <a:noFill/>
        </p:spPr>
        <p:txBody>
          <a:bodyPr wrap="square">
            <a:spAutoFit/>
          </a:bodyPr>
          <a:lstStyle/>
          <a:p>
            <a:pPr marL="287338" indent="-287338" algn="just" defTabSz="1095376">
              <a:spcAft>
                <a:spcPts val="600"/>
              </a:spcAft>
              <a:buClr>
                <a:schemeClr val="tx2"/>
              </a:buClr>
              <a:buSzPct val="95000"/>
              <a:buBlip>
                <a:blip r:embed="rId5"/>
              </a:buBlip>
              <a:defRPr/>
            </a:pPr>
            <a:r>
              <a:rPr lang="en-US" sz="22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Sao Cực Bắc nằm ở đuôi của chòm sao Gấu Bé.</a:t>
            </a:r>
          </a:p>
          <a:p>
            <a:pPr algn="just" defTabSz="1095376">
              <a:spcAft>
                <a:spcPts val="600"/>
              </a:spcAft>
              <a:buClr>
                <a:schemeClr val="tx2"/>
              </a:buClr>
              <a:buSzPct val="95000"/>
              <a:defRPr/>
            </a:pPr>
            <a:r>
              <a:rPr lang="en-US" sz="22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Xác định được hướng Bắc trên Trái Đất cần phải xác định được sao Bắc cực</a:t>
            </a:r>
            <a:endParaRPr lang="en-US" sz="2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417C0602-8538-543B-6548-8EFF240C93A1}"/>
              </a:ext>
            </a:extLst>
          </p:cNvPr>
          <p:cNvSpPr txBox="1"/>
          <p:nvPr/>
        </p:nvSpPr>
        <p:spPr>
          <a:xfrm>
            <a:off x="866966" y="2224239"/>
            <a:ext cx="4964503" cy="1446550"/>
          </a:xfrm>
          <a:prstGeom prst="rect">
            <a:avLst/>
          </a:prstGeom>
          <a:noFill/>
        </p:spPr>
        <p:txBody>
          <a:bodyPr wrap="square">
            <a:spAutoFit/>
          </a:bodyPr>
          <a:lstStyle/>
          <a:p>
            <a:pPr marL="287338" indent="-287338" algn="just" defTabSz="1095376">
              <a:spcAft>
                <a:spcPts val="600"/>
              </a:spcAft>
              <a:buClr>
                <a:schemeClr val="tx2"/>
              </a:buClr>
              <a:buSzPct val="95000"/>
              <a:buBlip>
                <a:blip r:embed="rId5"/>
              </a:buBlip>
              <a:defRPr/>
            </a:pPr>
            <a:r>
              <a:rPr lang="en-US" sz="2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Vào tất cả các mùa trong năm, dù ngày hay đêm sao bắc Cực gần như đứng yên ở gần cực Bắc của Trái Đất </a:t>
            </a:r>
            <a:endParaRPr lang="en-US" sz="2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0939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56">
            <a:extLst>
              <a:ext uri="{FF2B5EF4-FFF2-40B4-BE49-F238E27FC236}">
                <a16:creationId xmlns:a16="http://schemas.microsoft.com/office/drawing/2014/main" id="{191916B2-4ACD-4AAC-8F91-D3547A606C07}"/>
              </a:ext>
            </a:extLst>
          </p:cNvPr>
          <p:cNvGrpSpPr/>
          <p:nvPr/>
        </p:nvGrpSpPr>
        <p:grpSpPr>
          <a:xfrm>
            <a:off x="4724400" y="526239"/>
            <a:ext cx="2590800" cy="531988"/>
            <a:chOff x="2193" y="0"/>
            <a:chExt cx="2245706" cy="1239104"/>
          </a:xfrm>
          <a:solidFill>
            <a:srgbClr val="002060"/>
          </a:solidFill>
          <a:scene3d>
            <a:camera prst="orthographicFront"/>
            <a:lightRig rig="threePt" dir="t">
              <a:rot lat="0" lon="0" rev="7500000"/>
            </a:lightRig>
          </a:scene3d>
        </p:grpSpPr>
        <p:sp>
          <p:nvSpPr>
            <p:cNvPr id="38" name="Rounded Rectangle 57">
              <a:extLst>
                <a:ext uri="{FF2B5EF4-FFF2-40B4-BE49-F238E27FC236}">
                  <a16:creationId xmlns:a16="http://schemas.microsoft.com/office/drawing/2014/main" id="{F99A500B-7AFE-42F1-982B-FB60E374A9A0}"/>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39" name="Rounded Rectangle 4">
              <a:extLst>
                <a:ext uri="{FF2B5EF4-FFF2-40B4-BE49-F238E27FC236}">
                  <a16:creationId xmlns:a16="http://schemas.microsoft.com/office/drawing/2014/main" id="{2D81FD56-72A7-41B1-BE9A-DBEF44418680}"/>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000" b="1">
                  <a:latin typeface="Arial" panose="020B0604020202020204" pitchFamily="34" charset="0"/>
                  <a:cs typeface="Arial" panose="020B0604020202020204" pitchFamily="34" charset="0"/>
                </a:rPr>
                <a:t>Thảo luận</a:t>
              </a:r>
            </a:p>
          </p:txBody>
        </p:sp>
      </p:grpSp>
      <p:sp>
        <p:nvSpPr>
          <p:cNvPr id="40" name="Rectangle: Rounded Corners 25">
            <a:extLst>
              <a:ext uri="{FF2B5EF4-FFF2-40B4-BE49-F238E27FC236}">
                <a16:creationId xmlns:a16="http://schemas.microsoft.com/office/drawing/2014/main" id="{E7BC6088-E3D7-4AEC-8453-6B51263F81F1}"/>
              </a:ext>
            </a:extLst>
          </p:cNvPr>
          <p:cNvSpPr/>
          <p:nvPr/>
        </p:nvSpPr>
        <p:spPr>
          <a:xfrm>
            <a:off x="533400" y="1168188"/>
            <a:ext cx="10972800" cy="852980"/>
          </a:xfrm>
          <a:prstGeom prst="roundRect">
            <a:avLst>
              <a:gd name="adj" fmla="val 8564"/>
            </a:avLst>
          </a:prstGeom>
          <a:noFill/>
          <a:ln cmpd="dbl">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7030A0"/>
              </a:solidFill>
            </a:endParaRPr>
          </a:p>
        </p:txBody>
      </p:sp>
      <p:pic>
        <p:nvPicPr>
          <p:cNvPr id="41" name="Picture 40" descr="A picture containing logo&#10;&#10;Description automatically generated">
            <a:extLst>
              <a:ext uri="{FF2B5EF4-FFF2-40B4-BE49-F238E27FC236}">
                <a16:creationId xmlns:a16="http://schemas.microsoft.com/office/drawing/2014/main" id="{BE2FCF62-34C1-493B-94E6-06A45E3E98FA}"/>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4000" t="14445" r="24866" b="23333"/>
          <a:stretch/>
        </p:blipFill>
        <p:spPr>
          <a:xfrm>
            <a:off x="308681" y="901377"/>
            <a:ext cx="793052" cy="752727"/>
          </a:xfrm>
          <a:prstGeom prst="rect">
            <a:avLst/>
          </a:prstGeom>
        </p:spPr>
      </p:pic>
      <p:sp>
        <p:nvSpPr>
          <p:cNvPr id="42" name="Text Box 29">
            <a:extLst>
              <a:ext uri="{FF2B5EF4-FFF2-40B4-BE49-F238E27FC236}">
                <a16:creationId xmlns:a16="http://schemas.microsoft.com/office/drawing/2014/main" id="{A0300333-C687-4848-8F80-51CDEBECBDDC}"/>
              </a:ext>
            </a:extLst>
          </p:cNvPr>
          <p:cNvSpPr txBox="1">
            <a:spLocks noChangeArrowheads="1"/>
          </p:cNvSpPr>
          <p:nvPr/>
        </p:nvSpPr>
        <p:spPr bwMode="auto">
          <a:xfrm>
            <a:off x="705207" y="1404674"/>
            <a:ext cx="107815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de-DE" sz="2000" dirty="0" smtClean="0">
                <a:solidFill>
                  <a:srgbClr val="0070C0"/>
                </a:solidFill>
                <a:latin typeface="Times New Roman" panose="02020603050405020304" pitchFamily="18" charset="0"/>
                <a:cs typeface="Times New Roman" panose="02020603050405020304" pitchFamily="18" charset="0"/>
              </a:rPr>
              <a:t>Đọc </a:t>
            </a:r>
            <a:r>
              <a:rPr lang="de-DE" sz="2000" dirty="0">
                <a:solidFill>
                  <a:srgbClr val="0070C0"/>
                </a:solidFill>
                <a:latin typeface="Times New Roman" panose="02020603050405020304" pitchFamily="18" charset="0"/>
                <a:cs typeface="Times New Roman" panose="02020603050405020304" pitchFamily="18" charset="0"/>
              </a:rPr>
              <a:t>mục V SGK và </a:t>
            </a:r>
            <a:r>
              <a:rPr lang="de-DE" sz="2000" dirty="0" smtClean="0">
                <a:solidFill>
                  <a:srgbClr val="0070C0"/>
                </a:solidFill>
                <a:latin typeface="Times New Roman" panose="02020603050405020304" pitchFamily="18" charset="0"/>
                <a:cs typeface="Times New Roman" panose="02020603050405020304" pitchFamily="18" charset="0"/>
              </a:rPr>
              <a:t>trình </a:t>
            </a:r>
            <a:r>
              <a:rPr lang="de-DE" sz="2000" dirty="0">
                <a:solidFill>
                  <a:srgbClr val="0070C0"/>
                </a:solidFill>
                <a:latin typeface="Times New Roman" panose="02020603050405020304" pitchFamily="18" charset="0"/>
                <a:cs typeface="Times New Roman" panose="02020603050405020304" pitchFamily="18" charset="0"/>
              </a:rPr>
              <a:t>bày cách xác định sao </a:t>
            </a:r>
            <a:r>
              <a:rPr lang="de-DE" sz="2000" dirty="0" smtClean="0">
                <a:solidFill>
                  <a:srgbClr val="0070C0"/>
                </a:solidFill>
                <a:latin typeface="Times New Roman" panose="02020603050405020304" pitchFamily="18" charset="0"/>
                <a:cs typeface="Times New Roman" panose="02020603050405020304" pitchFamily="18" charset="0"/>
              </a:rPr>
              <a:t>Bắc </a:t>
            </a:r>
            <a:r>
              <a:rPr lang="de-DE" sz="2000" dirty="0">
                <a:solidFill>
                  <a:srgbClr val="0070C0"/>
                </a:solidFill>
                <a:latin typeface="Times New Roman" panose="02020603050405020304" pitchFamily="18" charset="0"/>
                <a:cs typeface="Times New Roman" panose="02020603050405020304" pitchFamily="18" charset="0"/>
              </a:rPr>
              <a:t>C</a:t>
            </a:r>
            <a:r>
              <a:rPr lang="de-DE" sz="2000" dirty="0" smtClean="0">
                <a:solidFill>
                  <a:srgbClr val="0070C0"/>
                </a:solidFill>
                <a:latin typeface="Times New Roman" panose="02020603050405020304" pitchFamily="18" charset="0"/>
                <a:cs typeface="Times New Roman" panose="02020603050405020304" pitchFamily="18" charset="0"/>
              </a:rPr>
              <a:t>ực bằng cách hoàn thành </a:t>
            </a:r>
            <a:r>
              <a:rPr lang="en-US" sz="2000" i="1" dirty="0" smtClean="0">
                <a:solidFill>
                  <a:srgbClr val="0070C0"/>
                </a:solidFill>
                <a:effectLst/>
                <a:latin typeface="Times New Roman" panose="02020603050405020304" pitchFamily="18" charset="0"/>
                <a:ea typeface="游明朝" panose="02020400000000000000" pitchFamily="18" charset="-128"/>
                <a:cs typeface="Times New Roman" panose="02020603050405020304" pitchFamily="18" charset="0"/>
              </a:rPr>
              <a:t>PHT số 4 </a:t>
            </a:r>
            <a:endParaRPr lang="en-US" sz="2000" dirty="0">
              <a:solidFill>
                <a:srgbClr val="0070C0"/>
              </a:solidFill>
              <a:latin typeface="Times New Roman" panose="02020603050405020304" pitchFamily="18" charset="0"/>
              <a:cs typeface="Times New Roman" panose="02020603050405020304" pitchFamily="18" charset="0"/>
            </a:endParaRPr>
          </a:p>
        </p:txBody>
      </p:sp>
      <p:grpSp>
        <p:nvGrpSpPr>
          <p:cNvPr id="9" name="Group 8"/>
          <p:cNvGrpSpPr/>
          <p:nvPr/>
        </p:nvGrpSpPr>
        <p:grpSpPr>
          <a:xfrm>
            <a:off x="-765721" y="186564"/>
            <a:ext cx="8667775" cy="769386"/>
            <a:chOff x="-2361530" y="2700169"/>
            <a:chExt cx="14813522" cy="1206339"/>
          </a:xfrm>
        </p:grpSpPr>
        <p:sp>
          <p:nvSpPr>
            <p:cNvPr id="10" name="Rectangle 8">
              <a:extLst>
                <a:ext uri="{FF2B5EF4-FFF2-40B4-BE49-F238E27FC236}">
                  <a16:creationId xmlns:a16="http://schemas.microsoft.com/office/drawing/2014/main" id="{0199C8A0-2F38-4B53-BCD2-3CD0E3E71A4E}"/>
                </a:ext>
              </a:extLst>
            </p:cNvPr>
            <p:cNvSpPr>
              <a:spLocks noChangeArrowheads="1"/>
            </p:cNvSpPr>
            <p:nvPr/>
          </p:nvSpPr>
          <p:spPr bwMode="auto">
            <a:xfrm>
              <a:off x="259991" y="2792617"/>
              <a:ext cx="12192001" cy="1113891"/>
            </a:xfrm>
            <a:prstGeom prst="rect">
              <a:avLst/>
            </a:prstGeom>
            <a:solidFill>
              <a:schemeClr val="bg1">
                <a:alpha val="59000"/>
              </a:schemeClr>
            </a:solidFill>
            <a:ln>
              <a:noFill/>
            </a:ln>
          </p:spPr>
          <p:txBody>
            <a:bodyPr wrap="none" lIns="90000" tIns="46800" rIns="90000" bIns="46800"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 name="TextBox 10">
              <a:extLst>
                <a:ext uri="{FF2B5EF4-FFF2-40B4-BE49-F238E27FC236}">
                  <a16:creationId xmlns:a16="http://schemas.microsoft.com/office/drawing/2014/main" id="{D3F23508-502C-46EB-93E0-8C668CECE503}"/>
                </a:ext>
              </a:extLst>
            </p:cNvPr>
            <p:cNvSpPr>
              <a:spLocks noChangeArrowheads="1"/>
            </p:cNvSpPr>
            <p:nvPr>
              <p:custDataLst>
                <p:tags r:id="rId1"/>
              </p:custDataLst>
            </p:nvPr>
          </p:nvSpPr>
          <p:spPr bwMode="auto">
            <a:xfrm>
              <a:off x="-2361530" y="2700169"/>
              <a:ext cx="13299713" cy="694079"/>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r>
                <a:rPr lang="en-US" altLang="en-US" b="1" dirty="0" smtClean="0">
                  <a:solidFill>
                    <a:srgbClr val="7030A0"/>
                  </a:solidFill>
                  <a:ea typeface="ＭＳ Ｐゴシック" panose="020B0600070205080204" pitchFamily="50" charset="-128"/>
                </a:rPr>
                <a:t>SAO BẮC CỰC</a:t>
              </a:r>
              <a:endParaRPr lang="en-US" altLang="en-US" b="1" dirty="0">
                <a:solidFill>
                  <a:srgbClr val="7030A0"/>
                </a:solidFill>
              </a:endParaRPr>
            </a:p>
          </p:txBody>
        </p:sp>
        <p:sp>
          <p:nvSpPr>
            <p:cNvPr id="12" name="Rounded Rectangle 11"/>
            <p:cNvSpPr/>
            <p:nvPr/>
          </p:nvSpPr>
          <p:spPr>
            <a:xfrm>
              <a:off x="266700" y="2829298"/>
              <a:ext cx="1507762" cy="649389"/>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pPr>
              <a:r>
                <a:rPr lang="en-US" altLang="en-US" sz="2000" b="1" i="1" dirty="0" smtClean="0">
                  <a:latin typeface="Times New Roman" panose="02020603050405020304" pitchFamily="18" charset="0"/>
                  <a:cs typeface="Times New Roman" panose="02020603050405020304" pitchFamily="18" charset="0"/>
                </a:rPr>
                <a:t>V</a:t>
              </a:r>
              <a:endParaRPr lang="en-US" altLang="en-US" sz="2000" b="1" i="1" dirty="0">
                <a:latin typeface="Times New Roman" panose="02020603050405020304" pitchFamily="18" charset="0"/>
                <a:cs typeface="Times New Roman" panose="02020603050405020304" pitchFamily="18" charset="0"/>
              </a:endParaRPr>
            </a:p>
          </p:txBody>
        </p:sp>
      </p:grpSp>
      <p:graphicFrame>
        <p:nvGraphicFramePr>
          <p:cNvPr id="2" name="Table 1"/>
          <p:cNvGraphicFramePr>
            <a:graphicFrameLocks noGrp="1"/>
          </p:cNvGraphicFramePr>
          <p:nvPr>
            <p:extLst>
              <p:ext uri="{D42A27DB-BD31-4B8C-83A1-F6EECF244321}">
                <p14:modId xmlns:p14="http://schemas.microsoft.com/office/powerpoint/2010/main" val="2203068905"/>
              </p:ext>
            </p:extLst>
          </p:nvPr>
        </p:nvGraphicFramePr>
        <p:xfrm>
          <a:off x="524947" y="2087266"/>
          <a:ext cx="10989705" cy="4551898"/>
        </p:xfrm>
        <a:graphic>
          <a:graphicData uri="http://schemas.openxmlformats.org/drawingml/2006/table">
            <a:tbl>
              <a:tblPr firstRow="1" firstCol="1" bandRow="1"/>
              <a:tblGrid>
                <a:gridCol w="2955875">
                  <a:extLst>
                    <a:ext uri="{9D8B030D-6E8A-4147-A177-3AD203B41FA5}">
                      <a16:colId xmlns:a16="http://schemas.microsoft.com/office/drawing/2014/main" val="778447970"/>
                    </a:ext>
                  </a:extLst>
                </a:gridCol>
                <a:gridCol w="4044822">
                  <a:extLst>
                    <a:ext uri="{9D8B030D-6E8A-4147-A177-3AD203B41FA5}">
                      <a16:colId xmlns:a16="http://schemas.microsoft.com/office/drawing/2014/main" val="3198326352"/>
                    </a:ext>
                  </a:extLst>
                </a:gridCol>
                <a:gridCol w="3989008">
                  <a:extLst>
                    <a:ext uri="{9D8B030D-6E8A-4147-A177-3AD203B41FA5}">
                      <a16:colId xmlns:a16="http://schemas.microsoft.com/office/drawing/2014/main" val="2152721209"/>
                    </a:ext>
                  </a:extLst>
                </a:gridCol>
              </a:tblGrid>
              <a:tr h="457199">
                <a:tc gridSpan="3">
                  <a:txBody>
                    <a:bodyPr/>
                    <a:lstStyle/>
                    <a:p>
                      <a:pPr algn="ctr">
                        <a:spcBef>
                          <a:spcPts val="600"/>
                        </a:spcBef>
                        <a:spcAft>
                          <a:spcPts val="0"/>
                        </a:spcAft>
                      </a:pP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PHIẾU HỌC TẬP SỐ </a:t>
                      </a:r>
                      <a:r>
                        <a:rPr lang="en-US" sz="20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07275079"/>
                  </a:ext>
                </a:extLst>
              </a:tr>
              <a:tr h="752236">
                <a:tc>
                  <a:txBody>
                    <a:bodyPr/>
                    <a:lstStyle/>
                    <a:p>
                      <a:pPr algn="ctr">
                        <a:spcBef>
                          <a:spcPts val="600"/>
                        </a:spcBef>
                        <a:spcAft>
                          <a:spcPts val="0"/>
                        </a:spcAft>
                      </a:pP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Tên cách xác định</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Vẽ hoặc mô tả nội dung</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Bef>
                          <a:spcPts val="600"/>
                        </a:spcBef>
                        <a:spcAft>
                          <a:spcPts val="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1767346"/>
                  </a:ext>
                </a:extLst>
              </a:tr>
              <a:tr h="1427699">
                <a:tc>
                  <a:txBody>
                    <a:bodyPr/>
                    <a:lstStyle/>
                    <a:p>
                      <a:pPr algn="just">
                        <a:spcBef>
                          <a:spcPts val="600"/>
                        </a:spcBef>
                        <a:spcAft>
                          <a:spcPts val="0"/>
                        </a:spcAft>
                      </a:pP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en-US" sz="20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just">
                        <a:spcBef>
                          <a:spcPts val="600"/>
                        </a:spcBef>
                        <a:spcAft>
                          <a:spcPts val="0"/>
                        </a:spcAft>
                      </a:pP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3494559"/>
                  </a:ext>
                </a:extLst>
              </a:tr>
              <a:tr h="1914764">
                <a:tc>
                  <a:txBody>
                    <a:bodyPr/>
                    <a:lstStyle/>
                    <a:p>
                      <a:pPr algn="just">
                        <a:spcBef>
                          <a:spcPts val="600"/>
                        </a:spcBef>
                        <a:spcAft>
                          <a:spcPts val="0"/>
                        </a:spcAft>
                      </a:pP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232856"/>
                  </a:ext>
                </a:extLst>
              </a:tr>
            </a:tbl>
          </a:graphicData>
        </a:graphic>
      </p:graphicFrame>
      <p:pic>
        <p:nvPicPr>
          <p:cNvPr id="3" name="Picture 2"/>
          <p:cNvPicPr>
            <a:picLocks noChangeAspect="1"/>
          </p:cNvPicPr>
          <p:nvPr/>
        </p:nvPicPr>
        <p:blipFill>
          <a:blip r:embed="rId4"/>
          <a:stretch>
            <a:fillRect/>
          </a:stretch>
        </p:blipFill>
        <p:spPr>
          <a:xfrm>
            <a:off x="7543800" y="2552700"/>
            <a:ext cx="3942993" cy="1943100"/>
          </a:xfrm>
          <a:prstGeom prst="rect">
            <a:avLst/>
          </a:prstGeom>
        </p:spPr>
      </p:pic>
      <p:pic>
        <p:nvPicPr>
          <p:cNvPr id="4" name="Picture 3"/>
          <p:cNvPicPr>
            <a:picLocks noChangeAspect="1"/>
          </p:cNvPicPr>
          <p:nvPr/>
        </p:nvPicPr>
        <p:blipFill>
          <a:blip r:embed="rId5"/>
          <a:stretch>
            <a:fillRect/>
          </a:stretch>
        </p:blipFill>
        <p:spPr>
          <a:xfrm>
            <a:off x="7543799" y="4343400"/>
            <a:ext cx="3979305" cy="2173961"/>
          </a:xfrm>
          <a:prstGeom prst="rect">
            <a:avLst/>
          </a:prstGeom>
        </p:spPr>
      </p:pic>
      <p:sp>
        <p:nvSpPr>
          <p:cNvPr id="5" name="TextBox 4"/>
          <p:cNvSpPr txBox="1"/>
          <p:nvPr/>
        </p:nvSpPr>
        <p:spPr>
          <a:xfrm>
            <a:off x="631935" y="3493081"/>
            <a:ext cx="2766277" cy="1323439"/>
          </a:xfrm>
          <a:prstGeom prst="rect">
            <a:avLst/>
          </a:prstGeom>
          <a:noFill/>
        </p:spPr>
        <p:txBody>
          <a:bodyPr wrap="square" rtlCol="0">
            <a:spAutoFit/>
          </a:bodyPr>
          <a:lstStyle/>
          <a:p>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Cách 1: Xác định sao Bắc Cực thông qua chòm sao Gấu Lớn</a:t>
            </a:r>
          </a:p>
          <a:p>
            <a:endParaRPr lang="en-US" sz="2000" dirty="0"/>
          </a:p>
        </p:txBody>
      </p:sp>
      <mc:AlternateContent xmlns:mc="http://schemas.openxmlformats.org/markup-compatibility/2006" xmlns:a14="http://schemas.microsoft.com/office/drawing/2010/main">
        <mc:Choice Requires="a14">
          <p:sp>
            <p:nvSpPr>
              <p:cNvPr id="6" name="TextBox 5"/>
              <p:cNvSpPr txBox="1"/>
              <p:nvPr/>
            </p:nvSpPr>
            <p:spPr>
              <a:xfrm>
                <a:off x="3505200" y="3339193"/>
                <a:ext cx="4038598" cy="1631216"/>
              </a:xfrm>
              <a:prstGeom prst="rect">
                <a:avLst/>
              </a:prstGeom>
              <a:noFill/>
            </p:spPr>
            <p:txBody>
              <a:bodyPr wrap="square" rtlCol="0">
                <a:spAutoFit/>
              </a:bodyPr>
              <a:lstStyle/>
              <a:p>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Lấy đoạn có độ dài bằng 5 lần khoảng cách giữa hai  </a:t>
                </a:r>
                <a:r>
                  <a:rPr lang="en-US"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ngôi </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sao </a:t>
                </a:r>
                <a14:m>
                  <m:oMath xmlns:m="http://schemas.openxmlformats.org/officeDocument/2006/math">
                    <m:r>
                      <a:rPr lang="en-US" sz="20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𝛼</m:t>
                    </m:r>
                    <m:r>
                      <a:rPr lang="en-US" sz="20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r>
                      <a:rPr lang="en-US" sz="20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𝛽</m:t>
                    </m:r>
                  </m:oMath>
                </a14:m>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trong chòm Gấu Lớn thì gặp sao Bắc Cực.</a:t>
                </a:r>
              </a:p>
              <a:p>
                <a:endParaRPr lang="en-US" sz="2000" dirty="0"/>
              </a:p>
            </p:txBody>
          </p:sp>
        </mc:Choice>
        <mc:Fallback xmlns="">
          <p:sp>
            <p:nvSpPr>
              <p:cNvPr id="6" name="TextBox 5"/>
              <p:cNvSpPr txBox="1">
                <a:spLocks noRot="1" noChangeAspect="1" noMove="1" noResize="1" noEditPoints="1" noAdjustHandles="1" noChangeArrowheads="1" noChangeShapeType="1" noTextEdit="1"/>
              </p:cNvSpPr>
              <p:nvPr/>
            </p:nvSpPr>
            <p:spPr>
              <a:xfrm>
                <a:off x="3505200" y="3339193"/>
                <a:ext cx="4038598" cy="1631216"/>
              </a:xfrm>
              <a:prstGeom prst="rect">
                <a:avLst/>
              </a:prstGeom>
              <a:blipFill>
                <a:blip r:embed="rId6"/>
                <a:stretch>
                  <a:fillRect l="-1511" t="-2247" r="-604"/>
                </a:stretch>
              </a:blipFill>
            </p:spPr>
            <p:txBody>
              <a:bodyPr/>
              <a:lstStyle/>
              <a:p>
                <a:r>
                  <a:rPr lang="en-US">
                    <a:noFill/>
                  </a:rPr>
                  <a:t> </a:t>
                </a:r>
              </a:p>
            </p:txBody>
          </p:sp>
        </mc:Fallback>
      </mc:AlternateContent>
      <p:sp>
        <p:nvSpPr>
          <p:cNvPr id="7" name="TextBox 6"/>
          <p:cNvSpPr txBox="1"/>
          <p:nvPr/>
        </p:nvSpPr>
        <p:spPr>
          <a:xfrm>
            <a:off x="705207" y="4941380"/>
            <a:ext cx="2571393" cy="1323439"/>
          </a:xfrm>
          <a:prstGeom prst="rect">
            <a:avLst/>
          </a:prstGeom>
          <a:noFill/>
        </p:spPr>
        <p:txBody>
          <a:bodyPr wrap="square" rtlCol="0">
            <a:spAutoFit/>
          </a:bodyPr>
          <a:lstStyle/>
          <a:p>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Cách 2: Xác định sao Bắc Cực thông qua chòm sao Thiên Hậu</a:t>
            </a:r>
          </a:p>
          <a:p>
            <a:endParaRPr lang="en-US" sz="2000" dirty="0"/>
          </a:p>
        </p:txBody>
      </p:sp>
      <mc:AlternateContent xmlns:mc="http://schemas.openxmlformats.org/markup-compatibility/2006" xmlns:a14="http://schemas.microsoft.com/office/drawing/2010/main">
        <mc:Choice Requires="a14">
          <p:sp>
            <p:nvSpPr>
              <p:cNvPr id="8" name="TextBox 7"/>
              <p:cNvSpPr txBox="1"/>
              <p:nvPr/>
            </p:nvSpPr>
            <p:spPr>
              <a:xfrm>
                <a:off x="3505200" y="4787406"/>
                <a:ext cx="4038598" cy="1938992"/>
              </a:xfrm>
              <a:prstGeom prst="rect">
                <a:avLst/>
              </a:prstGeom>
              <a:noFill/>
            </p:spPr>
            <p:txBody>
              <a:bodyPr wrap="square" rtlCol="0">
                <a:spAutoFit/>
              </a:bodyPr>
              <a:lstStyle/>
              <a:p>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Kẻ đoạn thẳng vuông góc với </a:t>
                </a:r>
                <a14:m>
                  <m:oMath xmlns:m="http://schemas.openxmlformats.org/officeDocument/2006/math">
                    <m:r>
                      <a:rPr lang="en-US" sz="2000" b="1"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𝜸</m:t>
                    </m:r>
                    <m:r>
                      <a:rPr lang="en-US" sz="2000" b="1"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r>
                      <a:rPr lang="en-US" sz="2000" b="1"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𝜹</m:t>
                    </m:r>
                  </m:oMath>
                </a14:m>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 </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chòm </a:t>
                </a:r>
                <a:r>
                  <a:rPr lang="en-US"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saoThiên </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Hậu. Trên đoạn thẳng </a:t>
                </a:r>
                <a:r>
                  <a:rPr lang="en-US"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vừa </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kẻ lấy một đoạn có độ dài bằng khoảng 7 lần đoạn </a:t>
                </a:r>
                <a14:m>
                  <m:oMath xmlns:m="http://schemas.openxmlformats.org/officeDocument/2006/math">
                    <m:r>
                      <a:rPr lang="en-US" sz="2000" b="1"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𝜸</m:t>
                    </m:r>
                    <m:r>
                      <a:rPr lang="en-US" sz="2000" b="1"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r>
                      <a:rPr lang="en-US" sz="2000" b="1"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𝜹</m:t>
                    </m:r>
                  </m:oMath>
                </a14:m>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thì sẽ gặp sao Bắc Cực.</a:t>
                </a:r>
              </a:p>
              <a:p>
                <a:endParaRPr lang="en-US" sz="2000" dirty="0"/>
              </a:p>
            </p:txBody>
          </p:sp>
        </mc:Choice>
        <mc:Fallback xmlns="">
          <p:sp>
            <p:nvSpPr>
              <p:cNvPr id="8" name="TextBox 7"/>
              <p:cNvSpPr txBox="1">
                <a:spLocks noRot="1" noChangeAspect="1" noMove="1" noResize="1" noEditPoints="1" noAdjustHandles="1" noChangeArrowheads="1" noChangeShapeType="1" noTextEdit="1"/>
              </p:cNvSpPr>
              <p:nvPr/>
            </p:nvSpPr>
            <p:spPr>
              <a:xfrm>
                <a:off x="3505200" y="4787406"/>
                <a:ext cx="4038598" cy="1938992"/>
              </a:xfrm>
              <a:prstGeom prst="rect">
                <a:avLst/>
              </a:prstGeom>
              <a:blipFill>
                <a:blip r:embed="rId7"/>
                <a:stretch>
                  <a:fillRect l="-1511" t="-1572"/>
                </a:stretch>
              </a:blipFill>
            </p:spPr>
            <p:txBody>
              <a:bodyPr/>
              <a:lstStyle/>
              <a:p>
                <a:r>
                  <a:rPr lang="en-US">
                    <a:noFill/>
                  </a:rPr>
                  <a:t> </a:t>
                </a:r>
              </a:p>
            </p:txBody>
          </p:sp>
        </mc:Fallback>
      </mc:AlternateContent>
    </p:spTree>
    <p:extLst>
      <p:ext uri="{BB962C8B-B14F-4D97-AF65-F5344CB8AC3E}">
        <p14:creationId xmlns:p14="http://schemas.microsoft.com/office/powerpoint/2010/main" val="2325338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par>
                                <p:cTn id="8" presetID="16" presetClass="entr" presetSubtype="21"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barn(inVertical)">
                                      <p:cBhvr>
                                        <p:cTn id="10" dur="500"/>
                                        <p:tgtEl>
                                          <p:spTgt spid="4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barn(inVertical)">
                                      <p:cBhvr>
                                        <p:cTn id="13" dur="500"/>
                                        <p:tgtEl>
                                          <p:spTgt spid="4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barn(inVertical)">
                                      <p:cBhvr>
                                        <p:cTn id="23" dur="500"/>
                                        <p:tgtEl>
                                          <p:spTgt spid="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barn(inVertical)">
                                      <p:cBhvr>
                                        <p:cTn id="28" dur="500"/>
                                        <p:tgtEl>
                                          <p:spTgt spid="6">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7">
                                            <p:txEl>
                                              <p:pRg st="0" end="0"/>
                                            </p:txEl>
                                          </p:spTgt>
                                        </p:tgtEl>
                                        <p:attrNameLst>
                                          <p:attrName>style.visibility</p:attrName>
                                        </p:attrNameLst>
                                      </p:cBhvr>
                                      <p:to>
                                        <p:strVal val="visible"/>
                                      </p:to>
                                    </p:set>
                                    <p:animEffect transition="in" filter="barn(inVertical)">
                                      <p:cBhvr>
                                        <p:cTn id="38" dur="500"/>
                                        <p:tgtEl>
                                          <p:spTgt spid="7">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8">
                                            <p:txEl>
                                              <p:pRg st="0" end="0"/>
                                            </p:txEl>
                                          </p:spTgt>
                                        </p:tgtEl>
                                        <p:attrNameLst>
                                          <p:attrName>style.visibility</p:attrName>
                                        </p:attrNameLst>
                                      </p:cBhvr>
                                      <p:to>
                                        <p:strVal val="visible"/>
                                      </p:to>
                                    </p:set>
                                    <p:animEffect transition="in" filter="barn(inVertical)">
                                      <p:cBhvr>
                                        <p:cTn id="43" dur="500"/>
                                        <p:tgtEl>
                                          <p:spTgt spid="8">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barn(inVertical)">
                                      <p:cBhvr>
                                        <p:cTn id="4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2B2824-C713-4434-9371-269F63BC2BAF}"/>
              </a:ext>
            </a:extLst>
          </p:cNvPr>
          <p:cNvSpPr/>
          <p:nvPr/>
        </p:nvSpPr>
        <p:spPr>
          <a:xfrm>
            <a:off x="838200" y="2014578"/>
            <a:ext cx="5293517" cy="1784044"/>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000" dirty="0" smtClean="0">
                <a:solidFill>
                  <a:schemeClr val="tx1"/>
                </a:solidFill>
                <a:latin typeface="Times New Roman" panose="02020603050405020304" pitchFamily="18" charset="0"/>
                <a:cs typeface="Times New Roman" panose="02020603050405020304" pitchFamily="18" charset="0"/>
              </a:rPr>
              <a:t>Dựa vào sao Bắc Cực ( ngôi sao phương Bắc): Ở bán cầu Bắc, sao Bắc cực có thể giúp bạn tìm được hướng Bắc, từ đó Xác định được hướng Đông, Tây, Nam. </a:t>
            </a: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0CBAF9AF-D3F0-4C51-8147-47CDDB4E0BDB}"/>
              </a:ext>
            </a:extLst>
          </p:cNvPr>
          <p:cNvSpPr/>
          <p:nvPr/>
        </p:nvSpPr>
        <p:spPr>
          <a:xfrm>
            <a:off x="838200" y="3962400"/>
            <a:ext cx="5293517" cy="2480774"/>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000" dirty="0" smtClean="0">
                <a:solidFill>
                  <a:schemeClr val="tx1"/>
                </a:solidFill>
                <a:latin typeface="Times New Roman" panose="02020603050405020304" pitchFamily="18" charset="0"/>
                <a:cs typeface="Times New Roman" panose="02020603050405020304" pitchFamily="18" charset="0"/>
              </a:rPr>
              <a:t>Dựa vào sao Hôm, sao Mai : Sao Hôm và sao Mai là tên gọi khác của Kim Tinh, là hành tinh thứ 2 gần Mặt Trời cho nên khi ta quan sát từ Trái Đất, ta thấy nó rất sáng và thường xuất hiện với cùng Mặt Trời lúc hửng sáng hoặc chập tối . Lúc Kim Tinh mọc vào chập tối (sao Hôm) vị trí của nó ở hướng Tây., mọc lúc hửng sáng( sao Mai) vị trí của nó là hướng Đông.</a:t>
            </a:r>
            <a:endParaRPr lang="en-US" sz="2000" dirty="0">
              <a:solidFill>
                <a:schemeClr val="tx1"/>
              </a:solidFill>
              <a:latin typeface="Times New Roman" panose="02020603050405020304" pitchFamily="18" charset="0"/>
              <a:cs typeface="Times New Roman" panose="02020603050405020304" pitchFamily="18" charset="0"/>
            </a:endParaRPr>
          </a:p>
        </p:txBody>
      </p:sp>
      <p:grpSp>
        <p:nvGrpSpPr>
          <p:cNvPr id="23" name="Group 56">
            <a:extLst>
              <a:ext uri="{FF2B5EF4-FFF2-40B4-BE49-F238E27FC236}">
                <a16:creationId xmlns:a16="http://schemas.microsoft.com/office/drawing/2014/main" id="{191916B2-4ACD-4AAC-8F91-D3547A606C07}"/>
              </a:ext>
            </a:extLst>
          </p:cNvPr>
          <p:cNvGrpSpPr/>
          <p:nvPr/>
        </p:nvGrpSpPr>
        <p:grpSpPr>
          <a:xfrm>
            <a:off x="4718423" y="126868"/>
            <a:ext cx="2590800" cy="531988"/>
            <a:chOff x="2193" y="0"/>
            <a:chExt cx="2245706" cy="1239104"/>
          </a:xfrm>
          <a:solidFill>
            <a:srgbClr val="002060"/>
          </a:solidFill>
          <a:scene3d>
            <a:camera prst="orthographicFront"/>
            <a:lightRig rig="threePt" dir="t">
              <a:rot lat="0" lon="0" rev="7500000"/>
            </a:lightRig>
          </a:scene3d>
        </p:grpSpPr>
        <p:sp>
          <p:nvSpPr>
            <p:cNvPr id="24" name="Rounded Rectangle 57">
              <a:extLst>
                <a:ext uri="{FF2B5EF4-FFF2-40B4-BE49-F238E27FC236}">
                  <a16:creationId xmlns:a16="http://schemas.microsoft.com/office/drawing/2014/main" id="{F99A500B-7AFE-42F1-982B-FB60E374A9A0}"/>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25" name="Rounded Rectangle 4">
              <a:extLst>
                <a:ext uri="{FF2B5EF4-FFF2-40B4-BE49-F238E27FC236}">
                  <a16:creationId xmlns:a16="http://schemas.microsoft.com/office/drawing/2014/main" id="{2D81FD56-72A7-41B1-BE9A-DBEF44418680}"/>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Thảo luận</a:t>
              </a:r>
            </a:p>
          </p:txBody>
        </p:sp>
      </p:grpSp>
      <p:sp>
        <p:nvSpPr>
          <p:cNvPr id="26" name="Rectangle: Rounded Corners 25">
            <a:extLst>
              <a:ext uri="{FF2B5EF4-FFF2-40B4-BE49-F238E27FC236}">
                <a16:creationId xmlns:a16="http://schemas.microsoft.com/office/drawing/2014/main" id="{E7BC6088-E3D7-4AEC-8453-6B51263F81F1}"/>
              </a:ext>
            </a:extLst>
          </p:cNvPr>
          <p:cNvSpPr/>
          <p:nvPr/>
        </p:nvSpPr>
        <p:spPr>
          <a:xfrm>
            <a:off x="838200" y="762000"/>
            <a:ext cx="10972800" cy="531989"/>
          </a:xfrm>
          <a:prstGeom prst="roundRect">
            <a:avLst>
              <a:gd name="adj" fmla="val 8564"/>
            </a:avLst>
          </a:prstGeom>
          <a:noFill/>
          <a:ln cmpd="dbl">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pic>
        <p:nvPicPr>
          <p:cNvPr id="28" name="Picture 27" descr="A picture containing logo&#10;&#10;Description automatically generated">
            <a:extLst>
              <a:ext uri="{FF2B5EF4-FFF2-40B4-BE49-F238E27FC236}">
                <a16:creationId xmlns:a16="http://schemas.microsoft.com/office/drawing/2014/main" id="{BE2FCF62-34C1-493B-94E6-06A45E3E98FA}"/>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24000" t="14445" r="24866" b="23333"/>
          <a:stretch/>
        </p:blipFill>
        <p:spPr>
          <a:xfrm>
            <a:off x="432851" y="398396"/>
            <a:ext cx="793052" cy="752727"/>
          </a:xfrm>
          <a:prstGeom prst="rect">
            <a:avLst/>
          </a:prstGeom>
        </p:spPr>
      </p:pic>
      <p:sp>
        <p:nvSpPr>
          <p:cNvPr id="30" name="Text Box 29">
            <a:extLst>
              <a:ext uri="{FF2B5EF4-FFF2-40B4-BE49-F238E27FC236}">
                <a16:creationId xmlns:a16="http://schemas.microsoft.com/office/drawing/2014/main" id="{A0300333-C687-4848-8F80-51CDEBECBDDC}"/>
              </a:ext>
            </a:extLst>
          </p:cNvPr>
          <p:cNvSpPr txBox="1">
            <a:spLocks noChangeArrowheads="1"/>
          </p:cNvSpPr>
          <p:nvPr/>
        </p:nvSpPr>
        <p:spPr bwMode="auto">
          <a:xfrm>
            <a:off x="1029414" y="818931"/>
            <a:ext cx="1079040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000" dirty="0">
                <a:latin typeface="Times New Roman" panose="02020603050405020304" pitchFamily="18" charset="0"/>
                <a:cs typeface="Times New Roman" panose="02020603050405020304" pitchFamily="18" charset="0"/>
              </a:rPr>
              <a:t>Làm thế nào xác định được phương hướng vào ban </a:t>
            </a:r>
            <a:r>
              <a:rPr lang="en-US" sz="2000" dirty="0" smtClean="0">
                <a:latin typeface="Times New Roman" panose="02020603050405020304" pitchFamily="18" charset="0"/>
                <a:cs typeface="Times New Roman" panose="02020603050405020304" pitchFamily="18" charset="0"/>
              </a:rPr>
              <a:t>đêm?</a:t>
            </a:r>
            <a:endParaRPr lang="en-US" sz="2000" i="1" dirty="0">
              <a:solidFill>
                <a:srgbClr val="0070C0"/>
              </a:solidFill>
              <a:effectLst/>
              <a:latin typeface="Times New Roman" panose="02020603050405020304" pitchFamily="18" charset="0"/>
              <a:ea typeface="游明朝" panose="02020400000000000000" pitchFamily="18" charset="-128"/>
              <a:cs typeface="Times New Roman" panose="02020603050405020304" pitchFamily="18" charset="0"/>
            </a:endParaRPr>
          </a:p>
        </p:txBody>
      </p:sp>
      <p:grpSp>
        <p:nvGrpSpPr>
          <p:cNvPr id="39" name="Group 38">
            <a:extLst>
              <a:ext uri="{FF2B5EF4-FFF2-40B4-BE49-F238E27FC236}">
                <a16:creationId xmlns:a16="http://schemas.microsoft.com/office/drawing/2014/main" id="{C151FE9B-0895-466E-9117-7F2B6F0B4BFD}"/>
              </a:ext>
            </a:extLst>
          </p:cNvPr>
          <p:cNvGrpSpPr/>
          <p:nvPr/>
        </p:nvGrpSpPr>
        <p:grpSpPr>
          <a:xfrm>
            <a:off x="838200" y="1629359"/>
            <a:ext cx="785094" cy="325264"/>
            <a:chOff x="5867400" y="402866"/>
            <a:chExt cx="785094" cy="406303"/>
          </a:xfrm>
        </p:grpSpPr>
        <p:sp>
          <p:nvSpPr>
            <p:cNvPr id="41" name="Arrow: Pentagon 30">
              <a:extLst>
                <a:ext uri="{FF2B5EF4-FFF2-40B4-BE49-F238E27FC236}">
                  <a16:creationId xmlns:a16="http://schemas.microsoft.com/office/drawing/2014/main" id="{D5EADA87-43CE-4572-B488-9DFD4F4C4C9E}"/>
                </a:ext>
              </a:extLst>
            </p:cNvPr>
            <p:cNvSpPr/>
            <p:nvPr/>
          </p:nvSpPr>
          <p:spPr>
            <a:xfrm>
              <a:off x="5867400" y="402866"/>
              <a:ext cx="495302" cy="395549"/>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Arrow: Chevron 31">
              <a:extLst>
                <a:ext uri="{FF2B5EF4-FFF2-40B4-BE49-F238E27FC236}">
                  <a16:creationId xmlns:a16="http://schemas.microsoft.com/office/drawing/2014/main" id="{EEE783C9-EE19-4A1F-A583-1D3E5B3BB353}"/>
                </a:ext>
              </a:extLst>
            </p:cNvPr>
            <p:cNvSpPr/>
            <p:nvPr/>
          </p:nvSpPr>
          <p:spPr>
            <a:xfrm>
              <a:off x="6270097" y="413620"/>
              <a:ext cx="382397" cy="395549"/>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7" name="Rectangle 36"/>
          <p:cNvSpPr/>
          <p:nvPr/>
        </p:nvSpPr>
        <p:spPr>
          <a:xfrm>
            <a:off x="1533525" y="1552913"/>
            <a:ext cx="5022530" cy="461665"/>
          </a:xfrm>
          <a:prstGeom prst="rect">
            <a:avLst/>
          </a:prstGeom>
        </p:spPr>
        <p:txBody>
          <a:bodyPr wrap="none">
            <a:spAutoFit/>
          </a:bodyPr>
          <a:lstStyle/>
          <a:p>
            <a:pPr algn="ctr"/>
            <a:r>
              <a:rPr lang="en-US" sz="2400" b="1" i="1"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Xác định phương hướng vào ban đêm</a:t>
            </a:r>
          </a:p>
        </p:txBody>
      </p:sp>
      <p:pic>
        <p:nvPicPr>
          <p:cNvPr id="43" name="Picture 42"/>
          <p:cNvPicPr>
            <a:picLocks noChangeAspect="1"/>
          </p:cNvPicPr>
          <p:nvPr/>
        </p:nvPicPr>
        <p:blipFill>
          <a:blip r:embed="rId3"/>
          <a:stretch>
            <a:fillRect/>
          </a:stretch>
        </p:blipFill>
        <p:spPr>
          <a:xfrm>
            <a:off x="6556055" y="3975847"/>
            <a:ext cx="4340545" cy="2453880"/>
          </a:xfrm>
          <a:prstGeom prst="rect">
            <a:avLst/>
          </a:prstGeom>
        </p:spPr>
      </p:pic>
      <p:pic>
        <p:nvPicPr>
          <p:cNvPr id="44" name="Picture 43"/>
          <p:cNvPicPr>
            <a:picLocks noChangeAspect="1"/>
          </p:cNvPicPr>
          <p:nvPr/>
        </p:nvPicPr>
        <p:blipFill>
          <a:blip r:embed="rId4"/>
          <a:stretch>
            <a:fillRect/>
          </a:stretch>
        </p:blipFill>
        <p:spPr>
          <a:xfrm>
            <a:off x="6556054" y="2068908"/>
            <a:ext cx="4340546" cy="1852608"/>
          </a:xfrm>
          <a:prstGeom prst="rect">
            <a:avLst/>
          </a:prstGeom>
        </p:spPr>
      </p:pic>
    </p:spTree>
    <p:extLst>
      <p:ext uri="{BB962C8B-B14F-4D97-AF65-F5344CB8AC3E}">
        <p14:creationId xmlns:p14="http://schemas.microsoft.com/office/powerpoint/2010/main" val="1866075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barn(inVertical)">
                                      <p:cBhvr>
                                        <p:cTn id="10" dur="500"/>
                                        <p:tgtEl>
                                          <p:spTgt spid="3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barn(inVertical)">
                                      <p:cBhvr>
                                        <p:cTn id="20" dur="500"/>
                                        <p:tgtEl>
                                          <p:spTgt spid="4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barn(inVertical)">
                                      <p:cBhvr>
                                        <p:cTn id="3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6">
            <a:extLst>
              <a:ext uri="{FF2B5EF4-FFF2-40B4-BE49-F238E27FC236}">
                <a16:creationId xmlns:a16="http://schemas.microsoft.com/office/drawing/2014/main" id="{94B9E731-8A7E-4167-84CB-A1AA44134C33}"/>
              </a:ext>
            </a:extLst>
          </p:cNvPr>
          <p:cNvGrpSpPr/>
          <p:nvPr/>
        </p:nvGrpSpPr>
        <p:grpSpPr>
          <a:xfrm>
            <a:off x="4762500" y="110487"/>
            <a:ext cx="2667000" cy="470657"/>
            <a:chOff x="2193" y="0"/>
            <a:chExt cx="2245706" cy="1239104"/>
          </a:xfrm>
          <a:solidFill>
            <a:srgbClr val="002060"/>
          </a:solidFill>
          <a:scene3d>
            <a:camera prst="orthographicFront"/>
            <a:lightRig rig="threePt" dir="t">
              <a:rot lat="0" lon="0" rev="7500000"/>
            </a:lightRig>
          </a:scene3d>
        </p:grpSpPr>
        <p:sp>
          <p:nvSpPr>
            <p:cNvPr id="4" name="Rounded Rectangle 57">
              <a:extLst>
                <a:ext uri="{FF2B5EF4-FFF2-40B4-BE49-F238E27FC236}">
                  <a16:creationId xmlns:a16="http://schemas.microsoft.com/office/drawing/2014/main" id="{2193C112-1E65-41E2-97B3-B3D65D9F63F1}"/>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5" name="Rounded Rectangle 4">
              <a:extLst>
                <a:ext uri="{FF2B5EF4-FFF2-40B4-BE49-F238E27FC236}">
                  <a16:creationId xmlns:a16="http://schemas.microsoft.com/office/drawing/2014/main" id="{D1B155D7-DC00-459A-8492-B3AA72BC0374}"/>
                </a:ext>
              </a:extLst>
            </p:cNvPr>
            <p:cNvSpPr/>
            <p:nvPr/>
          </p:nvSpPr>
          <p:spPr>
            <a:xfrm>
              <a:off x="77334" y="60488"/>
              <a:ext cx="2124730" cy="1118127"/>
            </a:xfrm>
            <a:prstGeom prst="rect">
              <a:avLst/>
            </a:prstGeom>
            <a:solidFill>
              <a:srgbClr val="7030A0"/>
            </a:solid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3200" b="1" dirty="0" smtClean="0">
                  <a:latin typeface="Arial" panose="020B0604020202020204" pitchFamily="34" charset="0"/>
                  <a:cs typeface="Arial" panose="020B0604020202020204" pitchFamily="34" charset="0"/>
                </a:rPr>
                <a:t>Luyện tập</a:t>
              </a:r>
              <a:endParaRPr lang="en-US" sz="3200" b="1" dirty="0">
                <a:latin typeface="Arial" panose="020B0604020202020204" pitchFamily="34" charset="0"/>
                <a:cs typeface="Arial" panose="020B0604020202020204" pitchFamily="34" charset="0"/>
              </a:endParaRPr>
            </a:p>
          </p:txBody>
        </p:sp>
      </p:grpSp>
      <p:pic>
        <p:nvPicPr>
          <p:cNvPr id="11" name="Picture 4" descr="empty-blue-rectangle">
            <a:extLst>
              <a:ext uri="{FF2B5EF4-FFF2-40B4-BE49-F238E27FC236}">
                <a16:creationId xmlns:a16="http://schemas.microsoft.com/office/drawing/2014/main" id="{DA1E7E00-4991-474D-A243-86A7273E6EE0}"/>
              </a:ext>
            </a:extLst>
          </p:cNvPr>
          <p:cNvPicPr>
            <a:picLocks noChangeAspect="1" noChangeArrowheads="1"/>
          </p:cNvPicPr>
          <p:nvPr/>
        </p:nvPicPr>
        <p:blipFill>
          <a:blip r:embed="rId2"/>
          <a:srcRect/>
          <a:stretch>
            <a:fillRect/>
          </a:stretch>
        </p:blipFill>
        <p:spPr bwMode="auto">
          <a:xfrm>
            <a:off x="533400" y="753525"/>
            <a:ext cx="11125200" cy="1226141"/>
          </a:xfrm>
          <a:prstGeom prst="rect">
            <a:avLst/>
          </a:prstGeom>
          <a:noFill/>
          <a:ln w="9525">
            <a:noFill/>
            <a:miter lim="800000"/>
            <a:headEnd/>
            <a:tailEnd/>
          </a:ln>
        </p:spPr>
      </p:pic>
      <p:sp>
        <p:nvSpPr>
          <p:cNvPr id="14" name="TextBox 13">
            <a:extLst>
              <a:ext uri="{FF2B5EF4-FFF2-40B4-BE49-F238E27FC236}">
                <a16:creationId xmlns:a16="http://schemas.microsoft.com/office/drawing/2014/main" id="{678211A8-D450-4929-A470-1E0552AFDFD0}"/>
              </a:ext>
            </a:extLst>
          </p:cNvPr>
          <p:cNvSpPr txBox="1"/>
          <p:nvPr/>
        </p:nvSpPr>
        <p:spPr>
          <a:xfrm>
            <a:off x="1394005" y="935688"/>
            <a:ext cx="10646861" cy="1216359"/>
          </a:xfrm>
          <a:prstGeom prst="rect">
            <a:avLst/>
          </a:prstGeom>
          <a:noFill/>
        </p:spPr>
        <p:txBody>
          <a:bodyPr wrap="square">
            <a:spAutoFit/>
          </a:bodyPr>
          <a:lstStyle/>
          <a:p>
            <a:pPr algn="just">
              <a:lnSpc>
                <a:spcPct val="107000"/>
              </a:lnSpc>
              <a:spcAft>
                <a:spcPts val="500"/>
              </a:spcAft>
            </a:pPr>
            <a:r>
              <a:rPr lang="en-US" sz="2100" i="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000" i="1" dirty="0" smtClean="0">
                <a:solidFill>
                  <a:srgbClr val="0070C0"/>
                </a:solidFill>
                <a:latin typeface="Times New Roman" panose="02020603050405020304" pitchFamily="18" charset="0"/>
                <a:cs typeface="Times New Roman" panose="02020603050405020304" pitchFamily="18" charset="0"/>
              </a:rPr>
              <a:t>Hãy kể tên các dụng cụ lao động của nước ta có hình dạng giống hình nối 7 ngôi sao chính </a:t>
            </a:r>
          </a:p>
          <a:p>
            <a:pPr algn="just">
              <a:lnSpc>
                <a:spcPct val="107000"/>
              </a:lnSpc>
              <a:spcAft>
                <a:spcPts val="500"/>
              </a:spcAft>
            </a:pPr>
            <a:r>
              <a:rPr lang="en-US" sz="2000" i="1" dirty="0" smtClean="0">
                <a:solidFill>
                  <a:srgbClr val="0070C0"/>
                </a:solidFill>
                <a:latin typeface="Times New Roman" panose="02020603050405020304" pitchFamily="18" charset="0"/>
                <a:cs typeface="Times New Roman" panose="02020603050405020304" pitchFamily="18" charset="0"/>
              </a:rPr>
              <a:t>của chòm Gấu Lớn.</a:t>
            </a:r>
            <a:endParaRPr lang="en-US" sz="2000" i="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500"/>
              </a:spcAft>
            </a:pPr>
            <a:endParaRPr lang="en-US" sz="2100" i="1" dirty="0">
              <a:solidFill>
                <a:srgbClr val="000000"/>
              </a:solidFill>
              <a:effectLst/>
              <a:latin typeface="Arial" panose="020B0604020202020204" pitchFamily="34" charset="0"/>
              <a:ea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480614" y="291385"/>
            <a:ext cx="893262" cy="881063"/>
          </a:xfrm>
          <a:prstGeom prst="rect">
            <a:avLst/>
          </a:prstGeom>
        </p:spPr>
      </p:pic>
      <p:pic>
        <p:nvPicPr>
          <p:cNvPr id="8" name="Picture 7"/>
          <p:cNvPicPr>
            <a:picLocks noChangeAspect="1"/>
          </p:cNvPicPr>
          <p:nvPr/>
        </p:nvPicPr>
        <p:blipFill>
          <a:blip r:embed="rId4"/>
          <a:stretch>
            <a:fillRect/>
          </a:stretch>
        </p:blipFill>
        <p:spPr>
          <a:xfrm>
            <a:off x="1266455" y="1985353"/>
            <a:ext cx="9553945" cy="3882794"/>
          </a:xfrm>
          <a:prstGeom prst="rect">
            <a:avLst/>
          </a:prstGeom>
        </p:spPr>
      </p:pic>
      <p:sp>
        <p:nvSpPr>
          <p:cNvPr id="9" name="TextBox 8"/>
          <p:cNvSpPr txBox="1"/>
          <p:nvPr/>
        </p:nvSpPr>
        <p:spPr>
          <a:xfrm>
            <a:off x="4517507" y="5868147"/>
            <a:ext cx="3585282" cy="400110"/>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Chiếc gàu tát nước</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2044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6">
            <a:extLst>
              <a:ext uri="{FF2B5EF4-FFF2-40B4-BE49-F238E27FC236}">
                <a16:creationId xmlns:a16="http://schemas.microsoft.com/office/drawing/2014/main" id="{94B9E731-8A7E-4167-84CB-A1AA44134C33}"/>
              </a:ext>
            </a:extLst>
          </p:cNvPr>
          <p:cNvGrpSpPr/>
          <p:nvPr/>
        </p:nvGrpSpPr>
        <p:grpSpPr>
          <a:xfrm>
            <a:off x="4762500" y="660847"/>
            <a:ext cx="2667000" cy="470657"/>
            <a:chOff x="2193" y="0"/>
            <a:chExt cx="2245706" cy="1239104"/>
          </a:xfrm>
          <a:solidFill>
            <a:srgbClr val="002060"/>
          </a:solidFill>
          <a:scene3d>
            <a:camera prst="orthographicFront"/>
            <a:lightRig rig="threePt" dir="t">
              <a:rot lat="0" lon="0" rev="7500000"/>
            </a:lightRig>
          </a:scene3d>
        </p:grpSpPr>
        <p:sp>
          <p:nvSpPr>
            <p:cNvPr id="4" name="Rounded Rectangle 57">
              <a:extLst>
                <a:ext uri="{FF2B5EF4-FFF2-40B4-BE49-F238E27FC236}">
                  <a16:creationId xmlns:a16="http://schemas.microsoft.com/office/drawing/2014/main" id="{2193C112-1E65-41E2-97B3-B3D65D9F63F1}"/>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5" name="Rounded Rectangle 4">
              <a:extLst>
                <a:ext uri="{FF2B5EF4-FFF2-40B4-BE49-F238E27FC236}">
                  <a16:creationId xmlns:a16="http://schemas.microsoft.com/office/drawing/2014/main" id="{D1B155D7-DC00-459A-8492-B3AA72BC0374}"/>
                </a:ext>
              </a:extLst>
            </p:cNvPr>
            <p:cNvSpPr/>
            <p:nvPr/>
          </p:nvSpPr>
          <p:spPr>
            <a:xfrm>
              <a:off x="77334" y="60488"/>
              <a:ext cx="2124730" cy="1118127"/>
            </a:xfrm>
            <a:prstGeom prst="rect">
              <a:avLst/>
            </a:prstGeom>
            <a:solidFill>
              <a:srgbClr val="7030A0"/>
            </a:solid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3200" b="1" dirty="0" smtClean="0">
                  <a:latin typeface="Arial" panose="020B0604020202020204" pitchFamily="34" charset="0"/>
                  <a:cs typeface="Arial" panose="020B0604020202020204" pitchFamily="34" charset="0"/>
                </a:rPr>
                <a:t>Luyện tập</a:t>
              </a:r>
              <a:endParaRPr lang="en-US" sz="3200" b="1" dirty="0">
                <a:latin typeface="Arial" panose="020B0604020202020204" pitchFamily="34" charset="0"/>
                <a:cs typeface="Arial" panose="020B0604020202020204" pitchFamily="34" charset="0"/>
              </a:endParaRPr>
            </a:p>
          </p:txBody>
        </p:sp>
      </p:grpSp>
      <p:pic>
        <p:nvPicPr>
          <p:cNvPr id="11" name="Picture 4" descr="empty-blue-rectangle">
            <a:extLst>
              <a:ext uri="{FF2B5EF4-FFF2-40B4-BE49-F238E27FC236}">
                <a16:creationId xmlns:a16="http://schemas.microsoft.com/office/drawing/2014/main" id="{DA1E7E00-4991-474D-A243-86A7273E6EE0}"/>
              </a:ext>
            </a:extLst>
          </p:cNvPr>
          <p:cNvPicPr>
            <a:picLocks noChangeAspect="1" noChangeArrowheads="1"/>
          </p:cNvPicPr>
          <p:nvPr/>
        </p:nvPicPr>
        <p:blipFill>
          <a:blip r:embed="rId2"/>
          <a:srcRect/>
          <a:stretch>
            <a:fillRect/>
          </a:stretch>
        </p:blipFill>
        <p:spPr bwMode="auto">
          <a:xfrm>
            <a:off x="552735" y="1610686"/>
            <a:ext cx="11125200" cy="922875"/>
          </a:xfrm>
          <a:prstGeom prst="rect">
            <a:avLst/>
          </a:prstGeom>
          <a:noFill/>
          <a:ln w="9525">
            <a:noFill/>
            <a:miter lim="800000"/>
            <a:headEnd/>
            <a:tailEnd/>
          </a:ln>
        </p:spPr>
      </p:pic>
      <p:sp>
        <p:nvSpPr>
          <p:cNvPr id="14" name="TextBox 13">
            <a:extLst>
              <a:ext uri="{FF2B5EF4-FFF2-40B4-BE49-F238E27FC236}">
                <a16:creationId xmlns:a16="http://schemas.microsoft.com/office/drawing/2014/main" id="{678211A8-D450-4929-A470-1E0552AFDFD0}"/>
              </a:ext>
            </a:extLst>
          </p:cNvPr>
          <p:cNvSpPr txBox="1"/>
          <p:nvPr/>
        </p:nvSpPr>
        <p:spPr>
          <a:xfrm>
            <a:off x="1576984" y="1823110"/>
            <a:ext cx="10646861" cy="412998"/>
          </a:xfrm>
          <a:prstGeom prst="rect">
            <a:avLst/>
          </a:prstGeom>
          <a:noFill/>
        </p:spPr>
        <p:txBody>
          <a:bodyPr wrap="square">
            <a:spAutoFit/>
          </a:bodyPr>
          <a:lstStyle/>
          <a:p>
            <a:pPr algn="just">
              <a:lnSpc>
                <a:spcPct val="107000"/>
              </a:lnSpc>
              <a:spcAft>
                <a:spcPts val="500"/>
              </a:spcAft>
            </a:pPr>
            <a:r>
              <a:rPr lang="en-US" sz="2100" i="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000" i="1" dirty="0">
                <a:solidFill>
                  <a:srgbClr val="0070C0"/>
                </a:solidFill>
                <a:latin typeface="Times New Roman" panose="02020603050405020304" pitchFamily="18" charset="0"/>
                <a:cs typeface="Times New Roman" panose="02020603050405020304" pitchFamily="18" charset="0"/>
              </a:rPr>
              <a:t>Mô tả sự khác nhau của chòm sao Gấu Lớn và Gấu Bé.</a:t>
            </a:r>
            <a:endParaRPr lang="en-US" sz="20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381000" y="1005978"/>
            <a:ext cx="893262" cy="881063"/>
          </a:xfrm>
          <a:prstGeom prst="rect">
            <a:avLst/>
          </a:prstGeom>
        </p:spPr>
      </p:pic>
      <p:sp>
        <p:nvSpPr>
          <p:cNvPr id="12" name="Rounded Rectangle 11"/>
          <p:cNvSpPr/>
          <p:nvPr/>
        </p:nvSpPr>
        <p:spPr>
          <a:xfrm>
            <a:off x="832180" y="3138269"/>
            <a:ext cx="10602369" cy="1586132"/>
          </a:xfrm>
          <a:prstGeom prst="roundRect">
            <a:avLst/>
          </a:prstGeom>
          <a:solidFill>
            <a:schemeClr val="accent1">
              <a:lumMod val="40000"/>
              <a:lumOff val="60000"/>
            </a:schemeClr>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Times New Roman" panose="02020603050405020304" pitchFamily="18" charset="0"/>
                <a:cs typeface="Times New Roman" panose="02020603050405020304" pitchFamily="18" charset="0"/>
              </a:rPr>
              <a:t>Hai chòm đều có 7 ngôi sao chính , độ sáng tương đương nhau, nhưng chòm Gấu Bé nhỏ hơn chòm Gấu Lớn và chúng ngược chiều nhau. ( chòm Gấu Lớn có diện tích gấp gần 5 lần chòm Gấu </a:t>
            </a:r>
            <a:r>
              <a:rPr lang="en-US" sz="2000" dirty="0" smtClean="0">
                <a:solidFill>
                  <a:schemeClr val="tx1"/>
                </a:solidFill>
                <a:latin typeface="Times New Roman" panose="02020603050405020304" pitchFamily="18" charset="0"/>
                <a:cs typeface="Times New Roman" panose="02020603050405020304" pitchFamily="18" charset="0"/>
              </a:rPr>
              <a:t>Bé.)</a:t>
            </a:r>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478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6">
            <a:extLst>
              <a:ext uri="{FF2B5EF4-FFF2-40B4-BE49-F238E27FC236}">
                <a16:creationId xmlns:a16="http://schemas.microsoft.com/office/drawing/2014/main" id="{94B9E731-8A7E-4167-84CB-A1AA44134C33}"/>
              </a:ext>
            </a:extLst>
          </p:cNvPr>
          <p:cNvGrpSpPr/>
          <p:nvPr/>
        </p:nvGrpSpPr>
        <p:grpSpPr>
          <a:xfrm>
            <a:off x="4762500" y="110487"/>
            <a:ext cx="2667000" cy="470657"/>
            <a:chOff x="2193" y="0"/>
            <a:chExt cx="2245706" cy="1239104"/>
          </a:xfrm>
          <a:solidFill>
            <a:srgbClr val="002060"/>
          </a:solidFill>
          <a:scene3d>
            <a:camera prst="orthographicFront"/>
            <a:lightRig rig="threePt" dir="t">
              <a:rot lat="0" lon="0" rev="7500000"/>
            </a:lightRig>
          </a:scene3d>
        </p:grpSpPr>
        <p:sp>
          <p:nvSpPr>
            <p:cNvPr id="4" name="Rounded Rectangle 57">
              <a:extLst>
                <a:ext uri="{FF2B5EF4-FFF2-40B4-BE49-F238E27FC236}">
                  <a16:creationId xmlns:a16="http://schemas.microsoft.com/office/drawing/2014/main" id="{2193C112-1E65-41E2-97B3-B3D65D9F63F1}"/>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5" name="Rounded Rectangle 4">
              <a:extLst>
                <a:ext uri="{FF2B5EF4-FFF2-40B4-BE49-F238E27FC236}">
                  <a16:creationId xmlns:a16="http://schemas.microsoft.com/office/drawing/2014/main" id="{D1B155D7-DC00-459A-8492-B3AA72BC0374}"/>
                </a:ext>
              </a:extLst>
            </p:cNvPr>
            <p:cNvSpPr/>
            <p:nvPr/>
          </p:nvSpPr>
          <p:spPr>
            <a:xfrm>
              <a:off x="77334" y="60488"/>
              <a:ext cx="2124730" cy="1118127"/>
            </a:xfrm>
            <a:prstGeom prst="rect">
              <a:avLst/>
            </a:prstGeom>
            <a:solidFill>
              <a:srgbClr val="7030A0"/>
            </a:solid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3200" b="1" dirty="0" smtClean="0">
                  <a:latin typeface="Arial" panose="020B0604020202020204" pitchFamily="34" charset="0"/>
                  <a:cs typeface="Arial" panose="020B0604020202020204" pitchFamily="34" charset="0"/>
                </a:rPr>
                <a:t>Luyện tập</a:t>
              </a:r>
              <a:endParaRPr lang="en-US" sz="3200" b="1" dirty="0">
                <a:latin typeface="Arial" panose="020B0604020202020204" pitchFamily="34" charset="0"/>
                <a:cs typeface="Arial" panose="020B0604020202020204" pitchFamily="34" charset="0"/>
              </a:endParaRPr>
            </a:p>
          </p:txBody>
        </p:sp>
      </p:grpSp>
      <p:pic>
        <p:nvPicPr>
          <p:cNvPr id="11" name="Picture 4" descr="empty-blue-rectangle">
            <a:extLst>
              <a:ext uri="{FF2B5EF4-FFF2-40B4-BE49-F238E27FC236}">
                <a16:creationId xmlns:a16="http://schemas.microsoft.com/office/drawing/2014/main" id="{DA1E7E00-4991-474D-A243-86A7273E6EE0}"/>
              </a:ext>
            </a:extLst>
          </p:cNvPr>
          <p:cNvPicPr>
            <a:picLocks noChangeAspect="1" noChangeArrowheads="1"/>
          </p:cNvPicPr>
          <p:nvPr/>
        </p:nvPicPr>
        <p:blipFill>
          <a:blip r:embed="rId2"/>
          <a:srcRect/>
          <a:stretch>
            <a:fillRect/>
          </a:stretch>
        </p:blipFill>
        <p:spPr bwMode="auto">
          <a:xfrm>
            <a:off x="533400" y="753525"/>
            <a:ext cx="11125200" cy="1226141"/>
          </a:xfrm>
          <a:prstGeom prst="rect">
            <a:avLst/>
          </a:prstGeom>
          <a:noFill/>
          <a:ln w="9525">
            <a:noFill/>
            <a:miter lim="800000"/>
            <a:headEnd/>
            <a:tailEnd/>
          </a:ln>
        </p:spPr>
      </p:pic>
      <p:sp>
        <p:nvSpPr>
          <p:cNvPr id="14" name="TextBox 13">
            <a:extLst>
              <a:ext uri="{FF2B5EF4-FFF2-40B4-BE49-F238E27FC236}">
                <a16:creationId xmlns:a16="http://schemas.microsoft.com/office/drawing/2014/main" id="{678211A8-D450-4929-A470-1E0552AFDFD0}"/>
              </a:ext>
            </a:extLst>
          </p:cNvPr>
          <p:cNvSpPr txBox="1"/>
          <p:nvPr/>
        </p:nvSpPr>
        <p:spPr>
          <a:xfrm>
            <a:off x="986718" y="1052085"/>
            <a:ext cx="10646861" cy="831574"/>
          </a:xfrm>
          <a:prstGeom prst="rect">
            <a:avLst/>
          </a:prstGeom>
          <a:noFill/>
        </p:spPr>
        <p:txBody>
          <a:bodyPr wrap="square">
            <a:spAutoFit/>
          </a:bodyPr>
          <a:lstStyle/>
          <a:p>
            <a:pPr algn="ctr">
              <a:lnSpc>
                <a:spcPct val="107000"/>
              </a:lnSpc>
              <a:spcAft>
                <a:spcPts val="500"/>
              </a:spcAft>
            </a:pPr>
            <a:r>
              <a:rPr lang="en-US" sz="2100" i="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000" i="1" dirty="0">
                <a:solidFill>
                  <a:srgbClr val="0000FF"/>
                </a:solidFill>
                <a:latin typeface="Times New Roman" panose="02020603050405020304" pitchFamily="18" charset="0"/>
                <a:cs typeface="Times New Roman" panose="02020603050405020304" pitchFamily="18" charset="0"/>
              </a:rPr>
              <a:t>Hãy kể </a:t>
            </a:r>
            <a:r>
              <a:rPr lang="en-US" sz="2000" i="1" dirty="0" smtClean="0">
                <a:solidFill>
                  <a:srgbClr val="0000FF"/>
                </a:solidFill>
                <a:latin typeface="Times New Roman" panose="02020603050405020304" pitchFamily="18" charset="0"/>
                <a:cs typeface="Times New Roman" panose="02020603050405020304" pitchFamily="18" charset="0"/>
              </a:rPr>
              <a:t>tên </a:t>
            </a:r>
            <a:r>
              <a:rPr lang="en-US" sz="2000" i="1" dirty="0">
                <a:solidFill>
                  <a:srgbClr val="0000FF"/>
                </a:solidFill>
                <a:latin typeface="Times New Roman" panose="02020603050405020304" pitchFamily="18" charset="0"/>
                <a:cs typeface="Times New Roman" panose="02020603050405020304" pitchFamily="18" charset="0"/>
              </a:rPr>
              <a:t>các chữ cái có hình dạng giống hình nối 5 ngôi sao </a:t>
            </a:r>
            <a:r>
              <a:rPr lang="en-US" sz="2000" i="1" dirty="0" smtClean="0">
                <a:solidFill>
                  <a:srgbClr val="0000FF"/>
                </a:solidFill>
                <a:latin typeface="Times New Roman" panose="02020603050405020304" pitchFamily="18" charset="0"/>
                <a:cs typeface="Times New Roman" panose="02020603050405020304" pitchFamily="18" charset="0"/>
              </a:rPr>
              <a:t>sáng </a:t>
            </a:r>
            <a:r>
              <a:rPr lang="en-US" sz="2000" i="1" dirty="0">
                <a:solidFill>
                  <a:srgbClr val="0000FF"/>
                </a:solidFill>
                <a:latin typeface="Times New Roman" panose="02020603050405020304" pitchFamily="18" charset="0"/>
                <a:cs typeface="Times New Roman" panose="02020603050405020304" pitchFamily="18" charset="0"/>
              </a:rPr>
              <a:t>chính trong chòm sao </a:t>
            </a:r>
            <a:endParaRPr lang="en-US" sz="2000" i="1" dirty="0" smtClean="0">
              <a:solidFill>
                <a:srgbClr val="0000FF"/>
              </a:solidFill>
              <a:latin typeface="Times New Roman" panose="02020603050405020304" pitchFamily="18" charset="0"/>
              <a:cs typeface="Times New Roman" panose="02020603050405020304" pitchFamily="18" charset="0"/>
            </a:endParaRPr>
          </a:p>
          <a:p>
            <a:pPr algn="ctr">
              <a:lnSpc>
                <a:spcPct val="107000"/>
              </a:lnSpc>
              <a:spcAft>
                <a:spcPts val="500"/>
              </a:spcAft>
            </a:pPr>
            <a:r>
              <a:rPr lang="en-US" sz="2000" i="1" dirty="0" smtClean="0">
                <a:solidFill>
                  <a:srgbClr val="0000FF"/>
                </a:solidFill>
                <a:latin typeface="Times New Roman" panose="02020603050405020304" pitchFamily="18" charset="0"/>
                <a:cs typeface="Times New Roman" panose="02020603050405020304" pitchFamily="18" charset="0"/>
              </a:rPr>
              <a:t>Thiên </a:t>
            </a:r>
            <a:r>
              <a:rPr lang="en-US" sz="2000" i="1" dirty="0">
                <a:solidFill>
                  <a:srgbClr val="0000FF"/>
                </a:solidFill>
                <a:latin typeface="Times New Roman" panose="02020603050405020304" pitchFamily="18" charset="0"/>
                <a:cs typeface="Times New Roman" panose="02020603050405020304" pitchFamily="18" charset="0"/>
              </a:rPr>
              <a:t>Hậu.</a:t>
            </a:r>
            <a:endParaRPr lang="en-US" sz="2000" i="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480614" y="291385"/>
            <a:ext cx="893262" cy="881063"/>
          </a:xfrm>
          <a:prstGeom prst="rect">
            <a:avLst/>
          </a:prstGeom>
        </p:spPr>
      </p:pic>
      <p:pic>
        <p:nvPicPr>
          <p:cNvPr id="6" name="Picture 5"/>
          <p:cNvPicPr>
            <a:picLocks noChangeAspect="1"/>
          </p:cNvPicPr>
          <p:nvPr/>
        </p:nvPicPr>
        <p:blipFill>
          <a:blip r:embed="rId4"/>
          <a:stretch>
            <a:fillRect/>
          </a:stretch>
        </p:blipFill>
        <p:spPr>
          <a:xfrm>
            <a:off x="838200" y="2441807"/>
            <a:ext cx="5333380" cy="3548150"/>
          </a:xfrm>
          <a:prstGeom prst="rect">
            <a:avLst/>
          </a:prstGeom>
        </p:spPr>
      </p:pic>
      <p:sp>
        <p:nvSpPr>
          <p:cNvPr id="7" name="TextBox 6"/>
          <p:cNvSpPr txBox="1"/>
          <p:nvPr/>
        </p:nvSpPr>
        <p:spPr>
          <a:xfrm>
            <a:off x="6248400" y="3886200"/>
            <a:ext cx="5385179" cy="1485535"/>
          </a:xfrm>
          <a:prstGeom prst="rect">
            <a:avLst/>
          </a:prstGeom>
          <a:noFill/>
        </p:spPr>
        <p:txBody>
          <a:bodyPr wrap="square" rtlCol="0">
            <a:spAutoFit/>
          </a:bodyPr>
          <a:lstStyle/>
          <a:p>
            <a:pPr algn="ctr">
              <a:lnSpc>
                <a:spcPct val="107000"/>
              </a:lnSpc>
              <a:spcAft>
                <a:spcPts val="500"/>
              </a:spcAft>
            </a:pPr>
            <a:r>
              <a:rPr lang="en-US" sz="2000" b="1" dirty="0">
                <a:latin typeface="Times New Roman" panose="02020603050405020304" pitchFamily="18" charset="0"/>
                <a:cs typeface="Times New Roman" panose="02020603050405020304" pitchFamily="18" charset="0"/>
              </a:rPr>
              <a:t>c</a:t>
            </a:r>
            <a:r>
              <a:rPr lang="en-US" sz="2000" b="1" dirty="0" smtClean="0">
                <a:latin typeface="Times New Roman" panose="02020603050405020304" pitchFamily="18" charset="0"/>
                <a:cs typeface="Times New Roman" panose="02020603050405020304" pitchFamily="18" charset="0"/>
              </a:rPr>
              <a:t>hữ M và chữ W </a:t>
            </a:r>
            <a:r>
              <a:rPr lang="en-US" sz="2000" i="1" dirty="0">
                <a:latin typeface="Times New Roman" panose="02020603050405020304" pitchFamily="18" charset="0"/>
                <a:cs typeface="Times New Roman" panose="02020603050405020304" pitchFamily="18" charset="0"/>
              </a:rPr>
              <a:t>có hình dạng giống hình nối 5 ngôi sao sáng chính trong chòm sao </a:t>
            </a:r>
          </a:p>
          <a:p>
            <a:pPr algn="ctr">
              <a:lnSpc>
                <a:spcPct val="107000"/>
              </a:lnSpc>
              <a:spcAft>
                <a:spcPts val="500"/>
              </a:spcAft>
            </a:pPr>
            <a:r>
              <a:rPr lang="en-US" sz="2000" i="1" dirty="0">
                <a:latin typeface="Times New Roman" panose="02020603050405020304" pitchFamily="18" charset="0"/>
                <a:cs typeface="Times New Roman" panose="02020603050405020304" pitchFamily="18" charset="0"/>
              </a:rPr>
              <a:t>Thiên Hậu.</a:t>
            </a:r>
            <a:endParaRPr lang="en-US" sz="2000" i="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598438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6">
            <a:extLst>
              <a:ext uri="{FF2B5EF4-FFF2-40B4-BE49-F238E27FC236}">
                <a16:creationId xmlns:a16="http://schemas.microsoft.com/office/drawing/2014/main" id="{94B9E731-8A7E-4167-84CB-A1AA44134C33}"/>
              </a:ext>
            </a:extLst>
          </p:cNvPr>
          <p:cNvGrpSpPr/>
          <p:nvPr/>
        </p:nvGrpSpPr>
        <p:grpSpPr>
          <a:xfrm>
            <a:off x="4762500" y="110487"/>
            <a:ext cx="2667000" cy="470657"/>
            <a:chOff x="2193" y="0"/>
            <a:chExt cx="2245706" cy="1239104"/>
          </a:xfrm>
          <a:solidFill>
            <a:srgbClr val="002060"/>
          </a:solidFill>
          <a:scene3d>
            <a:camera prst="orthographicFront"/>
            <a:lightRig rig="threePt" dir="t">
              <a:rot lat="0" lon="0" rev="7500000"/>
            </a:lightRig>
          </a:scene3d>
        </p:grpSpPr>
        <p:sp>
          <p:nvSpPr>
            <p:cNvPr id="4" name="Rounded Rectangle 57">
              <a:extLst>
                <a:ext uri="{FF2B5EF4-FFF2-40B4-BE49-F238E27FC236}">
                  <a16:creationId xmlns:a16="http://schemas.microsoft.com/office/drawing/2014/main" id="{2193C112-1E65-41E2-97B3-B3D65D9F63F1}"/>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5" name="Rounded Rectangle 4">
              <a:extLst>
                <a:ext uri="{FF2B5EF4-FFF2-40B4-BE49-F238E27FC236}">
                  <a16:creationId xmlns:a16="http://schemas.microsoft.com/office/drawing/2014/main" id="{D1B155D7-DC00-459A-8492-B3AA72BC0374}"/>
                </a:ext>
              </a:extLst>
            </p:cNvPr>
            <p:cNvSpPr/>
            <p:nvPr/>
          </p:nvSpPr>
          <p:spPr>
            <a:xfrm>
              <a:off x="77334" y="60488"/>
              <a:ext cx="2124730" cy="1118127"/>
            </a:xfrm>
            <a:prstGeom prst="rect">
              <a:avLst/>
            </a:prstGeom>
            <a:solidFill>
              <a:srgbClr val="7030A0"/>
            </a:solid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3200" b="1" dirty="0" smtClean="0">
                  <a:latin typeface="Arial" panose="020B0604020202020204" pitchFamily="34" charset="0"/>
                  <a:cs typeface="Arial" panose="020B0604020202020204" pitchFamily="34" charset="0"/>
                </a:rPr>
                <a:t>Luyện tập</a:t>
              </a:r>
              <a:endParaRPr lang="en-US" sz="3200" b="1" dirty="0">
                <a:latin typeface="Arial" panose="020B0604020202020204" pitchFamily="34" charset="0"/>
                <a:cs typeface="Arial" panose="020B0604020202020204" pitchFamily="34" charset="0"/>
              </a:endParaRPr>
            </a:p>
          </p:txBody>
        </p:sp>
      </p:grpSp>
      <p:pic>
        <p:nvPicPr>
          <p:cNvPr id="11" name="Picture 4" descr="empty-blue-rectangle">
            <a:extLst>
              <a:ext uri="{FF2B5EF4-FFF2-40B4-BE49-F238E27FC236}">
                <a16:creationId xmlns:a16="http://schemas.microsoft.com/office/drawing/2014/main" id="{DA1E7E00-4991-474D-A243-86A7273E6EE0}"/>
              </a:ext>
            </a:extLst>
          </p:cNvPr>
          <p:cNvPicPr>
            <a:picLocks noChangeAspect="1" noChangeArrowheads="1"/>
          </p:cNvPicPr>
          <p:nvPr/>
        </p:nvPicPr>
        <p:blipFill>
          <a:blip r:embed="rId2"/>
          <a:srcRect/>
          <a:stretch>
            <a:fillRect/>
          </a:stretch>
        </p:blipFill>
        <p:spPr bwMode="auto">
          <a:xfrm>
            <a:off x="533400" y="705696"/>
            <a:ext cx="11125200" cy="544656"/>
          </a:xfrm>
          <a:prstGeom prst="rect">
            <a:avLst/>
          </a:prstGeom>
          <a:noFill/>
          <a:ln w="9525">
            <a:noFill/>
            <a:miter lim="800000"/>
            <a:headEnd/>
            <a:tailEnd/>
          </a:ln>
        </p:spPr>
      </p:pic>
      <p:sp>
        <p:nvSpPr>
          <p:cNvPr id="14" name="TextBox 13">
            <a:extLst>
              <a:ext uri="{FF2B5EF4-FFF2-40B4-BE49-F238E27FC236}">
                <a16:creationId xmlns:a16="http://schemas.microsoft.com/office/drawing/2014/main" id="{678211A8-D450-4929-A470-1E0552AFDFD0}"/>
              </a:ext>
            </a:extLst>
          </p:cNvPr>
          <p:cNvSpPr txBox="1"/>
          <p:nvPr/>
        </p:nvSpPr>
        <p:spPr>
          <a:xfrm>
            <a:off x="927245" y="745519"/>
            <a:ext cx="10646861" cy="412998"/>
          </a:xfrm>
          <a:prstGeom prst="rect">
            <a:avLst/>
          </a:prstGeom>
          <a:noFill/>
        </p:spPr>
        <p:txBody>
          <a:bodyPr wrap="square">
            <a:spAutoFit/>
          </a:bodyPr>
          <a:lstStyle/>
          <a:p>
            <a:pPr algn="ctr">
              <a:lnSpc>
                <a:spcPct val="107000"/>
              </a:lnSpc>
              <a:spcAft>
                <a:spcPts val="500"/>
              </a:spcAft>
            </a:pPr>
            <a:r>
              <a:rPr lang="en-US" sz="2100" i="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000" i="1" dirty="0" smtClean="0">
                <a:solidFill>
                  <a:schemeClr val="accent1"/>
                </a:solidFill>
                <a:latin typeface="Times New Roman" panose="02020603050405020304" pitchFamily="18" charset="0"/>
                <a:cs typeface="Times New Roman" panose="02020603050405020304" pitchFamily="18" charset="0"/>
              </a:rPr>
              <a:t>Xác </a:t>
            </a:r>
            <a:r>
              <a:rPr lang="en-US" sz="2000" i="1" dirty="0">
                <a:solidFill>
                  <a:schemeClr val="accent1"/>
                </a:solidFill>
                <a:latin typeface="Times New Roman" panose="02020603050405020304" pitchFamily="18" charset="0"/>
                <a:cs typeface="Times New Roman" panose="02020603050405020304" pitchFamily="18" charset="0"/>
              </a:rPr>
              <a:t>định sao Bắc cực trên bầu trời sao.</a:t>
            </a:r>
            <a:endParaRPr lang="en-US" sz="2000" i="1"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480614" y="291385"/>
            <a:ext cx="893262" cy="881063"/>
          </a:xfrm>
          <a:prstGeom prst="rect">
            <a:avLst/>
          </a:prstGeom>
        </p:spPr>
      </p:pic>
      <p:pic>
        <p:nvPicPr>
          <p:cNvPr id="8" name="Picture 7"/>
          <p:cNvPicPr>
            <a:picLocks noChangeAspect="1"/>
          </p:cNvPicPr>
          <p:nvPr/>
        </p:nvPicPr>
        <p:blipFill>
          <a:blip r:embed="rId4"/>
          <a:stretch>
            <a:fillRect/>
          </a:stretch>
        </p:blipFill>
        <p:spPr>
          <a:xfrm>
            <a:off x="480613" y="1172448"/>
            <a:ext cx="6096000" cy="5297386"/>
          </a:xfrm>
          <a:prstGeom prst="rect">
            <a:avLst/>
          </a:prstGeom>
        </p:spPr>
      </p:pic>
      <p:sp>
        <p:nvSpPr>
          <p:cNvPr id="9" name="Oval 8"/>
          <p:cNvSpPr/>
          <p:nvPr/>
        </p:nvSpPr>
        <p:spPr>
          <a:xfrm>
            <a:off x="3352800" y="4419600"/>
            <a:ext cx="954143" cy="8382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149340" y="3611613"/>
            <a:ext cx="954143" cy="8382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299969" y="2803626"/>
            <a:ext cx="954143" cy="8382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V="1">
            <a:off x="4457572" y="2339122"/>
            <a:ext cx="2269670" cy="8451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103483" y="3410576"/>
            <a:ext cx="2827219" cy="8211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4325085" y="3861332"/>
            <a:ext cx="2449329" cy="9893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877871" y="2074377"/>
            <a:ext cx="2037529"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c</a:t>
            </a:r>
            <a:r>
              <a:rPr lang="en-US" sz="2000" b="1" dirty="0" smtClean="0">
                <a:latin typeface="Times New Roman" panose="02020603050405020304" pitchFamily="18" charset="0"/>
                <a:cs typeface="Times New Roman" panose="02020603050405020304" pitchFamily="18" charset="0"/>
              </a:rPr>
              <a:t>hòm Thiên Hậu</a:t>
            </a:r>
            <a:endParaRPr lang="en-US" sz="2000" b="1" dirty="0">
              <a:latin typeface="Times New Roman" panose="02020603050405020304" pitchFamily="18" charset="0"/>
              <a:cs typeface="Times New Roman" panose="02020603050405020304" pitchFamily="18" charset="0"/>
            </a:endParaRPr>
          </a:p>
        </p:txBody>
      </p:sp>
      <p:sp>
        <p:nvSpPr>
          <p:cNvPr id="21" name="Rectangle 20"/>
          <p:cNvSpPr/>
          <p:nvPr/>
        </p:nvSpPr>
        <p:spPr>
          <a:xfrm>
            <a:off x="6869707" y="3614565"/>
            <a:ext cx="1837362" cy="400110"/>
          </a:xfrm>
          <a:prstGeom prst="rect">
            <a:avLst/>
          </a:prstGeom>
        </p:spPr>
        <p:txBody>
          <a:bodyPr wrap="square">
            <a:spAutoFit/>
          </a:bodyPr>
          <a:lstStyle/>
          <a:p>
            <a:r>
              <a:rPr lang="en-US" sz="2000" b="1" dirty="0" smtClean="0">
                <a:latin typeface="Times New Roman" panose="02020603050405020304" pitchFamily="18" charset="0"/>
                <a:cs typeface="Times New Roman" panose="02020603050405020304" pitchFamily="18" charset="0"/>
              </a:rPr>
              <a:t>chòm Gấu Lớn</a:t>
            </a:r>
            <a:endParaRPr lang="en-US" sz="2000" b="1" dirty="0">
              <a:latin typeface="Times New Roman" panose="02020603050405020304" pitchFamily="18" charset="0"/>
              <a:cs typeface="Times New Roman" panose="02020603050405020304" pitchFamily="18" charset="0"/>
            </a:endParaRPr>
          </a:p>
        </p:txBody>
      </p:sp>
      <p:sp>
        <p:nvSpPr>
          <p:cNvPr id="22" name="Rectangle 21"/>
          <p:cNvSpPr/>
          <p:nvPr/>
        </p:nvSpPr>
        <p:spPr>
          <a:xfrm>
            <a:off x="6930702" y="3022671"/>
            <a:ext cx="1665841" cy="400110"/>
          </a:xfrm>
          <a:prstGeom prst="rect">
            <a:avLst/>
          </a:prstGeom>
        </p:spPr>
        <p:txBody>
          <a:bodyPr wrap="none">
            <a:spAutoFit/>
          </a:bodyPr>
          <a:lstStyle/>
          <a:p>
            <a:r>
              <a:rPr lang="en-US" sz="2000" b="1" dirty="0" smtClean="0">
                <a:latin typeface="Times New Roman" panose="02020603050405020304" pitchFamily="18" charset="0"/>
                <a:cs typeface="Times New Roman" panose="02020603050405020304" pitchFamily="18" charset="0"/>
              </a:rPr>
              <a:t>chòm Gấu Bé</a:t>
            </a:r>
            <a:endParaRPr lang="en-US" sz="2000" b="1" dirty="0">
              <a:latin typeface="Times New Roman" panose="02020603050405020304" pitchFamily="18" charset="0"/>
              <a:cs typeface="Times New Roman" panose="02020603050405020304" pitchFamily="18" charset="0"/>
            </a:endParaRPr>
          </a:p>
        </p:txBody>
      </p:sp>
      <p:cxnSp>
        <p:nvCxnSpPr>
          <p:cNvPr id="18" name="Straight Arrow Connector 17"/>
          <p:cNvCxnSpPr/>
          <p:nvPr/>
        </p:nvCxnSpPr>
        <p:spPr>
          <a:xfrm flipV="1">
            <a:off x="3790621" y="2963284"/>
            <a:ext cx="2881285" cy="97907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9" name="Rectangle 18"/>
          <p:cNvSpPr/>
          <p:nvPr/>
        </p:nvSpPr>
        <p:spPr>
          <a:xfrm>
            <a:off x="6727242" y="2653339"/>
            <a:ext cx="1438214" cy="369332"/>
          </a:xfrm>
          <a:prstGeom prst="rect">
            <a:avLst/>
          </a:prstGeom>
        </p:spPr>
        <p:txBody>
          <a:bodyPr wrap="none">
            <a:spAutoFit/>
          </a:bodyPr>
          <a:lstStyle/>
          <a:p>
            <a:r>
              <a:rPr lang="en-US" b="1" dirty="0" smtClean="0">
                <a:latin typeface="Times New Roman" panose="02020603050405020304" pitchFamily="18" charset="0"/>
                <a:cs typeface="Times New Roman" panose="02020603050405020304" pitchFamily="18" charset="0"/>
              </a:rPr>
              <a:t>Sao Bắc Cực</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792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arn(inVertical)">
                                      <p:cBhvr>
                                        <p:cTn id="23" dur="500"/>
                                        <p:tgtEl>
                                          <p:spTgt spid="17"/>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arn(inVertical)">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arn(inVertical)">
                                      <p:cBhvr>
                                        <p:cTn id="36" dur="500"/>
                                        <p:tgtEl>
                                          <p:spTgt spid="16"/>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barn(inVertical)">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barn(inVertical)">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barn(inVertical)">
                                      <p:cBhvr>
                                        <p:cTn id="49" dur="500"/>
                                        <p:tgtEl>
                                          <p:spTgt spid="15"/>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arn(inVertical)">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barn(inVertical)">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barn(inVertical)">
                                      <p:cBhvr>
                                        <p:cTn id="6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9" grpId="0" animBg="1"/>
      <p:bldP spid="12" grpId="0" animBg="1"/>
      <p:bldP spid="13" grpId="0" animBg="1"/>
      <p:bldP spid="20" grpId="0"/>
      <p:bldP spid="21" grpId="0"/>
      <p:bldP spid="22" grpId="0"/>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5094BBC-4AEF-45E2-800C-D9EB80EB9602}"/>
              </a:ext>
            </a:extLst>
          </p:cNvPr>
          <p:cNvGrpSpPr/>
          <p:nvPr/>
        </p:nvGrpSpPr>
        <p:grpSpPr>
          <a:xfrm>
            <a:off x="1143000" y="763572"/>
            <a:ext cx="9446166" cy="846544"/>
            <a:chOff x="286108" y="2231322"/>
            <a:chExt cx="10684192" cy="757342"/>
          </a:xfrm>
        </p:grpSpPr>
        <p:grpSp>
          <p:nvGrpSpPr>
            <p:cNvPr id="5" name="Group 70">
              <a:extLst>
                <a:ext uri="{FF2B5EF4-FFF2-40B4-BE49-F238E27FC236}">
                  <a16:creationId xmlns:a16="http://schemas.microsoft.com/office/drawing/2014/main" id="{22027F8E-E199-4A54-B069-309AC253031F}"/>
                </a:ext>
              </a:extLst>
            </p:cNvPr>
            <p:cNvGrpSpPr>
              <a:grpSpLocks/>
            </p:cNvGrpSpPr>
            <p:nvPr/>
          </p:nvGrpSpPr>
          <p:grpSpPr bwMode="auto">
            <a:xfrm>
              <a:off x="286108" y="2280389"/>
              <a:ext cx="10684192" cy="708275"/>
              <a:chOff x="564747" y="3403331"/>
              <a:chExt cx="5501860" cy="1364238"/>
            </a:xfrm>
          </p:grpSpPr>
          <p:pic>
            <p:nvPicPr>
              <p:cNvPr id="8" name="Picture 8" descr="empty-green-rectangle">
                <a:extLst>
                  <a:ext uri="{FF2B5EF4-FFF2-40B4-BE49-F238E27FC236}">
                    <a16:creationId xmlns:a16="http://schemas.microsoft.com/office/drawing/2014/main" id="{1EE22726-B2BB-421D-B925-BEC456C648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7" y="3403331"/>
                <a:ext cx="5501860"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id="{06869E57-2328-4344-AAC1-8990C425C4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87656" y="3887448"/>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Rectangle 1026060">
              <a:extLst>
                <a:ext uri="{FF2B5EF4-FFF2-40B4-BE49-F238E27FC236}">
                  <a16:creationId xmlns:a16="http://schemas.microsoft.com/office/drawing/2014/main" id="{071903BE-FA19-43F4-A858-1F57B905EB55}"/>
                </a:ext>
              </a:extLst>
            </p:cNvPr>
            <p:cNvSpPr>
              <a:spLocks noChangeArrowheads="1"/>
            </p:cNvSpPr>
            <p:nvPr/>
          </p:nvSpPr>
          <p:spPr bwMode="auto">
            <a:xfrm>
              <a:off x="1209204" y="2231322"/>
              <a:ext cx="9041678" cy="374470"/>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endParaRPr lang="en-US" sz="2000" dirty="0">
                <a:latin typeface="Times New Roman" panose="02020603050405020304" pitchFamily="18" charset="0"/>
                <a:cs typeface="Times New Roman" panose="02020603050405020304" pitchFamily="18" charset="0"/>
              </a:endParaRPr>
            </a:p>
          </p:txBody>
        </p:sp>
      </p:grpSp>
      <p:pic>
        <p:nvPicPr>
          <p:cNvPr id="23" name="Picture 5" descr="empty-blue-rectangle">
            <a:extLst>
              <a:ext uri="{FF2B5EF4-FFF2-40B4-BE49-F238E27FC236}">
                <a16:creationId xmlns:a16="http://schemas.microsoft.com/office/drawing/2014/main" id="{394162FB-CB38-42B4-B590-E0B6F162FB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500" y="2123219"/>
            <a:ext cx="5181600" cy="1488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a:extLst>
              <a:ext uri="{FF2B5EF4-FFF2-40B4-BE49-F238E27FC236}">
                <a16:creationId xmlns:a16="http://schemas.microsoft.com/office/drawing/2014/main" id="{3215300D-3E6F-48F6-9E0B-CED1A2593D0F}"/>
              </a:ext>
            </a:extLst>
          </p:cNvPr>
          <p:cNvSpPr txBox="1"/>
          <p:nvPr/>
        </p:nvSpPr>
        <p:spPr>
          <a:xfrm>
            <a:off x="1270691" y="2639629"/>
            <a:ext cx="5334001" cy="400110"/>
          </a:xfrm>
          <a:prstGeom prst="rect">
            <a:avLst/>
          </a:prstGeom>
          <a:noFill/>
        </p:spPr>
        <p:txBody>
          <a:bodyPr wrap="square">
            <a:spAutoFit/>
          </a:bodyPr>
          <a:lstStyle/>
          <a:p>
            <a:pPr marL="0" marR="0" algn="just">
              <a:spcBef>
                <a:spcPts val="0"/>
              </a:spcBef>
            </a:pPr>
            <a:r>
              <a:rPr lang="en-US" sz="2000" dirty="0" smtClean="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Khái niệm bản đồ sao, vị trí sao Bắc Cực </a:t>
            </a:r>
            <a:endParaRPr lang="en-US" sz="20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6" name="Picture 5" descr="empty-blue-rectangle">
            <a:extLst>
              <a:ext uri="{FF2B5EF4-FFF2-40B4-BE49-F238E27FC236}">
                <a16:creationId xmlns:a16="http://schemas.microsoft.com/office/drawing/2014/main" id="{0D48068A-A6AC-4E0D-AA45-39660F9C19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2095506"/>
            <a:ext cx="5257800" cy="1488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Box 36">
            <a:extLst>
              <a:ext uri="{FF2B5EF4-FFF2-40B4-BE49-F238E27FC236}">
                <a16:creationId xmlns:a16="http://schemas.microsoft.com/office/drawing/2014/main" id="{1CEF1AB1-32D8-4071-86D0-C02B4C4AFE1D}"/>
              </a:ext>
            </a:extLst>
          </p:cNvPr>
          <p:cNvSpPr txBox="1"/>
          <p:nvPr/>
        </p:nvSpPr>
        <p:spPr>
          <a:xfrm>
            <a:off x="6960985" y="2513455"/>
            <a:ext cx="4159470" cy="707886"/>
          </a:xfrm>
          <a:prstGeom prst="rect">
            <a:avLst/>
          </a:prstGeom>
          <a:noFill/>
        </p:spPr>
        <p:txBody>
          <a:bodyPr wrap="square">
            <a:spAutoFit/>
          </a:bodyPr>
          <a:lstStyle/>
          <a:p>
            <a:pPr marL="0" marR="0" algn="just">
              <a:spcBef>
                <a:spcPts val="0"/>
              </a:spcBef>
            </a:pPr>
            <a:r>
              <a:rPr lang="en-US" sz="2000" dirty="0" smtClean="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Xác định chòm sao Gấu Lớn, Gấu Bé và sao Thiên Hậu.</a:t>
            </a:r>
            <a:endParaRPr lang="en-US" sz="20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extBox 1"/>
          <p:cNvSpPr txBox="1"/>
          <p:nvPr/>
        </p:nvSpPr>
        <p:spPr>
          <a:xfrm>
            <a:off x="4860939" y="996022"/>
            <a:ext cx="5410200" cy="400110"/>
          </a:xfrm>
          <a:prstGeom prst="rect">
            <a:avLst/>
          </a:prstGeom>
          <a:noFill/>
        </p:spPr>
        <p:txBody>
          <a:bodyPr wrap="square" rtlCol="0">
            <a:spAutoFit/>
          </a:bodyPr>
          <a:lstStyle/>
          <a:p>
            <a:r>
              <a:rPr lang="en-US" sz="2000" b="1" i="1" dirty="0" smtClean="0">
                <a:solidFill>
                  <a:schemeClr val="accent6">
                    <a:lumMod val="50000"/>
                  </a:schemeClr>
                </a:solidFill>
                <a:latin typeface="Times New Roman" panose="02020603050405020304" pitchFamily="18" charset="0"/>
                <a:cs typeface="Times New Roman" panose="02020603050405020304" pitchFamily="18" charset="0"/>
              </a:rPr>
              <a:t>NỘI DUNG ĐÃ HỌC</a:t>
            </a:r>
            <a:endParaRPr lang="en-US" sz="2000" b="1" i="1" dirty="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43" name="Picture 5" descr="empty-blue-rectangle">
            <a:extLst>
              <a:ext uri="{FF2B5EF4-FFF2-40B4-BE49-F238E27FC236}">
                <a16:creationId xmlns:a16="http://schemas.microsoft.com/office/drawing/2014/main" id="{394162FB-CB38-42B4-B590-E0B6F162FB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1704" y="3886760"/>
            <a:ext cx="5788592" cy="1505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3773881" y="4285713"/>
            <a:ext cx="5022630" cy="707886"/>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Xác định sao Bắc Cực trên bầu trời sao dựa và các chòm sao Gấu Lớn, Gấu Bé, Thiên Hậu</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397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arn(inVertical)">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barn(inVertical)">
                                      <p:cBhvr>
                                        <p:cTn id="23" dur="500"/>
                                        <p:tgtEl>
                                          <p:spTgt spid="36"/>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barn(inVertical)">
                                      <p:cBhvr>
                                        <p:cTn id="26" dur="500"/>
                                        <p:tgtEl>
                                          <p:spTgt spid="3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inVertical)">
                                      <p:cBhvr>
                                        <p:cTn id="31" dur="500"/>
                                        <p:tgtEl>
                                          <p:spTgt spid="43"/>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7" grpId="0"/>
      <p:bldP spid="2"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nip and Round Single Corner Rectangle 2"/>
          <p:cNvSpPr/>
          <p:nvPr/>
        </p:nvSpPr>
        <p:spPr>
          <a:xfrm>
            <a:off x="838200" y="292514"/>
            <a:ext cx="2209800" cy="762000"/>
          </a:xfrm>
          <a:prstGeom prst="snip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b="1" dirty="0" smtClean="0">
                <a:latin typeface="Times New Roman" panose="02020603050405020304" pitchFamily="18" charset="0"/>
                <a:cs typeface="Times New Roman" panose="02020603050405020304" pitchFamily="18" charset="0"/>
              </a:rPr>
              <a:t>EM CÓ THỂ :</a:t>
            </a:r>
            <a:endParaRPr lang="en-US" sz="2000" b="1" dirty="0">
              <a:latin typeface="Times New Roman" panose="02020603050405020304" pitchFamily="18" charset="0"/>
              <a:cs typeface="Times New Roman" panose="02020603050405020304" pitchFamily="18" charset="0"/>
            </a:endParaRPr>
          </a:p>
        </p:txBody>
      </p:sp>
      <p:sp>
        <p:nvSpPr>
          <p:cNvPr id="5" name="Rounded Rectangle 4"/>
          <p:cNvSpPr/>
          <p:nvPr/>
        </p:nvSpPr>
        <p:spPr>
          <a:xfrm>
            <a:off x="1676400" y="853589"/>
            <a:ext cx="7848600" cy="1203811"/>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397739" y="1255439"/>
            <a:ext cx="6405921" cy="400110"/>
          </a:xfrm>
          <a:prstGeom prst="rect">
            <a:avLst/>
          </a:prstGeom>
        </p:spPr>
        <p:txBody>
          <a:bodyPr wrap="none">
            <a:spAutoFit/>
          </a:bodyPr>
          <a:lstStyle/>
          <a:p>
            <a:pPr algn="just">
              <a:spcBef>
                <a:spcPts val="600"/>
              </a:spcBef>
              <a:spcAft>
                <a:spcPts val="600"/>
              </a:spcAft>
            </a:pPr>
            <a:r>
              <a:rPr lang="en-US" sz="2000" i="1" dirty="0" smtClean="0">
                <a:solidFill>
                  <a:schemeClr val="accent1">
                    <a:lumMod val="75000"/>
                  </a:schemeClr>
                </a:solidFill>
                <a:latin typeface="Times New Roman" panose="02020603050405020304" pitchFamily="18" charset="0"/>
                <a:ea typeface="Calibri" panose="020F0502020204030204" pitchFamily="34" charset="0"/>
              </a:rPr>
              <a:t>H</a:t>
            </a:r>
            <a:r>
              <a:rPr lang="vi-VN" sz="2000" i="1" dirty="0" smtClean="0">
                <a:solidFill>
                  <a:schemeClr val="accent1">
                    <a:lumMod val="75000"/>
                  </a:schemeClr>
                </a:solidFill>
                <a:latin typeface="Times New Roman" panose="02020603050405020304" pitchFamily="18" charset="0"/>
                <a:ea typeface="Calibri" panose="020F0502020204030204" pitchFamily="34" charset="0"/>
              </a:rPr>
              <a:t>oàn </a:t>
            </a:r>
            <a:r>
              <a:rPr lang="vi-VN" sz="2000" i="1" dirty="0">
                <a:solidFill>
                  <a:schemeClr val="accent1">
                    <a:lumMod val="75000"/>
                  </a:schemeClr>
                </a:solidFill>
                <a:latin typeface="Times New Roman" panose="02020603050405020304" pitchFamily="18" charset="0"/>
                <a:ea typeface="Calibri" panose="020F0502020204030204" pitchFamily="34" charset="0"/>
              </a:rPr>
              <a:t>thành dự án làm bản đồ sao quay ở địa phương mình. </a:t>
            </a:r>
            <a:endParaRPr lang="en-US" sz="2000" i="1" dirty="0">
              <a:solidFill>
                <a:schemeClr val="accent1">
                  <a:lumMod val="75000"/>
                </a:schemeClr>
              </a:solidFill>
              <a:latin typeface="Times New Roman" panose="02020603050405020304" pitchFamily="18" charset="0"/>
              <a:ea typeface="Calibri" panose="020F0502020204030204" pitchFamily="34" charset="0"/>
            </a:endParaRPr>
          </a:p>
        </p:txBody>
      </p:sp>
      <p:sp>
        <p:nvSpPr>
          <p:cNvPr id="8" name="Rectangle 7"/>
          <p:cNvSpPr/>
          <p:nvPr/>
        </p:nvSpPr>
        <p:spPr>
          <a:xfrm>
            <a:off x="1353429" y="3225717"/>
            <a:ext cx="6096000" cy="707886"/>
          </a:xfrm>
          <a:prstGeom prst="rect">
            <a:avLst/>
          </a:prstGeom>
        </p:spPr>
        <p:txBody>
          <a:bodyPr>
            <a:spAutoFit/>
          </a:bodyPr>
          <a:lstStyle/>
          <a:p>
            <a:r>
              <a:rPr lang="en-US" sz="2000" dirty="0">
                <a:latin typeface="Times New Roman" panose="02020603050405020304" pitchFamily="18" charset="0"/>
                <a:cs typeface="Times New Roman" panose="02020603050405020304" pitchFamily="18" charset="0"/>
              </a:rPr>
              <a:t>https://thienvandanang.com/ky-thuat/dung-cu-ky-thuat-khac/huong-dan-lam-ban-do-sao-quay/</a:t>
            </a:r>
          </a:p>
        </p:txBody>
      </p:sp>
      <p:pic>
        <p:nvPicPr>
          <p:cNvPr id="9" name="Picture 8"/>
          <p:cNvPicPr>
            <a:picLocks noChangeAspect="1"/>
          </p:cNvPicPr>
          <p:nvPr/>
        </p:nvPicPr>
        <p:blipFill>
          <a:blip r:embed="rId2"/>
          <a:stretch>
            <a:fillRect/>
          </a:stretch>
        </p:blipFill>
        <p:spPr>
          <a:xfrm>
            <a:off x="7467600" y="2277082"/>
            <a:ext cx="3886200" cy="3900984"/>
          </a:xfrm>
          <a:prstGeom prst="rect">
            <a:avLst/>
          </a:prstGeom>
        </p:spPr>
      </p:pic>
      <p:sp>
        <p:nvSpPr>
          <p:cNvPr id="2" name="Rectangle 1"/>
          <p:cNvSpPr/>
          <p:nvPr/>
        </p:nvSpPr>
        <p:spPr>
          <a:xfrm>
            <a:off x="1353429" y="4268587"/>
            <a:ext cx="6096000" cy="707886"/>
          </a:xfrm>
          <a:prstGeom prst="rect">
            <a:avLst/>
          </a:prstGeom>
        </p:spPr>
        <p:txBody>
          <a:bodyPr>
            <a:spAutoFit/>
          </a:bodyPr>
          <a:lstStyle/>
          <a:p>
            <a:r>
              <a:rPr lang="en-US" sz="2000" dirty="0">
                <a:latin typeface="Times New Roman" panose="02020603050405020304" pitchFamily="18" charset="0"/>
                <a:cs typeface="Times New Roman" panose="02020603050405020304" pitchFamily="18" charset="0"/>
              </a:rPr>
              <a:t>https://123docz.net/document/409922-lam-ban-do-sao-quay.htm</a:t>
            </a:r>
          </a:p>
        </p:txBody>
      </p:sp>
      <p:sp>
        <p:nvSpPr>
          <p:cNvPr id="4" name="TextBox 3"/>
          <p:cNvSpPr txBox="1"/>
          <p:nvPr/>
        </p:nvSpPr>
        <p:spPr>
          <a:xfrm>
            <a:off x="1371600" y="2618475"/>
            <a:ext cx="5410200" cy="400110"/>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Một số tài liệu tham khảo:</a:t>
            </a:r>
            <a:endParaRPr lang="en-US" sz="2000" dirty="0">
              <a:latin typeface="Times New Roman" panose="02020603050405020304" pitchFamily="18" charset="0"/>
              <a:cs typeface="Times New Roman" panose="02020603050405020304" pitchFamily="18" charset="0"/>
            </a:endParaRPr>
          </a:p>
        </p:txBody>
      </p:sp>
      <p:pic>
        <p:nvPicPr>
          <p:cNvPr id="10" name="Picture 5" descr="empty-blue-rectangle">
            <a:extLst>
              <a:ext uri="{FF2B5EF4-FFF2-40B4-BE49-F238E27FC236}">
                <a16:creationId xmlns:a16="http://schemas.microsoft.com/office/drawing/2014/main" id="{394162FB-CB38-42B4-B590-E0B6F162FB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183804"/>
            <a:ext cx="6629400" cy="4087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8906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par>
                                <p:cTn id="22" presetID="16" presetClass="entr" presetSubtype="21"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inVertical)">
                                      <p:cBhvr>
                                        <p:cTn id="27" dur="500"/>
                                        <p:tgtEl>
                                          <p:spTgt spid="2"/>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arn(inVertical)">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p:bldP spid="8" grpId="0"/>
      <p:bldP spid="2"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FBC53C3-D45F-460C-813C-04E463970913}"/>
              </a:ext>
            </a:extLst>
          </p:cNvPr>
          <p:cNvSpPr>
            <a:spLocks noGrp="1"/>
          </p:cNvSpPr>
          <p:nvPr>
            <p:ph type="title"/>
          </p:nvPr>
        </p:nvSpPr>
        <p:spPr/>
        <p:txBody>
          <a:bodyPr/>
          <a:lstStyle/>
          <a:p>
            <a:endParaRPr lang="en-US" dirty="0"/>
          </a:p>
        </p:txBody>
      </p:sp>
      <p:grpSp>
        <p:nvGrpSpPr>
          <p:cNvPr id="5" name="Group 4"/>
          <p:cNvGrpSpPr/>
          <p:nvPr/>
        </p:nvGrpSpPr>
        <p:grpSpPr>
          <a:xfrm>
            <a:off x="-457200" y="2772834"/>
            <a:ext cx="13299712" cy="1113891"/>
            <a:chOff x="-457200" y="2772834"/>
            <a:chExt cx="13299712" cy="1113891"/>
          </a:xfrm>
        </p:grpSpPr>
        <p:sp>
          <p:nvSpPr>
            <p:cNvPr id="11" name="Rectangle 8">
              <a:extLst>
                <a:ext uri="{FF2B5EF4-FFF2-40B4-BE49-F238E27FC236}">
                  <a16:creationId xmlns:a16="http://schemas.microsoft.com/office/drawing/2014/main" id="{0199C8A0-2F38-4B53-BCD2-3CD0E3E71A4E}"/>
                </a:ext>
              </a:extLst>
            </p:cNvPr>
            <p:cNvSpPr>
              <a:spLocks noChangeArrowheads="1"/>
            </p:cNvSpPr>
            <p:nvPr/>
          </p:nvSpPr>
          <p:spPr bwMode="auto">
            <a:xfrm>
              <a:off x="0" y="2772834"/>
              <a:ext cx="12192000" cy="1113891"/>
            </a:xfrm>
            <a:prstGeom prst="rect">
              <a:avLst/>
            </a:prstGeom>
            <a:solidFill>
              <a:schemeClr val="bg1">
                <a:alpha val="59000"/>
              </a:schemeClr>
            </a:solidFill>
            <a:ln>
              <a:noFill/>
            </a:ln>
          </p:spPr>
          <p:txBody>
            <a:bodyPr wrap="none" lIns="90000" tIns="46800" rIns="90000" bIns="46800"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2" name="TextBox 10">
              <a:extLst>
                <a:ext uri="{FF2B5EF4-FFF2-40B4-BE49-F238E27FC236}">
                  <a16:creationId xmlns:a16="http://schemas.microsoft.com/office/drawing/2014/main" id="{D3F23508-502C-46EB-93E0-8C668CECE503}"/>
                </a:ext>
              </a:extLst>
            </p:cNvPr>
            <p:cNvSpPr>
              <a:spLocks noChangeArrowheads="1"/>
            </p:cNvSpPr>
            <p:nvPr>
              <p:custDataLst>
                <p:tags r:id="rId1"/>
              </p:custDataLst>
            </p:nvPr>
          </p:nvSpPr>
          <p:spPr bwMode="auto">
            <a:xfrm>
              <a:off x="-457200" y="2904130"/>
              <a:ext cx="13299712" cy="851297"/>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r>
                <a:rPr lang="en-US" altLang="en-US" sz="4400" b="1" dirty="0" smtClean="0">
                  <a:solidFill>
                    <a:srgbClr val="7030A0"/>
                  </a:solidFill>
                  <a:ea typeface="ＭＳ Ｐゴシック" panose="020B0600070205080204" pitchFamily="50" charset="-128"/>
                </a:rPr>
                <a:t>XÁC ĐỊNH PHƯƠNG HƯỚNG</a:t>
              </a:r>
              <a:endParaRPr lang="en-US" altLang="en-US" sz="4400" b="1" dirty="0">
                <a:solidFill>
                  <a:srgbClr val="7030A0"/>
                </a:solidFill>
              </a:endParaRPr>
            </a:p>
          </p:txBody>
        </p:sp>
        <p:sp>
          <p:nvSpPr>
            <p:cNvPr id="4" name="Rounded Rectangle 3"/>
            <p:cNvSpPr/>
            <p:nvPr/>
          </p:nvSpPr>
          <p:spPr>
            <a:xfrm>
              <a:off x="266700" y="2829298"/>
              <a:ext cx="1507762" cy="100096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pPr>
              <a:r>
                <a:rPr lang="en-US" altLang="en-US" sz="3600" b="1" i="1" dirty="0">
                  <a:latin typeface="Times New Roman" panose="02020603050405020304" pitchFamily="18" charset="0"/>
                  <a:cs typeface="Times New Roman" panose="02020603050405020304" pitchFamily="18" charset="0"/>
                </a:rPr>
                <a:t>Bài 4:</a:t>
              </a:r>
            </a:p>
          </p:txBody>
        </p:sp>
      </p:gr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546870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FE53B23-DE4F-4715-9226-C55D49EF1F25}"/>
              </a:ext>
            </a:extLst>
          </p:cNvPr>
          <p:cNvSpPr txBox="1"/>
          <p:nvPr/>
        </p:nvSpPr>
        <p:spPr>
          <a:xfrm>
            <a:off x="4038600" y="6172200"/>
            <a:ext cx="4953000" cy="421654"/>
          </a:xfrm>
          <a:prstGeom prst="rect">
            <a:avLst/>
          </a:prstGeom>
          <a:noFill/>
        </p:spPr>
        <p:txBody>
          <a:bodyPr wrap="square">
            <a:spAutoFit/>
          </a:bodyPr>
          <a:lstStyle/>
          <a:p>
            <a:pPr marL="0" marR="0">
              <a:lnSpc>
                <a:spcPct val="107000"/>
              </a:lnSpc>
              <a:spcBef>
                <a:spcPts val="0"/>
              </a:spcBef>
              <a:spcAft>
                <a:spcPts val="500"/>
              </a:spcAft>
            </a:pPr>
            <a:r>
              <a:rPr lang="en-US" sz="2000" b="1"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 4.2. Bầu trời sao ở bán cầu Bắc</a:t>
            </a:r>
            <a:endParaRPr lang="en-US" sz="2000" b="1" i="1" dirty="0">
              <a:effectLst/>
              <a:latin typeface="Times New Roman" panose="02020603050405020304" pitchFamily="18" charset="0"/>
              <a:ea typeface="游明朝" panose="02020400000000000000" pitchFamily="18" charset="-128"/>
              <a:cs typeface="Times New Roman" panose="02020603050405020304" pitchFamily="18" charset="0"/>
            </a:endParaRPr>
          </a:p>
        </p:txBody>
      </p:sp>
      <p:grpSp>
        <p:nvGrpSpPr>
          <p:cNvPr id="22" name="Group 21"/>
          <p:cNvGrpSpPr/>
          <p:nvPr/>
        </p:nvGrpSpPr>
        <p:grpSpPr>
          <a:xfrm>
            <a:off x="-990600" y="175553"/>
            <a:ext cx="8746079" cy="727716"/>
            <a:chOff x="-2495353" y="2765504"/>
            <a:chExt cx="14947345" cy="1141004"/>
          </a:xfrm>
        </p:grpSpPr>
        <p:sp>
          <p:nvSpPr>
            <p:cNvPr id="29" name="Rectangle 8">
              <a:extLst>
                <a:ext uri="{FF2B5EF4-FFF2-40B4-BE49-F238E27FC236}">
                  <a16:creationId xmlns:a16="http://schemas.microsoft.com/office/drawing/2014/main" id="{0199C8A0-2F38-4B53-BCD2-3CD0E3E71A4E}"/>
                </a:ext>
              </a:extLst>
            </p:cNvPr>
            <p:cNvSpPr>
              <a:spLocks noChangeArrowheads="1"/>
            </p:cNvSpPr>
            <p:nvPr/>
          </p:nvSpPr>
          <p:spPr bwMode="auto">
            <a:xfrm>
              <a:off x="259992" y="2792617"/>
              <a:ext cx="12192000" cy="1113891"/>
            </a:xfrm>
            <a:prstGeom prst="rect">
              <a:avLst/>
            </a:prstGeom>
            <a:solidFill>
              <a:schemeClr val="bg1">
                <a:alpha val="59000"/>
              </a:schemeClr>
            </a:solidFill>
            <a:ln>
              <a:noFill/>
            </a:ln>
          </p:spPr>
          <p:txBody>
            <a:bodyPr wrap="none" lIns="90000" tIns="46800" rIns="90000" bIns="46800"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4" name="TextBox 10">
              <a:extLst>
                <a:ext uri="{FF2B5EF4-FFF2-40B4-BE49-F238E27FC236}">
                  <a16:creationId xmlns:a16="http://schemas.microsoft.com/office/drawing/2014/main" id="{D3F23508-502C-46EB-93E0-8C668CECE503}"/>
                </a:ext>
              </a:extLst>
            </p:cNvPr>
            <p:cNvSpPr>
              <a:spLocks noChangeArrowheads="1"/>
            </p:cNvSpPr>
            <p:nvPr>
              <p:custDataLst>
                <p:tags r:id="rId1"/>
              </p:custDataLst>
            </p:nvPr>
          </p:nvSpPr>
          <p:spPr bwMode="auto">
            <a:xfrm>
              <a:off x="-2495353" y="2765504"/>
              <a:ext cx="13299711" cy="578882"/>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r>
                <a:rPr lang="en-US" altLang="en-US" sz="2800" b="1" dirty="0" smtClean="0">
                  <a:solidFill>
                    <a:srgbClr val="7030A0"/>
                  </a:solidFill>
                  <a:ea typeface="ＭＳ Ｐゴシック" panose="020B0600070205080204" pitchFamily="50" charset="-128"/>
                </a:rPr>
                <a:t>BẢN ĐỒ SAO</a:t>
              </a:r>
              <a:endParaRPr lang="en-US" altLang="en-US" sz="2800" b="1" dirty="0">
                <a:solidFill>
                  <a:srgbClr val="7030A0"/>
                </a:solidFill>
              </a:endParaRPr>
            </a:p>
          </p:txBody>
        </p:sp>
        <p:sp>
          <p:nvSpPr>
            <p:cNvPr id="36" name="Rounded Rectangle 35"/>
            <p:cNvSpPr/>
            <p:nvPr/>
          </p:nvSpPr>
          <p:spPr>
            <a:xfrm>
              <a:off x="266700" y="2829298"/>
              <a:ext cx="1507762" cy="649389"/>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pPr>
              <a:r>
                <a:rPr lang="en-US" altLang="en-US" sz="3600" b="1" i="1" dirty="0">
                  <a:latin typeface="Times New Roman" panose="02020603050405020304" pitchFamily="18" charset="0"/>
                  <a:cs typeface="Times New Roman" panose="02020603050405020304" pitchFamily="18" charset="0"/>
                </a:rPr>
                <a:t>I</a:t>
              </a:r>
            </a:p>
          </p:txBody>
        </p:sp>
      </p:grpSp>
      <p:grpSp>
        <p:nvGrpSpPr>
          <p:cNvPr id="37" name="Group 56">
            <a:extLst>
              <a:ext uri="{FF2B5EF4-FFF2-40B4-BE49-F238E27FC236}">
                <a16:creationId xmlns:a16="http://schemas.microsoft.com/office/drawing/2014/main" id="{191916B2-4ACD-4AAC-8F91-D3547A606C07}"/>
              </a:ext>
            </a:extLst>
          </p:cNvPr>
          <p:cNvGrpSpPr/>
          <p:nvPr/>
        </p:nvGrpSpPr>
        <p:grpSpPr>
          <a:xfrm>
            <a:off x="4480888" y="600227"/>
            <a:ext cx="2590800" cy="531988"/>
            <a:chOff x="2193" y="0"/>
            <a:chExt cx="2245706" cy="1239104"/>
          </a:xfrm>
          <a:solidFill>
            <a:srgbClr val="002060"/>
          </a:solidFill>
          <a:scene3d>
            <a:camera prst="orthographicFront"/>
            <a:lightRig rig="threePt" dir="t">
              <a:rot lat="0" lon="0" rev="7500000"/>
            </a:lightRig>
          </a:scene3d>
        </p:grpSpPr>
        <p:sp>
          <p:nvSpPr>
            <p:cNvPr id="38" name="Rounded Rectangle 57">
              <a:extLst>
                <a:ext uri="{FF2B5EF4-FFF2-40B4-BE49-F238E27FC236}">
                  <a16:creationId xmlns:a16="http://schemas.microsoft.com/office/drawing/2014/main" id="{F99A500B-7AFE-42F1-982B-FB60E374A9A0}"/>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39" name="Rounded Rectangle 4">
              <a:extLst>
                <a:ext uri="{FF2B5EF4-FFF2-40B4-BE49-F238E27FC236}">
                  <a16:creationId xmlns:a16="http://schemas.microsoft.com/office/drawing/2014/main" id="{2D81FD56-72A7-41B1-BE9A-DBEF44418680}"/>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Thảo luận</a:t>
              </a:r>
            </a:p>
          </p:txBody>
        </p:sp>
      </p:grpSp>
      <p:sp>
        <p:nvSpPr>
          <p:cNvPr id="40" name="Rectangle: Rounded Corners 25">
            <a:extLst>
              <a:ext uri="{FF2B5EF4-FFF2-40B4-BE49-F238E27FC236}">
                <a16:creationId xmlns:a16="http://schemas.microsoft.com/office/drawing/2014/main" id="{E7BC6088-E3D7-4AEC-8453-6B51263F81F1}"/>
              </a:ext>
            </a:extLst>
          </p:cNvPr>
          <p:cNvSpPr/>
          <p:nvPr/>
        </p:nvSpPr>
        <p:spPr>
          <a:xfrm>
            <a:off x="609600" y="1265626"/>
            <a:ext cx="10972800" cy="852980"/>
          </a:xfrm>
          <a:prstGeom prst="roundRect">
            <a:avLst>
              <a:gd name="adj" fmla="val 8564"/>
            </a:avLst>
          </a:prstGeom>
          <a:noFill/>
          <a:ln cmpd="dbl">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pic>
        <p:nvPicPr>
          <p:cNvPr id="41" name="Picture 40" descr="A picture containing logo&#10;&#10;Description automatically generated">
            <a:extLst>
              <a:ext uri="{FF2B5EF4-FFF2-40B4-BE49-F238E27FC236}">
                <a16:creationId xmlns:a16="http://schemas.microsoft.com/office/drawing/2014/main" id="{BE2FCF62-34C1-493B-94E6-06A45E3E98FA}"/>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4000" t="14445" r="24866" b="23333"/>
          <a:stretch/>
        </p:blipFill>
        <p:spPr>
          <a:xfrm>
            <a:off x="308681" y="903269"/>
            <a:ext cx="793052" cy="752727"/>
          </a:xfrm>
          <a:prstGeom prst="rect">
            <a:avLst/>
          </a:prstGeom>
        </p:spPr>
      </p:pic>
      <p:sp>
        <p:nvSpPr>
          <p:cNvPr id="42" name="Text Box 29">
            <a:extLst>
              <a:ext uri="{FF2B5EF4-FFF2-40B4-BE49-F238E27FC236}">
                <a16:creationId xmlns:a16="http://schemas.microsoft.com/office/drawing/2014/main" id="{A0300333-C687-4848-8F80-51CDEBECBDDC}"/>
              </a:ext>
            </a:extLst>
          </p:cNvPr>
          <p:cNvSpPr txBox="1">
            <a:spLocks noChangeArrowheads="1"/>
          </p:cNvSpPr>
          <p:nvPr/>
        </p:nvSpPr>
        <p:spPr bwMode="auto">
          <a:xfrm>
            <a:off x="800814" y="1349165"/>
            <a:ext cx="1078158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200" i="1" dirty="0" smtClean="0">
                <a:solidFill>
                  <a:srgbClr val="0070C0"/>
                </a:solidFill>
                <a:effectLst/>
                <a:latin typeface="Calibri" panose="020F0502020204030204" pitchFamily="34" charset="0"/>
                <a:ea typeface="游明朝" panose="02020400000000000000" pitchFamily="18" charset="-128"/>
                <a:cs typeface="Times New Roman" panose="02020603050405020304" pitchFamily="18" charset="0"/>
              </a:rPr>
              <a:t>Quan sát hình 4.2 SGK và cho biết “ Làm thế nào để xác định vị trí của các chòm sao?” bằng cách hoàn thành PHT số 2 </a:t>
            </a:r>
            <a:endParaRPr lang="en-US" dirty="0"/>
          </a:p>
        </p:txBody>
      </p:sp>
      <p:pic>
        <p:nvPicPr>
          <p:cNvPr id="5" name="Picture 4"/>
          <p:cNvPicPr>
            <a:picLocks noChangeAspect="1"/>
          </p:cNvPicPr>
          <p:nvPr/>
        </p:nvPicPr>
        <p:blipFill>
          <a:blip r:embed="rId4"/>
          <a:stretch>
            <a:fillRect/>
          </a:stretch>
        </p:blipFill>
        <p:spPr>
          <a:xfrm>
            <a:off x="1507780" y="2293970"/>
            <a:ext cx="9160220" cy="3878230"/>
          </a:xfrm>
          <a:prstGeom prst="rect">
            <a:avLst/>
          </a:prstGeom>
        </p:spPr>
      </p:pic>
    </p:spTree>
    <p:extLst>
      <p:ext uri="{BB962C8B-B14F-4D97-AF65-F5344CB8AC3E}">
        <p14:creationId xmlns:p14="http://schemas.microsoft.com/office/powerpoint/2010/main" val="100220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par>
                                <p:cTn id="13" presetID="16" presetClass="entr" presetSubtype="21"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barn(inVertical)">
                                      <p:cBhvr>
                                        <p:cTn id="15" dur="500"/>
                                        <p:tgtEl>
                                          <p:spTgt spid="3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barn(inVertical)">
                                      <p:cBhvr>
                                        <p:cTn id="18" dur="500"/>
                                        <p:tgtEl>
                                          <p:spTgt spid="40"/>
                                        </p:tgtEl>
                                      </p:cBhvr>
                                    </p:animEffect>
                                  </p:childTnLst>
                                </p:cTn>
                              </p:par>
                              <p:par>
                                <p:cTn id="19" presetID="16" presetClass="entr" presetSubtype="21"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barn(inVertical)">
                                      <p:cBhvr>
                                        <p:cTn id="21" dur="500"/>
                                        <p:tgtEl>
                                          <p:spTgt spid="41"/>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barn(inVertical)">
                                      <p:cBhvr>
                                        <p:cTn id="24" dur="500"/>
                                        <p:tgtEl>
                                          <p:spTgt spid="42"/>
                                        </p:tgtEl>
                                      </p:cBhvr>
                                    </p:animEffect>
                                  </p:childTnLst>
                                </p:cTn>
                              </p:par>
                              <p:par>
                                <p:cTn id="25" presetID="16" presetClass="entr" presetSubtype="21"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0" grpId="0" animBg="1"/>
      <p:bldP spid="4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371600" y="225239"/>
            <a:ext cx="8746079" cy="727716"/>
            <a:chOff x="-2495353" y="2765504"/>
            <a:chExt cx="14947345" cy="1141004"/>
          </a:xfrm>
        </p:grpSpPr>
        <p:sp>
          <p:nvSpPr>
            <p:cNvPr id="11" name="Rectangle 8">
              <a:extLst>
                <a:ext uri="{FF2B5EF4-FFF2-40B4-BE49-F238E27FC236}">
                  <a16:creationId xmlns:a16="http://schemas.microsoft.com/office/drawing/2014/main" id="{0199C8A0-2F38-4B53-BCD2-3CD0E3E71A4E}"/>
                </a:ext>
              </a:extLst>
            </p:cNvPr>
            <p:cNvSpPr>
              <a:spLocks noChangeArrowheads="1"/>
            </p:cNvSpPr>
            <p:nvPr/>
          </p:nvSpPr>
          <p:spPr bwMode="auto">
            <a:xfrm>
              <a:off x="259992" y="2792617"/>
              <a:ext cx="12192000" cy="1113891"/>
            </a:xfrm>
            <a:prstGeom prst="rect">
              <a:avLst/>
            </a:prstGeom>
            <a:solidFill>
              <a:schemeClr val="bg1">
                <a:alpha val="59000"/>
              </a:schemeClr>
            </a:solidFill>
            <a:ln>
              <a:noFill/>
            </a:ln>
          </p:spPr>
          <p:txBody>
            <a:bodyPr wrap="none" lIns="90000" tIns="46800" rIns="90000" bIns="46800"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2" name="TextBox 10">
              <a:extLst>
                <a:ext uri="{FF2B5EF4-FFF2-40B4-BE49-F238E27FC236}">
                  <a16:creationId xmlns:a16="http://schemas.microsoft.com/office/drawing/2014/main" id="{D3F23508-502C-46EB-93E0-8C668CECE503}"/>
                </a:ext>
              </a:extLst>
            </p:cNvPr>
            <p:cNvSpPr>
              <a:spLocks noChangeArrowheads="1"/>
            </p:cNvSpPr>
            <p:nvPr>
              <p:custDataLst>
                <p:tags r:id="rId1"/>
              </p:custDataLst>
            </p:nvPr>
          </p:nvSpPr>
          <p:spPr bwMode="auto">
            <a:xfrm>
              <a:off x="-2495353" y="2765504"/>
              <a:ext cx="13299711" cy="578882"/>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r>
                <a:rPr lang="en-US" altLang="en-US" sz="2800" b="1" dirty="0" smtClean="0">
                  <a:solidFill>
                    <a:srgbClr val="7030A0"/>
                  </a:solidFill>
                  <a:ea typeface="ＭＳ Ｐゴシック" panose="020B0600070205080204" pitchFamily="50" charset="-128"/>
                </a:rPr>
                <a:t>BẢN ĐỒ SAO</a:t>
              </a:r>
              <a:endParaRPr lang="en-US" altLang="en-US" sz="2800" b="1" dirty="0">
                <a:solidFill>
                  <a:srgbClr val="7030A0"/>
                </a:solidFill>
              </a:endParaRPr>
            </a:p>
          </p:txBody>
        </p:sp>
        <p:sp>
          <p:nvSpPr>
            <p:cNvPr id="13" name="Rounded Rectangle 12"/>
            <p:cNvSpPr/>
            <p:nvPr/>
          </p:nvSpPr>
          <p:spPr>
            <a:xfrm>
              <a:off x="266700" y="2829298"/>
              <a:ext cx="1507762" cy="649389"/>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pPr>
              <a:r>
                <a:rPr lang="en-US" altLang="en-US" sz="3600" b="1" i="1" dirty="0">
                  <a:latin typeface="Times New Roman" panose="02020603050405020304" pitchFamily="18" charset="0"/>
                  <a:cs typeface="Times New Roman" panose="02020603050405020304" pitchFamily="18" charset="0"/>
                </a:rPr>
                <a:t>I</a:t>
              </a:r>
            </a:p>
          </p:txBody>
        </p:sp>
      </p:grpSp>
      <p:sp>
        <p:nvSpPr>
          <p:cNvPr id="18" name="TextBox 17"/>
          <p:cNvSpPr txBox="1"/>
          <p:nvPr/>
        </p:nvSpPr>
        <p:spPr>
          <a:xfrm>
            <a:off x="4836740" y="1082337"/>
            <a:ext cx="2278575" cy="400110"/>
          </a:xfrm>
          <a:prstGeom prst="rect">
            <a:avLst/>
          </a:prstGeom>
          <a:noFill/>
        </p:spPr>
        <p:txBody>
          <a:bodyPr wrap="square" rtlCol="0">
            <a:spAutoFit/>
          </a:bodyPr>
          <a:lstStyle/>
          <a:p>
            <a:r>
              <a:rPr lang="en-US" sz="2000" b="1" i="1" dirty="0" smtClean="0">
                <a:latin typeface="Times New Roman" panose="02020603050405020304" pitchFamily="18" charset="0"/>
                <a:cs typeface="Times New Roman" panose="02020603050405020304" pitchFamily="18" charset="0"/>
              </a:rPr>
              <a:t>Phiếu học tập số 2</a:t>
            </a:r>
            <a:endParaRPr lang="en-US" sz="2000" b="1" i="1" dirty="0">
              <a:latin typeface="Times New Roman" panose="02020603050405020304" pitchFamily="18" charset="0"/>
              <a:cs typeface="Times New Roman" panose="02020603050405020304" pitchFamily="18" charset="0"/>
            </a:endParaRPr>
          </a:p>
        </p:txBody>
      </p:sp>
      <p:graphicFrame>
        <p:nvGraphicFramePr>
          <p:cNvPr id="21" name="Table 20"/>
          <p:cNvGraphicFramePr>
            <a:graphicFrameLocks noGrp="1"/>
          </p:cNvGraphicFramePr>
          <p:nvPr>
            <p:extLst>
              <p:ext uri="{D42A27DB-BD31-4B8C-83A1-F6EECF244321}">
                <p14:modId xmlns:p14="http://schemas.microsoft.com/office/powerpoint/2010/main" val="3883136439"/>
              </p:ext>
            </p:extLst>
          </p:nvPr>
        </p:nvGraphicFramePr>
        <p:xfrm>
          <a:off x="1104899" y="983694"/>
          <a:ext cx="9982200" cy="5013058"/>
        </p:xfrm>
        <a:graphic>
          <a:graphicData uri="http://schemas.openxmlformats.org/drawingml/2006/table">
            <a:tbl>
              <a:tblPr firstRow="1" firstCol="1" bandRow="1"/>
              <a:tblGrid>
                <a:gridCol w="3543300">
                  <a:extLst>
                    <a:ext uri="{9D8B030D-6E8A-4147-A177-3AD203B41FA5}">
                      <a16:colId xmlns:a16="http://schemas.microsoft.com/office/drawing/2014/main" val="4204000673"/>
                    </a:ext>
                  </a:extLst>
                </a:gridCol>
                <a:gridCol w="6438900">
                  <a:extLst>
                    <a:ext uri="{9D8B030D-6E8A-4147-A177-3AD203B41FA5}">
                      <a16:colId xmlns:a16="http://schemas.microsoft.com/office/drawing/2014/main" val="1728914259"/>
                    </a:ext>
                  </a:extLst>
                </a:gridCol>
              </a:tblGrid>
              <a:tr h="540306">
                <a:tc gridSpan="2">
                  <a:txBody>
                    <a:bodyPr/>
                    <a:lstStyle/>
                    <a:p>
                      <a:pPr algn="ctr">
                        <a:spcBef>
                          <a:spcPts val="600"/>
                        </a:spcBef>
                        <a:spcAft>
                          <a:spcPts val="0"/>
                        </a:spcAft>
                      </a:pP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98748567"/>
                  </a:ext>
                </a:extLst>
              </a:tr>
              <a:tr h="434152">
                <a:tc>
                  <a:txBody>
                    <a:bodyPr/>
                    <a:lstStyle/>
                    <a:p>
                      <a:pPr algn="ctr">
                        <a:spcBef>
                          <a:spcPts val="600"/>
                        </a:spcBef>
                        <a:spcAft>
                          <a:spcPts val="0"/>
                        </a:spcAft>
                      </a:pP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 hỏi</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Nội dung trả </a:t>
                      </a:r>
                      <a:r>
                        <a:rPr lang="en-US" sz="20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lời</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615898"/>
                  </a:ext>
                </a:extLst>
              </a:tr>
              <a:tr h="1447800">
                <a:tc>
                  <a:txBody>
                    <a:bodyPr/>
                    <a:lstStyle/>
                    <a:p>
                      <a:pPr algn="l">
                        <a:spcBef>
                          <a:spcPts val="600"/>
                        </a:spcBef>
                        <a:spcAft>
                          <a:spcPts val="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 </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đồ</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sao là gì?</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0"/>
                        </a:spcAft>
                      </a:pPr>
                      <a:r>
                        <a:rPr lang="en-US" sz="20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7284746"/>
                  </a:ext>
                </a:extLst>
              </a:tr>
              <a:tr h="1295400">
                <a:tc>
                  <a:txBody>
                    <a:bodyPr/>
                    <a:lstStyle/>
                    <a:p>
                      <a:pPr algn="l">
                        <a:spcBef>
                          <a:spcPts val="600"/>
                        </a:spcBef>
                        <a:spcAft>
                          <a:spcPts val="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Tại sao lại cần bản đồ sao?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7526188"/>
                  </a:ext>
                </a:extLst>
              </a:tr>
              <a:tr h="1295400">
                <a:tc>
                  <a:txBody>
                    <a:bodyPr/>
                    <a:lstStyle/>
                    <a:p>
                      <a:pPr algn="l">
                        <a:spcBef>
                          <a:spcPts val="600"/>
                        </a:spcBef>
                        <a:spcAft>
                          <a:spcPts val="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Sử dụng bản đồ sao như thế nào?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0218091"/>
                  </a:ext>
                </a:extLst>
              </a:tr>
            </a:tbl>
          </a:graphicData>
        </a:graphic>
      </p:graphicFrame>
      <p:sp>
        <p:nvSpPr>
          <p:cNvPr id="3" name="Rectangle 2"/>
          <p:cNvSpPr/>
          <p:nvPr/>
        </p:nvSpPr>
        <p:spPr>
          <a:xfrm>
            <a:off x="4836740" y="2145321"/>
            <a:ext cx="6096000" cy="1015663"/>
          </a:xfrm>
          <a:prstGeom prst="rect">
            <a:avLst/>
          </a:prstGeom>
        </p:spPr>
        <p:txBody>
          <a:bodyPr>
            <a:spAutoFit/>
          </a:bodyPr>
          <a:lstStyle/>
          <a:p>
            <a:pPr>
              <a:spcBef>
                <a:spcPts val="600"/>
              </a:spcBef>
            </a:pP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Bản đồ sao là hình ảnh các chòm sao được định vị trên bầu trời dựa vào vị trí quan sát, thời điểm quan sát ở mặt đất theo vĩ độ nơi quan sát.</a:t>
            </a:r>
          </a:p>
        </p:txBody>
      </p:sp>
      <p:sp>
        <p:nvSpPr>
          <p:cNvPr id="4" name="Rectangle 3"/>
          <p:cNvSpPr/>
          <p:nvPr/>
        </p:nvSpPr>
        <p:spPr>
          <a:xfrm>
            <a:off x="4956712" y="3717370"/>
            <a:ext cx="4772460" cy="400110"/>
          </a:xfrm>
          <a:prstGeom prst="rect">
            <a:avLst/>
          </a:prstGeom>
        </p:spPr>
        <p:txBody>
          <a:bodyPr wrap="none">
            <a:spAutoFit/>
          </a:bodyPr>
          <a:lstStyle/>
          <a:p>
            <a:pPr>
              <a:spcBef>
                <a:spcPts val="600"/>
              </a:spcBef>
            </a:pP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 xác định được các chòm sao trên bầu trời</a:t>
            </a:r>
          </a:p>
        </p:txBody>
      </p:sp>
      <p:sp>
        <p:nvSpPr>
          <p:cNvPr id="5" name="Rectangle 4"/>
          <p:cNvSpPr/>
          <p:nvPr/>
        </p:nvSpPr>
        <p:spPr>
          <a:xfrm>
            <a:off x="4960619" y="4876800"/>
            <a:ext cx="6096000" cy="707886"/>
          </a:xfrm>
          <a:prstGeom prst="rect">
            <a:avLst/>
          </a:prstGeom>
        </p:spPr>
        <p:txBody>
          <a:bodyPr>
            <a:spAutoFit/>
          </a:bodyPr>
          <a:lstStyle/>
          <a:p>
            <a:pPr>
              <a:spcBef>
                <a:spcPts val="600"/>
              </a:spcBef>
            </a:pPr>
            <a:r>
              <a:rPr lang="en-US" sz="2000" dirty="0">
                <a:latin typeface="Times New Roman" panose="02020603050405020304" pitchFamily="18" charset="0"/>
                <a:cs typeface="Times New Roman" panose="02020603050405020304" pitchFamily="18" charset="0"/>
              </a:rPr>
              <a:t>S</a:t>
            </a:r>
            <a:r>
              <a:rPr lang="vi-VN" sz="2000" dirty="0" smtClean="0">
                <a:latin typeface="Times New Roman" panose="02020603050405020304" pitchFamily="18" charset="0"/>
                <a:cs typeface="Times New Roman" panose="02020603050405020304" pitchFamily="18" charset="0"/>
              </a:rPr>
              <a:t>ử </a:t>
            </a:r>
            <a:r>
              <a:rPr lang="vi-VN" sz="2000" dirty="0">
                <a:latin typeface="Times New Roman" panose="02020603050405020304" pitchFamily="18" charset="0"/>
                <a:cs typeface="Times New Roman" panose="02020603050405020304" pitchFamily="18" charset="0"/>
              </a:rPr>
              <a:t>dụng để xác định và định vị các vật thể thiên văn như các ngôi sao, chòm sao và thiên hà.</a:t>
            </a:r>
            <a:endPar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4964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371600" y="225239"/>
            <a:ext cx="8746079" cy="727716"/>
            <a:chOff x="-2495353" y="2765504"/>
            <a:chExt cx="14947345" cy="1141004"/>
          </a:xfrm>
        </p:grpSpPr>
        <p:sp>
          <p:nvSpPr>
            <p:cNvPr id="11" name="Rectangle 8">
              <a:extLst>
                <a:ext uri="{FF2B5EF4-FFF2-40B4-BE49-F238E27FC236}">
                  <a16:creationId xmlns:a16="http://schemas.microsoft.com/office/drawing/2014/main" id="{0199C8A0-2F38-4B53-BCD2-3CD0E3E71A4E}"/>
                </a:ext>
              </a:extLst>
            </p:cNvPr>
            <p:cNvSpPr>
              <a:spLocks noChangeArrowheads="1"/>
            </p:cNvSpPr>
            <p:nvPr/>
          </p:nvSpPr>
          <p:spPr bwMode="auto">
            <a:xfrm>
              <a:off x="259992" y="2792617"/>
              <a:ext cx="12192000" cy="1113891"/>
            </a:xfrm>
            <a:prstGeom prst="rect">
              <a:avLst/>
            </a:prstGeom>
            <a:solidFill>
              <a:schemeClr val="bg1">
                <a:alpha val="59000"/>
              </a:schemeClr>
            </a:solidFill>
            <a:ln>
              <a:noFill/>
            </a:ln>
          </p:spPr>
          <p:txBody>
            <a:bodyPr wrap="none" lIns="90000" tIns="46800" rIns="90000" bIns="46800"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2" name="TextBox 10">
              <a:extLst>
                <a:ext uri="{FF2B5EF4-FFF2-40B4-BE49-F238E27FC236}">
                  <a16:creationId xmlns:a16="http://schemas.microsoft.com/office/drawing/2014/main" id="{D3F23508-502C-46EB-93E0-8C668CECE503}"/>
                </a:ext>
              </a:extLst>
            </p:cNvPr>
            <p:cNvSpPr>
              <a:spLocks noChangeArrowheads="1"/>
            </p:cNvSpPr>
            <p:nvPr>
              <p:custDataLst>
                <p:tags r:id="rId1"/>
              </p:custDataLst>
            </p:nvPr>
          </p:nvSpPr>
          <p:spPr bwMode="auto">
            <a:xfrm>
              <a:off x="-2495353" y="2765504"/>
              <a:ext cx="13299711" cy="578882"/>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r>
                <a:rPr lang="en-US" altLang="en-US" sz="2800" b="1" dirty="0" smtClean="0">
                  <a:solidFill>
                    <a:srgbClr val="7030A0"/>
                  </a:solidFill>
                  <a:ea typeface="ＭＳ Ｐゴシック" panose="020B0600070205080204" pitchFamily="50" charset="-128"/>
                </a:rPr>
                <a:t>BẢN ĐỒ SAO</a:t>
              </a:r>
              <a:endParaRPr lang="en-US" altLang="en-US" sz="2800" b="1" dirty="0">
                <a:solidFill>
                  <a:srgbClr val="7030A0"/>
                </a:solidFill>
              </a:endParaRPr>
            </a:p>
          </p:txBody>
        </p:sp>
        <p:sp>
          <p:nvSpPr>
            <p:cNvPr id="13" name="Rounded Rectangle 12"/>
            <p:cNvSpPr/>
            <p:nvPr/>
          </p:nvSpPr>
          <p:spPr>
            <a:xfrm>
              <a:off x="266700" y="2829298"/>
              <a:ext cx="1507762" cy="649389"/>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pPr>
              <a:r>
                <a:rPr lang="en-US" altLang="en-US" sz="3600" b="1" i="1" dirty="0">
                  <a:latin typeface="Times New Roman" panose="02020603050405020304" pitchFamily="18" charset="0"/>
                  <a:cs typeface="Times New Roman" panose="02020603050405020304" pitchFamily="18" charset="0"/>
                </a:rPr>
                <a:t>I</a:t>
              </a:r>
            </a:p>
          </p:txBody>
        </p:sp>
      </p:grpSp>
      <p:pic>
        <p:nvPicPr>
          <p:cNvPr id="4098" name="Picture 2" descr="Trước Galileo 1.000 năm,Trung Quốc đã tạo ra bản đồ sao cổ nhất thế giớ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664" y="952955"/>
            <a:ext cx="4495800" cy="47720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14264" y="5729550"/>
            <a:ext cx="4038600" cy="707886"/>
          </a:xfrm>
          <a:prstGeom prst="rect">
            <a:avLst/>
          </a:prstGeom>
          <a:noFill/>
        </p:spPr>
        <p:txBody>
          <a:bodyPr wrap="square" rtlCol="0">
            <a:spAutoFit/>
          </a:bodyPr>
          <a:lstStyle/>
          <a:p>
            <a:pPr algn="ctr"/>
            <a:r>
              <a:rPr lang="en-US" sz="2000" b="1" dirty="0" smtClean="0">
                <a:latin typeface="Times New Roman" panose="02020603050405020304" pitchFamily="18" charset="0"/>
                <a:cs typeface="Times New Roman" panose="02020603050405020304" pitchFamily="18" charset="0"/>
              </a:rPr>
              <a:t>Bản đồ sao cổ nhất của người </a:t>
            </a:r>
          </a:p>
          <a:p>
            <a:pPr algn="ctr"/>
            <a:r>
              <a:rPr lang="en-US" sz="2000" b="1" dirty="0" smtClean="0">
                <a:latin typeface="Times New Roman" panose="02020603050405020304" pitchFamily="18" charset="0"/>
                <a:cs typeface="Times New Roman" panose="02020603050405020304" pitchFamily="18" charset="0"/>
              </a:rPr>
              <a:t>Trung Quốc</a:t>
            </a:r>
            <a:endParaRPr lang="en-US" sz="2000" b="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4"/>
          <a:stretch>
            <a:fillRect/>
          </a:stretch>
        </p:blipFill>
        <p:spPr>
          <a:xfrm>
            <a:off x="5867400" y="952955"/>
            <a:ext cx="5522371" cy="4754732"/>
          </a:xfrm>
          <a:prstGeom prst="rect">
            <a:avLst/>
          </a:prstGeom>
        </p:spPr>
      </p:pic>
      <p:sp>
        <p:nvSpPr>
          <p:cNvPr id="4" name="Rectangle 3"/>
          <p:cNvSpPr/>
          <p:nvPr/>
        </p:nvSpPr>
        <p:spPr>
          <a:xfrm>
            <a:off x="5943600" y="5724980"/>
            <a:ext cx="5446171" cy="369332"/>
          </a:xfrm>
          <a:prstGeom prst="rect">
            <a:avLst/>
          </a:prstGeom>
        </p:spPr>
        <p:txBody>
          <a:bodyPr wrap="square">
            <a:spAutoFit/>
          </a:bodyPr>
          <a:lstStyle/>
          <a:p>
            <a:pPr algn="ctr"/>
            <a:r>
              <a:rPr lang="en-US" b="1" dirty="0" smtClean="0">
                <a:latin typeface="Times New Roman" panose="02020603050405020304" pitchFamily="18" charset="0"/>
                <a:cs typeface="Times New Roman" panose="02020603050405020304" pitchFamily="18" charset="0"/>
              </a:rPr>
              <a:t>88 chòm sao trên bầu trời hiện đại</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8170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arn(inVertical)">
                                      <p:cBhvr>
                                        <p:cTn id="7" dur="500"/>
                                        <p:tgtEl>
                                          <p:spTgt spid="409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4"/>
          <a:stretch>
            <a:fillRect/>
          </a:stretch>
        </p:blipFill>
        <p:spPr>
          <a:xfrm>
            <a:off x="753597" y="726905"/>
            <a:ext cx="4511607" cy="2661926"/>
          </a:xfrm>
          <a:prstGeom prst="rect">
            <a:avLst/>
          </a:prstGeom>
        </p:spPr>
      </p:pic>
      <p:pic>
        <p:nvPicPr>
          <p:cNvPr id="28" name="Picture 27"/>
          <p:cNvPicPr>
            <a:picLocks noChangeAspect="1"/>
          </p:cNvPicPr>
          <p:nvPr/>
        </p:nvPicPr>
        <p:blipFill>
          <a:blip r:embed="rId5"/>
          <a:stretch>
            <a:fillRect/>
          </a:stretch>
        </p:blipFill>
        <p:spPr>
          <a:xfrm>
            <a:off x="789945" y="3774814"/>
            <a:ext cx="4511607" cy="2419226"/>
          </a:xfrm>
          <a:prstGeom prst="rect">
            <a:avLst/>
          </a:prstGeom>
        </p:spPr>
      </p:pic>
      <p:pic>
        <p:nvPicPr>
          <p:cNvPr id="29" name="Picture 28"/>
          <p:cNvPicPr>
            <a:picLocks noChangeAspect="1"/>
          </p:cNvPicPr>
          <p:nvPr/>
        </p:nvPicPr>
        <p:blipFill>
          <a:blip r:embed="rId6"/>
          <a:stretch>
            <a:fillRect/>
          </a:stretch>
        </p:blipFill>
        <p:spPr>
          <a:xfrm>
            <a:off x="6096000" y="800495"/>
            <a:ext cx="5086807" cy="2641205"/>
          </a:xfrm>
          <a:prstGeom prst="rect">
            <a:avLst/>
          </a:prstGeom>
        </p:spPr>
      </p:pic>
      <p:pic>
        <p:nvPicPr>
          <p:cNvPr id="30" name="Picture 29"/>
          <p:cNvPicPr>
            <a:picLocks noChangeAspect="1"/>
          </p:cNvPicPr>
          <p:nvPr/>
        </p:nvPicPr>
        <p:blipFill>
          <a:blip r:embed="rId7"/>
          <a:stretch>
            <a:fillRect/>
          </a:stretch>
        </p:blipFill>
        <p:spPr>
          <a:xfrm>
            <a:off x="6096000" y="3800214"/>
            <a:ext cx="4953000" cy="2393826"/>
          </a:xfrm>
          <a:prstGeom prst="rect">
            <a:avLst/>
          </a:prstGeom>
        </p:spPr>
      </p:pic>
      <p:grpSp>
        <p:nvGrpSpPr>
          <p:cNvPr id="20" name="Group 19"/>
          <p:cNvGrpSpPr/>
          <p:nvPr/>
        </p:nvGrpSpPr>
        <p:grpSpPr>
          <a:xfrm>
            <a:off x="-1371600" y="225239"/>
            <a:ext cx="8746079" cy="727716"/>
            <a:chOff x="-2495353" y="2765504"/>
            <a:chExt cx="14947345" cy="1141004"/>
          </a:xfrm>
        </p:grpSpPr>
        <p:sp>
          <p:nvSpPr>
            <p:cNvPr id="21" name="Rectangle 8">
              <a:extLst>
                <a:ext uri="{FF2B5EF4-FFF2-40B4-BE49-F238E27FC236}">
                  <a16:creationId xmlns:a16="http://schemas.microsoft.com/office/drawing/2014/main" id="{0199C8A0-2F38-4B53-BCD2-3CD0E3E71A4E}"/>
                </a:ext>
              </a:extLst>
            </p:cNvPr>
            <p:cNvSpPr>
              <a:spLocks noChangeArrowheads="1"/>
            </p:cNvSpPr>
            <p:nvPr/>
          </p:nvSpPr>
          <p:spPr bwMode="auto">
            <a:xfrm>
              <a:off x="259992" y="2792617"/>
              <a:ext cx="12192000" cy="1113891"/>
            </a:xfrm>
            <a:prstGeom prst="rect">
              <a:avLst/>
            </a:prstGeom>
            <a:solidFill>
              <a:schemeClr val="bg1">
                <a:alpha val="59000"/>
              </a:schemeClr>
            </a:solidFill>
            <a:ln>
              <a:noFill/>
            </a:ln>
          </p:spPr>
          <p:txBody>
            <a:bodyPr wrap="none" lIns="90000" tIns="46800" rIns="90000" bIns="46800"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2" name="TextBox 10">
              <a:extLst>
                <a:ext uri="{FF2B5EF4-FFF2-40B4-BE49-F238E27FC236}">
                  <a16:creationId xmlns:a16="http://schemas.microsoft.com/office/drawing/2014/main" id="{D3F23508-502C-46EB-93E0-8C668CECE503}"/>
                </a:ext>
              </a:extLst>
            </p:cNvPr>
            <p:cNvSpPr>
              <a:spLocks noChangeArrowheads="1"/>
            </p:cNvSpPr>
            <p:nvPr>
              <p:custDataLst>
                <p:tags r:id="rId1"/>
              </p:custDataLst>
            </p:nvPr>
          </p:nvSpPr>
          <p:spPr bwMode="auto">
            <a:xfrm>
              <a:off x="-2495353" y="2765504"/>
              <a:ext cx="13299711" cy="578882"/>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r>
                <a:rPr lang="en-US" altLang="en-US" sz="2800" b="1" dirty="0" smtClean="0">
                  <a:solidFill>
                    <a:srgbClr val="7030A0"/>
                  </a:solidFill>
                  <a:ea typeface="ＭＳ Ｐゴシック" panose="020B0600070205080204" pitchFamily="50" charset="-128"/>
                </a:rPr>
                <a:t>BẢN ĐỒ SAO</a:t>
              </a:r>
              <a:endParaRPr lang="en-US" altLang="en-US" sz="2800" b="1" dirty="0">
                <a:solidFill>
                  <a:srgbClr val="7030A0"/>
                </a:solidFill>
              </a:endParaRPr>
            </a:p>
          </p:txBody>
        </p:sp>
        <p:sp>
          <p:nvSpPr>
            <p:cNvPr id="23" name="Rounded Rectangle 22"/>
            <p:cNvSpPr/>
            <p:nvPr/>
          </p:nvSpPr>
          <p:spPr>
            <a:xfrm>
              <a:off x="266700" y="2829298"/>
              <a:ext cx="1507762" cy="649389"/>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pPr>
              <a:r>
                <a:rPr lang="en-US" altLang="en-US" sz="3600" b="1" i="1" dirty="0">
                  <a:latin typeface="Times New Roman" panose="02020603050405020304" pitchFamily="18" charset="0"/>
                  <a:cs typeface="Times New Roman" panose="02020603050405020304" pitchFamily="18" charset="0"/>
                </a:rPr>
                <a:t>I</a:t>
              </a:r>
            </a:p>
          </p:txBody>
        </p:sp>
      </p:grpSp>
      <p:sp>
        <p:nvSpPr>
          <p:cNvPr id="2" name="Rectangle 1"/>
          <p:cNvSpPr/>
          <p:nvPr/>
        </p:nvSpPr>
        <p:spPr>
          <a:xfrm>
            <a:off x="1676400" y="3367009"/>
            <a:ext cx="1992853" cy="369332"/>
          </a:xfrm>
          <a:prstGeom prst="rect">
            <a:avLst/>
          </a:prstGeom>
        </p:spPr>
        <p:txBody>
          <a:bodyPr wrap="none">
            <a:spAutoFit/>
          </a:bodyPr>
          <a:lstStyle/>
          <a:p>
            <a:pPr algn="ctr"/>
            <a:r>
              <a:rPr lang="en-US" dirty="0">
                <a:latin typeface="Times New Roman" panose="02020603050405020304" pitchFamily="18" charset="0"/>
                <a:cs typeface="Times New Roman" panose="02020603050405020304" pitchFamily="18" charset="0"/>
              </a:rPr>
              <a:t>Chòm sao Gấu Lớn</a:t>
            </a:r>
          </a:p>
        </p:txBody>
      </p:sp>
      <p:sp>
        <p:nvSpPr>
          <p:cNvPr id="3" name="Rectangle 2"/>
          <p:cNvSpPr/>
          <p:nvPr/>
        </p:nvSpPr>
        <p:spPr>
          <a:xfrm>
            <a:off x="1911126" y="6210691"/>
            <a:ext cx="1871025" cy="369332"/>
          </a:xfrm>
          <a:prstGeom prst="rect">
            <a:avLst/>
          </a:prstGeom>
        </p:spPr>
        <p:txBody>
          <a:bodyPr wrap="none">
            <a:spAutoFit/>
          </a:bodyPr>
          <a:lstStyle/>
          <a:p>
            <a:pPr algn="ctr"/>
            <a:r>
              <a:rPr lang="en-US" dirty="0">
                <a:latin typeface="Times New Roman" panose="02020603050405020304" pitchFamily="18" charset="0"/>
                <a:cs typeface="Times New Roman" panose="02020603050405020304" pitchFamily="18" charset="0"/>
              </a:rPr>
              <a:t>Chòm sao Gấu Bé</a:t>
            </a:r>
          </a:p>
        </p:txBody>
      </p:sp>
      <p:sp>
        <p:nvSpPr>
          <p:cNvPr id="5" name="Rectangle 4"/>
          <p:cNvSpPr/>
          <p:nvPr/>
        </p:nvSpPr>
        <p:spPr>
          <a:xfrm>
            <a:off x="7828800" y="3404842"/>
            <a:ext cx="2148986" cy="369332"/>
          </a:xfrm>
          <a:prstGeom prst="rect">
            <a:avLst/>
          </a:prstGeom>
        </p:spPr>
        <p:txBody>
          <a:bodyPr wrap="none">
            <a:spAutoFit/>
          </a:bodyPr>
          <a:lstStyle/>
          <a:p>
            <a:pPr algn="ctr"/>
            <a:r>
              <a:rPr lang="en-US" dirty="0">
                <a:latin typeface="Times New Roman" panose="02020603050405020304" pitchFamily="18" charset="0"/>
                <a:cs typeface="Times New Roman" panose="02020603050405020304" pitchFamily="18" charset="0"/>
              </a:rPr>
              <a:t>Chòm sao Thiên Hậu</a:t>
            </a:r>
          </a:p>
        </p:txBody>
      </p:sp>
      <p:sp>
        <p:nvSpPr>
          <p:cNvPr id="14" name="Rectangle 13"/>
          <p:cNvSpPr/>
          <p:nvPr/>
        </p:nvSpPr>
        <p:spPr>
          <a:xfrm>
            <a:off x="7879041" y="6220080"/>
            <a:ext cx="1386918" cy="369332"/>
          </a:xfrm>
          <a:prstGeom prst="rect">
            <a:avLst/>
          </a:prstGeom>
        </p:spPr>
        <p:txBody>
          <a:bodyPr wrap="none">
            <a:spAutoFit/>
          </a:bodyPr>
          <a:lstStyle/>
          <a:p>
            <a:pPr algn="ctr"/>
            <a:r>
              <a:rPr lang="en-US" dirty="0">
                <a:latin typeface="Times New Roman" panose="02020603050405020304" pitchFamily="18" charset="0"/>
                <a:cs typeface="Times New Roman" panose="02020603050405020304" pitchFamily="18" charset="0"/>
              </a:rPr>
              <a:t>Sao Bắc Cực</a:t>
            </a:r>
          </a:p>
        </p:txBody>
      </p:sp>
    </p:spTree>
    <p:extLst>
      <p:ext uri="{BB962C8B-B14F-4D97-AF65-F5344CB8AC3E}">
        <p14:creationId xmlns:p14="http://schemas.microsoft.com/office/powerpoint/2010/main" val="3685943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barn(inVertical)">
                                      <p:cBhvr>
                                        <p:cTn id="15" dur="500"/>
                                        <p:tgtEl>
                                          <p:spTgt spid="2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barn(inVertical)">
                                      <p:cBhvr>
                                        <p:cTn id="23" dur="500"/>
                                        <p:tgtEl>
                                          <p:spTgt spid="2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barn(inVertical)">
                                      <p:cBhvr>
                                        <p:cTn id="31" dur="500"/>
                                        <p:tgtEl>
                                          <p:spTgt spid="30"/>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8DA23E5-C024-4BA9-8355-C631ACAFD8F1}"/>
              </a:ext>
            </a:extLst>
          </p:cNvPr>
          <p:cNvGrpSpPr/>
          <p:nvPr/>
        </p:nvGrpSpPr>
        <p:grpSpPr>
          <a:xfrm>
            <a:off x="264332" y="1306749"/>
            <a:ext cx="11546669" cy="1189625"/>
            <a:chOff x="659530" y="1905001"/>
            <a:chExt cx="11075270" cy="1189625"/>
          </a:xfrm>
        </p:grpSpPr>
        <p:sp>
          <p:nvSpPr>
            <p:cNvPr id="6" name="Rectangle 5">
              <a:extLst>
                <a:ext uri="{FF2B5EF4-FFF2-40B4-BE49-F238E27FC236}">
                  <a16:creationId xmlns:a16="http://schemas.microsoft.com/office/drawing/2014/main" id="{982B2824-C713-4434-9371-269F63BC2BAF}"/>
                </a:ext>
              </a:extLst>
            </p:cNvPr>
            <p:cNvSpPr/>
            <p:nvPr/>
          </p:nvSpPr>
          <p:spPr>
            <a:xfrm>
              <a:off x="659530" y="2349500"/>
              <a:ext cx="2157663" cy="745126"/>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Times New Roman" panose="02020603050405020304" pitchFamily="18" charset="0"/>
                  <a:cs typeface="Times New Roman" panose="02020603050405020304" pitchFamily="18" charset="0"/>
                </a:rPr>
                <a:t>Chòm sao Gấu Lớn</a:t>
              </a:r>
              <a:endParaRPr lang="en-US" sz="2000"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3BB82467-9D5B-4D1B-B1DD-DE7595A48D94}"/>
                </a:ext>
              </a:extLst>
            </p:cNvPr>
            <p:cNvSpPr/>
            <p:nvPr/>
          </p:nvSpPr>
          <p:spPr>
            <a:xfrm>
              <a:off x="3657600" y="2362200"/>
              <a:ext cx="2156983" cy="732426"/>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Times New Roman" panose="02020603050405020304" pitchFamily="18" charset="0"/>
                  <a:cs typeface="Times New Roman" panose="02020603050405020304" pitchFamily="18" charset="0"/>
                </a:rPr>
                <a:t>Chòm sao Gấu Bé</a:t>
              </a:r>
              <a:endParaRPr lang="en-US" sz="2000"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66ADA3FB-5722-440E-89F6-9519CBCBBEFD}"/>
                </a:ext>
              </a:extLst>
            </p:cNvPr>
            <p:cNvSpPr/>
            <p:nvPr/>
          </p:nvSpPr>
          <p:spPr>
            <a:xfrm>
              <a:off x="6776586" y="2370220"/>
              <a:ext cx="2253916" cy="724405"/>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Times New Roman" panose="02020603050405020304" pitchFamily="18" charset="0"/>
                  <a:cs typeface="Times New Roman" panose="02020603050405020304" pitchFamily="18" charset="0"/>
                </a:rPr>
                <a:t>Chòm sao Thiên Hậu</a:t>
              </a:r>
              <a:endParaRPr lang="en-US" sz="2000" dirty="0">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0CBAF9AF-D3F0-4C51-8147-47CDDB4E0BDB}"/>
                </a:ext>
              </a:extLst>
            </p:cNvPr>
            <p:cNvSpPr/>
            <p:nvPr/>
          </p:nvSpPr>
          <p:spPr>
            <a:xfrm>
              <a:off x="9829800" y="2370221"/>
              <a:ext cx="1905000" cy="724404"/>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Times New Roman" panose="02020603050405020304" pitchFamily="18" charset="0"/>
                  <a:cs typeface="Times New Roman" panose="02020603050405020304" pitchFamily="18" charset="0"/>
                </a:rPr>
                <a:t>Sao Bắc Cực</a:t>
              </a:r>
              <a:endParaRPr lang="en-US" sz="2000" dirty="0">
                <a:latin typeface="Times New Roman" panose="02020603050405020304" pitchFamily="18" charset="0"/>
                <a:cs typeface="Times New Roman" panose="02020603050405020304" pitchFamily="18" charset="0"/>
              </a:endParaRPr>
            </a:p>
          </p:txBody>
        </p:sp>
        <p:cxnSp>
          <p:nvCxnSpPr>
            <p:cNvPr id="10" name="Connector: Elbow 9">
              <a:extLst>
                <a:ext uri="{FF2B5EF4-FFF2-40B4-BE49-F238E27FC236}">
                  <a16:creationId xmlns:a16="http://schemas.microsoft.com/office/drawing/2014/main" id="{A5AA6844-D590-460D-8345-53A524EB7506}"/>
                </a:ext>
              </a:extLst>
            </p:cNvPr>
            <p:cNvCxnSpPr>
              <a:cxnSpLocks/>
            </p:cNvCxnSpPr>
            <p:nvPr/>
          </p:nvCxnSpPr>
          <p:spPr>
            <a:xfrm rot="5400000">
              <a:off x="3704376" y="351577"/>
              <a:ext cx="457200" cy="3564047"/>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1" name="Connector: Elbow 10">
              <a:extLst>
                <a:ext uri="{FF2B5EF4-FFF2-40B4-BE49-F238E27FC236}">
                  <a16:creationId xmlns:a16="http://schemas.microsoft.com/office/drawing/2014/main" id="{7C70DD5D-D678-424F-A415-BDE9A98B8822}"/>
                </a:ext>
              </a:extLst>
            </p:cNvPr>
            <p:cNvCxnSpPr>
              <a:cxnSpLocks/>
            </p:cNvCxnSpPr>
            <p:nvPr/>
          </p:nvCxnSpPr>
          <p:spPr>
            <a:xfrm>
              <a:off x="5715000" y="2133600"/>
              <a:ext cx="5143500" cy="236621"/>
            </a:xfrm>
            <a:prstGeom prst="bentConnector2">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2" name="Connector: Elbow 15">
              <a:extLst>
                <a:ext uri="{FF2B5EF4-FFF2-40B4-BE49-F238E27FC236}">
                  <a16:creationId xmlns:a16="http://schemas.microsoft.com/office/drawing/2014/main" id="{A34FC337-921C-42F0-A96A-DD75C68000BB}"/>
                </a:ext>
              </a:extLst>
            </p:cNvPr>
            <p:cNvCxnSpPr>
              <a:cxnSpLocks/>
            </p:cNvCxnSpPr>
            <p:nvPr/>
          </p:nvCxnSpPr>
          <p:spPr>
            <a:xfrm>
              <a:off x="5715000" y="2132798"/>
              <a:ext cx="2153251" cy="229402"/>
            </a:xfrm>
            <a:prstGeom prst="bentConnector2">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3" name="Connector: Elbow 17">
              <a:extLst>
                <a:ext uri="{FF2B5EF4-FFF2-40B4-BE49-F238E27FC236}">
                  <a16:creationId xmlns:a16="http://schemas.microsoft.com/office/drawing/2014/main" id="{E63ED02A-268E-47E3-8250-D0E5E7D5EAEB}"/>
                </a:ext>
              </a:extLst>
            </p:cNvPr>
            <p:cNvCxnSpPr>
              <a:cxnSpLocks/>
              <a:endCxn id="7" idx="0"/>
            </p:cNvCxnSpPr>
            <p:nvPr/>
          </p:nvCxnSpPr>
          <p:spPr>
            <a:xfrm rot="10800000" flipV="1">
              <a:off x="4736092" y="2132798"/>
              <a:ext cx="453737" cy="229402"/>
            </a:xfrm>
            <a:prstGeom prst="bentConnector2">
              <a:avLst/>
            </a:prstGeom>
            <a:ln w="19050">
              <a:tailEnd type="triangle"/>
            </a:ln>
          </p:spPr>
          <p:style>
            <a:lnRef idx="1">
              <a:schemeClr val="accent1"/>
            </a:lnRef>
            <a:fillRef idx="0">
              <a:schemeClr val="accent1"/>
            </a:fillRef>
            <a:effectRef idx="0">
              <a:schemeClr val="accent1"/>
            </a:effectRef>
            <a:fontRef idx="minor">
              <a:schemeClr val="tx1"/>
            </a:fontRef>
          </p:style>
        </p:cxnSp>
      </p:grpSp>
      <p:sp>
        <p:nvSpPr>
          <p:cNvPr id="17" name="Rectangle: Rounded Corners 25">
            <a:extLst>
              <a:ext uri="{FF2B5EF4-FFF2-40B4-BE49-F238E27FC236}">
                <a16:creationId xmlns:a16="http://schemas.microsoft.com/office/drawing/2014/main" id="{E7BC6088-E3D7-4AEC-8453-6B51263F81F1}"/>
              </a:ext>
            </a:extLst>
          </p:cNvPr>
          <p:cNvSpPr/>
          <p:nvPr/>
        </p:nvSpPr>
        <p:spPr>
          <a:xfrm>
            <a:off x="838200" y="762000"/>
            <a:ext cx="10972800" cy="531989"/>
          </a:xfrm>
          <a:prstGeom prst="roundRect">
            <a:avLst>
              <a:gd name="adj" fmla="val 8564"/>
            </a:avLst>
          </a:prstGeom>
          <a:noFill/>
          <a:ln cmpd="dbl">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pic>
        <p:nvPicPr>
          <p:cNvPr id="18" name="Picture 17" descr="A picture containing logo&#10;&#10;Description automatically generated">
            <a:extLst>
              <a:ext uri="{FF2B5EF4-FFF2-40B4-BE49-F238E27FC236}">
                <a16:creationId xmlns:a16="http://schemas.microsoft.com/office/drawing/2014/main" id="{BE2FCF62-34C1-493B-94E6-06A45E3E98FA}"/>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24000" t="14445" r="24866" b="23333"/>
          <a:stretch/>
        </p:blipFill>
        <p:spPr>
          <a:xfrm>
            <a:off x="432851" y="398396"/>
            <a:ext cx="793052" cy="752727"/>
          </a:xfrm>
          <a:prstGeom prst="rect">
            <a:avLst/>
          </a:prstGeom>
        </p:spPr>
      </p:pic>
      <p:sp>
        <p:nvSpPr>
          <p:cNvPr id="19" name="Text Box 29">
            <a:extLst>
              <a:ext uri="{FF2B5EF4-FFF2-40B4-BE49-F238E27FC236}">
                <a16:creationId xmlns:a16="http://schemas.microsoft.com/office/drawing/2014/main" id="{A0300333-C687-4848-8F80-51CDEBECBDDC}"/>
              </a:ext>
            </a:extLst>
          </p:cNvPr>
          <p:cNvSpPr txBox="1">
            <a:spLocks noChangeArrowheads="1"/>
          </p:cNvSpPr>
          <p:nvPr/>
        </p:nvSpPr>
        <p:spPr bwMode="auto">
          <a:xfrm>
            <a:off x="1029414" y="818931"/>
            <a:ext cx="1079040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gn="ctr">
              <a:spcBef>
                <a:spcPts val="0"/>
              </a:spcBef>
            </a:pPr>
            <a:r>
              <a:rPr lang="en-US" sz="2200" i="1" dirty="0" smtClean="0">
                <a:solidFill>
                  <a:srgbClr val="0070C0"/>
                </a:solidFill>
                <a:effectLst/>
                <a:latin typeface="Calibri" panose="020F0502020204030204" pitchFamily="34" charset="0"/>
                <a:ea typeface="游明朝" panose="02020400000000000000" pitchFamily="18" charset="-128"/>
                <a:cs typeface="Times New Roman" panose="02020603050405020304" pitchFamily="18" charset="0"/>
              </a:rPr>
              <a:t>Làm thế nào để xác định được các chòm sao trên bản đồ?</a:t>
            </a:r>
            <a:endParaRPr lang="en-US" sz="2200" i="1" dirty="0">
              <a:solidFill>
                <a:srgbClr val="0070C0"/>
              </a:solidFill>
              <a:effectLst/>
              <a:latin typeface="Calibri" panose="020F0502020204030204" pitchFamily="34" charset="0"/>
              <a:ea typeface="游明朝" panose="02020400000000000000" pitchFamily="18" charset="-128"/>
              <a:cs typeface="Times New Roman" panose="02020603050405020304" pitchFamily="18" charset="0"/>
            </a:endParaRPr>
          </a:p>
        </p:txBody>
      </p:sp>
      <p:pic>
        <p:nvPicPr>
          <p:cNvPr id="27" name="Picture 26"/>
          <p:cNvPicPr>
            <a:picLocks noChangeAspect="1"/>
          </p:cNvPicPr>
          <p:nvPr/>
        </p:nvPicPr>
        <p:blipFill>
          <a:blip r:embed="rId3"/>
          <a:stretch>
            <a:fillRect/>
          </a:stretch>
        </p:blipFill>
        <p:spPr>
          <a:xfrm>
            <a:off x="152578" y="2730895"/>
            <a:ext cx="2672560" cy="2661926"/>
          </a:xfrm>
          <a:prstGeom prst="rect">
            <a:avLst/>
          </a:prstGeom>
        </p:spPr>
      </p:pic>
      <p:pic>
        <p:nvPicPr>
          <p:cNvPr id="28" name="Picture 27"/>
          <p:cNvPicPr>
            <a:picLocks noChangeAspect="1"/>
          </p:cNvPicPr>
          <p:nvPr/>
        </p:nvPicPr>
        <p:blipFill>
          <a:blip r:embed="rId4"/>
          <a:stretch>
            <a:fillRect/>
          </a:stretch>
        </p:blipFill>
        <p:spPr>
          <a:xfrm>
            <a:off x="2925222" y="2748274"/>
            <a:ext cx="2881639" cy="2661926"/>
          </a:xfrm>
          <a:prstGeom prst="rect">
            <a:avLst/>
          </a:prstGeom>
        </p:spPr>
      </p:pic>
      <p:pic>
        <p:nvPicPr>
          <p:cNvPr id="29" name="Picture 28"/>
          <p:cNvPicPr>
            <a:picLocks noChangeAspect="1"/>
          </p:cNvPicPr>
          <p:nvPr/>
        </p:nvPicPr>
        <p:blipFill>
          <a:blip r:embed="rId5"/>
          <a:stretch>
            <a:fillRect/>
          </a:stretch>
        </p:blipFill>
        <p:spPr>
          <a:xfrm>
            <a:off x="5823969" y="2768995"/>
            <a:ext cx="3320031" cy="2641205"/>
          </a:xfrm>
          <a:prstGeom prst="rect">
            <a:avLst/>
          </a:prstGeom>
        </p:spPr>
      </p:pic>
      <p:pic>
        <p:nvPicPr>
          <p:cNvPr id="30" name="Picture 29"/>
          <p:cNvPicPr>
            <a:picLocks noChangeAspect="1"/>
          </p:cNvPicPr>
          <p:nvPr/>
        </p:nvPicPr>
        <p:blipFill>
          <a:blip r:embed="rId6"/>
          <a:stretch>
            <a:fillRect/>
          </a:stretch>
        </p:blipFill>
        <p:spPr>
          <a:xfrm>
            <a:off x="9220200" y="2794396"/>
            <a:ext cx="2819400" cy="2598426"/>
          </a:xfrm>
          <a:prstGeom prst="rect">
            <a:avLst/>
          </a:prstGeom>
        </p:spPr>
      </p:pic>
    </p:spTree>
    <p:extLst>
      <p:ext uri="{BB962C8B-B14F-4D97-AF65-F5344CB8AC3E}">
        <p14:creationId xmlns:p14="http://schemas.microsoft.com/office/powerpoint/2010/main" val="4232672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56">
            <a:extLst>
              <a:ext uri="{FF2B5EF4-FFF2-40B4-BE49-F238E27FC236}">
                <a16:creationId xmlns:a16="http://schemas.microsoft.com/office/drawing/2014/main" id="{191916B2-4ACD-4AAC-8F91-D3547A606C07}"/>
              </a:ext>
            </a:extLst>
          </p:cNvPr>
          <p:cNvGrpSpPr/>
          <p:nvPr/>
        </p:nvGrpSpPr>
        <p:grpSpPr>
          <a:xfrm>
            <a:off x="4419600" y="192331"/>
            <a:ext cx="2590800" cy="531988"/>
            <a:chOff x="2193" y="0"/>
            <a:chExt cx="2245706" cy="1239104"/>
          </a:xfrm>
          <a:solidFill>
            <a:srgbClr val="002060"/>
          </a:solidFill>
          <a:scene3d>
            <a:camera prst="orthographicFront"/>
            <a:lightRig rig="threePt" dir="t">
              <a:rot lat="0" lon="0" rev="7500000"/>
            </a:lightRig>
          </a:scene3d>
        </p:grpSpPr>
        <p:sp>
          <p:nvSpPr>
            <p:cNvPr id="38" name="Rounded Rectangle 57">
              <a:extLst>
                <a:ext uri="{FF2B5EF4-FFF2-40B4-BE49-F238E27FC236}">
                  <a16:creationId xmlns:a16="http://schemas.microsoft.com/office/drawing/2014/main" id="{F99A500B-7AFE-42F1-982B-FB60E374A9A0}"/>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39" name="Rounded Rectangle 4">
              <a:extLst>
                <a:ext uri="{FF2B5EF4-FFF2-40B4-BE49-F238E27FC236}">
                  <a16:creationId xmlns:a16="http://schemas.microsoft.com/office/drawing/2014/main" id="{2D81FD56-72A7-41B1-BE9A-DBEF44418680}"/>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Thảo luận</a:t>
              </a:r>
            </a:p>
          </p:txBody>
        </p:sp>
      </p:grpSp>
      <p:sp>
        <p:nvSpPr>
          <p:cNvPr id="40" name="Rectangle: Rounded Corners 25">
            <a:extLst>
              <a:ext uri="{FF2B5EF4-FFF2-40B4-BE49-F238E27FC236}">
                <a16:creationId xmlns:a16="http://schemas.microsoft.com/office/drawing/2014/main" id="{E7BC6088-E3D7-4AEC-8453-6B51263F81F1}"/>
              </a:ext>
            </a:extLst>
          </p:cNvPr>
          <p:cNvSpPr/>
          <p:nvPr/>
        </p:nvSpPr>
        <p:spPr>
          <a:xfrm>
            <a:off x="630072" y="772413"/>
            <a:ext cx="10972800" cy="852980"/>
          </a:xfrm>
          <a:prstGeom prst="roundRect">
            <a:avLst>
              <a:gd name="adj" fmla="val 8564"/>
            </a:avLst>
          </a:prstGeom>
          <a:noFill/>
          <a:ln cmpd="dbl">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pic>
        <p:nvPicPr>
          <p:cNvPr id="41" name="Picture 40" descr="A picture containing logo&#10;&#10;Description automatically generated">
            <a:extLst>
              <a:ext uri="{FF2B5EF4-FFF2-40B4-BE49-F238E27FC236}">
                <a16:creationId xmlns:a16="http://schemas.microsoft.com/office/drawing/2014/main" id="{BE2FCF62-34C1-493B-94E6-06A45E3E98FA}"/>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24000" t="14445" r="24866" b="23333"/>
          <a:stretch/>
        </p:blipFill>
        <p:spPr>
          <a:xfrm>
            <a:off x="329153" y="514288"/>
            <a:ext cx="793052" cy="752727"/>
          </a:xfrm>
          <a:prstGeom prst="rect">
            <a:avLst/>
          </a:prstGeom>
        </p:spPr>
      </p:pic>
      <p:sp>
        <p:nvSpPr>
          <p:cNvPr id="42" name="Text Box 29">
            <a:extLst>
              <a:ext uri="{FF2B5EF4-FFF2-40B4-BE49-F238E27FC236}">
                <a16:creationId xmlns:a16="http://schemas.microsoft.com/office/drawing/2014/main" id="{A0300333-C687-4848-8F80-51CDEBECBDDC}"/>
              </a:ext>
            </a:extLst>
          </p:cNvPr>
          <p:cNvSpPr txBox="1">
            <a:spLocks noChangeArrowheads="1"/>
          </p:cNvSpPr>
          <p:nvPr/>
        </p:nvSpPr>
        <p:spPr bwMode="auto">
          <a:xfrm>
            <a:off x="821286" y="960184"/>
            <a:ext cx="1078158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200" i="1" dirty="0" smtClean="0">
                <a:solidFill>
                  <a:srgbClr val="0070C0"/>
                </a:solidFill>
                <a:effectLst/>
                <a:latin typeface="Calibri" panose="020F0502020204030204" pitchFamily="34" charset="0"/>
                <a:ea typeface="游明朝" panose="02020400000000000000" pitchFamily="18" charset="-128"/>
                <a:cs typeface="Times New Roman" panose="02020603050405020304" pitchFamily="18" charset="0"/>
              </a:rPr>
              <a:t>Quan sát hình 4.5; 4.6; 4.7 SGK hoàn thành PHT số 3 </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306926459"/>
              </p:ext>
            </p:extLst>
          </p:nvPr>
        </p:nvGraphicFramePr>
        <p:xfrm>
          <a:off x="798540" y="1883518"/>
          <a:ext cx="10705386" cy="4008936"/>
        </p:xfrm>
        <a:graphic>
          <a:graphicData uri="http://schemas.openxmlformats.org/drawingml/2006/table">
            <a:tbl>
              <a:tblPr firstRow="1" firstCol="1" bandRow="1"/>
              <a:tblGrid>
                <a:gridCol w="5352693">
                  <a:extLst>
                    <a:ext uri="{9D8B030D-6E8A-4147-A177-3AD203B41FA5}">
                      <a16:colId xmlns:a16="http://schemas.microsoft.com/office/drawing/2014/main" val="3026288875"/>
                    </a:ext>
                  </a:extLst>
                </a:gridCol>
                <a:gridCol w="5352693">
                  <a:extLst>
                    <a:ext uri="{9D8B030D-6E8A-4147-A177-3AD203B41FA5}">
                      <a16:colId xmlns:a16="http://schemas.microsoft.com/office/drawing/2014/main" val="3725851850"/>
                    </a:ext>
                  </a:extLst>
                </a:gridCol>
              </a:tblGrid>
              <a:tr h="660227">
                <a:tc gridSpan="2">
                  <a:txBody>
                    <a:bodyPr/>
                    <a:lstStyle/>
                    <a:p>
                      <a:pPr algn="ctr">
                        <a:spcBef>
                          <a:spcPts val="600"/>
                        </a:spcBef>
                        <a:spcAft>
                          <a:spcPts val="0"/>
                        </a:spcAft>
                      </a:pP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PHIẾU HỌC TẬP SỐ 3</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752162429"/>
                  </a:ext>
                </a:extLst>
              </a:tr>
              <a:tr h="660227">
                <a:tc>
                  <a:txBody>
                    <a:bodyPr/>
                    <a:lstStyle/>
                    <a:p>
                      <a:pPr algn="ctr">
                        <a:spcBef>
                          <a:spcPts val="600"/>
                        </a:spcBef>
                        <a:spcAft>
                          <a:spcPts val="0"/>
                        </a:spcAft>
                      </a:pP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Nội dung</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Vẽ hoặc mô tả nội dung</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3185866"/>
                  </a:ext>
                </a:extLst>
              </a:tr>
              <a:tr h="660227">
                <a:tc>
                  <a:txBody>
                    <a:bodyPr/>
                    <a:lstStyle/>
                    <a:p>
                      <a:pPr algn="just">
                        <a:spcBef>
                          <a:spcPts val="600"/>
                        </a:spcBef>
                        <a:spcAft>
                          <a:spcPts val="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Tên chòm sao lựa </a:t>
                      </a:r>
                      <a:r>
                        <a:rPr lang="en-US" sz="20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chọn?</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2894930"/>
                  </a:ext>
                </a:extLst>
              </a:tr>
              <a:tr h="707801">
                <a:tc>
                  <a:txBody>
                    <a:bodyPr/>
                    <a:lstStyle/>
                    <a:p>
                      <a:pPr algn="just">
                        <a:spcBef>
                          <a:spcPts val="600"/>
                        </a:spcBef>
                        <a:spcAft>
                          <a:spcPts val="0"/>
                        </a:spcAft>
                      </a:pPr>
                      <a:r>
                        <a:rPr lang="en-US" sz="20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 </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dạng tưởng tượng của chòm sao?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7978881"/>
                  </a:ext>
                </a:extLst>
              </a:tr>
              <a:tr h="660227">
                <a:tc>
                  <a:txBody>
                    <a:bodyPr/>
                    <a:lstStyle/>
                    <a:p>
                      <a:pPr algn="just">
                        <a:spcBef>
                          <a:spcPts val="600"/>
                        </a:spcBef>
                        <a:spcAft>
                          <a:spcPts val="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 nối các ngôi sao chính</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2349179"/>
                  </a:ext>
                </a:extLst>
              </a:tr>
              <a:tr h="660227">
                <a:tc>
                  <a:txBody>
                    <a:bodyPr/>
                    <a:lstStyle/>
                    <a:p>
                      <a:pPr algn="just">
                        <a:spcBef>
                          <a:spcPts val="600"/>
                        </a:spcBef>
                        <a:spcAft>
                          <a:spcPts val="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Vị trí trên nền trời sao ở hình 4.2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spcAft>
                          <a:spcPts val="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9421524"/>
                  </a:ext>
                </a:extLst>
              </a:tr>
            </a:tbl>
          </a:graphicData>
        </a:graphic>
      </p:graphicFrame>
    </p:spTree>
    <p:extLst>
      <p:ext uri="{BB962C8B-B14F-4D97-AF65-F5344CB8AC3E}">
        <p14:creationId xmlns:p14="http://schemas.microsoft.com/office/powerpoint/2010/main" val="138202848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5663</TotalTime>
  <Words>1146</Words>
  <Application>Microsoft Office PowerPoint</Application>
  <PresentationFormat>Widescreen</PresentationFormat>
  <Paragraphs>135</Paragraphs>
  <Slides>25</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ＭＳ Ｐゴシック</vt:lpstr>
      <vt:lpstr>Arial</vt:lpstr>
      <vt:lpstr>Calibri</vt:lpstr>
      <vt:lpstr>Calibri Light</vt:lpstr>
      <vt:lpstr>Cambria Math</vt:lpstr>
      <vt:lpstr>Symbol</vt:lpstr>
      <vt:lpstr>Times New Roman</vt:lpstr>
      <vt:lpstr>Wingdings</vt:lpstr>
      <vt:lpstr>游明朝</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cp:lastModifiedBy>
  <cp:revision>385</cp:revision>
  <dcterms:created xsi:type="dcterms:W3CDTF">2007-10-27T08:09:53Z</dcterms:created>
  <dcterms:modified xsi:type="dcterms:W3CDTF">2022-08-27T14:34:50Z</dcterms:modified>
</cp:coreProperties>
</file>