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Lst>
  <p:notesMasterIdLst>
    <p:notesMasterId r:id="rId20"/>
  </p:notesMasterIdLst>
  <p:sldIdLst>
    <p:sldId id="598" r:id="rId3"/>
    <p:sldId id="599" r:id="rId4"/>
    <p:sldId id="607" r:id="rId5"/>
    <p:sldId id="495" r:id="rId6"/>
    <p:sldId id="600" r:id="rId7"/>
    <p:sldId id="498" r:id="rId8"/>
    <p:sldId id="499" r:id="rId9"/>
    <p:sldId id="601" r:id="rId10"/>
    <p:sldId id="261" r:id="rId11"/>
    <p:sldId id="262" r:id="rId12"/>
    <p:sldId id="602" r:id="rId13"/>
    <p:sldId id="603" r:id="rId14"/>
    <p:sldId id="504" r:id="rId15"/>
    <p:sldId id="604" r:id="rId16"/>
    <p:sldId id="269" r:id="rId17"/>
    <p:sldId id="605" r:id="rId18"/>
    <p:sldId id="60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51A2"/>
    <a:srgbClr val="3B9646"/>
    <a:srgbClr val="DB2014"/>
    <a:srgbClr val="3B99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3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53466-1C8F-4560-BAF1-934145E16CA8}" type="datetimeFigureOut">
              <a:rPr lang="en-US" smtClean="0"/>
              <a:t>8/31/2022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8FFC7-A36F-483C-894C-41D80D9ABC62}" type="slidenum">
              <a:rPr lang="en-US" smtClean="0"/>
              <a:t>‹#›</a:t>
            </a:fld>
            <a:endParaRPr lang="en-US"/>
          </a:p>
        </p:txBody>
      </p:sp>
    </p:spTree>
    <p:extLst>
      <p:ext uri="{BB962C8B-B14F-4D97-AF65-F5344CB8AC3E}">
        <p14:creationId xmlns:p14="http://schemas.microsoft.com/office/powerpoint/2010/main" val="109933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8FFC7-A36F-483C-894C-41D80D9ABC62}" type="slidenum">
              <a:rPr lang="en-US" smtClean="0"/>
              <a:t>6</a:t>
            </a:fld>
            <a:endParaRPr lang="en-US"/>
          </a:p>
        </p:txBody>
      </p:sp>
    </p:spTree>
    <p:extLst>
      <p:ext uri="{BB962C8B-B14F-4D97-AF65-F5344CB8AC3E}">
        <p14:creationId xmlns:p14="http://schemas.microsoft.com/office/powerpoint/2010/main" val="270132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8FFC7-A36F-483C-894C-41D80D9ABC62}" type="slidenum">
              <a:rPr lang="en-US" smtClean="0"/>
              <a:t>10</a:t>
            </a:fld>
            <a:endParaRPr lang="en-US"/>
          </a:p>
        </p:txBody>
      </p:sp>
    </p:spTree>
    <p:extLst>
      <p:ext uri="{BB962C8B-B14F-4D97-AF65-F5344CB8AC3E}">
        <p14:creationId xmlns:p14="http://schemas.microsoft.com/office/powerpoint/2010/main" val="232712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8FFC7-A36F-483C-894C-41D80D9ABC62}" type="slidenum">
              <a:rPr lang="en-US" smtClean="0"/>
              <a:t>12</a:t>
            </a:fld>
            <a:endParaRPr lang="en-US"/>
          </a:p>
        </p:txBody>
      </p:sp>
    </p:spTree>
    <p:extLst>
      <p:ext uri="{BB962C8B-B14F-4D97-AF65-F5344CB8AC3E}">
        <p14:creationId xmlns:p14="http://schemas.microsoft.com/office/powerpoint/2010/main" val="17712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316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0F418-D21B-416B-839F-2F0A4F1D3B07}"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219236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0F418-D21B-416B-839F-2F0A4F1D3B07}"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408544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3273398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2695839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27416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610F418-D21B-416B-839F-2F0A4F1D3B07}" type="datetimeFigureOut">
              <a:rPr lang="en-US" smtClean="0"/>
              <a:t>8/31/2022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3567317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610F418-D21B-416B-839F-2F0A4F1D3B07}" type="datetimeFigureOut">
              <a:rPr lang="en-US" smtClean="0"/>
              <a:t>8/31/2022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3188141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262011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137099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69529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69014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10F418-D21B-416B-839F-2F0A4F1D3B07}"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107533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10F418-D21B-416B-839F-2F0A4F1D3B07}"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60203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10F418-D21B-416B-839F-2F0A4F1D3B07}" type="datetimeFigureOut">
              <a:rPr lang="en-US" smtClean="0"/>
              <a:t>8/31/2022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146109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10F418-D21B-416B-839F-2F0A4F1D3B07}" type="datetimeFigureOut">
              <a:rPr lang="en-US" smtClean="0"/>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7651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0F418-D21B-416B-839F-2F0A4F1D3B07}" type="datetimeFigureOut">
              <a:rPr lang="en-US" smtClean="0"/>
              <a:t>8/31/2022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22614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0F418-D21B-416B-839F-2F0A4F1D3B07}"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4E747-7D8E-47C4-8751-A228ED30DE90}" type="slidenum">
              <a:rPr lang="en-US" smtClean="0"/>
              <a:t>‹#›</a:t>
            </a:fld>
            <a:endParaRPr lang="en-US"/>
          </a:p>
        </p:txBody>
      </p:sp>
    </p:spTree>
    <p:extLst>
      <p:ext uri="{BB962C8B-B14F-4D97-AF65-F5344CB8AC3E}">
        <p14:creationId xmlns:p14="http://schemas.microsoft.com/office/powerpoint/2010/main" val="3422354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6.jpe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667477"/>
            <a:ext cx="12191937" cy="190523"/>
          </a:xfrm>
          <a:prstGeom prst="rect">
            <a:avLst/>
          </a:prstGeom>
        </p:spPr>
      </p:pic>
      <p:sp>
        <p:nvSpPr>
          <p:cNvPr id="9" name="AutoShape 3"/>
          <p:cNvSpPr>
            <a:spLocks noChangeAspect="1" noChangeArrowheads="1" noTextEdit="1"/>
          </p:cNvSpPr>
          <p:nvPr userDrawn="1"/>
        </p:nvSpPr>
        <p:spPr bwMode="auto">
          <a:xfrm>
            <a:off x="4762" y="0"/>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29"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56" y="15082"/>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6"/>
          <p:cNvSpPr>
            <a:spLocks/>
          </p:cNvSpPr>
          <p:nvPr userDrawn="1"/>
        </p:nvSpPr>
        <p:spPr bwMode="auto">
          <a:xfrm>
            <a:off x="4762" y="1588"/>
            <a:ext cx="12192000" cy="703263"/>
          </a:xfrm>
          <a:custGeom>
            <a:avLst/>
            <a:gdLst>
              <a:gd name="T0" fmla="*/ 0 w 7680"/>
              <a:gd name="T1" fmla="*/ 0 h 440"/>
              <a:gd name="T2" fmla="*/ 0 w 7680"/>
              <a:gd name="T3" fmla="*/ 40 h 440"/>
              <a:gd name="T4" fmla="*/ 0 w 7680"/>
              <a:gd name="T5" fmla="*/ 40 h 440"/>
              <a:gd name="T6" fmla="*/ 140 w 7680"/>
              <a:gd name="T7" fmla="*/ 40 h 440"/>
              <a:gd name="T8" fmla="*/ 200 w 7680"/>
              <a:gd name="T9" fmla="*/ 100 h 440"/>
              <a:gd name="T10" fmla="*/ 200 w 7680"/>
              <a:gd name="T11" fmla="*/ 380 h 440"/>
              <a:gd name="T12" fmla="*/ 201 w 7680"/>
              <a:gd name="T13" fmla="*/ 380 h 440"/>
              <a:gd name="T14" fmla="*/ 261 w 7680"/>
              <a:gd name="T15" fmla="*/ 440 h 440"/>
              <a:gd name="T16" fmla="*/ 541 w 7680"/>
              <a:gd name="T17" fmla="*/ 440 h 440"/>
              <a:gd name="T18" fmla="*/ 601 w 7680"/>
              <a:gd name="T19" fmla="*/ 380 h 440"/>
              <a:gd name="T20" fmla="*/ 601 w 7680"/>
              <a:gd name="T21" fmla="*/ 106 h 440"/>
              <a:gd name="T22" fmla="*/ 601 w 7680"/>
              <a:gd name="T23" fmla="*/ 106 h 440"/>
              <a:gd name="T24" fmla="*/ 601 w 7680"/>
              <a:gd name="T25" fmla="*/ 100 h 440"/>
              <a:gd name="T26" fmla="*/ 661 w 7680"/>
              <a:gd name="T27" fmla="*/ 40 h 440"/>
              <a:gd name="T28" fmla="*/ 676 w 7680"/>
              <a:gd name="T29" fmla="*/ 40 h 440"/>
              <a:gd name="T30" fmla="*/ 676 w 7680"/>
              <a:gd name="T31" fmla="*/ 40 h 440"/>
              <a:gd name="T32" fmla="*/ 7680 w 7680"/>
              <a:gd name="T33" fmla="*/ 40 h 440"/>
              <a:gd name="T34" fmla="*/ 7680 w 7680"/>
              <a:gd name="T35" fmla="*/ 0 h 440"/>
              <a:gd name="T36" fmla="*/ 0 w 7680"/>
              <a:gd name="T3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0" h="44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3" name="Freeform 7"/>
          <p:cNvSpPr>
            <a:spLocks/>
          </p:cNvSpPr>
          <p:nvPr userDrawn="1"/>
        </p:nvSpPr>
        <p:spPr bwMode="auto">
          <a:xfrm>
            <a:off x="1011106" y="116682"/>
            <a:ext cx="603171" cy="607219"/>
          </a:xfrm>
          <a:custGeom>
            <a:avLst/>
            <a:gdLst>
              <a:gd name="T0" fmla="*/ 380 w 380"/>
              <a:gd name="T1" fmla="*/ 320 h 380"/>
              <a:gd name="T2" fmla="*/ 320 w 380"/>
              <a:gd name="T3" fmla="*/ 380 h 380"/>
              <a:gd name="T4" fmla="*/ 60 w 380"/>
              <a:gd name="T5" fmla="*/ 380 h 380"/>
              <a:gd name="T6" fmla="*/ 0 w 380"/>
              <a:gd name="T7" fmla="*/ 320 h 380"/>
              <a:gd name="T8" fmla="*/ 0 w 380"/>
              <a:gd name="T9" fmla="*/ 60 h 380"/>
              <a:gd name="T10" fmla="*/ 60 w 380"/>
              <a:gd name="T11" fmla="*/ 0 h 380"/>
              <a:gd name="T12" fmla="*/ 320 w 380"/>
              <a:gd name="T13" fmla="*/ 0 h 380"/>
              <a:gd name="T14" fmla="*/ 380 w 380"/>
              <a:gd name="T15" fmla="*/ 60 h 380"/>
              <a:gd name="T16" fmla="*/ 380 w 380"/>
              <a:gd name="T17" fmla="*/ 3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32"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4757" y="111125"/>
            <a:ext cx="61428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9"/>
          <p:cNvSpPr>
            <a:spLocks/>
          </p:cNvSpPr>
          <p:nvPr userDrawn="1"/>
        </p:nvSpPr>
        <p:spPr bwMode="auto">
          <a:xfrm>
            <a:off x="1650785" y="116682"/>
            <a:ext cx="10545977" cy="607219"/>
          </a:xfrm>
          <a:custGeom>
            <a:avLst/>
            <a:gdLst>
              <a:gd name="T0" fmla="*/ 6643 w 6643"/>
              <a:gd name="T1" fmla="*/ 380 h 380"/>
              <a:gd name="T2" fmla="*/ 60 w 6643"/>
              <a:gd name="T3" fmla="*/ 380 h 380"/>
              <a:gd name="T4" fmla="*/ 0 w 6643"/>
              <a:gd name="T5" fmla="*/ 320 h 380"/>
              <a:gd name="T6" fmla="*/ 0 w 6643"/>
              <a:gd name="T7" fmla="*/ 60 h 380"/>
              <a:gd name="T8" fmla="*/ 60 w 6643"/>
              <a:gd name="T9" fmla="*/ 0 h 380"/>
              <a:gd name="T10" fmla="*/ 6643 w 6643"/>
              <a:gd name="T11" fmla="*/ 0 h 380"/>
              <a:gd name="T12" fmla="*/ 6643 w 6643"/>
              <a:gd name="T13" fmla="*/ 380 h 380"/>
            </a:gdLst>
            <a:ahLst/>
            <a:cxnLst>
              <a:cxn ang="0">
                <a:pos x="T0" y="T1"/>
              </a:cxn>
              <a:cxn ang="0">
                <a:pos x="T2" y="T3"/>
              </a:cxn>
              <a:cxn ang="0">
                <a:pos x="T4" y="T5"/>
              </a:cxn>
              <a:cxn ang="0">
                <a:pos x="T6" y="T7"/>
              </a:cxn>
              <a:cxn ang="0">
                <a:pos x="T8" y="T9"/>
              </a:cxn>
              <a:cxn ang="0">
                <a:pos x="T10" y="T11"/>
              </a:cxn>
              <a:cxn ang="0">
                <a:pos x="T12" y="T13"/>
              </a:cxn>
            </a:cxnLst>
            <a:rect l="0" t="0" r="r" b="b"/>
            <a:pathLst>
              <a:path w="6643" h="380">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pic>
        <p:nvPicPr>
          <p:cNvPr id="1034"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645230" y="111125"/>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719785" y="125413"/>
            <a:ext cx="28571" cy="58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3"/>
          <p:cNvSpPr>
            <a:spLocks/>
          </p:cNvSpPr>
          <p:nvPr userDrawn="1"/>
        </p:nvSpPr>
        <p:spPr bwMode="auto">
          <a:xfrm>
            <a:off x="458728" y="234950"/>
            <a:ext cx="365077" cy="113507"/>
          </a:xfrm>
          <a:custGeom>
            <a:avLst/>
            <a:gdLst>
              <a:gd name="T0" fmla="*/ 135 w 230"/>
              <a:gd name="T1" fmla="*/ 64 h 71"/>
              <a:gd name="T2" fmla="*/ 120 w 230"/>
              <a:gd name="T3" fmla="*/ 71 h 71"/>
              <a:gd name="T4" fmla="*/ 2 w 230"/>
              <a:gd name="T5" fmla="*/ 62 h 71"/>
              <a:gd name="T6" fmla="*/ 11 w 230"/>
              <a:gd name="T7" fmla="*/ 54 h 71"/>
              <a:gd name="T8" fmla="*/ 105 w 230"/>
              <a:gd name="T9" fmla="*/ 2 h 71"/>
              <a:gd name="T10" fmla="*/ 115 w 230"/>
              <a:gd name="T11" fmla="*/ 0 h 71"/>
              <a:gd name="T12" fmla="*/ 227 w 230"/>
              <a:gd name="T13" fmla="*/ 9 h 71"/>
              <a:gd name="T14" fmla="*/ 228 w 230"/>
              <a:gd name="T15" fmla="*/ 12 h 71"/>
              <a:gd name="T16" fmla="*/ 135 w 230"/>
              <a:gd name="T17"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71">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6" name="Freeform 14"/>
          <p:cNvSpPr>
            <a:spLocks noEditPoints="1"/>
          </p:cNvSpPr>
          <p:nvPr userDrawn="1"/>
        </p:nvSpPr>
        <p:spPr bwMode="auto">
          <a:xfrm>
            <a:off x="525394" y="351632"/>
            <a:ext cx="92063" cy="116682"/>
          </a:xfrm>
          <a:custGeom>
            <a:avLst/>
            <a:gdLst>
              <a:gd name="T0" fmla="*/ 44 w 58"/>
              <a:gd name="T1" fmla="*/ 73 h 73"/>
              <a:gd name="T2" fmla="*/ 42 w 58"/>
              <a:gd name="T3" fmla="*/ 72 h 73"/>
              <a:gd name="T4" fmla="*/ 22 w 58"/>
              <a:gd name="T5" fmla="*/ 61 h 73"/>
              <a:gd name="T6" fmla="*/ 5 w 58"/>
              <a:gd name="T7" fmla="*/ 69 h 73"/>
              <a:gd name="T8" fmla="*/ 2 w 58"/>
              <a:gd name="T9" fmla="*/ 69 h 73"/>
              <a:gd name="T10" fmla="*/ 0 w 58"/>
              <a:gd name="T11" fmla="*/ 66 h 73"/>
              <a:gd name="T12" fmla="*/ 0 w 58"/>
              <a:gd name="T13" fmla="*/ 16 h 73"/>
              <a:gd name="T14" fmla="*/ 14 w 58"/>
              <a:gd name="T15" fmla="*/ 0 h 73"/>
              <a:gd name="T16" fmla="*/ 15 w 58"/>
              <a:gd name="T17" fmla="*/ 0 h 73"/>
              <a:gd name="T18" fmla="*/ 55 w 58"/>
              <a:gd name="T19" fmla="*/ 2 h 73"/>
              <a:gd name="T20" fmla="*/ 58 w 58"/>
              <a:gd name="T21" fmla="*/ 6 h 73"/>
              <a:gd name="T22" fmla="*/ 56 w 58"/>
              <a:gd name="T23" fmla="*/ 9 h 73"/>
              <a:gd name="T24" fmla="*/ 47 w 58"/>
              <a:gd name="T25" fmla="*/ 19 h 73"/>
              <a:gd name="T26" fmla="*/ 47 w 58"/>
              <a:gd name="T27" fmla="*/ 69 h 73"/>
              <a:gd name="T28" fmla="*/ 45 w 58"/>
              <a:gd name="T29" fmla="*/ 72 h 73"/>
              <a:gd name="T30" fmla="*/ 44 w 58"/>
              <a:gd name="T31" fmla="*/ 73 h 73"/>
              <a:gd name="T32" fmla="*/ 22 w 58"/>
              <a:gd name="T33" fmla="*/ 53 h 73"/>
              <a:gd name="T34" fmla="*/ 24 w 58"/>
              <a:gd name="T35" fmla="*/ 54 h 73"/>
              <a:gd name="T36" fmla="*/ 40 w 58"/>
              <a:gd name="T37" fmla="*/ 63 h 73"/>
              <a:gd name="T38" fmla="*/ 40 w 58"/>
              <a:gd name="T39" fmla="*/ 19 h 73"/>
              <a:gd name="T40" fmla="*/ 44 w 58"/>
              <a:gd name="T41" fmla="*/ 9 h 73"/>
              <a:gd name="T42" fmla="*/ 15 w 58"/>
              <a:gd name="T43" fmla="*/ 7 h 73"/>
              <a:gd name="T44" fmla="*/ 7 w 58"/>
              <a:gd name="T45" fmla="*/ 16 h 73"/>
              <a:gd name="T46" fmla="*/ 7 w 58"/>
              <a:gd name="T47" fmla="*/ 61 h 73"/>
              <a:gd name="T48" fmla="*/ 21 w 58"/>
              <a:gd name="T49" fmla="*/ 54 h 73"/>
              <a:gd name="T50" fmla="*/ 22 w 58"/>
              <a:gd name="T51"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3">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7" name="Freeform 15"/>
          <p:cNvSpPr>
            <a:spLocks/>
          </p:cNvSpPr>
          <p:nvPr userDrawn="1"/>
        </p:nvSpPr>
        <p:spPr bwMode="auto">
          <a:xfrm>
            <a:off x="452379" y="323057"/>
            <a:ext cx="65079" cy="77788"/>
          </a:xfrm>
          <a:custGeom>
            <a:avLst/>
            <a:gdLst>
              <a:gd name="T0" fmla="*/ 41 w 41"/>
              <a:gd name="T1" fmla="*/ 42 h 49"/>
              <a:gd name="T2" fmla="*/ 16 w 41"/>
              <a:gd name="T3" fmla="*/ 40 h 49"/>
              <a:gd name="T4" fmla="*/ 7 w 41"/>
              <a:gd name="T5" fmla="*/ 24 h 49"/>
              <a:gd name="T6" fmla="*/ 17 w 41"/>
              <a:gd name="T7" fmla="*/ 7 h 49"/>
              <a:gd name="T8" fmla="*/ 20 w 41"/>
              <a:gd name="T9" fmla="*/ 3 h 49"/>
              <a:gd name="T10" fmla="*/ 16 w 41"/>
              <a:gd name="T11" fmla="*/ 0 h 49"/>
              <a:gd name="T12" fmla="*/ 0 w 41"/>
              <a:gd name="T13" fmla="*/ 24 h 49"/>
              <a:gd name="T14" fmla="*/ 15 w 41"/>
              <a:gd name="T15" fmla="*/ 47 h 49"/>
              <a:gd name="T16" fmla="*/ 41 w 41"/>
              <a:gd name="T17" fmla="*/ 49 h 49"/>
              <a:gd name="T18" fmla="*/ 41 w 41"/>
              <a:gd name="T19"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9">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18" name="Freeform 16"/>
          <p:cNvSpPr>
            <a:spLocks/>
          </p:cNvSpPr>
          <p:nvPr userDrawn="1"/>
        </p:nvSpPr>
        <p:spPr bwMode="auto">
          <a:xfrm>
            <a:off x="607933" y="302419"/>
            <a:ext cx="222221" cy="111125"/>
          </a:xfrm>
          <a:custGeom>
            <a:avLst/>
            <a:gdLst>
              <a:gd name="T0" fmla="*/ 139 w 140"/>
              <a:gd name="T1" fmla="*/ 2 h 70"/>
              <a:gd name="T2" fmla="*/ 135 w 140"/>
              <a:gd name="T3" fmla="*/ 1 h 70"/>
              <a:gd name="T4" fmla="*/ 41 w 140"/>
              <a:gd name="T5" fmla="*/ 61 h 70"/>
              <a:gd name="T6" fmla="*/ 29 w 140"/>
              <a:gd name="T7" fmla="*/ 63 h 70"/>
              <a:gd name="T8" fmla="*/ 0 w 140"/>
              <a:gd name="T9" fmla="*/ 60 h 70"/>
              <a:gd name="T10" fmla="*/ 0 w 140"/>
              <a:gd name="T11" fmla="*/ 67 h 70"/>
              <a:gd name="T12" fmla="*/ 28 w 140"/>
              <a:gd name="T13" fmla="*/ 70 h 70"/>
              <a:gd name="T14" fmla="*/ 30 w 140"/>
              <a:gd name="T15" fmla="*/ 70 h 70"/>
              <a:gd name="T16" fmla="*/ 44 w 140"/>
              <a:gd name="T17" fmla="*/ 67 h 70"/>
              <a:gd name="T18" fmla="*/ 138 w 140"/>
              <a:gd name="T19" fmla="*/ 7 h 70"/>
              <a:gd name="T20" fmla="*/ 139 w 140"/>
              <a:gd name="T2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3" name="Freeform 17"/>
          <p:cNvSpPr>
            <a:spLocks/>
          </p:cNvSpPr>
          <p:nvPr userDrawn="1"/>
        </p:nvSpPr>
        <p:spPr bwMode="auto">
          <a:xfrm>
            <a:off x="438093" y="573882"/>
            <a:ext cx="53968" cy="66675"/>
          </a:xfrm>
          <a:custGeom>
            <a:avLst/>
            <a:gdLst>
              <a:gd name="T0" fmla="*/ 0 w 68"/>
              <a:gd name="T1" fmla="*/ 84 h 84"/>
              <a:gd name="T2" fmla="*/ 0 w 68"/>
              <a:gd name="T3" fmla="*/ 0 h 84"/>
              <a:gd name="T4" fmla="*/ 18 w 68"/>
              <a:gd name="T5" fmla="*/ 0 h 84"/>
              <a:gd name="T6" fmla="*/ 52 w 68"/>
              <a:gd name="T7" fmla="*/ 62 h 84"/>
              <a:gd name="T8" fmla="*/ 52 w 68"/>
              <a:gd name="T9" fmla="*/ 0 h 84"/>
              <a:gd name="T10" fmla="*/ 68 w 68"/>
              <a:gd name="T11" fmla="*/ 0 h 84"/>
              <a:gd name="T12" fmla="*/ 68 w 68"/>
              <a:gd name="T13" fmla="*/ 84 h 84"/>
              <a:gd name="T14" fmla="*/ 50 w 68"/>
              <a:gd name="T15" fmla="*/ 84 h 84"/>
              <a:gd name="T16" fmla="*/ 16 w 68"/>
              <a:gd name="T17" fmla="*/ 24 h 84"/>
              <a:gd name="T18" fmla="*/ 16 w 68"/>
              <a:gd name="T19" fmla="*/ 84 h 84"/>
              <a:gd name="T20" fmla="*/ 0 w 68"/>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4">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4" name="Freeform 18"/>
          <p:cNvSpPr>
            <a:spLocks/>
          </p:cNvSpPr>
          <p:nvPr userDrawn="1"/>
        </p:nvSpPr>
        <p:spPr bwMode="auto">
          <a:xfrm>
            <a:off x="501585" y="573882"/>
            <a:ext cx="69841" cy="68263"/>
          </a:xfrm>
          <a:custGeom>
            <a:avLst/>
            <a:gdLst>
              <a:gd name="T0" fmla="*/ 42 w 44"/>
              <a:gd name="T1" fmla="*/ 13 h 43"/>
              <a:gd name="T2" fmla="*/ 33 w 44"/>
              <a:gd name="T3" fmla="*/ 13 h 43"/>
              <a:gd name="T4" fmla="*/ 30 w 44"/>
              <a:gd name="T5" fmla="*/ 10 h 43"/>
              <a:gd name="T6" fmla="*/ 26 w 44"/>
              <a:gd name="T7" fmla="*/ 8 h 43"/>
              <a:gd name="T8" fmla="*/ 22 w 44"/>
              <a:gd name="T9" fmla="*/ 7 h 43"/>
              <a:gd name="T10" fmla="*/ 12 w 44"/>
              <a:gd name="T11" fmla="*/ 11 h 43"/>
              <a:gd name="T12" fmla="*/ 10 w 44"/>
              <a:gd name="T13" fmla="*/ 14 h 43"/>
              <a:gd name="T14" fmla="*/ 8 w 44"/>
              <a:gd name="T15" fmla="*/ 17 h 43"/>
              <a:gd name="T16" fmla="*/ 7 w 44"/>
              <a:gd name="T17" fmla="*/ 21 h 43"/>
              <a:gd name="T18" fmla="*/ 8 w 44"/>
              <a:gd name="T19" fmla="*/ 26 h 43"/>
              <a:gd name="T20" fmla="*/ 11 w 44"/>
              <a:gd name="T21" fmla="*/ 31 h 43"/>
              <a:gd name="T22" fmla="*/ 16 w 44"/>
              <a:gd name="T23" fmla="*/ 34 h 43"/>
              <a:gd name="T24" fmla="*/ 22 w 44"/>
              <a:gd name="T25" fmla="*/ 35 h 43"/>
              <a:gd name="T26" fmla="*/ 29 w 44"/>
              <a:gd name="T27" fmla="*/ 33 h 43"/>
              <a:gd name="T28" fmla="*/ 34 w 44"/>
              <a:gd name="T29" fmla="*/ 28 h 43"/>
              <a:gd name="T30" fmla="*/ 17 w 44"/>
              <a:gd name="T31" fmla="*/ 28 h 43"/>
              <a:gd name="T32" fmla="*/ 17 w 44"/>
              <a:gd name="T33" fmla="*/ 21 h 43"/>
              <a:gd name="T34" fmla="*/ 44 w 44"/>
              <a:gd name="T35" fmla="*/ 21 h 43"/>
              <a:gd name="T36" fmla="*/ 44 w 44"/>
              <a:gd name="T37" fmla="*/ 22 h 43"/>
              <a:gd name="T38" fmla="*/ 41 w 44"/>
              <a:gd name="T39" fmla="*/ 32 h 43"/>
              <a:gd name="T40" fmla="*/ 33 w 44"/>
              <a:gd name="T41" fmla="*/ 40 h 43"/>
              <a:gd name="T42" fmla="*/ 22 w 44"/>
              <a:gd name="T43" fmla="*/ 43 h 43"/>
              <a:gd name="T44" fmla="*/ 13 w 44"/>
              <a:gd name="T45" fmla="*/ 41 h 43"/>
              <a:gd name="T46" fmla="*/ 6 w 44"/>
              <a:gd name="T47" fmla="*/ 37 h 43"/>
              <a:gd name="T48" fmla="*/ 1 w 44"/>
              <a:gd name="T49" fmla="*/ 30 h 43"/>
              <a:gd name="T50" fmla="*/ 0 w 44"/>
              <a:gd name="T51" fmla="*/ 21 h 43"/>
              <a:gd name="T52" fmla="*/ 1 w 44"/>
              <a:gd name="T53" fmla="*/ 13 h 43"/>
              <a:gd name="T54" fmla="*/ 6 w 44"/>
              <a:gd name="T55" fmla="*/ 6 h 43"/>
              <a:gd name="T56" fmla="*/ 13 w 44"/>
              <a:gd name="T57" fmla="*/ 1 h 43"/>
              <a:gd name="T58" fmla="*/ 22 w 44"/>
              <a:gd name="T59" fmla="*/ 0 h 43"/>
              <a:gd name="T60" fmla="*/ 30 w 44"/>
              <a:gd name="T61" fmla="*/ 1 h 43"/>
              <a:gd name="T62" fmla="*/ 37 w 44"/>
              <a:gd name="T63" fmla="*/ 6 h 43"/>
              <a:gd name="T64" fmla="*/ 42 w 44"/>
              <a:gd name="T6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3">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5" name="Freeform 19"/>
          <p:cNvSpPr>
            <a:spLocks noEditPoints="1"/>
          </p:cNvSpPr>
          <p:nvPr userDrawn="1"/>
        </p:nvSpPr>
        <p:spPr bwMode="auto">
          <a:xfrm>
            <a:off x="577775" y="561182"/>
            <a:ext cx="55555" cy="80963"/>
          </a:xfrm>
          <a:custGeom>
            <a:avLst/>
            <a:gdLst>
              <a:gd name="T0" fmla="*/ 0 w 35"/>
              <a:gd name="T1" fmla="*/ 8 h 51"/>
              <a:gd name="T2" fmla="*/ 8 w 35"/>
              <a:gd name="T3" fmla="*/ 8 h 51"/>
              <a:gd name="T4" fmla="*/ 8 w 35"/>
              <a:gd name="T5" fmla="*/ 34 h 51"/>
              <a:gd name="T6" fmla="*/ 8 w 35"/>
              <a:gd name="T7" fmla="*/ 37 h 51"/>
              <a:gd name="T8" fmla="*/ 9 w 35"/>
              <a:gd name="T9" fmla="*/ 40 h 51"/>
              <a:gd name="T10" fmla="*/ 11 w 35"/>
              <a:gd name="T11" fmla="*/ 42 h 51"/>
              <a:gd name="T12" fmla="*/ 14 w 35"/>
              <a:gd name="T13" fmla="*/ 43 h 51"/>
              <a:gd name="T14" fmla="*/ 17 w 35"/>
              <a:gd name="T15" fmla="*/ 43 h 51"/>
              <a:gd name="T16" fmla="*/ 20 w 35"/>
              <a:gd name="T17" fmla="*/ 40 h 51"/>
              <a:gd name="T18" fmla="*/ 20 w 35"/>
              <a:gd name="T19" fmla="*/ 38 h 51"/>
              <a:gd name="T20" fmla="*/ 21 w 35"/>
              <a:gd name="T21" fmla="*/ 34 h 51"/>
              <a:gd name="T22" fmla="*/ 21 w 35"/>
              <a:gd name="T23" fmla="*/ 8 h 51"/>
              <a:gd name="T24" fmla="*/ 28 w 35"/>
              <a:gd name="T25" fmla="*/ 8 h 51"/>
              <a:gd name="T26" fmla="*/ 28 w 35"/>
              <a:gd name="T27" fmla="*/ 16 h 51"/>
              <a:gd name="T28" fmla="*/ 31 w 35"/>
              <a:gd name="T29" fmla="*/ 14 h 51"/>
              <a:gd name="T30" fmla="*/ 31 w 35"/>
              <a:gd name="T31" fmla="*/ 8 h 51"/>
              <a:gd name="T32" fmla="*/ 35 w 35"/>
              <a:gd name="T33" fmla="*/ 8 h 51"/>
              <a:gd name="T34" fmla="*/ 33 w 35"/>
              <a:gd name="T35" fmla="*/ 16 h 51"/>
              <a:gd name="T36" fmla="*/ 28 w 35"/>
              <a:gd name="T37" fmla="*/ 19 h 51"/>
              <a:gd name="T38" fmla="*/ 28 w 35"/>
              <a:gd name="T39" fmla="*/ 34 h 51"/>
              <a:gd name="T40" fmla="*/ 28 w 35"/>
              <a:gd name="T41" fmla="*/ 41 h 51"/>
              <a:gd name="T42" fmla="*/ 25 w 35"/>
              <a:gd name="T43" fmla="*/ 45 h 51"/>
              <a:gd name="T44" fmla="*/ 20 w 35"/>
              <a:gd name="T45" fmla="*/ 49 h 51"/>
              <a:gd name="T46" fmla="*/ 14 w 35"/>
              <a:gd name="T47" fmla="*/ 51 h 51"/>
              <a:gd name="T48" fmla="*/ 9 w 35"/>
              <a:gd name="T49" fmla="*/ 49 h 51"/>
              <a:gd name="T50" fmla="*/ 4 w 35"/>
              <a:gd name="T51" fmla="*/ 46 h 51"/>
              <a:gd name="T52" fmla="*/ 2 w 35"/>
              <a:gd name="T53" fmla="*/ 42 h 51"/>
              <a:gd name="T54" fmla="*/ 1 w 35"/>
              <a:gd name="T55" fmla="*/ 39 h 51"/>
              <a:gd name="T56" fmla="*/ 0 w 35"/>
              <a:gd name="T57" fmla="*/ 34 h 51"/>
              <a:gd name="T58" fmla="*/ 0 w 35"/>
              <a:gd name="T59" fmla="*/ 8 h 51"/>
              <a:gd name="T60" fmla="*/ 10 w 35"/>
              <a:gd name="T61" fmla="*/ 5 h 51"/>
              <a:gd name="T62" fmla="*/ 8 w 35"/>
              <a:gd name="T63" fmla="*/ 1 h 51"/>
              <a:gd name="T64" fmla="*/ 12 w 35"/>
              <a:gd name="T65" fmla="*/ 0 h 51"/>
              <a:gd name="T66" fmla="*/ 14 w 35"/>
              <a:gd name="T67" fmla="*/ 0 h 51"/>
              <a:gd name="T68" fmla="*/ 16 w 35"/>
              <a:gd name="T69" fmla="*/ 1 h 51"/>
              <a:gd name="T70" fmla="*/ 19 w 35"/>
              <a:gd name="T71" fmla="*/ 0 h 51"/>
              <a:gd name="T72" fmla="*/ 21 w 35"/>
              <a:gd name="T73" fmla="*/ 3 h 51"/>
              <a:gd name="T74" fmla="*/ 20 w 35"/>
              <a:gd name="T75" fmla="*/ 4 h 51"/>
              <a:gd name="T76" fmla="*/ 19 w 35"/>
              <a:gd name="T77" fmla="*/ 5 h 51"/>
              <a:gd name="T78" fmla="*/ 17 w 35"/>
              <a:gd name="T79" fmla="*/ 5 h 51"/>
              <a:gd name="T80" fmla="*/ 16 w 35"/>
              <a:gd name="T81" fmla="*/ 5 h 51"/>
              <a:gd name="T82" fmla="*/ 14 w 35"/>
              <a:gd name="T83" fmla="*/ 4 h 51"/>
              <a:gd name="T84" fmla="*/ 12 w 35"/>
              <a:gd name="T85" fmla="*/ 4 h 51"/>
              <a:gd name="T86" fmla="*/ 10 w 35"/>
              <a:gd name="T8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51">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6" name="Freeform 20"/>
          <p:cNvSpPr>
            <a:spLocks/>
          </p:cNvSpPr>
          <p:nvPr userDrawn="1"/>
        </p:nvSpPr>
        <p:spPr bwMode="auto">
          <a:xfrm>
            <a:off x="657140" y="573882"/>
            <a:ext cx="60317" cy="66675"/>
          </a:xfrm>
          <a:custGeom>
            <a:avLst/>
            <a:gdLst>
              <a:gd name="T0" fmla="*/ 32 w 76"/>
              <a:gd name="T1" fmla="*/ 84 h 84"/>
              <a:gd name="T2" fmla="*/ 0 w 76"/>
              <a:gd name="T3" fmla="*/ 0 h 84"/>
              <a:gd name="T4" fmla="*/ 16 w 76"/>
              <a:gd name="T5" fmla="*/ 0 h 84"/>
              <a:gd name="T6" fmla="*/ 38 w 76"/>
              <a:gd name="T7" fmla="*/ 64 h 84"/>
              <a:gd name="T8" fmla="*/ 60 w 76"/>
              <a:gd name="T9" fmla="*/ 0 h 84"/>
              <a:gd name="T10" fmla="*/ 76 w 76"/>
              <a:gd name="T11" fmla="*/ 0 h 84"/>
              <a:gd name="T12" fmla="*/ 44 w 76"/>
              <a:gd name="T13" fmla="*/ 84 h 84"/>
              <a:gd name="T14" fmla="*/ 32 w 76"/>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7" name="Freeform 21"/>
          <p:cNvSpPr>
            <a:spLocks noEditPoints="1"/>
          </p:cNvSpPr>
          <p:nvPr userDrawn="1"/>
        </p:nvSpPr>
        <p:spPr bwMode="auto">
          <a:xfrm>
            <a:off x="719044" y="562769"/>
            <a:ext cx="63492" cy="77788"/>
          </a:xfrm>
          <a:custGeom>
            <a:avLst/>
            <a:gdLst>
              <a:gd name="T0" fmla="*/ 0 w 40"/>
              <a:gd name="T1" fmla="*/ 49 h 49"/>
              <a:gd name="T2" fmla="*/ 17 w 40"/>
              <a:gd name="T3" fmla="*/ 7 h 49"/>
              <a:gd name="T4" fmla="*/ 23 w 40"/>
              <a:gd name="T5" fmla="*/ 7 h 49"/>
              <a:gd name="T6" fmla="*/ 40 w 40"/>
              <a:gd name="T7" fmla="*/ 49 h 49"/>
              <a:gd name="T8" fmla="*/ 32 w 40"/>
              <a:gd name="T9" fmla="*/ 49 h 49"/>
              <a:gd name="T10" fmla="*/ 27 w 40"/>
              <a:gd name="T11" fmla="*/ 38 h 49"/>
              <a:gd name="T12" fmla="*/ 13 w 40"/>
              <a:gd name="T13" fmla="*/ 38 h 49"/>
              <a:gd name="T14" fmla="*/ 8 w 40"/>
              <a:gd name="T15" fmla="*/ 49 h 49"/>
              <a:gd name="T16" fmla="*/ 0 w 40"/>
              <a:gd name="T17" fmla="*/ 49 h 49"/>
              <a:gd name="T18" fmla="*/ 13 w 40"/>
              <a:gd name="T19" fmla="*/ 0 h 49"/>
              <a:gd name="T20" fmla="*/ 17 w 40"/>
              <a:gd name="T21" fmla="*/ 0 h 49"/>
              <a:gd name="T22" fmla="*/ 18 w 40"/>
              <a:gd name="T23" fmla="*/ 1 h 49"/>
              <a:gd name="T24" fmla="*/ 20 w 40"/>
              <a:gd name="T25" fmla="*/ 1 h 49"/>
              <a:gd name="T26" fmla="*/ 22 w 40"/>
              <a:gd name="T27" fmla="*/ 1 h 49"/>
              <a:gd name="T28" fmla="*/ 23 w 40"/>
              <a:gd name="T29" fmla="*/ 0 h 49"/>
              <a:gd name="T30" fmla="*/ 27 w 40"/>
              <a:gd name="T31" fmla="*/ 0 h 49"/>
              <a:gd name="T32" fmla="*/ 25 w 40"/>
              <a:gd name="T33" fmla="*/ 4 h 49"/>
              <a:gd name="T34" fmla="*/ 20 w 40"/>
              <a:gd name="T35" fmla="*/ 5 h 49"/>
              <a:gd name="T36" fmla="*/ 15 w 40"/>
              <a:gd name="T37" fmla="*/ 4 h 49"/>
              <a:gd name="T38" fmla="*/ 13 w 40"/>
              <a:gd name="T39" fmla="*/ 0 h 49"/>
              <a:gd name="T40" fmla="*/ 16 w 40"/>
              <a:gd name="T41" fmla="*/ 31 h 49"/>
              <a:gd name="T42" fmla="*/ 24 w 40"/>
              <a:gd name="T43" fmla="*/ 31 h 49"/>
              <a:gd name="T44" fmla="*/ 20 w 40"/>
              <a:gd name="T45" fmla="*/ 18 h 49"/>
              <a:gd name="T46" fmla="*/ 16 w 40"/>
              <a:gd name="T4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8" name="Freeform 22"/>
          <p:cNvSpPr>
            <a:spLocks/>
          </p:cNvSpPr>
          <p:nvPr userDrawn="1"/>
        </p:nvSpPr>
        <p:spPr bwMode="auto">
          <a:xfrm>
            <a:off x="790472" y="573882"/>
            <a:ext cx="52381" cy="66675"/>
          </a:xfrm>
          <a:custGeom>
            <a:avLst/>
            <a:gdLst>
              <a:gd name="T0" fmla="*/ 0 w 66"/>
              <a:gd name="T1" fmla="*/ 84 h 84"/>
              <a:gd name="T2" fmla="*/ 0 w 66"/>
              <a:gd name="T3" fmla="*/ 0 h 84"/>
              <a:gd name="T4" fmla="*/ 16 w 66"/>
              <a:gd name="T5" fmla="*/ 0 h 84"/>
              <a:gd name="T6" fmla="*/ 50 w 66"/>
              <a:gd name="T7" fmla="*/ 62 h 84"/>
              <a:gd name="T8" fmla="*/ 50 w 66"/>
              <a:gd name="T9" fmla="*/ 0 h 84"/>
              <a:gd name="T10" fmla="*/ 66 w 66"/>
              <a:gd name="T11" fmla="*/ 0 h 84"/>
              <a:gd name="T12" fmla="*/ 66 w 66"/>
              <a:gd name="T13" fmla="*/ 84 h 84"/>
              <a:gd name="T14" fmla="*/ 50 w 66"/>
              <a:gd name="T15" fmla="*/ 84 h 84"/>
              <a:gd name="T16" fmla="*/ 14 w 66"/>
              <a:gd name="T17" fmla="*/ 24 h 84"/>
              <a:gd name="T18" fmla="*/ 14 w 66"/>
              <a:gd name="T19" fmla="*/ 84 h 84"/>
              <a:gd name="T20" fmla="*/ 0 w 66"/>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4">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endParaRPr lang="en-US" sz="900"/>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userDrawn="1"/>
        </p:nvSpPr>
        <p:spPr>
          <a:xfrm>
            <a:off x="4526610" y="123736"/>
            <a:ext cx="5424883" cy="923330"/>
          </a:xfrm>
          <a:prstGeom prst="rect">
            <a:avLst/>
          </a:prstGeom>
          <a:noFill/>
        </p:spPr>
        <p:txBody>
          <a:bodyPr wrap="none" rtlCol="0">
            <a:spAutoFit/>
          </a:bodyPr>
          <a:lstStyle/>
          <a:p>
            <a:pPr algn="ctr"/>
            <a:r>
              <a:rPr lang="en-US" sz="1800" b="1" dirty="0">
                <a:solidFill>
                  <a:schemeClr val="bg1"/>
                </a:solidFill>
                <a:latin typeface="AvantGarde-Demi" pitchFamily="18" charset="0"/>
                <a:ea typeface="AvantGarde-Demi" pitchFamily="18" charset="0"/>
                <a:cs typeface="AvantGarde-Demi" pitchFamily="18" charset="0"/>
              </a:rPr>
              <a:t>KHÁI</a:t>
            </a:r>
            <a:r>
              <a:rPr lang="en-US" sz="1800" b="1" baseline="0" dirty="0">
                <a:solidFill>
                  <a:schemeClr val="bg1"/>
                </a:solidFill>
                <a:latin typeface="AvantGarde-Demi" pitchFamily="18" charset="0"/>
                <a:ea typeface="AvantGarde-Demi" pitchFamily="18" charset="0"/>
                <a:cs typeface="AvantGarde-Demi" pitchFamily="18" charset="0"/>
              </a:rPr>
              <a:t> QUÁT VĂN HỌC VIỆT </a:t>
            </a:r>
            <a:r>
              <a:rPr lang="en-US" sz="1800" b="1" baseline="0">
                <a:solidFill>
                  <a:schemeClr val="bg1"/>
                </a:solidFill>
                <a:latin typeface="AvantGarde-Demi" pitchFamily="18" charset="0"/>
                <a:ea typeface="AvantGarde-Demi" pitchFamily="18" charset="0"/>
                <a:cs typeface="AvantGarde-Demi" pitchFamily="18" charset="0"/>
              </a:rPr>
              <a:t>NAM </a:t>
            </a:r>
            <a:br>
              <a:rPr lang="en-US" sz="1800" b="1" baseline="0">
                <a:solidFill>
                  <a:schemeClr val="bg1"/>
                </a:solidFill>
                <a:latin typeface="AvantGarde-Demi" pitchFamily="18" charset="0"/>
                <a:ea typeface="AvantGarde-Demi" pitchFamily="18" charset="0"/>
                <a:cs typeface="AvantGarde-Demi" pitchFamily="18" charset="0"/>
              </a:rPr>
            </a:br>
            <a:r>
              <a:rPr lang="en-US" sz="1800" b="1" baseline="0">
                <a:solidFill>
                  <a:schemeClr val="bg1"/>
                </a:solidFill>
                <a:latin typeface="AvantGarde-Demi" pitchFamily="18" charset="0"/>
                <a:ea typeface="AvantGarde-Demi" pitchFamily="18" charset="0"/>
                <a:cs typeface="AvantGarde-Demi" pitchFamily="18" charset="0"/>
              </a:rPr>
              <a:t>TỪ CÁCH MẠNG THÁNG TÁM 1945 ĐẾN HẾT THẾ KỈ XX </a:t>
            </a:r>
            <a:br>
              <a:rPr lang="en-US" sz="1800" b="1" baseline="0">
                <a:solidFill>
                  <a:schemeClr val="bg1"/>
                </a:solidFill>
                <a:latin typeface="AvantGarde-Demi" pitchFamily="18" charset="0"/>
                <a:ea typeface="AvantGarde-Demi" pitchFamily="18" charset="0"/>
                <a:cs typeface="AvantGarde-Demi" pitchFamily="18" charset="0"/>
              </a:rPr>
            </a:br>
            <a:r>
              <a:rPr lang="en-US" sz="1800" b="1" baseline="0">
                <a:solidFill>
                  <a:schemeClr val="bg1"/>
                </a:solidFill>
                <a:latin typeface="AvantGarde-Demi" pitchFamily="18" charset="0"/>
                <a:ea typeface="AvantGarde-Demi" pitchFamily="18" charset="0"/>
                <a:cs typeface="AvantGarde-Demi" pitchFamily="18" charset="0"/>
              </a:rPr>
              <a:t>ĐẾN </a:t>
            </a:r>
            <a:endParaRPr lang="en-US" sz="1800" b="1" dirty="0">
              <a:solidFill>
                <a:schemeClr val="bg1"/>
              </a:solidFill>
              <a:latin typeface="AvantGarde-Demi" pitchFamily="18" charset="0"/>
              <a:ea typeface="AvantGarde-Demi" pitchFamily="18" charset="0"/>
              <a:cs typeface="AvantGarde-Demi" pitchFamily="18" charset="0"/>
            </a:endParaRPr>
          </a:p>
        </p:txBody>
      </p:sp>
      <p:sp>
        <p:nvSpPr>
          <p:cNvPr id="21" name="TextBox 20"/>
          <p:cNvSpPr txBox="1"/>
          <p:nvPr userDrawn="1"/>
        </p:nvSpPr>
        <p:spPr>
          <a:xfrm>
            <a:off x="1733558" y="190500"/>
            <a:ext cx="939681" cy="523220"/>
          </a:xfrm>
          <a:prstGeom prst="rect">
            <a:avLst/>
          </a:prstGeom>
          <a:noFill/>
        </p:spPr>
        <p:txBody>
          <a:bodyPr wrap="none" rtlCol="0">
            <a:spAutoFit/>
          </a:bodyPr>
          <a:lstStyle/>
          <a:p>
            <a:pPr algn="ctr"/>
            <a:r>
              <a:rPr lang="en-US" sz="1400" b="1" dirty="0">
                <a:solidFill>
                  <a:schemeClr val="bg1"/>
                </a:solidFill>
                <a:latin typeface="AvantGarde-Demi" pitchFamily="18" charset="0"/>
                <a:ea typeface="AvantGarde-Demi" pitchFamily="18" charset="0"/>
                <a:cs typeface="AvantGarde-Demi" pitchFamily="18" charset="0"/>
              </a:rPr>
              <a:t>VĂN</a:t>
            </a:r>
            <a:r>
              <a:rPr lang="en-US" sz="1400" b="1" baseline="0" dirty="0">
                <a:solidFill>
                  <a:schemeClr val="bg1"/>
                </a:solidFill>
                <a:latin typeface="AvantGarde-Demi" pitchFamily="18" charset="0"/>
                <a:ea typeface="AvantGarde-Demi" pitchFamily="18" charset="0"/>
                <a:cs typeface="AvantGarde-Demi" pitchFamily="18" charset="0"/>
              </a:rPr>
              <a:t> HỌC</a:t>
            </a:r>
          </a:p>
          <a:p>
            <a:pPr algn="ctr"/>
            <a:r>
              <a:rPr lang="en-US" sz="1400" b="1" baseline="0" dirty="0">
                <a:solidFill>
                  <a:schemeClr val="bg1"/>
                </a:solidFill>
                <a:latin typeface="AvantGarde-Demi" pitchFamily="18" charset="0"/>
                <a:ea typeface="AvantGarde-Demi" pitchFamily="18" charset="0"/>
                <a:cs typeface="AvantGarde-Demi" pitchFamily="18" charset="0"/>
              </a:rPr>
              <a:t>VIỆT NAM</a:t>
            </a:r>
            <a:endParaRPr lang="en-US" sz="1400" b="1" dirty="0">
              <a:solidFill>
                <a:schemeClr val="bg1"/>
              </a:solidFill>
              <a:latin typeface="AvantGarde-Demi" pitchFamily="18" charset="0"/>
              <a:ea typeface="AvantGarde-Demi" pitchFamily="18" charset="0"/>
              <a:cs typeface="AvantGarde-Demi" pitchFamily="18" charset="0"/>
            </a:endParaRPr>
          </a:p>
        </p:txBody>
      </p:sp>
      <p:sp>
        <p:nvSpPr>
          <p:cNvPr id="22" name="TextBox 21"/>
          <p:cNvSpPr txBox="1"/>
          <p:nvPr userDrawn="1"/>
        </p:nvSpPr>
        <p:spPr>
          <a:xfrm>
            <a:off x="1029241" y="74633"/>
            <a:ext cx="534121" cy="744756"/>
          </a:xfrm>
          <a:prstGeom prst="rect">
            <a:avLst/>
          </a:prstGeom>
          <a:noFill/>
        </p:spPr>
        <p:txBody>
          <a:bodyPr wrap="none" rtlCol="0">
            <a:spAutoFit/>
          </a:bodyPr>
          <a:lstStyle/>
          <a:p>
            <a:pPr algn="ctr">
              <a:lnSpc>
                <a:spcPts val="2500"/>
              </a:lnSpc>
            </a:pPr>
            <a:r>
              <a:rPr lang="en-US" sz="1600" b="1" dirty="0">
                <a:solidFill>
                  <a:schemeClr val="bg1"/>
                </a:solidFill>
                <a:latin typeface="AvantGarde-Demi" pitchFamily="18" charset="0"/>
                <a:ea typeface="AvantGarde-Demi" pitchFamily="18" charset="0"/>
                <a:cs typeface="AvantGarde-Demi" pitchFamily="18" charset="0"/>
              </a:rPr>
              <a:t>LỚP</a:t>
            </a:r>
          </a:p>
          <a:p>
            <a:pPr algn="ctr">
              <a:lnSpc>
                <a:spcPts val="2500"/>
              </a:lnSpc>
            </a:pPr>
            <a:r>
              <a:rPr lang="en-US" sz="2699" b="1">
                <a:solidFill>
                  <a:schemeClr val="bg1"/>
                </a:solidFill>
                <a:latin typeface="AvantGarde-Demi" pitchFamily="18" charset="0"/>
                <a:ea typeface="AvantGarde-Demi" pitchFamily="18" charset="0"/>
                <a:cs typeface="AvantGarde-Demi" pitchFamily="18" charset="0"/>
              </a:rPr>
              <a:t>12</a:t>
            </a:r>
            <a:endParaRPr lang="en-US" sz="2699" b="1" dirty="0">
              <a:solidFill>
                <a:schemeClr val="bg1"/>
              </a:solidFill>
              <a:latin typeface="AvantGarde-Demi" pitchFamily="18" charset="0"/>
              <a:ea typeface="AvantGarde-Demi" pitchFamily="18" charset="0"/>
              <a:cs typeface="AvantGarde-Demi" pitchFamily="18" charset="0"/>
            </a:endParaRPr>
          </a:p>
        </p:txBody>
      </p:sp>
      <p:sp>
        <p:nvSpPr>
          <p:cNvPr id="29" name="TextBox 28"/>
          <p:cNvSpPr txBox="1"/>
          <p:nvPr userDrawn="1"/>
        </p:nvSpPr>
        <p:spPr>
          <a:xfrm>
            <a:off x="2755021" y="87099"/>
            <a:ext cx="603050" cy="683007"/>
          </a:xfrm>
          <a:prstGeom prst="rect">
            <a:avLst/>
          </a:prstGeom>
          <a:noFill/>
        </p:spPr>
        <p:txBody>
          <a:bodyPr wrap="none" rtlCol="0">
            <a:spAutoFit/>
          </a:bodyPr>
          <a:lstStyle/>
          <a:p>
            <a:pPr algn="ctr">
              <a:lnSpc>
                <a:spcPts val="2250"/>
              </a:lnSpc>
            </a:pPr>
            <a:r>
              <a:rPr lang="en-US" sz="1600" err="1">
                <a:solidFill>
                  <a:schemeClr val="bg1"/>
                </a:solidFill>
                <a:latin typeface="AvantGarde-Demi" pitchFamily="18" charset="0"/>
                <a:ea typeface="AvantGarde-Demi" pitchFamily="18" charset="0"/>
                <a:cs typeface="AvantGarde-Demi" pitchFamily="18" charset="0"/>
              </a:rPr>
              <a:t>Phần</a:t>
            </a:r>
            <a:endParaRPr lang="en-US" sz="1600">
              <a:solidFill>
                <a:schemeClr val="bg1"/>
              </a:solidFill>
              <a:latin typeface="AvantGarde-Demi" pitchFamily="18" charset="0"/>
              <a:ea typeface="AvantGarde-Demi" pitchFamily="18" charset="0"/>
              <a:cs typeface="AvantGarde-Demi" pitchFamily="18" charset="0"/>
            </a:endParaRPr>
          </a:p>
          <a:p>
            <a:pPr algn="ctr">
              <a:lnSpc>
                <a:spcPts val="2250"/>
              </a:lnSpc>
            </a:pPr>
            <a:r>
              <a:rPr lang="en-US" sz="2200">
                <a:solidFill>
                  <a:schemeClr val="bg1"/>
                </a:solidFill>
                <a:latin typeface="AvantGarde-Demi" pitchFamily="18" charset="0"/>
                <a:ea typeface="AvantGarde-Demi" pitchFamily="18" charset="0"/>
                <a:cs typeface="AvantGarde-Demi" pitchFamily="18" charset="0"/>
              </a:rPr>
              <a:t>1/2</a:t>
            </a:r>
          </a:p>
        </p:txBody>
      </p:sp>
    </p:spTree>
    <p:extLst>
      <p:ext uri="{BB962C8B-B14F-4D97-AF65-F5344CB8AC3E}">
        <p14:creationId xmlns:p14="http://schemas.microsoft.com/office/powerpoint/2010/main" val="97517258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8/31/2022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695751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17"/>
          <a:stretch/>
        </p:blipFill>
        <p:spPr>
          <a:xfrm>
            <a:off x="-7173" y="0"/>
            <a:ext cx="12199172" cy="6858000"/>
          </a:xfrm>
          <a:prstGeom prst="rect">
            <a:avLst/>
          </a:prstGeom>
        </p:spPr>
      </p:pic>
      <p:sp>
        <p:nvSpPr>
          <p:cNvPr id="5" name="Rectangle 4"/>
          <p:cNvSpPr/>
          <p:nvPr/>
        </p:nvSpPr>
        <p:spPr>
          <a:xfrm>
            <a:off x="6604000" y="760175"/>
            <a:ext cx="5080000" cy="861774"/>
          </a:xfrm>
          <a:prstGeom prst="rect">
            <a:avLst/>
          </a:prstGeom>
          <a:noFill/>
        </p:spPr>
        <p:txBody>
          <a:bodyPr wrap="square" lIns="121920" tIns="60960" rIns="121920" bIns="60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CHÀO MỪNG</a:t>
            </a:r>
          </a:p>
        </p:txBody>
      </p:sp>
      <p:sp>
        <p:nvSpPr>
          <p:cNvPr id="6" name="Rectangle 5"/>
          <p:cNvSpPr/>
          <p:nvPr/>
        </p:nvSpPr>
        <p:spPr>
          <a:xfrm>
            <a:off x="6910288" y="2546449"/>
            <a:ext cx="4672112" cy="861774"/>
          </a:xfrm>
          <a:prstGeom prst="rect">
            <a:avLst/>
          </a:prstGeom>
          <a:noFill/>
        </p:spPr>
        <p:txBody>
          <a:bodyPr wrap="none" lIns="121920" tIns="60960" rIns="121920" bIns="60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QUÝ THẦY CÔ</a:t>
            </a:r>
          </a:p>
        </p:txBody>
      </p:sp>
      <p:sp>
        <p:nvSpPr>
          <p:cNvPr id="7" name="Rectangle 6"/>
          <p:cNvSpPr/>
          <p:nvPr/>
        </p:nvSpPr>
        <p:spPr>
          <a:xfrm>
            <a:off x="4763866" y="4536715"/>
            <a:ext cx="7177606" cy="861774"/>
          </a:xfrm>
          <a:prstGeom prst="rect">
            <a:avLst/>
          </a:prstGeom>
          <a:noFill/>
        </p:spPr>
        <p:txBody>
          <a:bodyPr wrap="none" lIns="121920" tIns="60960" rIns="121920" bIns="60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VÀ CÁC EM HỌC SINH!</a:t>
            </a:r>
          </a:p>
        </p:txBody>
      </p:sp>
    </p:spTree>
    <p:extLst>
      <p:ext uri="{BB962C8B-B14F-4D97-AF65-F5344CB8AC3E}">
        <p14:creationId xmlns:p14="http://schemas.microsoft.com/office/powerpoint/2010/main" val="2798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6255" y="4289774"/>
            <a:ext cx="11685319" cy="2185214"/>
          </a:xfrm>
          <a:prstGeom prst="rect">
            <a:avLst/>
          </a:prstGeom>
        </p:spPr>
        <p:txBody>
          <a:bodyPr wrap="square">
            <a:spAutoFit/>
          </a:bodyPr>
          <a:lstStyle/>
          <a:p>
            <a:r>
              <a:rPr lang="vi-VN" sz="2800" b="1" i="1" dirty="0"/>
              <a:t>Bước 4: Thực hiện</a:t>
            </a:r>
          </a:p>
          <a:p>
            <a:r>
              <a:rPr lang="vi-VN" dirty="0"/>
              <a:t>- HS có 3 tuần để hoàn thành sản phẩm</a:t>
            </a:r>
          </a:p>
          <a:p>
            <a:r>
              <a:rPr lang="vi-VN" dirty="0"/>
              <a:t>- Hướng dẫn HS lập kế hoạch thực hiện:</a:t>
            </a:r>
          </a:p>
          <a:p>
            <a:r>
              <a:rPr lang="vi-VN" dirty="0"/>
              <a:t>+ Tuần 1: Phân công công việc trong nhóm, đọc sách mà nhóm chọn giới thiệu</a:t>
            </a:r>
          </a:p>
          <a:p>
            <a:r>
              <a:rPr lang="vi-VN" dirty="0"/>
              <a:t>+ Tuần 2: Thảo luận về cuốn sách, thống nhất những nội dung cần giới thiệu</a:t>
            </a:r>
          </a:p>
          <a:p>
            <a:r>
              <a:rPr lang="vi-VN" dirty="0"/>
              <a:t> Các nhóm viết lời giới thiệu, nộp cho GV, sau đó điều chỉnh</a:t>
            </a:r>
          </a:p>
          <a:p>
            <a:r>
              <a:rPr lang="vi-VN" dirty="0"/>
              <a:t>+ Tuần 3: Thuyết trình về bài giới thiệu trên lớp</a:t>
            </a:r>
          </a:p>
        </p:txBody>
      </p:sp>
      <p:pic>
        <p:nvPicPr>
          <p:cNvPr id="8" name="Picture 7"/>
          <p:cNvPicPr>
            <a:picLocks noChangeAspect="1"/>
          </p:cNvPicPr>
          <p:nvPr/>
        </p:nvPicPr>
        <p:blipFill>
          <a:blip r:embed="rId3"/>
          <a:stretch>
            <a:fillRect/>
          </a:stretch>
        </p:blipFill>
        <p:spPr>
          <a:xfrm>
            <a:off x="320634" y="10"/>
            <a:ext cx="11673444" cy="4233965"/>
          </a:xfrm>
          <a:prstGeom prst="rect">
            <a:avLst/>
          </a:prstGeom>
        </p:spPr>
      </p:pic>
    </p:spTree>
    <p:extLst>
      <p:ext uri="{BB962C8B-B14F-4D97-AF65-F5344CB8AC3E}">
        <p14:creationId xmlns:p14="http://schemas.microsoft.com/office/powerpoint/2010/main" val="15786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1000"/>
                                        <p:tgtEl>
                                          <p:spTgt spid="2">
                                            <p:txEl>
                                              <p:pRg st="4" end="4"/>
                                            </p:txEl>
                                          </p:spTgt>
                                        </p:tgtEl>
                                      </p:cBhvr>
                                    </p:animEffect>
                                    <p:anim calcmode="lin" valueType="num">
                                      <p:cBhvr>
                                        <p:cTn id="3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4390" y="1435971"/>
            <a:ext cx="11245932" cy="4678204"/>
          </a:xfrm>
          <a:prstGeom prst="rect">
            <a:avLst/>
          </a:prstGeom>
        </p:spPr>
        <p:txBody>
          <a:bodyPr wrap="square">
            <a:spAutoFit/>
          </a:bodyPr>
          <a:lstStyle/>
          <a:p>
            <a:pPr algn="ctr"/>
            <a:r>
              <a:rPr lang="vi-VN" sz="3600" dirty="0" smtClean="0">
                <a:solidFill>
                  <a:schemeClr val="bg1"/>
                </a:solidFill>
              </a:rPr>
              <a:t>Bảng </a:t>
            </a:r>
            <a:r>
              <a:rPr lang="vi-VN" sz="3600" dirty="0">
                <a:solidFill>
                  <a:schemeClr val="bg1"/>
                </a:solidFill>
              </a:rPr>
              <a:t>kiểm </a:t>
            </a:r>
            <a:r>
              <a:rPr lang="vi-VN" sz="3600" dirty="0" smtClean="0">
                <a:solidFill>
                  <a:schemeClr val="bg1"/>
                </a:solidFill>
              </a:rPr>
              <a:t>những </a:t>
            </a:r>
            <a:r>
              <a:rPr lang="vi-VN" sz="3600" dirty="0">
                <a:solidFill>
                  <a:schemeClr val="bg1"/>
                </a:solidFill>
              </a:rPr>
              <a:t>việc cần </a:t>
            </a:r>
            <a:r>
              <a:rPr lang="vi-VN" sz="3600" dirty="0" smtClean="0">
                <a:solidFill>
                  <a:schemeClr val="bg1"/>
                </a:solidFill>
              </a:rPr>
              <a:t>làm</a:t>
            </a:r>
            <a:endParaRPr lang="en-US" sz="3600" dirty="0" smtClean="0">
              <a:solidFill>
                <a:schemeClr val="bg1"/>
              </a:solidFill>
            </a:endParaRPr>
          </a:p>
          <a:p>
            <a:pPr algn="ctr"/>
            <a:endParaRPr lang="en-US" sz="2800" dirty="0" smtClean="0">
              <a:solidFill>
                <a:schemeClr val="bg1"/>
              </a:solidFill>
            </a:endParaRPr>
          </a:p>
          <a:p>
            <a:endParaRPr lang="en-US" dirty="0" smtClean="0"/>
          </a:p>
          <a:p>
            <a:r>
              <a:rPr lang="vi-VN" sz="2400" dirty="0" smtClean="0"/>
              <a:t>1</a:t>
            </a:r>
            <a:r>
              <a:rPr lang="vi-VN" sz="2400" dirty="0"/>
              <a:t>	Thực hiện bài viết giới thiệu sách		</a:t>
            </a:r>
          </a:p>
          <a:p>
            <a:r>
              <a:rPr lang="vi-VN" sz="2400" dirty="0"/>
              <a:t>2	Thiết kế các slide trình chiếu		</a:t>
            </a:r>
          </a:p>
          <a:p>
            <a:r>
              <a:rPr lang="vi-VN" sz="2400" dirty="0"/>
              <a:t>3	Luyện </a:t>
            </a:r>
            <a:r>
              <a:rPr lang="vi-VN" sz="2400" dirty="0" smtClean="0"/>
              <a:t>bài nói </a:t>
            </a:r>
            <a:r>
              <a:rPr lang="vi-VN" sz="2400" dirty="0"/>
              <a:t>giới thiệu về cuốn sách đã chọn		</a:t>
            </a:r>
          </a:p>
          <a:p>
            <a:r>
              <a:rPr lang="vi-VN" sz="2400" dirty="0"/>
              <a:t>4	Công bố file bài viết và file trình chiếu cho tất cả các thành viên trong </a:t>
            </a:r>
            <a:r>
              <a:rPr lang="vi-VN" sz="2400" dirty="0" smtClean="0"/>
              <a:t>nhóm</a:t>
            </a:r>
            <a:endParaRPr lang="vi-VN" sz="2400" dirty="0"/>
          </a:p>
          <a:p>
            <a:r>
              <a:rPr lang="vi-VN" sz="2400" dirty="0"/>
              <a:t>5	Dùng Bảng kiểm được giáo viên cung cấp để tụ đánh giá việc hoàn thành các sản phẩm		</a:t>
            </a:r>
          </a:p>
          <a:p>
            <a:r>
              <a:rPr lang="vi-VN" sz="2400" dirty="0"/>
              <a:t>6	In bài viết giới thiệu để nộp hôm báo cáo		</a:t>
            </a:r>
          </a:p>
          <a:p>
            <a:r>
              <a:rPr lang="vi-VN" sz="2400" dirty="0"/>
              <a:t>7	Mang theo sách đã chọn để giới thiệu trong buổi báo cáo</a:t>
            </a:r>
            <a:r>
              <a:rPr lang="vi-VN" dirty="0"/>
              <a:t>		</a:t>
            </a:r>
          </a:p>
        </p:txBody>
      </p:sp>
    </p:spTree>
    <p:extLst>
      <p:ext uri="{BB962C8B-B14F-4D97-AF65-F5344CB8AC3E}">
        <p14:creationId xmlns:p14="http://schemas.microsoft.com/office/powerpoint/2010/main" val="36195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additive="base">
                                        <p:cTn id="1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1000"/>
                                        <p:tgtEl>
                                          <p:spTgt spid="4">
                                            <p:txEl>
                                              <p:pRg st="4" end="4"/>
                                            </p:txEl>
                                          </p:spTgt>
                                        </p:tgtEl>
                                      </p:cBhvr>
                                    </p:animEffect>
                                    <p:anim calcmode="lin" valueType="num">
                                      <p:cBhvr>
                                        <p:cTn id="2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additive="base">
                                        <p:cTn id="3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 calcmode="lin" valueType="num">
                                      <p:cBhvr additive="base">
                                        <p:cTn id="4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 calcmode="lin" valueType="num">
                                      <p:cBhvr additive="base">
                                        <p:cTn id="46"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calcmode="lin" valueType="num">
                                      <p:cBhvr additive="base">
                                        <p:cTn id="52"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latin typeface="Times New Roman" panose="02020603050405020304" pitchFamily="18" charset="0"/>
                <a:cs typeface="Times New Roman" panose="02020603050405020304" pitchFamily="18" charset="0"/>
              </a:rPr>
              <a:t>Bảng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30766448"/>
              </p:ext>
            </p:extLst>
          </p:nvPr>
        </p:nvGraphicFramePr>
        <p:xfrm>
          <a:off x="1009403" y="1680632"/>
          <a:ext cx="10438410" cy="5003065"/>
        </p:xfrm>
        <a:graphic>
          <a:graphicData uri="http://schemas.openxmlformats.org/drawingml/2006/table">
            <a:tbl>
              <a:tblPr firstRow="1" firstCol="1" bandRow="1">
                <a:tableStyleId>{5C22544A-7EE6-4342-B048-85BDC9FD1C3A}</a:tableStyleId>
              </a:tblPr>
              <a:tblGrid>
                <a:gridCol w="1763867">
                  <a:extLst>
                    <a:ext uri="{9D8B030D-6E8A-4147-A177-3AD203B41FA5}">
                      <a16:colId xmlns:a16="http://schemas.microsoft.com/office/drawing/2014/main" val="1782067332"/>
                    </a:ext>
                  </a:extLst>
                </a:gridCol>
                <a:gridCol w="7172737">
                  <a:extLst>
                    <a:ext uri="{9D8B030D-6E8A-4147-A177-3AD203B41FA5}">
                      <a16:colId xmlns:a16="http://schemas.microsoft.com/office/drawing/2014/main" val="2656580285"/>
                    </a:ext>
                  </a:extLst>
                </a:gridCol>
                <a:gridCol w="750903">
                  <a:extLst>
                    <a:ext uri="{9D8B030D-6E8A-4147-A177-3AD203B41FA5}">
                      <a16:colId xmlns:a16="http://schemas.microsoft.com/office/drawing/2014/main" val="3712634193"/>
                    </a:ext>
                  </a:extLst>
                </a:gridCol>
                <a:gridCol w="750903">
                  <a:extLst>
                    <a:ext uri="{9D8B030D-6E8A-4147-A177-3AD203B41FA5}">
                      <a16:colId xmlns:a16="http://schemas.microsoft.com/office/drawing/2014/main" val="4003985436"/>
                    </a:ext>
                  </a:extLst>
                </a:gridCol>
              </a:tblGrid>
              <a:tr h="380757">
                <a:tc>
                  <a:txBody>
                    <a:bodyPr/>
                    <a:lstStyle/>
                    <a:p>
                      <a:pPr algn="ct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Nội</a:t>
                      </a:r>
                      <a:r>
                        <a:rPr lang="en-US" sz="1600" dirty="0">
                          <a:effectLst/>
                          <a:latin typeface="Times New Roman" panose="02020603050405020304" pitchFamily="18" charset="0"/>
                          <a:cs typeface="Times New Roman" panose="02020603050405020304" pitchFamily="18" charset="0"/>
                        </a:rPr>
                        <a:t> dung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gn="ct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Tiêu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cần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đạt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Đạt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Chưa đạt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194783357"/>
                  </a:ext>
                </a:extLst>
              </a:tr>
              <a:tr h="186113">
                <a:tc rowSpan="5">
                  <a:txBody>
                    <a:bodyPr/>
                    <a:lstStyle/>
                    <a:p>
                      <a:pPr marL="342900" lvl="0" indent="-342900">
                        <a:lnSpc>
                          <a:spcPct val="107000"/>
                        </a:lnSpc>
                        <a:spcAft>
                          <a:spcPts val="0"/>
                        </a:spcAft>
                        <a:buFont typeface="+mj-lt"/>
                        <a:buAutoNum type="arabicPeriod"/>
                      </a:pPr>
                      <a:r>
                        <a:rPr lang="en-US" sz="1600">
                          <a:effectLst/>
                          <a:latin typeface="Times New Roman" panose="02020603050405020304" pitchFamily="18" charset="0"/>
                          <a:cs typeface="Times New Roman" panose="02020603050405020304" pitchFamily="18" charset="0"/>
                        </a:rPr>
                        <a:t>PPT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Bố cục rõ rang, hợp lí, dễ theo dõi</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3081196169"/>
                  </a:ext>
                </a:extLst>
              </a:tr>
              <a:tr h="186113">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Màn nền slide và chữ trên slide dễ nhìn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2203536157"/>
                  </a:ext>
                </a:extLst>
              </a:tr>
              <a:tr h="380832">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Slide không nhiều chữ, nhưng thể hiện được nội dung trọng tâm</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3071754011"/>
                  </a:ext>
                </a:extLst>
              </a:tr>
              <a:tr h="380832">
                <a:tc vMerge="1">
                  <a:txBody>
                    <a:bodyPr/>
                    <a:lstStyle/>
                    <a:p>
                      <a:endParaRPr lang="en-US"/>
                    </a:p>
                  </a:txBody>
                  <a:tcPr/>
                </a:tc>
                <a:tc>
                  <a:txBody>
                    <a:bodyPr/>
                    <a:lstStyle/>
                    <a:p>
                      <a:pP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yếu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tố</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trực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quan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như</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ảnh</a:t>
                      </a:r>
                      <a:r>
                        <a:rPr lang="en-US" sz="1600" dirty="0">
                          <a:effectLst/>
                          <a:latin typeface="Times New Roman" panose="02020603050405020304" pitchFamily="18" charset="0"/>
                          <a:cs typeface="Times New Roman" panose="02020603050405020304" pitchFamily="18" charset="0"/>
                        </a:rPr>
                        <a:t>, video,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239584425"/>
                  </a:ext>
                </a:extLst>
              </a:tr>
              <a:tr h="186113">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Không sai lỗi chính tả, diễn đạt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2598669553"/>
                  </a:ext>
                </a:extLst>
              </a:tr>
              <a:tr h="576271">
                <a:tc rowSpan="7">
                  <a:txBody>
                    <a:bodyPr/>
                    <a:lstStyle/>
                    <a:p>
                      <a:pPr marL="0" lvl="0" indent="0">
                        <a:lnSpc>
                          <a:spcPct val="107000"/>
                        </a:lnSpc>
                        <a:spcAft>
                          <a:spcPts val="0"/>
                        </a:spcAft>
                        <a:buFont typeface="+mj-lt"/>
                        <a:buNone/>
                      </a:pPr>
                      <a:r>
                        <a:rPr lang="en-US" sz="1600" dirty="0" smtClean="0">
                          <a:effectLst/>
                          <a:latin typeface="Times New Roman" panose="02020603050405020304" pitchFamily="18" charset="0"/>
                          <a:cs typeface="Times New Roman" panose="02020603050405020304" pitchFamily="18" charset="0"/>
                        </a:rPr>
                        <a:t>2. </a:t>
                      </a:r>
                      <a:r>
                        <a:rPr lang="en-US" sz="1600" dirty="0" err="1" smtClean="0">
                          <a:effectLst/>
                          <a:latin typeface="Times New Roman" panose="02020603050405020304" pitchFamily="18" charset="0"/>
                          <a:cs typeface="Times New Roman" panose="02020603050405020304" pitchFamily="18" charset="0"/>
                        </a:rPr>
                        <a:t>Người</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thuyết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trình</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đầu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chào</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giới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thiệu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ngắn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gọn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bản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thân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nội</a:t>
                      </a:r>
                      <a:r>
                        <a:rPr lang="en-US" sz="1600" dirty="0">
                          <a:effectLst/>
                          <a:latin typeface="Times New Roman" panose="02020603050405020304" pitchFamily="18" charset="0"/>
                          <a:cs typeface="Times New Roman" panose="02020603050405020304" pitchFamily="18" charset="0"/>
                        </a:rPr>
                        <a:t> dung </a:t>
                      </a: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hút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người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nghe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2300047448"/>
                  </a:ext>
                </a:extLst>
              </a:tr>
              <a:tr h="380832">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Trình bày lần lượt các nội dung nhưng không đọc lại văn bản đã chuẩn bị</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1800791598"/>
                  </a:ext>
                </a:extLst>
              </a:tr>
              <a:tr h="380832">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Phát âm rõ rang, tốc độ và âm lượng vừa phải, ngưng nghỉ đúng lúc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3455238314"/>
                  </a:ext>
                </a:extLst>
              </a:tr>
              <a:tr h="576271">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Diễn đạt trôi chảy, sử dụng ngôn ngữ linh hoạt để chuyển từ nội dung này sang nội dung khác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2990334868"/>
                  </a:ext>
                </a:extLst>
              </a:tr>
              <a:tr h="186113">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Lời thuyết trình khớp với slide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1157381590"/>
                  </a:ext>
                </a:extLst>
              </a:tr>
              <a:tr h="380832">
                <a:tc vMerge="1">
                  <a:txBody>
                    <a:bodyPr/>
                    <a:lstStyle/>
                    <a:p>
                      <a:endParaRPr lang="en-US"/>
                    </a:p>
                  </a:txBody>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Có sự kết hợp giữa ngôn ngữ nói và ngôn ngữ cơ thể phù hợp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3999055399"/>
                  </a:ext>
                </a:extLst>
              </a:tr>
              <a:tr h="380832">
                <a:tc vMerge="1">
                  <a:txBody>
                    <a:bodyPr/>
                    <a:lstStyle/>
                    <a:p>
                      <a:endParaRPr lang="en-US"/>
                    </a:p>
                  </a:txBody>
                  <a:tcPr/>
                </a:tc>
                <a:tc>
                  <a:txBody>
                    <a:bodyPr/>
                    <a:lstStyle/>
                    <a:p>
                      <a:pP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tương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người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nghe</a:t>
                      </a:r>
                      <a:r>
                        <a:rPr lang="en-US" sz="1600" dirty="0">
                          <a:effectLst/>
                          <a:latin typeface="Times New Roman" panose="02020603050405020304" pitchFamily="18" charset="0"/>
                          <a:cs typeface="Times New Roman" panose="02020603050405020304" pitchFamily="18" charset="0"/>
                        </a:rPr>
                        <a:t> qua </a:t>
                      </a:r>
                      <a:r>
                        <a:rPr lang="en-US" sz="1600" dirty="0" err="1">
                          <a:effectLst/>
                          <a:latin typeface="Times New Roman" panose="02020603050405020304" pitchFamily="18" charset="0"/>
                          <a:cs typeface="Times New Roman" panose="02020603050405020304" pitchFamily="18" charset="0"/>
                        </a:rPr>
                        <a:t>ánh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mắt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hoặc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51" marR="46651" marT="0" marB="0"/>
                </a:tc>
                <a:extLst>
                  <a:ext uri="{0D108BD9-81ED-4DB2-BD59-A6C34878D82A}">
                    <a16:rowId xmlns:a16="http://schemas.microsoft.com/office/drawing/2014/main" val="2760322656"/>
                  </a:ext>
                </a:extLst>
              </a:tr>
            </a:tbl>
          </a:graphicData>
        </a:graphic>
      </p:graphicFrame>
    </p:spTree>
    <p:extLst>
      <p:ext uri="{BB962C8B-B14F-4D97-AF65-F5344CB8AC3E}">
        <p14:creationId xmlns:p14="http://schemas.microsoft.com/office/powerpoint/2010/main" val="330587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3475511" y="644048"/>
            <a:ext cx="6096000" cy="3908762"/>
          </a:xfrm>
          <a:prstGeom prst="rect">
            <a:avLst/>
          </a:prstGeom>
        </p:spPr>
        <p:txBody>
          <a:bodyPr>
            <a:spAutoFit/>
          </a:bodyPr>
          <a:lstStyle/>
          <a:p>
            <a:r>
              <a:rPr lang="vi-VN" sz="3200" b="1" dirty="0">
                <a:latin typeface="Times New Roman" panose="02020603050405020304" pitchFamily="18" charset="0"/>
                <a:cs typeface="Times New Roman" panose="02020603050405020304" pitchFamily="18" charset="0"/>
              </a:rPr>
              <a:t>Bước 5: Chia sẻ và đánh giá</a:t>
            </a:r>
          </a:p>
          <a:p>
            <a:r>
              <a:rPr lang="vi-VN" sz="2400" dirty="0">
                <a:latin typeface="Times New Roman" panose="02020603050405020304" pitchFamily="18" charset="0"/>
                <a:cs typeface="Times New Roman" panose="02020603050405020304" pitchFamily="18" charset="0"/>
              </a:rPr>
              <a:t>- Đại diện các nhóm lên trình bày lời giới thiệu </a:t>
            </a:r>
          </a:p>
          <a:p>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HS </a:t>
            </a:r>
            <a:r>
              <a:rPr lang="vi-VN" sz="2400" dirty="0">
                <a:latin typeface="Times New Roman" panose="02020603050405020304" pitchFamily="18" charset="0"/>
                <a:cs typeface="Times New Roman" panose="02020603050405020304" pitchFamily="18" charset="0"/>
              </a:rPr>
              <a:t>suy nghĩ về những gì đã trải nghiệm. Ví dụ:</a:t>
            </a:r>
          </a:p>
          <a:p>
            <a:r>
              <a:rPr lang="vi-VN" sz="2400" dirty="0">
                <a:latin typeface="Times New Roman" panose="02020603050405020304" pitchFamily="18" charset="0"/>
                <a:cs typeface="Times New Roman" panose="02020603050405020304" pitchFamily="18" charset="0"/>
              </a:rPr>
              <a:t>+ Học được kinh nghiệm gì từ việc viết bài giới thiệu sách?</a:t>
            </a:r>
          </a:p>
          <a:p>
            <a:r>
              <a:rPr lang="vi-VN" sz="2400" dirty="0">
                <a:latin typeface="Times New Roman" panose="02020603050405020304" pitchFamily="18" charset="0"/>
                <a:cs typeface="Times New Roman" panose="02020603050405020304" pitchFamily="18" charset="0"/>
              </a:rPr>
              <a:t>+ Học được điều gì về cách trình bày bài giới thiệu sách?</a:t>
            </a:r>
          </a:p>
          <a:p>
            <a:r>
              <a:rPr lang="vi-VN" sz="2400" dirty="0">
                <a:latin typeface="Times New Roman" panose="02020603050405020304" pitchFamily="18" charset="0"/>
                <a:cs typeface="Times New Roman" panose="02020603050405020304" pitchFamily="18" charset="0"/>
              </a:rPr>
              <a:t>+ Học được gì từ cách trình bày của nhóm bạn?</a:t>
            </a:r>
          </a:p>
          <a:p>
            <a:r>
              <a:rPr lang="vi-VN" sz="2400" dirty="0">
                <a:latin typeface="Times New Roman" panose="02020603050405020304" pitchFamily="18" charset="0"/>
                <a:cs typeface="Times New Roman" panose="02020603050405020304" pitchFamily="18" charset="0"/>
              </a:rPr>
              <a:t>+ Lần sau em </a:t>
            </a:r>
            <a:r>
              <a:rPr lang="vi-VN" sz="2400" dirty="0" smtClean="0">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ẽ</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giới thiệu sách như thế nào?</a:t>
            </a:r>
          </a:p>
        </p:txBody>
      </p:sp>
    </p:spTree>
    <p:extLst>
      <p:ext uri="{BB962C8B-B14F-4D97-AF65-F5344CB8AC3E}">
        <p14:creationId xmlns:p14="http://schemas.microsoft.com/office/powerpoint/2010/main" val="87680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2742334"/>
              </p:ext>
            </p:extLst>
          </p:nvPr>
        </p:nvGraphicFramePr>
        <p:xfrm>
          <a:off x="190005" y="113562"/>
          <a:ext cx="11827823" cy="5834808"/>
        </p:xfrm>
        <a:graphic>
          <a:graphicData uri="http://schemas.openxmlformats.org/drawingml/2006/table">
            <a:tbl>
              <a:tblPr firstRow="1" firstCol="1" bandRow="1">
                <a:tableStyleId>{5C22544A-7EE6-4342-B048-85BDC9FD1C3A}</a:tableStyleId>
              </a:tblPr>
              <a:tblGrid>
                <a:gridCol w="1995055">
                  <a:extLst>
                    <a:ext uri="{9D8B030D-6E8A-4147-A177-3AD203B41FA5}">
                      <a16:colId xmlns:a16="http://schemas.microsoft.com/office/drawing/2014/main" val="2000920166"/>
                    </a:ext>
                  </a:extLst>
                </a:gridCol>
                <a:gridCol w="7623175">
                  <a:extLst>
                    <a:ext uri="{9D8B030D-6E8A-4147-A177-3AD203B41FA5}">
                      <a16:colId xmlns:a16="http://schemas.microsoft.com/office/drawing/2014/main" val="3047116493"/>
                    </a:ext>
                  </a:extLst>
                </a:gridCol>
                <a:gridCol w="2209593">
                  <a:extLst>
                    <a:ext uri="{9D8B030D-6E8A-4147-A177-3AD203B41FA5}">
                      <a16:colId xmlns:a16="http://schemas.microsoft.com/office/drawing/2014/main" val="3314184113"/>
                    </a:ext>
                  </a:extLst>
                </a:gridCol>
              </a:tblGrid>
              <a:tr h="646335">
                <a:tc gridSpan="2">
                  <a:txBody>
                    <a:bodyPr/>
                    <a:lstStyle/>
                    <a:p>
                      <a:pPr marL="457200" algn="ctr">
                        <a:lnSpc>
                          <a:spcPct val="107000"/>
                        </a:lnSpc>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hMerge="1">
                  <a:txBody>
                    <a:bodyPr/>
                    <a:lstStyle/>
                    <a:p>
                      <a:endParaRPr lang="en-US"/>
                    </a:p>
                  </a:txBody>
                  <a:tcPr/>
                </a:tc>
                <a:tc>
                  <a:txBody>
                    <a:bodyPr/>
                    <a:lstStyle/>
                    <a:p>
                      <a:pPr marL="457200" algn="ctr">
                        <a:lnSpc>
                          <a:spcPct val="107000"/>
                        </a:lnSpc>
                        <a:spcAft>
                          <a:spcPts val="0"/>
                        </a:spcAft>
                      </a:pPr>
                      <a:r>
                        <a:rPr lang="en-US" sz="2400" dirty="0">
                          <a:effectLst/>
                          <a:latin typeface="Times New Roman" panose="02020603050405020304" pitchFamily="18" charset="0"/>
                          <a:cs typeface="Times New Roman" panose="02020603050405020304" pitchFamily="18" charset="0"/>
                        </a:rPr>
                        <a:t>Thang </a:t>
                      </a: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986254790"/>
                  </a:ext>
                </a:extLst>
              </a:tr>
              <a:tr h="498887">
                <a:tc>
                  <a:txBody>
                    <a:bodyPr/>
                    <a:lstStyle/>
                    <a:p>
                      <a:pPr marL="457200">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Bố</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cục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giới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thiệu</a:t>
                      </a:r>
                      <a:r>
                        <a:rPr lang="en-US" sz="1400" dirty="0">
                          <a:effectLst/>
                          <a:latin typeface="Times New Roman" panose="02020603050405020304" pitchFamily="18" charset="0"/>
                          <a:cs typeface="Times New Roman" panose="02020603050405020304" pitchFamily="18" charset="0"/>
                        </a:rPr>
                        <a:t> </a:t>
                      </a:r>
                    </a:p>
                    <a:p>
                      <a:pPr marL="457200">
                        <a:lnSpc>
                          <a:spcPct val="107000"/>
                        </a:lnSpc>
                        <a:spcAft>
                          <a:spcPts val="0"/>
                        </a:spcAft>
                      </a:pPr>
                      <a:r>
                        <a:rPr lang="en-US" sz="1400" dirty="0">
                          <a:effectLst/>
                          <a:latin typeface="Times New Roman" panose="02020603050405020304" pitchFamily="18" charset="0"/>
                          <a:cs typeface="Times New Roman" panose="02020603050405020304" pitchFamily="18" charset="0"/>
                        </a:rPr>
                        <a:t>(10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3 </a:t>
                      </a:r>
                      <a:r>
                        <a:rPr lang="en-US" sz="1400" dirty="0" err="1">
                          <a:effectLst/>
                          <a:latin typeface="Times New Roman" panose="02020603050405020304" pitchFamily="18" charset="0"/>
                          <a:cs typeface="Times New Roman" panose="02020603050405020304" pitchFamily="18" charset="0"/>
                        </a:rPr>
                        <a:t>phần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Tóm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tắt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cs typeface="Times New Roman" panose="02020603050405020304" pitchFamily="18" charset="0"/>
                        </a:rPr>
                        <a:t> dung </a:t>
                      </a:r>
                      <a:r>
                        <a:rPr lang="en-US" sz="1400" dirty="0" err="1">
                          <a:effectLst/>
                          <a:latin typeface="Times New Roman" panose="02020603050405020304" pitchFamily="18" charset="0"/>
                          <a:cs typeface="Times New Roman" panose="02020603050405020304" pitchFamily="18" charset="0"/>
                        </a:rPr>
                        <a:t>sách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nêu</a:t>
                      </a:r>
                      <a:r>
                        <a:rPr lang="en-US" sz="1400" dirty="0">
                          <a:effectLst/>
                          <a:latin typeface="Times New Roman" panose="02020603050405020304" pitchFamily="18" charset="0"/>
                          <a:cs typeface="Times New Roman" panose="02020603050405020304" pitchFamily="18" charset="0"/>
                        </a:rPr>
                        <a:t> ý </a:t>
                      </a:r>
                      <a:r>
                        <a:rPr lang="en-US" sz="1400" dirty="0" err="1">
                          <a:effectLst/>
                          <a:latin typeface="Times New Roman" panose="02020603050405020304" pitchFamily="18" charset="0"/>
                          <a:cs typeface="Times New Roman" panose="02020603050405020304" pitchFamily="18" charset="0"/>
                        </a:rPr>
                        <a:t>kiến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đánh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giá</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khuyến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khích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đọc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nên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đọc</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2512707615"/>
                  </a:ext>
                </a:extLst>
              </a:tr>
              <a:tr h="308759">
                <a:tc rowSpan="3">
                  <a:txBody>
                    <a:bodyPr/>
                    <a:lstStyle/>
                    <a:p>
                      <a:pPr marL="457200">
                        <a:lnSpc>
                          <a:spcPct val="107000"/>
                        </a:lnSpc>
                        <a:spcAft>
                          <a:spcPts val="0"/>
                        </a:spcAft>
                      </a:pP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Phần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giới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thiệu</a:t>
                      </a:r>
                      <a:r>
                        <a:rPr lang="en-US" sz="1400" dirty="0">
                          <a:effectLst/>
                          <a:latin typeface="Times New Roman" panose="02020603050405020304" pitchFamily="18" charset="0"/>
                          <a:cs typeface="Times New Roman" panose="02020603050405020304" pitchFamily="18" charset="0"/>
                        </a:rPr>
                        <a:t> </a:t>
                      </a:r>
                    </a:p>
                    <a:p>
                      <a:pPr marL="457200">
                        <a:lnSpc>
                          <a:spcPct val="107000"/>
                        </a:lnSpc>
                        <a:spcAft>
                          <a:spcPts val="0"/>
                        </a:spcAft>
                      </a:pPr>
                      <a:r>
                        <a:rPr lang="en-US" sz="1400" dirty="0">
                          <a:effectLst/>
                          <a:latin typeface="Times New Roman" panose="02020603050405020304" pitchFamily="18" charset="0"/>
                          <a:cs typeface="Times New Roman" panose="02020603050405020304" pitchFamily="18" charset="0"/>
                        </a:rPr>
                        <a:t>(40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Nêu được thông tin về tác giả, thể loại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3410503927"/>
                  </a:ext>
                </a:extLst>
              </a:tr>
              <a:tr h="574060">
                <a:tc vMerge="1">
                  <a:txBody>
                    <a:bodyPr/>
                    <a:lstStyle/>
                    <a:p>
                      <a:endParaRPr lang="en-US"/>
                    </a:p>
                  </a:txBody>
                  <a:tcPr/>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Nêu được thông tin về người kể chuyện, các nhân vật, nhân vật chính, bối cảnh xảy ra câu chuyện, các sự kiện chính trong truyện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20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2121572722"/>
                  </a:ext>
                </a:extLst>
              </a:tr>
              <a:tr h="332509">
                <a:tc vMerge="1">
                  <a:txBody>
                    <a:bodyPr/>
                    <a:lstStyle/>
                    <a:p>
                      <a:endParaRPr lang="en-US"/>
                    </a:p>
                  </a:txBody>
                  <a:tcPr/>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Nêu được chủ đề hoặc thông điệp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4156958265"/>
                  </a:ext>
                </a:extLst>
              </a:tr>
              <a:tr h="510574">
                <a:tc rowSpan="2">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Phân đánh giá</a:t>
                      </a:r>
                    </a:p>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(20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Nêu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được</a:t>
                      </a:r>
                      <a:r>
                        <a:rPr lang="en-US" sz="1400" dirty="0">
                          <a:effectLst/>
                          <a:latin typeface="Times New Roman" panose="02020603050405020304" pitchFamily="18" charset="0"/>
                          <a:cs typeface="Times New Roman" panose="02020603050405020304" pitchFamily="18" charset="0"/>
                        </a:rPr>
                        <a:t> ý </a:t>
                      </a:r>
                      <a:r>
                        <a:rPr lang="en-US" sz="1400" dirty="0" err="1">
                          <a:effectLst/>
                          <a:latin typeface="Times New Roman" panose="02020603050405020304" pitchFamily="18" charset="0"/>
                          <a:cs typeface="Times New Roman" panose="02020603050405020304" pitchFamily="18" charset="0"/>
                        </a:rPr>
                        <a:t>kiến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xét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về</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câu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chuyện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ưu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hạn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chế</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thích</a:t>
                      </a:r>
                      <a:r>
                        <a:rPr lang="en-US" sz="1400" dirty="0">
                          <a:effectLst/>
                          <a:latin typeface="Times New Roman" panose="02020603050405020304" pitchFamily="18" charset="0"/>
                          <a:cs typeface="Times New Roman" panose="02020603050405020304" pitchFamily="18" charset="0"/>
                        </a:rPr>
                        <a:t> hay </a:t>
                      </a: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thích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phần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nào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trong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cuốn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sách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1529605068"/>
                  </a:ext>
                </a:extLst>
              </a:tr>
              <a:tr h="308759">
                <a:tc vMerge="1">
                  <a:txBody>
                    <a:bodyPr/>
                    <a:lstStyle/>
                    <a:p>
                      <a:endParaRPr lang="en-US"/>
                    </a:p>
                  </a:txBody>
                  <a:tcPr/>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Lập luận để giải thích, chứng minh cho nhận xét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1157306937"/>
                  </a:ext>
                </a:extLst>
              </a:tr>
              <a:tr h="273132">
                <a:tc rowSpan="2">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Phần kết luận</a:t>
                      </a:r>
                    </a:p>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(20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Nêu được ý khuyến khích người đọc nên đọc cuốn sách này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3944149130"/>
                  </a:ext>
                </a:extLst>
              </a:tr>
              <a:tr h="320634">
                <a:tc vMerge="1">
                  <a:txBody>
                    <a:bodyPr/>
                    <a:lstStyle/>
                    <a:p>
                      <a:endParaRPr lang="en-US"/>
                    </a:p>
                  </a:txBody>
                  <a:tcPr/>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Nêu được lí do của việc nên đọc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2795097017"/>
                  </a:ext>
                </a:extLst>
              </a:tr>
              <a:tr h="308758">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Độ dài </a:t>
                      </a:r>
                    </a:p>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(10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quá</a:t>
                      </a:r>
                      <a:r>
                        <a:rPr lang="en-US" sz="1400" dirty="0">
                          <a:effectLst/>
                          <a:latin typeface="Times New Roman" panose="02020603050405020304" pitchFamily="18" charset="0"/>
                          <a:cs typeface="Times New Roman" panose="02020603050405020304" pitchFamily="18" charset="0"/>
                        </a:rPr>
                        <a:t> 200 </a:t>
                      </a:r>
                      <a:r>
                        <a:rPr lang="en-US" sz="1400" dirty="0" err="1">
                          <a:effectLst/>
                          <a:latin typeface="Times New Roman" panose="02020603050405020304" pitchFamily="18" charset="0"/>
                          <a:cs typeface="Times New Roman" panose="02020603050405020304" pitchFamily="18" charset="0"/>
                        </a:rPr>
                        <a:t>từ</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358934379"/>
                  </a:ext>
                </a:extLst>
              </a:tr>
              <a:tr h="481586">
                <a:tc rowSpan="4">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Phần trình bày</a:t>
                      </a:r>
                    </a:p>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(50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Trình bày rõ ràng, diễn đạt trôi chảy, sử dụng ngôn ngữ linh hoạt đrr chuyển từ nội dung này sang nội dung khác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20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2158527527"/>
                  </a:ext>
                </a:extLst>
              </a:tr>
              <a:tr h="312867">
                <a:tc vMerge="1">
                  <a:txBody>
                    <a:bodyPr/>
                    <a:lstStyle/>
                    <a:p>
                      <a:endParaRPr lang="en-US"/>
                    </a:p>
                  </a:txBody>
                  <a:tcPr/>
                </a:tc>
                <a:tc>
                  <a:txBody>
                    <a:bodyPr/>
                    <a:lstStyle/>
                    <a:p>
                      <a:pPr marL="457200">
                        <a:lnSpc>
                          <a:spcPct val="107000"/>
                        </a:lnSpc>
                        <a:spcAft>
                          <a:spcPts val="0"/>
                        </a:spcAft>
                      </a:pPr>
                      <a:r>
                        <a:rPr lang="en-US" sz="1400">
                          <a:effectLst/>
                          <a:latin typeface="Times New Roman" panose="02020603050405020304" pitchFamily="18" charset="0"/>
                          <a:cs typeface="Times New Roman" panose="02020603050405020304" pitchFamily="18" charset="0"/>
                        </a:rPr>
                        <a:t>Kết hợp giữa ngôn ngữ nói và ngôn ngữ cơ thể</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3623308248"/>
                  </a:ext>
                </a:extLst>
              </a:tr>
              <a:tr h="298334">
                <a:tc vMerge="1">
                  <a:txBody>
                    <a:bodyPr/>
                    <a:lstStyle/>
                    <a:p>
                      <a:endParaRPr lang="en-US"/>
                    </a:p>
                  </a:txBody>
                  <a:tcPr/>
                </a:tc>
                <a:tc>
                  <a:txBody>
                    <a:bodyPr/>
                    <a:lstStyle/>
                    <a:p>
                      <a:pPr marL="457200">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tác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nghe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2009594854"/>
                  </a:ext>
                </a:extLst>
              </a:tr>
              <a:tr h="325846">
                <a:tc vMerge="1">
                  <a:txBody>
                    <a:bodyPr/>
                    <a:lstStyle/>
                    <a:p>
                      <a:endParaRPr lang="en-US"/>
                    </a:p>
                  </a:txBody>
                  <a:tcPr/>
                </a:tc>
                <a:tc>
                  <a:txBody>
                    <a:bodyPr/>
                    <a:lstStyle/>
                    <a:p>
                      <a:pPr marL="457200">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Tác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phong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tự</a:t>
                      </a:r>
                      <a:r>
                        <a:rPr lang="en-US" sz="1400" dirty="0">
                          <a:effectLst/>
                          <a:latin typeface="Times New Roman" panose="02020603050405020304" pitchFamily="18" charset="0"/>
                          <a:cs typeface="Times New Roman" panose="02020603050405020304" pitchFamily="18" charset="0"/>
                        </a:rPr>
                        <a:t> tin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tc>
                  <a:txBody>
                    <a:bodyPr/>
                    <a:lstStyle/>
                    <a:p>
                      <a:pPr marL="457200"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10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72" marR="32072" marT="0" marB="0"/>
                </a:tc>
                <a:extLst>
                  <a:ext uri="{0D108BD9-81ED-4DB2-BD59-A6C34878D82A}">
                    <a16:rowId xmlns:a16="http://schemas.microsoft.com/office/drawing/2014/main" val="2957178137"/>
                  </a:ext>
                </a:extLst>
              </a:tr>
            </a:tbl>
          </a:graphicData>
        </a:graphic>
      </p:graphicFrame>
    </p:spTree>
    <p:extLst>
      <p:ext uri="{BB962C8B-B14F-4D97-AF65-F5344CB8AC3E}">
        <p14:creationId xmlns:p14="http://schemas.microsoft.com/office/powerpoint/2010/main" val="4118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01077F-26DF-4241-BEEE-C2D8F7555D60}"/>
              </a:ext>
            </a:extLst>
          </p:cNvPr>
          <p:cNvPicPr>
            <a:picLocks noChangeAspect="1"/>
          </p:cNvPicPr>
          <p:nvPr/>
        </p:nvPicPr>
        <p:blipFill rotWithShape="1">
          <a:blip r:embed="rId2"/>
          <a:srcRect l="11961" r="11541" b="-1"/>
          <a:stretch/>
        </p:blipFill>
        <p:spPr>
          <a:xfrm>
            <a:off x="3099460" y="-3917"/>
            <a:ext cx="5015447"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5B7335FD-2AEA-43C8-8D7E-75E88677098C}"/>
              </a:ext>
            </a:extLst>
          </p:cNvPr>
          <p:cNvPicPr>
            <a:picLocks noChangeAspect="1"/>
          </p:cNvPicPr>
          <p:nvPr/>
        </p:nvPicPr>
        <p:blipFill rotWithShape="1">
          <a:blip r:embed="rId3"/>
          <a:srcRect t="18893" r="2" b="36735"/>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3" name="Picture 2">
            <a:extLst>
              <a:ext uri="{FF2B5EF4-FFF2-40B4-BE49-F238E27FC236}">
                <a16:creationId xmlns:a16="http://schemas.microsoft.com/office/drawing/2014/main" id="{B2766E57-1B59-4D65-878A-1FBC6FB765ED}"/>
              </a:ext>
            </a:extLst>
          </p:cNvPr>
          <p:cNvPicPr>
            <a:picLocks noChangeAspect="1"/>
          </p:cNvPicPr>
          <p:nvPr/>
        </p:nvPicPr>
        <p:blipFill rotWithShape="1">
          <a:blip r:embed="rId4"/>
          <a:srcRect l="24343" r="-3" b="-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6" name="Picture 5">
            <a:extLst>
              <a:ext uri="{FF2B5EF4-FFF2-40B4-BE49-F238E27FC236}">
                <a16:creationId xmlns:a16="http://schemas.microsoft.com/office/drawing/2014/main" id="{BA2ED4D6-E94E-460D-9C58-7C8A9BE552DE}"/>
              </a:ext>
            </a:extLst>
          </p:cNvPr>
          <p:cNvPicPr>
            <a:picLocks noChangeAspect="1"/>
          </p:cNvPicPr>
          <p:nvPr/>
        </p:nvPicPr>
        <p:blipFill rotWithShape="1">
          <a:blip r:embed="rId5"/>
          <a:srcRect l="9645" t="10372" r="3441" b="-1617"/>
          <a:stretch/>
        </p:blipFill>
        <p:spPr>
          <a:xfrm>
            <a:off x="7404372" y="-15209"/>
            <a:ext cx="4787628" cy="340156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7" name="Rectangle 6"/>
          <p:cNvSpPr/>
          <p:nvPr/>
        </p:nvSpPr>
        <p:spPr>
          <a:xfrm>
            <a:off x="332508" y="2512069"/>
            <a:ext cx="2909454" cy="3785652"/>
          </a:xfrm>
          <a:prstGeom prst="rect">
            <a:avLst/>
          </a:prstGeom>
        </p:spPr>
        <p:txBody>
          <a:bodyPr wrap="square">
            <a:spAutoFit/>
          </a:bodyPr>
          <a:lstStyle/>
          <a:p>
            <a:r>
              <a:rPr lang="vi-VN" sz="4000" dirty="0">
                <a:latin typeface="Times New Roman" panose="02020603050405020304" pitchFamily="18" charset="0"/>
                <a:cs typeface="Times New Roman" panose="02020603050405020304" pitchFamily="18" charset="0"/>
              </a:rPr>
              <a:t>Phần thưởng là một cuốn sách cho nhóm có bài giới thiệu hay nhất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19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IẾU RỜI LỚ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200" y="340641"/>
            <a:ext cx="5181600" cy="6096000"/>
          </a:xfrm>
          <a:prstGeom prst="rect">
            <a:avLst/>
          </a:prstGeom>
          <a:noFill/>
          <a:ln w="9525">
            <a:solidFill>
              <a:schemeClr val="accent5">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64836" y="408174"/>
            <a:ext cx="5041765" cy="584775"/>
          </a:xfrm>
          <a:prstGeom prst="rect">
            <a:avLst/>
          </a:prstGeom>
        </p:spPr>
        <p:txBody>
          <a:bodyPr wrap="none">
            <a:spAutoFit/>
          </a:bodyPr>
          <a:lstStyle/>
          <a:p>
            <a:r>
              <a:rPr lang="en-US" sz="3200" dirty="0">
                <a:solidFill>
                  <a:schemeClr val="bg1"/>
                </a:solidFill>
                <a:latin typeface="Times New Roman" panose="02020603050405020304" pitchFamily="18" charset="0"/>
                <a:cs typeface="Times New Roman" panose="02020603050405020304" pitchFamily="18" charset="0"/>
              </a:rPr>
              <a:t>HS </a:t>
            </a:r>
            <a:r>
              <a:rPr lang="en-US" sz="3200" dirty="0" err="1">
                <a:solidFill>
                  <a:schemeClr val="bg1"/>
                </a:solidFill>
                <a:latin typeface="Times New Roman" panose="02020603050405020304" pitchFamily="18" charset="0"/>
                <a:cs typeface="Times New Roman" panose="02020603050405020304" pitchFamily="18" charset="0"/>
              </a:rPr>
              <a:t>hoàn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2" y="1189041"/>
            <a:ext cx="4876799" cy="526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3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9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6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A2CF3F-67F5-4C74-8D10-9716F1230F5D}"/>
              </a:ext>
            </a:extLst>
          </p:cNvPr>
          <p:cNvSpPr txBox="1"/>
          <p:nvPr/>
        </p:nvSpPr>
        <p:spPr>
          <a:xfrm>
            <a:off x="2686907" y="421241"/>
            <a:ext cx="5827702" cy="2173535"/>
          </a:xfrm>
          <a:prstGeom prst="rect">
            <a:avLst/>
          </a:prstGeom>
        </p:spPr>
        <p:txBody>
          <a:bodyPr vert="horz" lIns="91440" tIns="45720" rIns="91440" bIns="45720" rtlCol="0" anchor="ctr">
            <a:normAutofit/>
          </a:bodyPr>
          <a:lstStyle/>
          <a:p>
            <a:pPr marL="0" marR="0" algn="ctr">
              <a:spcBef>
                <a:spcPct val="0"/>
              </a:spcBef>
              <a:spcAft>
                <a:spcPts val="600"/>
              </a:spcAft>
            </a:pPr>
            <a:r>
              <a:rPr lang="en-US" sz="2400" b="1" i="1" kern="1200" dirty="0" smtClean="0">
                <a:solidFill>
                  <a:schemeClr val="bg1"/>
                </a:solidFill>
                <a:effectLst/>
                <a:latin typeface="Times New Roman" panose="02020603050405020304" pitchFamily="18" charset="0"/>
                <a:ea typeface="+mj-ea"/>
                <a:cs typeface="Times New Roman" panose="02020603050405020304" pitchFamily="18" charset="0"/>
              </a:rPr>
              <a:t>CHUYÊN ĐỀ 3: </a:t>
            </a:r>
          </a:p>
          <a:p>
            <a:pPr algn="ctr"/>
            <a:r>
              <a:rPr lang="en-US" sz="2400" b="1" dirty="0">
                <a:solidFill>
                  <a:schemeClr val="bg1"/>
                </a:solidFill>
                <a:latin typeface="Times New Roman" panose="02020603050405020304" pitchFamily="18" charset="0"/>
                <a:cs typeface="Times New Roman" panose="02020603050405020304" pitchFamily="18" charset="0"/>
              </a:rPr>
              <a:t>GIỚI THIỆU VỀ</a:t>
            </a: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b="1" dirty="0">
                <a:solidFill>
                  <a:schemeClr val="bg1"/>
                </a:solidFill>
                <a:latin typeface="Times New Roman" panose="02020603050405020304" pitchFamily="18" charset="0"/>
                <a:cs typeface="Times New Roman" panose="02020603050405020304" pitchFamily="18" charset="0"/>
              </a:rPr>
              <a:t>MỘT TẬP THƠ - MỘT TRUYỆN NGẮN - MỘT TIỂU THUYẾT</a:t>
            </a:r>
            <a:endParaRPr lang="en-US" sz="2400" dirty="0">
              <a:solidFill>
                <a:schemeClr val="bg1"/>
              </a:solidFill>
              <a:latin typeface="Times New Roman" panose="02020603050405020304" pitchFamily="18" charset="0"/>
              <a:cs typeface="Times New Roman" panose="02020603050405020304" pitchFamily="18" charset="0"/>
            </a:endParaRPr>
          </a:p>
          <a:p>
            <a:pPr marL="0" marR="0" algn="ctr">
              <a:spcBef>
                <a:spcPct val="0"/>
              </a:spcBef>
              <a:spcAft>
                <a:spcPts val="600"/>
              </a:spcAft>
            </a:pPr>
            <a:endParaRPr lang="en-US" sz="2400" kern="1200" dirty="0">
              <a:solidFill>
                <a:schemeClr val="bg1"/>
              </a:solidFill>
              <a:effectLst/>
              <a:latin typeface="Times New Roman" panose="02020603050405020304" pitchFamily="18" charset="0"/>
              <a:ea typeface="+mj-ea"/>
              <a:cs typeface="Times New Roman" panose="02020603050405020304" pitchFamily="18" charset="0"/>
            </a:endParaRPr>
          </a:p>
        </p:txBody>
      </p:sp>
      <p:pic>
        <p:nvPicPr>
          <p:cNvPr id="10" name="Picture 9">
            <a:extLst>
              <a:ext uri="{FF2B5EF4-FFF2-40B4-BE49-F238E27FC236}">
                <a16:creationId xmlns:a16="http://schemas.microsoft.com/office/drawing/2014/main" id="{144D7AAB-8BEE-4875-9B92-6279908FFA48}"/>
              </a:ext>
            </a:extLst>
          </p:cNvPr>
          <p:cNvPicPr>
            <a:picLocks noChangeAspect="1"/>
          </p:cNvPicPr>
          <p:nvPr/>
        </p:nvPicPr>
        <p:blipFill>
          <a:blip r:embed="rId2"/>
          <a:stretch>
            <a:fillRect/>
          </a:stretch>
        </p:blipFill>
        <p:spPr>
          <a:xfrm>
            <a:off x="5362777" y="3508871"/>
            <a:ext cx="2764079" cy="3142175"/>
          </a:xfrm>
          <a:prstGeom prst="rect">
            <a:avLst/>
          </a:prstGeom>
        </p:spPr>
      </p:pic>
      <p:pic>
        <p:nvPicPr>
          <p:cNvPr id="7" name="Picture 6">
            <a:extLst>
              <a:ext uri="{FF2B5EF4-FFF2-40B4-BE49-F238E27FC236}">
                <a16:creationId xmlns:a16="http://schemas.microsoft.com/office/drawing/2014/main" id="{CD82FE68-5996-4240-AD5E-659DA3CE000C}"/>
              </a:ext>
            </a:extLst>
          </p:cNvPr>
          <p:cNvPicPr>
            <a:picLocks noChangeAspect="1"/>
          </p:cNvPicPr>
          <p:nvPr/>
        </p:nvPicPr>
        <p:blipFill>
          <a:blip r:embed="rId3"/>
          <a:stretch>
            <a:fillRect/>
          </a:stretch>
        </p:blipFill>
        <p:spPr>
          <a:xfrm>
            <a:off x="2686906" y="3075236"/>
            <a:ext cx="2513740" cy="3575809"/>
          </a:xfrm>
          <a:prstGeom prst="rect">
            <a:avLst/>
          </a:prstGeom>
        </p:spPr>
      </p:pic>
      <p:pic>
        <p:nvPicPr>
          <p:cNvPr id="12" name="Picture 11">
            <a:extLst>
              <a:ext uri="{FF2B5EF4-FFF2-40B4-BE49-F238E27FC236}">
                <a16:creationId xmlns:a16="http://schemas.microsoft.com/office/drawing/2014/main" id="{B543CA8C-38AF-43D0-AB7A-7725F52B2289}"/>
              </a:ext>
            </a:extLst>
          </p:cNvPr>
          <p:cNvPicPr>
            <a:picLocks noChangeAspect="1"/>
          </p:cNvPicPr>
          <p:nvPr/>
        </p:nvPicPr>
        <p:blipFill rotWithShape="1">
          <a:blip r:embed="rId4"/>
          <a:srcRect t="2375" r="3" b="25377"/>
          <a:stretch/>
        </p:blipFill>
        <p:spPr>
          <a:xfrm>
            <a:off x="8844753" y="100340"/>
            <a:ext cx="28460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Picture 12">
            <a:extLst>
              <a:ext uri="{FF2B5EF4-FFF2-40B4-BE49-F238E27FC236}">
                <a16:creationId xmlns:a16="http://schemas.microsoft.com/office/drawing/2014/main" id="{F0EAE348-E61A-4C3F-B13D-7FED3F3EB81F}"/>
              </a:ext>
            </a:extLst>
          </p:cNvPr>
          <p:cNvPicPr>
            <a:picLocks noChangeAspect="1"/>
          </p:cNvPicPr>
          <p:nvPr/>
        </p:nvPicPr>
        <p:blipFill rotWithShape="1">
          <a:blip r:embed="rId5"/>
          <a:srcRect r="1568" b="-1"/>
          <a:stretch/>
        </p:blipFill>
        <p:spPr>
          <a:xfrm>
            <a:off x="115941" y="3508871"/>
            <a:ext cx="2354618" cy="3349127"/>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5" name="Picture 14">
            <a:extLst>
              <a:ext uri="{FF2B5EF4-FFF2-40B4-BE49-F238E27FC236}">
                <a16:creationId xmlns:a16="http://schemas.microsoft.com/office/drawing/2014/main" id="{69A2302F-6DBC-45AD-83A2-A737AD806DD2}"/>
              </a:ext>
            </a:extLst>
          </p:cNvPr>
          <p:cNvPicPr>
            <a:picLocks noChangeAspect="1"/>
          </p:cNvPicPr>
          <p:nvPr/>
        </p:nvPicPr>
        <p:blipFill rotWithShape="1">
          <a:blip r:embed="rId6"/>
          <a:srcRect l="12250" r="8498" b="-2"/>
          <a:stretch/>
        </p:blipFill>
        <p:spPr>
          <a:xfrm>
            <a:off x="115941" y="264782"/>
            <a:ext cx="2282111" cy="2894054"/>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6" name="Picture 15">
            <a:extLst>
              <a:ext uri="{FF2B5EF4-FFF2-40B4-BE49-F238E27FC236}">
                <a16:creationId xmlns:a16="http://schemas.microsoft.com/office/drawing/2014/main" id="{83E7116A-7F98-4D4A-BF0A-C42426AC8728}"/>
              </a:ext>
            </a:extLst>
          </p:cNvPr>
          <p:cNvPicPr>
            <a:picLocks noChangeAspect="1"/>
          </p:cNvPicPr>
          <p:nvPr/>
        </p:nvPicPr>
        <p:blipFill rotWithShape="1">
          <a:blip r:embed="rId7"/>
          <a:srcRect r="15296" b="-25"/>
          <a:stretch/>
        </p:blipFill>
        <p:spPr>
          <a:xfrm>
            <a:off x="8633362" y="2909455"/>
            <a:ext cx="3558642" cy="3948546"/>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7" name="TextBox 16">
            <a:extLst>
              <a:ext uri="{FF2B5EF4-FFF2-40B4-BE49-F238E27FC236}">
                <a16:creationId xmlns:a16="http://schemas.microsoft.com/office/drawing/2014/main" id="{69F91B65-3B37-4973-A9DA-D45EB409EFCF}"/>
              </a:ext>
            </a:extLst>
          </p:cNvPr>
          <p:cNvSpPr txBox="1"/>
          <p:nvPr/>
        </p:nvSpPr>
        <p:spPr>
          <a:xfrm>
            <a:off x="8864589" y="2350843"/>
            <a:ext cx="2916120" cy="461665"/>
          </a:xfrm>
          <a:prstGeom prst="rect">
            <a:avLst/>
          </a:prstGeom>
          <a:noFill/>
        </p:spPr>
        <p:txBody>
          <a:bodyPr wrap="square" rtlCol="0">
            <a:spAutoFit/>
          </a:bodyPr>
          <a:lstStyle/>
          <a:p>
            <a:pPr algn="ctr"/>
            <a:r>
              <a:rPr lang="en-US" sz="2400" b="1" dirty="0" err="1">
                <a:solidFill>
                  <a:srgbClr val="FFC000"/>
                </a:solidFill>
                <a:latin typeface="Times New Roman" panose="02020603050405020304" pitchFamily="18" charset="0"/>
                <a:cs typeface="Times New Roman" panose="02020603050405020304" pitchFamily="18" charset="0"/>
              </a:rPr>
              <a:t>Nguyễn</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Đình</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Thi</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BF100A1-D2EE-411C-8263-F8A6A75233CA}"/>
              </a:ext>
            </a:extLst>
          </p:cNvPr>
          <p:cNvSpPr txBox="1"/>
          <p:nvPr/>
        </p:nvSpPr>
        <p:spPr>
          <a:xfrm>
            <a:off x="450730" y="2821670"/>
            <a:ext cx="1277507" cy="461665"/>
          </a:xfrm>
          <a:prstGeom prst="rect">
            <a:avLst/>
          </a:prstGeom>
          <a:noFill/>
        </p:spPr>
        <p:txBody>
          <a:bodyPr wrap="square" rtlCol="0">
            <a:spAutoFit/>
          </a:bodyPr>
          <a:lstStyle/>
          <a:p>
            <a:r>
              <a:rPr lang="en-US" sz="2400" b="1" dirty="0" err="1">
                <a:solidFill>
                  <a:srgbClr val="FFC000"/>
                </a:solidFill>
                <a:latin typeface="Times New Roman" panose="02020603050405020304" pitchFamily="18" charset="0"/>
                <a:cs typeface="Times New Roman" panose="02020603050405020304" pitchFamily="18" charset="0"/>
              </a:rPr>
              <a:t>Tô</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Hoài</a:t>
            </a:r>
            <a:r>
              <a:rPr lang="en-US" sz="2400" b="1" dirty="0">
                <a:solidFill>
                  <a:srgbClr val="FFC000"/>
                </a:solidFill>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6E58D907-566D-4283-91E2-73F4CF6D8B8A}"/>
              </a:ext>
            </a:extLst>
          </p:cNvPr>
          <p:cNvSpPr txBox="1"/>
          <p:nvPr/>
        </p:nvSpPr>
        <p:spPr>
          <a:xfrm>
            <a:off x="77756" y="6299719"/>
            <a:ext cx="2916120" cy="461665"/>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Tố</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Hữu</a:t>
            </a:r>
            <a:r>
              <a:rPr lang="en-US" sz="2400" b="1" dirty="0">
                <a:solidFill>
                  <a:srgbClr val="FFFF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4FE656A2-740C-4DB3-A7F8-B92614824139}"/>
              </a:ext>
            </a:extLst>
          </p:cNvPr>
          <p:cNvSpPr txBox="1"/>
          <p:nvPr/>
        </p:nvSpPr>
        <p:spPr>
          <a:xfrm>
            <a:off x="9503597" y="6391860"/>
            <a:ext cx="2916120" cy="461665"/>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Nguyễn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Tuân</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A2CF3F-67F5-4C74-8D10-9716F1230F5D}"/>
              </a:ext>
            </a:extLst>
          </p:cNvPr>
          <p:cNvSpPr txBox="1"/>
          <p:nvPr/>
        </p:nvSpPr>
        <p:spPr>
          <a:xfrm>
            <a:off x="3087586" y="421241"/>
            <a:ext cx="6925105" cy="2173535"/>
          </a:xfrm>
          <a:prstGeom prst="rect">
            <a:avLst/>
          </a:prstGeom>
        </p:spPr>
        <p:txBody>
          <a:bodyPr vert="horz" lIns="91440" tIns="45720" rIns="91440" bIns="45720" rtlCol="0" anchor="ctr">
            <a:normAutofit/>
          </a:bodyPr>
          <a:lstStyle/>
          <a:p>
            <a:pPr marL="0" marR="0" algn="ctr">
              <a:spcBef>
                <a:spcPct val="0"/>
              </a:spcBef>
              <a:spcAft>
                <a:spcPts val="600"/>
              </a:spcAft>
            </a:pPr>
            <a:r>
              <a:rPr lang="en-US" sz="2800" b="1" i="1" dirty="0" smtClean="0">
                <a:solidFill>
                  <a:schemeClr val="bg1"/>
                </a:solidFill>
                <a:latin typeface="Times New Roman" panose="02020603050405020304" pitchFamily="18" charset="0"/>
                <a:ea typeface="+mj-ea"/>
                <a:cs typeface="Times New Roman" panose="02020603050405020304" pitchFamily="18" charset="0"/>
              </a:rPr>
              <a:t>TIẾT 8-9-10</a:t>
            </a:r>
            <a:endParaRPr lang="en-US" sz="2800" b="1" i="1" kern="1200" dirty="0" smtClean="0">
              <a:solidFill>
                <a:schemeClr val="bg1"/>
              </a:solidFill>
              <a:effectLst/>
              <a:latin typeface="Times New Roman" panose="02020603050405020304" pitchFamily="18" charset="0"/>
              <a:ea typeface="+mj-ea"/>
              <a:cs typeface="Times New Roman" panose="02020603050405020304" pitchFamily="18" charset="0"/>
            </a:endParaRPr>
          </a:p>
          <a:p>
            <a:pPr algn="ctr">
              <a:spcBef>
                <a:spcPct val="0"/>
              </a:spcBef>
              <a:spcAft>
                <a:spcPts val="600"/>
              </a:spcAft>
            </a:pPr>
            <a:r>
              <a:rPr lang="en-US" sz="2800" b="1" i="1" dirty="0" err="1" smtClean="0">
                <a:solidFill>
                  <a:schemeClr val="bg1"/>
                </a:solidFill>
                <a:latin typeface="Times New Roman" panose="02020603050405020304" pitchFamily="18" charset="0"/>
                <a:cs typeface="Times New Roman" panose="02020603050405020304" pitchFamily="18" charset="0"/>
              </a:rPr>
              <a:t>Dự</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án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smtClean="0">
                <a:solidFill>
                  <a:schemeClr val="bg1"/>
                </a:solidFill>
                <a:latin typeface="Times New Roman" panose="02020603050405020304" pitchFamily="18" charset="0"/>
                <a:cs typeface="Times New Roman" panose="02020603050405020304" pitchFamily="18" charset="0"/>
              </a:rPr>
              <a:t>HÒA NHỊP VỚI VĂN HỌC</a:t>
            </a:r>
            <a:endParaRPr lang="en-US" sz="2800" dirty="0">
              <a:solidFill>
                <a:schemeClr val="bg1"/>
              </a:solidFill>
              <a:latin typeface="Times New Roman" panose="02020603050405020304" pitchFamily="18" charset="0"/>
              <a:cs typeface="Times New Roman" panose="02020603050405020304" pitchFamily="18" charset="0"/>
            </a:endParaRPr>
          </a:p>
          <a:p>
            <a:pPr marL="0" marR="0" algn="ctr">
              <a:spcBef>
                <a:spcPct val="0"/>
              </a:spcBef>
              <a:spcAft>
                <a:spcPts val="600"/>
              </a:spcAft>
            </a:pPr>
            <a:endParaRPr lang="en-US" sz="2800" kern="1200" dirty="0">
              <a:solidFill>
                <a:schemeClr val="bg1"/>
              </a:solidFill>
              <a:effectLst/>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EDA4FA34-C2CD-493F-9D35-6FCAD4F1435B}"/>
              </a:ext>
            </a:extLst>
          </p:cNvPr>
          <p:cNvPicPr>
            <a:picLocks noChangeAspect="1"/>
          </p:cNvPicPr>
          <p:nvPr/>
        </p:nvPicPr>
        <p:blipFill>
          <a:blip r:embed="rId2"/>
          <a:stretch>
            <a:fillRect/>
          </a:stretch>
        </p:blipFill>
        <p:spPr>
          <a:xfrm>
            <a:off x="2686906" y="3508871"/>
            <a:ext cx="2513740" cy="3212860"/>
          </a:xfrm>
          <a:prstGeom prst="rect">
            <a:avLst/>
          </a:prstGeom>
        </p:spPr>
      </p:pic>
      <p:pic>
        <p:nvPicPr>
          <p:cNvPr id="12" name="Picture 11">
            <a:extLst>
              <a:ext uri="{FF2B5EF4-FFF2-40B4-BE49-F238E27FC236}">
                <a16:creationId xmlns:a16="http://schemas.microsoft.com/office/drawing/2014/main" id="{B543CA8C-38AF-43D0-AB7A-7725F52B2289}"/>
              </a:ext>
            </a:extLst>
          </p:cNvPr>
          <p:cNvPicPr>
            <a:picLocks noChangeAspect="1"/>
          </p:cNvPicPr>
          <p:nvPr/>
        </p:nvPicPr>
        <p:blipFill rotWithShape="1">
          <a:blip r:embed="rId3"/>
          <a:srcRect t="2375" r="3" b="25377"/>
          <a:stretch/>
        </p:blipFill>
        <p:spPr>
          <a:xfrm>
            <a:off x="5424669" y="3769808"/>
            <a:ext cx="28460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Picture 12">
            <a:extLst>
              <a:ext uri="{FF2B5EF4-FFF2-40B4-BE49-F238E27FC236}">
                <a16:creationId xmlns:a16="http://schemas.microsoft.com/office/drawing/2014/main" id="{F0EAE348-E61A-4C3F-B13D-7FED3F3EB81F}"/>
              </a:ext>
            </a:extLst>
          </p:cNvPr>
          <p:cNvPicPr>
            <a:picLocks noChangeAspect="1"/>
          </p:cNvPicPr>
          <p:nvPr/>
        </p:nvPicPr>
        <p:blipFill rotWithShape="1">
          <a:blip r:embed="rId4"/>
          <a:srcRect r="1568" b="-1"/>
          <a:stretch/>
        </p:blipFill>
        <p:spPr>
          <a:xfrm>
            <a:off x="115941" y="3508871"/>
            <a:ext cx="2354618" cy="3349127"/>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5" name="Picture 14">
            <a:extLst>
              <a:ext uri="{FF2B5EF4-FFF2-40B4-BE49-F238E27FC236}">
                <a16:creationId xmlns:a16="http://schemas.microsoft.com/office/drawing/2014/main" id="{69A2302F-6DBC-45AD-83A2-A737AD806DD2}"/>
              </a:ext>
            </a:extLst>
          </p:cNvPr>
          <p:cNvPicPr>
            <a:picLocks noChangeAspect="1"/>
          </p:cNvPicPr>
          <p:nvPr/>
        </p:nvPicPr>
        <p:blipFill rotWithShape="1">
          <a:blip r:embed="rId5"/>
          <a:srcRect l="12250" r="8498" b="-2"/>
          <a:stretch/>
        </p:blipFill>
        <p:spPr>
          <a:xfrm>
            <a:off x="115941" y="264782"/>
            <a:ext cx="2282111" cy="2894054"/>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6" name="Picture 15">
            <a:extLst>
              <a:ext uri="{FF2B5EF4-FFF2-40B4-BE49-F238E27FC236}">
                <a16:creationId xmlns:a16="http://schemas.microsoft.com/office/drawing/2014/main" id="{83E7116A-7F98-4D4A-BF0A-C42426AC8728}"/>
              </a:ext>
            </a:extLst>
          </p:cNvPr>
          <p:cNvPicPr>
            <a:picLocks noChangeAspect="1"/>
          </p:cNvPicPr>
          <p:nvPr/>
        </p:nvPicPr>
        <p:blipFill rotWithShape="1">
          <a:blip r:embed="rId6"/>
          <a:srcRect r="15296" b="-25"/>
          <a:stretch/>
        </p:blipFill>
        <p:spPr>
          <a:xfrm>
            <a:off x="8633362" y="2909455"/>
            <a:ext cx="3558642" cy="3948546"/>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7" name="TextBox 16">
            <a:extLst>
              <a:ext uri="{FF2B5EF4-FFF2-40B4-BE49-F238E27FC236}">
                <a16:creationId xmlns:a16="http://schemas.microsoft.com/office/drawing/2014/main" id="{69F91B65-3B37-4973-A9DA-D45EB409EFCF}"/>
              </a:ext>
            </a:extLst>
          </p:cNvPr>
          <p:cNvSpPr txBox="1"/>
          <p:nvPr/>
        </p:nvSpPr>
        <p:spPr>
          <a:xfrm>
            <a:off x="5432624" y="3075237"/>
            <a:ext cx="2916120" cy="461665"/>
          </a:xfrm>
          <a:prstGeom prst="rect">
            <a:avLst/>
          </a:prstGeom>
          <a:noFill/>
        </p:spPr>
        <p:txBody>
          <a:bodyPr wrap="square" rtlCol="0">
            <a:spAutoFit/>
          </a:bodyPr>
          <a:lstStyle/>
          <a:p>
            <a:pPr algn="ctr"/>
            <a:r>
              <a:rPr lang="en-US" sz="2400" b="1" dirty="0" err="1">
                <a:solidFill>
                  <a:srgbClr val="FFC000"/>
                </a:solidFill>
                <a:latin typeface="Times New Roman" panose="02020603050405020304" pitchFamily="18" charset="0"/>
                <a:cs typeface="Times New Roman" panose="02020603050405020304" pitchFamily="18" charset="0"/>
              </a:rPr>
              <a:t>Nguyễn</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Đình</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Thi</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BF100A1-D2EE-411C-8263-F8A6A75233CA}"/>
              </a:ext>
            </a:extLst>
          </p:cNvPr>
          <p:cNvSpPr txBox="1"/>
          <p:nvPr/>
        </p:nvSpPr>
        <p:spPr>
          <a:xfrm>
            <a:off x="450730" y="2821670"/>
            <a:ext cx="1277507" cy="461665"/>
          </a:xfrm>
          <a:prstGeom prst="rect">
            <a:avLst/>
          </a:prstGeom>
          <a:noFill/>
        </p:spPr>
        <p:txBody>
          <a:bodyPr wrap="square" rtlCol="0">
            <a:spAutoFit/>
          </a:bodyPr>
          <a:lstStyle/>
          <a:p>
            <a:r>
              <a:rPr lang="en-US" sz="2400" b="1" dirty="0" err="1">
                <a:solidFill>
                  <a:srgbClr val="FFC000"/>
                </a:solidFill>
                <a:latin typeface="Times New Roman" panose="02020603050405020304" pitchFamily="18" charset="0"/>
                <a:cs typeface="Times New Roman" panose="02020603050405020304" pitchFamily="18" charset="0"/>
              </a:rPr>
              <a:t>Tô</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Hoài</a:t>
            </a:r>
            <a:r>
              <a:rPr lang="en-US" sz="2400" b="1" dirty="0">
                <a:solidFill>
                  <a:srgbClr val="FFC000"/>
                </a:solidFill>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6E58D907-566D-4283-91E2-73F4CF6D8B8A}"/>
              </a:ext>
            </a:extLst>
          </p:cNvPr>
          <p:cNvSpPr txBox="1"/>
          <p:nvPr/>
        </p:nvSpPr>
        <p:spPr>
          <a:xfrm>
            <a:off x="77756" y="6299719"/>
            <a:ext cx="2916120" cy="461665"/>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Tố</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Hữu</a:t>
            </a:r>
            <a:r>
              <a:rPr lang="en-US" sz="2400" b="1" dirty="0">
                <a:solidFill>
                  <a:srgbClr val="FFFF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4FE656A2-740C-4DB3-A7F8-B92614824139}"/>
              </a:ext>
            </a:extLst>
          </p:cNvPr>
          <p:cNvSpPr txBox="1"/>
          <p:nvPr/>
        </p:nvSpPr>
        <p:spPr>
          <a:xfrm>
            <a:off x="9503597" y="6391860"/>
            <a:ext cx="2916120" cy="461665"/>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Nguyễn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Tuân</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1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8FAEA0-6FC7-4DEF-AF94-8D1C8483E254}"/>
              </a:ext>
            </a:extLst>
          </p:cNvPr>
          <p:cNvPicPr>
            <a:picLocks noChangeAspect="1"/>
          </p:cNvPicPr>
          <p:nvPr/>
        </p:nvPicPr>
        <p:blipFill>
          <a:blip r:embed="rId2"/>
          <a:stretch>
            <a:fillRect/>
          </a:stretch>
        </p:blipFill>
        <p:spPr>
          <a:xfrm>
            <a:off x="3879106" y="4280341"/>
            <a:ext cx="3596821" cy="2384849"/>
          </a:xfrm>
          <a:prstGeom prst="rect">
            <a:avLst/>
          </a:prstGeom>
        </p:spPr>
      </p:pic>
      <p:pic>
        <p:nvPicPr>
          <p:cNvPr id="11" name="Picture 10">
            <a:extLst>
              <a:ext uri="{FF2B5EF4-FFF2-40B4-BE49-F238E27FC236}">
                <a16:creationId xmlns:a16="http://schemas.microsoft.com/office/drawing/2014/main" id="{7A859F6F-50DF-47B6-BEF7-7E1ABD3624D7}"/>
              </a:ext>
            </a:extLst>
          </p:cNvPr>
          <p:cNvPicPr>
            <a:picLocks noChangeAspect="1"/>
          </p:cNvPicPr>
          <p:nvPr/>
        </p:nvPicPr>
        <p:blipFill>
          <a:blip r:embed="rId3"/>
          <a:stretch>
            <a:fillRect/>
          </a:stretch>
        </p:blipFill>
        <p:spPr>
          <a:xfrm>
            <a:off x="7862101" y="4197580"/>
            <a:ext cx="3596821" cy="2500392"/>
          </a:xfrm>
          <a:prstGeom prst="rect">
            <a:avLst/>
          </a:prstGeom>
        </p:spPr>
      </p:pic>
      <p:pic>
        <p:nvPicPr>
          <p:cNvPr id="12" name="Picture 11">
            <a:extLst>
              <a:ext uri="{FF2B5EF4-FFF2-40B4-BE49-F238E27FC236}">
                <a16:creationId xmlns:a16="http://schemas.microsoft.com/office/drawing/2014/main" id="{044E5C22-B839-4571-BA8E-62B61F056697}"/>
              </a:ext>
            </a:extLst>
          </p:cNvPr>
          <p:cNvPicPr>
            <a:picLocks noChangeAspect="1"/>
          </p:cNvPicPr>
          <p:nvPr/>
        </p:nvPicPr>
        <p:blipFill>
          <a:blip r:embed="rId4"/>
          <a:stretch>
            <a:fillRect/>
          </a:stretch>
        </p:blipFill>
        <p:spPr>
          <a:xfrm>
            <a:off x="7767048" y="1574351"/>
            <a:ext cx="3691873" cy="2187308"/>
          </a:xfrm>
          <a:prstGeom prst="rect">
            <a:avLst/>
          </a:prstGeom>
        </p:spPr>
      </p:pic>
      <p:sp>
        <p:nvSpPr>
          <p:cNvPr id="2" name="Rectangle 1"/>
          <p:cNvSpPr/>
          <p:nvPr/>
        </p:nvSpPr>
        <p:spPr>
          <a:xfrm>
            <a:off x="736270" y="699425"/>
            <a:ext cx="7030778" cy="3354765"/>
          </a:xfrm>
          <a:prstGeom prst="rect">
            <a:avLst/>
          </a:prstGeom>
        </p:spPr>
        <p:txBody>
          <a:bodyPr wrap="square">
            <a:spAutoFit/>
          </a:bodyPr>
          <a:lstStyle/>
          <a:p>
            <a:r>
              <a:rPr lang="vi-VN" sz="2800" b="1" i="1" dirty="0">
                <a:solidFill>
                  <a:schemeClr val="bg1"/>
                </a:solidFill>
                <a:latin typeface="+mj-lt"/>
              </a:rPr>
              <a:t>Bước 1: Giao đề </a:t>
            </a:r>
            <a:r>
              <a:rPr lang="vi-VN" sz="2800" b="1" i="1" dirty="0" smtClean="0">
                <a:solidFill>
                  <a:schemeClr val="bg1"/>
                </a:solidFill>
                <a:latin typeface="+mj-lt"/>
              </a:rPr>
              <a:t>tài</a:t>
            </a:r>
            <a:endParaRPr lang="en-US" sz="2800" b="1" i="1" dirty="0">
              <a:solidFill>
                <a:schemeClr val="bg1"/>
              </a:solidFill>
              <a:latin typeface="+mj-lt"/>
            </a:endParaRPr>
          </a:p>
          <a:p>
            <a:r>
              <a:rPr lang="vi-VN" sz="2400" dirty="0" smtClean="0">
                <a:solidFill>
                  <a:schemeClr val="bg1"/>
                </a:solidFill>
                <a:latin typeface="+mj-lt"/>
              </a:rPr>
              <a:t> - </a:t>
            </a:r>
            <a:r>
              <a:rPr lang="en-US" sz="2400" dirty="0" smtClean="0">
                <a:solidFill>
                  <a:schemeClr val="bg1"/>
                </a:solidFill>
                <a:latin typeface="+mj-lt"/>
              </a:rPr>
              <a:t>5 </a:t>
            </a:r>
            <a:r>
              <a:rPr lang="vi-VN" sz="2400" dirty="0" smtClean="0">
                <a:solidFill>
                  <a:schemeClr val="bg1"/>
                </a:solidFill>
                <a:latin typeface="+mj-lt"/>
              </a:rPr>
              <a:t>nhóm : </a:t>
            </a:r>
            <a:r>
              <a:rPr lang="vi-VN" sz="2400" dirty="0">
                <a:solidFill>
                  <a:schemeClr val="bg1"/>
                </a:solidFill>
                <a:latin typeface="+mj-lt"/>
              </a:rPr>
              <a:t>Viết bài giới thiệu cho một tác phẩm văn học mà nhóm yêu thích</a:t>
            </a:r>
          </a:p>
          <a:p>
            <a:endParaRPr lang="en-US" dirty="0" smtClean="0">
              <a:latin typeface="+mj-lt"/>
            </a:endParaRPr>
          </a:p>
          <a:p>
            <a:r>
              <a:rPr lang="en-US" sz="2000" b="1" dirty="0" err="1" smtClean="0">
                <a:latin typeface="Times New Roman" panose="02020603050405020304" pitchFamily="18" charset="0"/>
                <a:cs typeface="Times New Roman" panose="02020603050405020304" pitchFamily="18" charset="0"/>
              </a:rPr>
              <a:t>Yêu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cầu</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r>
              <a:rPr lang="vi-VN" sz="2000" dirty="0" smtClean="0">
                <a:latin typeface="+mj-lt"/>
              </a:rPr>
              <a:t>+ </a:t>
            </a:r>
            <a:r>
              <a:rPr lang="vi-VN" sz="2000" dirty="0">
                <a:latin typeface="+mj-lt"/>
              </a:rPr>
              <a:t>Sản phẩm cần nộp: Một bài giới thiệu sách khoảng 200 từ (kết hợp với trình chiếu bằng phần mềm ppt)</a:t>
            </a:r>
          </a:p>
          <a:p>
            <a:r>
              <a:rPr lang="vi-VN" sz="2000" dirty="0">
                <a:latin typeface="+mj-lt"/>
              </a:rPr>
              <a:t>+ Thảo luận về yêu cầu cần đạt đối với bài giới thiệu </a:t>
            </a:r>
            <a:r>
              <a:rPr lang="vi-VN" sz="2000" dirty="0" smtClean="0">
                <a:latin typeface="+mj-lt"/>
              </a:rPr>
              <a:t>sách</a:t>
            </a:r>
          </a:p>
          <a:p>
            <a:r>
              <a:rPr lang="vi-VN" sz="2000" dirty="0" smtClean="0">
                <a:latin typeface="+mj-lt"/>
              </a:rPr>
              <a:t>+ Công bố thời gian thực hiện dự án </a:t>
            </a:r>
            <a:endParaRPr lang="en-US" dirty="0">
              <a:latin typeface="+mj-lt"/>
            </a:endParaRPr>
          </a:p>
          <a:p>
            <a:endParaRPr lang="en-US" dirty="0" smtClean="0">
              <a:latin typeface="+mj-lt"/>
            </a:endParaRPr>
          </a:p>
        </p:txBody>
      </p:sp>
      <p:pic>
        <p:nvPicPr>
          <p:cNvPr id="13" name="Picture 12"/>
          <p:cNvPicPr>
            <a:picLocks noChangeAspect="1"/>
          </p:cNvPicPr>
          <p:nvPr/>
        </p:nvPicPr>
        <p:blipFill>
          <a:blip r:embed="rId5"/>
          <a:stretch>
            <a:fillRect/>
          </a:stretch>
        </p:blipFill>
        <p:spPr>
          <a:xfrm>
            <a:off x="320633" y="3880410"/>
            <a:ext cx="3431969" cy="2769770"/>
          </a:xfrm>
          <a:prstGeom prst="rect">
            <a:avLst/>
          </a:prstGeom>
        </p:spPr>
      </p:pic>
    </p:spTree>
    <p:extLst>
      <p:ext uri="{BB962C8B-B14F-4D97-AF65-F5344CB8AC3E}">
        <p14:creationId xmlns:p14="http://schemas.microsoft.com/office/powerpoint/2010/main" val="352776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 calcmode="lin" valueType="num">
                                      <p:cBhvr additive="base">
                                        <p:cTn id="1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1000"/>
                                        <p:tgtEl>
                                          <p:spTgt spid="2">
                                            <p:txEl>
                                              <p:pRg st="6" end="6"/>
                                            </p:txEl>
                                          </p:spTgt>
                                        </p:tgtEl>
                                      </p:cBhvr>
                                    </p:animEffect>
                                    <p:anim calcmode="lin" valueType="num">
                                      <p:cBhvr>
                                        <p:cTn id="3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A9E24F1-E0B2-450D-9820-2EADE43D6487}"/>
              </a:ext>
            </a:extLst>
          </p:cNvPr>
          <p:cNvPicPr>
            <a:picLocks noChangeAspect="1"/>
          </p:cNvPicPr>
          <p:nvPr/>
        </p:nvPicPr>
        <p:blipFill>
          <a:blip r:embed="rId2"/>
          <a:stretch>
            <a:fillRect/>
          </a:stretch>
        </p:blipFill>
        <p:spPr>
          <a:xfrm>
            <a:off x="443551" y="-8580"/>
            <a:ext cx="2751711" cy="3594928"/>
          </a:xfrm>
          <a:prstGeom prst="rect">
            <a:avLst/>
          </a:prstGeom>
        </p:spPr>
      </p:pic>
      <p:pic>
        <p:nvPicPr>
          <p:cNvPr id="6" name="Picture 5" descr="A close up of a book&#10;&#10;Description automatically generated with low confidence">
            <a:extLst>
              <a:ext uri="{FF2B5EF4-FFF2-40B4-BE49-F238E27FC236}">
                <a16:creationId xmlns:a16="http://schemas.microsoft.com/office/drawing/2014/main" id="{49A22657-0E3F-4434-8D92-8D2E8DBFABB9}"/>
              </a:ext>
            </a:extLst>
          </p:cNvPr>
          <p:cNvPicPr>
            <a:picLocks noChangeAspect="1"/>
          </p:cNvPicPr>
          <p:nvPr/>
        </p:nvPicPr>
        <p:blipFill>
          <a:blip r:embed="rId3"/>
          <a:stretch>
            <a:fillRect/>
          </a:stretch>
        </p:blipFill>
        <p:spPr>
          <a:xfrm>
            <a:off x="6512382" y="-8580"/>
            <a:ext cx="2613375" cy="3219169"/>
          </a:xfrm>
          <a:prstGeom prst="rect">
            <a:avLst/>
          </a:prstGeom>
        </p:spPr>
      </p:pic>
      <p:pic>
        <p:nvPicPr>
          <p:cNvPr id="8" name="Picture 7" descr="Map&#10;&#10;Description automatically generated">
            <a:extLst>
              <a:ext uri="{FF2B5EF4-FFF2-40B4-BE49-F238E27FC236}">
                <a16:creationId xmlns:a16="http://schemas.microsoft.com/office/drawing/2014/main" id="{4D7F1DEC-34FC-45A5-8D76-45B7A710FE3D}"/>
              </a:ext>
            </a:extLst>
          </p:cNvPr>
          <p:cNvPicPr>
            <a:picLocks noChangeAspect="1"/>
          </p:cNvPicPr>
          <p:nvPr/>
        </p:nvPicPr>
        <p:blipFill>
          <a:blip r:embed="rId4"/>
          <a:stretch>
            <a:fillRect/>
          </a:stretch>
        </p:blipFill>
        <p:spPr>
          <a:xfrm>
            <a:off x="9472465" y="0"/>
            <a:ext cx="2486653" cy="3210589"/>
          </a:xfrm>
          <a:prstGeom prst="rect">
            <a:avLst/>
          </a:prstGeom>
        </p:spPr>
      </p:pic>
      <p:pic>
        <p:nvPicPr>
          <p:cNvPr id="4" name="Picture 3" descr="Map&#10;&#10;Description automatically generated">
            <a:extLst>
              <a:ext uri="{FF2B5EF4-FFF2-40B4-BE49-F238E27FC236}">
                <a16:creationId xmlns:a16="http://schemas.microsoft.com/office/drawing/2014/main" id="{9D1CEE6B-ADFF-433C-A695-7FD60FDA67FA}"/>
              </a:ext>
            </a:extLst>
          </p:cNvPr>
          <p:cNvPicPr>
            <a:picLocks noChangeAspect="1"/>
          </p:cNvPicPr>
          <p:nvPr/>
        </p:nvPicPr>
        <p:blipFill>
          <a:blip r:embed="rId5"/>
          <a:stretch>
            <a:fillRect/>
          </a:stretch>
        </p:blipFill>
        <p:spPr>
          <a:xfrm>
            <a:off x="3372303" y="123756"/>
            <a:ext cx="2888372" cy="3267503"/>
          </a:xfrm>
          <a:prstGeom prst="rect">
            <a:avLst/>
          </a:prstGeom>
        </p:spPr>
      </p:pic>
      <p:sp>
        <p:nvSpPr>
          <p:cNvPr id="2" name="Rectangle 1"/>
          <p:cNvSpPr/>
          <p:nvPr/>
        </p:nvSpPr>
        <p:spPr>
          <a:xfrm>
            <a:off x="5863118" y="3391259"/>
            <a:ext cx="6096000" cy="3231654"/>
          </a:xfrm>
          <a:prstGeom prst="rect">
            <a:avLst/>
          </a:prstGeom>
        </p:spPr>
        <p:txBody>
          <a:bodyPr>
            <a:spAutoFit/>
          </a:bodyPr>
          <a:lstStyle/>
          <a:p>
            <a:r>
              <a:rPr lang="vi-VN" sz="2400" b="1" i="1" dirty="0"/>
              <a:t>Bước 2: Hướng dẫn </a:t>
            </a:r>
            <a:r>
              <a:rPr lang="vi-VN" sz="2400" b="1" i="1" dirty="0" smtClean="0"/>
              <a:t>thực </a:t>
            </a:r>
            <a:r>
              <a:rPr lang="vi-VN" sz="2400" b="1" i="1" dirty="0"/>
              <a:t>hiện</a:t>
            </a:r>
          </a:p>
          <a:p>
            <a:pPr marL="285750" indent="-285750">
              <a:buFontTx/>
              <a:buChar char="-"/>
            </a:pPr>
            <a:r>
              <a:rPr lang="en-US" dirty="0" smtClean="0"/>
              <a:t>        </a:t>
            </a:r>
            <a:r>
              <a:rPr lang="vi-VN" dirty="0" smtClean="0"/>
              <a:t>Thế </a:t>
            </a:r>
            <a:r>
              <a:rPr lang="vi-VN" dirty="0"/>
              <a:t>nào là giới thiệu </a:t>
            </a:r>
            <a:r>
              <a:rPr lang="vi-VN" dirty="0" smtClean="0"/>
              <a:t>sách</a:t>
            </a:r>
            <a:endParaRPr lang="en-US" dirty="0" smtClean="0"/>
          </a:p>
          <a:p>
            <a:pPr marL="285750" indent="-285750">
              <a:buFontTx/>
              <a:buChar char="-"/>
            </a:pPr>
            <a:endParaRPr lang="vi-VN" dirty="0"/>
          </a:p>
          <a:p>
            <a:r>
              <a:rPr lang="vi-VN" dirty="0"/>
              <a:t>( </a:t>
            </a:r>
            <a:r>
              <a:rPr lang="vi-VN" i="1" dirty="0"/>
              <a:t>GTS hay còn gọi là điểm sách là viết một bài giới thiệu về cuốn sách. GTS không chỉ là tóm tắt nội dung chính của cuốn sách mà còn cần nêu nhận xét, ấn tượng của người giới thiệu về cuốn sách (nội dung, nhân vật, nghệ thuật,…). Một bài GTS tốt là bài viết truyền tải được đầy đủ thông điệp của tác giả đến người đọc, hình thành và nâng cao tình yêu đối với sách; thể hiện những đánh giá, cảm xúc của người giới thiệu đối với sách</a:t>
            </a:r>
            <a:r>
              <a:rPr lang="vi-VN" dirty="0"/>
              <a:t>.)</a:t>
            </a:r>
          </a:p>
        </p:txBody>
      </p:sp>
      <p:sp>
        <p:nvSpPr>
          <p:cNvPr id="10" name="Dodecagon 9"/>
          <p:cNvSpPr/>
          <p:nvPr/>
        </p:nvSpPr>
        <p:spPr>
          <a:xfrm>
            <a:off x="5863118" y="3823854"/>
            <a:ext cx="783771" cy="463138"/>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t>
            </a:r>
            <a:endParaRPr lang="en-US" sz="2000" dirty="0"/>
          </a:p>
        </p:txBody>
      </p:sp>
      <p:pic>
        <p:nvPicPr>
          <p:cNvPr id="11" name="Picture 10"/>
          <p:cNvPicPr>
            <a:picLocks noChangeAspect="1"/>
          </p:cNvPicPr>
          <p:nvPr/>
        </p:nvPicPr>
        <p:blipFill>
          <a:blip r:embed="rId6"/>
          <a:stretch>
            <a:fillRect/>
          </a:stretch>
        </p:blipFill>
        <p:spPr>
          <a:xfrm>
            <a:off x="395850" y="3823854"/>
            <a:ext cx="5317822" cy="2683824"/>
          </a:xfrm>
          <a:prstGeom prst="rect">
            <a:avLst/>
          </a:prstGeom>
        </p:spPr>
      </p:pic>
    </p:spTree>
    <p:extLst>
      <p:ext uri="{BB962C8B-B14F-4D97-AF65-F5344CB8AC3E}">
        <p14:creationId xmlns:p14="http://schemas.microsoft.com/office/powerpoint/2010/main" val="289445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arn(inVertical)">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56260" y="3783282"/>
            <a:ext cx="11530940" cy="2554545"/>
          </a:xfrm>
          <a:prstGeom prst="rect">
            <a:avLst/>
          </a:prstGeom>
        </p:spPr>
        <p:txBody>
          <a:bodyPr wrap="square">
            <a:spAutoFit/>
          </a:bodyPr>
          <a:lstStyle/>
          <a:p>
            <a:r>
              <a:rPr lang="vi-VN" sz="2000" b="1" i="1" dirty="0"/>
              <a:t>- Cấu trúc của một bài giới thiệu sách</a:t>
            </a:r>
          </a:p>
          <a:p>
            <a:r>
              <a:rPr lang="vi-VN" sz="2000" dirty="0"/>
              <a:t>Thường gồm 3 phần:</a:t>
            </a:r>
          </a:p>
          <a:p>
            <a:r>
              <a:rPr lang="vi-VN" sz="2000" dirty="0">
                <a:solidFill>
                  <a:srgbClr val="FF0000"/>
                </a:solidFill>
              </a:rPr>
              <a:t>- Phần 1: </a:t>
            </a:r>
            <a:r>
              <a:rPr lang="vi-VN" sz="2000" dirty="0"/>
              <a:t>Giới thiệu chung, gồm: tên tác giả, thể loại, người kể chuyện, các nhân vật chính, bối cảnh xảy ra câu chuyện, các sự kiện chính, chủ đề hoặc thông điệp mà tác giả muốn gửi gắm.</a:t>
            </a:r>
          </a:p>
          <a:p>
            <a:r>
              <a:rPr lang="vi-VN" sz="2000" dirty="0">
                <a:solidFill>
                  <a:srgbClr val="FF0000"/>
                </a:solidFill>
              </a:rPr>
              <a:t>- Phần 2</a:t>
            </a:r>
            <a:r>
              <a:rPr lang="vi-VN" sz="2000" dirty="0"/>
              <a:t>: Nêu ý kiến đánh giá của người giới thiệu về cuốn sách. Ví dụ như người giới thiệu thích hay không thích phần nào của cuốn sách? Lập luận để giả thích vì sao mình thích hay không thích. Người giới thiệu có dự định đọc thêm cuốn sách nào khác của tác giả đó hay không?</a:t>
            </a:r>
          </a:p>
          <a:p>
            <a:r>
              <a:rPr lang="vi-VN" sz="2000" dirty="0">
                <a:solidFill>
                  <a:srgbClr val="FF0000"/>
                </a:solidFill>
              </a:rPr>
              <a:t>- Phần 3: </a:t>
            </a:r>
            <a:r>
              <a:rPr lang="vi-VN" sz="2000" dirty="0"/>
              <a:t>Khuyến khích đọc giả nên đọc cuốn sách này, nêu lí do của việc nên đọc.</a:t>
            </a:r>
          </a:p>
        </p:txBody>
      </p:sp>
      <p:pic>
        <p:nvPicPr>
          <p:cNvPr id="5" name="Picture 4"/>
          <p:cNvPicPr>
            <a:picLocks noChangeAspect="1"/>
          </p:cNvPicPr>
          <p:nvPr/>
        </p:nvPicPr>
        <p:blipFill>
          <a:blip r:embed="rId3"/>
          <a:stretch>
            <a:fillRect/>
          </a:stretch>
        </p:blipFill>
        <p:spPr>
          <a:xfrm>
            <a:off x="225632" y="142505"/>
            <a:ext cx="6412675" cy="3301340"/>
          </a:xfrm>
          <a:prstGeom prst="rect">
            <a:avLst/>
          </a:prstGeom>
        </p:spPr>
      </p:pic>
      <p:pic>
        <p:nvPicPr>
          <p:cNvPr id="7" name="Picture 6"/>
          <p:cNvPicPr>
            <a:picLocks noChangeAspect="1"/>
          </p:cNvPicPr>
          <p:nvPr/>
        </p:nvPicPr>
        <p:blipFill>
          <a:blip r:embed="rId4"/>
          <a:stretch>
            <a:fillRect/>
          </a:stretch>
        </p:blipFill>
        <p:spPr>
          <a:xfrm>
            <a:off x="6828312" y="142505"/>
            <a:ext cx="5058888" cy="3966357"/>
          </a:xfrm>
          <a:prstGeom prst="rect">
            <a:avLst/>
          </a:prstGeom>
        </p:spPr>
      </p:pic>
    </p:spTree>
    <p:extLst>
      <p:ext uri="{BB962C8B-B14F-4D97-AF65-F5344CB8AC3E}">
        <p14:creationId xmlns:p14="http://schemas.microsoft.com/office/powerpoint/2010/main" val="42716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9AE951-7272-4F78-8E11-94108D30A3D0}"/>
              </a:ext>
            </a:extLst>
          </p:cNvPr>
          <p:cNvPicPr>
            <a:picLocks noChangeAspect="1"/>
          </p:cNvPicPr>
          <p:nvPr/>
        </p:nvPicPr>
        <p:blipFill>
          <a:blip r:embed="rId2"/>
          <a:stretch>
            <a:fillRect/>
          </a:stretch>
        </p:blipFill>
        <p:spPr>
          <a:xfrm>
            <a:off x="312864" y="110063"/>
            <a:ext cx="2278886" cy="3100526"/>
          </a:xfrm>
          <a:prstGeom prst="rect">
            <a:avLst/>
          </a:prstGeom>
        </p:spPr>
      </p:pic>
      <p:pic>
        <p:nvPicPr>
          <p:cNvPr id="7" name="Picture 6">
            <a:extLst>
              <a:ext uri="{FF2B5EF4-FFF2-40B4-BE49-F238E27FC236}">
                <a16:creationId xmlns:a16="http://schemas.microsoft.com/office/drawing/2014/main" id="{6050ADEB-FBBB-4620-9739-C989E6C1F5EB}"/>
              </a:ext>
            </a:extLst>
          </p:cNvPr>
          <p:cNvPicPr>
            <a:picLocks noChangeAspect="1"/>
          </p:cNvPicPr>
          <p:nvPr/>
        </p:nvPicPr>
        <p:blipFill>
          <a:blip r:embed="rId3"/>
          <a:stretch>
            <a:fillRect/>
          </a:stretch>
        </p:blipFill>
        <p:spPr>
          <a:xfrm>
            <a:off x="2722652" y="110063"/>
            <a:ext cx="3654254" cy="2897443"/>
          </a:xfrm>
          <a:prstGeom prst="rect">
            <a:avLst/>
          </a:prstGeom>
        </p:spPr>
      </p:pic>
      <p:pic>
        <p:nvPicPr>
          <p:cNvPr id="2" name="Picture 1">
            <a:extLst>
              <a:ext uri="{FF2B5EF4-FFF2-40B4-BE49-F238E27FC236}">
                <a16:creationId xmlns:a16="http://schemas.microsoft.com/office/drawing/2014/main" id="{C27FD872-7B7E-4D11-A7BA-35D81F8E8B57}"/>
              </a:ext>
            </a:extLst>
          </p:cNvPr>
          <p:cNvPicPr>
            <a:picLocks noChangeAspect="1"/>
          </p:cNvPicPr>
          <p:nvPr/>
        </p:nvPicPr>
        <p:blipFill>
          <a:blip r:embed="rId4"/>
          <a:stretch>
            <a:fillRect/>
          </a:stretch>
        </p:blipFill>
        <p:spPr>
          <a:xfrm>
            <a:off x="6567246" y="72003"/>
            <a:ext cx="2278886" cy="6210044"/>
          </a:xfrm>
          <a:prstGeom prst="rect">
            <a:avLst/>
          </a:prstGeom>
        </p:spPr>
      </p:pic>
      <p:pic>
        <p:nvPicPr>
          <p:cNvPr id="5" name="Picture 4">
            <a:extLst>
              <a:ext uri="{FF2B5EF4-FFF2-40B4-BE49-F238E27FC236}">
                <a16:creationId xmlns:a16="http://schemas.microsoft.com/office/drawing/2014/main" id="{F3B2714A-9204-4FA0-BA70-37213029DE91}"/>
              </a:ext>
            </a:extLst>
          </p:cNvPr>
          <p:cNvPicPr>
            <a:picLocks noChangeAspect="1"/>
          </p:cNvPicPr>
          <p:nvPr/>
        </p:nvPicPr>
        <p:blipFill>
          <a:blip r:embed="rId5"/>
          <a:stretch>
            <a:fillRect/>
          </a:stretch>
        </p:blipFill>
        <p:spPr>
          <a:xfrm>
            <a:off x="9465547" y="72002"/>
            <a:ext cx="2084442" cy="6043789"/>
          </a:xfrm>
          <a:prstGeom prst="rect">
            <a:avLst/>
          </a:prstGeom>
        </p:spPr>
      </p:pic>
      <p:pic>
        <p:nvPicPr>
          <p:cNvPr id="1026" name="Picture 2" descr="E.E - Emprunt Empreinte - Mượn Dấu Thời Gian: Chế Lan Viên (1920-1989)">
            <a:extLst>
              <a:ext uri="{FF2B5EF4-FFF2-40B4-BE49-F238E27FC236}">
                <a16:creationId xmlns:a16="http://schemas.microsoft.com/office/drawing/2014/main" id="{68F84549-A657-41BA-9848-757104CA1C1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77919" y="3320652"/>
            <a:ext cx="2769912" cy="3224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DA087D-259F-4C69-BEB7-8F5E3393EFF4}"/>
              </a:ext>
            </a:extLst>
          </p:cNvPr>
          <p:cNvPicPr>
            <a:picLocks noChangeAspect="1"/>
          </p:cNvPicPr>
          <p:nvPr/>
        </p:nvPicPr>
        <p:blipFill>
          <a:blip r:embed="rId7"/>
          <a:stretch>
            <a:fillRect/>
          </a:stretch>
        </p:blipFill>
        <p:spPr>
          <a:xfrm>
            <a:off x="312864" y="3320652"/>
            <a:ext cx="2278886" cy="3178117"/>
          </a:xfrm>
          <a:prstGeom prst="rect">
            <a:avLst/>
          </a:prstGeom>
        </p:spPr>
      </p:pic>
    </p:spTree>
    <p:extLst>
      <p:ext uri="{BB962C8B-B14F-4D97-AF65-F5344CB8AC3E}">
        <p14:creationId xmlns:p14="http://schemas.microsoft.com/office/powerpoint/2010/main" val="21989316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anose="02020603050405020304" pitchFamily="18" charset="0"/>
                <a:cs typeface="Times New Roman" panose="02020603050405020304" pitchFamily="18" charset="0"/>
              </a:rPr>
              <a:t>PHIẾU HỌC TẬP</a:t>
            </a:r>
            <a:endParaRPr lang="en-US"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4441284"/>
              </p:ext>
            </p:extLst>
          </p:nvPr>
        </p:nvGraphicFramePr>
        <p:xfrm>
          <a:off x="617517" y="1680633"/>
          <a:ext cx="10854047" cy="4695952"/>
        </p:xfrm>
        <a:graphic>
          <a:graphicData uri="http://schemas.openxmlformats.org/drawingml/2006/table">
            <a:tbl>
              <a:tblPr firstRow="1" firstCol="1" bandRow="1">
                <a:tableStyleId>{5C22544A-7EE6-4342-B048-85BDC9FD1C3A}</a:tableStyleId>
              </a:tblPr>
              <a:tblGrid>
                <a:gridCol w="10854047">
                  <a:extLst>
                    <a:ext uri="{9D8B030D-6E8A-4147-A177-3AD203B41FA5}">
                      <a16:colId xmlns:a16="http://schemas.microsoft.com/office/drawing/2014/main" val="2344426269"/>
                    </a:ext>
                  </a:extLst>
                </a:gridCol>
              </a:tblGrid>
              <a:tr h="4339168">
                <a:tc>
                  <a:txBody>
                    <a:bodyPr/>
                    <a:lstStyle/>
                    <a:p>
                      <a:pPr marL="457200">
                        <a:lnSpc>
                          <a:spcPct val="107000"/>
                        </a:lnSpc>
                        <a:spcAft>
                          <a:spcPts val="0"/>
                        </a:spcAft>
                      </a:pPr>
                      <a:r>
                        <a:rPr lang="en-US" sz="1800" dirty="0" err="1">
                          <a:effectLst/>
                        </a:rPr>
                        <a:t>Nhóm</a:t>
                      </a:r>
                      <a:r>
                        <a:rPr lang="en-US" sz="1800" dirty="0">
                          <a:effectLst/>
                        </a:rPr>
                        <a:t>:      ………………………………. </a:t>
                      </a:r>
                      <a:r>
                        <a:rPr lang="en-US" sz="1800" dirty="0" err="1">
                          <a:effectLst/>
                        </a:rPr>
                        <a:t>Lớp</a:t>
                      </a:r>
                      <a:r>
                        <a:rPr lang="en-US" sz="1800" dirty="0">
                          <a:effectLst/>
                        </a:rPr>
                        <a:t>  ……………………..</a:t>
                      </a:r>
                    </a:p>
                    <a:p>
                      <a:pPr marL="342900" lvl="0" indent="-342900">
                        <a:lnSpc>
                          <a:spcPct val="107000"/>
                        </a:lnSpc>
                        <a:spcAft>
                          <a:spcPts val="0"/>
                        </a:spcAft>
                        <a:buFont typeface="+mj-lt"/>
                        <a:buAutoNum type="arabicPeriod"/>
                      </a:pPr>
                      <a:r>
                        <a:rPr lang="en-US" sz="1800" dirty="0" err="1">
                          <a:effectLst/>
                        </a:rPr>
                        <a:t>Những</a:t>
                      </a:r>
                      <a:r>
                        <a:rPr lang="en-US" sz="1800" dirty="0">
                          <a:effectLst/>
                        </a:rPr>
                        <a:t> </a:t>
                      </a:r>
                      <a:r>
                        <a:rPr lang="en-US" sz="1800" dirty="0" err="1">
                          <a:effectLst/>
                        </a:rPr>
                        <a:t>thông</a:t>
                      </a:r>
                      <a:r>
                        <a:rPr lang="en-US" sz="1800" dirty="0">
                          <a:effectLst/>
                        </a:rPr>
                        <a:t> tin </a:t>
                      </a:r>
                      <a:r>
                        <a:rPr lang="en-US" sz="1800" dirty="0" err="1">
                          <a:effectLst/>
                        </a:rPr>
                        <a:t>quan</a:t>
                      </a:r>
                      <a:r>
                        <a:rPr lang="en-US" sz="1800" dirty="0">
                          <a:effectLst/>
                        </a:rPr>
                        <a:t> </a:t>
                      </a:r>
                      <a:r>
                        <a:rPr lang="en-US" sz="1800" dirty="0" err="1">
                          <a:effectLst/>
                        </a:rPr>
                        <a:t>trọng</a:t>
                      </a:r>
                      <a:r>
                        <a:rPr lang="en-US" sz="1800" dirty="0">
                          <a:effectLst/>
                        </a:rPr>
                        <a:t> </a:t>
                      </a:r>
                      <a:r>
                        <a:rPr lang="en-US" sz="1800" dirty="0" err="1">
                          <a:effectLst/>
                        </a:rPr>
                        <a:t>của</a:t>
                      </a:r>
                      <a:r>
                        <a:rPr lang="en-US" sz="1800" dirty="0">
                          <a:effectLst/>
                        </a:rPr>
                        <a:t> </a:t>
                      </a:r>
                      <a:r>
                        <a:rPr lang="en-US" sz="1800" dirty="0" err="1">
                          <a:effectLst/>
                        </a:rPr>
                        <a:t>câu</a:t>
                      </a:r>
                      <a:r>
                        <a:rPr lang="en-US" sz="1800" dirty="0">
                          <a:effectLst/>
                        </a:rPr>
                        <a:t> </a:t>
                      </a:r>
                      <a:r>
                        <a:rPr lang="en-US" sz="1800" dirty="0" err="1">
                          <a:effectLst/>
                        </a:rPr>
                        <a:t>chuyện</a:t>
                      </a:r>
                      <a:endParaRPr lang="en-US" sz="1800" dirty="0">
                        <a:effectLst/>
                      </a:endParaRPr>
                    </a:p>
                    <a:p>
                      <a:pPr marL="342900" lvl="0" indent="-342900">
                        <a:lnSpc>
                          <a:spcPct val="107000"/>
                        </a:lnSpc>
                        <a:spcAft>
                          <a:spcPts val="0"/>
                        </a:spcAft>
                        <a:buFont typeface="Times New Roman" panose="02020603050405020304" pitchFamily="18" charset="0"/>
                        <a:buChar char="-"/>
                      </a:pPr>
                      <a:r>
                        <a:rPr lang="en-US" sz="1800" dirty="0" err="1">
                          <a:effectLst/>
                        </a:rPr>
                        <a:t>Câu</a:t>
                      </a:r>
                      <a:r>
                        <a:rPr lang="en-US" sz="1800" dirty="0">
                          <a:effectLst/>
                        </a:rPr>
                        <a:t> </a:t>
                      </a:r>
                      <a:r>
                        <a:rPr lang="en-US" sz="1800" dirty="0" err="1">
                          <a:effectLst/>
                        </a:rPr>
                        <a:t>chuyện</a:t>
                      </a:r>
                      <a:r>
                        <a:rPr lang="en-US" sz="1800" dirty="0">
                          <a:effectLst/>
                        </a:rPr>
                        <a:t> </a:t>
                      </a:r>
                      <a:r>
                        <a:rPr lang="en-US" sz="1800" dirty="0" err="1">
                          <a:effectLst/>
                        </a:rPr>
                        <a:t>xảy</a:t>
                      </a:r>
                      <a:r>
                        <a:rPr lang="en-US" sz="1800" dirty="0">
                          <a:effectLst/>
                        </a:rPr>
                        <a:t> </a:t>
                      </a:r>
                      <a:r>
                        <a:rPr lang="en-US" sz="1800" dirty="0" err="1">
                          <a:effectLst/>
                        </a:rPr>
                        <a:t>ra</a:t>
                      </a:r>
                      <a:r>
                        <a:rPr lang="en-US" sz="1800" dirty="0">
                          <a:effectLst/>
                        </a:rPr>
                        <a:t> ở </a:t>
                      </a:r>
                      <a:r>
                        <a:rPr lang="en-US" sz="1800" dirty="0" err="1">
                          <a:effectLst/>
                        </a:rPr>
                        <a:t>đâu</a:t>
                      </a:r>
                      <a:r>
                        <a:rPr lang="en-US" sz="1800" dirty="0">
                          <a:effectLst/>
                        </a:rPr>
                        <a:t>, </a:t>
                      </a:r>
                      <a:r>
                        <a:rPr lang="en-US" sz="1800" dirty="0" err="1">
                          <a:effectLst/>
                        </a:rPr>
                        <a:t>khi</a:t>
                      </a:r>
                      <a:r>
                        <a:rPr lang="en-US" sz="1800" dirty="0">
                          <a:effectLst/>
                        </a:rPr>
                        <a:t> </a:t>
                      </a:r>
                      <a:r>
                        <a:rPr lang="en-US" sz="1800" dirty="0" err="1">
                          <a:effectLst/>
                        </a:rPr>
                        <a:t>nào</a:t>
                      </a:r>
                      <a:r>
                        <a:rPr lang="en-US" sz="1800" dirty="0">
                          <a:effectLst/>
                        </a:rPr>
                        <a:t>? ……………………….</a:t>
                      </a:r>
                    </a:p>
                    <a:p>
                      <a:pPr marL="342900" lvl="0" indent="-342900">
                        <a:lnSpc>
                          <a:spcPct val="107000"/>
                        </a:lnSpc>
                        <a:spcAft>
                          <a:spcPts val="0"/>
                        </a:spcAft>
                        <a:buFont typeface="Times New Roman" panose="02020603050405020304" pitchFamily="18" charset="0"/>
                        <a:buChar char="-"/>
                      </a:pPr>
                      <a:r>
                        <a:rPr lang="en-US" sz="1800" dirty="0" err="1">
                          <a:effectLst/>
                        </a:rPr>
                        <a:t>Các</a:t>
                      </a:r>
                      <a:r>
                        <a:rPr lang="en-US" sz="1800" dirty="0">
                          <a:effectLst/>
                        </a:rPr>
                        <a:t> </a:t>
                      </a:r>
                      <a:r>
                        <a:rPr lang="en-US" sz="1800" dirty="0" err="1">
                          <a:effectLst/>
                        </a:rPr>
                        <a:t>nhân</a:t>
                      </a:r>
                      <a:r>
                        <a:rPr lang="en-US" sz="1800" dirty="0">
                          <a:effectLst/>
                        </a:rPr>
                        <a:t> </a:t>
                      </a:r>
                      <a:r>
                        <a:rPr lang="en-US" sz="1800" dirty="0" err="1">
                          <a:effectLst/>
                        </a:rPr>
                        <a:t>vật</a:t>
                      </a:r>
                      <a:r>
                        <a:rPr lang="en-US" sz="1800" dirty="0">
                          <a:effectLst/>
                        </a:rPr>
                        <a:t> ……………………………………………….</a:t>
                      </a:r>
                    </a:p>
                    <a:p>
                      <a:pPr marL="342900" lvl="0" indent="-342900">
                        <a:lnSpc>
                          <a:spcPct val="107000"/>
                        </a:lnSpc>
                        <a:spcAft>
                          <a:spcPts val="0"/>
                        </a:spcAft>
                        <a:buFont typeface="Times New Roman" panose="02020603050405020304" pitchFamily="18" charset="0"/>
                        <a:buChar char="-"/>
                      </a:pPr>
                      <a:r>
                        <a:rPr lang="en-US" sz="1800" dirty="0" err="1">
                          <a:effectLst/>
                        </a:rPr>
                        <a:t>Các</a:t>
                      </a:r>
                      <a:r>
                        <a:rPr lang="en-US" sz="1800" dirty="0">
                          <a:effectLst/>
                        </a:rPr>
                        <a:t> </a:t>
                      </a:r>
                      <a:r>
                        <a:rPr lang="en-US" sz="1800" dirty="0" err="1">
                          <a:effectLst/>
                        </a:rPr>
                        <a:t>sự</a:t>
                      </a:r>
                      <a:r>
                        <a:rPr lang="en-US" sz="1800" dirty="0">
                          <a:effectLst/>
                        </a:rPr>
                        <a:t> </a:t>
                      </a:r>
                      <a:r>
                        <a:rPr lang="en-US" sz="1800" dirty="0" err="1">
                          <a:effectLst/>
                        </a:rPr>
                        <a:t>kiện</a:t>
                      </a:r>
                      <a:r>
                        <a:rPr lang="en-US" sz="1800" dirty="0">
                          <a:effectLst/>
                        </a:rPr>
                        <a:t> </a:t>
                      </a:r>
                      <a:r>
                        <a:rPr lang="en-US" sz="1800" dirty="0" err="1">
                          <a:effectLst/>
                        </a:rPr>
                        <a:t>chính</a:t>
                      </a:r>
                      <a:r>
                        <a:rPr lang="en-US" sz="1800" dirty="0">
                          <a:effectLst/>
                        </a:rPr>
                        <a:t> </a:t>
                      </a:r>
                      <a:r>
                        <a:rPr lang="en-US" sz="1800" dirty="0" err="1">
                          <a:effectLst/>
                        </a:rPr>
                        <a:t>của</a:t>
                      </a:r>
                      <a:r>
                        <a:rPr lang="en-US" sz="1800" dirty="0">
                          <a:effectLst/>
                        </a:rPr>
                        <a:t> </a:t>
                      </a:r>
                      <a:r>
                        <a:rPr lang="en-US" sz="1800" dirty="0" err="1">
                          <a:effectLst/>
                        </a:rPr>
                        <a:t>câu</a:t>
                      </a:r>
                      <a:r>
                        <a:rPr lang="en-US" sz="1800" dirty="0">
                          <a:effectLst/>
                        </a:rPr>
                        <a:t> </a:t>
                      </a:r>
                      <a:r>
                        <a:rPr lang="en-US" sz="1800" dirty="0" err="1">
                          <a:effectLst/>
                        </a:rPr>
                        <a:t>chuyện</a:t>
                      </a:r>
                      <a:r>
                        <a:rPr lang="en-US" sz="1800" dirty="0">
                          <a:effectLst/>
                        </a:rPr>
                        <a:t>  ………………………….</a:t>
                      </a:r>
                    </a:p>
                    <a:p>
                      <a:pPr marL="342900" lvl="0" indent="-342900">
                        <a:lnSpc>
                          <a:spcPct val="107000"/>
                        </a:lnSpc>
                        <a:spcAft>
                          <a:spcPts val="0"/>
                        </a:spcAft>
                        <a:buFont typeface="Times New Roman" panose="02020603050405020304" pitchFamily="18" charset="0"/>
                        <a:buChar char="-"/>
                      </a:pPr>
                      <a:r>
                        <a:rPr lang="en-US" sz="1800" dirty="0" err="1">
                          <a:effectLst/>
                        </a:rPr>
                        <a:t>Bố</a:t>
                      </a:r>
                      <a:r>
                        <a:rPr lang="en-US" sz="1800" dirty="0">
                          <a:effectLst/>
                        </a:rPr>
                        <a:t> </a:t>
                      </a:r>
                      <a:r>
                        <a:rPr lang="en-US" sz="1800" dirty="0" err="1">
                          <a:effectLst/>
                        </a:rPr>
                        <a:t>cục</a:t>
                      </a:r>
                      <a:r>
                        <a:rPr lang="en-US" sz="1800" dirty="0">
                          <a:effectLst/>
                        </a:rPr>
                        <a:t> </a:t>
                      </a:r>
                      <a:r>
                        <a:rPr lang="en-US" sz="1800" dirty="0" err="1">
                          <a:effectLst/>
                        </a:rPr>
                        <a:t>truyện</a:t>
                      </a:r>
                      <a:r>
                        <a:rPr lang="en-US" sz="1800" dirty="0">
                          <a:effectLst/>
                        </a:rPr>
                        <a:t> ……………………………………………..</a:t>
                      </a:r>
                    </a:p>
                    <a:p>
                      <a:pPr marL="342900" lvl="0" indent="-342900">
                        <a:lnSpc>
                          <a:spcPct val="107000"/>
                        </a:lnSpc>
                        <a:spcAft>
                          <a:spcPts val="0"/>
                        </a:spcAft>
                        <a:buFont typeface="Times New Roman" panose="02020603050405020304" pitchFamily="18" charset="0"/>
                        <a:buChar char="-"/>
                      </a:pPr>
                      <a:r>
                        <a:rPr lang="en-US" sz="1800" dirty="0" err="1">
                          <a:effectLst/>
                        </a:rPr>
                        <a:t>Ấn</a:t>
                      </a:r>
                      <a:r>
                        <a:rPr lang="en-US" sz="1800" dirty="0">
                          <a:effectLst/>
                        </a:rPr>
                        <a:t> </a:t>
                      </a:r>
                      <a:r>
                        <a:rPr lang="en-US" sz="1800" dirty="0" err="1">
                          <a:effectLst/>
                        </a:rPr>
                        <a:t>tượng</a:t>
                      </a:r>
                      <a:r>
                        <a:rPr lang="en-US" sz="1800" dirty="0">
                          <a:effectLst/>
                        </a:rPr>
                        <a:t> </a:t>
                      </a:r>
                      <a:r>
                        <a:rPr lang="en-US" sz="1800" dirty="0" err="1">
                          <a:effectLst/>
                        </a:rPr>
                        <a:t>của</a:t>
                      </a:r>
                      <a:r>
                        <a:rPr lang="en-US" sz="1800" dirty="0">
                          <a:effectLst/>
                        </a:rPr>
                        <a:t> </a:t>
                      </a:r>
                      <a:r>
                        <a:rPr lang="en-US" sz="1800" dirty="0" err="1">
                          <a:effectLst/>
                        </a:rPr>
                        <a:t>em</a:t>
                      </a:r>
                      <a:r>
                        <a:rPr lang="en-US" sz="1800" dirty="0">
                          <a:effectLst/>
                        </a:rPr>
                        <a:t> </a:t>
                      </a:r>
                      <a:r>
                        <a:rPr lang="en-US" sz="1800" dirty="0" err="1">
                          <a:effectLst/>
                        </a:rPr>
                        <a:t>về</a:t>
                      </a:r>
                      <a:r>
                        <a:rPr lang="en-US" sz="1800" dirty="0">
                          <a:effectLst/>
                        </a:rPr>
                        <a:t> </a:t>
                      </a:r>
                      <a:r>
                        <a:rPr lang="en-US" sz="1800" dirty="0" err="1">
                          <a:effectLst/>
                        </a:rPr>
                        <a:t>cuốn</a:t>
                      </a:r>
                      <a:r>
                        <a:rPr lang="en-US" sz="1800" dirty="0">
                          <a:effectLst/>
                        </a:rPr>
                        <a:t> </a:t>
                      </a:r>
                      <a:r>
                        <a:rPr lang="en-US" sz="1800" dirty="0" err="1">
                          <a:effectLst/>
                        </a:rPr>
                        <a:t>sách</a:t>
                      </a:r>
                      <a:r>
                        <a:rPr lang="en-US" sz="1800" dirty="0">
                          <a:effectLst/>
                        </a:rPr>
                        <a:t> …………………………..</a:t>
                      </a:r>
                    </a:p>
                    <a:p>
                      <a:pPr marL="342900" lvl="0" indent="-342900">
                        <a:lnSpc>
                          <a:spcPct val="107000"/>
                        </a:lnSpc>
                        <a:spcAft>
                          <a:spcPts val="0"/>
                        </a:spcAft>
                        <a:buFont typeface="+mj-lt"/>
                        <a:buAutoNum type="arabicPeriod"/>
                      </a:pP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cuốn</a:t>
                      </a:r>
                      <a:r>
                        <a:rPr lang="en-US" sz="1800" dirty="0">
                          <a:effectLst/>
                        </a:rPr>
                        <a:t> </a:t>
                      </a:r>
                      <a:r>
                        <a:rPr lang="en-US" sz="1800" dirty="0" err="1">
                          <a:effectLst/>
                        </a:rPr>
                        <a:t>sách</a:t>
                      </a:r>
                      <a:r>
                        <a:rPr lang="en-US" sz="1800" dirty="0">
                          <a:effectLst/>
                        </a:rPr>
                        <a:t> ………………………………………..</a:t>
                      </a:r>
                    </a:p>
                    <a:p>
                      <a:pPr marL="342900" lvl="0" indent="-342900">
                        <a:lnSpc>
                          <a:spcPct val="107000"/>
                        </a:lnSpc>
                        <a:spcAft>
                          <a:spcPts val="0"/>
                        </a:spcAft>
                        <a:buFont typeface="+mj-lt"/>
                        <a:buAutoNum type="arabicPeriod"/>
                      </a:pPr>
                      <a:r>
                        <a:rPr lang="en-US" sz="1800" dirty="0" err="1">
                          <a:effectLst/>
                        </a:rPr>
                        <a:t>Chủ</a:t>
                      </a:r>
                      <a:r>
                        <a:rPr lang="en-US" sz="1800" dirty="0">
                          <a:effectLst/>
                        </a:rPr>
                        <a:t> </a:t>
                      </a:r>
                      <a:r>
                        <a:rPr lang="en-US" sz="1800" dirty="0" err="1">
                          <a:effectLst/>
                        </a:rPr>
                        <a:t>đề</a:t>
                      </a:r>
                      <a:r>
                        <a:rPr lang="en-US" sz="1800" dirty="0">
                          <a:effectLst/>
                        </a:rPr>
                        <a:t> </a:t>
                      </a:r>
                      <a:r>
                        <a:rPr lang="en-US" sz="1800" dirty="0" err="1">
                          <a:effectLst/>
                        </a:rPr>
                        <a:t>hoặc</a:t>
                      </a:r>
                      <a:r>
                        <a:rPr lang="en-US" sz="1800" dirty="0">
                          <a:effectLst/>
                        </a:rPr>
                        <a:t> </a:t>
                      </a:r>
                      <a:r>
                        <a:rPr lang="en-US" sz="1800" dirty="0" err="1">
                          <a:effectLst/>
                        </a:rPr>
                        <a:t>quan</a:t>
                      </a:r>
                      <a:r>
                        <a:rPr lang="en-US" sz="1800" dirty="0">
                          <a:effectLst/>
                        </a:rPr>
                        <a:t> </a:t>
                      </a:r>
                      <a:r>
                        <a:rPr lang="en-US" sz="1800" dirty="0" err="1">
                          <a:effectLst/>
                        </a:rPr>
                        <a:t>điểm</a:t>
                      </a:r>
                      <a:r>
                        <a:rPr lang="en-US" sz="1800" dirty="0">
                          <a:effectLst/>
                        </a:rPr>
                        <a:t> </a:t>
                      </a:r>
                      <a:r>
                        <a:rPr lang="en-US" sz="1800" dirty="0" err="1">
                          <a:effectLst/>
                        </a:rPr>
                        <a:t>của</a:t>
                      </a:r>
                      <a:r>
                        <a:rPr lang="en-US" sz="1800" dirty="0">
                          <a:effectLst/>
                        </a:rPr>
                        <a:t> </a:t>
                      </a:r>
                      <a:r>
                        <a:rPr lang="en-US" sz="1800" dirty="0" err="1">
                          <a:effectLst/>
                        </a:rPr>
                        <a:t>tác</a:t>
                      </a:r>
                      <a:r>
                        <a:rPr lang="en-US" sz="1800" dirty="0">
                          <a:effectLst/>
                        </a:rPr>
                        <a:t> </a:t>
                      </a:r>
                      <a:r>
                        <a:rPr lang="en-US" sz="1800" dirty="0" err="1">
                          <a:effectLst/>
                        </a:rPr>
                        <a:t>giả</a:t>
                      </a:r>
                      <a:r>
                        <a:rPr lang="en-US" sz="1800" dirty="0">
                          <a:effectLst/>
                        </a:rPr>
                        <a:t> </a:t>
                      </a:r>
                      <a:r>
                        <a:rPr lang="en-US" sz="1800" dirty="0" err="1">
                          <a:effectLst/>
                        </a:rPr>
                        <a:t>được</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phát</a:t>
                      </a:r>
                      <a:r>
                        <a:rPr lang="en-US" sz="1800" dirty="0">
                          <a:effectLst/>
                        </a:rPr>
                        <a:t> </a:t>
                      </a:r>
                      <a:r>
                        <a:rPr lang="en-US" sz="1800" dirty="0" err="1">
                          <a:effectLst/>
                        </a:rPr>
                        <a:t>triển</a:t>
                      </a:r>
                      <a:r>
                        <a:rPr lang="en-US" sz="1800" dirty="0">
                          <a:effectLst/>
                        </a:rPr>
                        <a:t> </a:t>
                      </a:r>
                      <a:r>
                        <a:rPr lang="en-US" sz="1800" dirty="0" err="1">
                          <a:effectLst/>
                        </a:rPr>
                        <a:t>như</a:t>
                      </a:r>
                      <a:r>
                        <a:rPr lang="en-US" sz="1800" dirty="0">
                          <a:effectLst/>
                        </a:rPr>
                        <a:t> </a:t>
                      </a:r>
                      <a:r>
                        <a:rPr lang="en-US" sz="1800" dirty="0" err="1">
                          <a:effectLst/>
                        </a:rPr>
                        <a:t>thế</a:t>
                      </a:r>
                      <a:r>
                        <a:rPr lang="en-US" sz="1800" dirty="0">
                          <a:effectLst/>
                        </a:rPr>
                        <a:t> </a:t>
                      </a:r>
                      <a:r>
                        <a:rPr lang="en-US" sz="1800" dirty="0" err="1">
                          <a:effectLst/>
                        </a:rPr>
                        <a:t>nào</a:t>
                      </a:r>
                      <a:r>
                        <a:rPr lang="en-US" sz="1800" dirty="0">
                          <a:effectLst/>
                        </a:rPr>
                        <a:t> </a:t>
                      </a:r>
                      <a:r>
                        <a:rPr lang="en-US" sz="1800" dirty="0" err="1">
                          <a:effectLst/>
                        </a:rPr>
                        <a:t>trong</a:t>
                      </a:r>
                      <a:r>
                        <a:rPr lang="en-US" sz="1800" dirty="0">
                          <a:effectLst/>
                        </a:rPr>
                        <a:t> </a:t>
                      </a:r>
                      <a:r>
                        <a:rPr lang="en-US" sz="1800" dirty="0" err="1">
                          <a:effectLst/>
                        </a:rPr>
                        <a:t>câu</a:t>
                      </a:r>
                      <a:r>
                        <a:rPr lang="en-US" sz="1800" dirty="0">
                          <a:effectLst/>
                        </a:rPr>
                        <a:t> </a:t>
                      </a:r>
                      <a:r>
                        <a:rPr lang="en-US" sz="1800" dirty="0" err="1">
                          <a:effectLst/>
                        </a:rPr>
                        <a:t>chuyện</a:t>
                      </a:r>
                      <a:r>
                        <a:rPr lang="en-US" sz="1800" dirty="0">
                          <a:effectLst/>
                        </a:rPr>
                        <a:t> ……………………………………….</a:t>
                      </a:r>
                    </a:p>
                    <a:p>
                      <a:pPr marL="342900" lvl="0" indent="-342900">
                        <a:lnSpc>
                          <a:spcPct val="107000"/>
                        </a:lnSpc>
                        <a:spcAft>
                          <a:spcPts val="0"/>
                        </a:spcAft>
                        <a:buFont typeface="+mj-lt"/>
                        <a:buAutoNum type="arabicPeriod"/>
                      </a:pPr>
                      <a:r>
                        <a:rPr lang="en-US" sz="1800" dirty="0" err="1">
                          <a:effectLst/>
                        </a:rPr>
                        <a:t>Cách</a:t>
                      </a:r>
                      <a:r>
                        <a:rPr lang="en-US" sz="1800" dirty="0">
                          <a:effectLst/>
                        </a:rPr>
                        <a:t> </a:t>
                      </a:r>
                      <a:r>
                        <a:rPr lang="en-US" sz="1800" dirty="0" err="1">
                          <a:effectLst/>
                        </a:rPr>
                        <a:t>kể</a:t>
                      </a:r>
                      <a:r>
                        <a:rPr lang="en-US" sz="1800" dirty="0">
                          <a:effectLst/>
                        </a:rPr>
                        <a:t> </a:t>
                      </a:r>
                      <a:r>
                        <a:rPr lang="en-US" sz="1800" dirty="0" err="1">
                          <a:effectLst/>
                        </a:rPr>
                        <a:t>chuyện</a:t>
                      </a:r>
                      <a:r>
                        <a:rPr lang="en-US" sz="1800" dirty="0">
                          <a:effectLst/>
                        </a:rPr>
                        <a:t> </a:t>
                      </a:r>
                      <a:r>
                        <a:rPr lang="en-US" sz="1800" dirty="0" err="1">
                          <a:effectLst/>
                        </a:rPr>
                        <a:t>và</a:t>
                      </a:r>
                      <a:r>
                        <a:rPr lang="en-US" sz="1800" dirty="0">
                          <a:effectLst/>
                        </a:rPr>
                        <a:t> </a:t>
                      </a:r>
                      <a:r>
                        <a:rPr lang="en-US" sz="1800" dirty="0" err="1">
                          <a:effectLst/>
                        </a:rPr>
                        <a:t>giọng</a:t>
                      </a:r>
                      <a:r>
                        <a:rPr lang="en-US" sz="1800" dirty="0">
                          <a:effectLst/>
                        </a:rPr>
                        <a:t> </a:t>
                      </a:r>
                      <a:r>
                        <a:rPr lang="en-US" sz="1800" dirty="0" err="1">
                          <a:effectLst/>
                        </a:rPr>
                        <a:t>điệu</a:t>
                      </a:r>
                      <a:r>
                        <a:rPr lang="en-US" sz="1800" dirty="0">
                          <a:effectLst/>
                        </a:rPr>
                        <a:t> </a:t>
                      </a:r>
                      <a:r>
                        <a:rPr lang="en-US" sz="1800" dirty="0" err="1">
                          <a:effectLst/>
                        </a:rPr>
                        <a:t>kể</a:t>
                      </a:r>
                      <a:r>
                        <a:rPr lang="en-US" sz="1800" dirty="0">
                          <a:effectLst/>
                        </a:rPr>
                        <a:t> </a:t>
                      </a:r>
                      <a:r>
                        <a:rPr lang="en-US" sz="1800" dirty="0" err="1">
                          <a:effectLst/>
                        </a:rPr>
                        <a:t>chuyện</a:t>
                      </a:r>
                      <a:r>
                        <a:rPr lang="en-US" sz="1800" dirty="0">
                          <a:effectLst/>
                        </a:rPr>
                        <a:t> ……………………….</a:t>
                      </a:r>
                    </a:p>
                    <a:p>
                      <a:pPr marL="342900" lvl="0" indent="-342900">
                        <a:lnSpc>
                          <a:spcPct val="107000"/>
                        </a:lnSpc>
                        <a:spcAft>
                          <a:spcPts val="0"/>
                        </a:spcAft>
                        <a:buFont typeface="+mj-lt"/>
                        <a:buAutoNum type="arabicPeriod"/>
                      </a:pPr>
                      <a:r>
                        <a:rPr lang="en-US" sz="1800" dirty="0" err="1">
                          <a:effectLst/>
                        </a:rPr>
                        <a:t>Thể</a:t>
                      </a:r>
                      <a:r>
                        <a:rPr lang="en-US" sz="1800" dirty="0">
                          <a:effectLst/>
                        </a:rPr>
                        <a:t> </a:t>
                      </a:r>
                      <a:r>
                        <a:rPr lang="en-US" sz="1800" dirty="0" err="1">
                          <a:effectLst/>
                        </a:rPr>
                        <a:t>loại</a:t>
                      </a:r>
                      <a:r>
                        <a:rPr lang="en-US" sz="1800" dirty="0">
                          <a:effectLst/>
                        </a:rPr>
                        <a:t>  …………………………………………………..</a:t>
                      </a:r>
                    </a:p>
                    <a:p>
                      <a:pPr marL="342900" lvl="0" indent="-342900">
                        <a:lnSpc>
                          <a:spcPct val="107000"/>
                        </a:lnSpc>
                        <a:spcAft>
                          <a:spcPts val="0"/>
                        </a:spcAft>
                        <a:buFont typeface="+mj-lt"/>
                        <a:buAutoNum type="arabicPeriod"/>
                      </a:pPr>
                      <a:r>
                        <a:rPr lang="en-US" sz="1800" dirty="0" err="1">
                          <a:effectLst/>
                        </a:rPr>
                        <a:t>Văn</a:t>
                      </a:r>
                      <a:r>
                        <a:rPr lang="en-US" sz="1800" dirty="0">
                          <a:effectLst/>
                        </a:rPr>
                        <a:t> </a:t>
                      </a:r>
                      <a:r>
                        <a:rPr lang="en-US" sz="1800" dirty="0" err="1">
                          <a:effectLst/>
                        </a:rPr>
                        <a:t>phong</a:t>
                      </a:r>
                      <a:r>
                        <a:rPr lang="en-US" sz="1800" dirty="0">
                          <a:effectLst/>
                        </a:rPr>
                        <a:t> </a:t>
                      </a:r>
                      <a:r>
                        <a:rPr lang="en-US" sz="1800" dirty="0" err="1">
                          <a:effectLst/>
                        </a:rPr>
                        <a:t>của</a:t>
                      </a:r>
                      <a:r>
                        <a:rPr lang="en-US" sz="1800" dirty="0">
                          <a:effectLst/>
                        </a:rPr>
                        <a:t> </a:t>
                      </a:r>
                      <a:r>
                        <a:rPr lang="en-US" sz="1800" dirty="0" err="1">
                          <a:effectLst/>
                        </a:rPr>
                        <a:t>tác</a:t>
                      </a:r>
                      <a:r>
                        <a:rPr lang="en-US" sz="1800" dirty="0">
                          <a:effectLst/>
                        </a:rPr>
                        <a:t> </a:t>
                      </a:r>
                      <a:r>
                        <a:rPr lang="en-US" sz="1800" dirty="0" err="1">
                          <a:effectLst/>
                        </a:rPr>
                        <a:t>giả</a:t>
                      </a:r>
                      <a:r>
                        <a:rPr lang="en-US" sz="1800" dirty="0">
                          <a:effectLst/>
                        </a:rPr>
                        <a:t> </a:t>
                      </a:r>
                      <a:r>
                        <a:rPr lang="en-US" sz="1800" dirty="0" err="1">
                          <a:effectLst/>
                        </a:rPr>
                        <a:t>có</a:t>
                      </a:r>
                      <a:r>
                        <a:rPr lang="en-US" sz="1800" dirty="0">
                          <a:effectLst/>
                        </a:rPr>
                        <a:t> </a:t>
                      </a:r>
                      <a:r>
                        <a:rPr lang="en-US" sz="1800" dirty="0" err="1">
                          <a:effectLst/>
                        </a:rPr>
                        <a:t>phù</a:t>
                      </a:r>
                      <a:r>
                        <a:rPr lang="en-US" sz="1800" dirty="0">
                          <a:effectLst/>
                        </a:rPr>
                        <a:t> </a:t>
                      </a:r>
                      <a:r>
                        <a:rPr lang="en-US" sz="1800" dirty="0" err="1">
                          <a:effectLst/>
                        </a:rPr>
                        <a:t>hợp</a:t>
                      </a:r>
                      <a:r>
                        <a:rPr lang="en-US" sz="1800" dirty="0">
                          <a:effectLst/>
                        </a:rPr>
                        <a:t> </a:t>
                      </a:r>
                      <a:r>
                        <a:rPr lang="en-US" sz="1800" dirty="0" err="1">
                          <a:effectLst/>
                        </a:rPr>
                        <a:t>với</a:t>
                      </a:r>
                      <a:r>
                        <a:rPr lang="en-US" sz="1800" dirty="0">
                          <a:effectLst/>
                        </a:rPr>
                        <a:t> </a:t>
                      </a:r>
                      <a:r>
                        <a:rPr lang="en-US" sz="1800" dirty="0" err="1">
                          <a:effectLst/>
                        </a:rPr>
                        <a:t>độc</a:t>
                      </a:r>
                      <a:r>
                        <a:rPr lang="en-US" sz="1800" dirty="0">
                          <a:effectLst/>
                        </a:rPr>
                        <a:t> </a:t>
                      </a:r>
                      <a:r>
                        <a:rPr lang="en-US" sz="1800" dirty="0" err="1">
                          <a:effectLst/>
                        </a:rPr>
                        <a:t>giả</a:t>
                      </a:r>
                      <a:r>
                        <a:rPr lang="en-US" sz="1800" dirty="0">
                          <a:effectLst/>
                        </a:rPr>
                        <a:t> </a:t>
                      </a:r>
                      <a:r>
                        <a:rPr lang="en-US" sz="1800" dirty="0" err="1">
                          <a:effectLst/>
                        </a:rPr>
                        <a:t>không</a:t>
                      </a:r>
                      <a:r>
                        <a:rPr lang="en-US" sz="1800" dirty="0">
                          <a:effectLst/>
                        </a:rPr>
                        <a:t> ………………………………………………………………..</a:t>
                      </a:r>
                    </a:p>
                    <a:p>
                      <a:pPr marL="342900" lvl="0" indent="-342900">
                        <a:lnSpc>
                          <a:spcPct val="107000"/>
                        </a:lnSpc>
                        <a:spcAft>
                          <a:spcPts val="0"/>
                        </a:spcAft>
                        <a:buFont typeface="+mj-lt"/>
                        <a:buAutoNum type="arabicPeriod"/>
                      </a:pPr>
                      <a:r>
                        <a:rPr lang="en-US" sz="1800" dirty="0" err="1">
                          <a:effectLst/>
                        </a:rPr>
                        <a:t>Cái</a:t>
                      </a:r>
                      <a:r>
                        <a:rPr lang="en-US" sz="1800" dirty="0">
                          <a:effectLst/>
                        </a:rPr>
                        <a:t> hay </a:t>
                      </a:r>
                      <a:r>
                        <a:rPr lang="en-US" sz="1800" dirty="0" err="1">
                          <a:effectLst/>
                        </a:rPr>
                        <a:t>hoặc</a:t>
                      </a:r>
                      <a:r>
                        <a:rPr lang="en-US" sz="1800" dirty="0">
                          <a:effectLst/>
                        </a:rPr>
                        <a:t> </a:t>
                      </a:r>
                      <a:r>
                        <a:rPr lang="en-US" sz="1800" dirty="0" err="1">
                          <a:effectLst/>
                        </a:rPr>
                        <a:t>nét</a:t>
                      </a:r>
                      <a:r>
                        <a:rPr lang="en-US" sz="1800" dirty="0">
                          <a:effectLst/>
                        </a:rPr>
                        <a:t> </a:t>
                      </a:r>
                      <a:r>
                        <a:rPr lang="en-US" sz="1800" dirty="0" err="1">
                          <a:effectLst/>
                        </a:rPr>
                        <a:t>độc</a:t>
                      </a:r>
                      <a:r>
                        <a:rPr lang="en-US" sz="1800" dirty="0">
                          <a:effectLst/>
                        </a:rPr>
                        <a:t> </a:t>
                      </a:r>
                      <a:r>
                        <a:rPr lang="en-US" sz="1800" dirty="0" err="1">
                          <a:effectLst/>
                        </a:rPr>
                        <a:t>đáo</a:t>
                      </a:r>
                      <a:r>
                        <a:rPr lang="en-US" sz="1800" dirty="0">
                          <a:effectLst/>
                        </a:rPr>
                        <a:t> </a:t>
                      </a:r>
                      <a:r>
                        <a:rPr lang="en-US" sz="1800" dirty="0" err="1">
                          <a:effectLst/>
                        </a:rPr>
                        <a:t>của</a:t>
                      </a:r>
                      <a:r>
                        <a:rPr lang="en-US" sz="1800" dirty="0">
                          <a:effectLst/>
                        </a:rPr>
                        <a:t> </a:t>
                      </a:r>
                      <a:r>
                        <a:rPr lang="en-US" sz="1800" dirty="0" err="1">
                          <a:effectLst/>
                        </a:rPr>
                        <a:t>cuốn</a:t>
                      </a:r>
                      <a:r>
                        <a:rPr lang="en-US" sz="1800" dirty="0">
                          <a:effectLst/>
                        </a:rPr>
                        <a:t> </a:t>
                      </a:r>
                      <a:r>
                        <a:rPr lang="en-US" sz="1800" dirty="0" err="1">
                          <a:effectLst/>
                        </a:rPr>
                        <a:t>sách</a:t>
                      </a:r>
                      <a:r>
                        <a:rPr lang="en-US" sz="1800" dirty="0">
                          <a:effectLst/>
                        </a:rPr>
                        <a:t> ………………………</a:t>
                      </a:r>
                    </a:p>
                    <a:p>
                      <a:pPr marL="457200">
                        <a:lnSpc>
                          <a:spcPct val="107000"/>
                        </a:lnSpc>
                        <a:spcAft>
                          <a:spcPts val="0"/>
                        </a:spcAft>
                      </a:pPr>
                      <a:r>
                        <a:rPr lang="en-US" sz="1800" dirty="0">
                          <a:effectLst/>
                        </a:rPr>
                        <a:t>(VD: </a:t>
                      </a:r>
                      <a:r>
                        <a:rPr lang="en-US" sz="1800" dirty="0" err="1">
                          <a:effectLst/>
                        </a:rPr>
                        <a:t>cách</a:t>
                      </a:r>
                      <a:r>
                        <a:rPr lang="en-US" sz="1800" dirty="0">
                          <a:effectLst/>
                        </a:rPr>
                        <a:t> </a:t>
                      </a:r>
                      <a:r>
                        <a:rPr lang="en-US" sz="1800" dirty="0" err="1">
                          <a:effectLst/>
                        </a:rPr>
                        <a:t>xây</a:t>
                      </a:r>
                      <a:r>
                        <a:rPr lang="en-US" sz="1800" dirty="0">
                          <a:effectLst/>
                        </a:rPr>
                        <a:t> </a:t>
                      </a:r>
                      <a:r>
                        <a:rPr lang="en-US" sz="1800" dirty="0" err="1">
                          <a:effectLst/>
                        </a:rPr>
                        <a:t>dựng</a:t>
                      </a:r>
                      <a:r>
                        <a:rPr lang="en-US" sz="1800" dirty="0">
                          <a:effectLst/>
                        </a:rPr>
                        <a:t> </a:t>
                      </a:r>
                      <a:r>
                        <a:rPr lang="en-US" sz="1800" dirty="0" err="1">
                          <a:effectLst/>
                        </a:rPr>
                        <a:t>nhân</a:t>
                      </a:r>
                      <a:r>
                        <a:rPr lang="en-US" sz="1800" dirty="0">
                          <a:effectLst/>
                        </a:rPr>
                        <a:t> </a:t>
                      </a:r>
                      <a:r>
                        <a:rPr lang="en-US" sz="1800" dirty="0" err="1">
                          <a:effectLst/>
                        </a:rPr>
                        <a:t>vật</a:t>
                      </a:r>
                      <a:r>
                        <a:rPr lang="en-US" sz="1800" dirty="0">
                          <a:effectLst/>
                        </a:rPr>
                        <a:t>, </a:t>
                      </a:r>
                      <a:r>
                        <a:rPr lang="en-US" sz="1800" dirty="0" err="1">
                          <a:effectLst/>
                        </a:rPr>
                        <a:t>cách</a:t>
                      </a:r>
                      <a:r>
                        <a:rPr lang="en-US" sz="1800" dirty="0">
                          <a:effectLst/>
                        </a:rPr>
                        <a:t> </a:t>
                      </a:r>
                      <a:r>
                        <a:rPr lang="en-US" sz="1800" dirty="0" err="1">
                          <a:effectLst/>
                        </a:rPr>
                        <a:t>nhìn</a:t>
                      </a:r>
                      <a:r>
                        <a:rPr lang="en-US" sz="1800" dirty="0">
                          <a:effectLst/>
                        </a:rPr>
                        <a:t> </a:t>
                      </a:r>
                      <a:r>
                        <a:rPr lang="en-US" sz="1800" dirty="0" err="1">
                          <a:effectLst/>
                        </a:rPr>
                        <a:t>của</a:t>
                      </a:r>
                      <a:r>
                        <a:rPr lang="en-US" sz="1800" dirty="0">
                          <a:effectLst/>
                        </a:rPr>
                        <a:t> </a:t>
                      </a:r>
                      <a:r>
                        <a:rPr lang="en-US" sz="1800" dirty="0" err="1">
                          <a:effectLst/>
                        </a:rPr>
                        <a:t>tác</a:t>
                      </a:r>
                      <a:r>
                        <a:rPr lang="en-US" sz="1800" dirty="0">
                          <a:effectLst/>
                        </a:rPr>
                        <a:t> </a:t>
                      </a:r>
                      <a:r>
                        <a:rPr lang="en-US" sz="1800" dirty="0" err="1">
                          <a:effectLst/>
                        </a:rPr>
                        <a:t>giả</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145" marR="64145" marT="0" marB="0"/>
                </a:tc>
                <a:extLst>
                  <a:ext uri="{0D108BD9-81ED-4DB2-BD59-A6C34878D82A}">
                    <a16:rowId xmlns:a16="http://schemas.microsoft.com/office/drawing/2014/main" val="1188039850"/>
                  </a:ext>
                </a:extLst>
              </a:tr>
            </a:tbl>
          </a:graphicData>
        </a:graphic>
      </p:graphicFrame>
    </p:spTree>
    <p:extLst>
      <p:ext uri="{BB962C8B-B14F-4D97-AF65-F5344CB8AC3E}">
        <p14:creationId xmlns:p14="http://schemas.microsoft.com/office/powerpoint/2010/main" val="412269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27511" y="624721"/>
            <a:ext cx="10842171" cy="5139869"/>
          </a:xfrm>
          <a:prstGeom prst="rect">
            <a:avLst/>
          </a:prstGeom>
        </p:spPr>
        <p:txBody>
          <a:bodyPr wrap="square">
            <a:spAutoFit/>
          </a:bodyPr>
          <a:lstStyle/>
          <a:p>
            <a:r>
              <a:rPr lang="vi-VN" sz="2800" dirty="0">
                <a:solidFill>
                  <a:schemeClr val="bg1"/>
                </a:solidFill>
              </a:rPr>
              <a:t>Bước 3:  Hướng dẫn HS viết bài giới </a:t>
            </a:r>
            <a:r>
              <a:rPr lang="vi-VN" sz="2800" dirty="0" smtClean="0">
                <a:solidFill>
                  <a:schemeClr val="bg1"/>
                </a:solidFill>
              </a:rPr>
              <a:t>thiệu</a:t>
            </a:r>
            <a:endParaRPr lang="en-US" sz="2800" dirty="0" smtClean="0">
              <a:solidFill>
                <a:schemeClr val="bg1"/>
              </a:solidFill>
            </a:endParaRPr>
          </a:p>
          <a:p>
            <a:endParaRPr lang="en-US" sz="2800" dirty="0">
              <a:solidFill>
                <a:schemeClr val="bg1"/>
              </a:solidFill>
            </a:endParaRPr>
          </a:p>
          <a:p>
            <a:endParaRPr lang="en-US" sz="2800" dirty="0" smtClean="0">
              <a:solidFill>
                <a:schemeClr val="bg1"/>
              </a:solidFill>
            </a:endParaRPr>
          </a:p>
          <a:p>
            <a:endParaRPr lang="vi-VN" sz="2800" dirty="0">
              <a:solidFill>
                <a:schemeClr val="bg1"/>
              </a:solidFill>
            </a:endParaRPr>
          </a:p>
          <a:p>
            <a:pPr marL="285750" indent="-285750">
              <a:buFontTx/>
              <a:buChar char="-"/>
            </a:pPr>
            <a:r>
              <a:rPr lang="vi-VN" dirty="0" smtClean="0"/>
              <a:t>Bắt </a:t>
            </a:r>
            <a:r>
              <a:rPr lang="vi-VN" dirty="0"/>
              <a:t>đầu bằng việc giới thiệu tên tác phẩm, tên tác giả, nhà xuất bản, năm xuát bản, số </a:t>
            </a:r>
            <a:r>
              <a:rPr lang="vi-VN" dirty="0" smtClean="0"/>
              <a:t>trang</a:t>
            </a:r>
            <a:endParaRPr lang="en-US" dirty="0" smtClean="0"/>
          </a:p>
          <a:p>
            <a:pPr marL="285750" indent="-285750">
              <a:buFontTx/>
              <a:buChar char="-"/>
            </a:pPr>
            <a:r>
              <a:rPr lang="vi-VN" dirty="0" smtClean="0"/>
              <a:t> </a:t>
            </a:r>
            <a:r>
              <a:rPr lang="vi-VN" dirty="0"/>
              <a:t>Sau đó viết lời giới thiệu, gồm một số thông tin về tác giả, những tác phẩm đã xuất bản trước đó của tác giả, chủ đề tác phẩm. Cũng có thể cung cấp một số giai thoại về tác giả, cuốn sách</a:t>
            </a:r>
          </a:p>
          <a:p>
            <a:pPr marL="285750" indent="-285750">
              <a:buFontTx/>
              <a:buChar char="-"/>
            </a:pPr>
            <a:r>
              <a:rPr lang="vi-VN" dirty="0" smtClean="0"/>
              <a:t>Viết </a:t>
            </a:r>
            <a:r>
              <a:rPr lang="vi-VN" dirty="0"/>
              <a:t>đoạn tóm tắt sách: chủ đề, quan điểm của tác giả, bói cảnh của câu chuyện, các nhân vật, sự kiện chính, giọng điệu kể chuyện,… Viết theo kiểu miêu tả kết hợp với những ý kiến phân tích. Cần trích dẫn một số chi tiết trong cuốn sách để chứng minh cho ý kiến của </a:t>
            </a:r>
            <a:r>
              <a:rPr lang="vi-VN" dirty="0" smtClean="0"/>
              <a:t>mình.</a:t>
            </a:r>
            <a:endParaRPr lang="en-US" dirty="0" smtClean="0"/>
          </a:p>
          <a:p>
            <a:pPr marL="285750" indent="-285750">
              <a:buFontTx/>
              <a:buChar char="-"/>
            </a:pPr>
            <a:r>
              <a:rPr lang="vi-VN" dirty="0" smtClean="0"/>
              <a:t>Sau </a:t>
            </a:r>
            <a:r>
              <a:rPr lang="vi-VN" dirty="0"/>
              <a:t>đó nêu nhận xét đánh giá về cuốn sách: thích hay không thích những điểm nào về cuốn sách? Tại sao? Những điểm chưa hợp lí hoặc chưa hay. Có thể so sánh với cuốn sách khác cùng chủ đề để làm nổi bật những điểm thành công của cuốn sách. Những trải nghiệm của mình khi đọc </a:t>
            </a:r>
            <a:r>
              <a:rPr lang="vi-VN" dirty="0" smtClean="0"/>
              <a:t>sách</a:t>
            </a:r>
            <a:endParaRPr lang="en-US" dirty="0" smtClean="0"/>
          </a:p>
          <a:p>
            <a:endParaRPr lang="vi-VN" dirty="0"/>
          </a:p>
          <a:p>
            <a:r>
              <a:rPr lang="vi-VN" b="1" i="1" dirty="0"/>
              <a:t>Chú ý: </a:t>
            </a:r>
            <a:r>
              <a:rPr lang="vi-VN" i="1" dirty="0"/>
              <a:t>Phần giới thiệu và tóm tắt sách chiếm 2/3 độ dài của bài giới thiệu, 1/3 là ý kiến đánh giá của người viết.</a:t>
            </a:r>
          </a:p>
        </p:txBody>
      </p:sp>
    </p:spTree>
    <p:extLst>
      <p:ext uri="{BB962C8B-B14F-4D97-AF65-F5344CB8AC3E}">
        <p14:creationId xmlns:p14="http://schemas.microsoft.com/office/powerpoint/2010/main" val="271543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1000"/>
                                        <p:tgtEl>
                                          <p:spTgt spid="4">
                                            <p:txEl>
                                              <p:pRg st="5" end="5"/>
                                            </p:txEl>
                                          </p:spTgt>
                                        </p:tgtEl>
                                      </p:cBhvr>
                                    </p:animEffect>
                                    <p:anim calcmode="lin" valueType="num">
                                      <p:cBhvr>
                                        <p:cTn id="2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1000"/>
                                        <p:tgtEl>
                                          <p:spTgt spid="4">
                                            <p:txEl>
                                              <p:pRg st="7" end="7"/>
                                            </p:txEl>
                                          </p:spTgt>
                                        </p:tgtEl>
                                      </p:cBhvr>
                                    </p:animEffect>
                                    <p:anim calcmode="lin" valueType="num">
                                      <p:cBhvr>
                                        <p:cTn id="3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1000"/>
                                        <p:tgtEl>
                                          <p:spTgt spid="4">
                                            <p:txEl>
                                              <p:pRg st="9" end="9"/>
                                            </p:txEl>
                                          </p:spTgt>
                                        </p:tgtEl>
                                      </p:cBhvr>
                                    </p:animEffect>
                                    <p:anim calcmode="lin" valueType="num">
                                      <p:cBhvr>
                                        <p:cTn id="4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1406</Words>
  <Application>Microsoft Office PowerPoint</Application>
  <PresentationFormat>Widescreen</PresentationFormat>
  <Paragraphs>170</Paragraphs>
  <Slides>17</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AvantGarde-Demi</vt:lpstr>
      <vt:lpstr>Calibri</vt:lpstr>
      <vt:lpstr>Century Gothic</vt:lpstr>
      <vt:lpstr>Times New Roman</vt:lpstr>
      <vt:lpstr>Wingdings 3</vt:lpstr>
      <vt:lpstr>1_Office Theme</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Bảng kiểm bài thuyết trình trước lớp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bagiaothanhtuyen</dc:creator>
  <cp:lastModifiedBy>HUONG</cp:lastModifiedBy>
  <cp:revision>45</cp:revision>
  <dcterms:created xsi:type="dcterms:W3CDTF">2021-07-11T13:26:46Z</dcterms:created>
  <dcterms:modified xsi:type="dcterms:W3CDTF">2022-08-31T02:34:30Z</dcterms:modified>
</cp:coreProperties>
</file>