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74" r:id="rId3"/>
    <p:sldId id="265" r:id="rId4"/>
    <p:sldId id="276" r:id="rId5"/>
    <p:sldId id="277" r:id="rId6"/>
    <p:sldId id="257" r:id="rId7"/>
    <p:sldId id="285" r:id="rId8"/>
    <p:sldId id="287" r:id="rId9"/>
    <p:sldId id="288" r:id="rId10"/>
    <p:sldId id="286" r:id="rId11"/>
    <p:sldId id="289" r:id="rId12"/>
    <p:sldId id="281" r:id="rId13"/>
    <p:sldId id="290" r:id="rId14"/>
    <p:sldId id="291" r:id="rId15"/>
    <p:sldId id="261" r:id="rId16"/>
    <p:sldId id="275" r:id="rId17"/>
    <p:sldId id="273"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33CC"/>
    <a:srgbClr val="CCFF33"/>
    <a:srgbClr val="EA8F16"/>
    <a:srgbClr val="1CE4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28" autoAdjust="0"/>
  </p:normalViewPr>
  <p:slideViewPr>
    <p:cSldViewPr>
      <p:cViewPr varScale="1">
        <p:scale>
          <a:sx n="107" d="100"/>
          <a:sy n="107" d="100"/>
        </p:scale>
        <p:origin x="114" y="5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63CDED-5E1A-4866-899A-EBDB421BF0A4}" type="datetimeFigureOut">
              <a:rPr lang="en-US" smtClean="0"/>
              <a:t>9/2/2022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98EB12-7691-4989-B21F-C3E602E0EE10}" type="slidenum">
              <a:rPr lang="en-US" smtClean="0"/>
              <a:t>‹#›</a:t>
            </a:fld>
            <a:endParaRPr lang="en-US"/>
          </a:p>
        </p:txBody>
      </p:sp>
    </p:spTree>
    <p:extLst>
      <p:ext uri="{BB962C8B-B14F-4D97-AF65-F5344CB8AC3E}">
        <p14:creationId xmlns:p14="http://schemas.microsoft.com/office/powerpoint/2010/main" val="2270243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8EB12-7691-4989-B21F-C3E602E0EE10}" type="slidenum">
              <a:rPr lang="en-US" smtClean="0"/>
              <a:t>10</a:t>
            </a:fld>
            <a:endParaRPr lang="en-US"/>
          </a:p>
        </p:txBody>
      </p:sp>
    </p:spTree>
    <p:extLst>
      <p:ext uri="{BB962C8B-B14F-4D97-AF65-F5344CB8AC3E}">
        <p14:creationId xmlns:p14="http://schemas.microsoft.com/office/powerpoint/2010/main" val="2889401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0BD3BB-7FE6-4CAF-BE15-90A1C967995D}"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132493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BD3BB-7FE6-4CAF-BE15-90A1C967995D}"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120704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BD3BB-7FE6-4CAF-BE15-90A1C967995D}"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542000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BD3BB-7FE6-4CAF-BE15-90A1C967995D}"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66264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0BD3BB-7FE6-4CAF-BE15-90A1C967995D}"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297642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0BD3BB-7FE6-4CAF-BE15-90A1C967995D}"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97166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0BD3BB-7FE6-4CAF-BE15-90A1C967995D}" type="datetimeFigureOut">
              <a:rPr lang="en-US" smtClean="0"/>
              <a:t>9/2/2022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373175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0BD3BB-7FE6-4CAF-BE15-90A1C967995D}" type="datetimeFigureOut">
              <a:rPr lang="en-US" smtClean="0"/>
              <a:t>9/2/2022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4170150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BD3BB-7FE6-4CAF-BE15-90A1C967995D}" type="datetimeFigureOut">
              <a:rPr lang="en-US" smtClean="0"/>
              <a:t>9/2/2022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1364185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BD3BB-7FE6-4CAF-BE15-90A1C967995D}"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11804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BD3BB-7FE6-4CAF-BE15-90A1C967995D}"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1066571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0BD3BB-7FE6-4CAF-BE15-90A1C967995D}" type="datetimeFigureOut">
              <a:rPr lang="en-US" smtClean="0"/>
              <a:t>9/2/2022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075A81B-36B4-4C3B-9F33-5306B5BCAAA3}" type="slidenum">
              <a:rPr lang="en-US" smtClean="0"/>
              <a:t>‹#›</a:t>
            </a:fld>
            <a:endParaRPr lang="en-US"/>
          </a:p>
        </p:txBody>
      </p:sp>
    </p:spTree>
    <p:extLst>
      <p:ext uri="{BB962C8B-B14F-4D97-AF65-F5344CB8AC3E}">
        <p14:creationId xmlns:p14="http://schemas.microsoft.com/office/powerpoint/2010/main" val="2378046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117"/>
          <a:stretch/>
        </p:blipFill>
        <p:spPr>
          <a:xfrm>
            <a:off x="-5380" y="0"/>
            <a:ext cx="9149379" cy="5143500"/>
          </a:xfrm>
          <a:prstGeom prst="rect">
            <a:avLst/>
          </a:prstGeom>
        </p:spPr>
      </p:pic>
      <p:sp>
        <p:nvSpPr>
          <p:cNvPr id="5" name="Rectangle 4"/>
          <p:cNvSpPr/>
          <p:nvPr/>
        </p:nvSpPr>
        <p:spPr>
          <a:xfrm>
            <a:off x="4953000" y="570131"/>
            <a:ext cx="3810000"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n-US"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Sans" pitchFamily="34" charset="0"/>
              </a:rPr>
              <a:t>CHÀO MỪNG</a:t>
            </a:r>
            <a:endParaRPr lang="en-U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Sans" pitchFamily="34" charset="0"/>
            </a:endParaRPr>
          </a:p>
        </p:txBody>
      </p:sp>
      <p:sp>
        <p:nvSpPr>
          <p:cNvPr id="6" name="Rectangle 5"/>
          <p:cNvSpPr/>
          <p:nvPr/>
        </p:nvSpPr>
        <p:spPr>
          <a:xfrm>
            <a:off x="5131018" y="1909836"/>
            <a:ext cx="3555782"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n-US"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Sans" pitchFamily="34" charset="0"/>
              </a:rPr>
              <a:t>QUÝ THẦY CÔ</a:t>
            </a:r>
            <a:endParaRPr lang="en-U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Sans" pitchFamily="34" charset="0"/>
            </a:endParaRPr>
          </a:p>
        </p:txBody>
      </p:sp>
      <p:sp>
        <p:nvSpPr>
          <p:cNvPr id="7" name="Rectangle 6"/>
          <p:cNvSpPr/>
          <p:nvPr/>
        </p:nvSpPr>
        <p:spPr>
          <a:xfrm>
            <a:off x="3842204" y="3402536"/>
            <a:ext cx="4844596" cy="58477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Sans" pitchFamily="34" charset="0"/>
              </a:rPr>
              <a:t>VÀ CÁC EM HỌC SINH!</a:t>
            </a:r>
            <a:endParaRPr lang="en-U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Sans" pitchFamily="34" charset="0"/>
            </a:endParaRPr>
          </a:p>
        </p:txBody>
      </p:sp>
    </p:spTree>
    <p:extLst>
      <p:ext uri="{BB962C8B-B14F-4D97-AF65-F5344CB8AC3E}">
        <p14:creationId xmlns:p14="http://schemas.microsoft.com/office/powerpoint/2010/main" val="96091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7010401" y="133350"/>
            <a:ext cx="1905000" cy="4724400"/>
          </a:xfrm>
          <a:prstGeom prst="rect">
            <a:avLst/>
          </a:prstGeom>
        </p:spPr>
      </p:pic>
      <p:sp>
        <p:nvSpPr>
          <p:cNvPr id="2" name="Rectangle 1"/>
          <p:cNvSpPr/>
          <p:nvPr/>
        </p:nvSpPr>
        <p:spPr>
          <a:xfrm>
            <a:off x="152399" y="-24229"/>
            <a:ext cx="7010401" cy="338554"/>
          </a:xfrm>
          <a:prstGeom prst="rect">
            <a:avLst/>
          </a:prstGeom>
        </p:spPr>
        <p:txBody>
          <a:bodyPr wrap="square">
            <a:spAutoFit/>
          </a:bodyPr>
          <a:lstStyle/>
          <a:p>
            <a:r>
              <a:rPr lang="vi-VN" sz="1600" b="1" dirty="0"/>
              <a:t>1.3/ Lên kịch bản của người dẫn chương </a:t>
            </a:r>
            <a:r>
              <a:rPr lang="vi-VN" sz="1600" b="1" dirty="0" smtClean="0"/>
              <a:t>trình</a:t>
            </a:r>
            <a:endParaRPr lang="vi-VN" sz="1600" b="1" dirty="0"/>
          </a:p>
        </p:txBody>
      </p:sp>
      <p:graphicFrame>
        <p:nvGraphicFramePr>
          <p:cNvPr id="4" name="Table 3"/>
          <p:cNvGraphicFramePr>
            <a:graphicFrameLocks noGrp="1"/>
          </p:cNvGraphicFramePr>
          <p:nvPr>
            <p:extLst>
              <p:ext uri="{D42A27DB-BD31-4B8C-83A1-F6EECF244321}">
                <p14:modId xmlns:p14="http://schemas.microsoft.com/office/powerpoint/2010/main" val="3227359829"/>
              </p:ext>
            </p:extLst>
          </p:nvPr>
        </p:nvGraphicFramePr>
        <p:xfrm>
          <a:off x="304800" y="514350"/>
          <a:ext cx="6400800" cy="4299171"/>
        </p:xfrm>
        <a:graphic>
          <a:graphicData uri="http://schemas.openxmlformats.org/drawingml/2006/table">
            <a:tbl>
              <a:tblPr firstRow="1" firstCol="1" bandRow="1">
                <a:tableStyleId>{5C22544A-7EE6-4342-B048-85BDC9FD1C3A}</a:tableStyleId>
              </a:tblPr>
              <a:tblGrid>
                <a:gridCol w="1885672">
                  <a:extLst>
                    <a:ext uri="{9D8B030D-6E8A-4147-A177-3AD203B41FA5}">
                      <a16:colId xmlns:a16="http://schemas.microsoft.com/office/drawing/2014/main" val="2746738020"/>
                    </a:ext>
                  </a:extLst>
                </a:gridCol>
                <a:gridCol w="4515128">
                  <a:extLst>
                    <a:ext uri="{9D8B030D-6E8A-4147-A177-3AD203B41FA5}">
                      <a16:colId xmlns:a16="http://schemas.microsoft.com/office/drawing/2014/main" val="2064528698"/>
                    </a:ext>
                  </a:extLst>
                </a:gridCol>
              </a:tblGrid>
              <a:tr h="147568">
                <a:tc>
                  <a:txBody>
                    <a:bodyPr/>
                    <a:lstStyle/>
                    <a:p>
                      <a:pPr algn="ctr">
                        <a:spcAft>
                          <a:spcPts val="0"/>
                        </a:spcAft>
                      </a:pPr>
                      <a:r>
                        <a:rPr lang="en-US" sz="1400">
                          <a:effectLst/>
                        </a:rPr>
                        <a:t>CÔNG VIỆC</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081" marR="51081" marT="0" marB="0"/>
                </a:tc>
                <a:tc>
                  <a:txBody>
                    <a:bodyPr/>
                    <a:lstStyle/>
                    <a:p>
                      <a:pPr algn="ctr">
                        <a:spcAft>
                          <a:spcPts val="0"/>
                        </a:spcAft>
                      </a:pPr>
                      <a:r>
                        <a:rPr lang="en-US" sz="1400">
                          <a:effectLst/>
                        </a:rPr>
                        <a:t>THỰC HIỆN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081" marR="51081" marT="0" marB="0"/>
                </a:tc>
                <a:extLst>
                  <a:ext uri="{0D108BD9-81ED-4DB2-BD59-A6C34878D82A}">
                    <a16:rowId xmlns:a16="http://schemas.microsoft.com/office/drawing/2014/main" val="681788844"/>
                  </a:ext>
                </a:extLst>
              </a:tr>
              <a:tr h="295137">
                <a:tc>
                  <a:txBody>
                    <a:bodyPr/>
                    <a:lstStyle/>
                    <a:p>
                      <a:pPr algn="just">
                        <a:spcAft>
                          <a:spcPts val="0"/>
                        </a:spcAft>
                      </a:pPr>
                      <a:r>
                        <a:rPr lang="en-US" sz="1400">
                          <a:effectLst/>
                        </a:rPr>
                        <a:t>Nêu mục đích tổ chức sự kiện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081" marR="51081" marT="0" marB="0"/>
                </a:tc>
                <a:tc>
                  <a:txBody>
                    <a:bodyPr/>
                    <a:lstStyle/>
                    <a:p>
                      <a:pPr algn="just">
                        <a:spcAft>
                          <a:spcPts val="0"/>
                        </a:spcAft>
                      </a:pPr>
                      <a:r>
                        <a:rPr lang="en-US" sz="1400">
                          <a:effectLst/>
                        </a:rPr>
                        <a:t>-Phục vụ cho việc học tập</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081" marR="51081" marT="0" marB="0"/>
                </a:tc>
                <a:extLst>
                  <a:ext uri="{0D108BD9-81ED-4DB2-BD59-A6C34878D82A}">
                    <a16:rowId xmlns:a16="http://schemas.microsoft.com/office/drawing/2014/main" val="2002311335"/>
                  </a:ext>
                </a:extLst>
              </a:tr>
              <a:tr h="1032979">
                <a:tc>
                  <a:txBody>
                    <a:bodyPr/>
                    <a:lstStyle/>
                    <a:p>
                      <a:pPr algn="just">
                        <a:spcAft>
                          <a:spcPts val="0"/>
                        </a:spcAft>
                      </a:pPr>
                      <a:r>
                        <a:rPr lang="en-US" sz="1400">
                          <a:effectLst/>
                        </a:rPr>
                        <a:t>Giới thiệu đại biểu và thành phần tham dự</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081" marR="51081" marT="0" marB="0"/>
                </a:tc>
                <a:tc>
                  <a:txBody>
                    <a:bodyPr/>
                    <a:lstStyle/>
                    <a:p>
                      <a:pPr algn="just">
                        <a:spcAft>
                          <a:spcPts val="0"/>
                        </a:spcAft>
                      </a:pPr>
                      <a:r>
                        <a:rPr lang="en-US" sz="1400">
                          <a:effectLst/>
                        </a:rPr>
                        <a:t>Giới thiệu tên cụ thể của đại biểu và thanh phần tham dự theo thứ tự sau: </a:t>
                      </a:r>
                    </a:p>
                    <a:p>
                      <a:pPr algn="just">
                        <a:spcAft>
                          <a:spcPts val="0"/>
                        </a:spcAft>
                      </a:pPr>
                      <a:r>
                        <a:rPr lang="en-US" sz="1400">
                          <a:effectLst/>
                        </a:rPr>
                        <a:t>-Khách mời ngoài trường</a:t>
                      </a:r>
                    </a:p>
                    <a:p>
                      <a:pPr algn="just">
                        <a:spcAft>
                          <a:spcPts val="0"/>
                        </a:spcAft>
                      </a:pPr>
                      <a:r>
                        <a:rPr lang="en-US" sz="1400">
                          <a:effectLst/>
                        </a:rPr>
                        <a:t>- Đại diện BGH</a:t>
                      </a:r>
                    </a:p>
                    <a:p>
                      <a:pPr algn="just">
                        <a:spcAft>
                          <a:spcPts val="0"/>
                        </a:spcAft>
                      </a:pPr>
                      <a:r>
                        <a:rPr lang="en-US" sz="1400">
                          <a:effectLst/>
                        </a:rPr>
                        <a:t>- Các thầy cô giáo bộ môn trong tổ ngữ văn</a:t>
                      </a:r>
                    </a:p>
                    <a:p>
                      <a:pPr algn="just">
                        <a:spcAft>
                          <a:spcPts val="0"/>
                        </a:spcAft>
                      </a:pPr>
                      <a:r>
                        <a:rPr lang="en-US" sz="1400">
                          <a:effectLst/>
                        </a:rPr>
                        <a:t>- HS khối 10</a:t>
                      </a:r>
                    </a:p>
                    <a:p>
                      <a:pPr algn="just">
                        <a:spcAft>
                          <a:spcPts val="0"/>
                        </a:spcAft>
                      </a:pPr>
                      <a:r>
                        <a:rPr lang="en-US" sz="1400">
                          <a:effectLst/>
                        </a:rPr>
                        <a:t>- Những người quan tâm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081" marR="51081" marT="0" marB="0"/>
                </a:tc>
                <a:extLst>
                  <a:ext uri="{0D108BD9-81ED-4DB2-BD59-A6C34878D82A}">
                    <a16:rowId xmlns:a16="http://schemas.microsoft.com/office/drawing/2014/main" val="1437353941"/>
                  </a:ext>
                </a:extLst>
              </a:tr>
              <a:tr h="590274">
                <a:tc>
                  <a:txBody>
                    <a:bodyPr/>
                    <a:lstStyle/>
                    <a:p>
                      <a:pPr algn="just">
                        <a:spcAft>
                          <a:spcPts val="0"/>
                        </a:spcAft>
                      </a:pPr>
                      <a:r>
                        <a:rPr lang="en-US" sz="1400">
                          <a:effectLst/>
                        </a:rPr>
                        <a:t>Giới thiệu và mời diễn giả trình bày</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081" marR="51081" marT="0" marB="0"/>
                </a:tc>
                <a:tc>
                  <a:txBody>
                    <a:bodyPr/>
                    <a:lstStyle/>
                    <a:p>
                      <a:pPr algn="just">
                        <a:spcAft>
                          <a:spcPts val="0"/>
                        </a:spcAft>
                      </a:pPr>
                      <a:r>
                        <a:rPr lang="en-US" sz="1400">
                          <a:effectLst/>
                        </a:rPr>
                        <a:t>Giới thiệu sơ lược về diễn giả ( tên, lớp, khả năng…)</a:t>
                      </a:r>
                    </a:p>
                    <a:p>
                      <a:pPr algn="just">
                        <a:spcAft>
                          <a:spcPts val="0"/>
                        </a:spcAft>
                      </a:pPr>
                      <a:r>
                        <a:rPr lang="en-US" sz="1400">
                          <a:effectLst/>
                        </a:rPr>
                        <a:t>-Giao tiêp ngắn với diễn giả để tạo không khí và mời diễn giả trình bày giới thiệu</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081" marR="51081" marT="0" marB="0"/>
                </a:tc>
                <a:extLst>
                  <a:ext uri="{0D108BD9-81ED-4DB2-BD59-A6C34878D82A}">
                    <a16:rowId xmlns:a16="http://schemas.microsoft.com/office/drawing/2014/main" val="1851055851"/>
                  </a:ext>
                </a:extLst>
              </a:tr>
              <a:tr h="442705">
                <a:tc>
                  <a:txBody>
                    <a:bodyPr/>
                    <a:lstStyle/>
                    <a:p>
                      <a:pPr algn="just">
                        <a:spcAft>
                          <a:spcPts val="0"/>
                        </a:spcAft>
                      </a:pPr>
                      <a:r>
                        <a:rPr lang="en-US" sz="1400">
                          <a:effectLst/>
                        </a:rPr>
                        <a:t>Tổ chức trao đổi ngắn vè sự kiện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081" marR="51081" marT="0" marB="0"/>
                </a:tc>
                <a:tc>
                  <a:txBody>
                    <a:bodyPr/>
                    <a:lstStyle/>
                    <a:p>
                      <a:pPr algn="just">
                        <a:spcAft>
                          <a:spcPts val="0"/>
                        </a:spcAft>
                      </a:pPr>
                      <a:r>
                        <a:rPr lang="en-US" sz="1400">
                          <a:effectLst/>
                        </a:rPr>
                        <a:t>-Phỏng vấn ngắn 1 vài HS, người tham dự về ý nghĩa của việc tổ chức sự kiện</a:t>
                      </a:r>
                    </a:p>
                    <a:p>
                      <a:pPr algn="just">
                        <a:spcAft>
                          <a:spcPts val="0"/>
                        </a:spcAft>
                      </a:pPr>
                      <a:r>
                        <a:rPr lang="en-US" sz="1400">
                          <a:effectLst/>
                        </a:rPr>
                        <a:t>-Mời đại diện nhà trường phát biểu</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081" marR="51081" marT="0" marB="0"/>
                </a:tc>
                <a:extLst>
                  <a:ext uri="{0D108BD9-81ED-4DB2-BD59-A6C34878D82A}">
                    <a16:rowId xmlns:a16="http://schemas.microsoft.com/office/drawing/2014/main" val="2662040983"/>
                  </a:ext>
                </a:extLst>
              </a:tr>
              <a:tr h="885411">
                <a:tc>
                  <a:txBody>
                    <a:bodyPr/>
                    <a:lstStyle/>
                    <a:p>
                      <a:pPr algn="just">
                        <a:spcAft>
                          <a:spcPts val="0"/>
                        </a:spcAft>
                      </a:pPr>
                      <a:r>
                        <a:rPr lang="en-US" sz="1400">
                          <a:effectLst/>
                        </a:rPr>
                        <a:t>Kết thúc sự kiện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081" marR="51081" marT="0" marB="0"/>
                </a:tc>
                <a:tc>
                  <a:txBody>
                    <a:bodyPr/>
                    <a:lstStyle/>
                    <a:p>
                      <a:pPr algn="just">
                        <a:spcAft>
                          <a:spcPts val="0"/>
                        </a:spcAft>
                      </a:pPr>
                      <a:r>
                        <a:rPr lang="en-US" sz="1400" dirty="0">
                          <a:effectLst/>
                        </a:rPr>
                        <a:t>-</a:t>
                      </a:r>
                      <a:r>
                        <a:rPr lang="en-US" sz="1400" dirty="0" err="1">
                          <a:effectLst/>
                        </a:rPr>
                        <a:t>Khẳng</a:t>
                      </a:r>
                      <a:r>
                        <a:rPr lang="en-US" sz="1400" dirty="0">
                          <a:effectLst/>
                        </a:rPr>
                        <a:t> </a:t>
                      </a:r>
                      <a:r>
                        <a:rPr lang="en-US" sz="1400" dirty="0" err="1">
                          <a:effectLst/>
                        </a:rPr>
                        <a:t>định</a:t>
                      </a:r>
                      <a:r>
                        <a:rPr lang="en-US" sz="1400" dirty="0">
                          <a:effectLst/>
                        </a:rPr>
                        <a:t> ý </a:t>
                      </a:r>
                      <a:r>
                        <a:rPr lang="en-US" sz="1400" dirty="0" err="1">
                          <a:effectLst/>
                        </a:rPr>
                        <a:t>nghĩa</a:t>
                      </a:r>
                      <a:r>
                        <a:rPr lang="en-US" sz="1400" dirty="0">
                          <a:effectLst/>
                        </a:rPr>
                        <a:t> </a:t>
                      </a:r>
                      <a:r>
                        <a:rPr lang="en-US" sz="1400" dirty="0" err="1">
                          <a:effectLst/>
                        </a:rPr>
                        <a:t>của</a:t>
                      </a:r>
                      <a:r>
                        <a:rPr lang="en-US" sz="1400" dirty="0">
                          <a:effectLst/>
                        </a:rPr>
                        <a:t> </a:t>
                      </a:r>
                      <a:r>
                        <a:rPr lang="en-US" sz="1400" dirty="0" err="1">
                          <a:effectLst/>
                        </a:rPr>
                        <a:t>việc</a:t>
                      </a:r>
                      <a:r>
                        <a:rPr lang="en-US" sz="1400" dirty="0">
                          <a:effectLst/>
                        </a:rPr>
                        <a:t> </a:t>
                      </a:r>
                      <a:r>
                        <a:rPr lang="en-US" sz="1400" dirty="0" err="1">
                          <a:effectLst/>
                        </a:rPr>
                        <a:t>tổ</a:t>
                      </a:r>
                      <a:r>
                        <a:rPr lang="en-US" sz="1400" dirty="0">
                          <a:effectLst/>
                        </a:rPr>
                        <a:t> </a:t>
                      </a:r>
                      <a:r>
                        <a:rPr lang="en-US" sz="1400" dirty="0" err="1">
                          <a:effectLst/>
                        </a:rPr>
                        <a:t>chức</a:t>
                      </a:r>
                      <a:r>
                        <a:rPr lang="en-US" sz="1400" dirty="0">
                          <a:effectLst/>
                        </a:rPr>
                        <a:t> </a:t>
                      </a:r>
                      <a:r>
                        <a:rPr lang="en-US" sz="1400" dirty="0" err="1">
                          <a:effectLst/>
                        </a:rPr>
                        <a:t>sự</a:t>
                      </a:r>
                      <a:r>
                        <a:rPr lang="en-US" sz="1400" dirty="0">
                          <a:effectLst/>
                        </a:rPr>
                        <a:t> </a:t>
                      </a:r>
                      <a:r>
                        <a:rPr lang="en-US" sz="1400" dirty="0" err="1">
                          <a:effectLst/>
                        </a:rPr>
                        <a:t>kiện</a:t>
                      </a:r>
                      <a:r>
                        <a:rPr lang="en-US" sz="1400" dirty="0">
                          <a:effectLst/>
                        </a:rPr>
                        <a:t> </a:t>
                      </a:r>
                      <a:r>
                        <a:rPr lang="en-US" sz="1400" dirty="0" err="1">
                          <a:effectLst/>
                        </a:rPr>
                        <a:t>giới</a:t>
                      </a:r>
                      <a:r>
                        <a:rPr lang="en-US" sz="1400" dirty="0">
                          <a:effectLst/>
                        </a:rPr>
                        <a:t> </a:t>
                      </a:r>
                      <a:r>
                        <a:rPr lang="en-US" sz="1400" dirty="0" err="1">
                          <a:effectLst/>
                        </a:rPr>
                        <a:t>thiệu</a:t>
                      </a:r>
                      <a:r>
                        <a:rPr lang="en-US" sz="1400" dirty="0">
                          <a:effectLst/>
                        </a:rPr>
                        <a:t> </a:t>
                      </a:r>
                      <a:r>
                        <a:rPr lang="en-US" sz="1400" dirty="0" err="1">
                          <a:effectLst/>
                        </a:rPr>
                        <a:t>tập</a:t>
                      </a:r>
                      <a:r>
                        <a:rPr lang="en-US" sz="1400" dirty="0">
                          <a:effectLst/>
                        </a:rPr>
                        <a:t> </a:t>
                      </a:r>
                      <a:r>
                        <a:rPr lang="en-US" sz="1400" dirty="0" err="1">
                          <a:effectLst/>
                        </a:rPr>
                        <a:t>thơ</a:t>
                      </a:r>
                      <a:r>
                        <a:rPr lang="en-US" sz="1400" dirty="0">
                          <a:effectLst/>
                        </a:rPr>
                        <a:t>, </a:t>
                      </a:r>
                      <a:r>
                        <a:rPr lang="en-US" sz="1400" dirty="0" err="1">
                          <a:effectLst/>
                        </a:rPr>
                        <a:t>tập</a:t>
                      </a:r>
                      <a:r>
                        <a:rPr lang="en-US" sz="1400" dirty="0">
                          <a:effectLst/>
                        </a:rPr>
                        <a:t> </a:t>
                      </a:r>
                      <a:r>
                        <a:rPr lang="en-US" sz="1400" dirty="0" err="1">
                          <a:effectLst/>
                        </a:rPr>
                        <a:t>truyện</a:t>
                      </a:r>
                      <a:r>
                        <a:rPr lang="en-US" sz="1400" dirty="0">
                          <a:effectLst/>
                        </a:rPr>
                        <a:t> </a:t>
                      </a:r>
                      <a:r>
                        <a:rPr lang="en-US" sz="1400" dirty="0" err="1">
                          <a:effectLst/>
                        </a:rPr>
                        <a:t>ngắn</a:t>
                      </a:r>
                      <a:r>
                        <a:rPr lang="en-US" sz="1400" dirty="0">
                          <a:effectLst/>
                        </a:rPr>
                        <a:t>,  </a:t>
                      </a:r>
                      <a:r>
                        <a:rPr lang="en-US" sz="1400" dirty="0" err="1">
                          <a:effectLst/>
                        </a:rPr>
                        <a:t>tiểu</a:t>
                      </a:r>
                      <a:r>
                        <a:rPr lang="en-US" sz="1400" dirty="0">
                          <a:effectLst/>
                        </a:rPr>
                        <a:t> </a:t>
                      </a:r>
                      <a:r>
                        <a:rPr lang="en-US" sz="1400" dirty="0" err="1">
                          <a:effectLst/>
                        </a:rPr>
                        <a:t>thuyết</a:t>
                      </a:r>
                      <a:endParaRPr lang="en-US" sz="1400" dirty="0">
                        <a:effectLst/>
                      </a:endParaRPr>
                    </a:p>
                    <a:p>
                      <a:pPr algn="just">
                        <a:spcAft>
                          <a:spcPts val="0"/>
                        </a:spcAft>
                      </a:pPr>
                      <a:r>
                        <a:rPr lang="en-US" sz="1400" dirty="0">
                          <a:effectLst/>
                        </a:rPr>
                        <a:t>-</a:t>
                      </a:r>
                      <a:r>
                        <a:rPr lang="en-US" sz="1400" dirty="0" err="1">
                          <a:effectLst/>
                        </a:rPr>
                        <a:t>Nói</a:t>
                      </a:r>
                      <a:r>
                        <a:rPr lang="en-US" sz="1400" dirty="0">
                          <a:effectLst/>
                        </a:rPr>
                        <a:t> </a:t>
                      </a:r>
                      <a:r>
                        <a:rPr lang="en-US" sz="1400" dirty="0" err="1">
                          <a:effectLst/>
                        </a:rPr>
                        <a:t>lời</a:t>
                      </a:r>
                      <a:r>
                        <a:rPr lang="en-US" sz="1400" dirty="0">
                          <a:effectLst/>
                        </a:rPr>
                        <a:t> </a:t>
                      </a:r>
                      <a:r>
                        <a:rPr lang="en-US" sz="1400" dirty="0" err="1">
                          <a:effectLst/>
                        </a:rPr>
                        <a:t>cảm</a:t>
                      </a:r>
                      <a:r>
                        <a:rPr lang="en-US" sz="1400" dirty="0">
                          <a:effectLst/>
                        </a:rPr>
                        <a:t> </a:t>
                      </a:r>
                      <a:r>
                        <a:rPr lang="en-US" sz="1400" dirty="0" err="1">
                          <a:effectLst/>
                        </a:rPr>
                        <a:t>ơn</a:t>
                      </a:r>
                      <a:r>
                        <a:rPr lang="en-US" sz="1400" dirty="0">
                          <a:effectLst/>
                        </a:rPr>
                        <a:t> </a:t>
                      </a:r>
                      <a:r>
                        <a:rPr lang="en-US" sz="1400" dirty="0" err="1">
                          <a:effectLst/>
                        </a:rPr>
                        <a:t>và</a:t>
                      </a:r>
                      <a:r>
                        <a:rPr lang="en-US" sz="1400" dirty="0">
                          <a:effectLst/>
                        </a:rPr>
                        <a:t> </a:t>
                      </a:r>
                      <a:r>
                        <a:rPr lang="en-US" sz="1400" dirty="0" err="1">
                          <a:effectLst/>
                        </a:rPr>
                        <a:t>gửi</a:t>
                      </a:r>
                      <a:r>
                        <a:rPr lang="en-US" sz="1400" dirty="0">
                          <a:effectLst/>
                        </a:rPr>
                        <a:t> </a:t>
                      </a:r>
                      <a:r>
                        <a:rPr lang="en-US" sz="1400" dirty="0" err="1">
                          <a:effectLst/>
                        </a:rPr>
                        <a:t>lời</a:t>
                      </a:r>
                      <a:r>
                        <a:rPr lang="en-US" sz="1400" dirty="0">
                          <a:effectLst/>
                        </a:rPr>
                        <a:t> </a:t>
                      </a:r>
                      <a:r>
                        <a:rPr lang="en-US" sz="1400" dirty="0" err="1">
                          <a:effectLst/>
                        </a:rPr>
                        <a:t>chào</a:t>
                      </a:r>
                      <a:r>
                        <a:rPr lang="en-US" sz="1400" dirty="0">
                          <a:effectLst/>
                        </a:rPr>
                        <a:t> </a:t>
                      </a:r>
                      <a:r>
                        <a:rPr lang="en-US" sz="1400" dirty="0" err="1">
                          <a:effectLst/>
                        </a:rPr>
                        <a:t>tạm</a:t>
                      </a:r>
                      <a:r>
                        <a:rPr lang="en-US" sz="1400" dirty="0">
                          <a:effectLst/>
                        </a:rPr>
                        <a:t> </a:t>
                      </a:r>
                      <a:r>
                        <a:rPr lang="en-US" sz="1400" dirty="0" err="1">
                          <a:effectLst/>
                        </a:rPr>
                        <a:t>biệt</a:t>
                      </a:r>
                      <a:r>
                        <a:rPr lang="en-US" sz="1400" dirty="0">
                          <a:effectLst/>
                        </a:rPr>
                        <a:t> </a:t>
                      </a:r>
                      <a:r>
                        <a:rPr lang="en-US" sz="1400" dirty="0" err="1">
                          <a:effectLst/>
                        </a:rPr>
                        <a:t>đến</a:t>
                      </a:r>
                      <a:r>
                        <a:rPr lang="en-US" sz="1400" dirty="0">
                          <a:effectLst/>
                        </a:rPr>
                        <a:t> </a:t>
                      </a:r>
                      <a:r>
                        <a:rPr lang="en-US" sz="1400" dirty="0" err="1">
                          <a:effectLst/>
                        </a:rPr>
                        <a:t>các</a:t>
                      </a:r>
                      <a:r>
                        <a:rPr lang="en-US" sz="1400" dirty="0">
                          <a:effectLst/>
                        </a:rPr>
                        <a:t> </a:t>
                      </a:r>
                      <a:r>
                        <a:rPr lang="en-US" sz="1400" dirty="0" err="1">
                          <a:effectLst/>
                        </a:rPr>
                        <a:t>vị</a:t>
                      </a:r>
                      <a:r>
                        <a:rPr lang="en-US" sz="1400" dirty="0">
                          <a:effectLst/>
                        </a:rPr>
                        <a:t> </a:t>
                      </a:r>
                      <a:r>
                        <a:rPr lang="en-US" sz="1400" dirty="0" err="1">
                          <a:effectLst/>
                        </a:rPr>
                        <a:t>đại</a:t>
                      </a:r>
                      <a:r>
                        <a:rPr lang="en-US" sz="1400" dirty="0">
                          <a:effectLst/>
                        </a:rPr>
                        <a:t> </a:t>
                      </a:r>
                      <a:r>
                        <a:rPr lang="en-US" sz="1400" dirty="0" err="1">
                          <a:effectLst/>
                        </a:rPr>
                        <a:t>biểu</a:t>
                      </a:r>
                      <a:r>
                        <a:rPr lang="en-US" sz="1400" dirty="0">
                          <a:effectLst/>
                        </a:rPr>
                        <a:t>, </a:t>
                      </a:r>
                      <a:r>
                        <a:rPr lang="en-US" sz="1400" dirty="0" err="1">
                          <a:effectLst/>
                        </a:rPr>
                        <a:t>các</a:t>
                      </a:r>
                      <a:r>
                        <a:rPr lang="en-US" sz="1400" dirty="0">
                          <a:effectLst/>
                        </a:rPr>
                        <a:t> </a:t>
                      </a:r>
                      <a:r>
                        <a:rPr lang="en-US" sz="1400" dirty="0" err="1">
                          <a:effectLst/>
                        </a:rPr>
                        <a:t>thầy</a:t>
                      </a:r>
                      <a:r>
                        <a:rPr lang="en-US" sz="1400" dirty="0">
                          <a:effectLst/>
                        </a:rPr>
                        <a:t> </a:t>
                      </a:r>
                      <a:r>
                        <a:rPr lang="en-US" sz="1400" dirty="0" err="1">
                          <a:effectLst/>
                        </a:rPr>
                        <a:t>cô</a:t>
                      </a:r>
                      <a:r>
                        <a:rPr lang="en-US" sz="1400" dirty="0">
                          <a:effectLst/>
                        </a:rPr>
                        <a:t> </a:t>
                      </a:r>
                      <a:r>
                        <a:rPr lang="en-US" sz="1400" dirty="0" err="1">
                          <a:effectLst/>
                        </a:rPr>
                        <a:t>giáo</a:t>
                      </a:r>
                      <a:r>
                        <a:rPr lang="en-US" sz="1400" dirty="0">
                          <a:effectLst/>
                        </a:rPr>
                        <a:t>, </a:t>
                      </a:r>
                      <a:r>
                        <a:rPr lang="en-US" sz="1400" dirty="0" err="1">
                          <a:effectLst/>
                        </a:rPr>
                        <a:t>các</a:t>
                      </a:r>
                      <a:r>
                        <a:rPr lang="en-US" sz="1400" dirty="0">
                          <a:effectLst/>
                        </a:rPr>
                        <a:t> </a:t>
                      </a:r>
                      <a:r>
                        <a:rPr lang="en-US" sz="1400" dirty="0" err="1">
                          <a:effectLst/>
                        </a:rPr>
                        <a:t>bạn</a:t>
                      </a:r>
                      <a:r>
                        <a:rPr lang="en-US" sz="1400" dirty="0">
                          <a:effectLst/>
                        </a:rPr>
                        <a:t> </a:t>
                      </a:r>
                      <a:r>
                        <a:rPr lang="en-US" sz="1400" dirty="0" err="1">
                          <a:effectLst/>
                        </a:rPr>
                        <a:t>học</a:t>
                      </a:r>
                      <a:r>
                        <a:rPr lang="en-US" sz="1400" dirty="0">
                          <a:effectLst/>
                        </a:rPr>
                        <a:t> </a:t>
                      </a:r>
                      <a:r>
                        <a:rPr lang="en-US" sz="1400" dirty="0" err="1">
                          <a:effectLst/>
                        </a:rPr>
                        <a:t>sinh</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081" marR="51081" marT="0" marB="0"/>
                </a:tc>
                <a:extLst>
                  <a:ext uri="{0D108BD9-81ED-4DB2-BD59-A6C34878D82A}">
                    <a16:rowId xmlns:a16="http://schemas.microsoft.com/office/drawing/2014/main" val="3547361292"/>
                  </a:ext>
                </a:extLst>
              </a:tr>
            </a:tbl>
          </a:graphicData>
        </a:graphic>
      </p:graphicFrame>
    </p:spTree>
    <p:extLst>
      <p:ext uri="{BB962C8B-B14F-4D97-AF65-F5344CB8AC3E}">
        <p14:creationId xmlns:p14="http://schemas.microsoft.com/office/powerpoint/2010/main" val="193582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333435"/>
            <a:ext cx="6629400" cy="4524315"/>
          </a:xfrm>
          <a:prstGeom prst="rect">
            <a:avLst/>
          </a:prstGeom>
        </p:spPr>
        <p:txBody>
          <a:bodyPr wrap="square">
            <a:spAutoFit/>
          </a:bodyPr>
          <a:lstStyle/>
          <a:p>
            <a:r>
              <a:rPr lang="vi-VN" b="1" dirty="0"/>
              <a:t>1.4/ Chuẩn bị đề cương của bài giới thiệu sách</a:t>
            </a:r>
          </a:p>
          <a:p>
            <a:endParaRPr lang="en-US" dirty="0" smtClean="0"/>
          </a:p>
          <a:p>
            <a:r>
              <a:rPr lang="vi-VN" b="1" i="1" dirty="0" smtClean="0"/>
              <a:t>a</a:t>
            </a:r>
            <a:r>
              <a:rPr lang="vi-VN" b="1" i="1" dirty="0"/>
              <a:t>. Mở đầu: </a:t>
            </a:r>
            <a:r>
              <a:rPr lang="vi-VN" dirty="0"/>
              <a:t>giới thiệu sơ lược về tác giả, sự nghiệp sáng tác của tác giả và tập thơ/ tập truyện ngắn/ tiểu thuyết được chọn</a:t>
            </a:r>
          </a:p>
          <a:p>
            <a:r>
              <a:rPr lang="vi-VN" b="1" i="1" dirty="0"/>
              <a:t>b/ Nội dung</a:t>
            </a:r>
          </a:p>
          <a:p>
            <a:r>
              <a:rPr lang="vi-VN" dirty="0"/>
              <a:t>•	- Một số thông tin xung quanh tác phẩm</a:t>
            </a:r>
          </a:p>
          <a:p>
            <a:r>
              <a:rPr lang="vi-VN" dirty="0"/>
              <a:t>-Tên tác phẩm, năm xuất bản</a:t>
            </a:r>
          </a:p>
          <a:p>
            <a:r>
              <a:rPr lang="vi-VN" dirty="0"/>
              <a:t>- Hoàn cảnh ra đời, xuất xứ</a:t>
            </a:r>
          </a:p>
          <a:p>
            <a:r>
              <a:rPr lang="vi-VN" dirty="0"/>
              <a:t>- Cấu trúc/ kết cấu của tác phẩm</a:t>
            </a:r>
          </a:p>
          <a:p>
            <a:r>
              <a:rPr lang="vi-VN" dirty="0"/>
              <a:t>•	- Những nội dung cơ bản của tác phẩm</a:t>
            </a:r>
          </a:p>
          <a:p>
            <a:r>
              <a:rPr lang="vi-VN" dirty="0"/>
              <a:t>•	- Đặc điểm nghệ thuật của tác phẩm: thể thơ hoặc cốt truyện, ngôi kể, hành động, ngôn ngữ, bài học nhân sinh…</a:t>
            </a:r>
          </a:p>
          <a:p>
            <a:r>
              <a:rPr lang="vi-VN" dirty="0"/>
              <a:t>•	Một số ý kiến đánh giá về tập thơ/ tập truyện ngăn/ tiểu thuyết</a:t>
            </a:r>
          </a:p>
          <a:p>
            <a:r>
              <a:rPr lang="vi-VN" b="1" i="1" dirty="0"/>
              <a:t>c/ Kết thúc</a:t>
            </a:r>
            <a:r>
              <a:rPr lang="vi-VN" dirty="0"/>
              <a:t>: Nói lời cảm ơn và gửi lời chào tạm biệt đến các vị đại biểu, các thầy cô giáo, các bạn học sinh</a:t>
            </a:r>
          </a:p>
        </p:txBody>
      </p:sp>
      <p:pic>
        <p:nvPicPr>
          <p:cNvPr id="5" name="Picture 4"/>
          <p:cNvPicPr>
            <a:picLocks noChangeAspect="1"/>
          </p:cNvPicPr>
          <p:nvPr/>
        </p:nvPicPr>
        <p:blipFill>
          <a:blip r:embed="rId2"/>
          <a:stretch>
            <a:fillRect/>
          </a:stretch>
        </p:blipFill>
        <p:spPr>
          <a:xfrm>
            <a:off x="296887" y="438150"/>
            <a:ext cx="1836713" cy="4442609"/>
          </a:xfrm>
          <a:prstGeom prst="rect">
            <a:avLst/>
          </a:prstGeom>
        </p:spPr>
      </p:pic>
    </p:spTree>
    <p:extLst>
      <p:ext uri="{BB962C8B-B14F-4D97-AF65-F5344CB8AC3E}">
        <p14:creationId xmlns:p14="http://schemas.microsoft.com/office/powerpoint/2010/main" val="54483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Vertical)">
                                      <p:cBhvr>
                                        <p:cTn id="18" dur="500"/>
                                        <p:tgtEl>
                                          <p:spTgt spid="4">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arn(inVertical)">
                                      <p:cBhvr>
                                        <p:cTn id="21" dur="500"/>
                                        <p:tgtEl>
                                          <p:spTgt spid="4">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barn(inVertical)">
                                      <p:cBhvr>
                                        <p:cTn id="24" dur="500"/>
                                        <p:tgtEl>
                                          <p:spTgt spid="4">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arn(inVertical)">
                                      <p:cBhvr>
                                        <p:cTn id="27" dur="500"/>
                                        <p:tgtEl>
                                          <p:spTgt spid="4">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barn(inVertical)">
                                      <p:cBhvr>
                                        <p:cTn id="30" dur="500"/>
                                        <p:tgtEl>
                                          <p:spTgt spid="4">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barn(inVertical)">
                                      <p:cBhvr>
                                        <p:cTn id="33" dur="500"/>
                                        <p:tgtEl>
                                          <p:spTgt spid="4">
                                            <p:txEl>
                                              <p:pRg st="7" end="7"/>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barn(inVertical)">
                                      <p:cBhvr>
                                        <p:cTn id="36" dur="500"/>
                                        <p:tgtEl>
                                          <p:spTgt spid="4">
                                            <p:txEl>
                                              <p:pRg st="8" end="8"/>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barn(inVertical)">
                                      <p:cBhvr>
                                        <p:cTn id="39" dur="500"/>
                                        <p:tgtEl>
                                          <p:spTgt spid="4">
                                            <p:txEl>
                                              <p:pRg st="9" end="9"/>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barn(inVertical)">
                                      <p:cBhvr>
                                        <p:cTn id="42" dur="500"/>
                                        <p:tgtEl>
                                          <p:spTgt spid="4">
                                            <p:txEl>
                                              <p:pRg st="10" end="10"/>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animEffect transition="in" filter="barn(inVertical)">
                                      <p:cBhvr>
                                        <p:cTn id="45"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1047" y="285750"/>
            <a:ext cx="7201905" cy="4648849"/>
          </a:xfrm>
          <a:prstGeom prst="rect">
            <a:avLst/>
          </a:prstGeom>
        </p:spPr>
      </p:pic>
      <p:sp>
        <p:nvSpPr>
          <p:cNvPr id="2" name="Rectangle 1"/>
          <p:cNvSpPr/>
          <p:nvPr/>
        </p:nvSpPr>
        <p:spPr>
          <a:xfrm>
            <a:off x="971047" y="4400550"/>
            <a:ext cx="7201905"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THUYẾT TRÌNH GIỚI THIỆU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734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1" y="285750"/>
            <a:ext cx="2209800" cy="4648849"/>
          </a:xfrm>
          <a:prstGeom prst="rect">
            <a:avLst/>
          </a:prstGeom>
        </p:spPr>
      </p:pic>
      <p:sp>
        <p:nvSpPr>
          <p:cNvPr id="2" name="Rectangle 1"/>
          <p:cNvSpPr/>
          <p:nvPr/>
        </p:nvSpPr>
        <p:spPr>
          <a:xfrm>
            <a:off x="304801" y="4400550"/>
            <a:ext cx="2209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THUYẾT TRÌNH GIỚI THIỆU</a:t>
            </a:r>
            <a:endParaRPr lang="en-US"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96953459"/>
              </p:ext>
            </p:extLst>
          </p:nvPr>
        </p:nvGraphicFramePr>
        <p:xfrm>
          <a:off x="2743200" y="433295"/>
          <a:ext cx="6096000" cy="3891055"/>
        </p:xfrm>
        <a:graphic>
          <a:graphicData uri="http://schemas.openxmlformats.org/drawingml/2006/table">
            <a:tbl>
              <a:tblPr firstRow="1" firstCol="1" bandRow="1">
                <a:tableStyleId>{5C22544A-7EE6-4342-B048-85BDC9FD1C3A}</a:tableStyleId>
              </a:tblPr>
              <a:tblGrid>
                <a:gridCol w="1600200">
                  <a:extLst>
                    <a:ext uri="{9D8B030D-6E8A-4147-A177-3AD203B41FA5}">
                      <a16:colId xmlns:a16="http://schemas.microsoft.com/office/drawing/2014/main" val="2201479569"/>
                    </a:ext>
                  </a:extLst>
                </a:gridCol>
                <a:gridCol w="3139884">
                  <a:extLst>
                    <a:ext uri="{9D8B030D-6E8A-4147-A177-3AD203B41FA5}">
                      <a16:colId xmlns:a16="http://schemas.microsoft.com/office/drawing/2014/main" val="2765296703"/>
                    </a:ext>
                  </a:extLst>
                </a:gridCol>
                <a:gridCol w="677958">
                  <a:extLst>
                    <a:ext uri="{9D8B030D-6E8A-4147-A177-3AD203B41FA5}">
                      <a16:colId xmlns:a16="http://schemas.microsoft.com/office/drawing/2014/main" val="1630519677"/>
                    </a:ext>
                  </a:extLst>
                </a:gridCol>
                <a:gridCol w="677958">
                  <a:extLst>
                    <a:ext uri="{9D8B030D-6E8A-4147-A177-3AD203B41FA5}">
                      <a16:colId xmlns:a16="http://schemas.microsoft.com/office/drawing/2014/main" val="1919982080"/>
                    </a:ext>
                  </a:extLst>
                </a:gridCol>
              </a:tblGrid>
              <a:tr h="154276">
                <a:tc rowSpan="2" gridSpan="2">
                  <a:txBody>
                    <a:bodyPr/>
                    <a:lstStyle/>
                    <a:p>
                      <a:pPr algn="ctr">
                        <a:lnSpc>
                          <a:spcPct val="107000"/>
                        </a:lnSpc>
                        <a:spcAft>
                          <a:spcPts val="0"/>
                        </a:spcAft>
                      </a:pPr>
                      <a:r>
                        <a:rPr lang="en-US" sz="1600">
                          <a:effectLst/>
                        </a:rPr>
                        <a:t>NỘI DUNG ĐÁNH GIÁ</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ctr"/>
                </a:tc>
                <a:tc rowSpan="2" hMerge="1">
                  <a:txBody>
                    <a:bodyPr/>
                    <a:lstStyle/>
                    <a:p>
                      <a:endParaRPr lang="en-US"/>
                    </a:p>
                  </a:txBody>
                  <a:tcPr/>
                </a:tc>
                <a:tc gridSpan="2">
                  <a:txBody>
                    <a:bodyPr/>
                    <a:lstStyle/>
                    <a:p>
                      <a:pPr algn="ctr">
                        <a:lnSpc>
                          <a:spcPct val="107000"/>
                        </a:lnSpc>
                        <a:spcAft>
                          <a:spcPts val="0"/>
                        </a:spcAft>
                      </a:pPr>
                      <a:r>
                        <a:rPr lang="en-US" sz="1600">
                          <a:effectLst/>
                        </a:rPr>
                        <a:t>MỨC ĐỘ</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ctr"/>
                </a:tc>
                <a:tc hMerge="1">
                  <a:txBody>
                    <a:bodyPr/>
                    <a:lstStyle/>
                    <a:p>
                      <a:endParaRPr lang="en-US"/>
                    </a:p>
                  </a:txBody>
                  <a:tcPr/>
                </a:tc>
                <a:extLst>
                  <a:ext uri="{0D108BD9-81ED-4DB2-BD59-A6C34878D82A}">
                    <a16:rowId xmlns:a16="http://schemas.microsoft.com/office/drawing/2014/main" val="1863813060"/>
                  </a:ext>
                </a:extLst>
              </a:tr>
              <a:tr h="462828">
                <a:tc gridSpan="2" vMerge="1">
                  <a:txBody>
                    <a:bodyPr/>
                    <a:lstStyle/>
                    <a:p>
                      <a:endParaRPr lang="en-US"/>
                    </a:p>
                  </a:txBody>
                  <a:tcPr/>
                </a:tc>
                <a:tc hMerge="1" vMerge="1">
                  <a:txBody>
                    <a:bodyPr/>
                    <a:lstStyle/>
                    <a:p>
                      <a:endParaRPr lang="en-US"/>
                    </a:p>
                  </a:txBody>
                  <a:tcPr/>
                </a:tc>
                <a:tc>
                  <a:txBody>
                    <a:bodyPr/>
                    <a:lstStyle/>
                    <a:p>
                      <a:pPr algn="ctr">
                        <a:lnSpc>
                          <a:spcPct val="107000"/>
                        </a:lnSpc>
                        <a:spcAft>
                          <a:spcPts val="0"/>
                        </a:spcAft>
                      </a:pPr>
                      <a:r>
                        <a:rPr lang="en-US" sz="1600">
                          <a:effectLst/>
                        </a:rPr>
                        <a:t>ĐẠT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ctr"/>
                </a:tc>
                <a:tc>
                  <a:txBody>
                    <a:bodyPr/>
                    <a:lstStyle/>
                    <a:p>
                      <a:pPr algn="ctr">
                        <a:lnSpc>
                          <a:spcPct val="107000"/>
                        </a:lnSpc>
                        <a:spcAft>
                          <a:spcPts val="0"/>
                        </a:spcAft>
                      </a:pPr>
                      <a:r>
                        <a:rPr lang="en-US" sz="1600">
                          <a:effectLst/>
                        </a:rPr>
                        <a:t>CHƯA ĐẠT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ctr"/>
                </a:tc>
                <a:extLst>
                  <a:ext uri="{0D108BD9-81ED-4DB2-BD59-A6C34878D82A}">
                    <a16:rowId xmlns:a16="http://schemas.microsoft.com/office/drawing/2014/main" val="2655308538"/>
                  </a:ext>
                </a:extLst>
              </a:tr>
              <a:tr h="308552">
                <a:tc rowSpan="4">
                  <a:txBody>
                    <a:bodyPr/>
                    <a:lstStyle/>
                    <a:p>
                      <a:pPr algn="ctr">
                        <a:lnSpc>
                          <a:spcPct val="107000"/>
                        </a:lnSpc>
                        <a:spcAft>
                          <a:spcPts val="0"/>
                        </a:spcAft>
                      </a:pPr>
                      <a:r>
                        <a:rPr lang="en-US" sz="1600" dirty="0">
                          <a:effectLst/>
                        </a:rPr>
                        <a:t>NỘI DUNG NÓI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ctr"/>
                </a:tc>
                <a:tc>
                  <a:txBody>
                    <a:bodyPr/>
                    <a:lstStyle/>
                    <a:p>
                      <a:pPr algn="ctr">
                        <a:lnSpc>
                          <a:spcPct val="107000"/>
                        </a:lnSpc>
                        <a:spcAft>
                          <a:spcPts val="0"/>
                        </a:spcAft>
                      </a:pPr>
                      <a:r>
                        <a:rPr lang="en-US" sz="1600">
                          <a:effectLst/>
                        </a:rPr>
                        <a:t>Nêu được mục đích giới thiệu</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b"/>
                </a:tc>
                <a:tc>
                  <a:txBody>
                    <a:bodyPr/>
                    <a:lstStyle/>
                    <a:p>
                      <a:pPr algn="ctr">
                        <a:lnSpc>
                          <a:spcPct val="107000"/>
                        </a:lnSpc>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b"/>
                </a:tc>
                <a:tc>
                  <a:txBody>
                    <a:bodyPr/>
                    <a:lstStyle/>
                    <a:p>
                      <a:pPr algn="ctr">
                        <a:lnSpc>
                          <a:spcPct val="107000"/>
                        </a:lnSpc>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b"/>
                </a:tc>
                <a:extLst>
                  <a:ext uri="{0D108BD9-81ED-4DB2-BD59-A6C34878D82A}">
                    <a16:rowId xmlns:a16="http://schemas.microsoft.com/office/drawing/2014/main" val="771736625"/>
                  </a:ext>
                </a:extLst>
              </a:tr>
              <a:tr h="308552">
                <a:tc vMerge="1">
                  <a:txBody>
                    <a:bodyPr/>
                    <a:lstStyle/>
                    <a:p>
                      <a:endParaRPr lang="en-US"/>
                    </a:p>
                  </a:txBody>
                  <a:tcPr/>
                </a:tc>
                <a:tc>
                  <a:txBody>
                    <a:bodyPr/>
                    <a:lstStyle/>
                    <a:p>
                      <a:pPr algn="ctr">
                        <a:lnSpc>
                          <a:spcPct val="107000"/>
                        </a:lnSpc>
                        <a:spcAft>
                          <a:spcPts val="0"/>
                        </a:spcAft>
                      </a:pPr>
                      <a:r>
                        <a:rPr lang="en-US" sz="1600">
                          <a:effectLst/>
                        </a:rPr>
                        <a:t>Truyền đạt các thông tin chung về cuốn sách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b"/>
                </a:tc>
                <a:tc>
                  <a:txBody>
                    <a:bodyPr/>
                    <a:lstStyle/>
                    <a:p>
                      <a:pPr algn="ctr">
                        <a:lnSpc>
                          <a:spcPct val="107000"/>
                        </a:lnSpc>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b"/>
                </a:tc>
                <a:tc>
                  <a:txBody>
                    <a:bodyPr/>
                    <a:lstStyle/>
                    <a:p>
                      <a:pPr algn="ctr">
                        <a:lnSpc>
                          <a:spcPct val="107000"/>
                        </a:lnSpc>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b"/>
                </a:tc>
                <a:extLst>
                  <a:ext uri="{0D108BD9-81ED-4DB2-BD59-A6C34878D82A}">
                    <a16:rowId xmlns:a16="http://schemas.microsoft.com/office/drawing/2014/main" val="3751062864"/>
                  </a:ext>
                </a:extLst>
              </a:tr>
              <a:tr h="308552">
                <a:tc vMerge="1">
                  <a:txBody>
                    <a:bodyPr/>
                    <a:lstStyle/>
                    <a:p>
                      <a:endParaRPr lang="en-US"/>
                    </a:p>
                  </a:txBody>
                  <a:tcPr/>
                </a:tc>
                <a:tc>
                  <a:txBody>
                    <a:bodyPr/>
                    <a:lstStyle/>
                    <a:p>
                      <a:pPr algn="ctr">
                        <a:lnSpc>
                          <a:spcPct val="107000"/>
                        </a:lnSpc>
                        <a:spcAft>
                          <a:spcPts val="0"/>
                        </a:spcAft>
                      </a:pPr>
                      <a:r>
                        <a:rPr lang="en-US" sz="1600">
                          <a:effectLst/>
                        </a:rPr>
                        <a:t>Giới thiệu về nội dung cuốn sách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b"/>
                </a:tc>
                <a:tc>
                  <a:txBody>
                    <a:bodyPr/>
                    <a:lstStyle/>
                    <a:p>
                      <a:pPr algn="ctr">
                        <a:lnSpc>
                          <a:spcPct val="107000"/>
                        </a:lnSpc>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b"/>
                </a:tc>
                <a:tc>
                  <a:txBody>
                    <a:bodyPr/>
                    <a:lstStyle/>
                    <a:p>
                      <a:pPr algn="ctr">
                        <a:lnSpc>
                          <a:spcPct val="107000"/>
                        </a:lnSpc>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b"/>
                </a:tc>
                <a:extLst>
                  <a:ext uri="{0D108BD9-81ED-4DB2-BD59-A6C34878D82A}">
                    <a16:rowId xmlns:a16="http://schemas.microsoft.com/office/drawing/2014/main" val="3224682857"/>
                  </a:ext>
                </a:extLst>
              </a:tr>
              <a:tr h="617105">
                <a:tc vMerge="1">
                  <a:txBody>
                    <a:bodyPr/>
                    <a:lstStyle/>
                    <a:p>
                      <a:endParaRPr lang="en-US"/>
                    </a:p>
                  </a:txBody>
                  <a:tcPr/>
                </a:tc>
                <a:tc>
                  <a:txBody>
                    <a:bodyPr/>
                    <a:lstStyle/>
                    <a:p>
                      <a:pPr algn="ctr">
                        <a:lnSpc>
                          <a:spcPct val="107000"/>
                        </a:lnSpc>
                        <a:spcAft>
                          <a:spcPts val="0"/>
                        </a:spcAft>
                      </a:pPr>
                      <a:r>
                        <a:rPr lang="en-US" sz="1600">
                          <a:effectLst/>
                        </a:rPr>
                        <a:t>Giới thiệu đặc điểm hình thức, thể loại, ngôn ngữ của cuốn sách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ctr"/>
                </a:tc>
                <a:tc>
                  <a:txBody>
                    <a:bodyPr/>
                    <a:lstStyle/>
                    <a:p>
                      <a:pPr algn="ctr">
                        <a:lnSpc>
                          <a:spcPct val="107000"/>
                        </a:lnSpc>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b"/>
                </a:tc>
                <a:tc>
                  <a:txBody>
                    <a:bodyPr/>
                    <a:lstStyle/>
                    <a:p>
                      <a:pPr algn="ctr">
                        <a:lnSpc>
                          <a:spcPct val="107000"/>
                        </a:lnSpc>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b"/>
                </a:tc>
                <a:extLst>
                  <a:ext uri="{0D108BD9-81ED-4DB2-BD59-A6C34878D82A}">
                    <a16:rowId xmlns:a16="http://schemas.microsoft.com/office/drawing/2014/main" val="2851973325"/>
                  </a:ext>
                </a:extLst>
              </a:tr>
              <a:tr h="462828">
                <a:tc rowSpan="3">
                  <a:txBody>
                    <a:bodyPr/>
                    <a:lstStyle/>
                    <a:p>
                      <a:pPr algn="ctr">
                        <a:lnSpc>
                          <a:spcPct val="107000"/>
                        </a:lnSpc>
                        <a:spcAft>
                          <a:spcPts val="0"/>
                        </a:spcAft>
                      </a:pPr>
                      <a:r>
                        <a:rPr lang="en-US" sz="1600">
                          <a:effectLst/>
                        </a:rPr>
                        <a:t>CÁCH TRÌNH BÀY</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ctr"/>
                </a:tc>
                <a:tc>
                  <a:txBody>
                    <a:bodyPr/>
                    <a:lstStyle/>
                    <a:p>
                      <a:pPr algn="ctr">
                        <a:lnSpc>
                          <a:spcPct val="107000"/>
                        </a:lnSpc>
                        <a:spcAft>
                          <a:spcPts val="0"/>
                        </a:spcAft>
                      </a:pPr>
                      <a:r>
                        <a:rPr lang="en-US" sz="1600">
                          <a:effectLst/>
                        </a:rPr>
                        <a:t>Phong thái tự tin, chủ động, sử dụng ngôn ngữ phù hợp</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b"/>
                </a:tc>
                <a:tc>
                  <a:txBody>
                    <a:bodyPr/>
                    <a:lstStyle/>
                    <a:p>
                      <a:pPr algn="ctr">
                        <a:lnSpc>
                          <a:spcPct val="107000"/>
                        </a:lnSpc>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b"/>
                </a:tc>
                <a:tc>
                  <a:txBody>
                    <a:bodyPr/>
                    <a:lstStyle/>
                    <a:p>
                      <a:pPr algn="ctr">
                        <a:lnSpc>
                          <a:spcPct val="107000"/>
                        </a:lnSpc>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b"/>
                </a:tc>
                <a:extLst>
                  <a:ext uri="{0D108BD9-81ED-4DB2-BD59-A6C34878D82A}">
                    <a16:rowId xmlns:a16="http://schemas.microsoft.com/office/drawing/2014/main" val="1663610906"/>
                  </a:ext>
                </a:extLst>
              </a:tr>
              <a:tr h="462828">
                <a:tc vMerge="1">
                  <a:txBody>
                    <a:bodyPr/>
                    <a:lstStyle/>
                    <a:p>
                      <a:endParaRPr lang="en-US"/>
                    </a:p>
                  </a:txBody>
                  <a:tcPr/>
                </a:tc>
                <a:tc>
                  <a:txBody>
                    <a:bodyPr/>
                    <a:lstStyle/>
                    <a:p>
                      <a:pPr algn="ctr">
                        <a:lnSpc>
                          <a:spcPct val="107000"/>
                        </a:lnSpc>
                        <a:spcAft>
                          <a:spcPts val="0"/>
                        </a:spcAft>
                      </a:pPr>
                      <a:r>
                        <a:rPr lang="en-US" sz="1600">
                          <a:effectLst/>
                        </a:rPr>
                        <a:t>Sử dụng các phương tiện phi ngôn ngữ, phương tiện hỗ trợ</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b"/>
                </a:tc>
                <a:tc>
                  <a:txBody>
                    <a:bodyPr/>
                    <a:lstStyle/>
                    <a:p>
                      <a:pPr algn="ctr">
                        <a:lnSpc>
                          <a:spcPct val="107000"/>
                        </a:lnSpc>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b"/>
                </a:tc>
                <a:tc>
                  <a:txBody>
                    <a:bodyPr/>
                    <a:lstStyle/>
                    <a:p>
                      <a:pPr algn="ctr">
                        <a:lnSpc>
                          <a:spcPct val="107000"/>
                        </a:lnSpc>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b"/>
                </a:tc>
                <a:extLst>
                  <a:ext uri="{0D108BD9-81ED-4DB2-BD59-A6C34878D82A}">
                    <a16:rowId xmlns:a16="http://schemas.microsoft.com/office/drawing/2014/main" val="4199602514"/>
                  </a:ext>
                </a:extLst>
              </a:tr>
              <a:tr h="308552">
                <a:tc vMerge="1">
                  <a:txBody>
                    <a:bodyPr/>
                    <a:lstStyle/>
                    <a:p>
                      <a:endParaRPr lang="en-US"/>
                    </a:p>
                  </a:txBody>
                  <a:tcPr/>
                </a:tc>
                <a:tc>
                  <a:txBody>
                    <a:bodyPr/>
                    <a:lstStyle/>
                    <a:p>
                      <a:pPr algn="ctr">
                        <a:lnSpc>
                          <a:spcPct val="107000"/>
                        </a:lnSpc>
                        <a:spcAft>
                          <a:spcPts val="0"/>
                        </a:spcAft>
                      </a:pPr>
                      <a:r>
                        <a:rPr lang="en-US" sz="1600">
                          <a:effectLst/>
                        </a:rPr>
                        <a:t>Tương tác với người nghe</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b"/>
                </a:tc>
                <a:tc>
                  <a:txBody>
                    <a:bodyPr/>
                    <a:lstStyle/>
                    <a:p>
                      <a:pPr algn="ctr">
                        <a:lnSpc>
                          <a:spcPct val="107000"/>
                        </a:lnSpc>
                        <a:spcAft>
                          <a:spcPts val="0"/>
                        </a:spcAft>
                      </a:pPr>
                      <a:r>
                        <a:rPr lang="en-US"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b"/>
                </a:tc>
                <a:tc>
                  <a:txBody>
                    <a:bodyPr/>
                    <a:lstStyle/>
                    <a:p>
                      <a:pPr algn="ctr">
                        <a:lnSpc>
                          <a:spcPct val="107000"/>
                        </a:lnSpc>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916" marR="49916" marT="0" marB="0" anchor="b"/>
                </a:tc>
                <a:extLst>
                  <a:ext uri="{0D108BD9-81ED-4DB2-BD59-A6C34878D82A}">
                    <a16:rowId xmlns:a16="http://schemas.microsoft.com/office/drawing/2014/main" val="3735381879"/>
                  </a:ext>
                </a:extLst>
              </a:tr>
            </a:tbl>
          </a:graphicData>
        </a:graphic>
      </p:graphicFrame>
    </p:spTree>
    <p:extLst>
      <p:ext uri="{BB962C8B-B14F-4D97-AF65-F5344CB8AC3E}">
        <p14:creationId xmlns:p14="http://schemas.microsoft.com/office/powerpoint/2010/main" val="408798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7768818"/>
              </p:ext>
            </p:extLst>
          </p:nvPr>
        </p:nvGraphicFramePr>
        <p:xfrm>
          <a:off x="2895600" y="324293"/>
          <a:ext cx="6096000" cy="4206053"/>
        </p:xfrm>
        <a:graphic>
          <a:graphicData uri="http://schemas.openxmlformats.org/drawingml/2006/table">
            <a:tbl>
              <a:tblPr firstRow="1" firstCol="1" bandRow="1">
                <a:tableStyleId>{5C22544A-7EE6-4342-B048-85BDC9FD1C3A}</a:tableStyleId>
              </a:tblPr>
              <a:tblGrid>
                <a:gridCol w="3810000">
                  <a:extLst>
                    <a:ext uri="{9D8B030D-6E8A-4147-A177-3AD203B41FA5}">
                      <a16:colId xmlns:a16="http://schemas.microsoft.com/office/drawing/2014/main" val="1210569096"/>
                    </a:ext>
                  </a:extLst>
                </a:gridCol>
                <a:gridCol w="1143000">
                  <a:extLst>
                    <a:ext uri="{9D8B030D-6E8A-4147-A177-3AD203B41FA5}">
                      <a16:colId xmlns:a16="http://schemas.microsoft.com/office/drawing/2014/main" val="692622811"/>
                    </a:ext>
                  </a:extLst>
                </a:gridCol>
                <a:gridCol w="1143000">
                  <a:extLst>
                    <a:ext uri="{9D8B030D-6E8A-4147-A177-3AD203B41FA5}">
                      <a16:colId xmlns:a16="http://schemas.microsoft.com/office/drawing/2014/main" val="1463840043"/>
                    </a:ext>
                  </a:extLst>
                </a:gridCol>
              </a:tblGrid>
              <a:tr h="238125">
                <a:tc rowSpan="2">
                  <a:txBody>
                    <a:bodyPr/>
                    <a:lstStyle/>
                    <a:p>
                      <a:pPr algn="ctr">
                        <a:lnSpc>
                          <a:spcPct val="107000"/>
                        </a:lnSpc>
                        <a:spcAft>
                          <a:spcPts val="0"/>
                        </a:spcAft>
                      </a:pPr>
                      <a:r>
                        <a:rPr lang="en-US" sz="2400" dirty="0">
                          <a:effectLst/>
                          <a:latin typeface="Times New Roman" panose="02020603050405020304" pitchFamily="18" charset="0"/>
                          <a:cs typeface="Times New Roman" panose="02020603050405020304" pitchFamily="18" charset="0"/>
                        </a:rPr>
                        <a:t>NỘI DUNG ĐÁNH GIÁ</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MỨC ĐỘ</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408309611"/>
                  </a:ext>
                </a:extLst>
              </a:tr>
              <a:tr h="815659">
                <a:tc vMerge="1">
                  <a:txBody>
                    <a:bodyPr/>
                    <a:lstStyle/>
                    <a:p>
                      <a:endParaRPr lang="en-US"/>
                    </a:p>
                  </a:txBody>
                  <a:tcPr/>
                </a:tc>
                <a:tc>
                  <a:txBody>
                    <a:bodyPr/>
                    <a:lstStyle/>
                    <a:p>
                      <a:pPr algn="ctr">
                        <a:lnSpc>
                          <a:spcPct val="107000"/>
                        </a:lnSpc>
                        <a:spcAft>
                          <a:spcPts val="0"/>
                        </a:spcAft>
                      </a:pPr>
                      <a:r>
                        <a:rPr lang="en-US" sz="2400" dirty="0">
                          <a:effectLst/>
                          <a:latin typeface="Times New Roman" panose="02020603050405020304" pitchFamily="18" charset="0"/>
                          <a:cs typeface="Times New Roman" panose="02020603050405020304" pitchFamily="18" charset="0"/>
                        </a:rPr>
                        <a:t>ĐẠT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CHƯA ĐẠT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71276996"/>
                  </a:ext>
                </a:extLst>
              </a:tr>
              <a:tr h="238125">
                <a:tc>
                  <a:txBody>
                    <a:bodyPr/>
                    <a:lstStyle/>
                    <a:p>
                      <a:pPr algn="l">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maket</a:t>
                      </a:r>
                      <a:r>
                        <a:rPr lang="en-US" sz="2400" dirty="0">
                          <a:effectLst/>
                          <a:latin typeface="Times New Roman" panose="02020603050405020304" pitchFamily="18" charset="0"/>
                          <a:cs typeface="Times New Roman" panose="02020603050405020304" pitchFamily="18" charset="0"/>
                        </a:rPr>
                        <a:t>, poster…)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46725636"/>
                  </a:ext>
                </a:extLst>
              </a:tr>
              <a:tr h="238125">
                <a:tc>
                  <a:txBody>
                    <a:bodyPr/>
                    <a:lstStyle/>
                    <a:p>
                      <a:pPr algn="l">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77509764"/>
                  </a:ext>
                </a:extLst>
              </a:tr>
              <a:tr h="238125">
                <a:tc>
                  <a:txBody>
                    <a:bodyPr/>
                    <a:lstStyle/>
                    <a:p>
                      <a:pPr algn="l">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thiệu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56154579"/>
                  </a:ext>
                </a:extLst>
              </a:tr>
              <a:tr h="238125">
                <a:tc>
                  <a:txBody>
                    <a:bodyPr/>
                    <a:lstStyle/>
                    <a:p>
                      <a:pPr algn="l">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phận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47406584"/>
                  </a:ext>
                </a:extLst>
              </a:tr>
            </a:tbl>
          </a:graphicData>
        </a:graphic>
      </p:graphicFrame>
      <p:pic>
        <p:nvPicPr>
          <p:cNvPr id="6" name="Picture 5"/>
          <p:cNvPicPr>
            <a:picLocks noChangeAspect="1"/>
          </p:cNvPicPr>
          <p:nvPr/>
        </p:nvPicPr>
        <p:blipFill>
          <a:blip r:embed="rId2"/>
          <a:stretch>
            <a:fillRect/>
          </a:stretch>
        </p:blipFill>
        <p:spPr>
          <a:xfrm>
            <a:off x="152400" y="285750"/>
            <a:ext cx="2590800" cy="4419600"/>
          </a:xfrm>
          <a:prstGeom prst="rect">
            <a:avLst/>
          </a:prstGeom>
        </p:spPr>
      </p:pic>
    </p:spTree>
    <p:extLst>
      <p:ext uri="{BB962C8B-B14F-4D97-AF65-F5344CB8AC3E}">
        <p14:creationId xmlns:p14="http://schemas.microsoft.com/office/powerpoint/2010/main" val="174697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209550"/>
            <a:ext cx="5486400" cy="659600"/>
          </a:xfrm>
          <a:prstGeom prst="rect">
            <a:avLst/>
          </a:prstGeom>
          <a:solidFill>
            <a:schemeClr val="accent5">
              <a:lumMod val="75000"/>
            </a:scheme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75102" y="285750"/>
            <a:ext cx="8587898" cy="536971"/>
          </a:xfrm>
        </p:spPr>
        <p:txBody>
          <a:bodyPr>
            <a:noAutofit/>
          </a:bodyPr>
          <a:lstStyle/>
          <a:p>
            <a:pPr marL="0" marR="0">
              <a:lnSpc>
                <a:spcPct val="115000"/>
              </a:lnSpc>
              <a:spcBef>
                <a:spcPts val="0"/>
              </a:spcBef>
              <a:spcAft>
                <a:spcPts val="800"/>
              </a:spcAft>
            </a:pPr>
            <a:r>
              <a:rPr lang="en-US" sz="2800" dirty="0" smtClean="0">
                <a:solidFill>
                  <a:schemeClr val="bg1"/>
                </a:solidFill>
                <a:latin typeface="Times New Roman" panose="02020603050405020304" pitchFamily="18" charset="0"/>
                <a:cs typeface="Times New Roman" panose="02020603050405020304" pitchFamily="18" charset="0"/>
              </a:rPr>
              <a:t>LUYỆN TẬP – VẬN DỤNG</a:t>
            </a:r>
            <a:endParaRPr lang="en-US" sz="2800" dirty="0">
              <a:solidFill>
                <a:schemeClr val="bg1"/>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3933406" y="1698541"/>
            <a:ext cx="5189873" cy="2524423"/>
            <a:chOff x="576907" y="2400109"/>
            <a:chExt cx="5189873" cy="2524423"/>
          </a:xfrm>
        </p:grpSpPr>
        <p:sp>
          <p:nvSpPr>
            <p:cNvPr id="15" name="Round Same Side Corner Rectangle 14"/>
            <p:cNvSpPr/>
            <p:nvPr/>
          </p:nvSpPr>
          <p:spPr>
            <a:xfrm>
              <a:off x="576907" y="2400109"/>
              <a:ext cx="2335654" cy="1743516"/>
            </a:xfrm>
            <a:prstGeom prst="round2SameRect">
              <a:avLst>
                <a:gd name="adj1" fmla="val 8000"/>
                <a:gd name="adj2" fmla="val 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Freeform 15"/>
            <p:cNvSpPr/>
            <p:nvPr/>
          </p:nvSpPr>
          <p:spPr>
            <a:xfrm>
              <a:off x="576907" y="4143626"/>
              <a:ext cx="2335654" cy="749712"/>
            </a:xfrm>
            <a:custGeom>
              <a:avLst/>
              <a:gdLst>
                <a:gd name="connsiteX0" fmla="*/ 0 w 2335654"/>
                <a:gd name="connsiteY0" fmla="*/ 0 h 749712"/>
                <a:gd name="connsiteX1" fmla="*/ 2335654 w 2335654"/>
                <a:gd name="connsiteY1" fmla="*/ 0 h 749712"/>
                <a:gd name="connsiteX2" fmla="*/ 2335654 w 2335654"/>
                <a:gd name="connsiteY2" fmla="*/ 749712 h 749712"/>
                <a:gd name="connsiteX3" fmla="*/ 0 w 2335654"/>
                <a:gd name="connsiteY3" fmla="*/ 749712 h 749712"/>
                <a:gd name="connsiteX4" fmla="*/ 0 w 2335654"/>
                <a:gd name="connsiteY4" fmla="*/ 0 h 74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654" h="749712">
                  <a:moveTo>
                    <a:pt x="0" y="0"/>
                  </a:moveTo>
                  <a:lnTo>
                    <a:pt x="2335654" y="0"/>
                  </a:lnTo>
                  <a:lnTo>
                    <a:pt x="2335654" y="749712"/>
                  </a:lnTo>
                  <a:lnTo>
                    <a:pt x="0" y="749712"/>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6680" tIns="0" rIns="726387" bIns="0" numCol="1" spcCol="1270" anchor="ctr" anchorCtr="0">
              <a:noAutofit/>
            </a:bodyPr>
            <a:lstStyle/>
            <a:p>
              <a:pPr lvl="0" algn="l" defTabSz="1244600">
                <a:spcBef>
                  <a:spcPct val="0"/>
                </a:spcBef>
              </a:pPr>
              <a:r>
                <a:rPr lang="en-US" sz="2800" b="1" kern="1200" dirty="0" smtClean="0"/>
                <a:t>NHÓM </a:t>
              </a:r>
              <a:endParaRPr lang="vi-VN" sz="2800" b="1" kern="1200" dirty="0" smtClean="0"/>
            </a:p>
            <a:p>
              <a:pPr lvl="0" algn="l" defTabSz="1244600">
                <a:spcBef>
                  <a:spcPct val="0"/>
                </a:spcBef>
              </a:pPr>
              <a:r>
                <a:rPr lang="en-US" sz="2800" b="1" kern="1200" dirty="0" smtClean="0"/>
                <a:t>1</a:t>
              </a:r>
              <a:r>
                <a:rPr lang="vi-VN" sz="2800" b="1" kern="1200" dirty="0" smtClean="0"/>
                <a:t> + 2</a:t>
              </a:r>
              <a:endParaRPr lang="en-US" sz="2800" b="1" kern="1200" dirty="0"/>
            </a:p>
          </p:txBody>
        </p:sp>
        <p:sp>
          <p:nvSpPr>
            <p:cNvPr id="18" name="Round Same Side Corner Rectangle 17"/>
            <p:cNvSpPr/>
            <p:nvPr/>
          </p:nvSpPr>
          <p:spPr>
            <a:xfrm>
              <a:off x="3196701" y="2400109"/>
              <a:ext cx="2335654" cy="1743516"/>
            </a:xfrm>
            <a:prstGeom prst="round2SameRect">
              <a:avLst>
                <a:gd name="adj1" fmla="val 8000"/>
                <a:gd name="adj2" fmla="val 0"/>
              </a:avLst>
            </a:prstGeom>
          </p:spPr>
          <p:style>
            <a:lnRef idx="2">
              <a:schemeClr val="accent5">
                <a:hueOff val="-4966938"/>
                <a:satOff val="19906"/>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Freeform 18"/>
            <p:cNvSpPr/>
            <p:nvPr/>
          </p:nvSpPr>
          <p:spPr>
            <a:xfrm>
              <a:off x="3196701" y="4143626"/>
              <a:ext cx="2335654" cy="749712"/>
            </a:xfrm>
            <a:custGeom>
              <a:avLst/>
              <a:gdLst>
                <a:gd name="connsiteX0" fmla="*/ 0 w 2335654"/>
                <a:gd name="connsiteY0" fmla="*/ 0 h 749712"/>
                <a:gd name="connsiteX1" fmla="*/ 2335654 w 2335654"/>
                <a:gd name="connsiteY1" fmla="*/ 0 h 749712"/>
                <a:gd name="connsiteX2" fmla="*/ 2335654 w 2335654"/>
                <a:gd name="connsiteY2" fmla="*/ 749712 h 749712"/>
                <a:gd name="connsiteX3" fmla="*/ 0 w 2335654"/>
                <a:gd name="connsiteY3" fmla="*/ 749712 h 749712"/>
                <a:gd name="connsiteX4" fmla="*/ 0 w 2335654"/>
                <a:gd name="connsiteY4" fmla="*/ 0 h 74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654" h="749712">
                  <a:moveTo>
                    <a:pt x="0" y="0"/>
                  </a:moveTo>
                  <a:lnTo>
                    <a:pt x="2335654" y="0"/>
                  </a:lnTo>
                  <a:lnTo>
                    <a:pt x="2335654" y="749712"/>
                  </a:lnTo>
                  <a:lnTo>
                    <a:pt x="0" y="749712"/>
                  </a:lnTo>
                  <a:lnTo>
                    <a:pt x="0" y="0"/>
                  </a:lnTo>
                  <a:close/>
                </a:path>
              </a:pathLst>
            </a:custGeom>
          </p:spPr>
          <p:style>
            <a:lnRef idx="2">
              <a:schemeClr val="accent5">
                <a:hueOff val="-4966938"/>
                <a:satOff val="19906"/>
                <a:lumOff val="4314"/>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106680" tIns="0" rIns="726387" bIns="0" numCol="1" spcCol="1270" anchor="ctr" anchorCtr="0">
              <a:noAutofit/>
            </a:bodyPr>
            <a:lstStyle/>
            <a:p>
              <a:pPr lvl="0" algn="l" defTabSz="1244600">
                <a:spcBef>
                  <a:spcPct val="0"/>
                </a:spcBef>
              </a:pPr>
              <a:r>
                <a:rPr lang="en-US" sz="2800" b="1" kern="1200" dirty="0" smtClean="0"/>
                <a:t>NHÓM </a:t>
              </a:r>
              <a:endParaRPr lang="vi-VN" sz="2800" b="1" kern="1200" dirty="0" smtClean="0"/>
            </a:p>
            <a:p>
              <a:pPr lvl="0" algn="l" defTabSz="1244600">
                <a:spcBef>
                  <a:spcPct val="0"/>
                </a:spcBef>
              </a:pPr>
              <a:r>
                <a:rPr lang="vi-VN" sz="2800" b="1" kern="1200" dirty="0" smtClean="0"/>
                <a:t>3 + 4</a:t>
              </a:r>
              <a:endParaRPr lang="en-US" sz="2800" b="1" kern="1200" dirty="0"/>
            </a:p>
          </p:txBody>
        </p:sp>
        <p:sp>
          <p:nvSpPr>
            <p:cNvPr id="20" name="Oval 19"/>
            <p:cNvSpPr/>
            <p:nvPr/>
          </p:nvSpPr>
          <p:spPr>
            <a:xfrm>
              <a:off x="4949301" y="4107053"/>
              <a:ext cx="817479" cy="817479"/>
            </a:xfrm>
            <a:prstGeom prst="ellipse">
              <a:avLst/>
            </a:prstGeom>
            <a:blipFill rotWithShape="1">
              <a:blip r:embed="rId2"/>
              <a:stretch>
                <a:fillRect/>
              </a:stretch>
            </a:blipFill>
          </p:spPr>
          <p:style>
            <a:lnRef idx="2">
              <a:schemeClr val="accent5">
                <a:tint val="40000"/>
                <a:alpha val="90000"/>
                <a:hueOff val="0"/>
                <a:satOff val="0"/>
                <a:lumOff val="0"/>
                <a:alphaOff val="0"/>
              </a:schemeClr>
            </a:lnRef>
            <a:fillRef idx="1">
              <a:scrgbClr r="0" g="0" b="0"/>
            </a:fillRef>
            <a:effectRef idx="0">
              <a:schemeClr val="accent5">
                <a:tint val="40000"/>
                <a:alpha val="90000"/>
                <a:hueOff val="-5370241"/>
                <a:satOff val="24126"/>
                <a:lumOff val="1658"/>
                <a:alphaOff val="0"/>
              </a:schemeClr>
            </a:effectRef>
            <a:fontRef idx="minor">
              <a:schemeClr val="dk1">
                <a:hueOff val="0"/>
                <a:satOff val="0"/>
                <a:lumOff val="0"/>
                <a:alphaOff val="0"/>
              </a:schemeClr>
            </a:fontRef>
          </p:style>
        </p:sp>
      </p:grpSp>
      <p:sp>
        <p:nvSpPr>
          <p:cNvPr id="13" name="Explosion 1 12"/>
          <p:cNvSpPr/>
          <p:nvPr/>
        </p:nvSpPr>
        <p:spPr>
          <a:xfrm>
            <a:off x="403702" y="1352550"/>
            <a:ext cx="3406298" cy="1772007"/>
          </a:xfrm>
          <a:prstGeom prst="irregularSeal1">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dirty="0" smtClean="0">
                <a:solidFill>
                  <a:srgbClr val="FF0000"/>
                </a:solidFill>
                <a:ea typeface="Calibri"/>
                <a:cs typeface="+mj-cs"/>
              </a:rPr>
              <a:t>GIAO VỀ NHÀ</a:t>
            </a:r>
            <a:endParaRPr lang="vi-VN" sz="2400" b="1" dirty="0" smtClean="0">
              <a:solidFill>
                <a:srgbClr val="FF0000"/>
              </a:solidFill>
              <a:ea typeface="Calibri"/>
              <a:cs typeface="+mj-cs"/>
            </a:endParaRPr>
          </a:p>
          <a:p>
            <a:endParaRPr lang="en-US" sz="1100" dirty="0"/>
          </a:p>
        </p:txBody>
      </p:sp>
      <p:sp>
        <p:nvSpPr>
          <p:cNvPr id="3" name="Rectangle 2"/>
          <p:cNvSpPr/>
          <p:nvPr/>
        </p:nvSpPr>
        <p:spPr>
          <a:xfrm>
            <a:off x="403702" y="3953949"/>
            <a:ext cx="2644298"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err="1" smtClean="0">
                <a:latin typeface="Calibri" pitchFamily="34" charset="0"/>
                <a:ea typeface="Times New Roman"/>
                <a:cs typeface="+mj-cs"/>
              </a:rPr>
              <a:t>Thời</a:t>
            </a:r>
            <a:r>
              <a:rPr lang="en-US" sz="2400" dirty="0" smtClean="0">
                <a:latin typeface="Calibri" pitchFamily="34" charset="0"/>
                <a:ea typeface="Times New Roman"/>
                <a:cs typeface="+mj-cs"/>
              </a:rPr>
              <a:t> </a:t>
            </a:r>
            <a:r>
              <a:rPr lang="en-US" sz="2400" dirty="0" err="1" smtClean="0">
                <a:latin typeface="Calibri" pitchFamily="34" charset="0"/>
                <a:ea typeface="Times New Roman"/>
                <a:cs typeface="+mj-cs"/>
              </a:rPr>
              <a:t>gian</a:t>
            </a:r>
            <a:r>
              <a:rPr lang="en-US" sz="2400" dirty="0" smtClean="0">
                <a:latin typeface="Calibri" pitchFamily="34" charset="0"/>
                <a:ea typeface="Times New Roman"/>
                <a:cs typeface="+mj-cs"/>
              </a:rPr>
              <a:t>: </a:t>
            </a:r>
            <a:r>
              <a:rPr lang="en-US" sz="2400" dirty="0" smtClean="0">
                <a:latin typeface="Calibri" pitchFamily="34" charset="0"/>
                <a:ea typeface="Times New Roman"/>
                <a:cs typeface="+mj-cs"/>
              </a:rPr>
              <a:t>1 TUẦN </a:t>
            </a:r>
            <a:endParaRPr lang="en-US" sz="1600" b="1" i="1" dirty="0"/>
          </a:p>
        </p:txBody>
      </p:sp>
      <p:sp>
        <p:nvSpPr>
          <p:cNvPr id="21" name="Oval 20"/>
          <p:cNvSpPr/>
          <p:nvPr/>
        </p:nvSpPr>
        <p:spPr>
          <a:xfrm>
            <a:off x="5486401" y="3429385"/>
            <a:ext cx="990600" cy="818765"/>
          </a:xfrm>
          <a:prstGeom prst="ellipse">
            <a:avLst/>
          </a:prstGeom>
          <a:blipFill rotWithShape="1">
            <a:blip r:embed="rId3"/>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 name="Rectangle 5"/>
          <p:cNvSpPr/>
          <p:nvPr/>
        </p:nvSpPr>
        <p:spPr>
          <a:xfrm>
            <a:off x="4267200" y="2114550"/>
            <a:ext cx="1828800" cy="873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VĂN XUÔI</a:t>
            </a:r>
            <a:endParaRPr lang="en-US" dirty="0"/>
          </a:p>
        </p:txBody>
      </p:sp>
      <p:sp>
        <p:nvSpPr>
          <p:cNvPr id="7" name="Rectangle 6"/>
          <p:cNvSpPr/>
          <p:nvPr/>
        </p:nvSpPr>
        <p:spPr>
          <a:xfrm>
            <a:off x="6934200" y="2038350"/>
            <a:ext cx="1600200" cy="95004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THƠ</a:t>
            </a:r>
            <a:endParaRPr lang="en-US" dirty="0"/>
          </a:p>
        </p:txBody>
      </p:sp>
    </p:spTree>
    <p:extLst>
      <p:ext uri="{BB962C8B-B14F-4D97-AF65-F5344CB8AC3E}">
        <p14:creationId xmlns:p14="http://schemas.microsoft.com/office/powerpoint/2010/main" val="10007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13"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IẾU RỜI LỚ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55481"/>
            <a:ext cx="3886200" cy="4572000"/>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73627" y="306130"/>
            <a:ext cx="3872599" cy="461665"/>
          </a:xfrm>
          <a:prstGeom prst="rect">
            <a:avLst/>
          </a:prstGeom>
        </p:spPr>
        <p:txBody>
          <a:bodyPr wrap="none">
            <a:spAutoFit/>
          </a:bodyPr>
          <a:lstStyle/>
          <a:p>
            <a:r>
              <a:rPr lang="en-US" sz="2400" dirty="0" smtClean="0"/>
              <a:t>HS </a:t>
            </a:r>
            <a:r>
              <a:rPr lang="en-US" sz="2400" dirty="0" err="1" smtClean="0"/>
              <a:t>hoàn</a:t>
            </a:r>
            <a:r>
              <a:rPr lang="en-US" sz="2400" dirty="0" smtClean="0"/>
              <a:t> </a:t>
            </a:r>
            <a:r>
              <a:rPr lang="en-US" sz="2400" dirty="0" err="1"/>
              <a:t>thành</a:t>
            </a:r>
            <a:r>
              <a:rPr lang="en-US" sz="2400" dirty="0"/>
              <a:t> </a:t>
            </a:r>
            <a:r>
              <a:rPr lang="en-US" sz="2400" dirty="0" err="1"/>
              <a:t>phiếu</a:t>
            </a:r>
            <a:r>
              <a:rPr lang="en-US" sz="2400" dirty="0"/>
              <a:t> </a:t>
            </a:r>
            <a:r>
              <a:rPr lang="en-US" sz="2400" dirty="0" err="1"/>
              <a:t>học</a:t>
            </a:r>
            <a:r>
              <a:rPr lang="en-US" sz="2400" dirty="0"/>
              <a:t> </a:t>
            </a:r>
            <a:r>
              <a:rPr lang="en-US" sz="2400" dirty="0" err="1"/>
              <a:t>tập</a:t>
            </a:r>
            <a:r>
              <a:rPr lang="en-US" sz="2400" dirty="0"/>
              <a:t> </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891780"/>
            <a:ext cx="3657599" cy="39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991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down)">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 y="0"/>
            <a:ext cx="90678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79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 y="-95250"/>
            <a:ext cx="8991600" cy="797719"/>
          </a:xfrm>
        </p:spPr>
        <p:txBody>
          <a:bodyPr>
            <a:noAutofit/>
          </a:bodyPr>
          <a:lstStyle/>
          <a:p>
            <a:r>
              <a:rPr lang="en-US" sz="2800" b="1" dirty="0" smtClean="0">
                <a:solidFill>
                  <a:srgbClr val="FF0000"/>
                </a:solidFill>
                <a:effectLst/>
                <a:latin typeface="+mn-lt"/>
                <a:ea typeface="Calibri"/>
              </a:rPr>
              <a:t>CHUYÊN ĐỀ 3:</a:t>
            </a:r>
            <a:endParaRPr lang="en-US" sz="2800" dirty="0">
              <a:solidFill>
                <a:srgbClr val="FF0000"/>
              </a:solidFill>
              <a:latin typeface="+mn-lt"/>
            </a:endParaRPr>
          </a:p>
        </p:txBody>
      </p:sp>
      <p:sp>
        <p:nvSpPr>
          <p:cNvPr id="5" name="Rectangle 4"/>
          <p:cNvSpPr/>
          <p:nvPr/>
        </p:nvSpPr>
        <p:spPr>
          <a:xfrm>
            <a:off x="304801" y="693807"/>
            <a:ext cx="8382000" cy="707886"/>
          </a:xfrm>
          <a:prstGeom prst="rect">
            <a:avLst/>
          </a:prstGeom>
        </p:spPr>
        <p:txBody>
          <a:bodyPr wrap="square">
            <a:spAutoFit/>
          </a:bodyPr>
          <a:lstStyle/>
          <a:p>
            <a:pPr lvl="0"/>
            <a:r>
              <a:rPr lang="en-US" sz="2000" b="1" dirty="0" err="1" smtClean="0">
                <a:solidFill>
                  <a:srgbClr val="002060"/>
                </a:solidFill>
                <a:ea typeface="Times New Roman"/>
              </a:rPr>
              <a:t>Tiết</a:t>
            </a:r>
            <a:r>
              <a:rPr lang="en-US" sz="2000" b="1" dirty="0" smtClean="0">
                <a:solidFill>
                  <a:srgbClr val="002060"/>
                </a:solidFill>
                <a:ea typeface="Times New Roman"/>
              </a:rPr>
              <a:t> </a:t>
            </a:r>
            <a:r>
              <a:rPr lang="en-US" sz="2000" b="1" dirty="0" smtClean="0">
                <a:solidFill>
                  <a:srgbClr val="002060"/>
                </a:solidFill>
                <a:ea typeface="Times New Roman"/>
              </a:rPr>
              <a:t>6-7</a:t>
            </a:r>
            <a:endParaRPr lang="en-US" sz="2000" b="1" dirty="0" smtClean="0">
              <a:solidFill>
                <a:srgbClr val="002060"/>
              </a:solidFill>
              <a:ea typeface="Times New Roman"/>
            </a:endParaRPr>
          </a:p>
          <a:p>
            <a:pPr lvl="0" algn="ctr"/>
            <a:endParaRPr lang="en-US" sz="2000" b="1" dirty="0" smtClean="0">
              <a:solidFill>
                <a:srgbClr val="002060"/>
              </a:solidFill>
              <a:ea typeface="Times New Roman"/>
            </a:endParaRPr>
          </a:p>
        </p:txBody>
      </p:sp>
      <p:pic>
        <p:nvPicPr>
          <p:cNvPr id="6" name="Picture 5"/>
          <p:cNvPicPr>
            <a:picLocks noChangeAspect="1"/>
          </p:cNvPicPr>
          <p:nvPr/>
        </p:nvPicPr>
        <p:blipFill>
          <a:blip r:embed="rId2"/>
          <a:stretch>
            <a:fillRect/>
          </a:stretch>
        </p:blipFill>
        <p:spPr>
          <a:xfrm>
            <a:off x="4419600" y="1727836"/>
            <a:ext cx="2209800" cy="3129914"/>
          </a:xfrm>
          <a:prstGeom prst="rect">
            <a:avLst/>
          </a:prstGeom>
        </p:spPr>
      </p:pic>
      <p:pic>
        <p:nvPicPr>
          <p:cNvPr id="7" name="Picture 6"/>
          <p:cNvPicPr>
            <a:picLocks noChangeAspect="1"/>
          </p:cNvPicPr>
          <p:nvPr/>
        </p:nvPicPr>
        <p:blipFill>
          <a:blip r:embed="rId3"/>
          <a:stretch>
            <a:fillRect/>
          </a:stretch>
        </p:blipFill>
        <p:spPr>
          <a:xfrm>
            <a:off x="6781800" y="1700090"/>
            <a:ext cx="2057400" cy="3157659"/>
          </a:xfrm>
          <a:prstGeom prst="rect">
            <a:avLst/>
          </a:prstGeom>
        </p:spPr>
      </p:pic>
      <p:pic>
        <p:nvPicPr>
          <p:cNvPr id="8" name="Picture 7"/>
          <p:cNvPicPr>
            <a:picLocks noChangeAspect="1"/>
          </p:cNvPicPr>
          <p:nvPr/>
        </p:nvPicPr>
        <p:blipFill>
          <a:blip r:embed="rId4"/>
          <a:stretch>
            <a:fillRect/>
          </a:stretch>
        </p:blipFill>
        <p:spPr>
          <a:xfrm>
            <a:off x="304801" y="1733432"/>
            <a:ext cx="3962400" cy="3124317"/>
          </a:xfrm>
          <a:prstGeom prst="rect">
            <a:avLst/>
          </a:prstGeom>
        </p:spPr>
      </p:pic>
      <p:sp>
        <p:nvSpPr>
          <p:cNvPr id="3" name="Rectangle 2"/>
          <p:cNvSpPr/>
          <p:nvPr/>
        </p:nvSpPr>
        <p:spPr>
          <a:xfrm>
            <a:off x="1066800" y="666750"/>
            <a:ext cx="7886702" cy="830997"/>
          </a:xfrm>
          <a:prstGeom prst="rect">
            <a:avLst/>
          </a:prstGeom>
        </p:spPr>
        <p:txBody>
          <a:bodyPr wrap="square">
            <a:sp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TÌM HIỂU YÊU CẦU CỦA</a:t>
            </a:r>
          </a:p>
          <a:p>
            <a:pPr algn="ctr"/>
            <a:r>
              <a:rPr lang="en-US" sz="2400" b="1" dirty="0">
                <a:solidFill>
                  <a:srgbClr val="0070C0"/>
                </a:solidFill>
                <a:latin typeface="Times New Roman" panose="02020603050405020304" pitchFamily="18" charset="0"/>
                <a:cs typeface="Times New Roman" panose="02020603050405020304" pitchFamily="18" charset="0"/>
              </a:rPr>
              <a:t>HOẠT ĐỘNG GIỚI THIỆU, THỰC HÀNH GIỚI THIỆU</a:t>
            </a:r>
          </a:p>
        </p:txBody>
      </p:sp>
    </p:spTree>
    <p:extLst>
      <p:ext uri="{BB962C8B-B14F-4D97-AF65-F5344CB8AC3E}">
        <p14:creationId xmlns:p14="http://schemas.microsoft.com/office/powerpoint/2010/main" val="206573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57150"/>
            <a:ext cx="533400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KHỞI ĐỘNG: XEM VÀ NHẬN XÉT </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2590800" y="3638550"/>
            <a:ext cx="4038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533400" y="895350"/>
            <a:ext cx="5630061" cy="3657600"/>
          </a:xfrm>
          <a:prstGeom prst="rect">
            <a:avLst/>
          </a:prstGeom>
        </p:spPr>
      </p:pic>
      <p:sp>
        <p:nvSpPr>
          <p:cNvPr id="4" name="Rectangle 3"/>
          <p:cNvSpPr/>
          <p:nvPr/>
        </p:nvSpPr>
        <p:spPr>
          <a:xfrm>
            <a:off x="7010400" y="1123950"/>
            <a:ext cx="1676400" cy="2585323"/>
          </a:xfrm>
          <a:prstGeom prst="rect">
            <a:avLst/>
          </a:prstGeom>
        </p:spPr>
        <p:txBody>
          <a:bodyPr wrap="square">
            <a:spAutoFit/>
          </a:bodyPr>
          <a:lstStyle/>
          <a:p>
            <a:r>
              <a:rPr lang="vi-VN" i="1" dirty="0">
                <a:solidFill>
                  <a:srgbClr val="0070C0"/>
                </a:solidFill>
              </a:rPr>
              <a:t>Nêu đặc điểm của hoạt động thuyết trình và đặc điểm của việc thuyết trình một tập thơ, tập truyện ngắn hoặc tiểu thuyết? </a:t>
            </a:r>
            <a:endParaRPr lang="en-US" i="1" dirty="0">
              <a:solidFill>
                <a:srgbClr val="0070C0"/>
              </a:solidFill>
            </a:endParaRPr>
          </a:p>
        </p:txBody>
      </p:sp>
    </p:spTree>
    <p:extLst>
      <p:ext uri="{BB962C8B-B14F-4D97-AF65-F5344CB8AC3E}">
        <p14:creationId xmlns:p14="http://schemas.microsoft.com/office/powerpoint/2010/main" val="178073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8FAEA0-6FC7-4DEF-AF94-8D1C8483E254}"/>
              </a:ext>
            </a:extLst>
          </p:cNvPr>
          <p:cNvPicPr>
            <a:picLocks noChangeAspect="1"/>
          </p:cNvPicPr>
          <p:nvPr/>
        </p:nvPicPr>
        <p:blipFill>
          <a:blip r:embed="rId2"/>
          <a:stretch>
            <a:fillRect/>
          </a:stretch>
        </p:blipFill>
        <p:spPr>
          <a:xfrm>
            <a:off x="2909330" y="2876550"/>
            <a:ext cx="2697616" cy="2122343"/>
          </a:xfrm>
          <a:prstGeom prst="rect">
            <a:avLst/>
          </a:prstGeom>
        </p:spPr>
      </p:pic>
      <p:pic>
        <p:nvPicPr>
          <p:cNvPr id="11" name="Picture 10">
            <a:extLst>
              <a:ext uri="{FF2B5EF4-FFF2-40B4-BE49-F238E27FC236}">
                <a16:creationId xmlns:a16="http://schemas.microsoft.com/office/drawing/2014/main" id="{7A859F6F-50DF-47B6-BEF7-7E1ABD3624D7}"/>
              </a:ext>
            </a:extLst>
          </p:cNvPr>
          <p:cNvPicPr>
            <a:picLocks noChangeAspect="1"/>
          </p:cNvPicPr>
          <p:nvPr/>
        </p:nvPicPr>
        <p:blipFill>
          <a:blip r:embed="rId3"/>
          <a:stretch>
            <a:fillRect/>
          </a:stretch>
        </p:blipFill>
        <p:spPr>
          <a:xfrm>
            <a:off x="5896576" y="3148185"/>
            <a:ext cx="2697616" cy="1875294"/>
          </a:xfrm>
          <a:prstGeom prst="rect">
            <a:avLst/>
          </a:prstGeom>
        </p:spPr>
      </p:pic>
      <p:pic>
        <p:nvPicPr>
          <p:cNvPr id="12" name="Picture 11">
            <a:extLst>
              <a:ext uri="{FF2B5EF4-FFF2-40B4-BE49-F238E27FC236}">
                <a16:creationId xmlns:a16="http://schemas.microsoft.com/office/drawing/2014/main" id="{044E5C22-B839-4571-BA8E-62B61F056697}"/>
              </a:ext>
            </a:extLst>
          </p:cNvPr>
          <p:cNvPicPr>
            <a:picLocks noChangeAspect="1"/>
          </p:cNvPicPr>
          <p:nvPr/>
        </p:nvPicPr>
        <p:blipFill>
          <a:blip r:embed="rId4"/>
          <a:stretch>
            <a:fillRect/>
          </a:stretch>
        </p:blipFill>
        <p:spPr>
          <a:xfrm>
            <a:off x="3200400" y="361951"/>
            <a:ext cx="5393791" cy="2209799"/>
          </a:xfrm>
          <a:prstGeom prst="rect">
            <a:avLst/>
          </a:prstGeom>
        </p:spPr>
      </p:pic>
      <p:pic>
        <p:nvPicPr>
          <p:cNvPr id="13" name="Picture 12"/>
          <p:cNvPicPr>
            <a:picLocks noChangeAspect="1"/>
          </p:cNvPicPr>
          <p:nvPr/>
        </p:nvPicPr>
        <p:blipFill>
          <a:blip r:embed="rId5"/>
          <a:stretch>
            <a:fillRect/>
          </a:stretch>
        </p:blipFill>
        <p:spPr>
          <a:xfrm>
            <a:off x="228600" y="1047750"/>
            <a:ext cx="2573977" cy="3951143"/>
          </a:xfrm>
          <a:prstGeom prst="rect">
            <a:avLst/>
          </a:prstGeom>
        </p:spPr>
      </p:pic>
      <p:sp>
        <p:nvSpPr>
          <p:cNvPr id="3" name="Rectangle 2"/>
          <p:cNvSpPr/>
          <p:nvPr/>
        </p:nvSpPr>
        <p:spPr>
          <a:xfrm>
            <a:off x="533400" y="209550"/>
            <a:ext cx="1828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GIỚI THIỆU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06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4A9E24F1-E0B2-450D-9820-2EADE43D6487}"/>
              </a:ext>
            </a:extLst>
          </p:cNvPr>
          <p:cNvPicPr>
            <a:picLocks noChangeAspect="1"/>
          </p:cNvPicPr>
          <p:nvPr/>
        </p:nvPicPr>
        <p:blipFill>
          <a:blip r:embed="rId2"/>
          <a:stretch>
            <a:fillRect/>
          </a:stretch>
        </p:blipFill>
        <p:spPr>
          <a:xfrm>
            <a:off x="332664" y="-6435"/>
            <a:ext cx="2063783" cy="2696196"/>
          </a:xfrm>
          <a:prstGeom prst="rect">
            <a:avLst/>
          </a:prstGeom>
        </p:spPr>
      </p:pic>
      <p:pic>
        <p:nvPicPr>
          <p:cNvPr id="6" name="Picture 5" descr="A close up of a book&#10;&#10;Description automatically generated with low confidence">
            <a:extLst>
              <a:ext uri="{FF2B5EF4-FFF2-40B4-BE49-F238E27FC236}">
                <a16:creationId xmlns:a16="http://schemas.microsoft.com/office/drawing/2014/main" id="{49A22657-0E3F-4434-8D92-8D2E8DBFABB9}"/>
              </a:ext>
            </a:extLst>
          </p:cNvPr>
          <p:cNvPicPr>
            <a:picLocks noChangeAspect="1"/>
          </p:cNvPicPr>
          <p:nvPr/>
        </p:nvPicPr>
        <p:blipFill>
          <a:blip r:embed="rId3"/>
          <a:stretch>
            <a:fillRect/>
          </a:stretch>
        </p:blipFill>
        <p:spPr>
          <a:xfrm>
            <a:off x="4884287" y="-6435"/>
            <a:ext cx="1960031" cy="2414377"/>
          </a:xfrm>
          <a:prstGeom prst="rect">
            <a:avLst/>
          </a:prstGeom>
        </p:spPr>
      </p:pic>
      <p:pic>
        <p:nvPicPr>
          <p:cNvPr id="8" name="Picture 7" descr="Map&#10;&#10;Description automatically generated">
            <a:extLst>
              <a:ext uri="{FF2B5EF4-FFF2-40B4-BE49-F238E27FC236}">
                <a16:creationId xmlns:a16="http://schemas.microsoft.com/office/drawing/2014/main" id="{4D7F1DEC-34FC-45A5-8D76-45B7A710FE3D}"/>
              </a:ext>
            </a:extLst>
          </p:cNvPr>
          <p:cNvPicPr>
            <a:picLocks noChangeAspect="1"/>
          </p:cNvPicPr>
          <p:nvPr/>
        </p:nvPicPr>
        <p:blipFill>
          <a:blip r:embed="rId4"/>
          <a:stretch>
            <a:fillRect/>
          </a:stretch>
        </p:blipFill>
        <p:spPr>
          <a:xfrm>
            <a:off x="7104349" y="0"/>
            <a:ext cx="1864990" cy="2407942"/>
          </a:xfrm>
          <a:prstGeom prst="rect">
            <a:avLst/>
          </a:prstGeom>
        </p:spPr>
      </p:pic>
      <p:pic>
        <p:nvPicPr>
          <p:cNvPr id="4" name="Picture 3" descr="Map&#10;&#10;Description automatically generated">
            <a:extLst>
              <a:ext uri="{FF2B5EF4-FFF2-40B4-BE49-F238E27FC236}">
                <a16:creationId xmlns:a16="http://schemas.microsoft.com/office/drawing/2014/main" id="{9D1CEE6B-ADFF-433C-A695-7FD60FDA67FA}"/>
              </a:ext>
            </a:extLst>
          </p:cNvPr>
          <p:cNvPicPr>
            <a:picLocks noChangeAspect="1"/>
          </p:cNvPicPr>
          <p:nvPr/>
        </p:nvPicPr>
        <p:blipFill>
          <a:blip r:embed="rId5"/>
          <a:stretch>
            <a:fillRect/>
          </a:stretch>
        </p:blipFill>
        <p:spPr>
          <a:xfrm>
            <a:off x="2529227" y="92818"/>
            <a:ext cx="2166279" cy="2450627"/>
          </a:xfrm>
          <a:prstGeom prst="rect">
            <a:avLst/>
          </a:prstGeom>
        </p:spPr>
      </p:pic>
      <p:pic>
        <p:nvPicPr>
          <p:cNvPr id="11" name="Picture 10"/>
          <p:cNvPicPr>
            <a:picLocks noChangeAspect="1"/>
          </p:cNvPicPr>
          <p:nvPr/>
        </p:nvPicPr>
        <p:blipFill>
          <a:blip r:embed="rId6"/>
          <a:stretch>
            <a:fillRect/>
          </a:stretch>
        </p:blipFill>
        <p:spPr>
          <a:xfrm>
            <a:off x="296887" y="2867891"/>
            <a:ext cx="3988367" cy="2012868"/>
          </a:xfrm>
          <a:prstGeom prst="rect">
            <a:avLst/>
          </a:prstGeom>
        </p:spPr>
      </p:pic>
      <p:pic>
        <p:nvPicPr>
          <p:cNvPr id="3" name="Picture 2"/>
          <p:cNvPicPr>
            <a:picLocks noChangeAspect="1"/>
          </p:cNvPicPr>
          <p:nvPr/>
        </p:nvPicPr>
        <p:blipFill>
          <a:blip r:embed="rId7"/>
          <a:stretch>
            <a:fillRect/>
          </a:stretch>
        </p:blipFill>
        <p:spPr>
          <a:xfrm>
            <a:off x="4495800" y="2805953"/>
            <a:ext cx="2514600" cy="2074806"/>
          </a:xfrm>
          <a:prstGeom prst="rect">
            <a:avLst/>
          </a:prstGeom>
        </p:spPr>
      </p:pic>
      <p:pic>
        <p:nvPicPr>
          <p:cNvPr id="5" name="Picture 4"/>
          <p:cNvPicPr>
            <a:picLocks noChangeAspect="1"/>
          </p:cNvPicPr>
          <p:nvPr/>
        </p:nvPicPr>
        <p:blipFill>
          <a:blip r:embed="rId8"/>
          <a:stretch>
            <a:fillRect/>
          </a:stretch>
        </p:blipFill>
        <p:spPr>
          <a:xfrm>
            <a:off x="7086599" y="2809653"/>
            <a:ext cx="1882739" cy="2071106"/>
          </a:xfrm>
          <a:prstGeom prst="rect">
            <a:avLst/>
          </a:prstGeom>
        </p:spPr>
      </p:pic>
    </p:spTree>
    <p:extLst>
      <p:ext uri="{BB962C8B-B14F-4D97-AF65-F5344CB8AC3E}">
        <p14:creationId xmlns:p14="http://schemas.microsoft.com/office/powerpoint/2010/main" val="630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anim calcmode="lin" valueType="num">
                                      <p:cBhvr>
                                        <p:cTn id="12" dur="2000" fill="hold"/>
                                        <p:tgtEl>
                                          <p:spTgt spid="9"/>
                                        </p:tgtEl>
                                        <p:attrNameLst>
                                          <p:attrName>ppt_w</p:attrName>
                                        </p:attrNameLst>
                                      </p:cBhvr>
                                      <p:tavLst>
                                        <p:tav tm="0" fmla="#ppt_w*sin(2.5*pi*$)">
                                          <p:val>
                                            <p:fltVal val="0"/>
                                          </p:val>
                                        </p:tav>
                                        <p:tav tm="100000">
                                          <p:val>
                                            <p:fltVal val="1"/>
                                          </p:val>
                                        </p:tav>
                                      </p:tavLst>
                                    </p:anim>
                                    <p:anim calcmode="lin" valueType="num">
                                      <p:cBhvr>
                                        <p:cTn id="13" dur="2000" fill="hold"/>
                                        <p:tgtEl>
                                          <p:spTgt spid="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anim calcmode="lin" valueType="num">
                                      <p:cBhvr>
                                        <p:cTn id="17" dur="2000" fill="hold"/>
                                        <p:tgtEl>
                                          <p:spTgt spid="4"/>
                                        </p:tgtEl>
                                        <p:attrNameLst>
                                          <p:attrName>ppt_w</p:attrName>
                                        </p:attrNameLst>
                                      </p:cBhvr>
                                      <p:tavLst>
                                        <p:tav tm="0" fmla="#ppt_w*sin(2.5*pi*$)">
                                          <p:val>
                                            <p:fltVal val="0"/>
                                          </p:val>
                                        </p:tav>
                                        <p:tav tm="100000">
                                          <p:val>
                                            <p:fltVal val="1"/>
                                          </p:val>
                                        </p:tav>
                                      </p:tavLst>
                                    </p:anim>
                                    <p:anim calcmode="lin" valueType="num">
                                      <p:cBhvr>
                                        <p:cTn id="18" dur="2000" fill="hold"/>
                                        <p:tgtEl>
                                          <p:spTgt spid="4"/>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anim calcmode="lin" valueType="num">
                                      <p:cBhvr>
                                        <p:cTn id="27" dur="2000" fill="hold"/>
                                        <p:tgtEl>
                                          <p:spTgt spid="8"/>
                                        </p:tgtEl>
                                        <p:attrNameLst>
                                          <p:attrName>ppt_w</p:attrName>
                                        </p:attrNameLst>
                                      </p:cBhvr>
                                      <p:tavLst>
                                        <p:tav tm="0" fmla="#ppt_w*sin(2.5*pi*$)">
                                          <p:val>
                                            <p:fltVal val="0"/>
                                          </p:val>
                                        </p:tav>
                                        <p:tav tm="100000">
                                          <p:val>
                                            <p:fltVal val="1"/>
                                          </p:val>
                                        </p:tav>
                                      </p:tavLst>
                                    </p:anim>
                                    <p:anim calcmode="lin" valueType="num">
                                      <p:cBhvr>
                                        <p:cTn id="28" dur="2000" fill="hold"/>
                                        <p:tgtEl>
                                          <p:spTgt spid="8"/>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000"/>
                                        <p:tgtEl>
                                          <p:spTgt spid="3"/>
                                        </p:tgtEl>
                                      </p:cBhvr>
                                    </p:animEffect>
                                    <p:anim calcmode="lin" valueType="num">
                                      <p:cBhvr>
                                        <p:cTn id="32" dur="2000" fill="hold"/>
                                        <p:tgtEl>
                                          <p:spTgt spid="3"/>
                                        </p:tgtEl>
                                        <p:attrNameLst>
                                          <p:attrName>ppt_w</p:attrName>
                                        </p:attrNameLst>
                                      </p:cBhvr>
                                      <p:tavLst>
                                        <p:tav tm="0" fmla="#ppt_w*sin(2.5*pi*$)">
                                          <p:val>
                                            <p:fltVal val="0"/>
                                          </p:val>
                                        </p:tav>
                                        <p:tav tm="100000">
                                          <p:val>
                                            <p:fltVal val="1"/>
                                          </p:val>
                                        </p:tav>
                                      </p:tavLst>
                                    </p:anim>
                                    <p:anim calcmode="lin" valueType="num">
                                      <p:cBhvr>
                                        <p:cTn id="33" dur="2000" fill="hold"/>
                                        <p:tgtEl>
                                          <p:spTgt spid="3"/>
                                        </p:tgtEl>
                                        <p:attrNameLst>
                                          <p:attrName>ppt_h</p:attrName>
                                        </p:attrNameLst>
                                      </p:cBhvr>
                                      <p:tavLst>
                                        <p:tav tm="0">
                                          <p:val>
                                            <p:strVal val="#ppt_h"/>
                                          </p:val>
                                        </p:tav>
                                        <p:tav tm="100000">
                                          <p:val>
                                            <p:strVal val="#ppt_h"/>
                                          </p:val>
                                        </p:tav>
                                      </p:tavLst>
                                    </p:anim>
                                  </p:childTnLst>
                                </p:cTn>
                              </p:par>
                              <p:par>
                                <p:cTn id="34" presetID="45"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000"/>
                                        <p:tgtEl>
                                          <p:spTgt spid="5"/>
                                        </p:tgtEl>
                                      </p:cBhvr>
                                    </p:animEffect>
                                    <p:anim calcmode="lin" valueType="num">
                                      <p:cBhvr>
                                        <p:cTn id="37" dur="2000" fill="hold"/>
                                        <p:tgtEl>
                                          <p:spTgt spid="5"/>
                                        </p:tgtEl>
                                        <p:attrNameLst>
                                          <p:attrName>ppt_w</p:attrName>
                                        </p:attrNameLst>
                                      </p:cBhvr>
                                      <p:tavLst>
                                        <p:tav tm="0" fmla="#ppt_w*sin(2.5*pi*$)">
                                          <p:val>
                                            <p:fltVal val="0"/>
                                          </p:val>
                                        </p:tav>
                                        <p:tav tm="100000">
                                          <p:val>
                                            <p:fltVal val="1"/>
                                          </p:val>
                                        </p:tav>
                                      </p:tavLst>
                                    </p:anim>
                                    <p:anim calcmode="lin" valueType="num">
                                      <p:cBhvr>
                                        <p:cTn id="38"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00100" y="1564991"/>
            <a:ext cx="7391399" cy="1225526"/>
            <a:chOff x="1066801" y="1581517"/>
            <a:chExt cx="7391399" cy="1225526"/>
          </a:xfrm>
        </p:grpSpPr>
        <p:sp>
          <p:nvSpPr>
            <p:cNvPr id="7" name="Freeform 6"/>
            <p:cNvSpPr/>
            <p:nvPr/>
          </p:nvSpPr>
          <p:spPr>
            <a:xfrm>
              <a:off x="1066801" y="1581517"/>
              <a:ext cx="857867" cy="1225526"/>
            </a:xfrm>
            <a:custGeom>
              <a:avLst/>
              <a:gdLst>
                <a:gd name="connsiteX0" fmla="*/ 0 w 1225525"/>
                <a:gd name="connsiteY0" fmla="*/ 0 h 857867"/>
                <a:gd name="connsiteX1" fmla="*/ 796592 w 1225525"/>
                <a:gd name="connsiteY1" fmla="*/ 0 h 857867"/>
                <a:gd name="connsiteX2" fmla="*/ 1225525 w 1225525"/>
                <a:gd name="connsiteY2" fmla="*/ 428934 h 857867"/>
                <a:gd name="connsiteX3" fmla="*/ 796592 w 1225525"/>
                <a:gd name="connsiteY3" fmla="*/ 857867 h 857867"/>
                <a:gd name="connsiteX4" fmla="*/ 0 w 1225525"/>
                <a:gd name="connsiteY4" fmla="*/ 857867 h 857867"/>
                <a:gd name="connsiteX5" fmla="*/ 428934 w 1225525"/>
                <a:gd name="connsiteY5" fmla="*/ 428934 h 857867"/>
                <a:gd name="connsiteX6" fmla="*/ 0 w 1225525"/>
                <a:gd name="connsiteY6" fmla="*/ 0 h 85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525" h="857867">
                  <a:moveTo>
                    <a:pt x="1225524" y="0"/>
                  </a:moveTo>
                  <a:lnTo>
                    <a:pt x="1225524" y="557614"/>
                  </a:lnTo>
                  <a:lnTo>
                    <a:pt x="612762" y="857867"/>
                  </a:lnTo>
                  <a:lnTo>
                    <a:pt x="1" y="557614"/>
                  </a:lnTo>
                  <a:lnTo>
                    <a:pt x="1" y="0"/>
                  </a:lnTo>
                  <a:lnTo>
                    <a:pt x="612762" y="300254"/>
                  </a:lnTo>
                  <a:lnTo>
                    <a:pt x="1225524"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41" tIns="444175" rIns="15239" bIns="444173" numCol="1" spcCol="1270" anchor="ctr" anchorCtr="0">
              <a:noAutofit/>
            </a:bodyPr>
            <a:lstStyle/>
            <a:p>
              <a:pPr lvl="0" algn="ctr" defTabSz="1066800">
                <a:lnSpc>
                  <a:spcPct val="90000"/>
                </a:lnSpc>
                <a:spcBef>
                  <a:spcPct val="0"/>
                </a:spcBef>
                <a:spcAft>
                  <a:spcPct val="35000"/>
                </a:spcAft>
              </a:pPr>
              <a:endParaRPr lang="en-US" sz="2400" kern="1200" dirty="0"/>
            </a:p>
          </p:txBody>
        </p:sp>
        <p:sp>
          <p:nvSpPr>
            <p:cNvPr id="8" name="Freeform 7"/>
            <p:cNvSpPr/>
            <p:nvPr/>
          </p:nvSpPr>
          <p:spPr>
            <a:xfrm>
              <a:off x="1924667" y="1605843"/>
              <a:ext cx="6533533" cy="747944"/>
            </a:xfrm>
            <a:custGeom>
              <a:avLst/>
              <a:gdLst>
                <a:gd name="connsiteX0" fmla="*/ 124660 w 747943"/>
                <a:gd name="connsiteY0" fmla="*/ 0 h 6533532"/>
                <a:gd name="connsiteX1" fmla="*/ 623283 w 747943"/>
                <a:gd name="connsiteY1" fmla="*/ 0 h 6533532"/>
                <a:gd name="connsiteX2" fmla="*/ 747943 w 747943"/>
                <a:gd name="connsiteY2" fmla="*/ 124660 h 6533532"/>
                <a:gd name="connsiteX3" fmla="*/ 747943 w 747943"/>
                <a:gd name="connsiteY3" fmla="*/ 6533532 h 6533532"/>
                <a:gd name="connsiteX4" fmla="*/ 747943 w 747943"/>
                <a:gd name="connsiteY4" fmla="*/ 6533532 h 6533532"/>
                <a:gd name="connsiteX5" fmla="*/ 0 w 747943"/>
                <a:gd name="connsiteY5" fmla="*/ 6533532 h 6533532"/>
                <a:gd name="connsiteX6" fmla="*/ 0 w 747943"/>
                <a:gd name="connsiteY6" fmla="*/ 6533532 h 6533532"/>
                <a:gd name="connsiteX7" fmla="*/ 0 w 747943"/>
                <a:gd name="connsiteY7" fmla="*/ 124660 h 6533532"/>
                <a:gd name="connsiteX8" fmla="*/ 124660 w 747943"/>
                <a:gd name="connsiteY8" fmla="*/ 0 h 653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943" h="6533532">
                  <a:moveTo>
                    <a:pt x="747943" y="1088950"/>
                  </a:moveTo>
                  <a:lnTo>
                    <a:pt x="747943" y="5444582"/>
                  </a:lnTo>
                  <a:cubicBezTo>
                    <a:pt x="747943" y="6045992"/>
                    <a:pt x="741554" y="6533528"/>
                    <a:pt x="733672" y="6533528"/>
                  </a:cubicBezTo>
                  <a:lnTo>
                    <a:pt x="0" y="6533528"/>
                  </a:lnTo>
                  <a:lnTo>
                    <a:pt x="0" y="6533528"/>
                  </a:lnTo>
                  <a:lnTo>
                    <a:pt x="0" y="4"/>
                  </a:lnTo>
                  <a:lnTo>
                    <a:pt x="0" y="4"/>
                  </a:lnTo>
                  <a:lnTo>
                    <a:pt x="733672" y="4"/>
                  </a:lnTo>
                  <a:cubicBezTo>
                    <a:pt x="741554" y="4"/>
                    <a:pt x="747943" y="487540"/>
                    <a:pt x="747943" y="1088950"/>
                  </a:cubicBez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51752" rIns="51752" bIns="51753" numCol="1" spcCol="1270" anchor="ctr" anchorCtr="0">
              <a:noAutofit/>
            </a:bodyPr>
            <a:lstStyle/>
            <a:p>
              <a:pPr marL="228600" lvl="1" indent="-228600" algn="l" defTabSz="1066800">
                <a:lnSpc>
                  <a:spcPct val="90000"/>
                </a:lnSpc>
                <a:spcBef>
                  <a:spcPct val="0"/>
                </a:spcBef>
                <a:spcAft>
                  <a:spcPct val="15000"/>
                </a:spcAft>
                <a:buChar char="••"/>
              </a:pPr>
              <a:endParaRPr lang="en-US" sz="2400" b="1" kern="1200" dirty="0">
                <a:solidFill>
                  <a:srgbClr val="FF0000"/>
                </a:solidFill>
              </a:endParaRPr>
            </a:p>
          </p:txBody>
        </p:sp>
      </p:grpSp>
      <p:grpSp>
        <p:nvGrpSpPr>
          <p:cNvPr id="14" name="Group 13"/>
          <p:cNvGrpSpPr/>
          <p:nvPr/>
        </p:nvGrpSpPr>
        <p:grpSpPr>
          <a:xfrm>
            <a:off x="827788" y="2571750"/>
            <a:ext cx="7391399" cy="1225525"/>
            <a:chOff x="1066801" y="2606687"/>
            <a:chExt cx="7391399" cy="1225525"/>
          </a:xfrm>
        </p:grpSpPr>
        <p:sp>
          <p:nvSpPr>
            <p:cNvPr id="9" name="Freeform 8"/>
            <p:cNvSpPr/>
            <p:nvPr/>
          </p:nvSpPr>
          <p:spPr>
            <a:xfrm>
              <a:off x="1066801" y="2606687"/>
              <a:ext cx="857867" cy="1225525"/>
            </a:xfrm>
            <a:custGeom>
              <a:avLst/>
              <a:gdLst>
                <a:gd name="connsiteX0" fmla="*/ 0 w 1225525"/>
                <a:gd name="connsiteY0" fmla="*/ 0 h 857867"/>
                <a:gd name="connsiteX1" fmla="*/ 796592 w 1225525"/>
                <a:gd name="connsiteY1" fmla="*/ 0 h 857867"/>
                <a:gd name="connsiteX2" fmla="*/ 1225525 w 1225525"/>
                <a:gd name="connsiteY2" fmla="*/ 428934 h 857867"/>
                <a:gd name="connsiteX3" fmla="*/ 796592 w 1225525"/>
                <a:gd name="connsiteY3" fmla="*/ 857867 h 857867"/>
                <a:gd name="connsiteX4" fmla="*/ 0 w 1225525"/>
                <a:gd name="connsiteY4" fmla="*/ 857867 h 857867"/>
                <a:gd name="connsiteX5" fmla="*/ 428934 w 1225525"/>
                <a:gd name="connsiteY5" fmla="*/ 428934 h 857867"/>
                <a:gd name="connsiteX6" fmla="*/ 0 w 1225525"/>
                <a:gd name="connsiteY6" fmla="*/ 0 h 85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525" h="857867">
                  <a:moveTo>
                    <a:pt x="1225524" y="0"/>
                  </a:moveTo>
                  <a:lnTo>
                    <a:pt x="1225524" y="557614"/>
                  </a:lnTo>
                  <a:lnTo>
                    <a:pt x="612762" y="857867"/>
                  </a:lnTo>
                  <a:lnTo>
                    <a:pt x="1" y="557614"/>
                  </a:lnTo>
                  <a:lnTo>
                    <a:pt x="1" y="0"/>
                  </a:lnTo>
                  <a:lnTo>
                    <a:pt x="612762" y="300254"/>
                  </a:lnTo>
                  <a:lnTo>
                    <a:pt x="1225524" y="0"/>
                  </a:lnTo>
                  <a:close/>
                </a:path>
              </a:pathLst>
            </a:custGeom>
          </p:spPr>
          <p:style>
            <a:lnRef idx="2">
              <a:schemeClr val="accent5">
                <a:hueOff val="-4966938"/>
                <a:satOff val="19906"/>
                <a:lumOff val="4314"/>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15241" tIns="444174" rIns="15239" bIns="444173" numCol="1" spcCol="1270" anchor="ctr" anchorCtr="0">
              <a:noAutofit/>
            </a:bodyPr>
            <a:lstStyle/>
            <a:p>
              <a:pPr lvl="0" algn="ctr" defTabSz="1066800">
                <a:lnSpc>
                  <a:spcPct val="90000"/>
                </a:lnSpc>
                <a:spcBef>
                  <a:spcPct val="0"/>
                </a:spcBef>
                <a:spcAft>
                  <a:spcPct val="35000"/>
                </a:spcAft>
              </a:pPr>
              <a:endParaRPr lang="en-US" sz="2400" kern="1200"/>
            </a:p>
          </p:txBody>
        </p:sp>
        <p:sp>
          <p:nvSpPr>
            <p:cNvPr id="10" name="Freeform 9"/>
            <p:cNvSpPr/>
            <p:nvPr/>
          </p:nvSpPr>
          <p:spPr>
            <a:xfrm>
              <a:off x="1924667" y="2606687"/>
              <a:ext cx="6533533" cy="796592"/>
            </a:xfrm>
            <a:custGeom>
              <a:avLst/>
              <a:gdLst>
                <a:gd name="connsiteX0" fmla="*/ 132768 w 796591"/>
                <a:gd name="connsiteY0" fmla="*/ 0 h 6533532"/>
                <a:gd name="connsiteX1" fmla="*/ 663823 w 796591"/>
                <a:gd name="connsiteY1" fmla="*/ 0 h 6533532"/>
                <a:gd name="connsiteX2" fmla="*/ 796591 w 796591"/>
                <a:gd name="connsiteY2" fmla="*/ 132768 h 6533532"/>
                <a:gd name="connsiteX3" fmla="*/ 796591 w 796591"/>
                <a:gd name="connsiteY3" fmla="*/ 6533532 h 6533532"/>
                <a:gd name="connsiteX4" fmla="*/ 796591 w 796591"/>
                <a:gd name="connsiteY4" fmla="*/ 6533532 h 6533532"/>
                <a:gd name="connsiteX5" fmla="*/ 0 w 796591"/>
                <a:gd name="connsiteY5" fmla="*/ 6533532 h 6533532"/>
                <a:gd name="connsiteX6" fmla="*/ 0 w 796591"/>
                <a:gd name="connsiteY6" fmla="*/ 6533532 h 6533532"/>
                <a:gd name="connsiteX7" fmla="*/ 0 w 796591"/>
                <a:gd name="connsiteY7" fmla="*/ 132768 h 6533532"/>
                <a:gd name="connsiteX8" fmla="*/ 132768 w 796591"/>
                <a:gd name="connsiteY8" fmla="*/ 0 h 653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91" h="6533532">
                  <a:moveTo>
                    <a:pt x="796591" y="1088948"/>
                  </a:moveTo>
                  <a:lnTo>
                    <a:pt x="796591" y="5444584"/>
                  </a:lnTo>
                  <a:cubicBezTo>
                    <a:pt x="796591" y="6045993"/>
                    <a:pt x="789344" y="6533528"/>
                    <a:pt x="780403" y="6533528"/>
                  </a:cubicBezTo>
                  <a:lnTo>
                    <a:pt x="0" y="6533528"/>
                  </a:lnTo>
                  <a:lnTo>
                    <a:pt x="0" y="6533528"/>
                  </a:lnTo>
                  <a:lnTo>
                    <a:pt x="0" y="4"/>
                  </a:lnTo>
                  <a:lnTo>
                    <a:pt x="0" y="4"/>
                  </a:lnTo>
                  <a:lnTo>
                    <a:pt x="780403" y="4"/>
                  </a:lnTo>
                  <a:cubicBezTo>
                    <a:pt x="789344" y="4"/>
                    <a:pt x="796591" y="487539"/>
                    <a:pt x="796591" y="1088948"/>
                  </a:cubicBezTo>
                  <a:close/>
                </a:path>
              </a:pathLst>
            </a:custGeom>
          </p:spPr>
          <p:style>
            <a:lnRef idx="2">
              <a:schemeClr val="accent5">
                <a:hueOff val="-4966938"/>
                <a:satOff val="19906"/>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54126" rIns="54126" bIns="54127" numCol="1" spcCol="1270" anchor="ctr" anchorCtr="0">
              <a:noAutofit/>
            </a:bodyPr>
            <a:lstStyle/>
            <a:p>
              <a:pPr marL="0" lvl="1" algn="l" defTabSz="1066800">
                <a:lnSpc>
                  <a:spcPct val="90000"/>
                </a:lnSpc>
                <a:spcBef>
                  <a:spcPct val="0"/>
                </a:spcBef>
                <a:spcAft>
                  <a:spcPct val="15000"/>
                </a:spcAft>
              </a:pPr>
              <a:endParaRPr lang="en-US" sz="2400" b="1" kern="1200" dirty="0"/>
            </a:p>
          </p:txBody>
        </p:sp>
      </p:grpSp>
      <p:grpSp>
        <p:nvGrpSpPr>
          <p:cNvPr id="15" name="Group 14"/>
          <p:cNvGrpSpPr/>
          <p:nvPr/>
        </p:nvGrpSpPr>
        <p:grpSpPr>
          <a:xfrm>
            <a:off x="827788" y="3631855"/>
            <a:ext cx="7391399" cy="1225525"/>
            <a:chOff x="1066801" y="3631855"/>
            <a:chExt cx="7391399" cy="1225525"/>
          </a:xfrm>
        </p:grpSpPr>
        <p:sp>
          <p:nvSpPr>
            <p:cNvPr id="11" name="Freeform 10"/>
            <p:cNvSpPr/>
            <p:nvPr/>
          </p:nvSpPr>
          <p:spPr>
            <a:xfrm>
              <a:off x="1066801" y="3631855"/>
              <a:ext cx="857867" cy="1225525"/>
            </a:xfrm>
            <a:custGeom>
              <a:avLst/>
              <a:gdLst>
                <a:gd name="connsiteX0" fmla="*/ 0 w 1225525"/>
                <a:gd name="connsiteY0" fmla="*/ 0 h 857867"/>
                <a:gd name="connsiteX1" fmla="*/ 796592 w 1225525"/>
                <a:gd name="connsiteY1" fmla="*/ 0 h 857867"/>
                <a:gd name="connsiteX2" fmla="*/ 1225525 w 1225525"/>
                <a:gd name="connsiteY2" fmla="*/ 428934 h 857867"/>
                <a:gd name="connsiteX3" fmla="*/ 796592 w 1225525"/>
                <a:gd name="connsiteY3" fmla="*/ 857867 h 857867"/>
                <a:gd name="connsiteX4" fmla="*/ 0 w 1225525"/>
                <a:gd name="connsiteY4" fmla="*/ 857867 h 857867"/>
                <a:gd name="connsiteX5" fmla="*/ 428934 w 1225525"/>
                <a:gd name="connsiteY5" fmla="*/ 428934 h 857867"/>
                <a:gd name="connsiteX6" fmla="*/ 0 w 1225525"/>
                <a:gd name="connsiteY6" fmla="*/ 0 h 85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525" h="857867">
                  <a:moveTo>
                    <a:pt x="1225524" y="0"/>
                  </a:moveTo>
                  <a:lnTo>
                    <a:pt x="1225524" y="557614"/>
                  </a:lnTo>
                  <a:lnTo>
                    <a:pt x="612762" y="857867"/>
                  </a:lnTo>
                  <a:lnTo>
                    <a:pt x="1" y="557614"/>
                  </a:lnTo>
                  <a:lnTo>
                    <a:pt x="1" y="0"/>
                  </a:lnTo>
                  <a:lnTo>
                    <a:pt x="612762" y="300254"/>
                  </a:lnTo>
                  <a:lnTo>
                    <a:pt x="1225524" y="0"/>
                  </a:lnTo>
                  <a:close/>
                </a:path>
              </a:pathLst>
            </a:custGeom>
          </p:spPr>
          <p:style>
            <a:lnRef idx="2">
              <a:schemeClr val="accent5">
                <a:hueOff val="-9933876"/>
                <a:satOff val="39811"/>
                <a:lumOff val="8628"/>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5241" tIns="444174" rIns="15239" bIns="444173" numCol="1" spcCol="1270" anchor="ctr" anchorCtr="0">
              <a:noAutofit/>
            </a:bodyPr>
            <a:lstStyle/>
            <a:p>
              <a:pPr lvl="0" algn="ctr" defTabSz="1066800">
                <a:lnSpc>
                  <a:spcPct val="90000"/>
                </a:lnSpc>
                <a:spcBef>
                  <a:spcPct val="0"/>
                </a:spcBef>
                <a:spcAft>
                  <a:spcPct val="35000"/>
                </a:spcAft>
              </a:pPr>
              <a:endParaRPr lang="en-US" sz="2400" kern="1200"/>
            </a:p>
          </p:txBody>
        </p:sp>
        <p:sp>
          <p:nvSpPr>
            <p:cNvPr id="12" name="Freeform 11"/>
            <p:cNvSpPr/>
            <p:nvPr/>
          </p:nvSpPr>
          <p:spPr>
            <a:xfrm>
              <a:off x="1924667" y="3631856"/>
              <a:ext cx="6533533" cy="796592"/>
            </a:xfrm>
            <a:custGeom>
              <a:avLst/>
              <a:gdLst>
                <a:gd name="connsiteX0" fmla="*/ 132768 w 796591"/>
                <a:gd name="connsiteY0" fmla="*/ 0 h 6533532"/>
                <a:gd name="connsiteX1" fmla="*/ 663823 w 796591"/>
                <a:gd name="connsiteY1" fmla="*/ 0 h 6533532"/>
                <a:gd name="connsiteX2" fmla="*/ 796591 w 796591"/>
                <a:gd name="connsiteY2" fmla="*/ 132768 h 6533532"/>
                <a:gd name="connsiteX3" fmla="*/ 796591 w 796591"/>
                <a:gd name="connsiteY3" fmla="*/ 6533532 h 6533532"/>
                <a:gd name="connsiteX4" fmla="*/ 796591 w 796591"/>
                <a:gd name="connsiteY4" fmla="*/ 6533532 h 6533532"/>
                <a:gd name="connsiteX5" fmla="*/ 0 w 796591"/>
                <a:gd name="connsiteY5" fmla="*/ 6533532 h 6533532"/>
                <a:gd name="connsiteX6" fmla="*/ 0 w 796591"/>
                <a:gd name="connsiteY6" fmla="*/ 6533532 h 6533532"/>
                <a:gd name="connsiteX7" fmla="*/ 0 w 796591"/>
                <a:gd name="connsiteY7" fmla="*/ 132768 h 6533532"/>
                <a:gd name="connsiteX8" fmla="*/ 132768 w 796591"/>
                <a:gd name="connsiteY8" fmla="*/ 0 h 653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91" h="6533532">
                  <a:moveTo>
                    <a:pt x="796591" y="1088948"/>
                  </a:moveTo>
                  <a:lnTo>
                    <a:pt x="796591" y="5444584"/>
                  </a:lnTo>
                  <a:cubicBezTo>
                    <a:pt x="796591" y="6045993"/>
                    <a:pt x="789344" y="6533528"/>
                    <a:pt x="780403" y="6533528"/>
                  </a:cubicBezTo>
                  <a:lnTo>
                    <a:pt x="0" y="6533528"/>
                  </a:lnTo>
                  <a:lnTo>
                    <a:pt x="0" y="6533528"/>
                  </a:lnTo>
                  <a:lnTo>
                    <a:pt x="0" y="4"/>
                  </a:lnTo>
                  <a:lnTo>
                    <a:pt x="0" y="4"/>
                  </a:lnTo>
                  <a:lnTo>
                    <a:pt x="780403" y="4"/>
                  </a:lnTo>
                  <a:cubicBezTo>
                    <a:pt x="789344" y="4"/>
                    <a:pt x="796591" y="487539"/>
                    <a:pt x="796591" y="1088948"/>
                  </a:cubicBezTo>
                  <a:close/>
                </a:path>
              </a:pathLst>
            </a:custGeom>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54126" rIns="54126" bIns="54127" numCol="1" spcCol="1270" anchor="ctr" anchorCtr="0">
              <a:noAutofit/>
            </a:bodyPr>
            <a:lstStyle/>
            <a:p>
              <a:pPr marL="0" lvl="1" algn="l" defTabSz="1066800">
                <a:lnSpc>
                  <a:spcPct val="90000"/>
                </a:lnSpc>
                <a:spcBef>
                  <a:spcPct val="0"/>
                </a:spcBef>
                <a:spcAft>
                  <a:spcPct val="15000"/>
                </a:spcAft>
              </a:pPr>
              <a:endParaRPr lang="en-US" sz="2400" b="1" kern="1200" dirty="0">
                <a:solidFill>
                  <a:srgbClr val="FF0000"/>
                </a:solidFill>
              </a:endParaRPr>
            </a:p>
          </p:txBody>
        </p:sp>
      </p:grpSp>
      <p:sp>
        <p:nvSpPr>
          <p:cNvPr id="21" name="Rectangle 20"/>
          <p:cNvSpPr/>
          <p:nvPr/>
        </p:nvSpPr>
        <p:spPr>
          <a:xfrm>
            <a:off x="1828800" y="3802618"/>
            <a:ext cx="6172200" cy="461665"/>
          </a:xfrm>
          <a:prstGeom prst="rect">
            <a:avLst/>
          </a:prstGeom>
        </p:spPr>
        <p:txBody>
          <a:bodyPr wrap="square">
            <a:spAutoFit/>
          </a:bodyPr>
          <a:lstStyle/>
          <a:p>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endParaRPr lang="en-US" sz="2400" b="1" dirty="0">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2"/>
          <a:stretch>
            <a:fillRect/>
          </a:stretch>
        </p:blipFill>
        <p:spPr>
          <a:xfrm>
            <a:off x="7010401" y="133350"/>
            <a:ext cx="1905000" cy="1351869"/>
          </a:xfrm>
          <a:prstGeom prst="rect">
            <a:avLst/>
          </a:prstGeom>
        </p:spPr>
      </p:pic>
      <p:sp>
        <p:nvSpPr>
          <p:cNvPr id="3" name="Rectangle 2"/>
          <p:cNvSpPr/>
          <p:nvPr/>
        </p:nvSpPr>
        <p:spPr>
          <a:xfrm>
            <a:off x="1854555" y="1745218"/>
            <a:ext cx="6310574"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I/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828800" y="2571750"/>
            <a:ext cx="6172200" cy="830997"/>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II/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endParaRPr lang="en-US" sz="24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983522" y="96752"/>
            <a:ext cx="3874478" cy="1425063"/>
          </a:xfrm>
          <a:prstGeom prst="rect">
            <a:avLst/>
          </a:prstGeom>
        </p:spPr>
      </p:pic>
      <p:pic>
        <p:nvPicPr>
          <p:cNvPr id="6" name="Picture 5"/>
          <p:cNvPicPr>
            <a:picLocks noChangeAspect="1"/>
          </p:cNvPicPr>
          <p:nvPr/>
        </p:nvPicPr>
        <p:blipFill>
          <a:blip r:embed="rId4"/>
          <a:stretch>
            <a:fillRect/>
          </a:stretch>
        </p:blipFill>
        <p:spPr>
          <a:xfrm>
            <a:off x="428302" y="133350"/>
            <a:ext cx="2314898" cy="1270945"/>
          </a:xfrm>
          <a:prstGeom prst="rect">
            <a:avLst/>
          </a:prstGeom>
        </p:spPr>
      </p:pic>
    </p:spTree>
    <p:extLst>
      <p:ext uri="{BB962C8B-B14F-4D97-AF65-F5344CB8AC3E}">
        <p14:creationId xmlns:p14="http://schemas.microsoft.com/office/powerpoint/2010/main" val="5837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59678" y="361950"/>
            <a:ext cx="3153096" cy="1896833"/>
            <a:chOff x="256368" y="1605842"/>
            <a:chExt cx="8201832" cy="1896833"/>
          </a:xfrm>
        </p:grpSpPr>
        <p:sp>
          <p:nvSpPr>
            <p:cNvPr id="7" name="Freeform 6"/>
            <p:cNvSpPr/>
            <p:nvPr/>
          </p:nvSpPr>
          <p:spPr>
            <a:xfrm>
              <a:off x="256368" y="1978676"/>
              <a:ext cx="1470094" cy="1225526"/>
            </a:xfrm>
            <a:custGeom>
              <a:avLst/>
              <a:gdLst>
                <a:gd name="connsiteX0" fmla="*/ 0 w 1225525"/>
                <a:gd name="connsiteY0" fmla="*/ 0 h 857867"/>
                <a:gd name="connsiteX1" fmla="*/ 796592 w 1225525"/>
                <a:gd name="connsiteY1" fmla="*/ 0 h 857867"/>
                <a:gd name="connsiteX2" fmla="*/ 1225525 w 1225525"/>
                <a:gd name="connsiteY2" fmla="*/ 428934 h 857867"/>
                <a:gd name="connsiteX3" fmla="*/ 796592 w 1225525"/>
                <a:gd name="connsiteY3" fmla="*/ 857867 h 857867"/>
                <a:gd name="connsiteX4" fmla="*/ 0 w 1225525"/>
                <a:gd name="connsiteY4" fmla="*/ 857867 h 857867"/>
                <a:gd name="connsiteX5" fmla="*/ 428934 w 1225525"/>
                <a:gd name="connsiteY5" fmla="*/ 428934 h 857867"/>
                <a:gd name="connsiteX6" fmla="*/ 0 w 1225525"/>
                <a:gd name="connsiteY6" fmla="*/ 0 h 85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525" h="857867">
                  <a:moveTo>
                    <a:pt x="1225524" y="0"/>
                  </a:moveTo>
                  <a:lnTo>
                    <a:pt x="1225524" y="557614"/>
                  </a:lnTo>
                  <a:lnTo>
                    <a:pt x="612762" y="857867"/>
                  </a:lnTo>
                  <a:lnTo>
                    <a:pt x="1" y="557614"/>
                  </a:lnTo>
                  <a:lnTo>
                    <a:pt x="1" y="0"/>
                  </a:lnTo>
                  <a:lnTo>
                    <a:pt x="612762" y="300254"/>
                  </a:lnTo>
                  <a:lnTo>
                    <a:pt x="1225524"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41" tIns="444175" rIns="15239" bIns="444173" numCol="1" spcCol="1270" anchor="ctr" anchorCtr="0">
              <a:noAutofit/>
            </a:bodyPr>
            <a:lstStyle/>
            <a:p>
              <a:pPr lvl="0" algn="ctr" defTabSz="1066800">
                <a:lnSpc>
                  <a:spcPct val="90000"/>
                </a:lnSpc>
                <a:spcBef>
                  <a:spcPct val="0"/>
                </a:spcBef>
                <a:spcAft>
                  <a:spcPct val="35000"/>
                </a:spcAft>
              </a:pPr>
              <a:endParaRPr lang="en-US" sz="2400" kern="1200" dirty="0"/>
            </a:p>
          </p:txBody>
        </p:sp>
        <p:sp>
          <p:nvSpPr>
            <p:cNvPr id="8" name="Freeform 7"/>
            <p:cNvSpPr/>
            <p:nvPr/>
          </p:nvSpPr>
          <p:spPr>
            <a:xfrm>
              <a:off x="1924667" y="1605842"/>
              <a:ext cx="6533533" cy="1896833"/>
            </a:xfrm>
            <a:custGeom>
              <a:avLst/>
              <a:gdLst>
                <a:gd name="connsiteX0" fmla="*/ 124660 w 747943"/>
                <a:gd name="connsiteY0" fmla="*/ 0 h 6533532"/>
                <a:gd name="connsiteX1" fmla="*/ 623283 w 747943"/>
                <a:gd name="connsiteY1" fmla="*/ 0 h 6533532"/>
                <a:gd name="connsiteX2" fmla="*/ 747943 w 747943"/>
                <a:gd name="connsiteY2" fmla="*/ 124660 h 6533532"/>
                <a:gd name="connsiteX3" fmla="*/ 747943 w 747943"/>
                <a:gd name="connsiteY3" fmla="*/ 6533532 h 6533532"/>
                <a:gd name="connsiteX4" fmla="*/ 747943 w 747943"/>
                <a:gd name="connsiteY4" fmla="*/ 6533532 h 6533532"/>
                <a:gd name="connsiteX5" fmla="*/ 0 w 747943"/>
                <a:gd name="connsiteY5" fmla="*/ 6533532 h 6533532"/>
                <a:gd name="connsiteX6" fmla="*/ 0 w 747943"/>
                <a:gd name="connsiteY6" fmla="*/ 6533532 h 6533532"/>
                <a:gd name="connsiteX7" fmla="*/ 0 w 747943"/>
                <a:gd name="connsiteY7" fmla="*/ 124660 h 6533532"/>
                <a:gd name="connsiteX8" fmla="*/ 124660 w 747943"/>
                <a:gd name="connsiteY8" fmla="*/ 0 h 653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943" h="6533532">
                  <a:moveTo>
                    <a:pt x="747943" y="1088950"/>
                  </a:moveTo>
                  <a:lnTo>
                    <a:pt x="747943" y="5444582"/>
                  </a:lnTo>
                  <a:cubicBezTo>
                    <a:pt x="747943" y="6045992"/>
                    <a:pt x="741554" y="6533528"/>
                    <a:pt x="733672" y="6533528"/>
                  </a:cubicBezTo>
                  <a:lnTo>
                    <a:pt x="0" y="6533528"/>
                  </a:lnTo>
                  <a:lnTo>
                    <a:pt x="0" y="6533528"/>
                  </a:lnTo>
                  <a:lnTo>
                    <a:pt x="0" y="4"/>
                  </a:lnTo>
                  <a:lnTo>
                    <a:pt x="0" y="4"/>
                  </a:lnTo>
                  <a:lnTo>
                    <a:pt x="733672" y="4"/>
                  </a:lnTo>
                  <a:cubicBezTo>
                    <a:pt x="741554" y="4"/>
                    <a:pt x="747943" y="487540"/>
                    <a:pt x="747943" y="1088950"/>
                  </a:cubicBez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51752" rIns="51752" bIns="51753" numCol="1" spcCol="1270" anchor="ctr" anchorCtr="0">
              <a:noAutofit/>
            </a:bodyPr>
            <a:lstStyle/>
            <a:p>
              <a:pPr marL="228600" lvl="1" indent="-228600" algn="l" defTabSz="1066800">
                <a:lnSpc>
                  <a:spcPct val="90000"/>
                </a:lnSpc>
                <a:spcBef>
                  <a:spcPct val="0"/>
                </a:spcBef>
                <a:spcAft>
                  <a:spcPct val="15000"/>
                </a:spcAft>
                <a:buChar char="••"/>
              </a:pPr>
              <a:endParaRPr lang="en-US" sz="2400" b="1" kern="1200" dirty="0">
                <a:solidFill>
                  <a:srgbClr val="FF0000"/>
                </a:solidFill>
              </a:endParaRPr>
            </a:p>
          </p:txBody>
        </p:sp>
      </p:grpSp>
      <p:sp>
        <p:nvSpPr>
          <p:cNvPr id="3" name="Rectangle 2"/>
          <p:cNvSpPr/>
          <p:nvPr/>
        </p:nvSpPr>
        <p:spPr>
          <a:xfrm>
            <a:off x="1295401" y="525537"/>
            <a:ext cx="2209800" cy="156966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I/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endParaRPr lang="en-US" sz="2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28302" y="2571751"/>
            <a:ext cx="3305498" cy="2209800"/>
          </a:xfrm>
          <a:prstGeom prst="rect">
            <a:avLst/>
          </a:prstGeom>
        </p:spPr>
      </p:pic>
      <p:sp>
        <p:nvSpPr>
          <p:cNvPr id="2" name="Rectangle 1"/>
          <p:cNvSpPr/>
          <p:nvPr/>
        </p:nvSpPr>
        <p:spPr>
          <a:xfrm>
            <a:off x="4038600" y="506432"/>
            <a:ext cx="4572000" cy="3970318"/>
          </a:xfrm>
          <a:prstGeom prst="rect">
            <a:avLst/>
          </a:prstGeom>
        </p:spPr>
        <p:txBody>
          <a:bodyPr>
            <a:spAutoFit/>
          </a:bodyPr>
          <a:lstStyle/>
          <a:p>
            <a:r>
              <a:rPr lang="vi-VN" b="1" dirty="0"/>
              <a:t>I/ Tìm hiểu yêu cầu của hoạt động thuyết trình</a:t>
            </a:r>
          </a:p>
          <a:p>
            <a:r>
              <a:rPr lang="vi-VN" dirty="0"/>
              <a:t>-Bài nói phải đáp ứng mục đích cụ thể của vệc giới thiệu cuốn sách ( tập thơ, tập truyện ngắn, tiểu thuyết)</a:t>
            </a:r>
          </a:p>
          <a:p>
            <a:r>
              <a:rPr lang="vi-VN" dirty="0"/>
              <a:t>-Bài nói thể hiện được đầy đủ các thông tin cơ bản, giúp người nghe nắm đươc nhan đề, tác giả, tác phẩm, nhà xuất bản, nơi xuất bản, năm xuất bản, lần xuất bản/ tái bản, những nét chính về nội dung và nghệ thuật.. của về tập thơ, tập truyện ngắn hoặc tiểu thuyết</a:t>
            </a:r>
          </a:p>
          <a:p>
            <a:r>
              <a:rPr lang="vi-VN" dirty="0"/>
              <a:t>-Bài nói cần có sức hấp dẫn, lôi cuốn, tác động tích cực đến người nghe.</a:t>
            </a:r>
          </a:p>
        </p:txBody>
      </p:sp>
    </p:spTree>
    <p:extLst>
      <p:ext uri="{BB962C8B-B14F-4D97-AF65-F5344CB8AC3E}">
        <p14:creationId xmlns:p14="http://schemas.microsoft.com/office/powerpoint/2010/main" val="358343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59678" y="361950"/>
            <a:ext cx="3153096" cy="1896833"/>
            <a:chOff x="256368" y="1605842"/>
            <a:chExt cx="8201832" cy="1896833"/>
          </a:xfrm>
        </p:grpSpPr>
        <p:sp>
          <p:nvSpPr>
            <p:cNvPr id="7" name="Freeform 6"/>
            <p:cNvSpPr/>
            <p:nvPr/>
          </p:nvSpPr>
          <p:spPr>
            <a:xfrm>
              <a:off x="256368" y="1978676"/>
              <a:ext cx="1470094" cy="1225526"/>
            </a:xfrm>
            <a:custGeom>
              <a:avLst/>
              <a:gdLst>
                <a:gd name="connsiteX0" fmla="*/ 0 w 1225525"/>
                <a:gd name="connsiteY0" fmla="*/ 0 h 857867"/>
                <a:gd name="connsiteX1" fmla="*/ 796592 w 1225525"/>
                <a:gd name="connsiteY1" fmla="*/ 0 h 857867"/>
                <a:gd name="connsiteX2" fmla="*/ 1225525 w 1225525"/>
                <a:gd name="connsiteY2" fmla="*/ 428934 h 857867"/>
                <a:gd name="connsiteX3" fmla="*/ 796592 w 1225525"/>
                <a:gd name="connsiteY3" fmla="*/ 857867 h 857867"/>
                <a:gd name="connsiteX4" fmla="*/ 0 w 1225525"/>
                <a:gd name="connsiteY4" fmla="*/ 857867 h 857867"/>
                <a:gd name="connsiteX5" fmla="*/ 428934 w 1225525"/>
                <a:gd name="connsiteY5" fmla="*/ 428934 h 857867"/>
                <a:gd name="connsiteX6" fmla="*/ 0 w 1225525"/>
                <a:gd name="connsiteY6" fmla="*/ 0 h 85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525" h="857867">
                  <a:moveTo>
                    <a:pt x="1225524" y="0"/>
                  </a:moveTo>
                  <a:lnTo>
                    <a:pt x="1225524" y="557614"/>
                  </a:lnTo>
                  <a:lnTo>
                    <a:pt x="612762" y="857867"/>
                  </a:lnTo>
                  <a:lnTo>
                    <a:pt x="1" y="557614"/>
                  </a:lnTo>
                  <a:lnTo>
                    <a:pt x="1" y="0"/>
                  </a:lnTo>
                  <a:lnTo>
                    <a:pt x="612762" y="300254"/>
                  </a:lnTo>
                  <a:lnTo>
                    <a:pt x="1225524" y="0"/>
                  </a:lnTo>
                  <a:close/>
                </a:path>
              </a:pathLst>
            </a:custGeom>
            <a:solidFill>
              <a:srgbClr val="FF0000"/>
            </a:solidFill>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41" tIns="444175" rIns="15239" bIns="444173" numCol="1" spcCol="1270" anchor="ctr" anchorCtr="0">
              <a:noAutofit/>
            </a:bodyPr>
            <a:lstStyle/>
            <a:p>
              <a:pPr lvl="0" algn="ctr" defTabSz="1066800">
                <a:lnSpc>
                  <a:spcPct val="90000"/>
                </a:lnSpc>
                <a:spcBef>
                  <a:spcPct val="0"/>
                </a:spcBef>
                <a:spcAft>
                  <a:spcPct val="35000"/>
                </a:spcAft>
              </a:pPr>
              <a:endParaRPr lang="en-US" sz="2400" kern="1200" dirty="0"/>
            </a:p>
          </p:txBody>
        </p:sp>
        <p:sp>
          <p:nvSpPr>
            <p:cNvPr id="8" name="Freeform 7"/>
            <p:cNvSpPr/>
            <p:nvPr/>
          </p:nvSpPr>
          <p:spPr>
            <a:xfrm>
              <a:off x="1924667" y="1605842"/>
              <a:ext cx="6533533" cy="1896833"/>
            </a:xfrm>
            <a:custGeom>
              <a:avLst/>
              <a:gdLst>
                <a:gd name="connsiteX0" fmla="*/ 124660 w 747943"/>
                <a:gd name="connsiteY0" fmla="*/ 0 h 6533532"/>
                <a:gd name="connsiteX1" fmla="*/ 623283 w 747943"/>
                <a:gd name="connsiteY1" fmla="*/ 0 h 6533532"/>
                <a:gd name="connsiteX2" fmla="*/ 747943 w 747943"/>
                <a:gd name="connsiteY2" fmla="*/ 124660 h 6533532"/>
                <a:gd name="connsiteX3" fmla="*/ 747943 w 747943"/>
                <a:gd name="connsiteY3" fmla="*/ 6533532 h 6533532"/>
                <a:gd name="connsiteX4" fmla="*/ 747943 w 747943"/>
                <a:gd name="connsiteY4" fmla="*/ 6533532 h 6533532"/>
                <a:gd name="connsiteX5" fmla="*/ 0 w 747943"/>
                <a:gd name="connsiteY5" fmla="*/ 6533532 h 6533532"/>
                <a:gd name="connsiteX6" fmla="*/ 0 w 747943"/>
                <a:gd name="connsiteY6" fmla="*/ 6533532 h 6533532"/>
                <a:gd name="connsiteX7" fmla="*/ 0 w 747943"/>
                <a:gd name="connsiteY7" fmla="*/ 124660 h 6533532"/>
                <a:gd name="connsiteX8" fmla="*/ 124660 w 747943"/>
                <a:gd name="connsiteY8" fmla="*/ 0 h 653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943" h="6533532">
                  <a:moveTo>
                    <a:pt x="747943" y="1088950"/>
                  </a:moveTo>
                  <a:lnTo>
                    <a:pt x="747943" y="5444582"/>
                  </a:lnTo>
                  <a:cubicBezTo>
                    <a:pt x="747943" y="6045992"/>
                    <a:pt x="741554" y="6533528"/>
                    <a:pt x="733672" y="6533528"/>
                  </a:cubicBezTo>
                  <a:lnTo>
                    <a:pt x="0" y="6533528"/>
                  </a:lnTo>
                  <a:lnTo>
                    <a:pt x="0" y="6533528"/>
                  </a:lnTo>
                  <a:lnTo>
                    <a:pt x="0" y="4"/>
                  </a:lnTo>
                  <a:lnTo>
                    <a:pt x="0" y="4"/>
                  </a:lnTo>
                  <a:lnTo>
                    <a:pt x="733672" y="4"/>
                  </a:lnTo>
                  <a:cubicBezTo>
                    <a:pt x="741554" y="4"/>
                    <a:pt x="747943" y="487540"/>
                    <a:pt x="747943" y="1088950"/>
                  </a:cubicBez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51752" rIns="51752" bIns="51753" numCol="1" spcCol="1270" anchor="ctr" anchorCtr="0">
              <a:noAutofit/>
            </a:bodyPr>
            <a:lstStyle/>
            <a:p>
              <a:pPr marL="228600" lvl="1" indent="-228600" algn="l" defTabSz="1066800">
                <a:lnSpc>
                  <a:spcPct val="90000"/>
                </a:lnSpc>
                <a:spcBef>
                  <a:spcPct val="0"/>
                </a:spcBef>
                <a:spcAft>
                  <a:spcPct val="15000"/>
                </a:spcAft>
                <a:buChar char="••"/>
              </a:pPr>
              <a:endParaRPr lang="en-US" sz="2400" b="1" kern="1200" dirty="0">
                <a:solidFill>
                  <a:srgbClr val="FF0000"/>
                </a:solidFill>
              </a:endParaRPr>
            </a:p>
          </p:txBody>
        </p:sp>
      </p:grpSp>
      <p:pic>
        <p:nvPicPr>
          <p:cNvPr id="6" name="Picture 5"/>
          <p:cNvPicPr>
            <a:picLocks noChangeAspect="1"/>
          </p:cNvPicPr>
          <p:nvPr/>
        </p:nvPicPr>
        <p:blipFill>
          <a:blip r:embed="rId2"/>
          <a:stretch>
            <a:fillRect/>
          </a:stretch>
        </p:blipFill>
        <p:spPr>
          <a:xfrm>
            <a:off x="428302" y="2571751"/>
            <a:ext cx="3305498" cy="2209800"/>
          </a:xfrm>
          <a:prstGeom prst="rect">
            <a:avLst/>
          </a:prstGeom>
        </p:spPr>
      </p:pic>
      <p:sp>
        <p:nvSpPr>
          <p:cNvPr id="4" name="Rectangle 3"/>
          <p:cNvSpPr/>
          <p:nvPr/>
        </p:nvSpPr>
        <p:spPr>
          <a:xfrm>
            <a:off x="1371600" y="438150"/>
            <a:ext cx="2057400" cy="1631216"/>
          </a:xfrm>
          <a:prstGeom prst="rect">
            <a:avLst/>
          </a:prstGeom>
        </p:spPr>
        <p:txBody>
          <a:bodyPr wrap="square">
            <a:spAutoFit/>
          </a:bodyPr>
          <a:lstStyle/>
          <a:p>
            <a:r>
              <a:rPr lang="en-US" sz="2000" b="1" dirty="0">
                <a:solidFill>
                  <a:srgbClr val="FF0000"/>
                </a:solidFill>
              </a:rPr>
              <a:t>II/ </a:t>
            </a:r>
            <a:r>
              <a:rPr lang="en-US" sz="2000" b="1" dirty="0" err="1">
                <a:solidFill>
                  <a:srgbClr val="FF0000"/>
                </a:solidFill>
              </a:rPr>
              <a:t>Tìm</a:t>
            </a:r>
            <a:r>
              <a:rPr lang="en-US" sz="2000" b="1" dirty="0">
                <a:solidFill>
                  <a:srgbClr val="FF0000"/>
                </a:solidFill>
              </a:rPr>
              <a:t> </a:t>
            </a:r>
            <a:r>
              <a:rPr lang="en-US" sz="2000" b="1" dirty="0" err="1">
                <a:solidFill>
                  <a:srgbClr val="FF0000"/>
                </a:solidFill>
              </a:rPr>
              <a:t>hiểu</a:t>
            </a:r>
            <a:r>
              <a:rPr lang="en-US" sz="2000" b="1" dirty="0">
                <a:solidFill>
                  <a:srgbClr val="FF0000"/>
                </a:solidFill>
              </a:rPr>
              <a:t> </a:t>
            </a:r>
            <a:r>
              <a:rPr lang="en-US" sz="2000" b="1" dirty="0" err="1">
                <a:solidFill>
                  <a:srgbClr val="FF0000"/>
                </a:solidFill>
              </a:rPr>
              <a:t>cách</a:t>
            </a:r>
            <a:r>
              <a:rPr lang="en-US" sz="2000" b="1" dirty="0">
                <a:solidFill>
                  <a:srgbClr val="FF0000"/>
                </a:solidFill>
              </a:rPr>
              <a:t> </a:t>
            </a:r>
            <a:r>
              <a:rPr lang="en-US" sz="2000" b="1" dirty="0" err="1">
                <a:solidFill>
                  <a:srgbClr val="FF0000"/>
                </a:solidFill>
              </a:rPr>
              <a:t>tổ</a:t>
            </a:r>
            <a:r>
              <a:rPr lang="en-US" sz="2000" b="1" dirty="0">
                <a:solidFill>
                  <a:srgbClr val="FF0000"/>
                </a:solidFill>
              </a:rPr>
              <a:t> </a:t>
            </a:r>
            <a:r>
              <a:rPr lang="en-US" sz="2000" b="1" dirty="0" err="1">
                <a:solidFill>
                  <a:srgbClr val="FF0000"/>
                </a:solidFill>
              </a:rPr>
              <a:t>chức</a:t>
            </a:r>
            <a:r>
              <a:rPr lang="en-US" sz="2000" b="1" dirty="0">
                <a:solidFill>
                  <a:srgbClr val="FF0000"/>
                </a:solidFill>
              </a:rPr>
              <a:t> </a:t>
            </a:r>
            <a:r>
              <a:rPr lang="en-US" sz="2000" b="1" dirty="0" err="1">
                <a:solidFill>
                  <a:srgbClr val="FF0000"/>
                </a:solidFill>
              </a:rPr>
              <a:t>hoạt</a:t>
            </a:r>
            <a:r>
              <a:rPr lang="en-US" sz="2000" b="1" dirty="0">
                <a:solidFill>
                  <a:srgbClr val="FF0000"/>
                </a:solidFill>
              </a:rPr>
              <a:t> </a:t>
            </a:r>
            <a:r>
              <a:rPr lang="en-US" sz="2000" b="1" dirty="0" err="1">
                <a:solidFill>
                  <a:srgbClr val="FF0000"/>
                </a:solidFill>
              </a:rPr>
              <a:t>động</a:t>
            </a:r>
            <a:r>
              <a:rPr lang="en-US" sz="2000" b="1" dirty="0">
                <a:solidFill>
                  <a:srgbClr val="FF0000"/>
                </a:solidFill>
              </a:rPr>
              <a:t> </a:t>
            </a:r>
            <a:r>
              <a:rPr lang="en-US" sz="2000" b="1" dirty="0" err="1">
                <a:solidFill>
                  <a:srgbClr val="FF0000"/>
                </a:solidFill>
              </a:rPr>
              <a:t>thuyết</a:t>
            </a:r>
            <a:r>
              <a:rPr lang="en-US" sz="2000" b="1" dirty="0">
                <a:solidFill>
                  <a:srgbClr val="FF0000"/>
                </a:solidFill>
              </a:rPr>
              <a:t> </a:t>
            </a:r>
            <a:r>
              <a:rPr lang="en-US" sz="2000" b="1" dirty="0" err="1">
                <a:solidFill>
                  <a:srgbClr val="FF0000"/>
                </a:solidFill>
              </a:rPr>
              <a:t>trình</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thực</a:t>
            </a:r>
            <a:r>
              <a:rPr lang="en-US" sz="2000" b="1" dirty="0">
                <a:solidFill>
                  <a:srgbClr val="FF0000"/>
                </a:solidFill>
              </a:rPr>
              <a:t> </a:t>
            </a:r>
            <a:r>
              <a:rPr lang="en-US" sz="2000" b="1" dirty="0" err="1">
                <a:solidFill>
                  <a:srgbClr val="FF0000"/>
                </a:solidFill>
              </a:rPr>
              <a:t>hành</a:t>
            </a:r>
            <a:r>
              <a:rPr lang="en-US" sz="2000" b="1" dirty="0">
                <a:solidFill>
                  <a:srgbClr val="FF0000"/>
                </a:solidFill>
              </a:rPr>
              <a:t> </a:t>
            </a:r>
            <a:r>
              <a:rPr lang="en-US" sz="2000" b="1" dirty="0" err="1">
                <a:solidFill>
                  <a:srgbClr val="FF0000"/>
                </a:solidFill>
              </a:rPr>
              <a:t>thuyết</a:t>
            </a:r>
            <a:r>
              <a:rPr lang="en-US" sz="2000" b="1" dirty="0">
                <a:solidFill>
                  <a:srgbClr val="FF0000"/>
                </a:solidFill>
              </a:rPr>
              <a:t> </a:t>
            </a:r>
            <a:r>
              <a:rPr lang="en-US" sz="2000" b="1" dirty="0" err="1">
                <a:solidFill>
                  <a:srgbClr val="FF0000"/>
                </a:solidFill>
              </a:rPr>
              <a:t>trình</a:t>
            </a:r>
            <a:endParaRPr lang="en-US" sz="2000" b="1" dirty="0">
              <a:solidFill>
                <a:srgbClr val="FF0000"/>
              </a:solidFill>
            </a:endParaRPr>
          </a:p>
        </p:txBody>
      </p:sp>
      <p:sp>
        <p:nvSpPr>
          <p:cNvPr id="5" name="Rectangle 4"/>
          <p:cNvSpPr/>
          <p:nvPr/>
        </p:nvSpPr>
        <p:spPr>
          <a:xfrm>
            <a:off x="3810000" y="209550"/>
            <a:ext cx="5257800" cy="3693319"/>
          </a:xfrm>
          <a:prstGeom prst="rect">
            <a:avLst/>
          </a:prstGeom>
        </p:spPr>
        <p:txBody>
          <a:bodyPr wrap="square">
            <a:spAutoFit/>
          </a:bodyPr>
          <a:lstStyle/>
          <a:p>
            <a:r>
              <a:rPr lang="vi-VN" b="1" dirty="0"/>
              <a:t>1/ Chuẩn bị </a:t>
            </a:r>
          </a:p>
          <a:p>
            <a:r>
              <a:rPr lang="vi-VN" b="1" dirty="0"/>
              <a:t>1.1/ Xác định tình huống</a:t>
            </a:r>
          </a:p>
          <a:p>
            <a:r>
              <a:rPr lang="vi-VN" dirty="0"/>
              <a:t>-Tình huống thứ nhất: Sử dụng kết quả của bài viết đã thực hiện ở phần viêt</a:t>
            </a:r>
          </a:p>
          <a:p>
            <a:r>
              <a:rPr lang="vi-VN" dirty="0"/>
              <a:t>+ Học sinh tóm tắt bài viết và xây dựng thành đề cương</a:t>
            </a:r>
          </a:p>
          <a:p>
            <a:r>
              <a:rPr lang="vi-VN" dirty="0"/>
              <a:t>+ Học sinh dựa vào dàn ý đã lập trước khi viết để đối chiếu từng ý trong bài viết với dàn ý  ( trật tự các ý, ý kiến được thể hiện, cách triển khai…)</a:t>
            </a:r>
          </a:p>
          <a:p>
            <a:r>
              <a:rPr lang="vi-VN" dirty="0"/>
              <a:t>-Tình huống thứ hai: Chưa có bài viết của bản thân về tập sách cần giới thiệu</a:t>
            </a:r>
          </a:p>
          <a:p>
            <a:r>
              <a:rPr lang="vi-VN" dirty="0"/>
              <a:t>+ Học sinh lựa chọn được 1 tập thơ, 1 tập truyện ngắn, tiểu thuyết cần giới </a:t>
            </a:r>
            <a:r>
              <a:rPr lang="vi-VN" dirty="0" smtClean="0"/>
              <a:t>thiệu</a:t>
            </a:r>
            <a:endParaRPr lang="vi-VN" dirty="0"/>
          </a:p>
        </p:txBody>
      </p:sp>
    </p:spTree>
    <p:extLst>
      <p:ext uri="{BB962C8B-B14F-4D97-AF65-F5344CB8AC3E}">
        <p14:creationId xmlns:p14="http://schemas.microsoft.com/office/powerpoint/2010/main" val="416101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arn(inVertical)">
                                      <p:cBhvr>
                                        <p:cTn id="30" dur="500"/>
                                        <p:tgtEl>
                                          <p:spTgt spid="5">
                                            <p:txEl>
                                              <p:pRg st="2" end="2"/>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barn(inVertical)">
                                      <p:cBhvr>
                                        <p:cTn id="33" dur="500"/>
                                        <p:tgtEl>
                                          <p:spTgt spid="5">
                                            <p:txEl>
                                              <p:pRg st="3" end="3"/>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barn(inVertical)">
                                      <p:cBhvr>
                                        <p:cTn id="36" dur="500"/>
                                        <p:tgtEl>
                                          <p:spTgt spid="5">
                                            <p:txEl>
                                              <p:pRg st="4" end="4"/>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barn(inVertical)">
                                      <p:cBhvr>
                                        <p:cTn id="39" dur="500"/>
                                        <p:tgtEl>
                                          <p:spTgt spid="5">
                                            <p:txEl>
                                              <p:pRg st="5" end="5"/>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59678" y="361950"/>
            <a:ext cx="3153096" cy="1896833"/>
            <a:chOff x="256368" y="1605842"/>
            <a:chExt cx="8201832" cy="1896833"/>
          </a:xfrm>
        </p:grpSpPr>
        <p:sp>
          <p:nvSpPr>
            <p:cNvPr id="7" name="Freeform 6"/>
            <p:cNvSpPr/>
            <p:nvPr/>
          </p:nvSpPr>
          <p:spPr>
            <a:xfrm>
              <a:off x="256368" y="1978676"/>
              <a:ext cx="1470094" cy="1225526"/>
            </a:xfrm>
            <a:custGeom>
              <a:avLst/>
              <a:gdLst>
                <a:gd name="connsiteX0" fmla="*/ 0 w 1225525"/>
                <a:gd name="connsiteY0" fmla="*/ 0 h 857867"/>
                <a:gd name="connsiteX1" fmla="*/ 796592 w 1225525"/>
                <a:gd name="connsiteY1" fmla="*/ 0 h 857867"/>
                <a:gd name="connsiteX2" fmla="*/ 1225525 w 1225525"/>
                <a:gd name="connsiteY2" fmla="*/ 428934 h 857867"/>
                <a:gd name="connsiteX3" fmla="*/ 796592 w 1225525"/>
                <a:gd name="connsiteY3" fmla="*/ 857867 h 857867"/>
                <a:gd name="connsiteX4" fmla="*/ 0 w 1225525"/>
                <a:gd name="connsiteY4" fmla="*/ 857867 h 857867"/>
                <a:gd name="connsiteX5" fmla="*/ 428934 w 1225525"/>
                <a:gd name="connsiteY5" fmla="*/ 428934 h 857867"/>
                <a:gd name="connsiteX6" fmla="*/ 0 w 1225525"/>
                <a:gd name="connsiteY6" fmla="*/ 0 h 85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525" h="857867">
                  <a:moveTo>
                    <a:pt x="1225524" y="0"/>
                  </a:moveTo>
                  <a:lnTo>
                    <a:pt x="1225524" y="557614"/>
                  </a:lnTo>
                  <a:lnTo>
                    <a:pt x="612762" y="857867"/>
                  </a:lnTo>
                  <a:lnTo>
                    <a:pt x="1" y="557614"/>
                  </a:lnTo>
                  <a:lnTo>
                    <a:pt x="1" y="0"/>
                  </a:lnTo>
                  <a:lnTo>
                    <a:pt x="612762" y="300254"/>
                  </a:lnTo>
                  <a:lnTo>
                    <a:pt x="1225524" y="0"/>
                  </a:lnTo>
                  <a:close/>
                </a:path>
              </a:pathLst>
            </a:custGeom>
            <a:solidFill>
              <a:srgbClr val="FF0000"/>
            </a:solidFill>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41" tIns="444175" rIns="15239" bIns="444173" numCol="1" spcCol="1270" anchor="ctr" anchorCtr="0">
              <a:noAutofit/>
            </a:bodyPr>
            <a:lstStyle/>
            <a:p>
              <a:pPr lvl="0" algn="ctr" defTabSz="1066800">
                <a:lnSpc>
                  <a:spcPct val="90000"/>
                </a:lnSpc>
                <a:spcBef>
                  <a:spcPct val="0"/>
                </a:spcBef>
                <a:spcAft>
                  <a:spcPct val="35000"/>
                </a:spcAft>
              </a:pPr>
              <a:endParaRPr lang="en-US" sz="2400" kern="1200" dirty="0"/>
            </a:p>
          </p:txBody>
        </p:sp>
        <p:sp>
          <p:nvSpPr>
            <p:cNvPr id="8" name="Freeform 7"/>
            <p:cNvSpPr/>
            <p:nvPr/>
          </p:nvSpPr>
          <p:spPr>
            <a:xfrm>
              <a:off x="1924667" y="1605842"/>
              <a:ext cx="6533533" cy="1896833"/>
            </a:xfrm>
            <a:custGeom>
              <a:avLst/>
              <a:gdLst>
                <a:gd name="connsiteX0" fmla="*/ 124660 w 747943"/>
                <a:gd name="connsiteY0" fmla="*/ 0 h 6533532"/>
                <a:gd name="connsiteX1" fmla="*/ 623283 w 747943"/>
                <a:gd name="connsiteY1" fmla="*/ 0 h 6533532"/>
                <a:gd name="connsiteX2" fmla="*/ 747943 w 747943"/>
                <a:gd name="connsiteY2" fmla="*/ 124660 h 6533532"/>
                <a:gd name="connsiteX3" fmla="*/ 747943 w 747943"/>
                <a:gd name="connsiteY3" fmla="*/ 6533532 h 6533532"/>
                <a:gd name="connsiteX4" fmla="*/ 747943 w 747943"/>
                <a:gd name="connsiteY4" fmla="*/ 6533532 h 6533532"/>
                <a:gd name="connsiteX5" fmla="*/ 0 w 747943"/>
                <a:gd name="connsiteY5" fmla="*/ 6533532 h 6533532"/>
                <a:gd name="connsiteX6" fmla="*/ 0 w 747943"/>
                <a:gd name="connsiteY6" fmla="*/ 6533532 h 6533532"/>
                <a:gd name="connsiteX7" fmla="*/ 0 w 747943"/>
                <a:gd name="connsiteY7" fmla="*/ 124660 h 6533532"/>
                <a:gd name="connsiteX8" fmla="*/ 124660 w 747943"/>
                <a:gd name="connsiteY8" fmla="*/ 0 h 653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943" h="6533532">
                  <a:moveTo>
                    <a:pt x="747943" y="1088950"/>
                  </a:moveTo>
                  <a:lnTo>
                    <a:pt x="747943" y="5444582"/>
                  </a:lnTo>
                  <a:cubicBezTo>
                    <a:pt x="747943" y="6045992"/>
                    <a:pt x="741554" y="6533528"/>
                    <a:pt x="733672" y="6533528"/>
                  </a:cubicBezTo>
                  <a:lnTo>
                    <a:pt x="0" y="6533528"/>
                  </a:lnTo>
                  <a:lnTo>
                    <a:pt x="0" y="6533528"/>
                  </a:lnTo>
                  <a:lnTo>
                    <a:pt x="0" y="4"/>
                  </a:lnTo>
                  <a:lnTo>
                    <a:pt x="0" y="4"/>
                  </a:lnTo>
                  <a:lnTo>
                    <a:pt x="733672" y="4"/>
                  </a:lnTo>
                  <a:cubicBezTo>
                    <a:pt x="741554" y="4"/>
                    <a:pt x="747943" y="487540"/>
                    <a:pt x="747943" y="1088950"/>
                  </a:cubicBez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51752" rIns="51752" bIns="51753" numCol="1" spcCol="1270" anchor="ctr" anchorCtr="0">
              <a:noAutofit/>
            </a:bodyPr>
            <a:lstStyle/>
            <a:p>
              <a:pPr marL="228600" lvl="1" indent="-228600" algn="l" defTabSz="1066800">
                <a:lnSpc>
                  <a:spcPct val="90000"/>
                </a:lnSpc>
                <a:spcBef>
                  <a:spcPct val="0"/>
                </a:spcBef>
                <a:spcAft>
                  <a:spcPct val="15000"/>
                </a:spcAft>
                <a:buChar char="••"/>
              </a:pPr>
              <a:endParaRPr lang="en-US" sz="2400" b="1" kern="1200" dirty="0">
                <a:solidFill>
                  <a:srgbClr val="FF0000"/>
                </a:solidFill>
              </a:endParaRPr>
            </a:p>
          </p:txBody>
        </p:sp>
      </p:grpSp>
      <p:sp>
        <p:nvSpPr>
          <p:cNvPr id="4" name="Rectangle 3"/>
          <p:cNvSpPr/>
          <p:nvPr/>
        </p:nvSpPr>
        <p:spPr>
          <a:xfrm>
            <a:off x="1371600" y="438150"/>
            <a:ext cx="2057400" cy="1631216"/>
          </a:xfrm>
          <a:prstGeom prst="rect">
            <a:avLst/>
          </a:prstGeom>
        </p:spPr>
        <p:txBody>
          <a:bodyPr wrap="square">
            <a:spAutoFit/>
          </a:bodyPr>
          <a:lstStyle/>
          <a:p>
            <a:r>
              <a:rPr lang="en-US" sz="2000" b="1" dirty="0">
                <a:solidFill>
                  <a:srgbClr val="FF0000"/>
                </a:solidFill>
              </a:rPr>
              <a:t>II/ </a:t>
            </a:r>
            <a:r>
              <a:rPr lang="en-US" sz="2000" b="1" dirty="0" err="1">
                <a:solidFill>
                  <a:srgbClr val="FF0000"/>
                </a:solidFill>
              </a:rPr>
              <a:t>Tìm</a:t>
            </a:r>
            <a:r>
              <a:rPr lang="en-US" sz="2000" b="1" dirty="0">
                <a:solidFill>
                  <a:srgbClr val="FF0000"/>
                </a:solidFill>
              </a:rPr>
              <a:t> </a:t>
            </a:r>
            <a:r>
              <a:rPr lang="en-US" sz="2000" b="1" dirty="0" err="1">
                <a:solidFill>
                  <a:srgbClr val="FF0000"/>
                </a:solidFill>
              </a:rPr>
              <a:t>hiểu</a:t>
            </a:r>
            <a:r>
              <a:rPr lang="en-US" sz="2000" b="1" dirty="0">
                <a:solidFill>
                  <a:srgbClr val="FF0000"/>
                </a:solidFill>
              </a:rPr>
              <a:t> </a:t>
            </a:r>
            <a:r>
              <a:rPr lang="en-US" sz="2000" b="1" dirty="0" err="1">
                <a:solidFill>
                  <a:srgbClr val="FF0000"/>
                </a:solidFill>
              </a:rPr>
              <a:t>cách</a:t>
            </a:r>
            <a:r>
              <a:rPr lang="en-US" sz="2000" b="1" dirty="0">
                <a:solidFill>
                  <a:srgbClr val="FF0000"/>
                </a:solidFill>
              </a:rPr>
              <a:t> </a:t>
            </a:r>
            <a:r>
              <a:rPr lang="en-US" sz="2000" b="1" dirty="0" err="1">
                <a:solidFill>
                  <a:srgbClr val="FF0000"/>
                </a:solidFill>
              </a:rPr>
              <a:t>tổ</a:t>
            </a:r>
            <a:r>
              <a:rPr lang="en-US" sz="2000" b="1" dirty="0">
                <a:solidFill>
                  <a:srgbClr val="FF0000"/>
                </a:solidFill>
              </a:rPr>
              <a:t> </a:t>
            </a:r>
            <a:r>
              <a:rPr lang="en-US" sz="2000" b="1" dirty="0" err="1">
                <a:solidFill>
                  <a:srgbClr val="FF0000"/>
                </a:solidFill>
              </a:rPr>
              <a:t>chức</a:t>
            </a:r>
            <a:r>
              <a:rPr lang="en-US" sz="2000" b="1" dirty="0">
                <a:solidFill>
                  <a:srgbClr val="FF0000"/>
                </a:solidFill>
              </a:rPr>
              <a:t> </a:t>
            </a:r>
            <a:r>
              <a:rPr lang="en-US" sz="2000" b="1" dirty="0" err="1">
                <a:solidFill>
                  <a:srgbClr val="FF0000"/>
                </a:solidFill>
              </a:rPr>
              <a:t>hoạt</a:t>
            </a:r>
            <a:r>
              <a:rPr lang="en-US" sz="2000" b="1" dirty="0">
                <a:solidFill>
                  <a:srgbClr val="FF0000"/>
                </a:solidFill>
              </a:rPr>
              <a:t> </a:t>
            </a:r>
            <a:r>
              <a:rPr lang="en-US" sz="2000" b="1" dirty="0" err="1">
                <a:solidFill>
                  <a:srgbClr val="FF0000"/>
                </a:solidFill>
              </a:rPr>
              <a:t>động</a:t>
            </a:r>
            <a:r>
              <a:rPr lang="en-US" sz="2000" b="1" dirty="0">
                <a:solidFill>
                  <a:srgbClr val="FF0000"/>
                </a:solidFill>
              </a:rPr>
              <a:t> </a:t>
            </a:r>
            <a:r>
              <a:rPr lang="en-US" sz="2000" b="1" dirty="0" err="1">
                <a:solidFill>
                  <a:srgbClr val="FF0000"/>
                </a:solidFill>
              </a:rPr>
              <a:t>thuyết</a:t>
            </a:r>
            <a:r>
              <a:rPr lang="en-US" sz="2000" b="1" dirty="0">
                <a:solidFill>
                  <a:srgbClr val="FF0000"/>
                </a:solidFill>
              </a:rPr>
              <a:t> </a:t>
            </a:r>
            <a:r>
              <a:rPr lang="en-US" sz="2000" b="1" dirty="0" err="1">
                <a:solidFill>
                  <a:srgbClr val="FF0000"/>
                </a:solidFill>
              </a:rPr>
              <a:t>trình</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thực</a:t>
            </a:r>
            <a:r>
              <a:rPr lang="en-US" sz="2000" b="1" dirty="0">
                <a:solidFill>
                  <a:srgbClr val="FF0000"/>
                </a:solidFill>
              </a:rPr>
              <a:t> </a:t>
            </a:r>
            <a:r>
              <a:rPr lang="en-US" sz="2000" b="1" dirty="0" err="1">
                <a:solidFill>
                  <a:srgbClr val="FF0000"/>
                </a:solidFill>
              </a:rPr>
              <a:t>hành</a:t>
            </a:r>
            <a:r>
              <a:rPr lang="en-US" sz="2000" b="1" dirty="0">
                <a:solidFill>
                  <a:srgbClr val="FF0000"/>
                </a:solidFill>
              </a:rPr>
              <a:t> </a:t>
            </a:r>
            <a:r>
              <a:rPr lang="en-US" sz="2000" b="1" dirty="0" err="1">
                <a:solidFill>
                  <a:srgbClr val="FF0000"/>
                </a:solidFill>
              </a:rPr>
              <a:t>thuyết</a:t>
            </a:r>
            <a:r>
              <a:rPr lang="en-US" sz="2000" b="1" dirty="0">
                <a:solidFill>
                  <a:srgbClr val="FF0000"/>
                </a:solidFill>
              </a:rPr>
              <a:t> </a:t>
            </a:r>
            <a:r>
              <a:rPr lang="en-US" sz="2000" b="1" dirty="0" err="1">
                <a:solidFill>
                  <a:srgbClr val="FF0000"/>
                </a:solidFill>
              </a:rPr>
              <a:t>trình</a:t>
            </a:r>
            <a:endParaRPr lang="en-US" sz="2000" b="1" dirty="0">
              <a:solidFill>
                <a:srgbClr val="FF0000"/>
              </a:solidFill>
            </a:endParaRPr>
          </a:p>
        </p:txBody>
      </p:sp>
      <p:sp>
        <p:nvSpPr>
          <p:cNvPr id="5" name="Rectangle 4"/>
          <p:cNvSpPr/>
          <p:nvPr/>
        </p:nvSpPr>
        <p:spPr>
          <a:xfrm>
            <a:off x="3810000" y="209550"/>
            <a:ext cx="5257800" cy="369332"/>
          </a:xfrm>
          <a:prstGeom prst="rect">
            <a:avLst/>
          </a:prstGeom>
        </p:spPr>
        <p:txBody>
          <a:bodyPr wrap="square">
            <a:spAutoFit/>
          </a:bodyPr>
          <a:lstStyle/>
          <a:p>
            <a:r>
              <a:rPr lang="vi-VN" b="1" dirty="0"/>
              <a:t>1/ Chuẩn bị </a:t>
            </a:r>
          </a:p>
        </p:txBody>
      </p:sp>
      <p:sp>
        <p:nvSpPr>
          <p:cNvPr id="2" name="Rectangle 1"/>
          <p:cNvSpPr/>
          <p:nvPr/>
        </p:nvSpPr>
        <p:spPr>
          <a:xfrm>
            <a:off x="3886200" y="514350"/>
            <a:ext cx="4572000" cy="4247317"/>
          </a:xfrm>
          <a:prstGeom prst="rect">
            <a:avLst/>
          </a:prstGeom>
        </p:spPr>
        <p:txBody>
          <a:bodyPr>
            <a:spAutoFit/>
          </a:bodyPr>
          <a:lstStyle/>
          <a:p>
            <a:r>
              <a:rPr lang="vi-VN" b="1" dirty="0"/>
              <a:t>1.2/ Xây dựng đề cương hoạt động</a:t>
            </a:r>
          </a:p>
          <a:p>
            <a:pPr algn="ctr"/>
            <a:r>
              <a:rPr lang="vi-VN" dirty="0"/>
              <a:t>Đề cương hoạt động đảm bảo các nội dung sau: </a:t>
            </a:r>
            <a:endParaRPr lang="en-US" dirty="0" smtClean="0"/>
          </a:p>
          <a:p>
            <a:pPr algn="ctr"/>
            <a:endParaRPr lang="vi-VN" dirty="0"/>
          </a:p>
          <a:p>
            <a:r>
              <a:rPr lang="vi-VN" i="1" dirty="0"/>
              <a:t>1.	Đơn vị tổ chức (lớp, CLB, trường…)</a:t>
            </a:r>
          </a:p>
          <a:p>
            <a:r>
              <a:rPr lang="vi-VN" i="1" dirty="0"/>
              <a:t>2.	Mục đích giới thiệu</a:t>
            </a:r>
          </a:p>
          <a:p>
            <a:r>
              <a:rPr lang="vi-VN" i="1" dirty="0"/>
              <a:t>3.	Thời gian tổ chức</a:t>
            </a:r>
          </a:p>
          <a:p>
            <a:r>
              <a:rPr lang="vi-VN" i="1" dirty="0"/>
              <a:t>4.	Địa điểm tổ chức</a:t>
            </a:r>
          </a:p>
          <a:p>
            <a:r>
              <a:rPr lang="vi-VN" i="1" dirty="0"/>
              <a:t>5.	Thành phần tham gia</a:t>
            </a:r>
          </a:p>
          <a:p>
            <a:pPr marL="342900" indent="-342900">
              <a:buAutoNum type="arabicPeriod" startAt="6"/>
            </a:pPr>
            <a:r>
              <a:rPr lang="vi-VN" i="1" dirty="0" smtClean="0"/>
              <a:t>Phân </a:t>
            </a:r>
            <a:r>
              <a:rPr lang="vi-VN" i="1" dirty="0"/>
              <a:t>công nhiệm vụ các bộ phận: Bộ phận chuẩn bị cơ sở vật chất, phương tiện; </a:t>
            </a:r>
            <a:r>
              <a:rPr lang="vi-VN" i="1" dirty="0" smtClean="0"/>
              <a:t>Bộ </a:t>
            </a:r>
            <a:r>
              <a:rPr lang="vi-VN" i="1" dirty="0"/>
              <a:t>phận trang trí, thiết kế; Bộ phận tiếp tân; Dẫn chương trình; người giới thiệu sách</a:t>
            </a:r>
          </a:p>
        </p:txBody>
      </p:sp>
      <p:pic>
        <p:nvPicPr>
          <p:cNvPr id="3" name="Picture 2"/>
          <p:cNvPicPr>
            <a:picLocks noChangeAspect="1"/>
          </p:cNvPicPr>
          <p:nvPr/>
        </p:nvPicPr>
        <p:blipFill>
          <a:blip r:embed="rId2"/>
          <a:stretch>
            <a:fillRect/>
          </a:stretch>
        </p:blipFill>
        <p:spPr>
          <a:xfrm>
            <a:off x="304800" y="2390525"/>
            <a:ext cx="3553321" cy="2371141"/>
          </a:xfrm>
          <a:prstGeom prst="rect">
            <a:avLst/>
          </a:prstGeom>
        </p:spPr>
      </p:pic>
    </p:spTree>
    <p:extLst>
      <p:ext uri="{BB962C8B-B14F-4D97-AF65-F5344CB8AC3E}">
        <p14:creationId xmlns:p14="http://schemas.microsoft.com/office/powerpoint/2010/main" val="129282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down)">
                                      <p:cBhvr>
                                        <p:cTn id="13" dur="500"/>
                                        <p:tgtEl>
                                          <p:spTgt spid="2">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839</Words>
  <Application>Microsoft Office PowerPoint</Application>
  <PresentationFormat>On-screen Show (16:9)</PresentationFormat>
  <Paragraphs>126</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Lucida Sans</vt:lpstr>
      <vt:lpstr>Times New Roman</vt:lpstr>
      <vt:lpstr>Office Theme</vt:lpstr>
      <vt:lpstr>PowerPoint Presentation</vt:lpstr>
      <vt:lpstr>CHUYÊN ĐỀ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 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CHUYÊN ĐỀ 2:  SÂN KHẤU HÓA TÁC PHẨM VĂN HỌC</dc:title>
  <dc:creator>123456</dc:creator>
  <cp:lastModifiedBy>HUONG</cp:lastModifiedBy>
  <cp:revision>58</cp:revision>
  <dcterms:created xsi:type="dcterms:W3CDTF">2022-08-16T08:38:10Z</dcterms:created>
  <dcterms:modified xsi:type="dcterms:W3CDTF">2022-09-02T07:53:23Z</dcterms:modified>
</cp:coreProperties>
</file>