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74" r:id="rId3"/>
    <p:sldId id="265" r:id="rId4"/>
    <p:sldId id="276" r:id="rId5"/>
    <p:sldId id="277" r:id="rId6"/>
    <p:sldId id="278" r:id="rId7"/>
    <p:sldId id="257" r:id="rId8"/>
    <p:sldId id="279" r:id="rId9"/>
    <p:sldId id="280" r:id="rId10"/>
    <p:sldId id="281" r:id="rId11"/>
    <p:sldId id="282" r:id="rId12"/>
    <p:sldId id="283" r:id="rId13"/>
    <p:sldId id="261" r:id="rId14"/>
    <p:sldId id="284" r:id="rId15"/>
    <p:sldId id="267" r:id="rId16"/>
    <p:sldId id="275" r:id="rId17"/>
    <p:sldId id="27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33CC"/>
    <a:srgbClr val="CCFF33"/>
    <a:srgbClr val="EA8F16"/>
    <a:srgbClr val="1CE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8" autoAdjust="0"/>
  </p:normalViewPr>
  <p:slideViewPr>
    <p:cSldViewPr>
      <p:cViewPr varScale="1">
        <p:scale>
          <a:sx n="107" d="100"/>
          <a:sy n="107" d="100"/>
        </p:scale>
        <p:origin x="150" y="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3CDED-5E1A-4866-899A-EBDB421BF0A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8EB12-7691-4989-B21F-C3E602E0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4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4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0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4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2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6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5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5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8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7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BD3BB-7FE6-4CAF-BE15-90A1C967995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4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/>
          <a:stretch/>
        </p:blipFill>
        <p:spPr>
          <a:xfrm>
            <a:off x="-5380" y="0"/>
            <a:ext cx="91493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3000" y="570131"/>
            <a:ext cx="3810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Lucida Sans" pitchFamily="34" charset="0"/>
              </a:rPr>
              <a:t>CHÀO MỪNG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Lucida San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31018" y="1909836"/>
            <a:ext cx="3555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Lucida Sans" pitchFamily="34" charset="0"/>
              </a:rPr>
              <a:t>QUÝ THẦY CÔ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Lucida San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2204" y="3402536"/>
            <a:ext cx="48445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Lucida Sans" pitchFamily="34" charset="0"/>
              </a:rPr>
              <a:t>VÀ CÁC EM HỌC SINH!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1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47" y="285750"/>
            <a:ext cx="7201905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4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27788" y="1504950"/>
            <a:ext cx="7391399" cy="1225525"/>
            <a:chOff x="1066801" y="3631855"/>
            <a:chExt cx="7391399" cy="1225525"/>
          </a:xfrm>
        </p:grpSpPr>
        <p:sp>
          <p:nvSpPr>
            <p:cNvPr id="11" name="Freeform 10"/>
            <p:cNvSpPr/>
            <p:nvPr/>
          </p:nvSpPr>
          <p:spPr>
            <a:xfrm>
              <a:off x="1066801" y="3631855"/>
              <a:ext cx="857867" cy="1225525"/>
            </a:xfrm>
            <a:custGeom>
              <a:avLst/>
              <a:gdLst>
                <a:gd name="connsiteX0" fmla="*/ 0 w 1225525"/>
                <a:gd name="connsiteY0" fmla="*/ 0 h 857867"/>
                <a:gd name="connsiteX1" fmla="*/ 796592 w 1225525"/>
                <a:gd name="connsiteY1" fmla="*/ 0 h 857867"/>
                <a:gd name="connsiteX2" fmla="*/ 1225525 w 1225525"/>
                <a:gd name="connsiteY2" fmla="*/ 428934 h 857867"/>
                <a:gd name="connsiteX3" fmla="*/ 796592 w 1225525"/>
                <a:gd name="connsiteY3" fmla="*/ 857867 h 857867"/>
                <a:gd name="connsiteX4" fmla="*/ 0 w 1225525"/>
                <a:gd name="connsiteY4" fmla="*/ 857867 h 857867"/>
                <a:gd name="connsiteX5" fmla="*/ 428934 w 1225525"/>
                <a:gd name="connsiteY5" fmla="*/ 428934 h 857867"/>
                <a:gd name="connsiteX6" fmla="*/ 0 w 1225525"/>
                <a:gd name="connsiteY6" fmla="*/ 0 h 85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5525" h="857867">
                  <a:moveTo>
                    <a:pt x="1225524" y="0"/>
                  </a:moveTo>
                  <a:lnTo>
                    <a:pt x="1225524" y="557614"/>
                  </a:lnTo>
                  <a:lnTo>
                    <a:pt x="612762" y="857867"/>
                  </a:lnTo>
                  <a:lnTo>
                    <a:pt x="1" y="557614"/>
                  </a:lnTo>
                  <a:lnTo>
                    <a:pt x="1" y="0"/>
                  </a:lnTo>
                  <a:lnTo>
                    <a:pt x="612762" y="300254"/>
                  </a:lnTo>
                  <a:lnTo>
                    <a:pt x="1225524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444174" rIns="15239" bIns="44417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924667" y="3631856"/>
              <a:ext cx="6533533" cy="796592"/>
            </a:xfrm>
            <a:custGeom>
              <a:avLst/>
              <a:gdLst>
                <a:gd name="connsiteX0" fmla="*/ 132768 w 796591"/>
                <a:gd name="connsiteY0" fmla="*/ 0 h 6533532"/>
                <a:gd name="connsiteX1" fmla="*/ 663823 w 796591"/>
                <a:gd name="connsiteY1" fmla="*/ 0 h 6533532"/>
                <a:gd name="connsiteX2" fmla="*/ 796591 w 796591"/>
                <a:gd name="connsiteY2" fmla="*/ 132768 h 6533532"/>
                <a:gd name="connsiteX3" fmla="*/ 796591 w 796591"/>
                <a:gd name="connsiteY3" fmla="*/ 6533532 h 6533532"/>
                <a:gd name="connsiteX4" fmla="*/ 796591 w 796591"/>
                <a:gd name="connsiteY4" fmla="*/ 6533532 h 6533532"/>
                <a:gd name="connsiteX5" fmla="*/ 0 w 796591"/>
                <a:gd name="connsiteY5" fmla="*/ 6533532 h 6533532"/>
                <a:gd name="connsiteX6" fmla="*/ 0 w 796591"/>
                <a:gd name="connsiteY6" fmla="*/ 6533532 h 6533532"/>
                <a:gd name="connsiteX7" fmla="*/ 0 w 796591"/>
                <a:gd name="connsiteY7" fmla="*/ 132768 h 6533532"/>
                <a:gd name="connsiteX8" fmla="*/ 132768 w 796591"/>
                <a:gd name="connsiteY8" fmla="*/ 0 h 653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6591" h="6533532">
                  <a:moveTo>
                    <a:pt x="796591" y="1088948"/>
                  </a:moveTo>
                  <a:lnTo>
                    <a:pt x="796591" y="5444584"/>
                  </a:lnTo>
                  <a:cubicBezTo>
                    <a:pt x="796591" y="6045993"/>
                    <a:pt x="789344" y="6533528"/>
                    <a:pt x="780403" y="6533528"/>
                  </a:cubicBezTo>
                  <a:lnTo>
                    <a:pt x="0" y="6533528"/>
                  </a:lnTo>
                  <a:lnTo>
                    <a:pt x="0" y="653352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80403" y="4"/>
                  </a:lnTo>
                  <a:cubicBezTo>
                    <a:pt x="789344" y="4"/>
                    <a:pt x="796591" y="487539"/>
                    <a:pt x="796591" y="1088948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4126" rIns="54126" bIns="54127" numCol="1" spcCol="1270" anchor="ctr" anchorCtr="0">
              <a:noAutofit/>
            </a:bodyPr>
            <a:lstStyle/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400" b="1" kern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5390"/>
            <a:ext cx="1371775" cy="119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3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057400" y="133350"/>
            <a:ext cx="5105400" cy="136782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99100" y="156142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viết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giới thiệu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tập thơ, một tập truyện ngắn hoặc một tiểu thuyết 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449" y="133350"/>
            <a:ext cx="1552951" cy="135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8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29334"/>
            <a:ext cx="7391400" cy="491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1:</a:t>
            </a:r>
            <a:r>
              <a:rPr lang="vi-VN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Chuẩn bị</a:t>
            </a:r>
            <a:r>
              <a:rPr lang="vi-VN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Lựa chọn tập thơ, tâp truyện ngắn, lựa chọn tư liệu, hình ảnh...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2</a:t>
            </a:r>
            <a:r>
              <a:rPr lang="vi-VN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Tìm ý và lập dàn ý</a:t>
            </a:r>
            <a:r>
              <a:rPr lang="vi-VN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Tìm ý cho bài giới thiệu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Mục đích của bài giới thiệu? Ai là người đọc bài giới thiệu?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Bài viết giới thiệu những điều gì về nội dung và nghệ thuật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.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.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khích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3</a:t>
            </a:r>
            <a:r>
              <a:rPr lang="vi-VN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28600" y="1047750"/>
            <a:ext cx="11430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CÁC</a:t>
            </a:r>
          </a:p>
          <a:p>
            <a:pPr algn="ctr"/>
            <a:r>
              <a:rPr lang="en-US" sz="2400" dirty="0" smtClean="0"/>
              <a:t>BƯỚC</a:t>
            </a:r>
          </a:p>
          <a:p>
            <a:pPr algn="ctr"/>
            <a:r>
              <a:rPr lang="en-US" sz="2400" dirty="0" smtClean="0"/>
              <a:t>TIẾN HÀNH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1371600" y="361950"/>
            <a:ext cx="304800" cy="1943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</p:cNvCxnSpPr>
          <p:nvPr/>
        </p:nvCxnSpPr>
        <p:spPr>
          <a:xfrm flipV="1">
            <a:off x="1371600" y="742950"/>
            <a:ext cx="381000" cy="1562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</p:cNvCxnSpPr>
          <p:nvPr/>
        </p:nvCxnSpPr>
        <p:spPr>
          <a:xfrm>
            <a:off x="1371600" y="2305050"/>
            <a:ext cx="381000" cy="1562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11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14125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2" y="434579"/>
            <a:ext cx="8587898" cy="536971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ngắn (8 – 10  dòng)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tập thơ, một tập truyện ngắn hoặc một tiểu thuyết mà em thích.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933406" y="1698541"/>
            <a:ext cx="5189873" cy="2524423"/>
            <a:chOff x="576907" y="2400109"/>
            <a:chExt cx="5189873" cy="2524423"/>
          </a:xfrm>
        </p:grpSpPr>
        <p:sp>
          <p:nvSpPr>
            <p:cNvPr id="15" name="Round Same Side Corner Rectangle 14"/>
            <p:cNvSpPr/>
            <p:nvPr/>
          </p:nvSpPr>
          <p:spPr>
            <a:xfrm>
              <a:off x="576907" y="2400109"/>
              <a:ext cx="2335654" cy="1743516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576907" y="4143626"/>
              <a:ext cx="2335654" cy="749712"/>
            </a:xfrm>
            <a:custGeom>
              <a:avLst/>
              <a:gdLst>
                <a:gd name="connsiteX0" fmla="*/ 0 w 2335654"/>
                <a:gd name="connsiteY0" fmla="*/ 0 h 749712"/>
                <a:gd name="connsiteX1" fmla="*/ 2335654 w 2335654"/>
                <a:gd name="connsiteY1" fmla="*/ 0 h 749712"/>
                <a:gd name="connsiteX2" fmla="*/ 2335654 w 2335654"/>
                <a:gd name="connsiteY2" fmla="*/ 749712 h 749712"/>
                <a:gd name="connsiteX3" fmla="*/ 0 w 2335654"/>
                <a:gd name="connsiteY3" fmla="*/ 749712 h 749712"/>
                <a:gd name="connsiteX4" fmla="*/ 0 w 2335654"/>
                <a:gd name="connsiteY4" fmla="*/ 0 h 74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5654" h="749712">
                  <a:moveTo>
                    <a:pt x="0" y="0"/>
                  </a:moveTo>
                  <a:lnTo>
                    <a:pt x="2335654" y="0"/>
                  </a:lnTo>
                  <a:lnTo>
                    <a:pt x="2335654" y="749712"/>
                  </a:lnTo>
                  <a:lnTo>
                    <a:pt x="0" y="7497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0" rIns="726387" bIns="0" numCol="1" spcCol="1270" anchor="ctr" anchorCtr="0">
              <a:noAutofit/>
            </a:bodyPr>
            <a:lstStyle/>
            <a:p>
              <a:pPr lvl="0" algn="l" defTabSz="1244600">
                <a:spcBef>
                  <a:spcPct val="0"/>
                </a:spcBef>
              </a:pPr>
              <a:r>
                <a:rPr lang="en-US" sz="2800" b="1" kern="1200" dirty="0" smtClean="0"/>
                <a:t>NHÓM </a:t>
              </a:r>
              <a:endParaRPr lang="vi-VN" sz="2800" b="1" kern="1200" dirty="0" smtClean="0"/>
            </a:p>
            <a:p>
              <a:pPr lvl="0" algn="l" defTabSz="1244600">
                <a:spcBef>
                  <a:spcPct val="0"/>
                </a:spcBef>
              </a:pPr>
              <a:r>
                <a:rPr lang="en-US" sz="2800" b="1" kern="1200" dirty="0" smtClean="0"/>
                <a:t>1</a:t>
              </a:r>
              <a:r>
                <a:rPr lang="vi-VN" sz="2800" b="1" kern="1200" dirty="0" smtClean="0"/>
                <a:t> + 2</a:t>
              </a:r>
              <a:endParaRPr lang="en-US" sz="2800" b="1" kern="1200" dirty="0"/>
            </a:p>
          </p:txBody>
        </p:sp>
        <p:sp>
          <p:nvSpPr>
            <p:cNvPr id="18" name="Round Same Side Corner Rectangle 17"/>
            <p:cNvSpPr/>
            <p:nvPr/>
          </p:nvSpPr>
          <p:spPr>
            <a:xfrm>
              <a:off x="3196701" y="2400109"/>
              <a:ext cx="2335654" cy="1743516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accent5">
                <a:hueOff val="-4966938"/>
                <a:satOff val="19906"/>
                <a:lumOff val="4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3196701" y="4143626"/>
              <a:ext cx="2335654" cy="749712"/>
            </a:xfrm>
            <a:custGeom>
              <a:avLst/>
              <a:gdLst>
                <a:gd name="connsiteX0" fmla="*/ 0 w 2335654"/>
                <a:gd name="connsiteY0" fmla="*/ 0 h 749712"/>
                <a:gd name="connsiteX1" fmla="*/ 2335654 w 2335654"/>
                <a:gd name="connsiteY1" fmla="*/ 0 h 749712"/>
                <a:gd name="connsiteX2" fmla="*/ 2335654 w 2335654"/>
                <a:gd name="connsiteY2" fmla="*/ 749712 h 749712"/>
                <a:gd name="connsiteX3" fmla="*/ 0 w 2335654"/>
                <a:gd name="connsiteY3" fmla="*/ 749712 h 749712"/>
                <a:gd name="connsiteX4" fmla="*/ 0 w 2335654"/>
                <a:gd name="connsiteY4" fmla="*/ 0 h 74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5654" h="749712">
                  <a:moveTo>
                    <a:pt x="0" y="0"/>
                  </a:moveTo>
                  <a:lnTo>
                    <a:pt x="2335654" y="0"/>
                  </a:lnTo>
                  <a:lnTo>
                    <a:pt x="2335654" y="749712"/>
                  </a:lnTo>
                  <a:lnTo>
                    <a:pt x="0" y="7497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4966938"/>
                <a:satOff val="19906"/>
                <a:lumOff val="4314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0" rIns="726387" bIns="0" numCol="1" spcCol="1270" anchor="ctr" anchorCtr="0">
              <a:noAutofit/>
            </a:bodyPr>
            <a:lstStyle/>
            <a:p>
              <a:pPr lvl="0" algn="l" defTabSz="1244600">
                <a:spcBef>
                  <a:spcPct val="0"/>
                </a:spcBef>
              </a:pPr>
              <a:r>
                <a:rPr lang="en-US" sz="2800" b="1" kern="1200" dirty="0" smtClean="0"/>
                <a:t>NHÓM </a:t>
              </a:r>
              <a:endParaRPr lang="vi-VN" sz="2800" b="1" kern="1200" dirty="0" smtClean="0"/>
            </a:p>
            <a:p>
              <a:pPr lvl="0" algn="l" defTabSz="1244600">
                <a:spcBef>
                  <a:spcPct val="0"/>
                </a:spcBef>
              </a:pPr>
              <a:r>
                <a:rPr lang="vi-VN" sz="2800" b="1" kern="1200" dirty="0" smtClean="0"/>
                <a:t>3 + 4</a:t>
              </a:r>
              <a:endParaRPr lang="en-US" sz="2800" b="1" kern="12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949301" y="4107053"/>
              <a:ext cx="817479" cy="817479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-5370241"/>
                <a:satOff val="24126"/>
                <a:lumOff val="165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Explosion 1 12"/>
          <p:cNvSpPr/>
          <p:nvPr/>
        </p:nvSpPr>
        <p:spPr>
          <a:xfrm>
            <a:off x="175102" y="1794686"/>
            <a:ext cx="3471502" cy="1944886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a typeface="Calibri"/>
                <a:cs typeface="+mj-cs"/>
              </a:rPr>
              <a:t>LUYỆN TẬP</a:t>
            </a:r>
            <a:endParaRPr lang="vi-VN" sz="2800" b="1" dirty="0" smtClean="0">
              <a:solidFill>
                <a:srgbClr val="FF0000"/>
              </a:solidFill>
              <a:ea typeface="Calibri"/>
              <a:cs typeface="+mj-cs"/>
            </a:endParaRPr>
          </a:p>
          <a:p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175102" y="4396085"/>
            <a:ext cx="264429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latin typeface="Calibri" pitchFamily="34" charset="0"/>
                <a:ea typeface="Times New Roman"/>
                <a:cs typeface="+mj-cs"/>
              </a:rPr>
              <a:t>Thời</a:t>
            </a:r>
            <a:r>
              <a:rPr lang="en-US" sz="2400" dirty="0" smtClean="0">
                <a:latin typeface="Calibri" pitchFamily="34" charset="0"/>
                <a:ea typeface="Times New Roman"/>
                <a:cs typeface="+mj-cs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/>
                <a:cs typeface="+mj-cs"/>
              </a:rPr>
              <a:t>gian</a:t>
            </a:r>
            <a:r>
              <a:rPr lang="en-US" sz="2400" dirty="0" smtClean="0">
                <a:latin typeface="Calibri" pitchFamily="34" charset="0"/>
                <a:ea typeface="Times New Roman"/>
                <a:cs typeface="+mj-cs"/>
              </a:rPr>
              <a:t>: 15 </a:t>
            </a:r>
            <a:r>
              <a:rPr lang="en-US" sz="2400" dirty="0" err="1" smtClean="0">
                <a:latin typeface="Calibri" pitchFamily="34" charset="0"/>
                <a:ea typeface="Times New Roman"/>
                <a:cs typeface="+mj-cs"/>
              </a:rPr>
              <a:t>phút</a:t>
            </a:r>
            <a:endParaRPr lang="en-US" sz="1600" b="1" i="1" dirty="0"/>
          </a:p>
        </p:txBody>
      </p:sp>
      <p:sp>
        <p:nvSpPr>
          <p:cNvPr id="21" name="Oval 20"/>
          <p:cNvSpPr/>
          <p:nvPr/>
        </p:nvSpPr>
        <p:spPr>
          <a:xfrm>
            <a:off x="5486401" y="3429385"/>
            <a:ext cx="990600" cy="81876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007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3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052933"/>
              </p:ext>
            </p:extLst>
          </p:nvPr>
        </p:nvGraphicFramePr>
        <p:xfrm>
          <a:off x="76200" y="253550"/>
          <a:ext cx="8915400" cy="4891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5901">
                  <a:extLst>
                    <a:ext uri="{9D8B030D-6E8A-4147-A177-3AD203B41FA5}">
                      <a16:colId xmlns:a16="http://schemas.microsoft.com/office/drawing/2014/main" val="4152486742"/>
                    </a:ext>
                  </a:extLst>
                </a:gridCol>
                <a:gridCol w="3492920">
                  <a:extLst>
                    <a:ext uri="{9D8B030D-6E8A-4147-A177-3AD203B41FA5}">
                      <a16:colId xmlns:a16="http://schemas.microsoft.com/office/drawing/2014/main" val="991086547"/>
                    </a:ext>
                  </a:extLst>
                </a:gridCol>
                <a:gridCol w="838374">
                  <a:extLst>
                    <a:ext uri="{9D8B030D-6E8A-4147-A177-3AD203B41FA5}">
                      <a16:colId xmlns:a16="http://schemas.microsoft.com/office/drawing/2014/main" val="2644494557"/>
                    </a:ext>
                  </a:extLst>
                </a:gridCol>
                <a:gridCol w="838374">
                  <a:extLst>
                    <a:ext uri="{9D8B030D-6E8A-4147-A177-3AD203B41FA5}">
                      <a16:colId xmlns:a16="http://schemas.microsoft.com/office/drawing/2014/main" val="2587123721"/>
                    </a:ext>
                  </a:extLst>
                </a:gridCol>
                <a:gridCol w="584633">
                  <a:extLst>
                    <a:ext uri="{9D8B030D-6E8A-4147-A177-3AD203B41FA5}">
                      <a16:colId xmlns:a16="http://schemas.microsoft.com/office/drawing/2014/main" val="2402755881"/>
                    </a:ext>
                  </a:extLst>
                </a:gridCol>
                <a:gridCol w="684082">
                  <a:extLst>
                    <a:ext uri="{9D8B030D-6E8A-4147-A177-3AD203B41FA5}">
                      <a16:colId xmlns:a16="http://schemas.microsoft.com/office/drawing/2014/main" val="2158529011"/>
                    </a:ext>
                  </a:extLst>
                </a:gridCol>
                <a:gridCol w="730558">
                  <a:extLst>
                    <a:ext uri="{9D8B030D-6E8A-4147-A177-3AD203B41FA5}">
                      <a16:colId xmlns:a16="http://schemas.microsoft.com/office/drawing/2014/main" val="3679275945"/>
                    </a:ext>
                  </a:extLst>
                </a:gridCol>
                <a:gridCol w="730558">
                  <a:extLst>
                    <a:ext uri="{9D8B030D-6E8A-4147-A177-3AD203B41FA5}">
                      <a16:colId xmlns:a16="http://schemas.microsoft.com/office/drawing/2014/main" val="2219147252"/>
                    </a:ext>
                  </a:extLst>
                </a:gridCol>
              </a:tblGrid>
              <a:tr h="16797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138655"/>
                  </a:ext>
                </a:extLst>
              </a:tr>
              <a:tr h="433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hưa đạt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 indent="88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rung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uất sắc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extLst>
                  <a:ext uri="{0D108BD9-81ED-4DB2-BD59-A6C34878D82A}">
                    <a16:rowId xmlns:a16="http://schemas.microsoft.com/office/drawing/2014/main" val="2884177809"/>
                  </a:ext>
                </a:extLst>
              </a:tr>
              <a:tr h="698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 định và trình bày vấn đề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Xác định đúng vần đề trọng tâm và trình bày vấn đề nghị luận rõ ràng, thể hiện được giá trị nổi bật của tác phẩm được giới thiệu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…/4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extLst>
                  <a:ext uri="{0D108BD9-81ED-4DB2-BD59-A6C34878D82A}">
                    <a16:rowId xmlns:a16="http://schemas.microsoft.com/office/drawing/2014/main" val="1375853635"/>
                  </a:ext>
                </a:extLst>
              </a:tr>
              <a:tr h="830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thái độ và quan điểm của người viết về vấn đề được đề cập một các thuyết phục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…/2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extLst>
                  <a:ext uri="{0D108BD9-81ED-4DB2-BD59-A6C34878D82A}">
                    <a16:rowId xmlns:a16="http://schemas.microsoft.com/office/drawing/2014/main" val="3053714075"/>
                  </a:ext>
                </a:extLst>
              </a:tr>
              <a:tr h="830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 dụng lí lẽ bằng chứng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 dụng các lí lẽ, bằng chứng tiêu biểu, phù hợp, sử dụng những phương pháp lập luận hiệu quả và triển khai hệ thống luận điểm một cách thuyết phục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…/</a:t>
                      </a:r>
                      <a:r>
                        <a:rPr lang="vi-V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extLst>
                  <a:ext uri="{0D108BD9-81ED-4DB2-BD59-A6C34878D82A}">
                    <a16:rowId xmlns:a16="http://schemas.microsoft.com/office/drawing/2014/main" val="4036631058"/>
                  </a:ext>
                </a:extLst>
              </a:tr>
              <a:tr h="433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 chức bài viết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viết được tổ chức hoàn chỉnh, các phần của bài viết được cấu trúc chặt chẽ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…/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1" marR="17701" marT="17701" marB="17701" anchor="ctr"/>
                </a:tc>
                <a:extLst>
                  <a:ext uri="{0D108BD9-81ED-4DB2-BD59-A6C34878D82A}">
                    <a16:rowId xmlns:a16="http://schemas.microsoft.com/office/drawing/2014/main" val="221749575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0"/>
            <a:ext cx="2133600" cy="2857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BẢNG KIỂM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701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8499" y="742950"/>
            <a:ext cx="2252302" cy="2333863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/>
              </a:rPr>
              <a:t>VẬN DỤNG</a:t>
            </a:r>
            <a:endParaRPr 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43200" y="660348"/>
            <a:ext cx="5677153" cy="4347425"/>
            <a:chOff x="3971813" y="660348"/>
            <a:chExt cx="2234009" cy="3283002"/>
          </a:xfrm>
        </p:grpSpPr>
        <p:sp>
          <p:nvSpPr>
            <p:cNvPr id="28" name="Round Same Side Corner Rectangle 27"/>
            <p:cNvSpPr/>
            <p:nvPr/>
          </p:nvSpPr>
          <p:spPr>
            <a:xfrm>
              <a:off x="3973151" y="660348"/>
              <a:ext cx="2232671" cy="3283002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3971813" y="3222258"/>
              <a:ext cx="2232671" cy="716656"/>
            </a:xfrm>
            <a:custGeom>
              <a:avLst/>
              <a:gdLst>
                <a:gd name="connsiteX0" fmla="*/ 0 w 2232671"/>
                <a:gd name="connsiteY0" fmla="*/ 0 h 716656"/>
                <a:gd name="connsiteX1" fmla="*/ 2232671 w 2232671"/>
                <a:gd name="connsiteY1" fmla="*/ 0 h 716656"/>
                <a:gd name="connsiteX2" fmla="*/ 2232671 w 2232671"/>
                <a:gd name="connsiteY2" fmla="*/ 716656 h 716656"/>
                <a:gd name="connsiteX3" fmla="*/ 0 w 2232671"/>
                <a:gd name="connsiteY3" fmla="*/ 716656 h 716656"/>
                <a:gd name="connsiteX4" fmla="*/ 0 w 2232671"/>
                <a:gd name="connsiteY4" fmla="*/ 0 h 71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671" h="716656">
                  <a:moveTo>
                    <a:pt x="0" y="0"/>
                  </a:moveTo>
                  <a:lnTo>
                    <a:pt x="2232671" y="0"/>
                  </a:lnTo>
                  <a:lnTo>
                    <a:pt x="2232671" y="716656"/>
                  </a:lnTo>
                  <a:lnTo>
                    <a:pt x="0" y="7166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260" tIns="0" rIns="718788" bIns="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048000" y="819150"/>
            <a:ext cx="50006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200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b="1" i="1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Trình bày suy nghĩ của em về một bài thơ, một truyện ngắn hoặc một tiểu thuyết mà em thích nhất trong chương trình Ngữ văn 10 tập 1.</a:t>
            </a:r>
            <a:endParaRPr lang="en-US" sz="28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019550"/>
            <a:ext cx="5257800" cy="98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7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IẾU RỜI LỚ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5481"/>
            <a:ext cx="3886200" cy="457200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3627" y="306130"/>
            <a:ext cx="3872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HS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891780"/>
            <a:ext cx="3657599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91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5" y="0"/>
            <a:ext cx="90678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79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" y="57150"/>
            <a:ext cx="8991600" cy="79771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/>
                <a:latin typeface="+mn-lt"/>
                <a:ea typeface="Calibri"/>
              </a:rPr>
              <a:t>CHUYÊN ĐỀ 3: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74295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err="1" smtClean="0">
                <a:solidFill>
                  <a:srgbClr val="002060"/>
                </a:solidFill>
                <a:ea typeface="Times New Roman"/>
              </a:rPr>
              <a:t>Tiết</a:t>
            </a:r>
            <a:r>
              <a:rPr lang="en-US" sz="2000" b="1" dirty="0" smtClean="0">
                <a:solidFill>
                  <a:srgbClr val="002060"/>
                </a:solidFill>
                <a:ea typeface="Times New Roman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ea typeface="Times New Roman"/>
              </a:rPr>
              <a:t>3-4-5</a:t>
            </a:r>
            <a:r>
              <a:rPr lang="en-US" sz="2000" b="1" dirty="0" smtClean="0">
                <a:solidFill>
                  <a:srgbClr val="002060"/>
                </a:solidFill>
                <a:ea typeface="Times New Roman"/>
              </a:rPr>
              <a:t>: </a:t>
            </a:r>
          </a:p>
          <a:p>
            <a:pPr algn="ctr"/>
            <a:r>
              <a:rPr lang="vi-VN" sz="2000" b="1" dirty="0">
                <a:solidFill>
                  <a:srgbClr val="FF0000"/>
                </a:solidFill>
              </a:rPr>
              <a:t>TÌM HIỂU MỘT SỐ HƯỚNG VIẾT BÀI VÀ THỰC HÀNH VIẾT</a:t>
            </a:r>
            <a:endParaRPr lang="en-US" sz="2000" dirty="0">
              <a:solidFill>
                <a:srgbClr val="FF0000"/>
              </a:solidFill>
            </a:endParaRPr>
          </a:p>
          <a:p>
            <a:pPr lvl="0" algn="ctr"/>
            <a:endParaRPr lang="en-US" sz="2000" b="1" dirty="0" smtClean="0">
              <a:solidFill>
                <a:srgbClr val="002060"/>
              </a:solidFill>
              <a:ea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27836"/>
            <a:ext cx="2438400" cy="3129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727836"/>
            <a:ext cx="3657600" cy="3129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700090"/>
            <a:ext cx="2057400" cy="315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3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57150"/>
            <a:ext cx="53340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XEM VÀ NHẬN XÉT VIDEO SAU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0" y="608975"/>
            <a:ext cx="7192379" cy="4477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0800" y="3638550"/>
            <a:ext cx="403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3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8FAEA0-6FC7-4DEF-AF94-8D1C8483E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330" y="2876550"/>
            <a:ext cx="2697616" cy="21223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859F6F-50DF-47B6-BEF7-7E1ABD362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576" y="3148185"/>
            <a:ext cx="2697616" cy="18752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4E5C22-B839-4571-BA8E-62B61F056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61951"/>
            <a:ext cx="5393791" cy="22097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047750"/>
            <a:ext cx="2573977" cy="39511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20955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6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A9E24F1-E0B2-450D-9820-2EADE43D6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64" y="-6435"/>
            <a:ext cx="2063783" cy="2696196"/>
          </a:xfrm>
          <a:prstGeom prst="rect">
            <a:avLst/>
          </a:prstGeom>
        </p:spPr>
      </p:pic>
      <p:pic>
        <p:nvPicPr>
          <p:cNvPr id="6" name="Picture 5" descr="A close up of a book&#10;&#10;Description automatically generated with low confidence">
            <a:extLst>
              <a:ext uri="{FF2B5EF4-FFF2-40B4-BE49-F238E27FC236}">
                <a16:creationId xmlns:a16="http://schemas.microsoft.com/office/drawing/2014/main" id="{49A22657-0E3F-4434-8D92-8D2E8DBFA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287" y="-6435"/>
            <a:ext cx="1960031" cy="2414377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4D7F1DEC-34FC-45A5-8D76-45B7A710F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349" y="0"/>
            <a:ext cx="1864990" cy="2407942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D1CEE6B-ADFF-433C-A695-7FD60FDA6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227" y="92818"/>
            <a:ext cx="2166279" cy="24506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887" y="2867891"/>
            <a:ext cx="3988367" cy="2012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2805953"/>
            <a:ext cx="2514600" cy="2074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6599" y="2809653"/>
            <a:ext cx="1882739" cy="207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9AE951-7272-4F78-8E11-94108D30A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48" y="82547"/>
            <a:ext cx="1709165" cy="232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50ADEB-FBBB-4620-9739-C989E6C1F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989" y="82548"/>
            <a:ext cx="2740691" cy="21730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7FD872-7B7E-4D11-A7BA-35D81F8E8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434" y="54002"/>
            <a:ext cx="1709165" cy="4657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B2714A-9204-4FA0-BA70-37213029D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160" y="54002"/>
            <a:ext cx="1563332" cy="4532842"/>
          </a:xfrm>
          <a:prstGeom prst="rect">
            <a:avLst/>
          </a:prstGeom>
        </p:spPr>
      </p:pic>
      <p:pic>
        <p:nvPicPr>
          <p:cNvPr id="1026" name="Picture 2" descr="E.E - Emprunt Empreinte - Mượn Dấu Thời Gian: Chế Lan Viên (1920-1989)">
            <a:extLst>
              <a:ext uri="{FF2B5EF4-FFF2-40B4-BE49-F238E27FC236}">
                <a16:creationId xmlns:a16="http://schemas.microsoft.com/office/drawing/2014/main" id="{68F84549-A657-41BA-9848-757104CA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3439" y="2490489"/>
            <a:ext cx="2077434" cy="241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DA087D-259F-4C69-BEB7-8F5E3393EF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648" y="2490489"/>
            <a:ext cx="1709165" cy="238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5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00100" y="1564991"/>
            <a:ext cx="7391399" cy="1225526"/>
            <a:chOff x="1066801" y="1581517"/>
            <a:chExt cx="7391399" cy="1225526"/>
          </a:xfrm>
        </p:grpSpPr>
        <p:sp>
          <p:nvSpPr>
            <p:cNvPr id="7" name="Freeform 6"/>
            <p:cNvSpPr/>
            <p:nvPr/>
          </p:nvSpPr>
          <p:spPr>
            <a:xfrm>
              <a:off x="1066801" y="1581517"/>
              <a:ext cx="857867" cy="1225526"/>
            </a:xfrm>
            <a:custGeom>
              <a:avLst/>
              <a:gdLst>
                <a:gd name="connsiteX0" fmla="*/ 0 w 1225525"/>
                <a:gd name="connsiteY0" fmla="*/ 0 h 857867"/>
                <a:gd name="connsiteX1" fmla="*/ 796592 w 1225525"/>
                <a:gd name="connsiteY1" fmla="*/ 0 h 857867"/>
                <a:gd name="connsiteX2" fmla="*/ 1225525 w 1225525"/>
                <a:gd name="connsiteY2" fmla="*/ 428934 h 857867"/>
                <a:gd name="connsiteX3" fmla="*/ 796592 w 1225525"/>
                <a:gd name="connsiteY3" fmla="*/ 857867 h 857867"/>
                <a:gd name="connsiteX4" fmla="*/ 0 w 1225525"/>
                <a:gd name="connsiteY4" fmla="*/ 857867 h 857867"/>
                <a:gd name="connsiteX5" fmla="*/ 428934 w 1225525"/>
                <a:gd name="connsiteY5" fmla="*/ 428934 h 857867"/>
                <a:gd name="connsiteX6" fmla="*/ 0 w 1225525"/>
                <a:gd name="connsiteY6" fmla="*/ 0 h 85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5525" h="857867">
                  <a:moveTo>
                    <a:pt x="1225524" y="0"/>
                  </a:moveTo>
                  <a:lnTo>
                    <a:pt x="1225524" y="557614"/>
                  </a:lnTo>
                  <a:lnTo>
                    <a:pt x="612762" y="857867"/>
                  </a:lnTo>
                  <a:lnTo>
                    <a:pt x="1" y="557614"/>
                  </a:lnTo>
                  <a:lnTo>
                    <a:pt x="1" y="0"/>
                  </a:lnTo>
                  <a:lnTo>
                    <a:pt x="612762" y="300254"/>
                  </a:lnTo>
                  <a:lnTo>
                    <a:pt x="1225524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444175" rIns="15239" bIns="44417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924667" y="1605843"/>
              <a:ext cx="6533533" cy="747944"/>
            </a:xfrm>
            <a:custGeom>
              <a:avLst/>
              <a:gdLst>
                <a:gd name="connsiteX0" fmla="*/ 124660 w 747943"/>
                <a:gd name="connsiteY0" fmla="*/ 0 h 6533532"/>
                <a:gd name="connsiteX1" fmla="*/ 623283 w 747943"/>
                <a:gd name="connsiteY1" fmla="*/ 0 h 6533532"/>
                <a:gd name="connsiteX2" fmla="*/ 747943 w 747943"/>
                <a:gd name="connsiteY2" fmla="*/ 124660 h 6533532"/>
                <a:gd name="connsiteX3" fmla="*/ 747943 w 747943"/>
                <a:gd name="connsiteY3" fmla="*/ 6533532 h 6533532"/>
                <a:gd name="connsiteX4" fmla="*/ 747943 w 747943"/>
                <a:gd name="connsiteY4" fmla="*/ 6533532 h 6533532"/>
                <a:gd name="connsiteX5" fmla="*/ 0 w 747943"/>
                <a:gd name="connsiteY5" fmla="*/ 6533532 h 6533532"/>
                <a:gd name="connsiteX6" fmla="*/ 0 w 747943"/>
                <a:gd name="connsiteY6" fmla="*/ 6533532 h 6533532"/>
                <a:gd name="connsiteX7" fmla="*/ 0 w 747943"/>
                <a:gd name="connsiteY7" fmla="*/ 124660 h 6533532"/>
                <a:gd name="connsiteX8" fmla="*/ 124660 w 747943"/>
                <a:gd name="connsiteY8" fmla="*/ 0 h 653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7943" h="6533532">
                  <a:moveTo>
                    <a:pt x="747943" y="1088950"/>
                  </a:moveTo>
                  <a:lnTo>
                    <a:pt x="747943" y="5444582"/>
                  </a:lnTo>
                  <a:cubicBezTo>
                    <a:pt x="747943" y="6045992"/>
                    <a:pt x="741554" y="6533528"/>
                    <a:pt x="733672" y="6533528"/>
                  </a:cubicBezTo>
                  <a:lnTo>
                    <a:pt x="0" y="6533528"/>
                  </a:lnTo>
                  <a:lnTo>
                    <a:pt x="0" y="653352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33672" y="4"/>
                  </a:lnTo>
                  <a:cubicBezTo>
                    <a:pt x="741554" y="4"/>
                    <a:pt x="747943" y="487540"/>
                    <a:pt x="747943" y="1088950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1752" rIns="51752" bIns="51753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b="1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7788" y="2606687"/>
            <a:ext cx="7391399" cy="1225525"/>
            <a:chOff x="1066801" y="2606687"/>
            <a:chExt cx="7391399" cy="1225525"/>
          </a:xfrm>
        </p:grpSpPr>
        <p:sp>
          <p:nvSpPr>
            <p:cNvPr id="9" name="Freeform 8"/>
            <p:cNvSpPr/>
            <p:nvPr/>
          </p:nvSpPr>
          <p:spPr>
            <a:xfrm>
              <a:off x="1066801" y="2606687"/>
              <a:ext cx="857867" cy="1225525"/>
            </a:xfrm>
            <a:custGeom>
              <a:avLst/>
              <a:gdLst>
                <a:gd name="connsiteX0" fmla="*/ 0 w 1225525"/>
                <a:gd name="connsiteY0" fmla="*/ 0 h 857867"/>
                <a:gd name="connsiteX1" fmla="*/ 796592 w 1225525"/>
                <a:gd name="connsiteY1" fmla="*/ 0 h 857867"/>
                <a:gd name="connsiteX2" fmla="*/ 1225525 w 1225525"/>
                <a:gd name="connsiteY2" fmla="*/ 428934 h 857867"/>
                <a:gd name="connsiteX3" fmla="*/ 796592 w 1225525"/>
                <a:gd name="connsiteY3" fmla="*/ 857867 h 857867"/>
                <a:gd name="connsiteX4" fmla="*/ 0 w 1225525"/>
                <a:gd name="connsiteY4" fmla="*/ 857867 h 857867"/>
                <a:gd name="connsiteX5" fmla="*/ 428934 w 1225525"/>
                <a:gd name="connsiteY5" fmla="*/ 428934 h 857867"/>
                <a:gd name="connsiteX6" fmla="*/ 0 w 1225525"/>
                <a:gd name="connsiteY6" fmla="*/ 0 h 85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5525" h="857867">
                  <a:moveTo>
                    <a:pt x="1225524" y="0"/>
                  </a:moveTo>
                  <a:lnTo>
                    <a:pt x="1225524" y="557614"/>
                  </a:lnTo>
                  <a:lnTo>
                    <a:pt x="612762" y="857867"/>
                  </a:lnTo>
                  <a:lnTo>
                    <a:pt x="1" y="557614"/>
                  </a:lnTo>
                  <a:lnTo>
                    <a:pt x="1" y="0"/>
                  </a:lnTo>
                  <a:lnTo>
                    <a:pt x="612762" y="300254"/>
                  </a:lnTo>
                  <a:lnTo>
                    <a:pt x="1225524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4966938"/>
                <a:satOff val="19906"/>
                <a:lumOff val="4314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444174" rIns="15239" bIns="44417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924667" y="2606687"/>
              <a:ext cx="6533533" cy="796592"/>
            </a:xfrm>
            <a:custGeom>
              <a:avLst/>
              <a:gdLst>
                <a:gd name="connsiteX0" fmla="*/ 132768 w 796591"/>
                <a:gd name="connsiteY0" fmla="*/ 0 h 6533532"/>
                <a:gd name="connsiteX1" fmla="*/ 663823 w 796591"/>
                <a:gd name="connsiteY1" fmla="*/ 0 h 6533532"/>
                <a:gd name="connsiteX2" fmla="*/ 796591 w 796591"/>
                <a:gd name="connsiteY2" fmla="*/ 132768 h 6533532"/>
                <a:gd name="connsiteX3" fmla="*/ 796591 w 796591"/>
                <a:gd name="connsiteY3" fmla="*/ 6533532 h 6533532"/>
                <a:gd name="connsiteX4" fmla="*/ 796591 w 796591"/>
                <a:gd name="connsiteY4" fmla="*/ 6533532 h 6533532"/>
                <a:gd name="connsiteX5" fmla="*/ 0 w 796591"/>
                <a:gd name="connsiteY5" fmla="*/ 6533532 h 6533532"/>
                <a:gd name="connsiteX6" fmla="*/ 0 w 796591"/>
                <a:gd name="connsiteY6" fmla="*/ 6533532 h 6533532"/>
                <a:gd name="connsiteX7" fmla="*/ 0 w 796591"/>
                <a:gd name="connsiteY7" fmla="*/ 132768 h 6533532"/>
                <a:gd name="connsiteX8" fmla="*/ 132768 w 796591"/>
                <a:gd name="connsiteY8" fmla="*/ 0 h 653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6591" h="6533532">
                  <a:moveTo>
                    <a:pt x="796591" y="1088948"/>
                  </a:moveTo>
                  <a:lnTo>
                    <a:pt x="796591" y="5444584"/>
                  </a:lnTo>
                  <a:cubicBezTo>
                    <a:pt x="796591" y="6045993"/>
                    <a:pt x="789344" y="6533528"/>
                    <a:pt x="780403" y="6533528"/>
                  </a:cubicBezTo>
                  <a:lnTo>
                    <a:pt x="0" y="6533528"/>
                  </a:lnTo>
                  <a:lnTo>
                    <a:pt x="0" y="653352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80403" y="4"/>
                  </a:lnTo>
                  <a:cubicBezTo>
                    <a:pt x="789344" y="4"/>
                    <a:pt x="796591" y="487539"/>
                    <a:pt x="796591" y="1088948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-4966938"/>
                <a:satOff val="19906"/>
                <a:lumOff val="4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4126" rIns="54126" bIns="54127" numCol="1" spcCol="1270" anchor="ctr" anchorCtr="0">
              <a:noAutofit/>
            </a:bodyPr>
            <a:lstStyle/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400" b="1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7788" y="3631855"/>
            <a:ext cx="7391399" cy="1225525"/>
            <a:chOff x="1066801" y="3631855"/>
            <a:chExt cx="7391399" cy="1225525"/>
          </a:xfrm>
        </p:grpSpPr>
        <p:sp>
          <p:nvSpPr>
            <p:cNvPr id="11" name="Freeform 10"/>
            <p:cNvSpPr/>
            <p:nvPr/>
          </p:nvSpPr>
          <p:spPr>
            <a:xfrm>
              <a:off x="1066801" y="3631855"/>
              <a:ext cx="857867" cy="1225525"/>
            </a:xfrm>
            <a:custGeom>
              <a:avLst/>
              <a:gdLst>
                <a:gd name="connsiteX0" fmla="*/ 0 w 1225525"/>
                <a:gd name="connsiteY0" fmla="*/ 0 h 857867"/>
                <a:gd name="connsiteX1" fmla="*/ 796592 w 1225525"/>
                <a:gd name="connsiteY1" fmla="*/ 0 h 857867"/>
                <a:gd name="connsiteX2" fmla="*/ 1225525 w 1225525"/>
                <a:gd name="connsiteY2" fmla="*/ 428934 h 857867"/>
                <a:gd name="connsiteX3" fmla="*/ 796592 w 1225525"/>
                <a:gd name="connsiteY3" fmla="*/ 857867 h 857867"/>
                <a:gd name="connsiteX4" fmla="*/ 0 w 1225525"/>
                <a:gd name="connsiteY4" fmla="*/ 857867 h 857867"/>
                <a:gd name="connsiteX5" fmla="*/ 428934 w 1225525"/>
                <a:gd name="connsiteY5" fmla="*/ 428934 h 857867"/>
                <a:gd name="connsiteX6" fmla="*/ 0 w 1225525"/>
                <a:gd name="connsiteY6" fmla="*/ 0 h 85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5525" h="857867">
                  <a:moveTo>
                    <a:pt x="1225524" y="0"/>
                  </a:moveTo>
                  <a:lnTo>
                    <a:pt x="1225524" y="557614"/>
                  </a:lnTo>
                  <a:lnTo>
                    <a:pt x="612762" y="857867"/>
                  </a:lnTo>
                  <a:lnTo>
                    <a:pt x="1" y="557614"/>
                  </a:lnTo>
                  <a:lnTo>
                    <a:pt x="1" y="0"/>
                  </a:lnTo>
                  <a:lnTo>
                    <a:pt x="612762" y="300254"/>
                  </a:lnTo>
                  <a:lnTo>
                    <a:pt x="1225524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444174" rIns="15239" bIns="44417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924667" y="3631856"/>
              <a:ext cx="6533533" cy="796592"/>
            </a:xfrm>
            <a:custGeom>
              <a:avLst/>
              <a:gdLst>
                <a:gd name="connsiteX0" fmla="*/ 132768 w 796591"/>
                <a:gd name="connsiteY0" fmla="*/ 0 h 6533532"/>
                <a:gd name="connsiteX1" fmla="*/ 663823 w 796591"/>
                <a:gd name="connsiteY1" fmla="*/ 0 h 6533532"/>
                <a:gd name="connsiteX2" fmla="*/ 796591 w 796591"/>
                <a:gd name="connsiteY2" fmla="*/ 132768 h 6533532"/>
                <a:gd name="connsiteX3" fmla="*/ 796591 w 796591"/>
                <a:gd name="connsiteY3" fmla="*/ 6533532 h 6533532"/>
                <a:gd name="connsiteX4" fmla="*/ 796591 w 796591"/>
                <a:gd name="connsiteY4" fmla="*/ 6533532 h 6533532"/>
                <a:gd name="connsiteX5" fmla="*/ 0 w 796591"/>
                <a:gd name="connsiteY5" fmla="*/ 6533532 h 6533532"/>
                <a:gd name="connsiteX6" fmla="*/ 0 w 796591"/>
                <a:gd name="connsiteY6" fmla="*/ 6533532 h 6533532"/>
                <a:gd name="connsiteX7" fmla="*/ 0 w 796591"/>
                <a:gd name="connsiteY7" fmla="*/ 132768 h 6533532"/>
                <a:gd name="connsiteX8" fmla="*/ 132768 w 796591"/>
                <a:gd name="connsiteY8" fmla="*/ 0 h 653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6591" h="6533532">
                  <a:moveTo>
                    <a:pt x="796591" y="1088948"/>
                  </a:moveTo>
                  <a:lnTo>
                    <a:pt x="796591" y="5444584"/>
                  </a:lnTo>
                  <a:cubicBezTo>
                    <a:pt x="796591" y="6045993"/>
                    <a:pt x="789344" y="6533528"/>
                    <a:pt x="780403" y="6533528"/>
                  </a:cubicBezTo>
                  <a:lnTo>
                    <a:pt x="0" y="6533528"/>
                  </a:lnTo>
                  <a:lnTo>
                    <a:pt x="0" y="653352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80403" y="4"/>
                  </a:lnTo>
                  <a:cubicBezTo>
                    <a:pt x="789344" y="4"/>
                    <a:pt x="796591" y="487539"/>
                    <a:pt x="796591" y="1088948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4126" rIns="54126" bIns="54127" numCol="1" spcCol="1270" anchor="ctr" anchorCtr="0">
              <a:noAutofit/>
            </a:bodyPr>
            <a:lstStyle/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400" b="1" kern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9" name="image3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057400" y="133350"/>
            <a:ext cx="5105400" cy="13678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8800" y="1620619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Các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vi-VN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viết để giới thiệu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một tập thơ, một tập truyện ngắn hoặc một tiểu thuyết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56488" y="2792654"/>
            <a:ext cx="614451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28800" y="3678019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viết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giới thiệu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tập thơ, một tập truyện ngắn hoặc một tiểu thuyết 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449" y="133350"/>
            <a:ext cx="1552951" cy="13518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88" y="266535"/>
            <a:ext cx="1167883" cy="108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00100" y="1564991"/>
            <a:ext cx="7391399" cy="854359"/>
            <a:chOff x="1066801" y="1581517"/>
            <a:chExt cx="7391399" cy="1225526"/>
          </a:xfrm>
        </p:grpSpPr>
        <p:sp>
          <p:nvSpPr>
            <p:cNvPr id="7" name="Freeform 6"/>
            <p:cNvSpPr/>
            <p:nvPr/>
          </p:nvSpPr>
          <p:spPr>
            <a:xfrm>
              <a:off x="1066801" y="1581517"/>
              <a:ext cx="857867" cy="1225526"/>
            </a:xfrm>
            <a:custGeom>
              <a:avLst/>
              <a:gdLst>
                <a:gd name="connsiteX0" fmla="*/ 0 w 1225525"/>
                <a:gd name="connsiteY0" fmla="*/ 0 h 857867"/>
                <a:gd name="connsiteX1" fmla="*/ 796592 w 1225525"/>
                <a:gd name="connsiteY1" fmla="*/ 0 h 857867"/>
                <a:gd name="connsiteX2" fmla="*/ 1225525 w 1225525"/>
                <a:gd name="connsiteY2" fmla="*/ 428934 h 857867"/>
                <a:gd name="connsiteX3" fmla="*/ 796592 w 1225525"/>
                <a:gd name="connsiteY3" fmla="*/ 857867 h 857867"/>
                <a:gd name="connsiteX4" fmla="*/ 0 w 1225525"/>
                <a:gd name="connsiteY4" fmla="*/ 857867 h 857867"/>
                <a:gd name="connsiteX5" fmla="*/ 428934 w 1225525"/>
                <a:gd name="connsiteY5" fmla="*/ 428934 h 857867"/>
                <a:gd name="connsiteX6" fmla="*/ 0 w 1225525"/>
                <a:gd name="connsiteY6" fmla="*/ 0 h 85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5525" h="857867">
                  <a:moveTo>
                    <a:pt x="1225524" y="0"/>
                  </a:moveTo>
                  <a:lnTo>
                    <a:pt x="1225524" y="557614"/>
                  </a:lnTo>
                  <a:lnTo>
                    <a:pt x="612762" y="857867"/>
                  </a:lnTo>
                  <a:lnTo>
                    <a:pt x="1" y="557614"/>
                  </a:lnTo>
                  <a:lnTo>
                    <a:pt x="1" y="0"/>
                  </a:lnTo>
                  <a:lnTo>
                    <a:pt x="612762" y="300254"/>
                  </a:lnTo>
                  <a:lnTo>
                    <a:pt x="1225524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444175" rIns="15239" bIns="44417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924667" y="1605843"/>
              <a:ext cx="6533533" cy="747944"/>
            </a:xfrm>
            <a:custGeom>
              <a:avLst/>
              <a:gdLst>
                <a:gd name="connsiteX0" fmla="*/ 124660 w 747943"/>
                <a:gd name="connsiteY0" fmla="*/ 0 h 6533532"/>
                <a:gd name="connsiteX1" fmla="*/ 623283 w 747943"/>
                <a:gd name="connsiteY1" fmla="*/ 0 h 6533532"/>
                <a:gd name="connsiteX2" fmla="*/ 747943 w 747943"/>
                <a:gd name="connsiteY2" fmla="*/ 124660 h 6533532"/>
                <a:gd name="connsiteX3" fmla="*/ 747943 w 747943"/>
                <a:gd name="connsiteY3" fmla="*/ 6533532 h 6533532"/>
                <a:gd name="connsiteX4" fmla="*/ 747943 w 747943"/>
                <a:gd name="connsiteY4" fmla="*/ 6533532 h 6533532"/>
                <a:gd name="connsiteX5" fmla="*/ 0 w 747943"/>
                <a:gd name="connsiteY5" fmla="*/ 6533532 h 6533532"/>
                <a:gd name="connsiteX6" fmla="*/ 0 w 747943"/>
                <a:gd name="connsiteY6" fmla="*/ 6533532 h 6533532"/>
                <a:gd name="connsiteX7" fmla="*/ 0 w 747943"/>
                <a:gd name="connsiteY7" fmla="*/ 124660 h 6533532"/>
                <a:gd name="connsiteX8" fmla="*/ 124660 w 747943"/>
                <a:gd name="connsiteY8" fmla="*/ 0 h 653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7943" h="6533532">
                  <a:moveTo>
                    <a:pt x="747943" y="1088950"/>
                  </a:moveTo>
                  <a:lnTo>
                    <a:pt x="747943" y="5444582"/>
                  </a:lnTo>
                  <a:cubicBezTo>
                    <a:pt x="747943" y="6045992"/>
                    <a:pt x="741554" y="6533528"/>
                    <a:pt x="733672" y="6533528"/>
                  </a:cubicBezTo>
                  <a:lnTo>
                    <a:pt x="0" y="6533528"/>
                  </a:lnTo>
                  <a:lnTo>
                    <a:pt x="0" y="653352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33672" y="4"/>
                  </a:lnTo>
                  <a:cubicBezTo>
                    <a:pt x="741554" y="4"/>
                    <a:pt x="747943" y="487540"/>
                    <a:pt x="747943" y="1088950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1752" rIns="51752" bIns="51753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b="1" kern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5390"/>
            <a:ext cx="1371775" cy="119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3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057400" y="133350"/>
            <a:ext cx="5105400" cy="13678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599" y="1504950"/>
            <a:ext cx="6438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Các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vi-VN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viết để giới thiệu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một tập thơ, một tập truyện ngắn hoặc một tiểu thuyết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449" y="133350"/>
            <a:ext cx="1552951" cy="135186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472317"/>
              </p:ext>
            </p:extLst>
          </p:nvPr>
        </p:nvGraphicFramePr>
        <p:xfrm>
          <a:off x="2286000" y="2589945"/>
          <a:ext cx="5076449" cy="1886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6142">
                  <a:extLst>
                    <a:ext uri="{9D8B030D-6E8A-4147-A177-3AD203B41FA5}">
                      <a16:colId xmlns:a16="http://schemas.microsoft.com/office/drawing/2014/main" val="3227880093"/>
                    </a:ext>
                  </a:extLst>
                </a:gridCol>
                <a:gridCol w="1776374">
                  <a:extLst>
                    <a:ext uri="{9D8B030D-6E8A-4147-A177-3AD203B41FA5}">
                      <a16:colId xmlns:a16="http://schemas.microsoft.com/office/drawing/2014/main" val="3874034962"/>
                    </a:ext>
                  </a:extLst>
                </a:gridCol>
                <a:gridCol w="1763933">
                  <a:extLst>
                    <a:ext uri="{9D8B030D-6E8A-4147-A177-3AD203B41FA5}">
                      <a16:colId xmlns:a16="http://schemas.microsoft.com/office/drawing/2014/main" val="3051864069"/>
                    </a:ext>
                  </a:extLst>
                </a:gridCol>
              </a:tblGrid>
              <a:tr h="800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Kiểu bài theo hướng nghiên cứu văn học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Kiểu bài theo hướng thưởng thức trải nghiệm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Kiểu bài theo hướng giới thiệu quảng bá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6142193"/>
                  </a:ext>
                </a:extLst>
              </a:tr>
              <a:tr h="1086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……..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71138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00099" y="2647950"/>
            <a:ext cx="952499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PHIẾU HỌC TẬP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4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27788" y="1733550"/>
            <a:ext cx="7391399" cy="1225525"/>
            <a:chOff x="1066801" y="2606687"/>
            <a:chExt cx="7391399" cy="1225525"/>
          </a:xfrm>
        </p:grpSpPr>
        <p:sp>
          <p:nvSpPr>
            <p:cNvPr id="9" name="Freeform 8"/>
            <p:cNvSpPr/>
            <p:nvPr/>
          </p:nvSpPr>
          <p:spPr>
            <a:xfrm>
              <a:off x="1066801" y="2606687"/>
              <a:ext cx="857867" cy="1225525"/>
            </a:xfrm>
            <a:custGeom>
              <a:avLst/>
              <a:gdLst>
                <a:gd name="connsiteX0" fmla="*/ 0 w 1225525"/>
                <a:gd name="connsiteY0" fmla="*/ 0 h 857867"/>
                <a:gd name="connsiteX1" fmla="*/ 796592 w 1225525"/>
                <a:gd name="connsiteY1" fmla="*/ 0 h 857867"/>
                <a:gd name="connsiteX2" fmla="*/ 1225525 w 1225525"/>
                <a:gd name="connsiteY2" fmla="*/ 428934 h 857867"/>
                <a:gd name="connsiteX3" fmla="*/ 796592 w 1225525"/>
                <a:gd name="connsiteY3" fmla="*/ 857867 h 857867"/>
                <a:gd name="connsiteX4" fmla="*/ 0 w 1225525"/>
                <a:gd name="connsiteY4" fmla="*/ 857867 h 857867"/>
                <a:gd name="connsiteX5" fmla="*/ 428934 w 1225525"/>
                <a:gd name="connsiteY5" fmla="*/ 428934 h 857867"/>
                <a:gd name="connsiteX6" fmla="*/ 0 w 1225525"/>
                <a:gd name="connsiteY6" fmla="*/ 0 h 85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5525" h="857867">
                  <a:moveTo>
                    <a:pt x="1225524" y="0"/>
                  </a:moveTo>
                  <a:lnTo>
                    <a:pt x="1225524" y="557614"/>
                  </a:lnTo>
                  <a:lnTo>
                    <a:pt x="612762" y="857867"/>
                  </a:lnTo>
                  <a:lnTo>
                    <a:pt x="1" y="557614"/>
                  </a:lnTo>
                  <a:lnTo>
                    <a:pt x="1" y="0"/>
                  </a:lnTo>
                  <a:lnTo>
                    <a:pt x="612762" y="300254"/>
                  </a:lnTo>
                  <a:lnTo>
                    <a:pt x="1225524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4966938"/>
                <a:satOff val="19906"/>
                <a:lumOff val="4314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444174" rIns="15239" bIns="44417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924667" y="2606687"/>
              <a:ext cx="6533533" cy="796592"/>
            </a:xfrm>
            <a:custGeom>
              <a:avLst/>
              <a:gdLst>
                <a:gd name="connsiteX0" fmla="*/ 132768 w 796591"/>
                <a:gd name="connsiteY0" fmla="*/ 0 h 6533532"/>
                <a:gd name="connsiteX1" fmla="*/ 663823 w 796591"/>
                <a:gd name="connsiteY1" fmla="*/ 0 h 6533532"/>
                <a:gd name="connsiteX2" fmla="*/ 796591 w 796591"/>
                <a:gd name="connsiteY2" fmla="*/ 132768 h 6533532"/>
                <a:gd name="connsiteX3" fmla="*/ 796591 w 796591"/>
                <a:gd name="connsiteY3" fmla="*/ 6533532 h 6533532"/>
                <a:gd name="connsiteX4" fmla="*/ 796591 w 796591"/>
                <a:gd name="connsiteY4" fmla="*/ 6533532 h 6533532"/>
                <a:gd name="connsiteX5" fmla="*/ 0 w 796591"/>
                <a:gd name="connsiteY5" fmla="*/ 6533532 h 6533532"/>
                <a:gd name="connsiteX6" fmla="*/ 0 w 796591"/>
                <a:gd name="connsiteY6" fmla="*/ 6533532 h 6533532"/>
                <a:gd name="connsiteX7" fmla="*/ 0 w 796591"/>
                <a:gd name="connsiteY7" fmla="*/ 132768 h 6533532"/>
                <a:gd name="connsiteX8" fmla="*/ 132768 w 796591"/>
                <a:gd name="connsiteY8" fmla="*/ 0 h 653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6591" h="6533532">
                  <a:moveTo>
                    <a:pt x="796591" y="1088948"/>
                  </a:moveTo>
                  <a:lnTo>
                    <a:pt x="796591" y="5444584"/>
                  </a:lnTo>
                  <a:cubicBezTo>
                    <a:pt x="796591" y="6045993"/>
                    <a:pt x="789344" y="6533528"/>
                    <a:pt x="780403" y="6533528"/>
                  </a:cubicBezTo>
                  <a:lnTo>
                    <a:pt x="0" y="6533528"/>
                  </a:lnTo>
                  <a:lnTo>
                    <a:pt x="0" y="653352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80403" y="4"/>
                  </a:lnTo>
                  <a:cubicBezTo>
                    <a:pt x="789344" y="4"/>
                    <a:pt x="796591" y="487539"/>
                    <a:pt x="796591" y="1088948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-4966938"/>
                <a:satOff val="19906"/>
                <a:lumOff val="4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4126" rIns="54126" bIns="54127" numCol="1" spcCol="1270" anchor="ctr" anchorCtr="0">
              <a:noAutofit/>
            </a:bodyPr>
            <a:lstStyle/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400" b="1" kern="1200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5390"/>
            <a:ext cx="1371775" cy="119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3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057400" y="133350"/>
            <a:ext cx="5105400" cy="136782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56488" y="1954454"/>
            <a:ext cx="614451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449" y="133350"/>
            <a:ext cx="1552951" cy="13518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6488" y="2647950"/>
            <a:ext cx="6906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Phỏng</a:t>
            </a:r>
            <a:r>
              <a:rPr lang="en-US" b="1" dirty="0"/>
              <a:t> </a:t>
            </a:r>
            <a:r>
              <a:rPr lang="en-US" b="1" dirty="0" err="1"/>
              <a:t>vấn</a:t>
            </a:r>
            <a:r>
              <a:rPr lang="en-US" b="1" dirty="0"/>
              <a:t> 1 MC – 1 HS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tìm</a:t>
            </a:r>
            <a:r>
              <a:rPr lang="en-US" b="1" dirty="0"/>
              <a:t> </a:t>
            </a:r>
            <a:r>
              <a:rPr lang="en-US" b="1" dirty="0" err="1"/>
              <a:t>hiểu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cuộc</a:t>
            </a:r>
            <a:r>
              <a:rPr lang="en-US" b="1" dirty="0"/>
              <a:t> </a:t>
            </a:r>
            <a:r>
              <a:rPr lang="en-US" b="1" dirty="0" err="1"/>
              <a:t>đời</a:t>
            </a:r>
            <a:r>
              <a:rPr lang="en-US" b="1" dirty="0"/>
              <a:t>, </a:t>
            </a:r>
            <a:r>
              <a:rPr lang="en-US" b="1" dirty="0" err="1"/>
              <a:t>sự</a:t>
            </a:r>
            <a:r>
              <a:rPr lang="en-US" b="1" dirty="0"/>
              <a:t> </a:t>
            </a:r>
            <a:r>
              <a:rPr lang="en-US" b="1" dirty="0" err="1"/>
              <a:t>nghiệp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tác</a:t>
            </a:r>
            <a:r>
              <a:rPr lang="en-US" b="1" dirty="0"/>
              <a:t> </a:t>
            </a:r>
            <a:r>
              <a:rPr lang="en-US" b="1" dirty="0" err="1"/>
              <a:t>giả</a:t>
            </a:r>
            <a:r>
              <a:rPr lang="en-US" b="1" dirty="0"/>
              <a:t>. </a:t>
            </a:r>
          </a:p>
          <a:p>
            <a:r>
              <a:rPr lang="en-US" b="1" dirty="0"/>
              <a:t>+ </a:t>
            </a:r>
            <a:r>
              <a:rPr lang="en-US" b="1" dirty="0" err="1"/>
              <a:t>Thân</a:t>
            </a:r>
            <a:r>
              <a:rPr lang="en-US" b="1" dirty="0"/>
              <a:t> </a:t>
            </a:r>
            <a:r>
              <a:rPr lang="en-US" b="1" dirty="0" err="1"/>
              <a:t>thế</a:t>
            </a:r>
            <a:r>
              <a:rPr lang="en-US" b="1" dirty="0"/>
              <a:t>, </a:t>
            </a:r>
            <a:r>
              <a:rPr lang="en-US" b="1" dirty="0" err="1"/>
              <a:t>sự</a:t>
            </a:r>
            <a:r>
              <a:rPr lang="en-US" b="1" dirty="0"/>
              <a:t> </a:t>
            </a:r>
            <a:r>
              <a:rPr lang="en-US" b="1" dirty="0" err="1"/>
              <a:t>nghiệp</a:t>
            </a:r>
            <a:endParaRPr lang="en-US" b="1" dirty="0"/>
          </a:p>
          <a:p>
            <a:r>
              <a:rPr lang="en-US" b="1" dirty="0"/>
              <a:t>+ </a:t>
            </a:r>
            <a:r>
              <a:rPr lang="en-US" b="1" dirty="0" err="1"/>
              <a:t>Vị</a:t>
            </a:r>
            <a:r>
              <a:rPr lang="en-US" b="1" dirty="0"/>
              <a:t> </a:t>
            </a:r>
            <a:r>
              <a:rPr lang="en-US" b="1" dirty="0" err="1"/>
              <a:t>trí</a:t>
            </a:r>
            <a:r>
              <a:rPr lang="en-US" b="1" dirty="0"/>
              <a:t> </a:t>
            </a:r>
            <a:r>
              <a:rPr lang="en-US" b="1" dirty="0" err="1"/>
              <a:t>văn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endParaRPr lang="en-US" b="1" dirty="0"/>
          </a:p>
          <a:p>
            <a:r>
              <a:rPr lang="en-US" b="1" dirty="0"/>
              <a:t>+ </a:t>
            </a:r>
            <a:r>
              <a:rPr lang="en-US" b="1" dirty="0" err="1"/>
              <a:t>Phong</a:t>
            </a:r>
            <a:r>
              <a:rPr lang="en-US" b="1" dirty="0"/>
              <a:t> </a:t>
            </a:r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viết</a:t>
            </a:r>
            <a:endParaRPr lang="en-US" b="1" dirty="0"/>
          </a:p>
          <a:p>
            <a:r>
              <a:rPr lang="en-US" b="1" dirty="0"/>
              <a:t>+ </a:t>
            </a:r>
            <a:r>
              <a:rPr lang="en-US" b="1" dirty="0" err="1"/>
              <a:t>Tác</a:t>
            </a:r>
            <a:r>
              <a:rPr lang="en-US" b="1" dirty="0"/>
              <a:t> </a:t>
            </a:r>
            <a:r>
              <a:rPr lang="en-US" b="1" dirty="0" err="1"/>
              <a:t>phẩm</a:t>
            </a:r>
            <a:r>
              <a:rPr lang="en-US" b="1" dirty="0"/>
              <a:t> </a:t>
            </a:r>
            <a:r>
              <a:rPr lang="en-US" b="1" dirty="0" err="1"/>
              <a:t>chính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482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669</Words>
  <Application>Microsoft Office PowerPoint</Application>
  <PresentationFormat>On-screen Show (16:9)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Lucida Sans</vt:lpstr>
      <vt:lpstr>Times New Roman</vt:lpstr>
      <vt:lpstr>Office Theme</vt:lpstr>
      <vt:lpstr>PowerPoint Presentation</vt:lpstr>
      <vt:lpstr>CHUYÊN ĐỀ 3: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đoạn văn ngắn (8 – 10  dòng)  giới thiệu một tập thơ, một tập truyện ngắn hoặc một tiểu thuyết mà em thích.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CHUYÊN ĐỀ 2:  SÂN KHẤU HÓA TÁC PHẨM VĂN HỌC</dc:title>
  <dc:creator>123456</dc:creator>
  <cp:lastModifiedBy>HUONG</cp:lastModifiedBy>
  <cp:revision>54</cp:revision>
  <dcterms:created xsi:type="dcterms:W3CDTF">2022-08-16T08:38:10Z</dcterms:created>
  <dcterms:modified xsi:type="dcterms:W3CDTF">2022-08-31T05:21:49Z</dcterms:modified>
</cp:coreProperties>
</file>