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74" r:id="rId3"/>
    <p:sldId id="265" r:id="rId4"/>
    <p:sldId id="297" r:id="rId5"/>
    <p:sldId id="285" r:id="rId6"/>
    <p:sldId id="276" r:id="rId7"/>
    <p:sldId id="286" r:id="rId8"/>
    <p:sldId id="277" r:id="rId9"/>
    <p:sldId id="288" r:id="rId10"/>
    <p:sldId id="287" r:id="rId11"/>
    <p:sldId id="278" r:id="rId12"/>
    <p:sldId id="289" r:id="rId13"/>
    <p:sldId id="290" r:id="rId14"/>
    <p:sldId id="291" r:id="rId15"/>
    <p:sldId id="292" r:id="rId16"/>
    <p:sldId id="294" r:id="rId17"/>
    <p:sldId id="296" r:id="rId18"/>
    <p:sldId id="295" r:id="rId19"/>
    <p:sldId id="273"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33CC"/>
    <a:srgbClr val="CCFF33"/>
    <a:srgbClr val="EA8F16"/>
    <a:srgbClr val="1CE4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00" autoAdjust="0"/>
  </p:normalViewPr>
  <p:slideViewPr>
    <p:cSldViewPr>
      <p:cViewPr varScale="1">
        <p:scale>
          <a:sx n="111" d="100"/>
          <a:sy n="111" d="100"/>
        </p:scale>
        <p:origin x="82" y="28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63CDED-5E1A-4866-899A-EBDB421BF0A4}" type="datetimeFigureOut">
              <a:rPr lang="en-US" smtClean="0"/>
              <a:t>9/2/2022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98EB12-7691-4989-B21F-C3E602E0EE10}" type="slidenum">
              <a:rPr lang="en-US" smtClean="0"/>
              <a:t>‹#›</a:t>
            </a:fld>
            <a:endParaRPr lang="en-US"/>
          </a:p>
        </p:txBody>
      </p:sp>
    </p:spTree>
    <p:extLst>
      <p:ext uri="{BB962C8B-B14F-4D97-AF65-F5344CB8AC3E}">
        <p14:creationId xmlns:p14="http://schemas.microsoft.com/office/powerpoint/2010/main" val="2270243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0BD3BB-7FE6-4CAF-BE15-90A1C967995D}"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132493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0BD3BB-7FE6-4CAF-BE15-90A1C967995D}"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120704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0BD3BB-7FE6-4CAF-BE15-90A1C967995D}"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542000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0BD3BB-7FE6-4CAF-BE15-90A1C967995D}"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662647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0BD3BB-7FE6-4CAF-BE15-90A1C967995D}"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297642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0BD3BB-7FE6-4CAF-BE15-90A1C967995D}"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97166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0BD3BB-7FE6-4CAF-BE15-90A1C967995D}" type="datetimeFigureOut">
              <a:rPr lang="en-US" smtClean="0"/>
              <a:t>9/2/2022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373175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0BD3BB-7FE6-4CAF-BE15-90A1C967995D}" type="datetimeFigureOut">
              <a:rPr lang="en-US" smtClean="0"/>
              <a:t>9/2/2022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4170150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BD3BB-7FE6-4CAF-BE15-90A1C967995D}" type="datetimeFigureOut">
              <a:rPr lang="en-US" smtClean="0"/>
              <a:t>9/2/2022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1364185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0BD3BB-7FE6-4CAF-BE15-90A1C967995D}"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118042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0BD3BB-7FE6-4CAF-BE15-90A1C967995D}"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1066571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0BD3BB-7FE6-4CAF-BE15-90A1C967995D}" type="datetimeFigureOut">
              <a:rPr lang="en-US" smtClean="0"/>
              <a:t>9/2/2022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075A81B-36B4-4C3B-9F33-5306B5BCAAA3}" type="slidenum">
              <a:rPr lang="en-US" smtClean="0"/>
              <a:t>‹#›</a:t>
            </a:fld>
            <a:endParaRPr lang="en-US"/>
          </a:p>
        </p:txBody>
      </p:sp>
    </p:spTree>
    <p:extLst>
      <p:ext uri="{BB962C8B-B14F-4D97-AF65-F5344CB8AC3E}">
        <p14:creationId xmlns:p14="http://schemas.microsoft.com/office/powerpoint/2010/main" val="2378046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117"/>
          <a:stretch/>
        </p:blipFill>
        <p:spPr>
          <a:xfrm>
            <a:off x="-5380" y="0"/>
            <a:ext cx="9149379" cy="5143500"/>
          </a:xfrm>
          <a:prstGeom prst="rect">
            <a:avLst/>
          </a:prstGeom>
        </p:spPr>
      </p:pic>
      <p:sp>
        <p:nvSpPr>
          <p:cNvPr id="5" name="Rectangle 4"/>
          <p:cNvSpPr/>
          <p:nvPr/>
        </p:nvSpPr>
        <p:spPr>
          <a:xfrm>
            <a:off x="4953000" y="570131"/>
            <a:ext cx="3810000"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n-US"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CHÀO MỪNG</a:t>
            </a:r>
          </a:p>
        </p:txBody>
      </p:sp>
      <p:sp>
        <p:nvSpPr>
          <p:cNvPr id="6" name="Rectangle 5"/>
          <p:cNvSpPr/>
          <p:nvPr/>
        </p:nvSpPr>
        <p:spPr>
          <a:xfrm>
            <a:off x="5131018" y="1909836"/>
            <a:ext cx="3555782"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n-US"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QUÝ THẦY CÔ</a:t>
            </a:r>
          </a:p>
        </p:txBody>
      </p:sp>
      <p:sp>
        <p:nvSpPr>
          <p:cNvPr id="7" name="Rectangle 6"/>
          <p:cNvSpPr/>
          <p:nvPr/>
        </p:nvSpPr>
        <p:spPr>
          <a:xfrm>
            <a:off x="3842204" y="3402536"/>
            <a:ext cx="4844596" cy="58477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VÀ CÁC EM HỌC SINH!</a:t>
            </a:r>
          </a:p>
        </p:txBody>
      </p:sp>
    </p:spTree>
    <p:extLst>
      <p:ext uri="{BB962C8B-B14F-4D97-AF65-F5344CB8AC3E}">
        <p14:creationId xmlns:p14="http://schemas.microsoft.com/office/powerpoint/2010/main" val="96091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10;&#10;Description automatically generated with medium confidence">
            <a:extLst>
              <a:ext uri="{FF2B5EF4-FFF2-40B4-BE49-F238E27FC236}">
                <a16:creationId xmlns:a16="http://schemas.microsoft.com/office/drawing/2014/main" id="{4A9E24F1-E0B2-450D-9820-2EADE43D6487}"/>
              </a:ext>
            </a:extLst>
          </p:cNvPr>
          <p:cNvPicPr>
            <a:picLocks noChangeAspect="1"/>
          </p:cNvPicPr>
          <p:nvPr/>
        </p:nvPicPr>
        <p:blipFill>
          <a:blip r:embed="rId2"/>
          <a:stretch>
            <a:fillRect/>
          </a:stretch>
        </p:blipFill>
        <p:spPr>
          <a:xfrm>
            <a:off x="603217" y="-6435"/>
            <a:ext cx="2063783" cy="2414377"/>
          </a:xfrm>
          <a:prstGeom prst="rect">
            <a:avLst/>
          </a:prstGeom>
        </p:spPr>
      </p:pic>
      <p:pic>
        <p:nvPicPr>
          <p:cNvPr id="6" name="Picture 5" descr="A close up of a book&#10;&#10;Description automatically generated with low confidence">
            <a:extLst>
              <a:ext uri="{FF2B5EF4-FFF2-40B4-BE49-F238E27FC236}">
                <a16:creationId xmlns:a16="http://schemas.microsoft.com/office/drawing/2014/main" id="{49A22657-0E3F-4434-8D92-8D2E8DBFABB9}"/>
              </a:ext>
            </a:extLst>
          </p:cNvPr>
          <p:cNvPicPr>
            <a:picLocks noChangeAspect="1"/>
          </p:cNvPicPr>
          <p:nvPr/>
        </p:nvPicPr>
        <p:blipFill>
          <a:blip r:embed="rId3"/>
          <a:stretch>
            <a:fillRect/>
          </a:stretch>
        </p:blipFill>
        <p:spPr>
          <a:xfrm>
            <a:off x="3754969" y="-6435"/>
            <a:ext cx="1960031" cy="2414377"/>
          </a:xfrm>
          <a:prstGeom prst="rect">
            <a:avLst/>
          </a:prstGeom>
        </p:spPr>
      </p:pic>
      <p:pic>
        <p:nvPicPr>
          <p:cNvPr id="8" name="Picture 7" descr="Map&#10;&#10;Description automatically generated">
            <a:extLst>
              <a:ext uri="{FF2B5EF4-FFF2-40B4-BE49-F238E27FC236}">
                <a16:creationId xmlns:a16="http://schemas.microsoft.com/office/drawing/2014/main" id="{4D7F1DEC-34FC-45A5-8D76-45B7A710FE3D}"/>
              </a:ext>
            </a:extLst>
          </p:cNvPr>
          <p:cNvPicPr>
            <a:picLocks noChangeAspect="1"/>
          </p:cNvPicPr>
          <p:nvPr/>
        </p:nvPicPr>
        <p:blipFill>
          <a:blip r:embed="rId4"/>
          <a:stretch>
            <a:fillRect/>
          </a:stretch>
        </p:blipFill>
        <p:spPr>
          <a:xfrm>
            <a:off x="6288410" y="0"/>
            <a:ext cx="1864990" cy="2407942"/>
          </a:xfrm>
          <a:prstGeom prst="rect">
            <a:avLst/>
          </a:prstGeom>
        </p:spPr>
      </p:pic>
      <p:pic>
        <p:nvPicPr>
          <p:cNvPr id="2" name="Picture 1"/>
          <p:cNvPicPr>
            <a:picLocks noChangeAspect="1"/>
          </p:cNvPicPr>
          <p:nvPr/>
        </p:nvPicPr>
        <p:blipFill>
          <a:blip r:embed="rId5"/>
          <a:stretch>
            <a:fillRect/>
          </a:stretch>
        </p:blipFill>
        <p:spPr>
          <a:xfrm>
            <a:off x="609600" y="2800350"/>
            <a:ext cx="8015683" cy="1905000"/>
          </a:xfrm>
          <a:prstGeom prst="rect">
            <a:avLst/>
          </a:prstGeom>
        </p:spPr>
      </p:pic>
    </p:spTree>
    <p:extLst>
      <p:ext uri="{BB962C8B-B14F-4D97-AF65-F5344CB8AC3E}">
        <p14:creationId xmlns:p14="http://schemas.microsoft.com/office/powerpoint/2010/main" val="236512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ppt_w</p:attrName>
                                        </p:attrNameLst>
                                      </p:cBhvr>
                                      <p:tavLst>
                                        <p:tav tm="0" fmla="#ppt_w*sin(2.5*pi*$)">
                                          <p:val>
                                            <p:fltVal val="0"/>
                                          </p:val>
                                        </p:tav>
                                        <p:tav tm="100000">
                                          <p:val>
                                            <p:fltVal val="1"/>
                                          </p:val>
                                        </p:tav>
                                      </p:tavLst>
                                    </p:anim>
                                    <p:anim calcmode="lin" valueType="num">
                                      <p:cBhvr>
                                        <p:cTn id="1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9AE951-7272-4F78-8E11-94108D30A3D0}"/>
              </a:ext>
            </a:extLst>
          </p:cNvPr>
          <p:cNvPicPr>
            <a:picLocks noChangeAspect="1"/>
          </p:cNvPicPr>
          <p:nvPr/>
        </p:nvPicPr>
        <p:blipFill>
          <a:blip r:embed="rId2"/>
          <a:stretch>
            <a:fillRect/>
          </a:stretch>
        </p:blipFill>
        <p:spPr>
          <a:xfrm>
            <a:off x="234648" y="82547"/>
            <a:ext cx="1709165" cy="2325395"/>
          </a:xfrm>
          <a:prstGeom prst="rect">
            <a:avLst/>
          </a:prstGeom>
        </p:spPr>
      </p:pic>
      <p:pic>
        <p:nvPicPr>
          <p:cNvPr id="7" name="Picture 6">
            <a:extLst>
              <a:ext uri="{FF2B5EF4-FFF2-40B4-BE49-F238E27FC236}">
                <a16:creationId xmlns:a16="http://schemas.microsoft.com/office/drawing/2014/main" id="{6050ADEB-FBBB-4620-9739-C989E6C1F5EB}"/>
              </a:ext>
            </a:extLst>
          </p:cNvPr>
          <p:cNvPicPr>
            <a:picLocks noChangeAspect="1"/>
          </p:cNvPicPr>
          <p:nvPr/>
        </p:nvPicPr>
        <p:blipFill>
          <a:blip r:embed="rId3"/>
          <a:stretch>
            <a:fillRect/>
          </a:stretch>
        </p:blipFill>
        <p:spPr>
          <a:xfrm>
            <a:off x="2041989" y="82548"/>
            <a:ext cx="2740691" cy="2173082"/>
          </a:xfrm>
          <a:prstGeom prst="rect">
            <a:avLst/>
          </a:prstGeom>
        </p:spPr>
      </p:pic>
      <p:pic>
        <p:nvPicPr>
          <p:cNvPr id="2" name="Picture 1">
            <a:extLst>
              <a:ext uri="{FF2B5EF4-FFF2-40B4-BE49-F238E27FC236}">
                <a16:creationId xmlns:a16="http://schemas.microsoft.com/office/drawing/2014/main" id="{C27FD872-7B7E-4D11-A7BA-35D81F8E8B57}"/>
              </a:ext>
            </a:extLst>
          </p:cNvPr>
          <p:cNvPicPr>
            <a:picLocks noChangeAspect="1"/>
          </p:cNvPicPr>
          <p:nvPr/>
        </p:nvPicPr>
        <p:blipFill>
          <a:blip r:embed="rId4"/>
          <a:stretch>
            <a:fillRect/>
          </a:stretch>
        </p:blipFill>
        <p:spPr>
          <a:xfrm>
            <a:off x="4925434" y="54002"/>
            <a:ext cx="1709165" cy="4657533"/>
          </a:xfrm>
          <a:prstGeom prst="rect">
            <a:avLst/>
          </a:prstGeom>
        </p:spPr>
      </p:pic>
      <p:pic>
        <p:nvPicPr>
          <p:cNvPr id="5" name="Picture 4">
            <a:extLst>
              <a:ext uri="{FF2B5EF4-FFF2-40B4-BE49-F238E27FC236}">
                <a16:creationId xmlns:a16="http://schemas.microsoft.com/office/drawing/2014/main" id="{F3B2714A-9204-4FA0-BA70-37213029DE91}"/>
              </a:ext>
            </a:extLst>
          </p:cNvPr>
          <p:cNvPicPr>
            <a:picLocks noChangeAspect="1"/>
          </p:cNvPicPr>
          <p:nvPr/>
        </p:nvPicPr>
        <p:blipFill>
          <a:blip r:embed="rId5"/>
          <a:stretch>
            <a:fillRect/>
          </a:stretch>
        </p:blipFill>
        <p:spPr>
          <a:xfrm>
            <a:off x="7099160" y="54002"/>
            <a:ext cx="1563332" cy="4532842"/>
          </a:xfrm>
          <a:prstGeom prst="rect">
            <a:avLst/>
          </a:prstGeom>
        </p:spPr>
      </p:pic>
      <p:pic>
        <p:nvPicPr>
          <p:cNvPr id="1026" name="Picture 2" descr="E.E - Emprunt Empreinte - Mượn Dấu Thời Gian: Chế Lan Viên (1920-1989)">
            <a:extLst>
              <a:ext uri="{FF2B5EF4-FFF2-40B4-BE49-F238E27FC236}">
                <a16:creationId xmlns:a16="http://schemas.microsoft.com/office/drawing/2014/main" id="{68F84549-A657-41BA-9848-757104CA1C1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383439" y="2490489"/>
            <a:ext cx="2077434" cy="24181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9DA087D-259F-4C69-BEB7-8F5E3393EFF4}"/>
              </a:ext>
            </a:extLst>
          </p:cNvPr>
          <p:cNvPicPr>
            <a:picLocks noChangeAspect="1"/>
          </p:cNvPicPr>
          <p:nvPr/>
        </p:nvPicPr>
        <p:blipFill>
          <a:blip r:embed="rId7"/>
          <a:stretch>
            <a:fillRect/>
          </a:stretch>
        </p:blipFill>
        <p:spPr>
          <a:xfrm>
            <a:off x="234648" y="2490489"/>
            <a:ext cx="1709165" cy="2383588"/>
          </a:xfrm>
          <a:prstGeom prst="rect">
            <a:avLst/>
          </a:prstGeom>
        </p:spPr>
      </p:pic>
    </p:spTree>
    <p:extLst>
      <p:ext uri="{BB962C8B-B14F-4D97-AF65-F5344CB8AC3E}">
        <p14:creationId xmlns:p14="http://schemas.microsoft.com/office/powerpoint/2010/main" val="174905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par>
                                <p:cTn id="30" presetID="53" presetClass="entr" presetSubtype="16" fill="hold" nodeType="withEffect">
                                  <p:stCondLst>
                                    <p:cond delay="0"/>
                                  </p:stCondLst>
                                  <p:childTnLst>
                                    <p:set>
                                      <p:cBhvr>
                                        <p:cTn id="31" dur="1" fill="hold">
                                          <p:stCondLst>
                                            <p:cond delay="0"/>
                                          </p:stCondLst>
                                        </p:cTn>
                                        <p:tgtEl>
                                          <p:spTgt spid="1026"/>
                                        </p:tgtEl>
                                        <p:attrNameLst>
                                          <p:attrName>style.visibility</p:attrName>
                                        </p:attrNameLst>
                                      </p:cBhvr>
                                      <p:to>
                                        <p:strVal val="visible"/>
                                      </p:to>
                                    </p:set>
                                    <p:anim calcmode="lin" valueType="num">
                                      <p:cBhvr>
                                        <p:cTn id="32" dur="500" fill="hold"/>
                                        <p:tgtEl>
                                          <p:spTgt spid="1026"/>
                                        </p:tgtEl>
                                        <p:attrNameLst>
                                          <p:attrName>ppt_w</p:attrName>
                                        </p:attrNameLst>
                                      </p:cBhvr>
                                      <p:tavLst>
                                        <p:tav tm="0">
                                          <p:val>
                                            <p:fltVal val="0"/>
                                          </p:val>
                                        </p:tav>
                                        <p:tav tm="100000">
                                          <p:val>
                                            <p:strVal val="#ppt_w"/>
                                          </p:val>
                                        </p:tav>
                                      </p:tavLst>
                                    </p:anim>
                                    <p:anim calcmode="lin" valueType="num">
                                      <p:cBhvr>
                                        <p:cTn id="33" dur="500" fill="hold"/>
                                        <p:tgtEl>
                                          <p:spTgt spid="1026"/>
                                        </p:tgtEl>
                                        <p:attrNameLst>
                                          <p:attrName>ppt_h</p:attrName>
                                        </p:attrNameLst>
                                      </p:cBhvr>
                                      <p:tavLst>
                                        <p:tav tm="0">
                                          <p:val>
                                            <p:fltVal val="0"/>
                                          </p:val>
                                        </p:tav>
                                        <p:tav tm="100000">
                                          <p:val>
                                            <p:strVal val="#ppt_h"/>
                                          </p:val>
                                        </p:tav>
                                      </p:tavLst>
                                    </p:anim>
                                    <p:animEffect transition="in" filter="fade">
                                      <p:cBhvr>
                                        <p:cTn id="3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1" y="133350"/>
            <a:ext cx="8763000" cy="2209800"/>
          </a:xfrm>
          <a:prstGeom prst="rect">
            <a:avLst/>
          </a:prstGeom>
        </p:spPr>
      </p:pic>
      <p:sp>
        <p:nvSpPr>
          <p:cNvPr id="5" name="Rectangle 4"/>
          <p:cNvSpPr/>
          <p:nvPr/>
        </p:nvSpPr>
        <p:spPr>
          <a:xfrm>
            <a:off x="152401" y="2419350"/>
            <a:ext cx="8763000" cy="2031325"/>
          </a:xfrm>
          <a:prstGeom prst="rect">
            <a:avLst/>
          </a:prstGeom>
        </p:spPr>
        <p:txBody>
          <a:bodyPr wrap="square">
            <a:spAutoFit/>
          </a:bodyPr>
          <a:lstStyle/>
          <a:p>
            <a:r>
              <a:rPr lang="vi-VN" b="1" dirty="0"/>
              <a:t>2. Phương pháp đọc một tập truyện ngắn, tiểu thuyết</a:t>
            </a:r>
          </a:p>
          <a:p>
            <a:r>
              <a:rPr lang="vi-VN" b="1" dirty="0"/>
              <a:t>a. Thế nào là một tập truyện ngắn, tiểu thuyết?</a:t>
            </a:r>
          </a:p>
          <a:p>
            <a:r>
              <a:rPr lang="vi-VN" dirty="0"/>
              <a:t>- Truyện ngắn, tiểu thuyết là những tác phẩm văn học thuộc loại văn bản truyện (tự sự), có sự kiện, cốt truyện, chi tiết, nhân vật, ngôn ngữ (lời người kể chuyện, lời nhân vật, đối thoại, độc thoại,...), điểm nhìn, bởi cảnh, tình huống truyện...</a:t>
            </a:r>
          </a:p>
          <a:p>
            <a:r>
              <a:rPr lang="vi-VN" dirty="0"/>
              <a:t>- Tập truyện ngắn gồm tập hợp hoặc tuyển chọn các văn bản thuộc thể loại truyện ngắn được tổ chức thành một cuốn sách.</a:t>
            </a:r>
          </a:p>
        </p:txBody>
      </p:sp>
    </p:spTree>
    <p:extLst>
      <p:ext uri="{BB962C8B-B14F-4D97-AF65-F5344CB8AC3E}">
        <p14:creationId xmlns:p14="http://schemas.microsoft.com/office/powerpoint/2010/main" val="172112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133350"/>
            <a:ext cx="8763000" cy="2057400"/>
          </a:xfrm>
          <a:prstGeom prst="rect">
            <a:avLst/>
          </a:prstGeom>
        </p:spPr>
      </p:pic>
      <p:sp>
        <p:nvSpPr>
          <p:cNvPr id="3" name="Rectangle 2"/>
          <p:cNvSpPr/>
          <p:nvPr/>
        </p:nvSpPr>
        <p:spPr>
          <a:xfrm>
            <a:off x="152400" y="2204442"/>
            <a:ext cx="8839200" cy="2585323"/>
          </a:xfrm>
          <a:prstGeom prst="rect">
            <a:avLst/>
          </a:prstGeom>
        </p:spPr>
        <p:txBody>
          <a:bodyPr wrap="square">
            <a:spAutoFit/>
          </a:bodyPr>
          <a:lstStyle/>
          <a:p>
            <a:r>
              <a:rPr lang="vi-VN" b="1" dirty="0">
                <a:latin typeface="+mj-lt"/>
              </a:rPr>
              <a:t>b. Cách đọc một tập truyện ngắn hoặc một tiểu thuyết</a:t>
            </a:r>
          </a:p>
          <a:p>
            <a:r>
              <a:rPr lang="vi-VN" b="1" dirty="0">
                <a:latin typeface="+mj-lt"/>
              </a:rPr>
              <a:t>* Trước khi đọc</a:t>
            </a:r>
          </a:p>
          <a:p>
            <a:r>
              <a:rPr lang="vi-VN" dirty="0">
                <a:latin typeface="+mj-lt"/>
              </a:rPr>
              <a:t>- Quan sát trang bìa và đọc lướt: Nhan đề, tên tác giả, mục lục, lời nói đầu, các trích dẫn nhận xét,…</a:t>
            </a:r>
          </a:p>
          <a:p>
            <a:r>
              <a:rPr lang="vi-VN" dirty="0">
                <a:latin typeface="+mj-lt"/>
              </a:rPr>
              <a:t>- Nhớ lại một số tri thức nền (hiểu biết về tác giả, tác phẩm, thể loại, giai đoạn văn học, bối cảnh ra đời …)</a:t>
            </a:r>
          </a:p>
          <a:p>
            <a:r>
              <a:rPr lang="vi-VN" dirty="0">
                <a:latin typeface="+mj-lt"/>
              </a:rPr>
              <a:t>- Dự đoán nội dung tập truyện ngắn hay tiểu thuyết.</a:t>
            </a:r>
          </a:p>
          <a:p>
            <a:r>
              <a:rPr lang="vi-VN" dirty="0">
                <a:latin typeface="+mj-lt"/>
              </a:rPr>
              <a:t>- Xác định mục tiêu, nhiệm vụ, cách thức đọc.</a:t>
            </a:r>
          </a:p>
          <a:p>
            <a:endParaRPr lang="vi-VN" dirty="0">
              <a:latin typeface="+mj-lt"/>
            </a:endParaRPr>
          </a:p>
        </p:txBody>
      </p:sp>
    </p:spTree>
    <p:extLst>
      <p:ext uri="{BB962C8B-B14F-4D97-AF65-F5344CB8AC3E}">
        <p14:creationId xmlns:p14="http://schemas.microsoft.com/office/powerpoint/2010/main" val="335584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3">
                                            <p:txEl>
                                              <p:pRg st="3" end="3"/>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133350"/>
            <a:ext cx="8763000" cy="1600200"/>
          </a:xfrm>
          <a:prstGeom prst="rect">
            <a:avLst/>
          </a:prstGeom>
        </p:spPr>
      </p:pic>
      <p:sp>
        <p:nvSpPr>
          <p:cNvPr id="3" name="Rectangle 2"/>
          <p:cNvSpPr/>
          <p:nvPr/>
        </p:nvSpPr>
        <p:spPr>
          <a:xfrm>
            <a:off x="152400" y="1809750"/>
            <a:ext cx="8839200" cy="3108543"/>
          </a:xfrm>
          <a:prstGeom prst="rect">
            <a:avLst/>
          </a:prstGeom>
        </p:spPr>
        <p:txBody>
          <a:bodyPr wrap="square">
            <a:spAutoFit/>
          </a:bodyPr>
          <a:lstStyle/>
          <a:p>
            <a:r>
              <a:rPr lang="vi-VN" sz="1400" b="1" dirty="0">
                <a:latin typeface="+mj-lt"/>
              </a:rPr>
              <a:t>* Đọc tập truyện ngắn hay tiểu thuyết</a:t>
            </a:r>
          </a:p>
          <a:p>
            <a:r>
              <a:rPr lang="vi-VN" sz="1400" dirty="0">
                <a:latin typeface="+mj-lt"/>
              </a:rPr>
              <a:t>- Đề tài, chủ đề, tư tưởng: Truyện ngắn, chương tiểu thuyết viết về điều gì và qua đó tập trung thể hiện vấn đề nào? Tư tưởng, thái độ của người kể chuyện là gì?</a:t>
            </a:r>
          </a:p>
          <a:p>
            <a:r>
              <a:rPr lang="vi-VN" sz="1400" dirty="0">
                <a:latin typeface="+mj-lt"/>
              </a:rPr>
              <a:t>- Đặc điểm thể loại và một số hình thức nghệ thuật tiêu biểu: chi tiết, cốt truyện, bối cảnh nhân vật, người kể chuyện, điểm nhìn, mở đầu và kết thúc,... có gì đặc biệt và tác dụng của các yếu tố hình thức đó trong việc thể hiện nội dung tác phẩm.</a:t>
            </a:r>
          </a:p>
          <a:p>
            <a:r>
              <a:rPr lang="vi-VN" sz="1400" dirty="0">
                <a:latin typeface="+mj-lt"/>
              </a:rPr>
              <a:t>- Đánh dấu những chi tiết, hình ảnh, câu chữ, đoạn văn... trong truyện ngắn hoặc chương tiểu thuyết mà em thấy ấn tượng hoặc thấy băn khoăn, cần lưu ý. </a:t>
            </a:r>
          </a:p>
          <a:p>
            <a:r>
              <a:rPr lang="vi-VN" sz="1400" b="1" dirty="0">
                <a:latin typeface="+mj-lt"/>
              </a:rPr>
              <a:t>* Sau khi đọc</a:t>
            </a:r>
          </a:p>
          <a:p>
            <a:r>
              <a:rPr lang="vi-VN" sz="1400" dirty="0">
                <a:latin typeface="+mj-lt"/>
              </a:rPr>
              <a:t>- Ấn tượng chung khi đọc tập truyện ngắn/tiểu thuyết</a:t>
            </a:r>
          </a:p>
          <a:p>
            <a:r>
              <a:rPr lang="vi-VN" sz="1400" dirty="0">
                <a:latin typeface="+mj-lt"/>
              </a:rPr>
              <a:t>- Đề tài, chủ đề tiêu biểu</a:t>
            </a:r>
          </a:p>
          <a:p>
            <a:r>
              <a:rPr lang="vi-VN" sz="1400" dirty="0">
                <a:latin typeface="+mj-lt"/>
              </a:rPr>
              <a:t>- Đặc sắc về nghệ thuật</a:t>
            </a:r>
          </a:p>
          <a:p>
            <a:r>
              <a:rPr lang="vi-VN" sz="1400" dirty="0">
                <a:latin typeface="+mj-lt"/>
              </a:rPr>
              <a:t>- Đánh giá chung</a:t>
            </a:r>
          </a:p>
          <a:p>
            <a:r>
              <a:rPr lang="vi-VN" sz="1400" dirty="0">
                <a:latin typeface="+mj-lt"/>
              </a:rPr>
              <a:t>- Một số câu văn, chi tiết hay và ý nghĩa của tập truyện/tiểu thuyết đối với người đọc.</a:t>
            </a:r>
          </a:p>
        </p:txBody>
      </p:sp>
    </p:spTree>
    <p:extLst>
      <p:ext uri="{BB962C8B-B14F-4D97-AF65-F5344CB8AC3E}">
        <p14:creationId xmlns:p14="http://schemas.microsoft.com/office/powerpoint/2010/main" val="344463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1000"/>
                                        <p:tgtEl>
                                          <p:spTgt spid="3">
                                            <p:txEl>
                                              <p:pRg st="9" end="9"/>
                                            </p:txEl>
                                          </p:spTgt>
                                        </p:tgtEl>
                                      </p:cBhvr>
                                    </p:animEffect>
                                    <p:anim calcmode="lin" valueType="num">
                                      <p:cBhvr>
                                        <p:cTn id="6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FF0000"/>
                </a:solidFill>
              </a:rPr>
              <a:t>THỰC HÀNH ĐỌC </a:t>
            </a:r>
          </a:p>
        </p:txBody>
      </p:sp>
      <p:pic>
        <p:nvPicPr>
          <p:cNvPr id="4" name="Picture 3"/>
          <p:cNvPicPr>
            <a:picLocks noChangeAspect="1"/>
          </p:cNvPicPr>
          <p:nvPr/>
        </p:nvPicPr>
        <p:blipFill>
          <a:blip r:embed="rId2"/>
          <a:stretch>
            <a:fillRect/>
          </a:stretch>
        </p:blipFill>
        <p:spPr>
          <a:xfrm>
            <a:off x="1066801" y="971549"/>
            <a:ext cx="3505199" cy="3715045"/>
          </a:xfrm>
          <a:prstGeom prst="rect">
            <a:avLst/>
          </a:prstGeom>
        </p:spPr>
      </p:pic>
      <p:pic>
        <p:nvPicPr>
          <p:cNvPr id="5" name="Picture 4"/>
          <p:cNvPicPr>
            <a:picLocks noChangeAspect="1"/>
          </p:cNvPicPr>
          <p:nvPr/>
        </p:nvPicPr>
        <p:blipFill>
          <a:blip r:embed="rId3"/>
          <a:stretch>
            <a:fillRect/>
          </a:stretch>
        </p:blipFill>
        <p:spPr>
          <a:xfrm>
            <a:off x="5029199" y="971549"/>
            <a:ext cx="3657601" cy="3715045"/>
          </a:xfrm>
          <a:prstGeom prst="rect">
            <a:avLst/>
          </a:prstGeom>
        </p:spPr>
      </p:pic>
    </p:spTree>
    <p:extLst>
      <p:ext uri="{BB962C8B-B14F-4D97-AF65-F5344CB8AC3E}">
        <p14:creationId xmlns:p14="http://schemas.microsoft.com/office/powerpoint/2010/main" val="269939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50ADEB-FBBB-4620-9739-C989E6C1F5EB}"/>
              </a:ext>
            </a:extLst>
          </p:cNvPr>
          <p:cNvPicPr>
            <a:picLocks noChangeAspect="1"/>
          </p:cNvPicPr>
          <p:nvPr/>
        </p:nvPicPr>
        <p:blipFill>
          <a:blip r:embed="rId2"/>
          <a:stretch>
            <a:fillRect/>
          </a:stretch>
        </p:blipFill>
        <p:spPr>
          <a:xfrm>
            <a:off x="152400" y="56029"/>
            <a:ext cx="2819400" cy="2744321"/>
          </a:xfrm>
          <a:prstGeom prst="rect">
            <a:avLst/>
          </a:prstGeom>
        </p:spPr>
      </p:pic>
      <p:sp>
        <p:nvSpPr>
          <p:cNvPr id="5" name="Rectangle 4"/>
          <p:cNvSpPr/>
          <p:nvPr/>
        </p:nvSpPr>
        <p:spPr>
          <a:xfrm>
            <a:off x="3352800" y="57150"/>
            <a:ext cx="5562600" cy="3139321"/>
          </a:xfrm>
          <a:prstGeom prst="rect">
            <a:avLst/>
          </a:prstGeom>
        </p:spPr>
        <p:txBody>
          <a:bodyPr wrap="square">
            <a:spAutoFit/>
          </a:bodyPr>
          <a:lstStyle/>
          <a:p>
            <a:r>
              <a:rPr lang="vi-VN" b="1" dirty="0"/>
              <a:t>MẪU PHIẾU ĐỌC HIỂU TẬP THƠ</a:t>
            </a:r>
          </a:p>
          <a:p>
            <a:r>
              <a:rPr lang="vi-VN" b="1" dirty="0"/>
              <a:t> Người đọc:</a:t>
            </a:r>
          </a:p>
          <a:p>
            <a:r>
              <a:rPr lang="vi-VN" b="1" dirty="0"/>
              <a:t>I. Đọc lướt:</a:t>
            </a:r>
          </a:p>
          <a:p>
            <a:r>
              <a:rPr lang="vi-VN" dirty="0"/>
              <a:t>- Tên tác phẩm:</a:t>
            </a:r>
          </a:p>
          <a:p>
            <a:r>
              <a:rPr lang="vi-VN" dirty="0"/>
              <a:t>- Tác giả: </a:t>
            </a:r>
          </a:p>
          <a:p>
            <a:r>
              <a:rPr lang="vi-VN" dirty="0"/>
              <a:t>- Hiểu biết về tác giả:</a:t>
            </a:r>
          </a:p>
          <a:p>
            <a:r>
              <a:rPr lang="vi-VN" dirty="0"/>
              <a:t>- Thể loại:</a:t>
            </a:r>
          </a:p>
          <a:p>
            <a:r>
              <a:rPr lang="vi-VN" dirty="0"/>
              <a:t>- Bối cảnh ra đời:</a:t>
            </a:r>
          </a:p>
          <a:p>
            <a:r>
              <a:rPr lang="vi-VN" dirty="0"/>
              <a:t>- Các phần chính:</a:t>
            </a:r>
          </a:p>
          <a:p>
            <a:r>
              <a:rPr lang="vi-VN" dirty="0"/>
              <a:t>- Các trích dẫn, nhận xét hay:</a:t>
            </a:r>
          </a:p>
          <a:p>
            <a:r>
              <a:rPr lang="vi-VN" dirty="0"/>
              <a:t>- Ấn tượng ban đầu:</a:t>
            </a:r>
          </a:p>
        </p:txBody>
      </p:sp>
      <p:pic>
        <p:nvPicPr>
          <p:cNvPr id="6" name="Picture 5" descr="Text&#10;&#10;Description automatically generated with medium confidence">
            <a:extLst>
              <a:ext uri="{FF2B5EF4-FFF2-40B4-BE49-F238E27FC236}">
                <a16:creationId xmlns:a16="http://schemas.microsoft.com/office/drawing/2014/main" id="{4A9E24F1-E0B2-450D-9820-2EADE43D6487}"/>
              </a:ext>
            </a:extLst>
          </p:cNvPr>
          <p:cNvPicPr>
            <a:picLocks noChangeAspect="1"/>
          </p:cNvPicPr>
          <p:nvPr/>
        </p:nvPicPr>
        <p:blipFill>
          <a:blip r:embed="rId3"/>
          <a:stretch>
            <a:fillRect/>
          </a:stretch>
        </p:blipFill>
        <p:spPr>
          <a:xfrm>
            <a:off x="609601" y="2595773"/>
            <a:ext cx="1752600" cy="2414377"/>
          </a:xfrm>
          <a:prstGeom prst="rect">
            <a:avLst/>
          </a:prstGeom>
        </p:spPr>
      </p:pic>
    </p:spTree>
    <p:extLst>
      <p:ext uri="{BB962C8B-B14F-4D97-AF65-F5344CB8AC3E}">
        <p14:creationId xmlns:p14="http://schemas.microsoft.com/office/powerpoint/2010/main" val="265660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wipe(down)">
                                      <p:cBhvr>
                                        <p:cTn id="33" dur="580">
                                          <p:stCondLst>
                                            <p:cond delay="0"/>
                                          </p:stCondLst>
                                        </p:cTn>
                                        <p:tgtEl>
                                          <p:spTgt spid="5">
                                            <p:txEl>
                                              <p:pRg st="3" end="3"/>
                                            </p:txEl>
                                          </p:spTgt>
                                        </p:tgtEl>
                                      </p:cBhvr>
                                    </p:animEffect>
                                    <p:anim calcmode="lin" valueType="num">
                                      <p:cBhvr>
                                        <p:cTn id="34"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5">
                                            <p:txEl>
                                              <p:pRg st="3" end="3"/>
                                            </p:txEl>
                                          </p:spTgt>
                                        </p:tgtEl>
                                      </p:cBhvr>
                                      <p:to x="100000" y="60000"/>
                                    </p:animScale>
                                    <p:animScale>
                                      <p:cBhvr>
                                        <p:cTn id="40" dur="166" decel="50000">
                                          <p:stCondLst>
                                            <p:cond delay="676"/>
                                          </p:stCondLst>
                                        </p:cTn>
                                        <p:tgtEl>
                                          <p:spTgt spid="5">
                                            <p:txEl>
                                              <p:pRg st="3" end="3"/>
                                            </p:txEl>
                                          </p:spTgt>
                                        </p:tgtEl>
                                      </p:cBhvr>
                                      <p:to x="100000" y="100000"/>
                                    </p:animScale>
                                    <p:animScale>
                                      <p:cBhvr>
                                        <p:cTn id="41" dur="26">
                                          <p:stCondLst>
                                            <p:cond delay="1312"/>
                                          </p:stCondLst>
                                        </p:cTn>
                                        <p:tgtEl>
                                          <p:spTgt spid="5">
                                            <p:txEl>
                                              <p:pRg st="3" end="3"/>
                                            </p:txEl>
                                          </p:spTgt>
                                        </p:tgtEl>
                                      </p:cBhvr>
                                      <p:to x="100000" y="80000"/>
                                    </p:animScale>
                                    <p:animScale>
                                      <p:cBhvr>
                                        <p:cTn id="42" dur="166" decel="50000">
                                          <p:stCondLst>
                                            <p:cond delay="1338"/>
                                          </p:stCondLst>
                                        </p:cTn>
                                        <p:tgtEl>
                                          <p:spTgt spid="5">
                                            <p:txEl>
                                              <p:pRg st="3" end="3"/>
                                            </p:txEl>
                                          </p:spTgt>
                                        </p:tgtEl>
                                      </p:cBhvr>
                                      <p:to x="100000" y="100000"/>
                                    </p:animScale>
                                    <p:animScale>
                                      <p:cBhvr>
                                        <p:cTn id="43" dur="26">
                                          <p:stCondLst>
                                            <p:cond delay="1642"/>
                                          </p:stCondLst>
                                        </p:cTn>
                                        <p:tgtEl>
                                          <p:spTgt spid="5">
                                            <p:txEl>
                                              <p:pRg st="3" end="3"/>
                                            </p:txEl>
                                          </p:spTgt>
                                        </p:tgtEl>
                                      </p:cBhvr>
                                      <p:to x="100000" y="90000"/>
                                    </p:animScale>
                                    <p:animScale>
                                      <p:cBhvr>
                                        <p:cTn id="44" dur="166" decel="50000">
                                          <p:stCondLst>
                                            <p:cond delay="1668"/>
                                          </p:stCondLst>
                                        </p:cTn>
                                        <p:tgtEl>
                                          <p:spTgt spid="5">
                                            <p:txEl>
                                              <p:pRg st="3" end="3"/>
                                            </p:txEl>
                                          </p:spTgt>
                                        </p:tgtEl>
                                      </p:cBhvr>
                                      <p:to x="100000" y="100000"/>
                                    </p:animScale>
                                    <p:animScale>
                                      <p:cBhvr>
                                        <p:cTn id="45" dur="26">
                                          <p:stCondLst>
                                            <p:cond delay="1808"/>
                                          </p:stCondLst>
                                        </p:cTn>
                                        <p:tgtEl>
                                          <p:spTgt spid="5">
                                            <p:txEl>
                                              <p:pRg st="3" end="3"/>
                                            </p:txEl>
                                          </p:spTgt>
                                        </p:tgtEl>
                                      </p:cBhvr>
                                      <p:to x="100000" y="95000"/>
                                    </p:animScale>
                                    <p:animScale>
                                      <p:cBhvr>
                                        <p:cTn id="46" dur="166" decel="50000">
                                          <p:stCondLst>
                                            <p:cond delay="1834"/>
                                          </p:stCondLst>
                                        </p:cTn>
                                        <p:tgtEl>
                                          <p:spTgt spid="5">
                                            <p:txEl>
                                              <p:pRg st="3" end="3"/>
                                            </p:txEl>
                                          </p:spTgt>
                                        </p:tgtEl>
                                      </p:cBhvr>
                                      <p:to x="100000" y="100000"/>
                                    </p:animScale>
                                  </p:childTnLst>
                                </p:cTn>
                              </p:par>
                              <p:par>
                                <p:cTn id="47" presetID="26" presetClass="entr" presetSubtype="0" fill="hold" nodeType="with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wipe(down)">
                                      <p:cBhvr>
                                        <p:cTn id="49" dur="580">
                                          <p:stCondLst>
                                            <p:cond delay="0"/>
                                          </p:stCondLst>
                                        </p:cTn>
                                        <p:tgtEl>
                                          <p:spTgt spid="5">
                                            <p:txEl>
                                              <p:pRg st="4" end="4"/>
                                            </p:txEl>
                                          </p:spTgt>
                                        </p:tgtEl>
                                      </p:cBhvr>
                                    </p:animEffect>
                                    <p:anim calcmode="lin" valueType="num">
                                      <p:cBhvr>
                                        <p:cTn id="50"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5">
                                            <p:txEl>
                                              <p:pRg st="4" end="4"/>
                                            </p:txEl>
                                          </p:spTgt>
                                        </p:tgtEl>
                                      </p:cBhvr>
                                      <p:to x="100000" y="60000"/>
                                    </p:animScale>
                                    <p:animScale>
                                      <p:cBhvr>
                                        <p:cTn id="56" dur="166" decel="50000">
                                          <p:stCondLst>
                                            <p:cond delay="676"/>
                                          </p:stCondLst>
                                        </p:cTn>
                                        <p:tgtEl>
                                          <p:spTgt spid="5">
                                            <p:txEl>
                                              <p:pRg st="4" end="4"/>
                                            </p:txEl>
                                          </p:spTgt>
                                        </p:tgtEl>
                                      </p:cBhvr>
                                      <p:to x="100000" y="100000"/>
                                    </p:animScale>
                                    <p:animScale>
                                      <p:cBhvr>
                                        <p:cTn id="57" dur="26">
                                          <p:stCondLst>
                                            <p:cond delay="1312"/>
                                          </p:stCondLst>
                                        </p:cTn>
                                        <p:tgtEl>
                                          <p:spTgt spid="5">
                                            <p:txEl>
                                              <p:pRg st="4" end="4"/>
                                            </p:txEl>
                                          </p:spTgt>
                                        </p:tgtEl>
                                      </p:cBhvr>
                                      <p:to x="100000" y="80000"/>
                                    </p:animScale>
                                    <p:animScale>
                                      <p:cBhvr>
                                        <p:cTn id="58" dur="166" decel="50000">
                                          <p:stCondLst>
                                            <p:cond delay="1338"/>
                                          </p:stCondLst>
                                        </p:cTn>
                                        <p:tgtEl>
                                          <p:spTgt spid="5">
                                            <p:txEl>
                                              <p:pRg st="4" end="4"/>
                                            </p:txEl>
                                          </p:spTgt>
                                        </p:tgtEl>
                                      </p:cBhvr>
                                      <p:to x="100000" y="100000"/>
                                    </p:animScale>
                                    <p:animScale>
                                      <p:cBhvr>
                                        <p:cTn id="59" dur="26">
                                          <p:stCondLst>
                                            <p:cond delay="1642"/>
                                          </p:stCondLst>
                                        </p:cTn>
                                        <p:tgtEl>
                                          <p:spTgt spid="5">
                                            <p:txEl>
                                              <p:pRg st="4" end="4"/>
                                            </p:txEl>
                                          </p:spTgt>
                                        </p:tgtEl>
                                      </p:cBhvr>
                                      <p:to x="100000" y="90000"/>
                                    </p:animScale>
                                    <p:animScale>
                                      <p:cBhvr>
                                        <p:cTn id="60" dur="166" decel="50000">
                                          <p:stCondLst>
                                            <p:cond delay="1668"/>
                                          </p:stCondLst>
                                        </p:cTn>
                                        <p:tgtEl>
                                          <p:spTgt spid="5">
                                            <p:txEl>
                                              <p:pRg st="4" end="4"/>
                                            </p:txEl>
                                          </p:spTgt>
                                        </p:tgtEl>
                                      </p:cBhvr>
                                      <p:to x="100000" y="100000"/>
                                    </p:animScale>
                                    <p:animScale>
                                      <p:cBhvr>
                                        <p:cTn id="61" dur="26">
                                          <p:stCondLst>
                                            <p:cond delay="1808"/>
                                          </p:stCondLst>
                                        </p:cTn>
                                        <p:tgtEl>
                                          <p:spTgt spid="5">
                                            <p:txEl>
                                              <p:pRg st="4" end="4"/>
                                            </p:txEl>
                                          </p:spTgt>
                                        </p:tgtEl>
                                      </p:cBhvr>
                                      <p:to x="100000" y="95000"/>
                                    </p:animScale>
                                    <p:animScale>
                                      <p:cBhvr>
                                        <p:cTn id="62" dur="166" decel="50000">
                                          <p:stCondLst>
                                            <p:cond delay="1834"/>
                                          </p:stCondLst>
                                        </p:cTn>
                                        <p:tgtEl>
                                          <p:spTgt spid="5">
                                            <p:txEl>
                                              <p:pRg st="4" end="4"/>
                                            </p:txEl>
                                          </p:spTgt>
                                        </p:tgtEl>
                                      </p:cBhvr>
                                      <p:to x="100000" y="100000"/>
                                    </p:animScale>
                                  </p:childTnLst>
                                </p:cTn>
                              </p:par>
                              <p:par>
                                <p:cTn id="63" presetID="26" presetClass="entr" presetSubtype="0" fill="hold" nodeType="withEffect">
                                  <p:stCondLst>
                                    <p:cond delay="0"/>
                                  </p:stCondLst>
                                  <p:childTnLst>
                                    <p:set>
                                      <p:cBhvr>
                                        <p:cTn id="64" dur="1" fill="hold">
                                          <p:stCondLst>
                                            <p:cond delay="0"/>
                                          </p:stCondLst>
                                        </p:cTn>
                                        <p:tgtEl>
                                          <p:spTgt spid="5">
                                            <p:txEl>
                                              <p:pRg st="5" end="5"/>
                                            </p:txEl>
                                          </p:spTgt>
                                        </p:tgtEl>
                                        <p:attrNameLst>
                                          <p:attrName>style.visibility</p:attrName>
                                        </p:attrNameLst>
                                      </p:cBhvr>
                                      <p:to>
                                        <p:strVal val="visible"/>
                                      </p:to>
                                    </p:set>
                                    <p:animEffect transition="in" filter="wipe(down)">
                                      <p:cBhvr>
                                        <p:cTn id="65" dur="580">
                                          <p:stCondLst>
                                            <p:cond delay="0"/>
                                          </p:stCondLst>
                                        </p:cTn>
                                        <p:tgtEl>
                                          <p:spTgt spid="5">
                                            <p:txEl>
                                              <p:pRg st="5" end="5"/>
                                            </p:txEl>
                                          </p:spTgt>
                                        </p:tgtEl>
                                      </p:cBhvr>
                                    </p:animEffect>
                                    <p:anim calcmode="lin" valueType="num">
                                      <p:cBhvr>
                                        <p:cTn id="66"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71" dur="26">
                                          <p:stCondLst>
                                            <p:cond delay="650"/>
                                          </p:stCondLst>
                                        </p:cTn>
                                        <p:tgtEl>
                                          <p:spTgt spid="5">
                                            <p:txEl>
                                              <p:pRg st="5" end="5"/>
                                            </p:txEl>
                                          </p:spTgt>
                                        </p:tgtEl>
                                      </p:cBhvr>
                                      <p:to x="100000" y="60000"/>
                                    </p:animScale>
                                    <p:animScale>
                                      <p:cBhvr>
                                        <p:cTn id="72" dur="166" decel="50000">
                                          <p:stCondLst>
                                            <p:cond delay="676"/>
                                          </p:stCondLst>
                                        </p:cTn>
                                        <p:tgtEl>
                                          <p:spTgt spid="5">
                                            <p:txEl>
                                              <p:pRg st="5" end="5"/>
                                            </p:txEl>
                                          </p:spTgt>
                                        </p:tgtEl>
                                      </p:cBhvr>
                                      <p:to x="100000" y="100000"/>
                                    </p:animScale>
                                    <p:animScale>
                                      <p:cBhvr>
                                        <p:cTn id="73" dur="26">
                                          <p:stCondLst>
                                            <p:cond delay="1312"/>
                                          </p:stCondLst>
                                        </p:cTn>
                                        <p:tgtEl>
                                          <p:spTgt spid="5">
                                            <p:txEl>
                                              <p:pRg st="5" end="5"/>
                                            </p:txEl>
                                          </p:spTgt>
                                        </p:tgtEl>
                                      </p:cBhvr>
                                      <p:to x="100000" y="80000"/>
                                    </p:animScale>
                                    <p:animScale>
                                      <p:cBhvr>
                                        <p:cTn id="74" dur="166" decel="50000">
                                          <p:stCondLst>
                                            <p:cond delay="1338"/>
                                          </p:stCondLst>
                                        </p:cTn>
                                        <p:tgtEl>
                                          <p:spTgt spid="5">
                                            <p:txEl>
                                              <p:pRg st="5" end="5"/>
                                            </p:txEl>
                                          </p:spTgt>
                                        </p:tgtEl>
                                      </p:cBhvr>
                                      <p:to x="100000" y="100000"/>
                                    </p:animScale>
                                    <p:animScale>
                                      <p:cBhvr>
                                        <p:cTn id="75" dur="26">
                                          <p:stCondLst>
                                            <p:cond delay="1642"/>
                                          </p:stCondLst>
                                        </p:cTn>
                                        <p:tgtEl>
                                          <p:spTgt spid="5">
                                            <p:txEl>
                                              <p:pRg st="5" end="5"/>
                                            </p:txEl>
                                          </p:spTgt>
                                        </p:tgtEl>
                                      </p:cBhvr>
                                      <p:to x="100000" y="90000"/>
                                    </p:animScale>
                                    <p:animScale>
                                      <p:cBhvr>
                                        <p:cTn id="76" dur="166" decel="50000">
                                          <p:stCondLst>
                                            <p:cond delay="1668"/>
                                          </p:stCondLst>
                                        </p:cTn>
                                        <p:tgtEl>
                                          <p:spTgt spid="5">
                                            <p:txEl>
                                              <p:pRg st="5" end="5"/>
                                            </p:txEl>
                                          </p:spTgt>
                                        </p:tgtEl>
                                      </p:cBhvr>
                                      <p:to x="100000" y="100000"/>
                                    </p:animScale>
                                    <p:animScale>
                                      <p:cBhvr>
                                        <p:cTn id="77" dur="26">
                                          <p:stCondLst>
                                            <p:cond delay="1808"/>
                                          </p:stCondLst>
                                        </p:cTn>
                                        <p:tgtEl>
                                          <p:spTgt spid="5">
                                            <p:txEl>
                                              <p:pRg st="5" end="5"/>
                                            </p:txEl>
                                          </p:spTgt>
                                        </p:tgtEl>
                                      </p:cBhvr>
                                      <p:to x="100000" y="95000"/>
                                    </p:animScale>
                                    <p:animScale>
                                      <p:cBhvr>
                                        <p:cTn id="78" dur="166" decel="50000">
                                          <p:stCondLst>
                                            <p:cond delay="1834"/>
                                          </p:stCondLst>
                                        </p:cTn>
                                        <p:tgtEl>
                                          <p:spTgt spid="5">
                                            <p:txEl>
                                              <p:pRg st="5" end="5"/>
                                            </p:txEl>
                                          </p:spTgt>
                                        </p:tgtEl>
                                      </p:cBhvr>
                                      <p:to x="100000" y="100000"/>
                                    </p:animScale>
                                  </p:childTnLst>
                                </p:cTn>
                              </p:par>
                              <p:par>
                                <p:cTn id="79" presetID="26" presetClass="entr" presetSubtype="0" fill="hold" nodeType="withEffect">
                                  <p:stCondLst>
                                    <p:cond delay="0"/>
                                  </p:stCondLst>
                                  <p:childTnLst>
                                    <p:set>
                                      <p:cBhvr>
                                        <p:cTn id="80" dur="1" fill="hold">
                                          <p:stCondLst>
                                            <p:cond delay="0"/>
                                          </p:stCondLst>
                                        </p:cTn>
                                        <p:tgtEl>
                                          <p:spTgt spid="5">
                                            <p:txEl>
                                              <p:pRg st="6" end="6"/>
                                            </p:txEl>
                                          </p:spTgt>
                                        </p:tgtEl>
                                        <p:attrNameLst>
                                          <p:attrName>style.visibility</p:attrName>
                                        </p:attrNameLst>
                                      </p:cBhvr>
                                      <p:to>
                                        <p:strVal val="visible"/>
                                      </p:to>
                                    </p:set>
                                    <p:animEffect transition="in" filter="wipe(down)">
                                      <p:cBhvr>
                                        <p:cTn id="81" dur="580">
                                          <p:stCondLst>
                                            <p:cond delay="0"/>
                                          </p:stCondLst>
                                        </p:cTn>
                                        <p:tgtEl>
                                          <p:spTgt spid="5">
                                            <p:txEl>
                                              <p:pRg st="6" end="6"/>
                                            </p:txEl>
                                          </p:spTgt>
                                        </p:tgtEl>
                                      </p:cBhvr>
                                    </p:animEffect>
                                    <p:anim calcmode="lin" valueType="num">
                                      <p:cBhvr>
                                        <p:cTn id="82" dur="1822"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5">
                                            <p:txEl>
                                              <p:pRg st="6" end="6"/>
                                            </p:txEl>
                                          </p:spTgt>
                                        </p:tgtEl>
                                        <p:attrNameLst>
                                          <p:attrName>ppt_y</p:attrName>
                                        </p:attrNameLst>
                                      </p:cBhvr>
                                      <p:tavLst>
                                        <p:tav tm="0" fmla="#ppt_y-sin(pi*$)/81">
                                          <p:val>
                                            <p:fltVal val="0"/>
                                          </p:val>
                                        </p:tav>
                                        <p:tav tm="100000">
                                          <p:val>
                                            <p:fltVal val="1"/>
                                          </p:val>
                                        </p:tav>
                                      </p:tavLst>
                                    </p:anim>
                                    <p:animScale>
                                      <p:cBhvr>
                                        <p:cTn id="87" dur="26">
                                          <p:stCondLst>
                                            <p:cond delay="650"/>
                                          </p:stCondLst>
                                        </p:cTn>
                                        <p:tgtEl>
                                          <p:spTgt spid="5">
                                            <p:txEl>
                                              <p:pRg st="6" end="6"/>
                                            </p:txEl>
                                          </p:spTgt>
                                        </p:tgtEl>
                                      </p:cBhvr>
                                      <p:to x="100000" y="60000"/>
                                    </p:animScale>
                                    <p:animScale>
                                      <p:cBhvr>
                                        <p:cTn id="88" dur="166" decel="50000">
                                          <p:stCondLst>
                                            <p:cond delay="676"/>
                                          </p:stCondLst>
                                        </p:cTn>
                                        <p:tgtEl>
                                          <p:spTgt spid="5">
                                            <p:txEl>
                                              <p:pRg st="6" end="6"/>
                                            </p:txEl>
                                          </p:spTgt>
                                        </p:tgtEl>
                                      </p:cBhvr>
                                      <p:to x="100000" y="100000"/>
                                    </p:animScale>
                                    <p:animScale>
                                      <p:cBhvr>
                                        <p:cTn id="89" dur="26">
                                          <p:stCondLst>
                                            <p:cond delay="1312"/>
                                          </p:stCondLst>
                                        </p:cTn>
                                        <p:tgtEl>
                                          <p:spTgt spid="5">
                                            <p:txEl>
                                              <p:pRg st="6" end="6"/>
                                            </p:txEl>
                                          </p:spTgt>
                                        </p:tgtEl>
                                      </p:cBhvr>
                                      <p:to x="100000" y="80000"/>
                                    </p:animScale>
                                    <p:animScale>
                                      <p:cBhvr>
                                        <p:cTn id="90" dur="166" decel="50000">
                                          <p:stCondLst>
                                            <p:cond delay="1338"/>
                                          </p:stCondLst>
                                        </p:cTn>
                                        <p:tgtEl>
                                          <p:spTgt spid="5">
                                            <p:txEl>
                                              <p:pRg st="6" end="6"/>
                                            </p:txEl>
                                          </p:spTgt>
                                        </p:tgtEl>
                                      </p:cBhvr>
                                      <p:to x="100000" y="100000"/>
                                    </p:animScale>
                                    <p:animScale>
                                      <p:cBhvr>
                                        <p:cTn id="91" dur="26">
                                          <p:stCondLst>
                                            <p:cond delay="1642"/>
                                          </p:stCondLst>
                                        </p:cTn>
                                        <p:tgtEl>
                                          <p:spTgt spid="5">
                                            <p:txEl>
                                              <p:pRg st="6" end="6"/>
                                            </p:txEl>
                                          </p:spTgt>
                                        </p:tgtEl>
                                      </p:cBhvr>
                                      <p:to x="100000" y="90000"/>
                                    </p:animScale>
                                    <p:animScale>
                                      <p:cBhvr>
                                        <p:cTn id="92" dur="166" decel="50000">
                                          <p:stCondLst>
                                            <p:cond delay="1668"/>
                                          </p:stCondLst>
                                        </p:cTn>
                                        <p:tgtEl>
                                          <p:spTgt spid="5">
                                            <p:txEl>
                                              <p:pRg st="6" end="6"/>
                                            </p:txEl>
                                          </p:spTgt>
                                        </p:tgtEl>
                                      </p:cBhvr>
                                      <p:to x="100000" y="100000"/>
                                    </p:animScale>
                                    <p:animScale>
                                      <p:cBhvr>
                                        <p:cTn id="93" dur="26">
                                          <p:stCondLst>
                                            <p:cond delay="1808"/>
                                          </p:stCondLst>
                                        </p:cTn>
                                        <p:tgtEl>
                                          <p:spTgt spid="5">
                                            <p:txEl>
                                              <p:pRg st="6" end="6"/>
                                            </p:txEl>
                                          </p:spTgt>
                                        </p:tgtEl>
                                      </p:cBhvr>
                                      <p:to x="100000" y="95000"/>
                                    </p:animScale>
                                    <p:animScale>
                                      <p:cBhvr>
                                        <p:cTn id="94" dur="166" decel="50000">
                                          <p:stCondLst>
                                            <p:cond delay="1834"/>
                                          </p:stCondLst>
                                        </p:cTn>
                                        <p:tgtEl>
                                          <p:spTgt spid="5">
                                            <p:txEl>
                                              <p:pRg st="6" end="6"/>
                                            </p:txEl>
                                          </p:spTgt>
                                        </p:tgtEl>
                                      </p:cBhvr>
                                      <p:to x="100000" y="100000"/>
                                    </p:animScale>
                                  </p:childTnLst>
                                </p:cTn>
                              </p:par>
                              <p:par>
                                <p:cTn id="95" presetID="26" presetClass="entr" presetSubtype="0" fill="hold" nodeType="withEffect">
                                  <p:stCondLst>
                                    <p:cond delay="0"/>
                                  </p:stCondLst>
                                  <p:childTnLst>
                                    <p:set>
                                      <p:cBhvr>
                                        <p:cTn id="96" dur="1" fill="hold">
                                          <p:stCondLst>
                                            <p:cond delay="0"/>
                                          </p:stCondLst>
                                        </p:cTn>
                                        <p:tgtEl>
                                          <p:spTgt spid="5">
                                            <p:txEl>
                                              <p:pRg st="7" end="7"/>
                                            </p:txEl>
                                          </p:spTgt>
                                        </p:tgtEl>
                                        <p:attrNameLst>
                                          <p:attrName>style.visibility</p:attrName>
                                        </p:attrNameLst>
                                      </p:cBhvr>
                                      <p:to>
                                        <p:strVal val="visible"/>
                                      </p:to>
                                    </p:set>
                                    <p:animEffect transition="in" filter="wipe(down)">
                                      <p:cBhvr>
                                        <p:cTn id="97" dur="580">
                                          <p:stCondLst>
                                            <p:cond delay="0"/>
                                          </p:stCondLst>
                                        </p:cTn>
                                        <p:tgtEl>
                                          <p:spTgt spid="5">
                                            <p:txEl>
                                              <p:pRg st="7" end="7"/>
                                            </p:txEl>
                                          </p:spTgt>
                                        </p:tgtEl>
                                      </p:cBhvr>
                                    </p:animEffect>
                                    <p:anim calcmode="lin" valueType="num">
                                      <p:cBhvr>
                                        <p:cTn id="98" dur="1822" tmFilter="0,0; 0.14,0.36; 0.43,0.73; 0.71,0.91; 1.0,1.0">
                                          <p:stCondLst>
                                            <p:cond delay="0"/>
                                          </p:stCondLst>
                                        </p:cTn>
                                        <p:tgtEl>
                                          <p:spTgt spid="5">
                                            <p:txEl>
                                              <p:pRg st="7" end="7"/>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5">
                                            <p:txEl>
                                              <p:pRg st="7" end="7"/>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5">
                                            <p:txEl>
                                              <p:pRg st="7" end="7"/>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5">
                                            <p:txEl>
                                              <p:pRg st="7" end="7"/>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5">
                                            <p:txEl>
                                              <p:pRg st="7" end="7"/>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5">
                                            <p:txEl>
                                              <p:pRg st="7" end="7"/>
                                            </p:txEl>
                                          </p:spTgt>
                                        </p:tgtEl>
                                      </p:cBhvr>
                                      <p:to x="100000" y="60000"/>
                                    </p:animScale>
                                    <p:animScale>
                                      <p:cBhvr>
                                        <p:cTn id="104" dur="166" decel="50000">
                                          <p:stCondLst>
                                            <p:cond delay="676"/>
                                          </p:stCondLst>
                                        </p:cTn>
                                        <p:tgtEl>
                                          <p:spTgt spid="5">
                                            <p:txEl>
                                              <p:pRg st="7" end="7"/>
                                            </p:txEl>
                                          </p:spTgt>
                                        </p:tgtEl>
                                      </p:cBhvr>
                                      <p:to x="100000" y="100000"/>
                                    </p:animScale>
                                    <p:animScale>
                                      <p:cBhvr>
                                        <p:cTn id="105" dur="26">
                                          <p:stCondLst>
                                            <p:cond delay="1312"/>
                                          </p:stCondLst>
                                        </p:cTn>
                                        <p:tgtEl>
                                          <p:spTgt spid="5">
                                            <p:txEl>
                                              <p:pRg st="7" end="7"/>
                                            </p:txEl>
                                          </p:spTgt>
                                        </p:tgtEl>
                                      </p:cBhvr>
                                      <p:to x="100000" y="80000"/>
                                    </p:animScale>
                                    <p:animScale>
                                      <p:cBhvr>
                                        <p:cTn id="106" dur="166" decel="50000">
                                          <p:stCondLst>
                                            <p:cond delay="1338"/>
                                          </p:stCondLst>
                                        </p:cTn>
                                        <p:tgtEl>
                                          <p:spTgt spid="5">
                                            <p:txEl>
                                              <p:pRg st="7" end="7"/>
                                            </p:txEl>
                                          </p:spTgt>
                                        </p:tgtEl>
                                      </p:cBhvr>
                                      <p:to x="100000" y="100000"/>
                                    </p:animScale>
                                    <p:animScale>
                                      <p:cBhvr>
                                        <p:cTn id="107" dur="26">
                                          <p:stCondLst>
                                            <p:cond delay="1642"/>
                                          </p:stCondLst>
                                        </p:cTn>
                                        <p:tgtEl>
                                          <p:spTgt spid="5">
                                            <p:txEl>
                                              <p:pRg st="7" end="7"/>
                                            </p:txEl>
                                          </p:spTgt>
                                        </p:tgtEl>
                                      </p:cBhvr>
                                      <p:to x="100000" y="90000"/>
                                    </p:animScale>
                                    <p:animScale>
                                      <p:cBhvr>
                                        <p:cTn id="108" dur="166" decel="50000">
                                          <p:stCondLst>
                                            <p:cond delay="1668"/>
                                          </p:stCondLst>
                                        </p:cTn>
                                        <p:tgtEl>
                                          <p:spTgt spid="5">
                                            <p:txEl>
                                              <p:pRg st="7" end="7"/>
                                            </p:txEl>
                                          </p:spTgt>
                                        </p:tgtEl>
                                      </p:cBhvr>
                                      <p:to x="100000" y="100000"/>
                                    </p:animScale>
                                    <p:animScale>
                                      <p:cBhvr>
                                        <p:cTn id="109" dur="26">
                                          <p:stCondLst>
                                            <p:cond delay="1808"/>
                                          </p:stCondLst>
                                        </p:cTn>
                                        <p:tgtEl>
                                          <p:spTgt spid="5">
                                            <p:txEl>
                                              <p:pRg st="7" end="7"/>
                                            </p:txEl>
                                          </p:spTgt>
                                        </p:tgtEl>
                                      </p:cBhvr>
                                      <p:to x="100000" y="95000"/>
                                    </p:animScale>
                                    <p:animScale>
                                      <p:cBhvr>
                                        <p:cTn id="110" dur="166" decel="50000">
                                          <p:stCondLst>
                                            <p:cond delay="1834"/>
                                          </p:stCondLst>
                                        </p:cTn>
                                        <p:tgtEl>
                                          <p:spTgt spid="5">
                                            <p:txEl>
                                              <p:pRg st="7" end="7"/>
                                            </p:txEl>
                                          </p:spTgt>
                                        </p:tgtEl>
                                      </p:cBhvr>
                                      <p:to x="100000" y="100000"/>
                                    </p:animScale>
                                  </p:childTnLst>
                                </p:cTn>
                              </p:par>
                              <p:par>
                                <p:cTn id="111" presetID="26" presetClass="entr" presetSubtype="0" fill="hold" nodeType="withEffect">
                                  <p:stCondLst>
                                    <p:cond delay="0"/>
                                  </p:stCondLst>
                                  <p:childTnLst>
                                    <p:set>
                                      <p:cBhvr>
                                        <p:cTn id="112" dur="1" fill="hold">
                                          <p:stCondLst>
                                            <p:cond delay="0"/>
                                          </p:stCondLst>
                                        </p:cTn>
                                        <p:tgtEl>
                                          <p:spTgt spid="5">
                                            <p:txEl>
                                              <p:pRg st="8" end="8"/>
                                            </p:txEl>
                                          </p:spTgt>
                                        </p:tgtEl>
                                        <p:attrNameLst>
                                          <p:attrName>style.visibility</p:attrName>
                                        </p:attrNameLst>
                                      </p:cBhvr>
                                      <p:to>
                                        <p:strVal val="visible"/>
                                      </p:to>
                                    </p:set>
                                    <p:animEffect transition="in" filter="wipe(down)">
                                      <p:cBhvr>
                                        <p:cTn id="113" dur="580">
                                          <p:stCondLst>
                                            <p:cond delay="0"/>
                                          </p:stCondLst>
                                        </p:cTn>
                                        <p:tgtEl>
                                          <p:spTgt spid="5">
                                            <p:txEl>
                                              <p:pRg st="8" end="8"/>
                                            </p:txEl>
                                          </p:spTgt>
                                        </p:tgtEl>
                                      </p:cBhvr>
                                    </p:animEffect>
                                    <p:anim calcmode="lin" valueType="num">
                                      <p:cBhvr>
                                        <p:cTn id="114" dur="1822" tmFilter="0,0; 0.14,0.36; 0.43,0.73; 0.71,0.91; 1.0,1.0">
                                          <p:stCondLst>
                                            <p:cond delay="0"/>
                                          </p:stCondLst>
                                        </p:cTn>
                                        <p:tgtEl>
                                          <p:spTgt spid="5">
                                            <p:txEl>
                                              <p:pRg st="8" end="8"/>
                                            </p:txEl>
                                          </p:spTgt>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5">
                                            <p:txEl>
                                              <p:pRg st="8" end="8"/>
                                            </p:txEl>
                                          </p:spTgt>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5">
                                            <p:txEl>
                                              <p:pRg st="8" end="8"/>
                                            </p:txEl>
                                          </p:spTgt>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5">
                                            <p:txEl>
                                              <p:pRg st="8" end="8"/>
                                            </p:txEl>
                                          </p:spTgt>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5">
                                            <p:txEl>
                                              <p:pRg st="8" end="8"/>
                                            </p:txEl>
                                          </p:spTgt>
                                        </p:tgtEl>
                                        <p:attrNameLst>
                                          <p:attrName>ppt_y</p:attrName>
                                        </p:attrNameLst>
                                      </p:cBhvr>
                                      <p:tavLst>
                                        <p:tav tm="0" fmla="#ppt_y-sin(pi*$)/81">
                                          <p:val>
                                            <p:fltVal val="0"/>
                                          </p:val>
                                        </p:tav>
                                        <p:tav tm="100000">
                                          <p:val>
                                            <p:fltVal val="1"/>
                                          </p:val>
                                        </p:tav>
                                      </p:tavLst>
                                    </p:anim>
                                    <p:animScale>
                                      <p:cBhvr>
                                        <p:cTn id="119" dur="26">
                                          <p:stCondLst>
                                            <p:cond delay="650"/>
                                          </p:stCondLst>
                                        </p:cTn>
                                        <p:tgtEl>
                                          <p:spTgt spid="5">
                                            <p:txEl>
                                              <p:pRg st="8" end="8"/>
                                            </p:txEl>
                                          </p:spTgt>
                                        </p:tgtEl>
                                      </p:cBhvr>
                                      <p:to x="100000" y="60000"/>
                                    </p:animScale>
                                    <p:animScale>
                                      <p:cBhvr>
                                        <p:cTn id="120" dur="166" decel="50000">
                                          <p:stCondLst>
                                            <p:cond delay="676"/>
                                          </p:stCondLst>
                                        </p:cTn>
                                        <p:tgtEl>
                                          <p:spTgt spid="5">
                                            <p:txEl>
                                              <p:pRg st="8" end="8"/>
                                            </p:txEl>
                                          </p:spTgt>
                                        </p:tgtEl>
                                      </p:cBhvr>
                                      <p:to x="100000" y="100000"/>
                                    </p:animScale>
                                    <p:animScale>
                                      <p:cBhvr>
                                        <p:cTn id="121" dur="26">
                                          <p:stCondLst>
                                            <p:cond delay="1312"/>
                                          </p:stCondLst>
                                        </p:cTn>
                                        <p:tgtEl>
                                          <p:spTgt spid="5">
                                            <p:txEl>
                                              <p:pRg st="8" end="8"/>
                                            </p:txEl>
                                          </p:spTgt>
                                        </p:tgtEl>
                                      </p:cBhvr>
                                      <p:to x="100000" y="80000"/>
                                    </p:animScale>
                                    <p:animScale>
                                      <p:cBhvr>
                                        <p:cTn id="122" dur="166" decel="50000">
                                          <p:stCondLst>
                                            <p:cond delay="1338"/>
                                          </p:stCondLst>
                                        </p:cTn>
                                        <p:tgtEl>
                                          <p:spTgt spid="5">
                                            <p:txEl>
                                              <p:pRg st="8" end="8"/>
                                            </p:txEl>
                                          </p:spTgt>
                                        </p:tgtEl>
                                      </p:cBhvr>
                                      <p:to x="100000" y="100000"/>
                                    </p:animScale>
                                    <p:animScale>
                                      <p:cBhvr>
                                        <p:cTn id="123" dur="26">
                                          <p:stCondLst>
                                            <p:cond delay="1642"/>
                                          </p:stCondLst>
                                        </p:cTn>
                                        <p:tgtEl>
                                          <p:spTgt spid="5">
                                            <p:txEl>
                                              <p:pRg st="8" end="8"/>
                                            </p:txEl>
                                          </p:spTgt>
                                        </p:tgtEl>
                                      </p:cBhvr>
                                      <p:to x="100000" y="90000"/>
                                    </p:animScale>
                                    <p:animScale>
                                      <p:cBhvr>
                                        <p:cTn id="124" dur="166" decel="50000">
                                          <p:stCondLst>
                                            <p:cond delay="1668"/>
                                          </p:stCondLst>
                                        </p:cTn>
                                        <p:tgtEl>
                                          <p:spTgt spid="5">
                                            <p:txEl>
                                              <p:pRg st="8" end="8"/>
                                            </p:txEl>
                                          </p:spTgt>
                                        </p:tgtEl>
                                      </p:cBhvr>
                                      <p:to x="100000" y="100000"/>
                                    </p:animScale>
                                    <p:animScale>
                                      <p:cBhvr>
                                        <p:cTn id="125" dur="26">
                                          <p:stCondLst>
                                            <p:cond delay="1808"/>
                                          </p:stCondLst>
                                        </p:cTn>
                                        <p:tgtEl>
                                          <p:spTgt spid="5">
                                            <p:txEl>
                                              <p:pRg st="8" end="8"/>
                                            </p:txEl>
                                          </p:spTgt>
                                        </p:tgtEl>
                                      </p:cBhvr>
                                      <p:to x="100000" y="95000"/>
                                    </p:animScale>
                                    <p:animScale>
                                      <p:cBhvr>
                                        <p:cTn id="126" dur="166" decel="50000">
                                          <p:stCondLst>
                                            <p:cond delay="1834"/>
                                          </p:stCondLst>
                                        </p:cTn>
                                        <p:tgtEl>
                                          <p:spTgt spid="5">
                                            <p:txEl>
                                              <p:pRg st="8" end="8"/>
                                            </p:txEl>
                                          </p:spTgt>
                                        </p:tgtEl>
                                      </p:cBhvr>
                                      <p:to x="100000" y="100000"/>
                                    </p:animScale>
                                  </p:childTnLst>
                                </p:cTn>
                              </p:par>
                              <p:par>
                                <p:cTn id="127" presetID="26" presetClass="entr" presetSubtype="0" fill="hold" nodeType="withEffect">
                                  <p:stCondLst>
                                    <p:cond delay="0"/>
                                  </p:stCondLst>
                                  <p:childTnLst>
                                    <p:set>
                                      <p:cBhvr>
                                        <p:cTn id="128" dur="1" fill="hold">
                                          <p:stCondLst>
                                            <p:cond delay="0"/>
                                          </p:stCondLst>
                                        </p:cTn>
                                        <p:tgtEl>
                                          <p:spTgt spid="5">
                                            <p:txEl>
                                              <p:pRg st="9" end="9"/>
                                            </p:txEl>
                                          </p:spTgt>
                                        </p:tgtEl>
                                        <p:attrNameLst>
                                          <p:attrName>style.visibility</p:attrName>
                                        </p:attrNameLst>
                                      </p:cBhvr>
                                      <p:to>
                                        <p:strVal val="visible"/>
                                      </p:to>
                                    </p:set>
                                    <p:animEffect transition="in" filter="wipe(down)">
                                      <p:cBhvr>
                                        <p:cTn id="129" dur="580">
                                          <p:stCondLst>
                                            <p:cond delay="0"/>
                                          </p:stCondLst>
                                        </p:cTn>
                                        <p:tgtEl>
                                          <p:spTgt spid="5">
                                            <p:txEl>
                                              <p:pRg st="9" end="9"/>
                                            </p:txEl>
                                          </p:spTgt>
                                        </p:tgtEl>
                                      </p:cBhvr>
                                    </p:animEffect>
                                    <p:anim calcmode="lin" valueType="num">
                                      <p:cBhvr>
                                        <p:cTn id="130" dur="1822" tmFilter="0,0; 0.14,0.36; 0.43,0.73; 0.71,0.91; 1.0,1.0">
                                          <p:stCondLst>
                                            <p:cond delay="0"/>
                                          </p:stCondLst>
                                        </p:cTn>
                                        <p:tgtEl>
                                          <p:spTgt spid="5">
                                            <p:txEl>
                                              <p:pRg st="9" end="9"/>
                                            </p:txEl>
                                          </p:spTgt>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5">
                                            <p:txEl>
                                              <p:pRg st="9" end="9"/>
                                            </p:txEl>
                                          </p:spTgt>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5">
                                            <p:txEl>
                                              <p:pRg st="9" end="9"/>
                                            </p:txEl>
                                          </p:spTgt>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5">
                                            <p:txEl>
                                              <p:pRg st="9" end="9"/>
                                            </p:txEl>
                                          </p:spTgt>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5">
                                            <p:txEl>
                                              <p:pRg st="9" end="9"/>
                                            </p:txEl>
                                          </p:spTgt>
                                        </p:tgtEl>
                                        <p:attrNameLst>
                                          <p:attrName>ppt_y</p:attrName>
                                        </p:attrNameLst>
                                      </p:cBhvr>
                                      <p:tavLst>
                                        <p:tav tm="0" fmla="#ppt_y-sin(pi*$)/81">
                                          <p:val>
                                            <p:fltVal val="0"/>
                                          </p:val>
                                        </p:tav>
                                        <p:tav tm="100000">
                                          <p:val>
                                            <p:fltVal val="1"/>
                                          </p:val>
                                        </p:tav>
                                      </p:tavLst>
                                    </p:anim>
                                    <p:animScale>
                                      <p:cBhvr>
                                        <p:cTn id="135" dur="26">
                                          <p:stCondLst>
                                            <p:cond delay="650"/>
                                          </p:stCondLst>
                                        </p:cTn>
                                        <p:tgtEl>
                                          <p:spTgt spid="5">
                                            <p:txEl>
                                              <p:pRg st="9" end="9"/>
                                            </p:txEl>
                                          </p:spTgt>
                                        </p:tgtEl>
                                      </p:cBhvr>
                                      <p:to x="100000" y="60000"/>
                                    </p:animScale>
                                    <p:animScale>
                                      <p:cBhvr>
                                        <p:cTn id="136" dur="166" decel="50000">
                                          <p:stCondLst>
                                            <p:cond delay="676"/>
                                          </p:stCondLst>
                                        </p:cTn>
                                        <p:tgtEl>
                                          <p:spTgt spid="5">
                                            <p:txEl>
                                              <p:pRg st="9" end="9"/>
                                            </p:txEl>
                                          </p:spTgt>
                                        </p:tgtEl>
                                      </p:cBhvr>
                                      <p:to x="100000" y="100000"/>
                                    </p:animScale>
                                    <p:animScale>
                                      <p:cBhvr>
                                        <p:cTn id="137" dur="26">
                                          <p:stCondLst>
                                            <p:cond delay="1312"/>
                                          </p:stCondLst>
                                        </p:cTn>
                                        <p:tgtEl>
                                          <p:spTgt spid="5">
                                            <p:txEl>
                                              <p:pRg st="9" end="9"/>
                                            </p:txEl>
                                          </p:spTgt>
                                        </p:tgtEl>
                                      </p:cBhvr>
                                      <p:to x="100000" y="80000"/>
                                    </p:animScale>
                                    <p:animScale>
                                      <p:cBhvr>
                                        <p:cTn id="138" dur="166" decel="50000">
                                          <p:stCondLst>
                                            <p:cond delay="1338"/>
                                          </p:stCondLst>
                                        </p:cTn>
                                        <p:tgtEl>
                                          <p:spTgt spid="5">
                                            <p:txEl>
                                              <p:pRg st="9" end="9"/>
                                            </p:txEl>
                                          </p:spTgt>
                                        </p:tgtEl>
                                      </p:cBhvr>
                                      <p:to x="100000" y="100000"/>
                                    </p:animScale>
                                    <p:animScale>
                                      <p:cBhvr>
                                        <p:cTn id="139" dur="26">
                                          <p:stCondLst>
                                            <p:cond delay="1642"/>
                                          </p:stCondLst>
                                        </p:cTn>
                                        <p:tgtEl>
                                          <p:spTgt spid="5">
                                            <p:txEl>
                                              <p:pRg st="9" end="9"/>
                                            </p:txEl>
                                          </p:spTgt>
                                        </p:tgtEl>
                                      </p:cBhvr>
                                      <p:to x="100000" y="90000"/>
                                    </p:animScale>
                                    <p:animScale>
                                      <p:cBhvr>
                                        <p:cTn id="140" dur="166" decel="50000">
                                          <p:stCondLst>
                                            <p:cond delay="1668"/>
                                          </p:stCondLst>
                                        </p:cTn>
                                        <p:tgtEl>
                                          <p:spTgt spid="5">
                                            <p:txEl>
                                              <p:pRg st="9" end="9"/>
                                            </p:txEl>
                                          </p:spTgt>
                                        </p:tgtEl>
                                      </p:cBhvr>
                                      <p:to x="100000" y="100000"/>
                                    </p:animScale>
                                    <p:animScale>
                                      <p:cBhvr>
                                        <p:cTn id="141" dur="26">
                                          <p:stCondLst>
                                            <p:cond delay="1808"/>
                                          </p:stCondLst>
                                        </p:cTn>
                                        <p:tgtEl>
                                          <p:spTgt spid="5">
                                            <p:txEl>
                                              <p:pRg st="9" end="9"/>
                                            </p:txEl>
                                          </p:spTgt>
                                        </p:tgtEl>
                                      </p:cBhvr>
                                      <p:to x="100000" y="95000"/>
                                    </p:animScale>
                                    <p:animScale>
                                      <p:cBhvr>
                                        <p:cTn id="142" dur="166" decel="50000">
                                          <p:stCondLst>
                                            <p:cond delay="1834"/>
                                          </p:stCondLst>
                                        </p:cTn>
                                        <p:tgtEl>
                                          <p:spTgt spid="5">
                                            <p:txEl>
                                              <p:pRg st="9" end="9"/>
                                            </p:txEl>
                                          </p:spTgt>
                                        </p:tgtEl>
                                      </p:cBhvr>
                                      <p:to x="100000" y="100000"/>
                                    </p:animScale>
                                  </p:childTnLst>
                                </p:cTn>
                              </p:par>
                              <p:par>
                                <p:cTn id="143" presetID="26" presetClass="entr" presetSubtype="0" fill="hold" nodeType="withEffect">
                                  <p:stCondLst>
                                    <p:cond delay="0"/>
                                  </p:stCondLst>
                                  <p:childTnLst>
                                    <p:set>
                                      <p:cBhvr>
                                        <p:cTn id="144" dur="1" fill="hold">
                                          <p:stCondLst>
                                            <p:cond delay="0"/>
                                          </p:stCondLst>
                                        </p:cTn>
                                        <p:tgtEl>
                                          <p:spTgt spid="5">
                                            <p:txEl>
                                              <p:pRg st="10" end="10"/>
                                            </p:txEl>
                                          </p:spTgt>
                                        </p:tgtEl>
                                        <p:attrNameLst>
                                          <p:attrName>style.visibility</p:attrName>
                                        </p:attrNameLst>
                                      </p:cBhvr>
                                      <p:to>
                                        <p:strVal val="visible"/>
                                      </p:to>
                                    </p:set>
                                    <p:animEffect transition="in" filter="wipe(down)">
                                      <p:cBhvr>
                                        <p:cTn id="145" dur="580">
                                          <p:stCondLst>
                                            <p:cond delay="0"/>
                                          </p:stCondLst>
                                        </p:cTn>
                                        <p:tgtEl>
                                          <p:spTgt spid="5">
                                            <p:txEl>
                                              <p:pRg st="10" end="10"/>
                                            </p:txEl>
                                          </p:spTgt>
                                        </p:tgtEl>
                                      </p:cBhvr>
                                    </p:animEffect>
                                    <p:anim calcmode="lin" valueType="num">
                                      <p:cBhvr>
                                        <p:cTn id="146" dur="1822" tmFilter="0,0; 0.14,0.36; 0.43,0.73; 0.71,0.91; 1.0,1.0">
                                          <p:stCondLst>
                                            <p:cond delay="0"/>
                                          </p:stCondLst>
                                        </p:cTn>
                                        <p:tgtEl>
                                          <p:spTgt spid="5">
                                            <p:txEl>
                                              <p:pRg st="10" end="10"/>
                                            </p:txEl>
                                          </p:spTgt>
                                        </p:tgtEl>
                                        <p:attrNameLst>
                                          <p:attrName>ppt_x</p:attrName>
                                        </p:attrNameLst>
                                      </p:cBhvr>
                                      <p:tavLst>
                                        <p:tav tm="0">
                                          <p:val>
                                            <p:strVal val="#ppt_x-0.25"/>
                                          </p:val>
                                        </p:tav>
                                        <p:tav tm="100000">
                                          <p:val>
                                            <p:strVal val="#ppt_x"/>
                                          </p:val>
                                        </p:tav>
                                      </p:tavLst>
                                    </p:anim>
                                    <p:anim calcmode="lin" valueType="num">
                                      <p:cBhvr>
                                        <p:cTn id="147" dur="664" tmFilter="0.0,0.0; 0.25,0.07; 0.50,0.2; 0.75,0.467; 1.0,1.0">
                                          <p:stCondLst>
                                            <p:cond delay="0"/>
                                          </p:stCondLst>
                                        </p:cTn>
                                        <p:tgtEl>
                                          <p:spTgt spid="5">
                                            <p:txEl>
                                              <p:pRg st="10" end="10"/>
                                            </p:txEl>
                                          </p:spTgt>
                                        </p:tgtEl>
                                        <p:attrNameLst>
                                          <p:attrName>ppt_y</p:attrName>
                                        </p:attrNameLst>
                                      </p:cBhvr>
                                      <p:tavLst>
                                        <p:tav tm="0" fmla="#ppt_y-sin(pi*$)/3">
                                          <p:val>
                                            <p:fltVal val="0.5"/>
                                          </p:val>
                                        </p:tav>
                                        <p:tav tm="100000">
                                          <p:val>
                                            <p:fltVal val="1"/>
                                          </p:val>
                                        </p:tav>
                                      </p:tavLst>
                                    </p:anim>
                                    <p:anim calcmode="lin" valueType="num">
                                      <p:cBhvr>
                                        <p:cTn id="148" dur="664" tmFilter="0, 0; 0.125,0.2665; 0.25,0.4; 0.375,0.465; 0.5,0.5;  0.625,0.535; 0.75,0.6; 0.875,0.7335; 1,1">
                                          <p:stCondLst>
                                            <p:cond delay="664"/>
                                          </p:stCondLst>
                                        </p:cTn>
                                        <p:tgtEl>
                                          <p:spTgt spid="5">
                                            <p:txEl>
                                              <p:pRg st="10" end="10"/>
                                            </p:txEl>
                                          </p:spTgt>
                                        </p:tgtEl>
                                        <p:attrNameLst>
                                          <p:attrName>ppt_y</p:attrName>
                                        </p:attrNameLst>
                                      </p:cBhvr>
                                      <p:tavLst>
                                        <p:tav tm="0" fmla="#ppt_y-sin(pi*$)/9">
                                          <p:val>
                                            <p:fltVal val="0"/>
                                          </p:val>
                                        </p:tav>
                                        <p:tav tm="100000">
                                          <p:val>
                                            <p:fltVal val="1"/>
                                          </p:val>
                                        </p:tav>
                                      </p:tavLst>
                                    </p:anim>
                                    <p:anim calcmode="lin" valueType="num">
                                      <p:cBhvr>
                                        <p:cTn id="149" dur="332" tmFilter="0, 0; 0.125,0.2665; 0.25,0.4; 0.375,0.465; 0.5,0.5;  0.625,0.535; 0.75,0.6; 0.875,0.7335; 1,1">
                                          <p:stCondLst>
                                            <p:cond delay="1324"/>
                                          </p:stCondLst>
                                        </p:cTn>
                                        <p:tgtEl>
                                          <p:spTgt spid="5">
                                            <p:txEl>
                                              <p:pRg st="10" end="10"/>
                                            </p:txEl>
                                          </p:spTgt>
                                        </p:tgtEl>
                                        <p:attrNameLst>
                                          <p:attrName>ppt_y</p:attrName>
                                        </p:attrNameLst>
                                      </p:cBhvr>
                                      <p:tavLst>
                                        <p:tav tm="0" fmla="#ppt_y-sin(pi*$)/27">
                                          <p:val>
                                            <p:fltVal val="0"/>
                                          </p:val>
                                        </p:tav>
                                        <p:tav tm="100000">
                                          <p:val>
                                            <p:fltVal val="1"/>
                                          </p:val>
                                        </p:tav>
                                      </p:tavLst>
                                    </p:anim>
                                    <p:anim calcmode="lin" valueType="num">
                                      <p:cBhvr>
                                        <p:cTn id="150" dur="164" tmFilter="0, 0; 0.125,0.2665; 0.25,0.4; 0.375,0.465; 0.5,0.5;  0.625,0.535; 0.75,0.6; 0.875,0.7335; 1,1">
                                          <p:stCondLst>
                                            <p:cond delay="1656"/>
                                          </p:stCondLst>
                                        </p:cTn>
                                        <p:tgtEl>
                                          <p:spTgt spid="5">
                                            <p:txEl>
                                              <p:pRg st="10" end="10"/>
                                            </p:txEl>
                                          </p:spTgt>
                                        </p:tgtEl>
                                        <p:attrNameLst>
                                          <p:attrName>ppt_y</p:attrName>
                                        </p:attrNameLst>
                                      </p:cBhvr>
                                      <p:tavLst>
                                        <p:tav tm="0" fmla="#ppt_y-sin(pi*$)/81">
                                          <p:val>
                                            <p:fltVal val="0"/>
                                          </p:val>
                                        </p:tav>
                                        <p:tav tm="100000">
                                          <p:val>
                                            <p:fltVal val="1"/>
                                          </p:val>
                                        </p:tav>
                                      </p:tavLst>
                                    </p:anim>
                                    <p:animScale>
                                      <p:cBhvr>
                                        <p:cTn id="151" dur="26">
                                          <p:stCondLst>
                                            <p:cond delay="650"/>
                                          </p:stCondLst>
                                        </p:cTn>
                                        <p:tgtEl>
                                          <p:spTgt spid="5">
                                            <p:txEl>
                                              <p:pRg st="10" end="10"/>
                                            </p:txEl>
                                          </p:spTgt>
                                        </p:tgtEl>
                                      </p:cBhvr>
                                      <p:to x="100000" y="60000"/>
                                    </p:animScale>
                                    <p:animScale>
                                      <p:cBhvr>
                                        <p:cTn id="152" dur="166" decel="50000">
                                          <p:stCondLst>
                                            <p:cond delay="676"/>
                                          </p:stCondLst>
                                        </p:cTn>
                                        <p:tgtEl>
                                          <p:spTgt spid="5">
                                            <p:txEl>
                                              <p:pRg st="10" end="10"/>
                                            </p:txEl>
                                          </p:spTgt>
                                        </p:tgtEl>
                                      </p:cBhvr>
                                      <p:to x="100000" y="100000"/>
                                    </p:animScale>
                                    <p:animScale>
                                      <p:cBhvr>
                                        <p:cTn id="153" dur="26">
                                          <p:stCondLst>
                                            <p:cond delay="1312"/>
                                          </p:stCondLst>
                                        </p:cTn>
                                        <p:tgtEl>
                                          <p:spTgt spid="5">
                                            <p:txEl>
                                              <p:pRg st="10" end="10"/>
                                            </p:txEl>
                                          </p:spTgt>
                                        </p:tgtEl>
                                      </p:cBhvr>
                                      <p:to x="100000" y="80000"/>
                                    </p:animScale>
                                    <p:animScale>
                                      <p:cBhvr>
                                        <p:cTn id="154" dur="166" decel="50000">
                                          <p:stCondLst>
                                            <p:cond delay="1338"/>
                                          </p:stCondLst>
                                        </p:cTn>
                                        <p:tgtEl>
                                          <p:spTgt spid="5">
                                            <p:txEl>
                                              <p:pRg st="10" end="10"/>
                                            </p:txEl>
                                          </p:spTgt>
                                        </p:tgtEl>
                                      </p:cBhvr>
                                      <p:to x="100000" y="100000"/>
                                    </p:animScale>
                                    <p:animScale>
                                      <p:cBhvr>
                                        <p:cTn id="155" dur="26">
                                          <p:stCondLst>
                                            <p:cond delay="1642"/>
                                          </p:stCondLst>
                                        </p:cTn>
                                        <p:tgtEl>
                                          <p:spTgt spid="5">
                                            <p:txEl>
                                              <p:pRg st="10" end="10"/>
                                            </p:txEl>
                                          </p:spTgt>
                                        </p:tgtEl>
                                      </p:cBhvr>
                                      <p:to x="100000" y="90000"/>
                                    </p:animScale>
                                    <p:animScale>
                                      <p:cBhvr>
                                        <p:cTn id="156" dur="166" decel="50000">
                                          <p:stCondLst>
                                            <p:cond delay="1668"/>
                                          </p:stCondLst>
                                        </p:cTn>
                                        <p:tgtEl>
                                          <p:spTgt spid="5">
                                            <p:txEl>
                                              <p:pRg st="10" end="10"/>
                                            </p:txEl>
                                          </p:spTgt>
                                        </p:tgtEl>
                                      </p:cBhvr>
                                      <p:to x="100000" y="100000"/>
                                    </p:animScale>
                                    <p:animScale>
                                      <p:cBhvr>
                                        <p:cTn id="157" dur="26">
                                          <p:stCondLst>
                                            <p:cond delay="1808"/>
                                          </p:stCondLst>
                                        </p:cTn>
                                        <p:tgtEl>
                                          <p:spTgt spid="5">
                                            <p:txEl>
                                              <p:pRg st="10" end="10"/>
                                            </p:txEl>
                                          </p:spTgt>
                                        </p:tgtEl>
                                      </p:cBhvr>
                                      <p:to x="100000" y="95000"/>
                                    </p:animScale>
                                    <p:animScale>
                                      <p:cBhvr>
                                        <p:cTn id="158" dur="166" decel="50000">
                                          <p:stCondLst>
                                            <p:cond delay="1834"/>
                                          </p:stCondLst>
                                        </p:cTn>
                                        <p:tgtEl>
                                          <p:spTgt spid="5">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50ADEB-FBBB-4620-9739-C989E6C1F5EB}"/>
              </a:ext>
            </a:extLst>
          </p:cNvPr>
          <p:cNvPicPr>
            <a:picLocks noChangeAspect="1"/>
          </p:cNvPicPr>
          <p:nvPr/>
        </p:nvPicPr>
        <p:blipFill>
          <a:blip r:embed="rId2"/>
          <a:stretch>
            <a:fillRect/>
          </a:stretch>
        </p:blipFill>
        <p:spPr>
          <a:xfrm>
            <a:off x="152400" y="82548"/>
            <a:ext cx="3048000" cy="3251202"/>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74647974"/>
              </p:ext>
            </p:extLst>
          </p:nvPr>
        </p:nvGraphicFramePr>
        <p:xfrm>
          <a:off x="3276602" y="133350"/>
          <a:ext cx="5638799" cy="3352800"/>
        </p:xfrm>
        <a:graphic>
          <a:graphicData uri="http://schemas.openxmlformats.org/drawingml/2006/table">
            <a:tbl>
              <a:tblPr firstRow="1" firstCol="1" bandRow="1">
                <a:tableStyleId>{5C22544A-7EE6-4342-B048-85BDC9FD1C3A}</a:tableStyleId>
              </a:tblPr>
              <a:tblGrid>
                <a:gridCol w="381749">
                  <a:extLst>
                    <a:ext uri="{9D8B030D-6E8A-4147-A177-3AD203B41FA5}">
                      <a16:colId xmlns:a16="http://schemas.microsoft.com/office/drawing/2014/main" val="2186330825"/>
                    </a:ext>
                  </a:extLst>
                </a:gridCol>
                <a:gridCol w="814158">
                  <a:extLst>
                    <a:ext uri="{9D8B030D-6E8A-4147-A177-3AD203B41FA5}">
                      <a16:colId xmlns:a16="http://schemas.microsoft.com/office/drawing/2014/main" val="1795999412"/>
                    </a:ext>
                  </a:extLst>
                </a:gridCol>
                <a:gridCol w="922712">
                  <a:extLst>
                    <a:ext uri="{9D8B030D-6E8A-4147-A177-3AD203B41FA5}">
                      <a16:colId xmlns:a16="http://schemas.microsoft.com/office/drawing/2014/main" val="728581309"/>
                    </a:ext>
                  </a:extLst>
                </a:gridCol>
                <a:gridCol w="705604">
                  <a:extLst>
                    <a:ext uri="{9D8B030D-6E8A-4147-A177-3AD203B41FA5}">
                      <a16:colId xmlns:a16="http://schemas.microsoft.com/office/drawing/2014/main" val="3287798942"/>
                    </a:ext>
                  </a:extLst>
                </a:gridCol>
                <a:gridCol w="1031268">
                  <a:extLst>
                    <a:ext uri="{9D8B030D-6E8A-4147-A177-3AD203B41FA5}">
                      <a16:colId xmlns:a16="http://schemas.microsoft.com/office/drawing/2014/main" val="1374050993"/>
                    </a:ext>
                  </a:extLst>
                </a:gridCol>
                <a:gridCol w="976991">
                  <a:extLst>
                    <a:ext uri="{9D8B030D-6E8A-4147-A177-3AD203B41FA5}">
                      <a16:colId xmlns:a16="http://schemas.microsoft.com/office/drawing/2014/main" val="333109242"/>
                    </a:ext>
                  </a:extLst>
                </a:gridCol>
                <a:gridCol w="806317">
                  <a:extLst>
                    <a:ext uri="{9D8B030D-6E8A-4147-A177-3AD203B41FA5}">
                      <a16:colId xmlns:a16="http://schemas.microsoft.com/office/drawing/2014/main" val="3264555894"/>
                    </a:ext>
                  </a:extLst>
                </a:gridCol>
              </a:tblGrid>
              <a:tr h="792734">
                <a:tc>
                  <a:txBody>
                    <a:bodyPr/>
                    <a:lstStyle/>
                    <a:p>
                      <a:pPr algn="ctr">
                        <a:spcAft>
                          <a:spcPts val="1200"/>
                        </a:spcAft>
                      </a:pPr>
                      <a:r>
                        <a:rPr lang="en-US" sz="2000" dirty="0">
                          <a:effectLst/>
                        </a:rPr>
                        <a:t>STT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200"/>
                        </a:spcAft>
                      </a:pPr>
                      <a:r>
                        <a:rPr lang="en-US" sz="2000">
                          <a:effectLst/>
                        </a:rPr>
                        <a:t>Tên bài thơ</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200"/>
                        </a:spcAft>
                      </a:pPr>
                      <a:r>
                        <a:rPr lang="en-US" sz="2000">
                          <a:effectLst/>
                        </a:rPr>
                        <a:t>Đề tài, chủ đề</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200"/>
                        </a:spcAft>
                      </a:pPr>
                      <a:r>
                        <a:rPr lang="en-US" sz="2000">
                          <a:effectLst/>
                        </a:rPr>
                        <a:t>Cảm xúc bao trùm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200"/>
                        </a:spcAft>
                      </a:pPr>
                      <a:r>
                        <a:rPr lang="en-US" sz="2000">
                          <a:effectLst/>
                        </a:rPr>
                        <a:t>Đặc sắc NT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200"/>
                        </a:spcAft>
                      </a:pPr>
                      <a:r>
                        <a:rPr lang="en-US" sz="2000">
                          <a:effectLst/>
                        </a:rPr>
                        <a:t>Câu thơ, hình ảnh ấn tượng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200"/>
                        </a:spcAft>
                      </a:pPr>
                      <a:r>
                        <a:rPr lang="en-US" sz="2000">
                          <a:effectLst/>
                        </a:rPr>
                        <a:t>Cảm xúc/ Thông điệp</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4265625"/>
                  </a:ext>
                </a:extLst>
              </a:tr>
              <a:tr h="198183">
                <a:tc>
                  <a:txBody>
                    <a:bodyPr/>
                    <a:lstStyle/>
                    <a:p>
                      <a:pPr algn="ctr">
                        <a:spcAft>
                          <a:spcPts val="1200"/>
                        </a:spcAft>
                      </a:pPr>
                      <a:r>
                        <a:rPr lang="en-US" sz="2000">
                          <a:effectLst/>
                        </a:rPr>
                        <a:t>1</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8822170"/>
                  </a:ext>
                </a:extLst>
              </a:tr>
              <a:tr h="198183">
                <a:tc>
                  <a:txBody>
                    <a:bodyPr/>
                    <a:lstStyle/>
                    <a:p>
                      <a:pPr algn="ctr">
                        <a:spcAft>
                          <a:spcPts val="1200"/>
                        </a:spcAft>
                      </a:pPr>
                      <a:r>
                        <a:rPr lang="en-US" sz="2000" dirty="0">
                          <a:effectLst/>
                        </a:rPr>
                        <a:t>2</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9906849"/>
                  </a:ext>
                </a:extLst>
              </a:tr>
              <a:tr h="198183">
                <a:tc>
                  <a:txBody>
                    <a:bodyPr/>
                    <a:lstStyle/>
                    <a:p>
                      <a:pPr algn="ctr">
                        <a:spcAft>
                          <a:spcPts val="1200"/>
                        </a:spcAft>
                      </a:pPr>
                      <a:r>
                        <a:rPr lang="en-US" sz="2000">
                          <a:effectLst/>
                        </a:rPr>
                        <a:t>3</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6601530"/>
                  </a:ext>
                </a:extLst>
              </a:tr>
              <a:tr h="198183">
                <a:tc>
                  <a:txBody>
                    <a:bodyPr/>
                    <a:lstStyle/>
                    <a:p>
                      <a:pPr algn="ctr">
                        <a:spcAft>
                          <a:spcPts val="1200"/>
                        </a:spcAft>
                      </a:pPr>
                      <a:r>
                        <a:rPr lang="en-US" sz="2000">
                          <a:effectLst/>
                        </a:rPr>
                        <a:t>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6059709"/>
                  </a:ext>
                </a:extLst>
              </a:tr>
              <a:tr h="198183">
                <a:tc>
                  <a:txBody>
                    <a:bodyPr/>
                    <a:lstStyle/>
                    <a:p>
                      <a:pPr algn="ctr">
                        <a:spcAft>
                          <a:spcPts val="1200"/>
                        </a:spcAft>
                      </a:pPr>
                      <a:r>
                        <a:rPr lang="en-US" sz="2000">
                          <a:effectLst/>
                        </a:rPr>
                        <a:t>5</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556525"/>
                  </a:ext>
                </a:extLst>
              </a:tr>
              <a:tr h="198183">
                <a:tc>
                  <a:txBody>
                    <a:bodyPr/>
                    <a:lstStyle/>
                    <a:p>
                      <a:pPr algn="ctr">
                        <a:spcAft>
                          <a:spcPts val="1200"/>
                        </a:spcAft>
                      </a:pPr>
                      <a:r>
                        <a:rPr lang="en-US" sz="2000">
                          <a:effectLst/>
                        </a:rPr>
                        <a: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4756461"/>
                  </a:ext>
                </a:extLst>
              </a:tr>
            </a:tbl>
          </a:graphicData>
        </a:graphic>
      </p:graphicFrame>
      <p:sp>
        <p:nvSpPr>
          <p:cNvPr id="3" name="Rectangle 1"/>
          <p:cNvSpPr>
            <a:spLocks noChangeArrowheads="1"/>
          </p:cNvSpPr>
          <p:nvPr/>
        </p:nvSpPr>
        <p:spPr bwMode="auto">
          <a:xfrm>
            <a:off x="1603375" y="2005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II. Đọc chi tiết: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p:cNvSpPr/>
          <p:nvPr/>
        </p:nvSpPr>
        <p:spPr>
          <a:xfrm>
            <a:off x="685800" y="3486150"/>
            <a:ext cx="4572000" cy="1569660"/>
          </a:xfrm>
          <a:prstGeom prst="rect">
            <a:avLst/>
          </a:prstGeom>
        </p:spPr>
        <p:txBody>
          <a:bodyPr>
            <a:spAutoFit/>
          </a:bodyPr>
          <a:lstStyle/>
          <a:p>
            <a:r>
              <a:rPr lang="vi-VN" sz="1600" b="1" dirty="0"/>
              <a:t>Khái quát về tập thơ:</a:t>
            </a:r>
          </a:p>
          <a:p>
            <a:r>
              <a:rPr lang="vi-VN" sz="1600" dirty="0"/>
              <a:t>- Ấn tượng chung: </a:t>
            </a:r>
          </a:p>
          <a:p>
            <a:r>
              <a:rPr lang="vi-VN" sz="1600" dirty="0"/>
              <a:t>- Nội dung bao trùm:</a:t>
            </a:r>
          </a:p>
          <a:p>
            <a:r>
              <a:rPr lang="vi-VN" sz="1600" dirty="0"/>
              <a:t>- Đặc sắc nghệ thuật:</a:t>
            </a:r>
          </a:p>
          <a:p>
            <a:r>
              <a:rPr lang="vi-VN" sz="1600" dirty="0"/>
              <a:t>- Đánh giá chung:</a:t>
            </a:r>
          </a:p>
          <a:p>
            <a:r>
              <a:rPr lang="vi-VN" sz="1600" dirty="0"/>
              <a:t>- Ý nghĩa của tập thơ đối với em:</a:t>
            </a:r>
          </a:p>
        </p:txBody>
      </p:sp>
    </p:spTree>
    <p:extLst>
      <p:ext uri="{BB962C8B-B14F-4D97-AF65-F5344CB8AC3E}">
        <p14:creationId xmlns:p14="http://schemas.microsoft.com/office/powerpoint/2010/main" val="132580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1" y="133350"/>
            <a:ext cx="1752599" cy="4953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29397510"/>
              </p:ext>
            </p:extLst>
          </p:nvPr>
        </p:nvGraphicFramePr>
        <p:xfrm>
          <a:off x="1945343" y="209550"/>
          <a:ext cx="7046256" cy="3505200"/>
        </p:xfrm>
        <a:graphic>
          <a:graphicData uri="http://schemas.openxmlformats.org/drawingml/2006/table">
            <a:tbl>
              <a:tblPr firstRow="1" firstCol="1" bandRow="1">
                <a:tableStyleId>{5C22544A-7EE6-4342-B048-85BDC9FD1C3A}</a:tableStyleId>
              </a:tblPr>
              <a:tblGrid>
                <a:gridCol w="441205">
                  <a:extLst>
                    <a:ext uri="{9D8B030D-6E8A-4147-A177-3AD203B41FA5}">
                      <a16:colId xmlns:a16="http://schemas.microsoft.com/office/drawing/2014/main" val="2021708765"/>
                    </a:ext>
                  </a:extLst>
                </a:gridCol>
                <a:gridCol w="841282">
                  <a:extLst>
                    <a:ext uri="{9D8B030D-6E8A-4147-A177-3AD203B41FA5}">
                      <a16:colId xmlns:a16="http://schemas.microsoft.com/office/drawing/2014/main" val="2348675501"/>
                    </a:ext>
                  </a:extLst>
                </a:gridCol>
                <a:gridCol w="1174330">
                  <a:extLst>
                    <a:ext uri="{9D8B030D-6E8A-4147-A177-3AD203B41FA5}">
                      <a16:colId xmlns:a16="http://schemas.microsoft.com/office/drawing/2014/main" val="724337608"/>
                    </a:ext>
                  </a:extLst>
                </a:gridCol>
                <a:gridCol w="926547">
                  <a:extLst>
                    <a:ext uri="{9D8B030D-6E8A-4147-A177-3AD203B41FA5}">
                      <a16:colId xmlns:a16="http://schemas.microsoft.com/office/drawing/2014/main" val="4272394039"/>
                    </a:ext>
                  </a:extLst>
                </a:gridCol>
                <a:gridCol w="1639276">
                  <a:extLst>
                    <a:ext uri="{9D8B030D-6E8A-4147-A177-3AD203B41FA5}">
                      <a16:colId xmlns:a16="http://schemas.microsoft.com/office/drawing/2014/main" val="3491505098"/>
                    </a:ext>
                  </a:extLst>
                </a:gridCol>
                <a:gridCol w="1302608">
                  <a:extLst>
                    <a:ext uri="{9D8B030D-6E8A-4147-A177-3AD203B41FA5}">
                      <a16:colId xmlns:a16="http://schemas.microsoft.com/office/drawing/2014/main" val="4121657086"/>
                    </a:ext>
                  </a:extLst>
                </a:gridCol>
                <a:gridCol w="721008">
                  <a:extLst>
                    <a:ext uri="{9D8B030D-6E8A-4147-A177-3AD203B41FA5}">
                      <a16:colId xmlns:a16="http://schemas.microsoft.com/office/drawing/2014/main" val="2183309858"/>
                    </a:ext>
                  </a:extLst>
                </a:gridCol>
              </a:tblGrid>
              <a:tr h="347980">
                <a:tc>
                  <a:txBody>
                    <a:bodyPr/>
                    <a:lstStyle/>
                    <a:p>
                      <a:pPr algn="ctr">
                        <a:spcAft>
                          <a:spcPts val="1200"/>
                        </a:spcAft>
                      </a:pPr>
                      <a:r>
                        <a:rPr lang="en-US" sz="2000">
                          <a:effectLst/>
                        </a:rPr>
                        <a:t>STT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200"/>
                        </a:spcAft>
                      </a:pPr>
                      <a:r>
                        <a:rPr lang="en-US" sz="2000">
                          <a:effectLst/>
                        </a:rPr>
                        <a:t>Tên truyện</a:t>
                      </a:r>
                    </a:p>
                    <a:p>
                      <a:pPr algn="ctr">
                        <a:spcAft>
                          <a:spcPts val="1200"/>
                        </a:spcAft>
                      </a:pPr>
                      <a:r>
                        <a:rPr lang="en-US" sz="2000">
                          <a:effectLst/>
                        </a:rPr>
                        <a:t>Tên chương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200"/>
                        </a:spcAft>
                      </a:pPr>
                      <a:r>
                        <a:rPr lang="en-US" sz="2000" dirty="0" err="1">
                          <a:effectLst/>
                        </a:rPr>
                        <a:t>Đề</a:t>
                      </a:r>
                      <a:r>
                        <a:rPr lang="en-US" sz="2000" dirty="0">
                          <a:effectLst/>
                        </a:rPr>
                        <a:t> </a:t>
                      </a:r>
                      <a:r>
                        <a:rPr lang="en-US" sz="2000" dirty="0" err="1">
                          <a:effectLst/>
                        </a:rPr>
                        <a:t>tài</a:t>
                      </a:r>
                      <a:r>
                        <a:rPr lang="en-US" sz="2000" dirty="0">
                          <a:effectLst/>
                        </a:rPr>
                        <a:t>, </a:t>
                      </a:r>
                      <a:r>
                        <a:rPr lang="en-US" sz="2000" dirty="0" err="1">
                          <a:effectLst/>
                        </a:rPr>
                        <a:t>chủ</a:t>
                      </a:r>
                      <a:r>
                        <a:rPr lang="en-US" sz="2000" dirty="0">
                          <a:effectLst/>
                        </a:rPr>
                        <a:t> </a:t>
                      </a:r>
                      <a:r>
                        <a:rPr lang="en-US" sz="2000" dirty="0" err="1">
                          <a:effectLst/>
                        </a:rPr>
                        <a:t>đề</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200"/>
                        </a:spcAft>
                      </a:pPr>
                      <a:r>
                        <a:rPr lang="en-US" sz="2000" dirty="0" err="1">
                          <a:effectLst/>
                        </a:rPr>
                        <a:t>Nội</a:t>
                      </a:r>
                      <a:r>
                        <a:rPr lang="en-US" sz="2000" dirty="0">
                          <a:effectLst/>
                        </a:rPr>
                        <a:t> dung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200"/>
                        </a:spcAft>
                      </a:pPr>
                      <a:r>
                        <a:rPr lang="en-US" sz="2000" dirty="0" err="1">
                          <a:effectLst/>
                        </a:rPr>
                        <a:t>Đặc</a:t>
                      </a:r>
                      <a:r>
                        <a:rPr lang="en-US" sz="2000" dirty="0">
                          <a:effectLst/>
                        </a:rPr>
                        <a:t> </a:t>
                      </a:r>
                      <a:r>
                        <a:rPr lang="en-US" sz="2000" dirty="0" err="1">
                          <a:effectLst/>
                        </a:rPr>
                        <a:t>sắc</a:t>
                      </a:r>
                      <a:r>
                        <a:rPr lang="en-US" sz="2000" dirty="0">
                          <a:effectLst/>
                        </a:rPr>
                        <a:t> NT (</a:t>
                      </a:r>
                      <a:r>
                        <a:rPr lang="en-US" sz="2000" dirty="0" err="1">
                          <a:effectLst/>
                        </a:rPr>
                        <a:t>ngôi</a:t>
                      </a:r>
                      <a:r>
                        <a:rPr lang="en-US" sz="2000" dirty="0">
                          <a:effectLst/>
                        </a:rPr>
                        <a:t> </a:t>
                      </a:r>
                      <a:r>
                        <a:rPr lang="en-US" sz="2000" dirty="0" err="1">
                          <a:effectLst/>
                        </a:rPr>
                        <a:t>kể</a:t>
                      </a:r>
                      <a:r>
                        <a:rPr lang="en-US" sz="2000" dirty="0">
                          <a:effectLst/>
                        </a:rPr>
                        <a:t>, </a:t>
                      </a:r>
                      <a:r>
                        <a:rPr lang="en-US" sz="2000" dirty="0" err="1">
                          <a:effectLst/>
                        </a:rPr>
                        <a:t>điểm</a:t>
                      </a:r>
                      <a:r>
                        <a:rPr lang="en-US" sz="2000" dirty="0">
                          <a:effectLst/>
                        </a:rPr>
                        <a:t> </a:t>
                      </a:r>
                      <a:r>
                        <a:rPr lang="en-US" sz="2000" dirty="0" err="1">
                          <a:effectLst/>
                        </a:rPr>
                        <a:t>nhìn</a:t>
                      </a:r>
                      <a:r>
                        <a:rPr lang="en-US" sz="2000" dirty="0">
                          <a:effectLst/>
                        </a:rPr>
                        <a:t>, </a:t>
                      </a:r>
                      <a:r>
                        <a:rPr lang="en-US" sz="2000" dirty="0" err="1">
                          <a:effectLst/>
                        </a:rPr>
                        <a:t>cốt</a:t>
                      </a:r>
                      <a:r>
                        <a:rPr lang="en-US" sz="2000" dirty="0">
                          <a:effectLst/>
                        </a:rPr>
                        <a:t> </a:t>
                      </a:r>
                      <a:r>
                        <a:rPr lang="en-US" sz="2000" dirty="0" err="1">
                          <a:effectLst/>
                        </a:rPr>
                        <a:t>truyện</a:t>
                      </a:r>
                      <a:r>
                        <a:rPr lang="en-US" sz="2000" dirty="0">
                          <a:effectLst/>
                        </a:rPr>
                        <a:t>, </a:t>
                      </a:r>
                      <a:r>
                        <a:rPr lang="en-US" sz="2000" dirty="0" err="1">
                          <a:effectLst/>
                        </a:rPr>
                        <a:t>nhân</a:t>
                      </a:r>
                      <a:r>
                        <a:rPr lang="en-US" sz="2000" dirty="0">
                          <a:effectLst/>
                        </a:rPr>
                        <a:t> </a:t>
                      </a:r>
                      <a:r>
                        <a:rPr lang="en-US" sz="2000" dirty="0" err="1">
                          <a:effectLst/>
                        </a:rPr>
                        <a:t>vật</a:t>
                      </a:r>
                      <a:r>
                        <a:rPr lang="en-US" sz="2000" dirty="0">
                          <a:effectLst/>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200"/>
                        </a:spcAft>
                      </a:pPr>
                      <a:r>
                        <a:rPr lang="en-US" sz="2000" dirty="0" err="1">
                          <a:effectLst/>
                        </a:rPr>
                        <a:t>Câu</a:t>
                      </a:r>
                      <a:r>
                        <a:rPr lang="en-US" sz="2000" dirty="0">
                          <a:effectLst/>
                        </a:rPr>
                        <a:t> </a:t>
                      </a:r>
                      <a:r>
                        <a:rPr lang="en-US" sz="2000" dirty="0" err="1">
                          <a:effectLst/>
                        </a:rPr>
                        <a:t>văn</a:t>
                      </a:r>
                      <a:r>
                        <a:rPr lang="en-US" sz="2000" dirty="0">
                          <a:effectLst/>
                        </a:rPr>
                        <a:t>, </a:t>
                      </a:r>
                      <a:r>
                        <a:rPr lang="en-US" sz="2000" dirty="0" err="1">
                          <a:effectLst/>
                        </a:rPr>
                        <a:t>hình</a:t>
                      </a:r>
                      <a:r>
                        <a:rPr lang="en-US" sz="2000" dirty="0">
                          <a:effectLst/>
                        </a:rPr>
                        <a:t> </a:t>
                      </a:r>
                      <a:r>
                        <a:rPr lang="en-US" sz="2000" dirty="0" err="1">
                          <a:effectLst/>
                        </a:rPr>
                        <a:t>ảnh</a:t>
                      </a:r>
                      <a:r>
                        <a:rPr lang="en-US" sz="2000" dirty="0">
                          <a:effectLst/>
                        </a:rPr>
                        <a:t> </a:t>
                      </a:r>
                      <a:r>
                        <a:rPr lang="en-US" sz="2000" dirty="0" err="1">
                          <a:effectLst/>
                        </a:rPr>
                        <a:t>ấn</a:t>
                      </a:r>
                      <a:r>
                        <a:rPr lang="en-US" sz="2000" dirty="0">
                          <a:effectLst/>
                        </a:rPr>
                        <a:t> </a:t>
                      </a:r>
                      <a:r>
                        <a:rPr lang="en-US" sz="2000" dirty="0" err="1">
                          <a:effectLst/>
                        </a:rPr>
                        <a:t>tượng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200"/>
                        </a:spcAft>
                      </a:pPr>
                      <a:r>
                        <a:rPr lang="en-US" sz="2000">
                          <a:effectLst/>
                        </a:rPr>
                        <a:t>Cảm xúc/ Thông điệp</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7050599"/>
                  </a:ext>
                </a:extLst>
              </a:tr>
              <a:tr h="0">
                <a:tc>
                  <a:txBody>
                    <a:bodyPr/>
                    <a:lstStyle/>
                    <a:p>
                      <a:pPr algn="ctr">
                        <a:spcAft>
                          <a:spcPts val="1200"/>
                        </a:spcAft>
                      </a:pPr>
                      <a:r>
                        <a:rPr lang="en-US" sz="2000">
                          <a:effectLst/>
                        </a:rPr>
                        <a:t>1</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0452772"/>
                  </a:ext>
                </a:extLst>
              </a:tr>
              <a:tr h="0">
                <a:tc>
                  <a:txBody>
                    <a:bodyPr/>
                    <a:lstStyle/>
                    <a:p>
                      <a:pPr algn="ctr">
                        <a:spcAft>
                          <a:spcPts val="1200"/>
                        </a:spcAft>
                      </a:pPr>
                      <a:r>
                        <a:rPr lang="en-US" sz="2000">
                          <a:effectLst/>
                        </a:rPr>
                        <a:t>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7365945"/>
                  </a:ext>
                </a:extLst>
              </a:tr>
              <a:tr h="0">
                <a:tc>
                  <a:txBody>
                    <a:bodyPr/>
                    <a:lstStyle/>
                    <a:p>
                      <a:pPr algn="ctr">
                        <a:spcAft>
                          <a:spcPts val="1200"/>
                        </a:spcAft>
                      </a:pPr>
                      <a:r>
                        <a:rPr lang="en-US" sz="2000">
                          <a:effectLst/>
                        </a:rPr>
                        <a:t>3</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2386743"/>
                  </a:ext>
                </a:extLst>
              </a:tr>
              <a:tr h="0">
                <a:tc>
                  <a:txBody>
                    <a:bodyPr/>
                    <a:lstStyle/>
                    <a:p>
                      <a:pPr algn="ctr">
                        <a:spcAft>
                          <a:spcPts val="1200"/>
                        </a:spcAft>
                      </a:pPr>
                      <a:r>
                        <a:rPr lang="en-US" sz="2000">
                          <a:effectLst/>
                        </a:rPr>
                        <a:t>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3254778"/>
                  </a:ext>
                </a:extLst>
              </a:tr>
              <a:tr h="0">
                <a:tc>
                  <a:txBody>
                    <a:bodyPr/>
                    <a:lstStyle/>
                    <a:p>
                      <a:pPr algn="ctr">
                        <a:spcAft>
                          <a:spcPts val="1200"/>
                        </a:spcAft>
                      </a:pPr>
                      <a:r>
                        <a:rPr lang="en-US" sz="2000">
                          <a:effectLst/>
                        </a:rPr>
                        <a:t>5</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4340256"/>
                  </a:ext>
                </a:extLst>
              </a:tr>
              <a:tr h="0">
                <a:tc>
                  <a:txBody>
                    <a:bodyPr/>
                    <a:lstStyle/>
                    <a:p>
                      <a:pPr algn="ctr">
                        <a:spcAft>
                          <a:spcPts val="1200"/>
                        </a:spcAft>
                      </a:pPr>
                      <a:r>
                        <a:rPr lang="en-US" sz="2000">
                          <a:effectLst/>
                        </a:rPr>
                        <a: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200"/>
                        </a:spcAft>
                      </a:pPr>
                      <a:r>
                        <a:rPr lang="en-US" sz="20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6181045"/>
                  </a:ext>
                </a:extLst>
              </a:tr>
            </a:tbl>
          </a:graphicData>
        </a:graphic>
      </p:graphicFrame>
      <p:sp>
        <p:nvSpPr>
          <p:cNvPr id="3" name="Rectangle 2"/>
          <p:cNvSpPr/>
          <p:nvPr/>
        </p:nvSpPr>
        <p:spPr>
          <a:xfrm>
            <a:off x="2286000" y="3714750"/>
            <a:ext cx="6324600" cy="1384995"/>
          </a:xfrm>
          <a:prstGeom prst="rect">
            <a:avLst/>
          </a:prstGeom>
        </p:spPr>
        <p:txBody>
          <a:bodyPr wrap="square">
            <a:spAutoFit/>
          </a:bodyPr>
          <a:lstStyle/>
          <a:p>
            <a:r>
              <a:rPr lang="vi-VN" sz="1400" dirty="0"/>
              <a:t> </a:t>
            </a:r>
            <a:r>
              <a:rPr lang="vi-VN" sz="1400" b="1" dirty="0"/>
              <a:t>Khái quát về tập TRUYỆN:</a:t>
            </a:r>
          </a:p>
          <a:p>
            <a:r>
              <a:rPr lang="vi-VN" sz="1400" dirty="0"/>
              <a:t>- Ấn tượng chung: </a:t>
            </a:r>
          </a:p>
          <a:p>
            <a:r>
              <a:rPr lang="vi-VN" sz="1400" dirty="0"/>
              <a:t>- Nội dung bao trùm:</a:t>
            </a:r>
          </a:p>
          <a:p>
            <a:r>
              <a:rPr lang="vi-VN" sz="1400" dirty="0"/>
              <a:t>- Đặc sắc nghệ thuật:</a:t>
            </a:r>
          </a:p>
          <a:p>
            <a:r>
              <a:rPr lang="vi-VN" sz="1400" dirty="0"/>
              <a:t>- Đánh giá chung:</a:t>
            </a:r>
          </a:p>
          <a:p>
            <a:r>
              <a:rPr lang="vi-VN" sz="1400" dirty="0"/>
              <a:t>- Ý nghĩa của tập truyện/cuốn tiểu thuyết đối với em:</a:t>
            </a:r>
          </a:p>
        </p:txBody>
      </p:sp>
    </p:spTree>
    <p:extLst>
      <p:ext uri="{BB962C8B-B14F-4D97-AF65-F5344CB8AC3E}">
        <p14:creationId xmlns:p14="http://schemas.microsoft.com/office/powerpoint/2010/main" val="304467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80">
                                          <p:stCondLst>
                                            <p:cond delay="0"/>
                                          </p:stCondLst>
                                        </p:cTn>
                                        <p:tgtEl>
                                          <p:spTgt spid="3">
                                            <p:txEl>
                                              <p:pRg st="0" end="0"/>
                                            </p:txEl>
                                          </p:spTgt>
                                        </p:tgtEl>
                                      </p:cBhvr>
                                    </p:animEffect>
                                    <p:anim calcmode="lin" valueType="num">
                                      <p:cBhvr>
                                        <p:cTn id="19"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xEl>
                                              <p:pRg st="0" end="0"/>
                                            </p:txEl>
                                          </p:spTgt>
                                        </p:tgtEl>
                                      </p:cBhvr>
                                      <p:to x="100000" y="60000"/>
                                    </p:animScale>
                                    <p:animScale>
                                      <p:cBhvr>
                                        <p:cTn id="25" dur="166" decel="50000">
                                          <p:stCondLst>
                                            <p:cond delay="676"/>
                                          </p:stCondLst>
                                        </p:cTn>
                                        <p:tgtEl>
                                          <p:spTgt spid="3">
                                            <p:txEl>
                                              <p:pRg st="0" end="0"/>
                                            </p:txEl>
                                          </p:spTgt>
                                        </p:tgtEl>
                                      </p:cBhvr>
                                      <p:to x="100000" y="100000"/>
                                    </p:animScale>
                                    <p:animScale>
                                      <p:cBhvr>
                                        <p:cTn id="26" dur="26">
                                          <p:stCondLst>
                                            <p:cond delay="1312"/>
                                          </p:stCondLst>
                                        </p:cTn>
                                        <p:tgtEl>
                                          <p:spTgt spid="3">
                                            <p:txEl>
                                              <p:pRg st="0" end="0"/>
                                            </p:txEl>
                                          </p:spTgt>
                                        </p:tgtEl>
                                      </p:cBhvr>
                                      <p:to x="100000" y="80000"/>
                                    </p:animScale>
                                    <p:animScale>
                                      <p:cBhvr>
                                        <p:cTn id="27" dur="166" decel="50000">
                                          <p:stCondLst>
                                            <p:cond delay="1338"/>
                                          </p:stCondLst>
                                        </p:cTn>
                                        <p:tgtEl>
                                          <p:spTgt spid="3">
                                            <p:txEl>
                                              <p:pRg st="0" end="0"/>
                                            </p:txEl>
                                          </p:spTgt>
                                        </p:tgtEl>
                                      </p:cBhvr>
                                      <p:to x="100000" y="100000"/>
                                    </p:animScale>
                                    <p:animScale>
                                      <p:cBhvr>
                                        <p:cTn id="28" dur="26">
                                          <p:stCondLst>
                                            <p:cond delay="1642"/>
                                          </p:stCondLst>
                                        </p:cTn>
                                        <p:tgtEl>
                                          <p:spTgt spid="3">
                                            <p:txEl>
                                              <p:pRg st="0" end="0"/>
                                            </p:txEl>
                                          </p:spTgt>
                                        </p:tgtEl>
                                      </p:cBhvr>
                                      <p:to x="100000" y="90000"/>
                                    </p:animScale>
                                    <p:animScale>
                                      <p:cBhvr>
                                        <p:cTn id="29" dur="166" decel="50000">
                                          <p:stCondLst>
                                            <p:cond delay="1668"/>
                                          </p:stCondLst>
                                        </p:cTn>
                                        <p:tgtEl>
                                          <p:spTgt spid="3">
                                            <p:txEl>
                                              <p:pRg st="0" end="0"/>
                                            </p:txEl>
                                          </p:spTgt>
                                        </p:tgtEl>
                                      </p:cBhvr>
                                      <p:to x="100000" y="100000"/>
                                    </p:animScale>
                                    <p:animScale>
                                      <p:cBhvr>
                                        <p:cTn id="30" dur="26">
                                          <p:stCondLst>
                                            <p:cond delay="1808"/>
                                          </p:stCondLst>
                                        </p:cTn>
                                        <p:tgtEl>
                                          <p:spTgt spid="3">
                                            <p:txEl>
                                              <p:pRg st="0" end="0"/>
                                            </p:txEl>
                                          </p:spTgt>
                                        </p:tgtEl>
                                      </p:cBhvr>
                                      <p:to x="100000" y="95000"/>
                                    </p:animScale>
                                    <p:animScale>
                                      <p:cBhvr>
                                        <p:cTn id="31" dur="166" decel="50000">
                                          <p:stCondLst>
                                            <p:cond delay="1834"/>
                                          </p:stCondLst>
                                        </p:cTn>
                                        <p:tgtEl>
                                          <p:spTgt spid="3">
                                            <p:txEl>
                                              <p:pRg st="0" end="0"/>
                                            </p:txEl>
                                          </p:spTgt>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wipe(down)">
                                      <p:cBhvr>
                                        <p:cTn id="34" dur="580">
                                          <p:stCondLst>
                                            <p:cond delay="0"/>
                                          </p:stCondLst>
                                        </p:cTn>
                                        <p:tgtEl>
                                          <p:spTgt spid="3">
                                            <p:txEl>
                                              <p:pRg st="1" end="1"/>
                                            </p:txEl>
                                          </p:spTgt>
                                        </p:tgtEl>
                                      </p:cBhvr>
                                    </p:animEffect>
                                    <p:anim calcmode="lin" valueType="num">
                                      <p:cBhvr>
                                        <p:cTn id="3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3">
                                            <p:txEl>
                                              <p:pRg st="1" end="1"/>
                                            </p:txEl>
                                          </p:spTgt>
                                        </p:tgtEl>
                                      </p:cBhvr>
                                      <p:to x="100000" y="60000"/>
                                    </p:animScale>
                                    <p:animScale>
                                      <p:cBhvr>
                                        <p:cTn id="41" dur="166" decel="50000">
                                          <p:stCondLst>
                                            <p:cond delay="676"/>
                                          </p:stCondLst>
                                        </p:cTn>
                                        <p:tgtEl>
                                          <p:spTgt spid="3">
                                            <p:txEl>
                                              <p:pRg st="1" end="1"/>
                                            </p:txEl>
                                          </p:spTgt>
                                        </p:tgtEl>
                                      </p:cBhvr>
                                      <p:to x="100000" y="100000"/>
                                    </p:animScale>
                                    <p:animScale>
                                      <p:cBhvr>
                                        <p:cTn id="42" dur="26">
                                          <p:stCondLst>
                                            <p:cond delay="1312"/>
                                          </p:stCondLst>
                                        </p:cTn>
                                        <p:tgtEl>
                                          <p:spTgt spid="3">
                                            <p:txEl>
                                              <p:pRg st="1" end="1"/>
                                            </p:txEl>
                                          </p:spTgt>
                                        </p:tgtEl>
                                      </p:cBhvr>
                                      <p:to x="100000" y="80000"/>
                                    </p:animScale>
                                    <p:animScale>
                                      <p:cBhvr>
                                        <p:cTn id="43" dur="166" decel="50000">
                                          <p:stCondLst>
                                            <p:cond delay="1338"/>
                                          </p:stCondLst>
                                        </p:cTn>
                                        <p:tgtEl>
                                          <p:spTgt spid="3">
                                            <p:txEl>
                                              <p:pRg st="1" end="1"/>
                                            </p:txEl>
                                          </p:spTgt>
                                        </p:tgtEl>
                                      </p:cBhvr>
                                      <p:to x="100000" y="100000"/>
                                    </p:animScale>
                                    <p:animScale>
                                      <p:cBhvr>
                                        <p:cTn id="44" dur="26">
                                          <p:stCondLst>
                                            <p:cond delay="1642"/>
                                          </p:stCondLst>
                                        </p:cTn>
                                        <p:tgtEl>
                                          <p:spTgt spid="3">
                                            <p:txEl>
                                              <p:pRg st="1" end="1"/>
                                            </p:txEl>
                                          </p:spTgt>
                                        </p:tgtEl>
                                      </p:cBhvr>
                                      <p:to x="100000" y="90000"/>
                                    </p:animScale>
                                    <p:animScale>
                                      <p:cBhvr>
                                        <p:cTn id="45" dur="166" decel="50000">
                                          <p:stCondLst>
                                            <p:cond delay="1668"/>
                                          </p:stCondLst>
                                        </p:cTn>
                                        <p:tgtEl>
                                          <p:spTgt spid="3">
                                            <p:txEl>
                                              <p:pRg st="1" end="1"/>
                                            </p:txEl>
                                          </p:spTgt>
                                        </p:tgtEl>
                                      </p:cBhvr>
                                      <p:to x="100000" y="100000"/>
                                    </p:animScale>
                                    <p:animScale>
                                      <p:cBhvr>
                                        <p:cTn id="46" dur="26">
                                          <p:stCondLst>
                                            <p:cond delay="1808"/>
                                          </p:stCondLst>
                                        </p:cTn>
                                        <p:tgtEl>
                                          <p:spTgt spid="3">
                                            <p:txEl>
                                              <p:pRg st="1" end="1"/>
                                            </p:txEl>
                                          </p:spTgt>
                                        </p:tgtEl>
                                      </p:cBhvr>
                                      <p:to x="100000" y="95000"/>
                                    </p:animScale>
                                    <p:animScale>
                                      <p:cBhvr>
                                        <p:cTn id="47" dur="166" decel="50000">
                                          <p:stCondLst>
                                            <p:cond delay="1834"/>
                                          </p:stCondLst>
                                        </p:cTn>
                                        <p:tgtEl>
                                          <p:spTgt spid="3">
                                            <p:txEl>
                                              <p:pRg st="1" end="1"/>
                                            </p:txEl>
                                          </p:spTgt>
                                        </p:tgtEl>
                                      </p:cBhvr>
                                      <p:to x="100000" y="100000"/>
                                    </p:animScale>
                                  </p:childTnLst>
                                </p:cTn>
                              </p:par>
                              <p:par>
                                <p:cTn id="48" presetID="26" presetClass="entr" presetSubtype="0" fill="hold" nodeType="with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wipe(down)">
                                      <p:cBhvr>
                                        <p:cTn id="50" dur="580">
                                          <p:stCondLst>
                                            <p:cond delay="0"/>
                                          </p:stCondLst>
                                        </p:cTn>
                                        <p:tgtEl>
                                          <p:spTgt spid="3">
                                            <p:txEl>
                                              <p:pRg st="2" end="2"/>
                                            </p:txEl>
                                          </p:spTgt>
                                        </p:tgtEl>
                                      </p:cBhvr>
                                    </p:animEffect>
                                    <p:anim calcmode="lin" valueType="num">
                                      <p:cBhvr>
                                        <p:cTn id="5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2" end="2"/>
                                            </p:txEl>
                                          </p:spTgt>
                                        </p:tgtEl>
                                      </p:cBhvr>
                                      <p:to x="100000" y="60000"/>
                                    </p:animScale>
                                    <p:animScale>
                                      <p:cBhvr>
                                        <p:cTn id="57" dur="166" decel="50000">
                                          <p:stCondLst>
                                            <p:cond delay="676"/>
                                          </p:stCondLst>
                                        </p:cTn>
                                        <p:tgtEl>
                                          <p:spTgt spid="3">
                                            <p:txEl>
                                              <p:pRg st="2" end="2"/>
                                            </p:txEl>
                                          </p:spTgt>
                                        </p:tgtEl>
                                      </p:cBhvr>
                                      <p:to x="100000" y="100000"/>
                                    </p:animScale>
                                    <p:animScale>
                                      <p:cBhvr>
                                        <p:cTn id="58" dur="26">
                                          <p:stCondLst>
                                            <p:cond delay="1312"/>
                                          </p:stCondLst>
                                        </p:cTn>
                                        <p:tgtEl>
                                          <p:spTgt spid="3">
                                            <p:txEl>
                                              <p:pRg st="2" end="2"/>
                                            </p:txEl>
                                          </p:spTgt>
                                        </p:tgtEl>
                                      </p:cBhvr>
                                      <p:to x="100000" y="80000"/>
                                    </p:animScale>
                                    <p:animScale>
                                      <p:cBhvr>
                                        <p:cTn id="59" dur="166" decel="50000">
                                          <p:stCondLst>
                                            <p:cond delay="1338"/>
                                          </p:stCondLst>
                                        </p:cTn>
                                        <p:tgtEl>
                                          <p:spTgt spid="3">
                                            <p:txEl>
                                              <p:pRg st="2" end="2"/>
                                            </p:txEl>
                                          </p:spTgt>
                                        </p:tgtEl>
                                      </p:cBhvr>
                                      <p:to x="100000" y="100000"/>
                                    </p:animScale>
                                    <p:animScale>
                                      <p:cBhvr>
                                        <p:cTn id="60" dur="26">
                                          <p:stCondLst>
                                            <p:cond delay="1642"/>
                                          </p:stCondLst>
                                        </p:cTn>
                                        <p:tgtEl>
                                          <p:spTgt spid="3">
                                            <p:txEl>
                                              <p:pRg st="2" end="2"/>
                                            </p:txEl>
                                          </p:spTgt>
                                        </p:tgtEl>
                                      </p:cBhvr>
                                      <p:to x="100000" y="90000"/>
                                    </p:animScale>
                                    <p:animScale>
                                      <p:cBhvr>
                                        <p:cTn id="61" dur="166" decel="50000">
                                          <p:stCondLst>
                                            <p:cond delay="1668"/>
                                          </p:stCondLst>
                                        </p:cTn>
                                        <p:tgtEl>
                                          <p:spTgt spid="3">
                                            <p:txEl>
                                              <p:pRg st="2" end="2"/>
                                            </p:txEl>
                                          </p:spTgt>
                                        </p:tgtEl>
                                      </p:cBhvr>
                                      <p:to x="100000" y="100000"/>
                                    </p:animScale>
                                    <p:animScale>
                                      <p:cBhvr>
                                        <p:cTn id="62" dur="26">
                                          <p:stCondLst>
                                            <p:cond delay="1808"/>
                                          </p:stCondLst>
                                        </p:cTn>
                                        <p:tgtEl>
                                          <p:spTgt spid="3">
                                            <p:txEl>
                                              <p:pRg st="2" end="2"/>
                                            </p:txEl>
                                          </p:spTgt>
                                        </p:tgtEl>
                                      </p:cBhvr>
                                      <p:to x="100000" y="95000"/>
                                    </p:animScale>
                                    <p:animScale>
                                      <p:cBhvr>
                                        <p:cTn id="63" dur="166" decel="50000">
                                          <p:stCondLst>
                                            <p:cond delay="1834"/>
                                          </p:stCondLst>
                                        </p:cTn>
                                        <p:tgtEl>
                                          <p:spTgt spid="3">
                                            <p:txEl>
                                              <p:pRg st="2" end="2"/>
                                            </p:txEl>
                                          </p:spTgt>
                                        </p:tgtEl>
                                      </p:cBhvr>
                                      <p:to x="100000" y="100000"/>
                                    </p:animScale>
                                  </p:childTnLst>
                                </p:cTn>
                              </p:par>
                              <p:par>
                                <p:cTn id="64" presetID="26" presetClass="entr" presetSubtype="0" fill="hold" nodeType="with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wipe(down)">
                                      <p:cBhvr>
                                        <p:cTn id="66" dur="580">
                                          <p:stCondLst>
                                            <p:cond delay="0"/>
                                          </p:stCondLst>
                                        </p:cTn>
                                        <p:tgtEl>
                                          <p:spTgt spid="3">
                                            <p:txEl>
                                              <p:pRg st="3" end="3"/>
                                            </p:txEl>
                                          </p:spTgt>
                                        </p:tgtEl>
                                      </p:cBhvr>
                                    </p:animEffect>
                                    <p:anim calcmode="lin" valueType="num">
                                      <p:cBhvr>
                                        <p:cTn id="6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3" end="3"/>
                                            </p:txEl>
                                          </p:spTgt>
                                        </p:tgtEl>
                                      </p:cBhvr>
                                      <p:to x="100000" y="60000"/>
                                    </p:animScale>
                                    <p:animScale>
                                      <p:cBhvr>
                                        <p:cTn id="73" dur="166" decel="50000">
                                          <p:stCondLst>
                                            <p:cond delay="676"/>
                                          </p:stCondLst>
                                        </p:cTn>
                                        <p:tgtEl>
                                          <p:spTgt spid="3">
                                            <p:txEl>
                                              <p:pRg st="3" end="3"/>
                                            </p:txEl>
                                          </p:spTgt>
                                        </p:tgtEl>
                                      </p:cBhvr>
                                      <p:to x="100000" y="100000"/>
                                    </p:animScale>
                                    <p:animScale>
                                      <p:cBhvr>
                                        <p:cTn id="74" dur="26">
                                          <p:stCondLst>
                                            <p:cond delay="1312"/>
                                          </p:stCondLst>
                                        </p:cTn>
                                        <p:tgtEl>
                                          <p:spTgt spid="3">
                                            <p:txEl>
                                              <p:pRg st="3" end="3"/>
                                            </p:txEl>
                                          </p:spTgt>
                                        </p:tgtEl>
                                      </p:cBhvr>
                                      <p:to x="100000" y="80000"/>
                                    </p:animScale>
                                    <p:animScale>
                                      <p:cBhvr>
                                        <p:cTn id="75" dur="166" decel="50000">
                                          <p:stCondLst>
                                            <p:cond delay="1338"/>
                                          </p:stCondLst>
                                        </p:cTn>
                                        <p:tgtEl>
                                          <p:spTgt spid="3">
                                            <p:txEl>
                                              <p:pRg st="3" end="3"/>
                                            </p:txEl>
                                          </p:spTgt>
                                        </p:tgtEl>
                                      </p:cBhvr>
                                      <p:to x="100000" y="100000"/>
                                    </p:animScale>
                                    <p:animScale>
                                      <p:cBhvr>
                                        <p:cTn id="76" dur="26">
                                          <p:stCondLst>
                                            <p:cond delay="1642"/>
                                          </p:stCondLst>
                                        </p:cTn>
                                        <p:tgtEl>
                                          <p:spTgt spid="3">
                                            <p:txEl>
                                              <p:pRg st="3" end="3"/>
                                            </p:txEl>
                                          </p:spTgt>
                                        </p:tgtEl>
                                      </p:cBhvr>
                                      <p:to x="100000" y="90000"/>
                                    </p:animScale>
                                    <p:animScale>
                                      <p:cBhvr>
                                        <p:cTn id="77" dur="166" decel="50000">
                                          <p:stCondLst>
                                            <p:cond delay="1668"/>
                                          </p:stCondLst>
                                        </p:cTn>
                                        <p:tgtEl>
                                          <p:spTgt spid="3">
                                            <p:txEl>
                                              <p:pRg st="3" end="3"/>
                                            </p:txEl>
                                          </p:spTgt>
                                        </p:tgtEl>
                                      </p:cBhvr>
                                      <p:to x="100000" y="100000"/>
                                    </p:animScale>
                                    <p:animScale>
                                      <p:cBhvr>
                                        <p:cTn id="78" dur="26">
                                          <p:stCondLst>
                                            <p:cond delay="1808"/>
                                          </p:stCondLst>
                                        </p:cTn>
                                        <p:tgtEl>
                                          <p:spTgt spid="3">
                                            <p:txEl>
                                              <p:pRg st="3" end="3"/>
                                            </p:txEl>
                                          </p:spTgt>
                                        </p:tgtEl>
                                      </p:cBhvr>
                                      <p:to x="100000" y="95000"/>
                                    </p:animScale>
                                    <p:animScale>
                                      <p:cBhvr>
                                        <p:cTn id="79" dur="166" decel="50000">
                                          <p:stCondLst>
                                            <p:cond delay="1834"/>
                                          </p:stCondLst>
                                        </p:cTn>
                                        <p:tgtEl>
                                          <p:spTgt spid="3">
                                            <p:txEl>
                                              <p:pRg st="3" end="3"/>
                                            </p:txEl>
                                          </p:spTgt>
                                        </p:tgtEl>
                                      </p:cBhvr>
                                      <p:to x="100000" y="100000"/>
                                    </p:animScale>
                                  </p:childTnLst>
                                </p:cTn>
                              </p:par>
                              <p:par>
                                <p:cTn id="80" presetID="26" presetClass="entr" presetSubtype="0" fill="hold" nodeType="withEffect">
                                  <p:stCondLst>
                                    <p:cond delay="0"/>
                                  </p:stCondLst>
                                  <p:childTnLst>
                                    <p:set>
                                      <p:cBhvr>
                                        <p:cTn id="81" dur="1" fill="hold">
                                          <p:stCondLst>
                                            <p:cond delay="0"/>
                                          </p:stCondLst>
                                        </p:cTn>
                                        <p:tgtEl>
                                          <p:spTgt spid="3">
                                            <p:txEl>
                                              <p:pRg st="4" end="4"/>
                                            </p:txEl>
                                          </p:spTgt>
                                        </p:tgtEl>
                                        <p:attrNameLst>
                                          <p:attrName>style.visibility</p:attrName>
                                        </p:attrNameLst>
                                      </p:cBhvr>
                                      <p:to>
                                        <p:strVal val="visible"/>
                                      </p:to>
                                    </p:set>
                                    <p:animEffect transition="in" filter="wipe(down)">
                                      <p:cBhvr>
                                        <p:cTn id="82" dur="580">
                                          <p:stCondLst>
                                            <p:cond delay="0"/>
                                          </p:stCondLst>
                                        </p:cTn>
                                        <p:tgtEl>
                                          <p:spTgt spid="3">
                                            <p:txEl>
                                              <p:pRg st="4" end="4"/>
                                            </p:txEl>
                                          </p:spTgt>
                                        </p:tgtEl>
                                      </p:cBhvr>
                                    </p:animEffect>
                                    <p:anim calcmode="lin" valueType="num">
                                      <p:cBhvr>
                                        <p:cTn id="83"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8" dur="26">
                                          <p:stCondLst>
                                            <p:cond delay="650"/>
                                          </p:stCondLst>
                                        </p:cTn>
                                        <p:tgtEl>
                                          <p:spTgt spid="3">
                                            <p:txEl>
                                              <p:pRg st="4" end="4"/>
                                            </p:txEl>
                                          </p:spTgt>
                                        </p:tgtEl>
                                      </p:cBhvr>
                                      <p:to x="100000" y="60000"/>
                                    </p:animScale>
                                    <p:animScale>
                                      <p:cBhvr>
                                        <p:cTn id="89" dur="166" decel="50000">
                                          <p:stCondLst>
                                            <p:cond delay="676"/>
                                          </p:stCondLst>
                                        </p:cTn>
                                        <p:tgtEl>
                                          <p:spTgt spid="3">
                                            <p:txEl>
                                              <p:pRg st="4" end="4"/>
                                            </p:txEl>
                                          </p:spTgt>
                                        </p:tgtEl>
                                      </p:cBhvr>
                                      <p:to x="100000" y="100000"/>
                                    </p:animScale>
                                    <p:animScale>
                                      <p:cBhvr>
                                        <p:cTn id="90" dur="26">
                                          <p:stCondLst>
                                            <p:cond delay="1312"/>
                                          </p:stCondLst>
                                        </p:cTn>
                                        <p:tgtEl>
                                          <p:spTgt spid="3">
                                            <p:txEl>
                                              <p:pRg st="4" end="4"/>
                                            </p:txEl>
                                          </p:spTgt>
                                        </p:tgtEl>
                                      </p:cBhvr>
                                      <p:to x="100000" y="80000"/>
                                    </p:animScale>
                                    <p:animScale>
                                      <p:cBhvr>
                                        <p:cTn id="91" dur="166" decel="50000">
                                          <p:stCondLst>
                                            <p:cond delay="1338"/>
                                          </p:stCondLst>
                                        </p:cTn>
                                        <p:tgtEl>
                                          <p:spTgt spid="3">
                                            <p:txEl>
                                              <p:pRg st="4" end="4"/>
                                            </p:txEl>
                                          </p:spTgt>
                                        </p:tgtEl>
                                      </p:cBhvr>
                                      <p:to x="100000" y="100000"/>
                                    </p:animScale>
                                    <p:animScale>
                                      <p:cBhvr>
                                        <p:cTn id="92" dur="26">
                                          <p:stCondLst>
                                            <p:cond delay="1642"/>
                                          </p:stCondLst>
                                        </p:cTn>
                                        <p:tgtEl>
                                          <p:spTgt spid="3">
                                            <p:txEl>
                                              <p:pRg st="4" end="4"/>
                                            </p:txEl>
                                          </p:spTgt>
                                        </p:tgtEl>
                                      </p:cBhvr>
                                      <p:to x="100000" y="90000"/>
                                    </p:animScale>
                                    <p:animScale>
                                      <p:cBhvr>
                                        <p:cTn id="93" dur="166" decel="50000">
                                          <p:stCondLst>
                                            <p:cond delay="1668"/>
                                          </p:stCondLst>
                                        </p:cTn>
                                        <p:tgtEl>
                                          <p:spTgt spid="3">
                                            <p:txEl>
                                              <p:pRg st="4" end="4"/>
                                            </p:txEl>
                                          </p:spTgt>
                                        </p:tgtEl>
                                      </p:cBhvr>
                                      <p:to x="100000" y="100000"/>
                                    </p:animScale>
                                    <p:animScale>
                                      <p:cBhvr>
                                        <p:cTn id="94" dur="26">
                                          <p:stCondLst>
                                            <p:cond delay="1808"/>
                                          </p:stCondLst>
                                        </p:cTn>
                                        <p:tgtEl>
                                          <p:spTgt spid="3">
                                            <p:txEl>
                                              <p:pRg st="4" end="4"/>
                                            </p:txEl>
                                          </p:spTgt>
                                        </p:tgtEl>
                                      </p:cBhvr>
                                      <p:to x="100000" y="95000"/>
                                    </p:animScale>
                                    <p:animScale>
                                      <p:cBhvr>
                                        <p:cTn id="95" dur="166" decel="50000">
                                          <p:stCondLst>
                                            <p:cond delay="1834"/>
                                          </p:stCondLst>
                                        </p:cTn>
                                        <p:tgtEl>
                                          <p:spTgt spid="3">
                                            <p:txEl>
                                              <p:pRg st="4" end="4"/>
                                            </p:txEl>
                                          </p:spTgt>
                                        </p:tgtEl>
                                      </p:cBhvr>
                                      <p:to x="100000" y="100000"/>
                                    </p:animScale>
                                  </p:childTnLst>
                                </p:cTn>
                              </p:par>
                              <p:par>
                                <p:cTn id="96" presetID="26" presetClass="entr" presetSubtype="0" fill="hold" nodeType="withEffect">
                                  <p:stCondLst>
                                    <p:cond delay="0"/>
                                  </p:stCondLst>
                                  <p:childTnLst>
                                    <p:set>
                                      <p:cBhvr>
                                        <p:cTn id="97" dur="1" fill="hold">
                                          <p:stCondLst>
                                            <p:cond delay="0"/>
                                          </p:stCondLst>
                                        </p:cTn>
                                        <p:tgtEl>
                                          <p:spTgt spid="3">
                                            <p:txEl>
                                              <p:pRg st="5" end="5"/>
                                            </p:txEl>
                                          </p:spTgt>
                                        </p:tgtEl>
                                        <p:attrNameLst>
                                          <p:attrName>style.visibility</p:attrName>
                                        </p:attrNameLst>
                                      </p:cBhvr>
                                      <p:to>
                                        <p:strVal val="visible"/>
                                      </p:to>
                                    </p:set>
                                    <p:animEffect transition="in" filter="wipe(down)">
                                      <p:cBhvr>
                                        <p:cTn id="98" dur="580">
                                          <p:stCondLst>
                                            <p:cond delay="0"/>
                                          </p:stCondLst>
                                        </p:cTn>
                                        <p:tgtEl>
                                          <p:spTgt spid="3">
                                            <p:txEl>
                                              <p:pRg st="5" end="5"/>
                                            </p:txEl>
                                          </p:spTgt>
                                        </p:tgtEl>
                                      </p:cBhvr>
                                    </p:animEffect>
                                    <p:anim calcmode="lin" valueType="num">
                                      <p:cBhvr>
                                        <p:cTn id="99"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4" dur="26">
                                          <p:stCondLst>
                                            <p:cond delay="650"/>
                                          </p:stCondLst>
                                        </p:cTn>
                                        <p:tgtEl>
                                          <p:spTgt spid="3">
                                            <p:txEl>
                                              <p:pRg st="5" end="5"/>
                                            </p:txEl>
                                          </p:spTgt>
                                        </p:tgtEl>
                                      </p:cBhvr>
                                      <p:to x="100000" y="60000"/>
                                    </p:animScale>
                                    <p:animScale>
                                      <p:cBhvr>
                                        <p:cTn id="105" dur="166" decel="50000">
                                          <p:stCondLst>
                                            <p:cond delay="676"/>
                                          </p:stCondLst>
                                        </p:cTn>
                                        <p:tgtEl>
                                          <p:spTgt spid="3">
                                            <p:txEl>
                                              <p:pRg st="5" end="5"/>
                                            </p:txEl>
                                          </p:spTgt>
                                        </p:tgtEl>
                                      </p:cBhvr>
                                      <p:to x="100000" y="100000"/>
                                    </p:animScale>
                                    <p:animScale>
                                      <p:cBhvr>
                                        <p:cTn id="106" dur="26">
                                          <p:stCondLst>
                                            <p:cond delay="1312"/>
                                          </p:stCondLst>
                                        </p:cTn>
                                        <p:tgtEl>
                                          <p:spTgt spid="3">
                                            <p:txEl>
                                              <p:pRg st="5" end="5"/>
                                            </p:txEl>
                                          </p:spTgt>
                                        </p:tgtEl>
                                      </p:cBhvr>
                                      <p:to x="100000" y="80000"/>
                                    </p:animScale>
                                    <p:animScale>
                                      <p:cBhvr>
                                        <p:cTn id="107" dur="166" decel="50000">
                                          <p:stCondLst>
                                            <p:cond delay="1338"/>
                                          </p:stCondLst>
                                        </p:cTn>
                                        <p:tgtEl>
                                          <p:spTgt spid="3">
                                            <p:txEl>
                                              <p:pRg st="5" end="5"/>
                                            </p:txEl>
                                          </p:spTgt>
                                        </p:tgtEl>
                                      </p:cBhvr>
                                      <p:to x="100000" y="100000"/>
                                    </p:animScale>
                                    <p:animScale>
                                      <p:cBhvr>
                                        <p:cTn id="108" dur="26">
                                          <p:stCondLst>
                                            <p:cond delay="1642"/>
                                          </p:stCondLst>
                                        </p:cTn>
                                        <p:tgtEl>
                                          <p:spTgt spid="3">
                                            <p:txEl>
                                              <p:pRg st="5" end="5"/>
                                            </p:txEl>
                                          </p:spTgt>
                                        </p:tgtEl>
                                      </p:cBhvr>
                                      <p:to x="100000" y="90000"/>
                                    </p:animScale>
                                    <p:animScale>
                                      <p:cBhvr>
                                        <p:cTn id="109" dur="166" decel="50000">
                                          <p:stCondLst>
                                            <p:cond delay="1668"/>
                                          </p:stCondLst>
                                        </p:cTn>
                                        <p:tgtEl>
                                          <p:spTgt spid="3">
                                            <p:txEl>
                                              <p:pRg st="5" end="5"/>
                                            </p:txEl>
                                          </p:spTgt>
                                        </p:tgtEl>
                                      </p:cBhvr>
                                      <p:to x="100000" y="100000"/>
                                    </p:animScale>
                                    <p:animScale>
                                      <p:cBhvr>
                                        <p:cTn id="110" dur="26">
                                          <p:stCondLst>
                                            <p:cond delay="1808"/>
                                          </p:stCondLst>
                                        </p:cTn>
                                        <p:tgtEl>
                                          <p:spTgt spid="3">
                                            <p:txEl>
                                              <p:pRg st="5" end="5"/>
                                            </p:txEl>
                                          </p:spTgt>
                                        </p:tgtEl>
                                      </p:cBhvr>
                                      <p:to x="100000" y="95000"/>
                                    </p:animScale>
                                    <p:animScale>
                                      <p:cBhvr>
                                        <p:cTn id="111"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5" y="0"/>
            <a:ext cx="90678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79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 y="57150"/>
            <a:ext cx="8991600" cy="797719"/>
          </a:xfrm>
        </p:spPr>
        <p:txBody>
          <a:bodyPr>
            <a:noAutofit/>
          </a:bodyPr>
          <a:lstStyle/>
          <a:p>
            <a:r>
              <a:rPr lang="en-US" sz="2800" b="1" dirty="0">
                <a:solidFill>
                  <a:srgbClr val="FF0000"/>
                </a:solidFill>
                <a:effectLst/>
                <a:latin typeface="+mn-lt"/>
                <a:ea typeface="Calibri"/>
              </a:rPr>
              <a:t>CHUYÊN ĐỀ 3:</a:t>
            </a:r>
            <a:endParaRPr lang="en-US" sz="2800" dirty="0">
              <a:solidFill>
                <a:srgbClr val="FF0000"/>
              </a:solidFill>
              <a:latin typeface="+mn-lt"/>
            </a:endParaRPr>
          </a:p>
        </p:txBody>
      </p:sp>
      <p:sp>
        <p:nvSpPr>
          <p:cNvPr id="5" name="Rectangle 4"/>
          <p:cNvSpPr/>
          <p:nvPr/>
        </p:nvSpPr>
        <p:spPr>
          <a:xfrm>
            <a:off x="457200" y="742950"/>
            <a:ext cx="8382000" cy="707886"/>
          </a:xfrm>
          <a:prstGeom prst="rect">
            <a:avLst/>
          </a:prstGeom>
        </p:spPr>
        <p:txBody>
          <a:bodyPr wrap="square">
            <a:spAutoFit/>
          </a:bodyPr>
          <a:lstStyle/>
          <a:p>
            <a:pPr lvl="0"/>
            <a:r>
              <a:rPr lang="en-US" sz="2000" b="1" dirty="0" err="1">
                <a:solidFill>
                  <a:srgbClr val="002060"/>
                </a:solidFill>
                <a:ea typeface="Times New Roman"/>
              </a:rPr>
              <a:t>Tiết</a:t>
            </a:r>
            <a:r>
              <a:rPr lang="en-US" sz="2000" b="1" dirty="0">
                <a:solidFill>
                  <a:srgbClr val="002060"/>
                </a:solidFill>
                <a:ea typeface="Times New Roman"/>
              </a:rPr>
              <a:t> 1-2: </a:t>
            </a:r>
          </a:p>
          <a:p>
            <a:pPr lvl="0" algn="ctr"/>
            <a:endParaRPr lang="en-US" sz="2000" b="1" dirty="0">
              <a:solidFill>
                <a:srgbClr val="002060"/>
              </a:solidFill>
              <a:ea typeface="Times New Roman"/>
            </a:endParaRPr>
          </a:p>
        </p:txBody>
      </p:sp>
      <p:pic>
        <p:nvPicPr>
          <p:cNvPr id="6" name="Picture 5"/>
          <p:cNvPicPr>
            <a:picLocks noChangeAspect="1"/>
          </p:cNvPicPr>
          <p:nvPr/>
        </p:nvPicPr>
        <p:blipFill>
          <a:blip r:embed="rId2"/>
          <a:stretch>
            <a:fillRect/>
          </a:stretch>
        </p:blipFill>
        <p:spPr>
          <a:xfrm>
            <a:off x="5257800" y="1727836"/>
            <a:ext cx="3657600" cy="3129914"/>
          </a:xfrm>
          <a:prstGeom prst="rect">
            <a:avLst/>
          </a:prstGeom>
        </p:spPr>
      </p:pic>
      <p:sp>
        <p:nvSpPr>
          <p:cNvPr id="3" name="Rectangle 2"/>
          <p:cNvSpPr/>
          <p:nvPr/>
        </p:nvSpPr>
        <p:spPr>
          <a:xfrm>
            <a:off x="990600" y="819150"/>
            <a:ext cx="7848600" cy="646331"/>
          </a:xfrm>
          <a:prstGeom prst="rect">
            <a:avLst/>
          </a:prstGeom>
        </p:spPr>
        <p:txBody>
          <a:bodyPr wrap="square">
            <a:spAutoFit/>
          </a:bodyPr>
          <a:lstStyle/>
          <a:p>
            <a:pPr algn="ctr">
              <a:spcAft>
                <a:spcPts val="0"/>
              </a:spcAft>
            </a:pP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PHƯƠNG PHÁP ĐỌC VÀ THỰC HÀNH ĐỌC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MỘT TẬP THƠ, MỘT TẬP TRUYỆN NGẮN HOẶC MỘT TIỂU THUYẾT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304800" y="1733432"/>
            <a:ext cx="4800601" cy="3124317"/>
          </a:xfrm>
          <a:prstGeom prst="rect">
            <a:avLst/>
          </a:prstGeom>
        </p:spPr>
      </p:pic>
    </p:spTree>
    <p:extLst>
      <p:ext uri="{BB962C8B-B14F-4D97-AF65-F5344CB8AC3E}">
        <p14:creationId xmlns:p14="http://schemas.microsoft.com/office/powerpoint/2010/main" val="206573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815340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Times New Roman" panose="02020603050405020304" pitchFamily="18" charset="0"/>
                <a:cs typeface="Times New Roman" panose="02020603050405020304" pitchFamily="18" charset="0"/>
              </a:rPr>
              <a:t>Hãy sắp xếp các đoạn trích, các văn bản ở cột A với các tập thơ, tập truyện ngắn và tiểu thuyết tương ứng ở cột B</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2590800" y="3638550"/>
            <a:ext cx="4038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782842033"/>
              </p:ext>
            </p:extLst>
          </p:nvPr>
        </p:nvGraphicFramePr>
        <p:xfrm>
          <a:off x="914400" y="1052830"/>
          <a:ext cx="7467600" cy="316992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900514631"/>
                    </a:ext>
                  </a:extLst>
                </a:gridCol>
                <a:gridCol w="3733800">
                  <a:extLst>
                    <a:ext uri="{9D8B030D-6E8A-4147-A177-3AD203B41FA5}">
                      <a16:colId xmlns:a16="http://schemas.microsoft.com/office/drawing/2014/main" val="3226171149"/>
                    </a:ext>
                  </a:extLst>
                </a:gridCol>
              </a:tblGrid>
              <a:tr h="370840">
                <a:tc>
                  <a:txBody>
                    <a:bodyPr/>
                    <a:lstStyle/>
                    <a:p>
                      <a:pPr algn="ctr"/>
                      <a:r>
                        <a:rPr lang="en-US" sz="2000" dirty="0">
                          <a:latin typeface="Times New Roman" panose="02020603050405020304" pitchFamily="18" charset="0"/>
                          <a:cs typeface="Times New Roman" panose="02020603050405020304" pitchFamily="18" charset="0"/>
                        </a:rPr>
                        <a:t>A</a:t>
                      </a:r>
                    </a:p>
                  </a:txBody>
                  <a:tcPr/>
                </a:tc>
                <a:tc>
                  <a:txBody>
                    <a:bodyPr/>
                    <a:lstStyle/>
                    <a:p>
                      <a:pPr algn="ctr"/>
                      <a:r>
                        <a:rPr lang="en-US" sz="2000" dirty="0">
                          <a:latin typeface="Times New Roman" panose="02020603050405020304" pitchFamily="18" charset="0"/>
                          <a:cs typeface="Times New Roman" panose="02020603050405020304" pitchFamily="18" charset="0"/>
                        </a:rPr>
                        <a:t>B</a:t>
                      </a:r>
                    </a:p>
                  </a:txBody>
                  <a:tcPr/>
                </a:tc>
                <a:extLst>
                  <a:ext uri="{0D108BD9-81ED-4DB2-BD59-A6C34878D82A}">
                    <a16:rowId xmlns:a16="http://schemas.microsoft.com/office/drawing/2014/main" val="2361885692"/>
                  </a:ext>
                </a:extLst>
              </a:tr>
              <a:tr h="370840">
                <a:tc>
                  <a:txBody>
                    <a:bodyPr/>
                    <a:lstStyle/>
                    <a:p>
                      <a:pPr algn="l"/>
                      <a:r>
                        <a:rPr lang="vi-VN" sz="2000" dirty="0">
                          <a:latin typeface="Times New Roman" panose="02020603050405020304" pitchFamily="18" charset="0"/>
                          <a:cs typeface="Times New Roman" panose="02020603050405020304" pitchFamily="18" charset="0"/>
                        </a:rPr>
                        <a:t>Tức nước vỡ bờ</a:t>
                      </a:r>
                      <a:endParaRPr lang="en-US" sz="2000" dirty="0">
                        <a:latin typeface="Times New Roman" panose="02020603050405020304" pitchFamily="18" charset="0"/>
                        <a:cs typeface="Times New Roman" panose="02020603050405020304" pitchFamily="18" charset="0"/>
                      </a:endParaRPr>
                    </a:p>
                  </a:txBody>
                  <a:tcPr/>
                </a:tc>
                <a:tc>
                  <a:txBody>
                    <a:bodyPr/>
                    <a:lstStyle/>
                    <a:p>
                      <a:pPr algn="l"/>
                      <a:r>
                        <a:rPr lang="vi-VN" sz="2000" dirty="0">
                          <a:latin typeface="Times New Roman" panose="02020603050405020304" pitchFamily="18" charset="0"/>
                          <a:cs typeface="Times New Roman" panose="02020603050405020304" pitchFamily="18" charset="0"/>
                        </a:rPr>
                        <a:t>Giữa trong xanh</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5640766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a:latin typeface="Times New Roman" panose="02020603050405020304" pitchFamily="18" charset="0"/>
                          <a:cs typeface="Times New Roman" panose="02020603050405020304" pitchFamily="18" charset="0"/>
                        </a:rPr>
                        <a:t>Lặng lẽ Sa Pa</a:t>
                      </a:r>
                      <a:endParaRPr lang="en-US" sz="2000" dirty="0">
                        <a:latin typeface="Times New Roman" panose="02020603050405020304" pitchFamily="18" charset="0"/>
                        <a:cs typeface="Times New Roman" panose="02020603050405020304" pitchFamily="18" charset="0"/>
                      </a:endParaRPr>
                    </a:p>
                  </a:txBody>
                  <a:tcPr/>
                </a:tc>
                <a:tc>
                  <a:txBody>
                    <a:bodyPr/>
                    <a:lstStyle/>
                    <a:p>
                      <a:pPr algn="l"/>
                      <a:r>
                        <a:rPr lang="vi-VN" sz="2000" dirty="0">
                          <a:latin typeface="Times New Roman" panose="02020603050405020304" pitchFamily="18" charset="0"/>
                          <a:cs typeface="Times New Roman" panose="02020603050405020304" pitchFamily="18" charset="0"/>
                        </a:rPr>
                        <a:t>Hương cây – Bếp lửa</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25798973"/>
                  </a:ext>
                </a:extLst>
              </a:tr>
              <a:tr h="370840">
                <a:tc>
                  <a:txBody>
                    <a:bodyPr/>
                    <a:lstStyle/>
                    <a:p>
                      <a:pPr algn="l"/>
                      <a:r>
                        <a:rPr lang="en-US" sz="2000" dirty="0">
                          <a:latin typeface="Times New Roman" panose="02020603050405020304" pitchFamily="18" charset="0"/>
                          <a:cs typeface="Times New Roman" panose="02020603050405020304" pitchFamily="18" charset="0"/>
                        </a:rPr>
                        <a:t>Rama </a:t>
                      </a:r>
                      <a:r>
                        <a:rPr lang="en-US" sz="2000" dirty="0" err="1">
                          <a:latin typeface="Times New Roman" panose="02020603050405020304" pitchFamily="18" charset="0"/>
                          <a:cs typeface="Times New Roman" panose="02020603050405020304" pitchFamily="18" charset="0"/>
                        </a:rPr>
                        <a:t>buộc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tội</a:t>
                      </a:r>
                      <a:endParaRPr lang="en-US" sz="2000" dirty="0">
                        <a:latin typeface="Times New Roman" panose="02020603050405020304" pitchFamily="18" charset="0"/>
                        <a:cs typeface="Times New Roman" panose="02020603050405020304" pitchFamily="18" charset="0"/>
                      </a:endParaRPr>
                    </a:p>
                  </a:txBody>
                  <a:tcPr/>
                </a:tc>
                <a:tc>
                  <a:txBody>
                    <a:bodyPr/>
                    <a:lstStyle/>
                    <a:p>
                      <a:pPr algn="l"/>
                      <a:r>
                        <a:rPr lang="vi-VN" sz="2000" dirty="0">
                          <a:latin typeface="Times New Roman" panose="02020603050405020304" pitchFamily="18" charset="0"/>
                          <a:cs typeface="Times New Roman" panose="02020603050405020304" pitchFamily="18" charset="0"/>
                        </a:rPr>
                        <a:t>Những ngày thơ ấu</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14456852"/>
                  </a:ext>
                </a:extLst>
              </a:tr>
              <a:tr h="370840">
                <a:tc>
                  <a:txBody>
                    <a:bodyPr/>
                    <a:lstStyle/>
                    <a:p>
                      <a:pPr algn="l"/>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a:t>
                      </a:r>
                    </a:p>
                  </a:txBody>
                  <a:tcPr/>
                </a:tc>
                <a:tc>
                  <a:txBody>
                    <a:bodyPr/>
                    <a:lstStyle/>
                    <a:p>
                      <a:pPr algn="l"/>
                      <a:r>
                        <a:rPr lang="en-US" sz="2000" dirty="0" err="1">
                          <a:latin typeface="Times New Roman" panose="02020603050405020304" pitchFamily="18" charset="0"/>
                          <a:cs typeface="Times New Roman" panose="02020603050405020304" pitchFamily="18" charset="0"/>
                        </a:rPr>
                        <a:t>Nhật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tù</a:t>
                      </a:r>
                      <a:r>
                        <a:rPr lang="en-US" sz="2000"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1127651462"/>
                  </a:ext>
                </a:extLst>
              </a:tr>
              <a:tr h="370840">
                <a:tc>
                  <a:txBody>
                    <a:bodyPr/>
                    <a:lstStyle/>
                    <a:p>
                      <a:pPr algn="l"/>
                      <a:r>
                        <a:rPr lang="en-US" sz="2000" dirty="0" err="1">
                          <a:latin typeface="Times New Roman" panose="02020603050405020304" pitchFamily="18" charset="0"/>
                          <a:cs typeface="Times New Roman" panose="02020603050405020304" pitchFamily="18" charset="0"/>
                        </a:rPr>
                        <a:t>Ngắm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Vọng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nguyệt</a:t>
                      </a:r>
                      <a:r>
                        <a:rPr lang="en-US" sz="2000" dirty="0">
                          <a:latin typeface="Times New Roman" panose="02020603050405020304" pitchFamily="18" charset="0"/>
                          <a:cs typeface="Times New Roman" panose="02020603050405020304" pitchFamily="18" charset="0"/>
                        </a:rPr>
                        <a:t>)</a:t>
                      </a:r>
                    </a:p>
                  </a:txBody>
                  <a:tcPr/>
                </a:tc>
                <a:tc>
                  <a:txBody>
                    <a:bodyPr/>
                    <a:lstStyle/>
                    <a:p>
                      <a:pPr algn="l"/>
                      <a:r>
                        <a:rPr lang="en-US" sz="2000" dirty="0">
                          <a:latin typeface="Times New Roman" panose="02020603050405020304" pitchFamily="18" charset="0"/>
                          <a:cs typeface="Times New Roman" panose="02020603050405020304" pitchFamily="18" charset="0"/>
                        </a:rPr>
                        <a:t>Ramayana</a:t>
                      </a:r>
                    </a:p>
                  </a:txBody>
                  <a:tcPr/>
                </a:tc>
                <a:extLst>
                  <a:ext uri="{0D108BD9-81ED-4DB2-BD59-A6C34878D82A}">
                    <a16:rowId xmlns:a16="http://schemas.microsoft.com/office/drawing/2014/main" val="3860177018"/>
                  </a:ext>
                </a:extLst>
              </a:tr>
              <a:tr h="370840">
                <a:tc>
                  <a:txBody>
                    <a:bodyPr/>
                    <a:lstStyle/>
                    <a:p>
                      <a:pPr algn="l"/>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a:t>
                      </a:r>
                      <a:endParaRPr lang="en-US" sz="2000" dirty="0">
                        <a:latin typeface="Times New Roman" panose="02020603050405020304" pitchFamily="18" charset="0"/>
                        <a:cs typeface="Times New Roman" panose="02020603050405020304" pitchFamily="18" charset="0"/>
                      </a:endParaRPr>
                    </a:p>
                  </a:txBody>
                  <a:tcPr/>
                </a:tc>
                <a:tc>
                  <a:txBody>
                    <a:bodyPr/>
                    <a:lstStyle/>
                    <a:p>
                      <a:pPr algn="l"/>
                      <a:r>
                        <a:rPr lang="vi-VN" sz="2000" dirty="0">
                          <a:latin typeface="Times New Roman" panose="02020603050405020304" pitchFamily="18" charset="0"/>
                          <a:cs typeface="Times New Roman" panose="02020603050405020304" pitchFamily="18" charset="0"/>
                        </a:rPr>
                        <a:t>Đầu súng trăng treo</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60850513"/>
                  </a:ext>
                </a:extLst>
              </a:tr>
              <a:tr h="370840">
                <a:tc>
                  <a:txBody>
                    <a:bodyPr/>
                    <a:lstStyle/>
                    <a:p>
                      <a:pPr algn="l"/>
                      <a:r>
                        <a:rPr lang="vi-VN" sz="2000" dirty="0">
                          <a:latin typeface="Times New Roman" panose="02020603050405020304" pitchFamily="18" charset="0"/>
                          <a:cs typeface="Times New Roman" panose="02020603050405020304" pitchFamily="18" charset="0"/>
                        </a:rPr>
                        <a:t>Bếp lửa</a:t>
                      </a:r>
                      <a:endParaRPr lang="en-US" sz="2000" dirty="0">
                        <a:latin typeface="Times New Roman" panose="02020603050405020304" pitchFamily="18" charset="0"/>
                        <a:cs typeface="Times New Roman" panose="02020603050405020304" pitchFamily="18" charset="0"/>
                      </a:endParaRPr>
                    </a:p>
                  </a:txBody>
                  <a:tcPr/>
                </a:tc>
                <a:tc>
                  <a:txBody>
                    <a:bodyPr/>
                    <a:lstStyle/>
                    <a:p>
                      <a:pPr algn="l"/>
                      <a:r>
                        <a:rPr lang="vi-VN" sz="2000" dirty="0">
                          <a:latin typeface="Times New Roman" panose="02020603050405020304" pitchFamily="18" charset="0"/>
                          <a:cs typeface="Times New Roman" panose="02020603050405020304" pitchFamily="18" charset="0"/>
                        </a:rPr>
                        <a:t>Tắt đèn</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61625307"/>
                  </a:ext>
                </a:extLst>
              </a:tr>
            </a:tbl>
          </a:graphicData>
        </a:graphic>
      </p:graphicFrame>
    </p:spTree>
    <p:extLst>
      <p:ext uri="{BB962C8B-B14F-4D97-AF65-F5344CB8AC3E}">
        <p14:creationId xmlns:p14="http://schemas.microsoft.com/office/powerpoint/2010/main" val="178073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815340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Times New Roman" panose="02020603050405020304" pitchFamily="18" charset="0"/>
                <a:cs typeface="Times New Roman" panose="02020603050405020304" pitchFamily="18" charset="0"/>
              </a:rPr>
              <a:t>Hãy sắp xếp các đoạn trích, các văn bản ở cột A với các tập thơ, tập truyện ngắn và tiểu thuyết tương ứng ở cột B</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2590800" y="3638550"/>
            <a:ext cx="4038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nvGraphicFramePr>
        <p:xfrm>
          <a:off x="914400" y="1052830"/>
          <a:ext cx="7467600" cy="316992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900514631"/>
                    </a:ext>
                  </a:extLst>
                </a:gridCol>
                <a:gridCol w="3733800">
                  <a:extLst>
                    <a:ext uri="{9D8B030D-6E8A-4147-A177-3AD203B41FA5}">
                      <a16:colId xmlns:a16="http://schemas.microsoft.com/office/drawing/2014/main" val="3226171149"/>
                    </a:ext>
                  </a:extLst>
                </a:gridCol>
              </a:tblGrid>
              <a:tr h="370840">
                <a:tc>
                  <a:txBody>
                    <a:bodyPr/>
                    <a:lstStyle/>
                    <a:p>
                      <a:pPr algn="ctr"/>
                      <a:r>
                        <a:rPr lang="en-US" sz="2000" dirty="0">
                          <a:latin typeface="Times New Roman" panose="02020603050405020304" pitchFamily="18" charset="0"/>
                          <a:cs typeface="Times New Roman" panose="02020603050405020304" pitchFamily="18" charset="0"/>
                        </a:rPr>
                        <a:t>A</a:t>
                      </a:r>
                    </a:p>
                  </a:txBody>
                  <a:tcPr/>
                </a:tc>
                <a:tc>
                  <a:txBody>
                    <a:bodyPr/>
                    <a:lstStyle/>
                    <a:p>
                      <a:pPr algn="ctr"/>
                      <a:r>
                        <a:rPr lang="en-US" sz="2000" dirty="0">
                          <a:latin typeface="Times New Roman" panose="02020603050405020304" pitchFamily="18" charset="0"/>
                          <a:cs typeface="Times New Roman" panose="02020603050405020304" pitchFamily="18" charset="0"/>
                        </a:rPr>
                        <a:t>B</a:t>
                      </a:r>
                    </a:p>
                  </a:txBody>
                  <a:tcPr/>
                </a:tc>
                <a:extLst>
                  <a:ext uri="{0D108BD9-81ED-4DB2-BD59-A6C34878D82A}">
                    <a16:rowId xmlns:a16="http://schemas.microsoft.com/office/drawing/2014/main" val="2361885692"/>
                  </a:ext>
                </a:extLst>
              </a:tr>
              <a:tr h="370840">
                <a:tc>
                  <a:txBody>
                    <a:bodyPr/>
                    <a:lstStyle/>
                    <a:p>
                      <a:pPr algn="l"/>
                      <a:r>
                        <a:rPr lang="vi-VN" sz="2000" dirty="0">
                          <a:latin typeface="Times New Roman" panose="02020603050405020304" pitchFamily="18" charset="0"/>
                          <a:cs typeface="Times New Roman" panose="02020603050405020304" pitchFamily="18" charset="0"/>
                        </a:rPr>
                        <a:t>Tức nước vỡ bờ</a:t>
                      </a:r>
                      <a:endParaRPr lang="en-US" sz="2000" dirty="0">
                        <a:latin typeface="Times New Roman" panose="02020603050405020304" pitchFamily="18" charset="0"/>
                        <a:cs typeface="Times New Roman" panose="02020603050405020304" pitchFamily="18" charset="0"/>
                      </a:endParaRPr>
                    </a:p>
                  </a:txBody>
                  <a:tcPr/>
                </a:tc>
                <a:tc>
                  <a:txBody>
                    <a:bodyPr/>
                    <a:lstStyle/>
                    <a:p>
                      <a:pPr algn="l"/>
                      <a:r>
                        <a:rPr lang="vi-VN" sz="2000" dirty="0">
                          <a:latin typeface="Times New Roman" panose="02020603050405020304" pitchFamily="18" charset="0"/>
                          <a:cs typeface="Times New Roman" panose="02020603050405020304" pitchFamily="18" charset="0"/>
                        </a:rPr>
                        <a:t>Giữa trong xanh</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5640766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a:latin typeface="Times New Roman" panose="02020603050405020304" pitchFamily="18" charset="0"/>
                          <a:cs typeface="Times New Roman" panose="02020603050405020304" pitchFamily="18" charset="0"/>
                        </a:rPr>
                        <a:t>Lặng lẽ Sa Pa</a:t>
                      </a:r>
                      <a:endParaRPr lang="en-US" sz="2000" dirty="0">
                        <a:latin typeface="Times New Roman" panose="02020603050405020304" pitchFamily="18" charset="0"/>
                        <a:cs typeface="Times New Roman" panose="02020603050405020304" pitchFamily="18" charset="0"/>
                      </a:endParaRPr>
                    </a:p>
                  </a:txBody>
                  <a:tcPr/>
                </a:tc>
                <a:tc>
                  <a:txBody>
                    <a:bodyPr/>
                    <a:lstStyle/>
                    <a:p>
                      <a:pPr algn="l"/>
                      <a:r>
                        <a:rPr lang="vi-VN" sz="2000" dirty="0">
                          <a:latin typeface="Times New Roman" panose="02020603050405020304" pitchFamily="18" charset="0"/>
                          <a:cs typeface="Times New Roman" panose="02020603050405020304" pitchFamily="18" charset="0"/>
                        </a:rPr>
                        <a:t>Hương cây – Bếp lửa</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25798973"/>
                  </a:ext>
                </a:extLst>
              </a:tr>
              <a:tr h="370840">
                <a:tc>
                  <a:txBody>
                    <a:bodyPr/>
                    <a:lstStyle/>
                    <a:p>
                      <a:pPr algn="l"/>
                      <a:r>
                        <a:rPr lang="en-US" sz="2000" dirty="0">
                          <a:latin typeface="Times New Roman" panose="02020603050405020304" pitchFamily="18" charset="0"/>
                          <a:cs typeface="Times New Roman" panose="02020603050405020304" pitchFamily="18" charset="0"/>
                        </a:rPr>
                        <a:t>Rama </a:t>
                      </a:r>
                      <a:r>
                        <a:rPr lang="en-US" sz="2000" dirty="0" err="1">
                          <a:latin typeface="Times New Roman" panose="02020603050405020304" pitchFamily="18" charset="0"/>
                          <a:cs typeface="Times New Roman" panose="02020603050405020304" pitchFamily="18" charset="0"/>
                        </a:rPr>
                        <a:t>buộc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tội</a:t>
                      </a:r>
                      <a:endParaRPr lang="en-US" sz="2000" dirty="0">
                        <a:latin typeface="Times New Roman" panose="02020603050405020304" pitchFamily="18" charset="0"/>
                        <a:cs typeface="Times New Roman" panose="02020603050405020304" pitchFamily="18" charset="0"/>
                      </a:endParaRPr>
                    </a:p>
                  </a:txBody>
                  <a:tcPr/>
                </a:tc>
                <a:tc>
                  <a:txBody>
                    <a:bodyPr/>
                    <a:lstStyle/>
                    <a:p>
                      <a:pPr algn="l"/>
                      <a:r>
                        <a:rPr lang="vi-VN" sz="2000" dirty="0">
                          <a:latin typeface="Times New Roman" panose="02020603050405020304" pitchFamily="18" charset="0"/>
                          <a:cs typeface="Times New Roman" panose="02020603050405020304" pitchFamily="18" charset="0"/>
                        </a:rPr>
                        <a:t>Những ngày thơ ấu</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14456852"/>
                  </a:ext>
                </a:extLst>
              </a:tr>
              <a:tr h="370840">
                <a:tc>
                  <a:txBody>
                    <a:bodyPr/>
                    <a:lstStyle/>
                    <a:p>
                      <a:pPr algn="l"/>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a:t>
                      </a:r>
                    </a:p>
                  </a:txBody>
                  <a:tcPr/>
                </a:tc>
                <a:tc>
                  <a:txBody>
                    <a:bodyPr/>
                    <a:lstStyle/>
                    <a:p>
                      <a:pPr algn="l"/>
                      <a:r>
                        <a:rPr lang="en-US" sz="2000" dirty="0" err="1">
                          <a:latin typeface="Times New Roman" panose="02020603050405020304" pitchFamily="18" charset="0"/>
                          <a:cs typeface="Times New Roman" panose="02020603050405020304" pitchFamily="18" charset="0"/>
                        </a:rPr>
                        <a:t>Nhật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tù</a:t>
                      </a:r>
                      <a:r>
                        <a:rPr lang="en-US" sz="2000"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1127651462"/>
                  </a:ext>
                </a:extLst>
              </a:tr>
              <a:tr h="370840">
                <a:tc>
                  <a:txBody>
                    <a:bodyPr/>
                    <a:lstStyle/>
                    <a:p>
                      <a:pPr algn="l"/>
                      <a:r>
                        <a:rPr lang="en-US" sz="2000" dirty="0" err="1">
                          <a:latin typeface="Times New Roman" panose="02020603050405020304" pitchFamily="18" charset="0"/>
                          <a:cs typeface="Times New Roman" panose="02020603050405020304" pitchFamily="18" charset="0"/>
                        </a:rPr>
                        <a:t>Ngắm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Vọng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nguyệt</a:t>
                      </a:r>
                      <a:r>
                        <a:rPr lang="en-US" sz="2000" dirty="0">
                          <a:latin typeface="Times New Roman" panose="02020603050405020304" pitchFamily="18" charset="0"/>
                          <a:cs typeface="Times New Roman" panose="02020603050405020304" pitchFamily="18" charset="0"/>
                        </a:rPr>
                        <a:t>)</a:t>
                      </a:r>
                    </a:p>
                  </a:txBody>
                  <a:tcPr/>
                </a:tc>
                <a:tc>
                  <a:txBody>
                    <a:bodyPr/>
                    <a:lstStyle/>
                    <a:p>
                      <a:pPr algn="l"/>
                      <a:r>
                        <a:rPr lang="en-US" sz="2000" dirty="0">
                          <a:latin typeface="Times New Roman" panose="02020603050405020304" pitchFamily="18" charset="0"/>
                          <a:cs typeface="Times New Roman" panose="02020603050405020304" pitchFamily="18" charset="0"/>
                        </a:rPr>
                        <a:t>Ramayana</a:t>
                      </a:r>
                    </a:p>
                  </a:txBody>
                  <a:tcPr/>
                </a:tc>
                <a:extLst>
                  <a:ext uri="{0D108BD9-81ED-4DB2-BD59-A6C34878D82A}">
                    <a16:rowId xmlns:a16="http://schemas.microsoft.com/office/drawing/2014/main" val="3860177018"/>
                  </a:ext>
                </a:extLst>
              </a:tr>
              <a:tr h="370840">
                <a:tc>
                  <a:txBody>
                    <a:bodyPr/>
                    <a:lstStyle/>
                    <a:p>
                      <a:pPr algn="l"/>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a:t>
                      </a:r>
                      <a:endParaRPr lang="en-US" sz="2000" dirty="0">
                        <a:latin typeface="Times New Roman" panose="02020603050405020304" pitchFamily="18" charset="0"/>
                        <a:cs typeface="Times New Roman" panose="02020603050405020304" pitchFamily="18" charset="0"/>
                      </a:endParaRPr>
                    </a:p>
                  </a:txBody>
                  <a:tcPr/>
                </a:tc>
                <a:tc>
                  <a:txBody>
                    <a:bodyPr/>
                    <a:lstStyle/>
                    <a:p>
                      <a:pPr algn="l"/>
                      <a:r>
                        <a:rPr lang="vi-VN" sz="2000" dirty="0">
                          <a:latin typeface="Times New Roman" panose="02020603050405020304" pitchFamily="18" charset="0"/>
                          <a:cs typeface="Times New Roman" panose="02020603050405020304" pitchFamily="18" charset="0"/>
                        </a:rPr>
                        <a:t>Đầu súng trăng treo</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60850513"/>
                  </a:ext>
                </a:extLst>
              </a:tr>
              <a:tr h="370840">
                <a:tc>
                  <a:txBody>
                    <a:bodyPr/>
                    <a:lstStyle/>
                    <a:p>
                      <a:pPr algn="l"/>
                      <a:r>
                        <a:rPr lang="vi-VN" sz="2000" dirty="0">
                          <a:latin typeface="Times New Roman" panose="02020603050405020304" pitchFamily="18" charset="0"/>
                          <a:cs typeface="Times New Roman" panose="02020603050405020304" pitchFamily="18" charset="0"/>
                        </a:rPr>
                        <a:t>Bếp lửa</a:t>
                      </a:r>
                      <a:endParaRPr lang="en-US" sz="2000" dirty="0">
                        <a:latin typeface="Times New Roman" panose="02020603050405020304" pitchFamily="18" charset="0"/>
                        <a:cs typeface="Times New Roman" panose="02020603050405020304" pitchFamily="18" charset="0"/>
                      </a:endParaRPr>
                    </a:p>
                  </a:txBody>
                  <a:tcPr/>
                </a:tc>
                <a:tc>
                  <a:txBody>
                    <a:bodyPr/>
                    <a:lstStyle/>
                    <a:p>
                      <a:pPr algn="l"/>
                      <a:r>
                        <a:rPr lang="vi-VN" sz="2000" dirty="0">
                          <a:latin typeface="Times New Roman" panose="02020603050405020304" pitchFamily="18" charset="0"/>
                          <a:cs typeface="Times New Roman" panose="02020603050405020304" pitchFamily="18" charset="0"/>
                        </a:rPr>
                        <a:t>Tắt đèn</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61625307"/>
                  </a:ext>
                </a:extLst>
              </a:tr>
            </a:tbl>
          </a:graphicData>
        </a:graphic>
      </p:graphicFrame>
      <p:cxnSp>
        <p:nvCxnSpPr>
          <p:cNvPr id="5" name="Straight Connector 4">
            <a:extLst>
              <a:ext uri="{FF2B5EF4-FFF2-40B4-BE49-F238E27FC236}">
                <a16:creationId xmlns:a16="http://schemas.microsoft.com/office/drawing/2014/main" id="{CC4BDC4E-4FDA-408F-2881-F8B914E9240B}"/>
              </a:ext>
            </a:extLst>
          </p:cNvPr>
          <p:cNvCxnSpPr/>
          <p:nvPr/>
        </p:nvCxnSpPr>
        <p:spPr>
          <a:xfrm>
            <a:off x="2895600" y="1581150"/>
            <a:ext cx="1828800" cy="243840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EBA32C17-CCC4-93D3-AA5F-935CBAA9264C}"/>
              </a:ext>
            </a:extLst>
          </p:cNvPr>
          <p:cNvCxnSpPr/>
          <p:nvPr/>
        </p:nvCxnSpPr>
        <p:spPr>
          <a:xfrm flipV="1">
            <a:off x="2667000" y="1657350"/>
            <a:ext cx="2057400" cy="4572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29812C34-2CEF-60C1-1215-AFFEEE8F4113}"/>
              </a:ext>
            </a:extLst>
          </p:cNvPr>
          <p:cNvCxnSpPr/>
          <p:nvPr/>
        </p:nvCxnSpPr>
        <p:spPr>
          <a:xfrm>
            <a:off x="2743200" y="2419350"/>
            <a:ext cx="2057400" cy="7620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953272C5-6C55-2B77-5953-3C1345DB8829}"/>
              </a:ext>
            </a:extLst>
          </p:cNvPr>
          <p:cNvCxnSpPr>
            <a:cxnSpLocks/>
          </p:cNvCxnSpPr>
          <p:nvPr/>
        </p:nvCxnSpPr>
        <p:spPr>
          <a:xfrm flipV="1">
            <a:off x="2590800" y="2419350"/>
            <a:ext cx="2133600" cy="4572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31A60697-1F0C-EE4A-B00D-A24AD9C68558}"/>
              </a:ext>
            </a:extLst>
          </p:cNvPr>
          <p:cNvCxnSpPr>
            <a:cxnSpLocks/>
          </p:cNvCxnSpPr>
          <p:nvPr/>
        </p:nvCxnSpPr>
        <p:spPr>
          <a:xfrm flipV="1">
            <a:off x="3810000" y="2800350"/>
            <a:ext cx="914400" cy="4572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72E59A3F-9AC0-37AD-2D91-13DED193FD24}"/>
              </a:ext>
            </a:extLst>
          </p:cNvPr>
          <p:cNvCxnSpPr>
            <a:cxnSpLocks/>
          </p:cNvCxnSpPr>
          <p:nvPr/>
        </p:nvCxnSpPr>
        <p:spPr>
          <a:xfrm>
            <a:off x="1981200" y="3638550"/>
            <a:ext cx="28194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8869D701-8225-1913-3F87-AEDBD7D242BE}"/>
              </a:ext>
            </a:extLst>
          </p:cNvPr>
          <p:cNvCxnSpPr>
            <a:cxnSpLocks/>
          </p:cNvCxnSpPr>
          <p:nvPr/>
        </p:nvCxnSpPr>
        <p:spPr>
          <a:xfrm flipV="1">
            <a:off x="1828800" y="2038350"/>
            <a:ext cx="2895600" cy="198120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7746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0" y="971550"/>
            <a:ext cx="2133599" cy="3429000"/>
          </a:xfrm>
          <a:prstGeom prst="rect">
            <a:avLst/>
          </a:prstGeom>
        </p:spPr>
      </p:pic>
      <p:sp>
        <p:nvSpPr>
          <p:cNvPr id="5" name="Rectangle 4"/>
          <p:cNvSpPr/>
          <p:nvPr/>
        </p:nvSpPr>
        <p:spPr>
          <a:xfrm>
            <a:off x="3505200" y="742950"/>
            <a:ext cx="4953000" cy="3539430"/>
          </a:xfrm>
          <a:prstGeom prst="rect">
            <a:avLst/>
          </a:prstGeom>
        </p:spPr>
        <p:txBody>
          <a:bodyPr wrap="square">
            <a:spAutoFit/>
          </a:bodyPr>
          <a:lstStyle/>
          <a:p>
            <a:pPr algn="ctr"/>
            <a:r>
              <a:rPr lang="en-US" sz="2800" i="1" dirty="0">
                <a:solidFill>
                  <a:srgbClr val="FF0000"/>
                </a:solidFill>
              </a:rPr>
              <a:t>CÙNG SUY NGHĨ: </a:t>
            </a:r>
          </a:p>
          <a:p>
            <a:r>
              <a:rPr lang="vi-VN" sz="2800" dirty="0"/>
              <a:t>Các em đã tìm hiểu các văn bản ở cột A. Vậy khi đọc một tập thơ, một tập truyện ngắn, tiểu thuyết có điểm gì cần lưu ý so với khi đọc từng bài thơ, truyện ngắn hay một trích đoạn tiểu thuyết?</a:t>
            </a:r>
            <a:endParaRPr lang="en-US" sz="2800" dirty="0"/>
          </a:p>
        </p:txBody>
      </p:sp>
    </p:spTree>
    <p:extLst>
      <p:ext uri="{BB962C8B-B14F-4D97-AF65-F5344CB8AC3E}">
        <p14:creationId xmlns:p14="http://schemas.microsoft.com/office/powerpoint/2010/main" val="190082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8FAEA0-6FC7-4DEF-AF94-8D1C8483E254}"/>
              </a:ext>
            </a:extLst>
          </p:cNvPr>
          <p:cNvPicPr>
            <a:picLocks noChangeAspect="1"/>
          </p:cNvPicPr>
          <p:nvPr/>
        </p:nvPicPr>
        <p:blipFill>
          <a:blip r:embed="rId2"/>
          <a:stretch>
            <a:fillRect/>
          </a:stretch>
        </p:blipFill>
        <p:spPr>
          <a:xfrm>
            <a:off x="2909330" y="2876550"/>
            <a:ext cx="2697616" cy="2122343"/>
          </a:xfrm>
          <a:prstGeom prst="rect">
            <a:avLst/>
          </a:prstGeom>
        </p:spPr>
      </p:pic>
      <p:pic>
        <p:nvPicPr>
          <p:cNvPr id="11" name="Picture 10">
            <a:extLst>
              <a:ext uri="{FF2B5EF4-FFF2-40B4-BE49-F238E27FC236}">
                <a16:creationId xmlns:a16="http://schemas.microsoft.com/office/drawing/2014/main" id="{7A859F6F-50DF-47B6-BEF7-7E1ABD3624D7}"/>
              </a:ext>
            </a:extLst>
          </p:cNvPr>
          <p:cNvPicPr>
            <a:picLocks noChangeAspect="1"/>
          </p:cNvPicPr>
          <p:nvPr/>
        </p:nvPicPr>
        <p:blipFill>
          <a:blip r:embed="rId3"/>
          <a:stretch>
            <a:fillRect/>
          </a:stretch>
        </p:blipFill>
        <p:spPr>
          <a:xfrm>
            <a:off x="5896576" y="3148185"/>
            <a:ext cx="2697616" cy="1875294"/>
          </a:xfrm>
          <a:prstGeom prst="rect">
            <a:avLst/>
          </a:prstGeom>
        </p:spPr>
      </p:pic>
      <p:pic>
        <p:nvPicPr>
          <p:cNvPr id="12" name="Picture 11">
            <a:extLst>
              <a:ext uri="{FF2B5EF4-FFF2-40B4-BE49-F238E27FC236}">
                <a16:creationId xmlns:a16="http://schemas.microsoft.com/office/drawing/2014/main" id="{044E5C22-B839-4571-BA8E-62B61F056697}"/>
              </a:ext>
            </a:extLst>
          </p:cNvPr>
          <p:cNvPicPr>
            <a:picLocks noChangeAspect="1"/>
          </p:cNvPicPr>
          <p:nvPr/>
        </p:nvPicPr>
        <p:blipFill>
          <a:blip r:embed="rId4"/>
          <a:stretch>
            <a:fillRect/>
          </a:stretch>
        </p:blipFill>
        <p:spPr>
          <a:xfrm>
            <a:off x="3200400" y="361951"/>
            <a:ext cx="5393791" cy="2209799"/>
          </a:xfrm>
          <a:prstGeom prst="rect">
            <a:avLst/>
          </a:prstGeom>
        </p:spPr>
      </p:pic>
      <p:pic>
        <p:nvPicPr>
          <p:cNvPr id="13" name="Picture 12"/>
          <p:cNvPicPr>
            <a:picLocks noChangeAspect="1"/>
          </p:cNvPicPr>
          <p:nvPr/>
        </p:nvPicPr>
        <p:blipFill>
          <a:blip r:embed="rId5"/>
          <a:stretch>
            <a:fillRect/>
          </a:stretch>
        </p:blipFill>
        <p:spPr>
          <a:xfrm>
            <a:off x="228600" y="1047750"/>
            <a:ext cx="2573977" cy="3951143"/>
          </a:xfrm>
          <a:prstGeom prst="rect">
            <a:avLst/>
          </a:prstGeom>
        </p:spPr>
      </p:pic>
      <p:sp>
        <p:nvSpPr>
          <p:cNvPr id="3" name="Rectangle 2"/>
          <p:cNvSpPr/>
          <p:nvPr/>
        </p:nvSpPr>
        <p:spPr>
          <a:xfrm>
            <a:off x="533400" y="209550"/>
            <a:ext cx="237593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Times New Roman" panose="02020603050405020304" pitchFamily="18" charset="0"/>
                <a:cs typeface="Times New Roman" panose="02020603050405020304" pitchFamily="18" charset="0"/>
              </a:rPr>
              <a:t>I. TÌM HIỂU VỀ PHƯƠNG PHÁP ĐỌC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706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90629" y="1685801"/>
            <a:ext cx="3162741" cy="1771897"/>
          </a:xfrm>
          <a:prstGeom prst="rect">
            <a:avLst/>
          </a:prstGeom>
        </p:spPr>
      </p:pic>
      <p:sp>
        <p:nvSpPr>
          <p:cNvPr id="5" name="Rectangle 4"/>
          <p:cNvSpPr/>
          <p:nvPr/>
        </p:nvSpPr>
        <p:spPr>
          <a:xfrm>
            <a:off x="685800" y="819150"/>
            <a:ext cx="2514600" cy="2862322"/>
          </a:xfrm>
          <a:prstGeom prst="rect">
            <a:avLst/>
          </a:prstGeom>
          <a:solidFill>
            <a:srgbClr val="FFC000"/>
          </a:solidFill>
        </p:spPr>
        <p:txBody>
          <a:bodyPr wrap="square">
            <a:spAutoFit/>
          </a:bodyPr>
          <a:lstStyle/>
          <a:p>
            <a:pPr algn="ctr">
              <a:spcAft>
                <a:spcPts val="0"/>
              </a:spcAft>
            </a:pP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hoạ</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5943600" y="755630"/>
            <a:ext cx="2743200" cy="3416320"/>
          </a:xfrm>
          <a:prstGeom prst="rect">
            <a:avLst/>
          </a:prstGeom>
          <a:solidFill>
            <a:srgbClr val="92D050"/>
          </a:solidFill>
        </p:spPr>
        <p:txBody>
          <a:bodyPr wrap="square">
            <a:spAutoFit/>
          </a:bodyPr>
          <a:lstStyle/>
          <a:p>
            <a:pPr algn="ctr">
              <a:spcAft>
                <a:spcPts val="0"/>
              </a:spcAft>
            </a:pP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ngắn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tiểu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ngắn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tiểu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hoạ</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ngắn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ngắn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tiểu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3733800" y="285750"/>
            <a:ext cx="1752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THẢO LUẬN</a:t>
            </a:r>
          </a:p>
        </p:txBody>
      </p:sp>
      <p:sp>
        <p:nvSpPr>
          <p:cNvPr id="8" name="Rectangle 7"/>
          <p:cNvSpPr/>
          <p:nvPr/>
        </p:nvSpPr>
        <p:spPr>
          <a:xfrm>
            <a:off x="1981200" y="4287619"/>
            <a:ext cx="4572000" cy="646331"/>
          </a:xfrm>
          <a:prstGeom prst="rect">
            <a:avLst/>
          </a:prstGeom>
          <a:solidFill>
            <a:srgbClr val="FF0000"/>
          </a:solidFill>
        </p:spPr>
        <p:txBody>
          <a:bodyPr>
            <a:spAutoFit/>
          </a:bodyPr>
          <a:lstStyle/>
          <a:p>
            <a:pPr algn="ctr"/>
            <a:r>
              <a:rPr lang="en-US" b="1" dirty="0" err="1">
                <a:solidFill>
                  <a:schemeClr val="bg1"/>
                </a:solidFill>
                <a:latin typeface="Times New Roman" panose="02020603050405020304" pitchFamily="18" charset="0"/>
                <a:cs typeface="Times New Roman" panose="02020603050405020304" pitchFamily="18" charset="0"/>
              </a:rPr>
              <a:t>Học</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sinh</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thảo</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luận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và</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hoàn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thành</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kết</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quả</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vào</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giấy</a:t>
            </a:r>
            <a:r>
              <a:rPr lang="en-US" b="1" dirty="0">
                <a:solidFill>
                  <a:schemeClr val="bg1"/>
                </a:solidFill>
                <a:latin typeface="Times New Roman" panose="02020603050405020304" pitchFamily="18" charset="0"/>
                <a:cs typeface="Times New Roman" panose="02020603050405020304" pitchFamily="18" charset="0"/>
              </a:rPr>
              <a:t> A0</a:t>
            </a:r>
          </a:p>
        </p:txBody>
      </p:sp>
    </p:spTree>
    <p:extLst>
      <p:ext uri="{BB962C8B-B14F-4D97-AF65-F5344CB8AC3E}">
        <p14:creationId xmlns:p14="http://schemas.microsoft.com/office/powerpoint/2010/main" val="328560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10;&#10;Description automatically generated with medium confidence">
            <a:extLst>
              <a:ext uri="{FF2B5EF4-FFF2-40B4-BE49-F238E27FC236}">
                <a16:creationId xmlns:a16="http://schemas.microsoft.com/office/drawing/2014/main" id="{4A9E24F1-E0B2-450D-9820-2EADE43D6487}"/>
              </a:ext>
            </a:extLst>
          </p:cNvPr>
          <p:cNvPicPr>
            <a:picLocks noChangeAspect="1"/>
          </p:cNvPicPr>
          <p:nvPr/>
        </p:nvPicPr>
        <p:blipFill>
          <a:blip r:embed="rId2"/>
          <a:stretch>
            <a:fillRect/>
          </a:stretch>
        </p:blipFill>
        <p:spPr>
          <a:xfrm>
            <a:off x="332664" y="-6435"/>
            <a:ext cx="2063783" cy="2696196"/>
          </a:xfrm>
          <a:prstGeom prst="rect">
            <a:avLst/>
          </a:prstGeom>
        </p:spPr>
      </p:pic>
      <p:pic>
        <p:nvPicPr>
          <p:cNvPr id="4" name="Picture 3" descr="Map&#10;&#10;Description automatically generated">
            <a:extLst>
              <a:ext uri="{FF2B5EF4-FFF2-40B4-BE49-F238E27FC236}">
                <a16:creationId xmlns:a16="http://schemas.microsoft.com/office/drawing/2014/main" id="{9D1CEE6B-ADFF-433C-A695-7FD60FDA67FA}"/>
              </a:ext>
            </a:extLst>
          </p:cNvPr>
          <p:cNvPicPr>
            <a:picLocks noChangeAspect="1"/>
          </p:cNvPicPr>
          <p:nvPr/>
        </p:nvPicPr>
        <p:blipFill>
          <a:blip r:embed="rId3"/>
          <a:stretch>
            <a:fillRect/>
          </a:stretch>
        </p:blipFill>
        <p:spPr>
          <a:xfrm>
            <a:off x="2529227" y="92818"/>
            <a:ext cx="1756027" cy="2450627"/>
          </a:xfrm>
          <a:prstGeom prst="rect">
            <a:avLst/>
          </a:prstGeom>
        </p:spPr>
      </p:pic>
      <p:pic>
        <p:nvPicPr>
          <p:cNvPr id="11" name="Picture 10"/>
          <p:cNvPicPr>
            <a:picLocks noChangeAspect="1"/>
          </p:cNvPicPr>
          <p:nvPr/>
        </p:nvPicPr>
        <p:blipFill>
          <a:blip r:embed="rId4"/>
          <a:stretch>
            <a:fillRect/>
          </a:stretch>
        </p:blipFill>
        <p:spPr>
          <a:xfrm>
            <a:off x="296887" y="2867891"/>
            <a:ext cx="3988367" cy="2012868"/>
          </a:xfrm>
          <a:prstGeom prst="rect">
            <a:avLst/>
          </a:prstGeom>
        </p:spPr>
      </p:pic>
      <p:sp>
        <p:nvSpPr>
          <p:cNvPr id="2" name="Rectangle 1"/>
          <p:cNvSpPr/>
          <p:nvPr/>
        </p:nvSpPr>
        <p:spPr>
          <a:xfrm>
            <a:off x="4418034" y="-12561"/>
            <a:ext cx="4649766" cy="5355312"/>
          </a:xfrm>
          <a:prstGeom prst="rect">
            <a:avLst/>
          </a:prstGeom>
        </p:spPr>
        <p:txBody>
          <a:bodyPr wrap="square">
            <a:spAutoFit/>
          </a:bodyPr>
          <a:lstStyle/>
          <a:p>
            <a:r>
              <a:rPr lang="vi-VN" b="1" dirty="0">
                <a:latin typeface="Times New Roman" panose="02020603050405020304" pitchFamily="18" charset="0"/>
                <a:cs typeface="Times New Roman" panose="02020603050405020304" pitchFamily="18" charset="0"/>
              </a:rPr>
              <a:t>1. Phương pháp đọc một tập thơ</a:t>
            </a:r>
          </a:p>
          <a:p>
            <a:r>
              <a:rPr lang="vi-VN" b="1" dirty="0">
                <a:latin typeface="Times New Roman" panose="02020603050405020304" pitchFamily="18" charset="0"/>
                <a:cs typeface="Times New Roman" panose="02020603050405020304" pitchFamily="18" charset="0"/>
              </a:rPr>
              <a:t>a. Thế nào là một tập thơ?</a:t>
            </a:r>
          </a:p>
          <a:p>
            <a:r>
              <a:rPr lang="vi-VN" dirty="0">
                <a:latin typeface="Times New Roman" panose="02020603050405020304" pitchFamily="18" charset="0"/>
                <a:cs typeface="Times New Roman" panose="02020603050405020304" pitchFamily="18" charset="0"/>
              </a:rPr>
              <a:t>- Thơ là tiếng nói trực tiếp của tâm hồn con người, bộc lộ những rung động mãnh liệt của cái tôi trữ tình trước cuộc sống qua ngôn ngữ hàm súc, tinh tế, giàu tinh biểu tượng và nhạc điệu. </a:t>
            </a:r>
          </a:p>
          <a:p>
            <a:r>
              <a:rPr lang="vi-VN" dirty="0">
                <a:latin typeface="Times New Roman" panose="02020603050405020304" pitchFamily="18" charset="0"/>
                <a:cs typeface="Times New Roman" panose="02020603050405020304" pitchFamily="18" charset="0"/>
              </a:rPr>
              <a:t>- Tập thơ gồm nhiều bài thơ, được tổ chức thành một cuốn sách. </a:t>
            </a:r>
          </a:p>
          <a:p>
            <a:r>
              <a:rPr lang="vi-VN" b="1" dirty="0">
                <a:latin typeface="Times New Roman" panose="02020603050405020304" pitchFamily="18" charset="0"/>
                <a:cs typeface="Times New Roman" panose="02020603050405020304" pitchFamily="18" charset="0"/>
              </a:rPr>
              <a:t>b. Cách đọc một tập thơ</a:t>
            </a:r>
          </a:p>
          <a:p>
            <a:r>
              <a:rPr lang="vi-VN" b="1" dirty="0">
                <a:latin typeface="Times New Roman" panose="02020603050405020304" pitchFamily="18" charset="0"/>
                <a:cs typeface="Times New Roman" panose="02020603050405020304" pitchFamily="18" charset="0"/>
              </a:rPr>
              <a:t>* Trước khi đọc:</a:t>
            </a:r>
          </a:p>
          <a:p>
            <a:r>
              <a:rPr lang="vi-VN" dirty="0">
                <a:latin typeface="Times New Roman" panose="02020603050405020304" pitchFamily="18" charset="0"/>
                <a:cs typeface="Times New Roman" panose="02020603050405020304" pitchFamily="18" charset="0"/>
              </a:rPr>
              <a:t>- Quan sát trang bìa và đọc lướt: Nhan đề, tên tác giả, mục lục, lời nói đầu, các trích dẫn nhận xét,…</a:t>
            </a:r>
          </a:p>
          <a:p>
            <a:r>
              <a:rPr lang="vi-VN" dirty="0">
                <a:latin typeface="Times New Roman" panose="02020603050405020304" pitchFamily="18" charset="0"/>
                <a:cs typeface="Times New Roman" panose="02020603050405020304" pitchFamily="18" charset="0"/>
              </a:rPr>
              <a:t>- Nhớ lại một số tri thức nền (hiểu biết về tác giả, tác phẩm, thể loại, giai đoạn văn học, bối cảnh ra đời …)</a:t>
            </a:r>
          </a:p>
          <a:p>
            <a:r>
              <a:rPr lang="vi-VN" dirty="0">
                <a:latin typeface="Times New Roman" panose="02020603050405020304" pitchFamily="18" charset="0"/>
                <a:cs typeface="Times New Roman" panose="02020603050405020304" pitchFamily="18" charset="0"/>
              </a:rPr>
              <a:t>- Dự đoán nội dung tập thơ.</a:t>
            </a:r>
          </a:p>
          <a:p>
            <a:r>
              <a:rPr lang="vi-VN" dirty="0">
                <a:latin typeface="Times New Roman" panose="02020603050405020304" pitchFamily="18" charset="0"/>
                <a:cs typeface="Times New Roman" panose="02020603050405020304" pitchFamily="18" charset="0"/>
              </a:rPr>
              <a:t>- Xác định mục tiêu, nhiệm vụ, cách thức đọc.</a:t>
            </a:r>
          </a:p>
          <a:p>
            <a:endParaRPr lang="vi-V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0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anim calcmode="lin" valueType="num">
                                      <p:cBhvr>
                                        <p:cTn id="12" dur="2000" fill="hold"/>
                                        <p:tgtEl>
                                          <p:spTgt spid="9"/>
                                        </p:tgtEl>
                                        <p:attrNameLst>
                                          <p:attrName>ppt_w</p:attrName>
                                        </p:attrNameLst>
                                      </p:cBhvr>
                                      <p:tavLst>
                                        <p:tav tm="0" fmla="#ppt_w*sin(2.5*pi*$)">
                                          <p:val>
                                            <p:fltVal val="0"/>
                                          </p:val>
                                        </p:tav>
                                        <p:tav tm="100000">
                                          <p:val>
                                            <p:fltVal val="1"/>
                                          </p:val>
                                        </p:tav>
                                      </p:tavLst>
                                    </p:anim>
                                    <p:anim calcmode="lin" valueType="num">
                                      <p:cBhvr>
                                        <p:cTn id="13" dur="2000" fill="hold"/>
                                        <p:tgtEl>
                                          <p:spTgt spid="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anim calcmode="lin" valueType="num">
                                      <p:cBhvr>
                                        <p:cTn id="17" dur="2000" fill="hold"/>
                                        <p:tgtEl>
                                          <p:spTgt spid="4"/>
                                        </p:tgtEl>
                                        <p:attrNameLst>
                                          <p:attrName>ppt_w</p:attrName>
                                        </p:attrNameLst>
                                      </p:cBhvr>
                                      <p:tavLst>
                                        <p:tav tm="0" fmla="#ppt_w*sin(2.5*pi*$)">
                                          <p:val>
                                            <p:fltVal val="0"/>
                                          </p:val>
                                        </p:tav>
                                        <p:tav tm="100000">
                                          <p:val>
                                            <p:fltVal val="1"/>
                                          </p:val>
                                        </p:tav>
                                      </p:tavLst>
                                    </p:anim>
                                    <p:anim calcmode="lin" valueType="num">
                                      <p:cBhvr>
                                        <p:cTn id="18"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wipe(down)">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1000"/>
                                        <p:tgtEl>
                                          <p:spTgt spid="2">
                                            <p:txEl>
                                              <p:pRg st="1" end="1"/>
                                            </p:txEl>
                                          </p:spTgt>
                                        </p:tgtEl>
                                      </p:cBhvr>
                                    </p:animEffect>
                                    <p:anim calcmode="lin" valueType="num">
                                      <p:cBhvr>
                                        <p:cTn id="2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fade">
                                      <p:cBhvr>
                                        <p:cTn id="35" dur="1000"/>
                                        <p:tgtEl>
                                          <p:spTgt spid="2">
                                            <p:txEl>
                                              <p:pRg st="2" end="2"/>
                                            </p:txEl>
                                          </p:spTgt>
                                        </p:tgtEl>
                                      </p:cBhvr>
                                    </p:animEffect>
                                    <p:anim calcmode="lin" valueType="num">
                                      <p:cBhvr>
                                        <p:cTn id="3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fade">
                                      <p:cBhvr>
                                        <p:cTn id="42" dur="1000"/>
                                        <p:tgtEl>
                                          <p:spTgt spid="2">
                                            <p:txEl>
                                              <p:pRg st="3" end="3"/>
                                            </p:txEl>
                                          </p:spTgt>
                                        </p:tgtEl>
                                      </p:cBhvr>
                                    </p:animEffect>
                                    <p:anim calcmode="lin" valueType="num">
                                      <p:cBhvr>
                                        <p:cTn id="4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4" end="4"/>
                                            </p:txEl>
                                          </p:spTgt>
                                        </p:tgtEl>
                                        <p:attrNameLst>
                                          <p:attrName>style.visibility</p:attrName>
                                        </p:attrNameLst>
                                      </p:cBhvr>
                                      <p:to>
                                        <p:strVal val="visible"/>
                                      </p:to>
                                    </p:set>
                                    <p:animEffect transition="in" filter="fade">
                                      <p:cBhvr>
                                        <p:cTn id="49" dur="1000"/>
                                        <p:tgtEl>
                                          <p:spTgt spid="2">
                                            <p:txEl>
                                              <p:pRg st="4" end="4"/>
                                            </p:txEl>
                                          </p:spTgt>
                                        </p:tgtEl>
                                      </p:cBhvr>
                                    </p:animEffect>
                                    <p:anim calcmode="lin" valueType="num">
                                      <p:cBhvr>
                                        <p:cTn id="5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5" end="5"/>
                                            </p:txEl>
                                          </p:spTgt>
                                        </p:tgtEl>
                                        <p:attrNameLst>
                                          <p:attrName>style.visibility</p:attrName>
                                        </p:attrNameLst>
                                      </p:cBhvr>
                                      <p:to>
                                        <p:strVal val="visible"/>
                                      </p:to>
                                    </p:set>
                                    <p:animEffect transition="in" filter="fade">
                                      <p:cBhvr>
                                        <p:cTn id="56" dur="1000"/>
                                        <p:tgtEl>
                                          <p:spTgt spid="2">
                                            <p:txEl>
                                              <p:pRg st="5" end="5"/>
                                            </p:txEl>
                                          </p:spTgt>
                                        </p:tgtEl>
                                      </p:cBhvr>
                                    </p:animEffect>
                                    <p:anim calcmode="lin" valueType="num">
                                      <p:cBhvr>
                                        <p:cTn id="5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2">
                                            <p:txEl>
                                              <p:pRg st="6" end="6"/>
                                            </p:txEl>
                                          </p:spTgt>
                                        </p:tgtEl>
                                        <p:attrNameLst>
                                          <p:attrName>style.visibility</p:attrName>
                                        </p:attrNameLst>
                                      </p:cBhvr>
                                      <p:to>
                                        <p:strVal val="visible"/>
                                      </p:to>
                                    </p:set>
                                    <p:animEffect transition="in" filter="barn(inVertical)">
                                      <p:cBhvr>
                                        <p:cTn id="63" dur="500"/>
                                        <p:tgtEl>
                                          <p:spTgt spid="2">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
                                            <p:txEl>
                                              <p:pRg st="7" end="7"/>
                                            </p:txEl>
                                          </p:spTgt>
                                        </p:tgtEl>
                                        <p:attrNameLst>
                                          <p:attrName>style.visibility</p:attrName>
                                        </p:attrNameLst>
                                      </p:cBhvr>
                                      <p:to>
                                        <p:strVal val="visible"/>
                                      </p:to>
                                    </p:set>
                                    <p:animEffect transition="in" filter="fade">
                                      <p:cBhvr>
                                        <p:cTn id="68" dur="500"/>
                                        <p:tgtEl>
                                          <p:spTgt spid="2">
                                            <p:txEl>
                                              <p:pRg st="7" end="7"/>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
                                            <p:txEl>
                                              <p:pRg st="8" end="8"/>
                                            </p:txEl>
                                          </p:spTgt>
                                        </p:tgtEl>
                                        <p:attrNameLst>
                                          <p:attrName>style.visibility</p:attrName>
                                        </p:attrNameLst>
                                      </p:cBhvr>
                                      <p:to>
                                        <p:strVal val="visible"/>
                                      </p:to>
                                    </p:set>
                                    <p:animEffect transition="in" filter="fade">
                                      <p:cBhvr>
                                        <p:cTn id="73" dur="500"/>
                                        <p:tgtEl>
                                          <p:spTgt spid="2">
                                            <p:txEl>
                                              <p:pRg st="8" end="8"/>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10;&#10;Description automatically generated with medium confidence">
            <a:extLst>
              <a:ext uri="{FF2B5EF4-FFF2-40B4-BE49-F238E27FC236}">
                <a16:creationId xmlns:a16="http://schemas.microsoft.com/office/drawing/2014/main" id="{4A9E24F1-E0B2-450D-9820-2EADE43D6487}"/>
              </a:ext>
            </a:extLst>
          </p:cNvPr>
          <p:cNvPicPr>
            <a:picLocks noChangeAspect="1"/>
          </p:cNvPicPr>
          <p:nvPr/>
        </p:nvPicPr>
        <p:blipFill>
          <a:blip r:embed="rId2"/>
          <a:stretch>
            <a:fillRect/>
          </a:stretch>
        </p:blipFill>
        <p:spPr>
          <a:xfrm>
            <a:off x="332664" y="-6435"/>
            <a:ext cx="2063783" cy="2696196"/>
          </a:xfrm>
          <a:prstGeom prst="rect">
            <a:avLst/>
          </a:prstGeom>
        </p:spPr>
      </p:pic>
      <p:pic>
        <p:nvPicPr>
          <p:cNvPr id="4" name="Picture 3" descr="Map&#10;&#10;Description automatically generated">
            <a:extLst>
              <a:ext uri="{FF2B5EF4-FFF2-40B4-BE49-F238E27FC236}">
                <a16:creationId xmlns:a16="http://schemas.microsoft.com/office/drawing/2014/main" id="{9D1CEE6B-ADFF-433C-A695-7FD60FDA67FA}"/>
              </a:ext>
            </a:extLst>
          </p:cNvPr>
          <p:cNvPicPr>
            <a:picLocks noChangeAspect="1"/>
          </p:cNvPicPr>
          <p:nvPr/>
        </p:nvPicPr>
        <p:blipFill>
          <a:blip r:embed="rId3"/>
          <a:stretch>
            <a:fillRect/>
          </a:stretch>
        </p:blipFill>
        <p:spPr>
          <a:xfrm>
            <a:off x="2529227" y="92818"/>
            <a:ext cx="1756027" cy="2450627"/>
          </a:xfrm>
          <a:prstGeom prst="rect">
            <a:avLst/>
          </a:prstGeom>
        </p:spPr>
      </p:pic>
      <p:pic>
        <p:nvPicPr>
          <p:cNvPr id="11" name="Picture 10"/>
          <p:cNvPicPr>
            <a:picLocks noChangeAspect="1"/>
          </p:cNvPicPr>
          <p:nvPr/>
        </p:nvPicPr>
        <p:blipFill>
          <a:blip r:embed="rId4"/>
          <a:stretch>
            <a:fillRect/>
          </a:stretch>
        </p:blipFill>
        <p:spPr>
          <a:xfrm>
            <a:off x="296887" y="2867891"/>
            <a:ext cx="3988367" cy="2012868"/>
          </a:xfrm>
          <a:prstGeom prst="rect">
            <a:avLst/>
          </a:prstGeom>
        </p:spPr>
      </p:pic>
      <p:sp>
        <p:nvSpPr>
          <p:cNvPr id="2" name="Rectangle 1"/>
          <p:cNvSpPr/>
          <p:nvPr/>
        </p:nvSpPr>
        <p:spPr>
          <a:xfrm>
            <a:off x="4495800" y="209550"/>
            <a:ext cx="4572000" cy="4524315"/>
          </a:xfrm>
          <a:prstGeom prst="rect">
            <a:avLst/>
          </a:prstGeom>
        </p:spPr>
        <p:txBody>
          <a:bodyPr>
            <a:spAutoFit/>
          </a:bodyPr>
          <a:lstStyle/>
          <a:p>
            <a:r>
              <a:rPr lang="vi-VN" b="1" dirty="0">
                <a:latin typeface="Times New Roman" panose="02020603050405020304" pitchFamily="18" charset="0"/>
                <a:cs typeface="Times New Roman" panose="02020603050405020304" pitchFamily="18" charset="0"/>
              </a:rPr>
              <a:t>* Đọc tập thơ: </a:t>
            </a:r>
            <a:r>
              <a:rPr lang="vi-VN" dirty="0">
                <a:latin typeface="Times New Roman" panose="02020603050405020304" pitchFamily="18" charset="0"/>
                <a:cs typeface="Times New Roman" panose="02020603050405020304" pitchFamily="18" charset="0"/>
              </a:rPr>
              <a:t>Đọc từng bài thơ theo thứ tự mà em lựa chọn, chú ý ghi chép ngắn gọn các ý sau:</a:t>
            </a:r>
          </a:p>
          <a:p>
            <a:r>
              <a:rPr lang="vi-VN" dirty="0">
                <a:latin typeface="Times New Roman" panose="02020603050405020304" pitchFamily="18" charset="0"/>
                <a:cs typeface="Times New Roman" panose="02020603050405020304" pitchFamily="18" charset="0"/>
              </a:rPr>
              <a:t>- Đề tài, chủ đề và nội dung cảm xúc bao trùm.</a:t>
            </a:r>
          </a:p>
          <a:p>
            <a:r>
              <a:rPr lang="vi-VN" dirty="0">
                <a:latin typeface="Times New Roman" panose="02020603050405020304" pitchFamily="18" charset="0"/>
                <a:cs typeface="Times New Roman" panose="02020603050405020304" pitchFamily="18" charset="0"/>
              </a:rPr>
              <a:t>- Đặc điểm thể loại và một số hình thức nghệ thuật tiêu biểu.</a:t>
            </a:r>
          </a:p>
          <a:p>
            <a:r>
              <a:rPr lang="vi-VN" dirty="0">
                <a:latin typeface="Times New Roman" panose="02020603050405020304" pitchFamily="18" charset="0"/>
                <a:cs typeface="Times New Roman" panose="02020603050405020304" pitchFamily="18" charset="0"/>
              </a:rPr>
              <a:t>- Câu, chữ, hình ảnh,… cụ thể gây ấn tượng.</a:t>
            </a:r>
          </a:p>
          <a:p>
            <a:endParaRPr lang="vi-VN" dirty="0">
              <a:latin typeface="Times New Roman" panose="02020603050405020304" pitchFamily="18" charset="0"/>
              <a:cs typeface="Times New Roman" panose="02020603050405020304" pitchFamily="18" charset="0"/>
            </a:endParaRPr>
          </a:p>
          <a:p>
            <a:r>
              <a:rPr lang="vi-VN" b="1" dirty="0">
                <a:latin typeface="Times New Roman" panose="02020603050405020304" pitchFamily="18" charset="0"/>
                <a:cs typeface="Times New Roman" panose="02020603050405020304" pitchFamily="18" charset="0"/>
              </a:rPr>
              <a:t>* Sau khi đọc: </a:t>
            </a:r>
            <a:r>
              <a:rPr lang="vi-VN" dirty="0">
                <a:latin typeface="Times New Roman" panose="02020603050405020304" pitchFamily="18" charset="0"/>
                <a:cs typeface="Times New Roman" panose="02020603050405020304" pitchFamily="18" charset="0"/>
              </a:rPr>
              <a:t>Nhân xét, đánh giá khái quát về:</a:t>
            </a:r>
          </a:p>
          <a:p>
            <a:r>
              <a:rPr lang="vi-VN" dirty="0">
                <a:latin typeface="Times New Roman" panose="02020603050405020304" pitchFamily="18" charset="0"/>
                <a:cs typeface="Times New Roman" panose="02020603050405020304" pitchFamily="18" charset="0"/>
              </a:rPr>
              <a:t>- Ấn tượng chung khi đọc tập thơ</a:t>
            </a:r>
          </a:p>
          <a:p>
            <a:r>
              <a:rPr lang="vi-VN" dirty="0">
                <a:latin typeface="Times New Roman" panose="02020603050405020304" pitchFamily="18" charset="0"/>
                <a:cs typeface="Times New Roman" panose="02020603050405020304" pitchFamily="18" charset="0"/>
              </a:rPr>
              <a:t>- Đề tài, chủ đề tiêu biểu</a:t>
            </a:r>
          </a:p>
          <a:p>
            <a:r>
              <a:rPr lang="vi-VN" dirty="0">
                <a:latin typeface="Times New Roman" panose="02020603050405020304" pitchFamily="18" charset="0"/>
                <a:cs typeface="Times New Roman" panose="02020603050405020304" pitchFamily="18" charset="0"/>
              </a:rPr>
              <a:t>- Đặc sắc về nghệ thuật</a:t>
            </a:r>
          </a:p>
          <a:p>
            <a:r>
              <a:rPr lang="vi-VN" dirty="0">
                <a:latin typeface="Times New Roman" panose="02020603050405020304" pitchFamily="18" charset="0"/>
                <a:cs typeface="Times New Roman" panose="02020603050405020304" pitchFamily="18" charset="0"/>
              </a:rPr>
              <a:t>- Đánh giá chung</a:t>
            </a:r>
          </a:p>
          <a:p>
            <a:r>
              <a:rPr lang="vi-VN" dirty="0">
                <a:latin typeface="Times New Roman" panose="02020603050405020304" pitchFamily="18" charset="0"/>
                <a:cs typeface="Times New Roman" panose="02020603050405020304" pitchFamily="18" charset="0"/>
              </a:rPr>
              <a:t>- Một số câu thơ hay và ý nghĩa của tập thơ đối với người đọc.</a:t>
            </a:r>
          </a:p>
        </p:txBody>
      </p:sp>
    </p:spTree>
    <p:extLst>
      <p:ext uri="{BB962C8B-B14F-4D97-AF65-F5344CB8AC3E}">
        <p14:creationId xmlns:p14="http://schemas.microsoft.com/office/powerpoint/2010/main" val="359321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anim calcmode="lin" valueType="num">
                                      <p:cBhvr>
                                        <p:cTn id="12" dur="2000" fill="hold"/>
                                        <p:tgtEl>
                                          <p:spTgt spid="9"/>
                                        </p:tgtEl>
                                        <p:attrNameLst>
                                          <p:attrName>ppt_w</p:attrName>
                                        </p:attrNameLst>
                                      </p:cBhvr>
                                      <p:tavLst>
                                        <p:tav tm="0" fmla="#ppt_w*sin(2.5*pi*$)">
                                          <p:val>
                                            <p:fltVal val="0"/>
                                          </p:val>
                                        </p:tav>
                                        <p:tav tm="100000">
                                          <p:val>
                                            <p:fltVal val="1"/>
                                          </p:val>
                                        </p:tav>
                                      </p:tavLst>
                                    </p:anim>
                                    <p:anim calcmode="lin" valueType="num">
                                      <p:cBhvr>
                                        <p:cTn id="13" dur="2000" fill="hold"/>
                                        <p:tgtEl>
                                          <p:spTgt spid="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anim calcmode="lin" valueType="num">
                                      <p:cBhvr>
                                        <p:cTn id="17" dur="2000" fill="hold"/>
                                        <p:tgtEl>
                                          <p:spTgt spid="4"/>
                                        </p:tgtEl>
                                        <p:attrNameLst>
                                          <p:attrName>ppt_w</p:attrName>
                                        </p:attrNameLst>
                                      </p:cBhvr>
                                      <p:tavLst>
                                        <p:tav tm="0" fmla="#ppt_w*sin(2.5*pi*$)">
                                          <p:val>
                                            <p:fltVal val="0"/>
                                          </p:val>
                                        </p:tav>
                                        <p:tav tm="100000">
                                          <p:val>
                                            <p:fltVal val="1"/>
                                          </p:val>
                                        </p:tav>
                                      </p:tavLst>
                                    </p:anim>
                                    <p:anim calcmode="lin" valueType="num">
                                      <p:cBhvr>
                                        <p:cTn id="18"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barn(inVertical)">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 calcmode="lin" valueType="num">
                                      <p:cBhvr additive="base">
                                        <p:cTn id="2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fade">
                                      <p:cBhvr>
                                        <p:cTn id="34" dur="1000"/>
                                        <p:tgtEl>
                                          <p:spTgt spid="2">
                                            <p:txEl>
                                              <p:pRg st="2" end="2"/>
                                            </p:txEl>
                                          </p:spTgt>
                                        </p:tgtEl>
                                      </p:cBhvr>
                                    </p:animEffect>
                                    <p:anim calcmode="lin" valueType="num">
                                      <p:cBhvr>
                                        <p:cTn id="3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anim calcmode="lin" valueType="num">
                                      <p:cBhvr additive="base">
                                        <p:cTn id="4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500"/>
                                        <p:tgtEl>
                                          <p:spTgt spid="2">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6" end="6"/>
                                            </p:txEl>
                                          </p:spTgt>
                                        </p:tgtEl>
                                        <p:attrNameLst>
                                          <p:attrName>style.visibility</p:attrName>
                                        </p:attrNameLst>
                                      </p:cBhvr>
                                      <p:to>
                                        <p:strVal val="visible"/>
                                      </p:to>
                                    </p:set>
                                    <p:animEffect transition="in" filter="fade">
                                      <p:cBhvr>
                                        <p:cTn id="52" dur="1000"/>
                                        <p:tgtEl>
                                          <p:spTgt spid="2">
                                            <p:txEl>
                                              <p:pRg st="6" end="6"/>
                                            </p:txEl>
                                          </p:spTgt>
                                        </p:tgtEl>
                                      </p:cBhvr>
                                    </p:animEffect>
                                    <p:anim calcmode="lin" valueType="num">
                                      <p:cBhvr>
                                        <p:cTn id="5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
                                            <p:txEl>
                                              <p:pRg st="7" end="7"/>
                                            </p:txEl>
                                          </p:spTgt>
                                        </p:tgtEl>
                                        <p:attrNameLst>
                                          <p:attrName>style.visibility</p:attrName>
                                        </p:attrNameLst>
                                      </p:cBhvr>
                                      <p:to>
                                        <p:strVal val="visible"/>
                                      </p:to>
                                    </p:set>
                                    <p:animEffect transition="in" filter="fade">
                                      <p:cBhvr>
                                        <p:cTn id="59" dur="1000"/>
                                        <p:tgtEl>
                                          <p:spTgt spid="2">
                                            <p:txEl>
                                              <p:pRg st="7" end="7"/>
                                            </p:txEl>
                                          </p:spTgt>
                                        </p:tgtEl>
                                      </p:cBhvr>
                                    </p:animEffect>
                                    <p:anim calcmode="lin" valueType="num">
                                      <p:cBhvr>
                                        <p:cTn id="6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
                                            <p:txEl>
                                              <p:pRg st="8" end="8"/>
                                            </p:txEl>
                                          </p:spTgt>
                                        </p:tgtEl>
                                        <p:attrNameLst>
                                          <p:attrName>style.visibility</p:attrName>
                                        </p:attrNameLst>
                                      </p:cBhvr>
                                      <p:to>
                                        <p:strVal val="visible"/>
                                      </p:to>
                                    </p:set>
                                    <p:animEffect transition="in" filter="fade">
                                      <p:cBhvr>
                                        <p:cTn id="66" dur="1000"/>
                                        <p:tgtEl>
                                          <p:spTgt spid="2">
                                            <p:txEl>
                                              <p:pRg st="8" end="8"/>
                                            </p:txEl>
                                          </p:spTgt>
                                        </p:tgtEl>
                                      </p:cBhvr>
                                    </p:animEffect>
                                    <p:anim calcmode="lin" valueType="num">
                                      <p:cBhvr>
                                        <p:cTn id="67"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8"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2">
                                            <p:txEl>
                                              <p:pRg st="9" end="9"/>
                                            </p:txEl>
                                          </p:spTgt>
                                        </p:tgtEl>
                                        <p:attrNameLst>
                                          <p:attrName>style.visibility</p:attrName>
                                        </p:attrNameLst>
                                      </p:cBhvr>
                                      <p:to>
                                        <p:strVal val="visible"/>
                                      </p:to>
                                    </p:set>
                                    <p:animEffect transition="in" filter="barn(inVertical)">
                                      <p:cBhvr>
                                        <p:cTn id="73" dur="500"/>
                                        <p:tgtEl>
                                          <p:spTgt spid="2">
                                            <p:txEl>
                                              <p:pRg st="9" end="9"/>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2">
                                            <p:txEl>
                                              <p:pRg st="10" end="10"/>
                                            </p:txEl>
                                          </p:spTgt>
                                        </p:tgtEl>
                                        <p:attrNameLst>
                                          <p:attrName>style.visibility</p:attrName>
                                        </p:attrNameLst>
                                      </p:cBhvr>
                                      <p:to>
                                        <p:strVal val="visible"/>
                                      </p:to>
                                    </p:set>
                                    <p:animEffect transition="in" filter="fade">
                                      <p:cBhvr>
                                        <p:cTn id="78" dur="1000"/>
                                        <p:tgtEl>
                                          <p:spTgt spid="2">
                                            <p:txEl>
                                              <p:pRg st="10" end="10"/>
                                            </p:txEl>
                                          </p:spTgt>
                                        </p:tgtEl>
                                      </p:cBhvr>
                                    </p:animEffect>
                                    <p:anim calcmode="lin" valueType="num">
                                      <p:cBhvr>
                                        <p:cTn id="79"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80"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TotalTime>
  <Words>1406</Words>
  <Application>Microsoft Office PowerPoint</Application>
  <PresentationFormat>On-screen Show (16:9)</PresentationFormat>
  <Paragraphs>220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Office Theme</vt:lpstr>
      <vt:lpstr>PowerPoint Presentation</vt:lpstr>
      <vt:lpstr>CHUYÊN ĐỀ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THỰC HÀNH ĐỌC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CHUYÊN ĐỀ 2:  SÂN KHẤU HÓA TÁC PHẨM VĂN HỌC</dc:title>
  <dc:creator>123456</dc:creator>
  <cp:lastModifiedBy>Vũ Long Hiệp</cp:lastModifiedBy>
  <cp:revision>62</cp:revision>
  <dcterms:created xsi:type="dcterms:W3CDTF">2022-08-16T08:38:10Z</dcterms:created>
  <dcterms:modified xsi:type="dcterms:W3CDTF">2022-09-02T08:53:05Z</dcterms:modified>
</cp:coreProperties>
</file>