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sldIdLst>
    <p:sldId id="333" r:id="rId2"/>
    <p:sldId id="334" r:id="rId3"/>
    <p:sldId id="336" r:id="rId4"/>
    <p:sldId id="335" r:id="rId5"/>
    <p:sldId id="338" r:id="rId6"/>
    <p:sldId id="314" r:id="rId7"/>
    <p:sldId id="320" r:id="rId8"/>
    <p:sldId id="339" r:id="rId9"/>
    <p:sldId id="321" r:id="rId10"/>
    <p:sldId id="322" r:id="rId11"/>
    <p:sldId id="340" r:id="rId12"/>
    <p:sldId id="341" r:id="rId13"/>
    <p:sldId id="342" r:id="rId14"/>
    <p:sldId id="327" r:id="rId15"/>
    <p:sldId id="343" r:id="rId16"/>
    <p:sldId id="344" r:id="rId17"/>
    <p:sldId id="347" r:id="rId18"/>
    <p:sldId id="345" r:id="rId19"/>
    <p:sldId id="34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6103726-2C86-4DD9-B328-BC360AC0105D}">
          <p14:sldIdLst>
            <p14:sldId id="333"/>
            <p14:sldId id="334"/>
            <p14:sldId id="336"/>
            <p14:sldId id="335"/>
            <p14:sldId id="338"/>
            <p14:sldId id="314"/>
            <p14:sldId id="320"/>
            <p14:sldId id="339"/>
            <p14:sldId id="321"/>
            <p14:sldId id="322"/>
            <p14:sldId id="340"/>
            <p14:sldId id="341"/>
            <p14:sldId id="342"/>
            <p14:sldId id="327"/>
            <p14:sldId id="343"/>
            <p14:sldId id="344"/>
            <p14:sldId id="347"/>
            <p14:sldId id="345"/>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7" autoAdjust="0"/>
  </p:normalViewPr>
  <p:slideViewPr>
    <p:cSldViewPr>
      <p:cViewPr varScale="1">
        <p:scale>
          <a:sx n="102" d="100"/>
          <a:sy n="102" d="100"/>
        </p:scale>
        <p:origin x="26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53345-93B0-4E84-8A97-1A2D9CA2EFF4}" type="datetimeFigureOut">
              <a:rPr lang="en-US" smtClean="0"/>
              <a:t>8/26/2022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F5204-EEE6-49B4-816B-CBE9EF35717A}" type="slidenum">
              <a:rPr lang="en-US" smtClean="0"/>
              <a:t>‹#›</a:t>
            </a:fld>
            <a:endParaRPr lang="en-US"/>
          </a:p>
        </p:txBody>
      </p:sp>
    </p:spTree>
    <p:extLst>
      <p:ext uri="{BB962C8B-B14F-4D97-AF65-F5344CB8AC3E}">
        <p14:creationId xmlns:p14="http://schemas.microsoft.com/office/powerpoint/2010/main" val="238793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632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13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F5204-EEE6-49B4-816B-CBE9EF35717A}" type="slidenum">
              <a:rPr lang="en-US" smtClean="0"/>
              <a:t>8</a:t>
            </a:fld>
            <a:endParaRPr lang="en-US"/>
          </a:p>
        </p:txBody>
      </p:sp>
    </p:spTree>
    <p:extLst>
      <p:ext uri="{BB962C8B-B14F-4D97-AF65-F5344CB8AC3E}">
        <p14:creationId xmlns:p14="http://schemas.microsoft.com/office/powerpoint/2010/main" val="359412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F5204-EEE6-49B4-816B-CBE9EF35717A}" type="slidenum">
              <a:rPr lang="en-US" smtClean="0"/>
              <a:t>10</a:t>
            </a:fld>
            <a:endParaRPr lang="en-US"/>
          </a:p>
        </p:txBody>
      </p:sp>
    </p:spTree>
    <p:extLst>
      <p:ext uri="{BB962C8B-B14F-4D97-AF65-F5344CB8AC3E}">
        <p14:creationId xmlns:p14="http://schemas.microsoft.com/office/powerpoint/2010/main" val="247163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7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701429-DB50-465B-8F96-56F62D59BF9A}" type="slidenum">
              <a:rPr lang="zh-CN" altLang="en-US" smtClean="0"/>
              <a:pPr/>
              <a:t>12</a:t>
            </a:fld>
            <a:endParaRPr lang="zh-CN" altLang="en-US"/>
          </a:p>
        </p:txBody>
      </p:sp>
    </p:spTree>
    <p:extLst>
      <p:ext uri="{BB962C8B-B14F-4D97-AF65-F5344CB8AC3E}">
        <p14:creationId xmlns:p14="http://schemas.microsoft.com/office/powerpoint/2010/main" val="266359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911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59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84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7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72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74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6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6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2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节标题">
    <p:bg>
      <p:bgPr>
        <a:solidFill>
          <a:schemeClr val="accent1"/>
        </a:solidFill>
        <a:effectLst/>
      </p:bgPr>
    </p:bg>
    <p:spTree>
      <p:nvGrpSpPr>
        <p:cNvPr id="1" name=""/>
        <p:cNvGrpSpPr/>
        <p:nvPr/>
      </p:nvGrpSpPr>
      <p:grpSpPr>
        <a:xfrm>
          <a:off x="0" y="0"/>
          <a:ext cx="0" cy="0"/>
          <a:chOff x="0" y="0"/>
          <a:chExt cx="0" cy="0"/>
        </a:xfrm>
      </p:grpSpPr>
      <p:grpSp>
        <p:nvGrpSpPr>
          <p:cNvPr id="12" name="组合 11"/>
          <p:cNvGrpSpPr/>
          <p:nvPr userDrawn="1"/>
        </p:nvGrpSpPr>
        <p:grpSpPr>
          <a:xfrm>
            <a:off x="0" y="0"/>
            <a:ext cx="9205356" cy="6858000"/>
            <a:chOff x="0" y="0"/>
            <a:chExt cx="9205356" cy="5143500"/>
          </a:xfrm>
        </p:grpSpPr>
        <p:sp>
          <p:nvSpPr>
            <p:cNvPr id="11" name="矩形 10"/>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0" name="组合 9"/>
            <p:cNvGrpSpPr/>
            <p:nvPr userDrawn="1"/>
          </p:nvGrpSpPr>
          <p:grpSpPr>
            <a:xfrm>
              <a:off x="152400" y="100680"/>
              <a:ext cx="9052956" cy="4991467"/>
              <a:chOff x="152400" y="100680"/>
              <a:chExt cx="9052956" cy="4991467"/>
            </a:xfrm>
          </p:grpSpPr>
          <p:sp>
            <p:nvSpPr>
              <p:cNvPr id="4" name="矩形 3"/>
              <p:cNvSpPr/>
              <p:nvPr userDrawn="1"/>
            </p:nvSpPr>
            <p:spPr>
              <a:xfrm>
                <a:off x="152400" y="209550"/>
                <a:ext cx="8839200" cy="4800600"/>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2237553" flipH="1">
                <a:off x="8332477" y="100680"/>
                <a:ext cx="872879" cy="924706"/>
              </a:xfrm>
              <a:prstGeom prst="rect">
                <a:avLst/>
              </a:prstGeom>
            </p:spPr>
          </p:pic>
          <p:grpSp>
            <p:nvGrpSpPr>
              <p:cNvPr id="2" name="组合 1"/>
              <p:cNvGrpSpPr/>
              <p:nvPr userDrawn="1"/>
            </p:nvGrpSpPr>
            <p:grpSpPr>
              <a:xfrm>
                <a:off x="195471" y="4128820"/>
                <a:ext cx="1814393" cy="963327"/>
                <a:chOff x="195471" y="4128820"/>
                <a:chExt cx="1814393" cy="963327"/>
              </a:xfrm>
            </p:grpSpPr>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471" y="4128820"/>
                  <a:ext cx="1328529" cy="963327"/>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555024">
                  <a:off x="1483296" y="4370791"/>
                  <a:ext cx="526568" cy="632280"/>
                </a:xfrm>
                <a:prstGeom prst="rect">
                  <a:avLst/>
                </a:prstGeom>
              </p:spPr>
            </p:pic>
          </p:grpSp>
        </p:grpSp>
      </p:grpSp>
      <p:sp>
        <p:nvSpPr>
          <p:cNvPr id="7" name="文本框 6"/>
          <p:cNvSpPr txBox="1"/>
          <p:nvPr userDrawn="1"/>
        </p:nvSpPr>
        <p:spPr>
          <a:xfrm>
            <a:off x="228600" y="381000"/>
            <a:ext cx="1569660" cy="369332"/>
          </a:xfrm>
          <a:prstGeom prst="rect">
            <a:avLst/>
          </a:prstGeom>
          <a:noFill/>
        </p:spPr>
        <p:txBody>
          <a:bodyPr wrap="none" rtlCol="0">
            <a:spAutoFit/>
          </a:bodyPr>
          <a:lstStyle/>
          <a:p>
            <a:r>
              <a:rPr lang="zh-CN" altLang="en-US" sz="1800" dirty="0"/>
              <a:t>教育教学分析</a:t>
            </a:r>
          </a:p>
        </p:txBody>
      </p:sp>
    </p:spTree>
    <p:extLst>
      <p:ext uri="{BB962C8B-B14F-4D97-AF65-F5344CB8AC3E}">
        <p14:creationId xmlns:p14="http://schemas.microsoft.com/office/powerpoint/2010/main" val="4242441769"/>
      </p:ext>
    </p:extLst>
  </p:cSld>
  <p:clrMapOvr>
    <a:masterClrMapping/>
  </p:clrMapOvr>
  <mc:AlternateContent xmlns:mc="http://schemas.openxmlformats.org/markup-compatibility/2006" xmlns:p14="http://schemas.microsoft.com/office/powerpoint/2010/main">
    <mc:Choice Requires="p14">
      <p:transition spd="slow" p14:dur="1250" advClick="0" advTm="1000"/>
    </mc:Choice>
    <mc:Fallback xmlns="">
      <p:transition spd="slow" advClick="0"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7"/>
        <p:cNvGrpSpPr/>
        <p:nvPr/>
      </p:nvGrpSpPr>
      <p:grpSpPr>
        <a:xfrm>
          <a:off x="0" y="0"/>
          <a:ext cx="0" cy="0"/>
          <a:chOff x="0" y="0"/>
          <a:chExt cx="0" cy="0"/>
        </a:xfrm>
      </p:grpSpPr>
      <p:sp>
        <p:nvSpPr>
          <p:cNvPr id="170" name="Google Shape;170;p14"/>
          <p:cNvSpPr txBox="1">
            <a:spLocks noGrp="1"/>
          </p:cNvSpPr>
          <p:nvPr>
            <p:ph type="title"/>
          </p:nvPr>
        </p:nvSpPr>
        <p:spPr>
          <a:xfrm>
            <a:off x="1666000" y="4193167"/>
            <a:ext cx="5811900" cy="29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25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1" name="Google Shape;171;p14"/>
          <p:cNvSpPr txBox="1">
            <a:spLocks noGrp="1"/>
          </p:cNvSpPr>
          <p:nvPr>
            <p:ph type="subTitle" idx="1"/>
          </p:nvPr>
        </p:nvSpPr>
        <p:spPr>
          <a:xfrm>
            <a:off x="1666050" y="2268817"/>
            <a:ext cx="5811900" cy="161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52399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29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94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38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25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55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5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27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20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4091"/>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4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5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643"/>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838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19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C56A5-91E0-49B9-8705-B58C3BD8F032}" type="datetimeFigureOut">
              <a:rPr lang="en-US" smtClean="0">
                <a:solidFill>
                  <a:prstClr val="black">
                    <a:tint val="75000"/>
                  </a:prstClr>
                </a:solidFill>
              </a:rPr>
              <a:pPr/>
              <a:t>8/26/2022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7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60CE-CDF1-49C0-83A9-43F90599CC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5198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1399" y="304800"/>
            <a:ext cx="5181601" cy="4572000"/>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89091"/>
            <a:ext cx="2438400" cy="285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4094" y="170329"/>
            <a:ext cx="2792506" cy="104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lang="en-US" sz="1200" b="1" i="1" u="sng" kern="1200" dirty="0" smtClean="0">
                <a:solidFill>
                  <a:srgbClr val="FFFF00"/>
                </a:solidFill>
                <a:latin typeface="Times New Roman" pitchFamily="18" charset="0"/>
                <a:cs typeface="Times New Roman" pitchFamily="18" charset="0"/>
              </a:rPr>
              <a:t>CHUYÊN ĐỀ 2</a:t>
            </a:r>
          </a:p>
          <a:p>
            <a:pPr algn="ctr" defTabSz="685800">
              <a:lnSpc>
                <a:spcPct val="150000"/>
              </a:lnSpc>
              <a:buClrTx/>
            </a:pPr>
            <a:r>
              <a:rPr lang="en-US" b="1" kern="1200" dirty="0" smtClean="0">
                <a:solidFill>
                  <a:srgbClr val="FFFF00"/>
                </a:solidFill>
                <a:latin typeface="Times New Roman" pitchFamily="18" charset="0"/>
                <a:cs typeface="Times New Roman" pitchFamily="18" charset="0"/>
              </a:rPr>
              <a:t>THỰC HÀNH </a:t>
            </a:r>
          </a:p>
          <a:p>
            <a:pPr algn="ctr" defTabSz="685800">
              <a:lnSpc>
                <a:spcPct val="150000"/>
              </a:lnSpc>
              <a:buClrTx/>
            </a:pPr>
            <a:r>
              <a:rPr lang="en-US" b="1" kern="1200" dirty="0" smtClean="0">
                <a:solidFill>
                  <a:srgbClr val="FFFF00"/>
                </a:solidFill>
                <a:latin typeface="Times New Roman" pitchFamily="18" charset="0"/>
                <a:cs typeface="Times New Roman" pitchFamily="18" charset="0"/>
              </a:rPr>
              <a:t>SÂN KHẤU HÓA </a:t>
            </a:r>
            <a:endParaRPr lang="en-US" b="1" kern="1200" dirty="0">
              <a:solidFill>
                <a:srgbClr val="FFFF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B7336328-3054-4E76-B074-DFF3FF73575A}"/>
              </a:ext>
            </a:extLst>
          </p:cNvPr>
          <p:cNvSpPr/>
          <p:nvPr/>
        </p:nvSpPr>
        <p:spPr>
          <a:xfrm>
            <a:off x="1143000" y="4953000"/>
            <a:ext cx="6934200" cy="1433197"/>
          </a:xfrm>
          <a:prstGeom prst="rect">
            <a:avLst/>
          </a:prstGeom>
          <a:solidFill>
            <a:srgbClr val="FFC000"/>
          </a:solidFill>
        </p:spPr>
        <p:style>
          <a:lnRef idx="3">
            <a:schemeClr val="lt1"/>
          </a:lnRef>
          <a:fillRef idx="1">
            <a:schemeClr val="dk1"/>
          </a:fillRef>
          <a:effectRef idx="1">
            <a:schemeClr val="dk1"/>
          </a:effectRef>
          <a:fontRef idx="minor">
            <a:schemeClr val="lt1"/>
          </a:fontRef>
        </p:style>
        <p:txBody>
          <a:bodyPr rtlCol="0" anchor="ctr"/>
          <a:lstStyle/>
          <a:p>
            <a:pPr algn="ctr" defTabSz="685800">
              <a:lnSpc>
                <a:spcPct val="150000"/>
              </a:lnSpc>
              <a:buClrTx/>
            </a:pPr>
            <a:r>
              <a:rPr lang="en-US" sz="3300" b="1" kern="1200" dirty="0" smtClean="0">
                <a:solidFill>
                  <a:prstClr val="white"/>
                </a:solidFill>
                <a:latin typeface="Times New Roman" panose="02020603050405020304" pitchFamily="18" charset="0"/>
                <a:cs typeface="Times New Roman" panose="02020603050405020304" pitchFamily="18" charset="0"/>
              </a:rPr>
              <a:t>RAMAYANA –SỬ THI ẤN ĐỘ</a:t>
            </a:r>
            <a:endParaRPr lang="en-US" sz="3300" b="1" kern="1200" dirty="0" smtClean="0">
              <a:solidFill>
                <a:prstClr val="white"/>
              </a:solidFill>
              <a:latin typeface="Times New Roman" panose="02020603050405020304" pitchFamily="18" charset="0"/>
              <a:cs typeface="Times New Roman" panose="02020603050405020304" pitchFamily="18" charset="0"/>
            </a:endParaRPr>
          </a:p>
          <a:p>
            <a:pPr algn="ctr" defTabSz="685800">
              <a:lnSpc>
                <a:spcPct val="150000"/>
              </a:lnSpc>
              <a:buClrTx/>
            </a:pPr>
            <a:r>
              <a:rPr lang="en-US" sz="4000" b="1" i="1" kern="1200" dirty="0" smtClean="0">
                <a:solidFill>
                  <a:srgbClr val="FF0000"/>
                </a:solidFill>
                <a:latin typeface="Times New Roman" pitchFamily="18" charset="0"/>
                <a:cs typeface="Times New Roman" pitchFamily="18" charset="0"/>
              </a:rPr>
              <a:t>“ </a:t>
            </a:r>
            <a:r>
              <a:rPr lang="en-US" sz="4000" b="1" i="1" kern="1200" dirty="0" smtClean="0">
                <a:solidFill>
                  <a:srgbClr val="FF0000"/>
                </a:solidFill>
                <a:latin typeface="Times New Roman" pitchFamily="18" charset="0"/>
                <a:cs typeface="Times New Roman" pitchFamily="18" charset="0"/>
              </a:rPr>
              <a:t>LỜI BUỘC TỘI”  </a:t>
            </a:r>
            <a:endParaRPr lang="en-US" sz="4000" b="1" i="1" kern="1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573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200"/>
            <a:ext cx="2971799" cy="336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5"/>
          <a:stretch>
            <a:fillRect/>
          </a:stretch>
        </p:blipFill>
        <p:spPr>
          <a:xfrm>
            <a:off x="76200" y="3515856"/>
            <a:ext cx="2895597" cy="3265943"/>
          </a:xfrm>
          <a:prstGeom prst="rect">
            <a:avLst/>
          </a:prstGeom>
        </p:spPr>
      </p:pic>
      <p:sp>
        <p:nvSpPr>
          <p:cNvPr id="3" name="Rectangle 2"/>
          <p:cNvSpPr/>
          <p:nvPr/>
        </p:nvSpPr>
        <p:spPr>
          <a:xfrm>
            <a:off x="3048000" y="0"/>
            <a:ext cx="5943600" cy="5909310"/>
          </a:xfrm>
          <a:prstGeom prst="rect">
            <a:avLst/>
          </a:prstGeom>
        </p:spPr>
        <p:txBody>
          <a:bodyPr wrap="square">
            <a:spAutoFit/>
          </a:bodyPr>
          <a:lstStyle/>
          <a:p>
            <a:r>
              <a:rPr lang="vi-VN" b="1" dirty="0"/>
              <a:t>Cảnh 3: </a:t>
            </a:r>
            <a:endParaRPr lang="en-US" b="1" dirty="0" smtClean="0"/>
          </a:p>
          <a:p>
            <a:endParaRPr lang="vi-VN" b="1" dirty="0"/>
          </a:p>
          <a:p>
            <a:r>
              <a:rPr lang="vi-VN" dirty="0"/>
              <a:t>- </a:t>
            </a:r>
            <a:r>
              <a:rPr lang="vi-VN" dirty="0">
                <a:solidFill>
                  <a:srgbClr val="FF0000"/>
                </a:solidFill>
              </a:rPr>
              <a:t>Đám đông</a:t>
            </a:r>
            <a:r>
              <a:rPr lang="vi-VN" dirty="0"/>
              <a:t>: (</a:t>
            </a:r>
            <a:r>
              <a:rPr lang="vi-VN" i="1" dirty="0"/>
              <a:t>vội chạy tới nâng Xita dậy</a:t>
            </a:r>
            <a:r>
              <a:rPr lang="vi-VN" dirty="0"/>
              <a:t>)</a:t>
            </a:r>
          </a:p>
          <a:p>
            <a:r>
              <a:rPr lang="vi-VN" dirty="0"/>
              <a:t>- </a:t>
            </a:r>
            <a:r>
              <a:rPr lang="vi-VN" dirty="0">
                <a:solidFill>
                  <a:srgbClr val="FF0000"/>
                </a:solidFill>
              </a:rPr>
              <a:t>Hanuman</a:t>
            </a:r>
            <a:r>
              <a:rPr lang="vi-VN" dirty="0"/>
              <a:t>: Kìa huynh trưởng! Ngài lẽ nào để cơn ghen tuông làm cho lú lẫn đến vậy? Chúng ta đều biết phu nhân đã kiên cường và chung thủy như thế nào trong suốt thời gian bị giam cầm tại động quỷ vương! Chúng ta đều biết….</a:t>
            </a:r>
          </a:p>
          <a:p>
            <a:pPr marL="285750" indent="-285750">
              <a:buFontTx/>
              <a:buChar char="-"/>
            </a:pPr>
            <a:r>
              <a:rPr lang="vi-VN" dirty="0" smtClean="0">
                <a:solidFill>
                  <a:srgbClr val="FF0000"/>
                </a:solidFill>
              </a:rPr>
              <a:t>Rama</a:t>
            </a:r>
            <a:r>
              <a:rPr lang="vi-VN" dirty="0"/>
              <a:t>: (</a:t>
            </a:r>
            <a:r>
              <a:rPr lang="vi-VN" i="1" dirty="0"/>
              <a:t>cướp </a:t>
            </a:r>
            <a:r>
              <a:rPr lang="vi-VN" i="1" dirty="0" smtClean="0"/>
              <a:t>lời</a:t>
            </a:r>
            <a:r>
              <a:rPr lang="vi-VN" dirty="0" smtClean="0"/>
              <a:t>) </a:t>
            </a:r>
            <a:r>
              <a:rPr lang="vi-VN" dirty="0"/>
              <a:t>Ta không ghen tuông! Ta không tầm thường mà phải ghen tuông với kẻ thù của mình. Ta không nhận lại người phụ nữ này, vì điều đó sẽ làm ô uế danh dự, uy tín của ta và gia tộc.</a:t>
            </a:r>
          </a:p>
          <a:p>
            <a:r>
              <a:rPr lang="vi-VN" dirty="0"/>
              <a:t>- </a:t>
            </a:r>
            <a:r>
              <a:rPr lang="vi-VN" dirty="0">
                <a:solidFill>
                  <a:srgbClr val="FF0000"/>
                </a:solidFill>
              </a:rPr>
              <a:t>Lacmana</a:t>
            </a:r>
            <a:r>
              <a:rPr lang="vi-VN" dirty="0"/>
              <a:t>: (</a:t>
            </a:r>
            <a:r>
              <a:rPr lang="vi-VN" i="1" dirty="0"/>
              <a:t>lại gần Rama, nhìn thẳng vào mắt Rama</a:t>
            </a:r>
            <a:r>
              <a:rPr lang="vi-VN" dirty="0"/>
              <a:t>) Nhưng em muốn hỏi anh một điều: Anh còn yêu chị Xita không?</a:t>
            </a:r>
          </a:p>
          <a:p>
            <a:r>
              <a:rPr lang="vi-VN" dirty="0"/>
              <a:t>- </a:t>
            </a:r>
            <a:r>
              <a:rPr lang="vi-VN" dirty="0">
                <a:solidFill>
                  <a:srgbClr val="FF0000"/>
                </a:solidFill>
              </a:rPr>
              <a:t>Rama</a:t>
            </a:r>
            <a:r>
              <a:rPr lang="vi-VN" dirty="0"/>
              <a:t>: (</a:t>
            </a:r>
            <a:r>
              <a:rPr lang="vi-VN" i="1" dirty="0"/>
              <a:t>bước vài bước, quay về hướng ngược lại, né tránh ánh nhìn của em và vợ, vẻ mặt căng thẳng, hai bàn tay nắm chặt, giọng dõng dạc</a:t>
            </a:r>
            <a:r>
              <a:rPr lang="vi-VN" dirty="0"/>
              <a:t>) Điều đó không còn quan trọng nữa. Không điều gì quan trọng bằng danh dự của gia đình ta. Đừng thuyết phục ta. Vô ích. </a:t>
            </a:r>
          </a:p>
          <a:p>
            <a:r>
              <a:rPr lang="vi-VN" dirty="0"/>
              <a:t>- </a:t>
            </a:r>
            <a:r>
              <a:rPr lang="vi-VN" dirty="0">
                <a:solidFill>
                  <a:srgbClr val="FF0000"/>
                </a:solidFill>
              </a:rPr>
              <a:t>Xita</a:t>
            </a:r>
            <a:r>
              <a:rPr lang="vi-VN" dirty="0"/>
              <a:t>: </a:t>
            </a:r>
            <a:r>
              <a:rPr lang="vi-VN" dirty="0" smtClean="0"/>
              <a:t>(</a:t>
            </a:r>
            <a:r>
              <a:rPr lang="en-US" dirty="0" smtClean="0"/>
              <a:t> </a:t>
            </a:r>
            <a:r>
              <a:rPr lang="en-US" i="1" dirty="0" err="1" smtClean="0"/>
              <a:t>Mộ</a:t>
            </a:r>
            <a:r>
              <a:rPr lang="vi-VN" i="1" dirty="0" smtClean="0"/>
              <a:t>t </a:t>
            </a:r>
            <a:r>
              <a:rPr lang="vi-VN" i="1" dirty="0"/>
              <a:t>lần nữa gục xuống, nức nở đầy cay đắng</a:t>
            </a:r>
            <a:r>
              <a:rPr lang="vi-VN" dirty="0"/>
              <a:t>)</a:t>
            </a:r>
          </a:p>
        </p:txBody>
      </p:sp>
    </p:spTree>
    <p:extLst>
      <p:ext uri="{BB962C8B-B14F-4D97-AF65-F5344CB8AC3E}">
        <p14:creationId xmlns:p14="http://schemas.microsoft.com/office/powerpoint/2010/main" val="39374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554198" y="2122558"/>
            <a:ext cx="6285054"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THỰC HÀNH</a:t>
            </a:r>
          </a:p>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ĐẠO DIỄN</a:t>
            </a:r>
            <a:endPar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1610721"/>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999839"/>
            <a:ext cx="733128" cy="2468506"/>
          </a:xfrm>
          <a:prstGeom prst="rect">
            <a:avLst/>
          </a:prstGeom>
        </p:spPr>
      </p:pic>
    </p:spTree>
    <p:extLst>
      <p:ext uri="{BB962C8B-B14F-4D97-AF65-F5344CB8AC3E}">
        <p14:creationId xmlns:p14="http://schemas.microsoft.com/office/powerpoint/2010/main" val="36686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2574BE9-AA3A-47E4-8848-C005E5D26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2" name="组合 37">
            <a:extLst>
              <a:ext uri="{FF2B5EF4-FFF2-40B4-BE49-F238E27FC236}">
                <a16:creationId xmlns:a16="http://schemas.microsoft.com/office/drawing/2014/main" id="{73AB08E7-6745-4735-9AA8-76D8F8FB5F46}"/>
              </a:ext>
            </a:extLst>
          </p:cNvPr>
          <p:cNvGrpSpPr/>
          <p:nvPr/>
        </p:nvGrpSpPr>
        <p:grpSpPr>
          <a:xfrm>
            <a:off x="965761" y="2045144"/>
            <a:ext cx="1833770" cy="1380962"/>
            <a:chOff x="-742885" y="0"/>
            <a:chExt cx="9121661" cy="6869276"/>
          </a:xfrm>
        </p:grpSpPr>
        <p:pic>
          <p:nvPicPr>
            <p:cNvPr id="36" name="图片 35">
              <a:extLst>
                <a:ext uri="{FF2B5EF4-FFF2-40B4-BE49-F238E27FC236}">
                  <a16:creationId xmlns:a16="http://schemas.microsoft.com/office/drawing/2014/main" id="{823BA400-E0C4-4E0E-8247-FD7270AA7F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813224" y="0"/>
              <a:ext cx="4565552" cy="6858000"/>
            </a:xfrm>
            <a:prstGeom prst="rect">
              <a:avLst/>
            </a:prstGeom>
          </p:spPr>
        </p:pic>
        <p:pic>
          <p:nvPicPr>
            <p:cNvPr id="37" name="图片 36">
              <a:extLst>
                <a:ext uri="{FF2B5EF4-FFF2-40B4-BE49-F238E27FC236}">
                  <a16:creationId xmlns:a16="http://schemas.microsoft.com/office/drawing/2014/main" id="{F1C17FA2-A0A6-4F66-8140-354BF36A0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742885" y="11276"/>
              <a:ext cx="4565552" cy="6858000"/>
            </a:xfrm>
            <a:prstGeom prst="rect">
              <a:avLst/>
            </a:prstGeom>
          </p:spPr>
        </p:pic>
      </p:grpSp>
      <p:grpSp>
        <p:nvGrpSpPr>
          <p:cNvPr id="3" name="组合 38">
            <a:extLst>
              <a:ext uri="{FF2B5EF4-FFF2-40B4-BE49-F238E27FC236}">
                <a16:creationId xmlns:a16="http://schemas.microsoft.com/office/drawing/2014/main" id="{176C95DE-F5BB-45BF-9F99-2F7D1906684B}"/>
              </a:ext>
            </a:extLst>
          </p:cNvPr>
          <p:cNvGrpSpPr/>
          <p:nvPr/>
        </p:nvGrpSpPr>
        <p:grpSpPr>
          <a:xfrm>
            <a:off x="5917191" y="2056459"/>
            <a:ext cx="1833770" cy="1380962"/>
            <a:chOff x="-742885" y="0"/>
            <a:chExt cx="9121661" cy="6869276"/>
          </a:xfrm>
        </p:grpSpPr>
        <p:pic>
          <p:nvPicPr>
            <p:cNvPr id="40" name="图片 39">
              <a:extLst>
                <a:ext uri="{FF2B5EF4-FFF2-40B4-BE49-F238E27FC236}">
                  <a16:creationId xmlns:a16="http://schemas.microsoft.com/office/drawing/2014/main" id="{E6933C42-3DE4-4AB8-9A58-39E0EAA464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813224" y="0"/>
              <a:ext cx="4565552" cy="6858000"/>
            </a:xfrm>
            <a:prstGeom prst="rect">
              <a:avLst/>
            </a:prstGeom>
          </p:spPr>
        </p:pic>
        <p:pic>
          <p:nvPicPr>
            <p:cNvPr id="41" name="图片 40">
              <a:extLst>
                <a:ext uri="{FF2B5EF4-FFF2-40B4-BE49-F238E27FC236}">
                  <a16:creationId xmlns:a16="http://schemas.microsoft.com/office/drawing/2014/main" id="{02BE1B67-307F-4E0D-97F6-269A027488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742885" y="11276"/>
              <a:ext cx="4565552" cy="6858000"/>
            </a:xfrm>
            <a:prstGeom prst="rect">
              <a:avLst/>
            </a:prstGeom>
          </p:spPr>
        </p:pic>
      </p:grpSp>
      <p:sp>
        <p:nvSpPr>
          <p:cNvPr id="5" name="矩形 4">
            <a:extLst>
              <a:ext uri="{FF2B5EF4-FFF2-40B4-BE49-F238E27FC236}">
                <a16:creationId xmlns:a16="http://schemas.microsoft.com/office/drawing/2014/main" id="{A1B1CEFB-98F4-4626-8ED4-1F9F82F7AA03}"/>
              </a:ext>
            </a:extLst>
          </p:cNvPr>
          <p:cNvSpPr/>
          <p:nvPr/>
        </p:nvSpPr>
        <p:spPr>
          <a:xfrm>
            <a:off x="1206954" y="856975"/>
            <a:ext cx="6750000" cy="118800"/>
          </a:xfrm>
          <a:prstGeom prst="rect">
            <a:avLst/>
          </a:prstGeom>
          <a:solidFill>
            <a:srgbClr val="D1C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 name="矩形 5">
            <a:extLst>
              <a:ext uri="{FF2B5EF4-FFF2-40B4-BE49-F238E27FC236}">
                <a16:creationId xmlns:a16="http://schemas.microsoft.com/office/drawing/2014/main" id="{46625346-6AF6-463E-915D-C1F2335E3997}"/>
              </a:ext>
            </a:extLst>
          </p:cNvPr>
          <p:cNvSpPr/>
          <p:nvPr/>
        </p:nvSpPr>
        <p:spPr>
          <a:xfrm>
            <a:off x="-26883" y="5891512"/>
            <a:ext cx="9170883" cy="117697"/>
          </a:xfrm>
          <a:prstGeom prst="rect">
            <a:avLst/>
          </a:prstGeom>
          <a:solidFill>
            <a:srgbClr val="4E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7" name="图片 6">
            <a:extLst>
              <a:ext uri="{FF2B5EF4-FFF2-40B4-BE49-F238E27FC236}">
                <a16:creationId xmlns:a16="http://schemas.microsoft.com/office/drawing/2014/main" id="{EB81CAF0-07A9-4146-B9F9-B611E48C3E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171138"/>
            <a:ext cx="805543" cy="1838071"/>
          </a:xfrm>
          <a:prstGeom prst="rect">
            <a:avLst/>
          </a:prstGeom>
        </p:spPr>
      </p:pic>
      <p:pic>
        <p:nvPicPr>
          <p:cNvPr id="8" name="图片 7">
            <a:extLst>
              <a:ext uri="{FF2B5EF4-FFF2-40B4-BE49-F238E27FC236}">
                <a16:creationId xmlns:a16="http://schemas.microsoft.com/office/drawing/2014/main" id="{2665E712-CF2B-4454-9B90-148C87E22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65342" y="4171138"/>
            <a:ext cx="805543" cy="1838071"/>
          </a:xfrm>
          <a:prstGeom prst="rect">
            <a:avLst/>
          </a:prstGeom>
        </p:spPr>
      </p:pic>
      <p:pic>
        <p:nvPicPr>
          <p:cNvPr id="9" name="图片 8">
            <a:extLst>
              <a:ext uri="{FF2B5EF4-FFF2-40B4-BE49-F238E27FC236}">
                <a16:creationId xmlns:a16="http://schemas.microsoft.com/office/drawing/2014/main" id="{56FF84A4-19AE-4FC0-9341-9A58134F45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H="1">
            <a:off x="8072692" y="488612"/>
            <a:ext cx="729553" cy="1466833"/>
          </a:xfrm>
          <a:prstGeom prst="rect">
            <a:avLst/>
          </a:prstGeom>
        </p:spPr>
      </p:pic>
      <p:pic>
        <p:nvPicPr>
          <p:cNvPr id="10" name="图片 9">
            <a:extLst>
              <a:ext uri="{FF2B5EF4-FFF2-40B4-BE49-F238E27FC236}">
                <a16:creationId xmlns:a16="http://schemas.microsoft.com/office/drawing/2014/main" id="{5EE32E41-C085-462A-9D96-7A0D9294DF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40753" y="488610"/>
            <a:ext cx="729553" cy="1466834"/>
          </a:xfrm>
          <a:prstGeom prst="rect">
            <a:avLst/>
          </a:prstGeom>
        </p:spPr>
      </p:pic>
      <p:sp>
        <p:nvSpPr>
          <p:cNvPr id="11" name="PA-矩形 12">
            <a:extLst>
              <a:ext uri="{FF2B5EF4-FFF2-40B4-BE49-F238E27FC236}">
                <a16:creationId xmlns:a16="http://schemas.microsoft.com/office/drawing/2014/main" id="{A9FFD570-3F0F-44F4-9649-23A2CDDB5DC0}"/>
              </a:ext>
            </a:extLst>
          </p:cNvPr>
          <p:cNvSpPr/>
          <p:nvPr>
            <p:custDataLst>
              <p:tags r:id="rId1"/>
            </p:custDataLst>
          </p:nvPr>
        </p:nvSpPr>
        <p:spPr>
          <a:xfrm>
            <a:off x="1783976" y="1085083"/>
            <a:ext cx="5531224" cy="646331"/>
          </a:xfrm>
          <a:prstGeom prst="rect">
            <a:avLst/>
          </a:prstGeom>
          <a:ln>
            <a:noFill/>
          </a:ln>
        </p:spPr>
        <p:txBody>
          <a:bodyPr wrap="square">
            <a:spAutoFit/>
            <a:scene3d>
              <a:camera prst="orthographicFront"/>
              <a:lightRig rig="threePt" dir="t"/>
            </a:scene3d>
            <a:sp3d contourW="12700"/>
          </a:bodyPr>
          <a:lstStyle/>
          <a:p>
            <a:pPr algn="ctr" defTabSz="685800">
              <a:defRPr/>
            </a:pPr>
            <a:r>
              <a:rPr lang="en-US" altLang="zh-CN" sz="3600" dirty="0">
                <a:solidFill>
                  <a:schemeClr val="tx1">
                    <a:lumMod val="85000"/>
                    <a:lumOff val="15000"/>
                  </a:schemeClr>
                </a:solidFill>
                <a:latin typeface="Times New Roman" pitchFamily="18" charset="0"/>
                <a:ea typeface="义启紫水晶体" panose="02010601030101010101" pitchFamily="2" charset="-122"/>
                <a:cs typeface="Times New Roman" pitchFamily="18" charset="0"/>
                <a:sym typeface="FZHei-B01S" panose="02010601030101010101" pitchFamily="2" charset="-122"/>
              </a:rPr>
              <a:t>CÁC BƯỚC TRIỂN KHAI</a:t>
            </a:r>
            <a:endParaRPr lang="zh-CN" altLang="en-US" sz="3600" dirty="0">
              <a:solidFill>
                <a:schemeClr val="tx1">
                  <a:lumMod val="85000"/>
                  <a:lumOff val="15000"/>
                </a:schemeClr>
              </a:solidFill>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grpSp>
        <p:nvGrpSpPr>
          <p:cNvPr id="12" name="组合 14">
            <a:extLst>
              <a:ext uri="{FF2B5EF4-FFF2-40B4-BE49-F238E27FC236}">
                <a16:creationId xmlns:a16="http://schemas.microsoft.com/office/drawing/2014/main" id="{C53109E4-5A91-46A6-B6ED-30672E589AEC}"/>
              </a:ext>
            </a:extLst>
          </p:cNvPr>
          <p:cNvGrpSpPr/>
          <p:nvPr/>
        </p:nvGrpSpPr>
        <p:grpSpPr>
          <a:xfrm>
            <a:off x="1550172" y="2504266"/>
            <a:ext cx="603089" cy="596775"/>
            <a:chOff x="2369630" y="1760606"/>
            <a:chExt cx="804119" cy="795700"/>
          </a:xfrm>
        </p:grpSpPr>
        <p:sp>
          <p:nvSpPr>
            <p:cNvPr id="16" name="椭圆 15">
              <a:extLst>
                <a:ext uri="{FF2B5EF4-FFF2-40B4-BE49-F238E27FC236}">
                  <a16:creationId xmlns:a16="http://schemas.microsoft.com/office/drawing/2014/main" id="{A140090D-E142-4225-9EE4-4ADC5C54797D}"/>
                </a:ext>
              </a:extLst>
            </p:cNvPr>
            <p:cNvSpPr/>
            <p:nvPr/>
          </p:nvSpPr>
          <p:spPr>
            <a:xfrm>
              <a:off x="2369630" y="1760606"/>
              <a:ext cx="804119" cy="795700"/>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zh-CN" altLang="en-US" sz="1350" dirty="0">
                <a:solidFill>
                  <a:prstClr val="black"/>
                </a:solidFill>
                <a:latin typeface="义启紫水晶体" panose="02010601030101010101" pitchFamily="2" charset="-122"/>
                <a:ea typeface="义启紫水晶体" panose="02010601030101010101" pitchFamily="2" charset="-122"/>
              </a:endParaRPr>
            </a:p>
          </p:txBody>
        </p:sp>
        <p:sp>
          <p:nvSpPr>
            <p:cNvPr id="17" name="Text Placeholder 3">
              <a:extLst>
                <a:ext uri="{FF2B5EF4-FFF2-40B4-BE49-F238E27FC236}">
                  <a16:creationId xmlns:a16="http://schemas.microsoft.com/office/drawing/2014/main" id="{F2D63AA1-ABC4-4275-9A16-2CBD85AA5B56}"/>
                </a:ext>
              </a:extLst>
            </p:cNvPr>
            <p:cNvSpPr txBox="1">
              <a:spLocks/>
            </p:cNvSpPr>
            <p:nvPr/>
          </p:nvSpPr>
          <p:spPr>
            <a:xfrm>
              <a:off x="2539787" y="1873571"/>
              <a:ext cx="521511" cy="492443"/>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2400" dirty="0">
                  <a:solidFill>
                    <a:prstClr val="black"/>
                  </a:solidFill>
                  <a:latin typeface="义启紫水晶体" panose="02010601030101010101" pitchFamily="2" charset="-122"/>
                  <a:ea typeface="义启紫水晶体" panose="02010601030101010101" pitchFamily="2" charset="-122"/>
                  <a:cs typeface="Arial" panose="020B0604020202020204" pitchFamily="34" charset="0"/>
                </a:rPr>
                <a:t>01</a:t>
              </a:r>
            </a:p>
          </p:txBody>
        </p:sp>
      </p:grpSp>
      <p:grpSp>
        <p:nvGrpSpPr>
          <p:cNvPr id="13" name="组合 26">
            <a:extLst>
              <a:ext uri="{FF2B5EF4-FFF2-40B4-BE49-F238E27FC236}">
                <a16:creationId xmlns:a16="http://schemas.microsoft.com/office/drawing/2014/main" id="{63915F2E-EDC3-471E-865F-66CC0588E73E}"/>
              </a:ext>
            </a:extLst>
          </p:cNvPr>
          <p:cNvGrpSpPr/>
          <p:nvPr/>
        </p:nvGrpSpPr>
        <p:grpSpPr>
          <a:xfrm>
            <a:off x="6494642" y="2493067"/>
            <a:ext cx="603089" cy="596775"/>
            <a:chOff x="5341783" y="1754825"/>
            <a:chExt cx="804119" cy="795700"/>
          </a:xfrm>
        </p:grpSpPr>
        <p:sp>
          <p:nvSpPr>
            <p:cNvPr id="28" name="椭圆 27">
              <a:extLst>
                <a:ext uri="{FF2B5EF4-FFF2-40B4-BE49-F238E27FC236}">
                  <a16:creationId xmlns:a16="http://schemas.microsoft.com/office/drawing/2014/main" id="{84DFF18C-6A50-4112-9D47-6F402CD78DA3}"/>
                </a:ext>
              </a:extLst>
            </p:cNvPr>
            <p:cNvSpPr/>
            <p:nvPr/>
          </p:nvSpPr>
          <p:spPr>
            <a:xfrm>
              <a:off x="5341783" y="1754825"/>
              <a:ext cx="804119" cy="795700"/>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zh-CN" altLang="en-US" sz="1350" dirty="0">
                <a:solidFill>
                  <a:prstClr val="black"/>
                </a:solidFill>
                <a:latin typeface="义启紫水晶体" panose="02010601030101010101" pitchFamily="2" charset="-122"/>
                <a:ea typeface="义启紫水晶体" panose="02010601030101010101" pitchFamily="2" charset="-122"/>
              </a:endParaRPr>
            </a:p>
          </p:txBody>
        </p:sp>
        <p:sp>
          <p:nvSpPr>
            <p:cNvPr id="29" name="Text Placeholder 3">
              <a:extLst>
                <a:ext uri="{FF2B5EF4-FFF2-40B4-BE49-F238E27FC236}">
                  <a16:creationId xmlns:a16="http://schemas.microsoft.com/office/drawing/2014/main" id="{6AF5640D-E67C-4B62-9741-54C9048A9C80}"/>
                </a:ext>
              </a:extLst>
            </p:cNvPr>
            <p:cNvSpPr txBox="1">
              <a:spLocks/>
            </p:cNvSpPr>
            <p:nvPr/>
          </p:nvSpPr>
          <p:spPr>
            <a:xfrm>
              <a:off x="5491102" y="1848397"/>
              <a:ext cx="521511" cy="492443"/>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2400" dirty="0">
                  <a:solidFill>
                    <a:prstClr val="black"/>
                  </a:solidFill>
                  <a:latin typeface="义启紫水晶体" panose="02010601030101010101" pitchFamily="2" charset="-122"/>
                  <a:ea typeface="义启紫水晶体" panose="02010601030101010101" pitchFamily="2" charset="-122"/>
                  <a:cs typeface="Arial" panose="020B0604020202020204" pitchFamily="34" charset="0"/>
                </a:rPr>
                <a:t>03</a:t>
              </a:r>
            </a:p>
          </p:txBody>
        </p:sp>
      </p:grpSp>
      <p:sp>
        <p:nvSpPr>
          <p:cNvPr id="45" name="Rectangle 44"/>
          <p:cNvSpPr/>
          <p:nvPr/>
        </p:nvSpPr>
        <p:spPr>
          <a:xfrm>
            <a:off x="1012370" y="3502312"/>
            <a:ext cx="1785260" cy="923330"/>
          </a:xfrm>
          <a:prstGeom prst="rect">
            <a:avLst/>
          </a:prstGeom>
        </p:spPr>
        <p:txBody>
          <a:bodyPr wrap="square">
            <a:spAutoFit/>
          </a:bodyPr>
          <a:lstStyle/>
          <a:p>
            <a:r>
              <a:rPr lang="en-US" sz="2700" dirty="0" err="1">
                <a:latin typeface="Times New Roman" pitchFamily="18" charset="0"/>
              </a:rPr>
              <a:t>Bài</a:t>
            </a:r>
            <a:r>
              <a:rPr lang="en-US" sz="2700" dirty="0">
                <a:latin typeface="Times New Roman" pitchFamily="18" charset="0"/>
              </a:rPr>
              <a:t> </a:t>
            </a:r>
            <a:r>
              <a:rPr lang="en-US" sz="2700" dirty="0" err="1">
                <a:latin typeface="Times New Roman" pitchFamily="18" charset="0"/>
              </a:rPr>
              <a:t>trí</a:t>
            </a:r>
            <a:r>
              <a:rPr lang="en-US" sz="2700" dirty="0">
                <a:latin typeface="Times New Roman" pitchFamily="18" charset="0"/>
              </a:rPr>
              <a:t> </a:t>
            </a:r>
            <a:r>
              <a:rPr lang="en-US" sz="2700" dirty="0" err="1">
                <a:latin typeface="Times New Roman" pitchFamily="18" charset="0"/>
              </a:rPr>
              <a:t>sân</a:t>
            </a:r>
            <a:r>
              <a:rPr lang="en-US" sz="2700" dirty="0">
                <a:latin typeface="Times New Roman" pitchFamily="18" charset="0"/>
              </a:rPr>
              <a:t> </a:t>
            </a:r>
            <a:r>
              <a:rPr lang="en-US" sz="2700" dirty="0" err="1">
                <a:latin typeface="Times New Roman" pitchFamily="18" charset="0"/>
              </a:rPr>
              <a:t>khấu</a:t>
            </a:r>
            <a:endParaRPr lang="en-US" sz="2700" dirty="0">
              <a:latin typeface="Times New Roman" pitchFamily="18" charset="0"/>
            </a:endParaRPr>
          </a:p>
        </p:txBody>
      </p:sp>
      <p:sp>
        <p:nvSpPr>
          <p:cNvPr id="46" name="Rectangle 45"/>
          <p:cNvSpPr/>
          <p:nvPr/>
        </p:nvSpPr>
        <p:spPr>
          <a:xfrm>
            <a:off x="3649137" y="3486446"/>
            <a:ext cx="1652207" cy="1338828"/>
          </a:xfrm>
          <a:prstGeom prst="rect">
            <a:avLst/>
          </a:prstGeom>
        </p:spPr>
        <p:txBody>
          <a:bodyPr wrap="square">
            <a:spAutoFit/>
          </a:bodyPr>
          <a:lstStyle/>
          <a:p>
            <a:r>
              <a:rPr lang="en-US" sz="2700" dirty="0" err="1">
                <a:latin typeface="Times New Roman" pitchFamily="18" charset="0"/>
              </a:rPr>
              <a:t>Các</a:t>
            </a:r>
            <a:r>
              <a:rPr lang="en-US" sz="2700" dirty="0">
                <a:latin typeface="Times New Roman" pitchFamily="18" charset="0"/>
              </a:rPr>
              <a:t> </a:t>
            </a:r>
            <a:r>
              <a:rPr lang="en-US" sz="2700" dirty="0" err="1">
                <a:latin typeface="Times New Roman" pitchFamily="18" charset="0"/>
              </a:rPr>
              <a:t>hoạt</a:t>
            </a:r>
            <a:r>
              <a:rPr lang="en-US" sz="2700" dirty="0">
                <a:latin typeface="Times New Roman" pitchFamily="18" charset="0"/>
              </a:rPr>
              <a:t> </a:t>
            </a:r>
            <a:r>
              <a:rPr lang="en-US" sz="2700" dirty="0" err="1">
                <a:latin typeface="Times New Roman" pitchFamily="18" charset="0"/>
              </a:rPr>
              <a:t>động</a:t>
            </a:r>
            <a:r>
              <a:rPr lang="en-US" sz="2700" dirty="0">
                <a:latin typeface="Times New Roman" pitchFamily="18" charset="0"/>
              </a:rPr>
              <a:t> </a:t>
            </a:r>
            <a:r>
              <a:rPr lang="en-US" sz="2700" dirty="0" err="1">
                <a:latin typeface="Times New Roman" pitchFamily="18" charset="0"/>
              </a:rPr>
              <a:t>phân</a:t>
            </a:r>
            <a:r>
              <a:rPr lang="en-US" sz="2700" dirty="0">
                <a:latin typeface="Times New Roman" pitchFamily="18" charset="0"/>
              </a:rPr>
              <a:t> </a:t>
            </a:r>
            <a:r>
              <a:rPr lang="en-US" sz="2700" dirty="0" err="1">
                <a:latin typeface="Times New Roman" pitchFamily="18" charset="0"/>
              </a:rPr>
              <a:t>cảnh</a:t>
            </a:r>
            <a:endParaRPr lang="en-US" sz="2700" dirty="0">
              <a:latin typeface="Times New Roman" pitchFamily="18" charset="0"/>
            </a:endParaRPr>
          </a:p>
        </p:txBody>
      </p:sp>
      <p:grpSp>
        <p:nvGrpSpPr>
          <p:cNvPr id="24" name="组合 37">
            <a:extLst>
              <a:ext uri="{FF2B5EF4-FFF2-40B4-BE49-F238E27FC236}">
                <a16:creationId xmlns:a16="http://schemas.microsoft.com/office/drawing/2014/main" id="{73AB08E7-6745-4735-9AA8-76D8F8FB5F46}"/>
              </a:ext>
            </a:extLst>
          </p:cNvPr>
          <p:cNvGrpSpPr/>
          <p:nvPr/>
        </p:nvGrpSpPr>
        <p:grpSpPr>
          <a:xfrm>
            <a:off x="3518455" y="2072359"/>
            <a:ext cx="1833770" cy="1380962"/>
            <a:chOff x="-742885" y="0"/>
            <a:chExt cx="9121661" cy="6869276"/>
          </a:xfrm>
        </p:grpSpPr>
        <p:pic>
          <p:nvPicPr>
            <p:cNvPr id="25" name="图片 35">
              <a:extLst>
                <a:ext uri="{FF2B5EF4-FFF2-40B4-BE49-F238E27FC236}">
                  <a16:creationId xmlns:a16="http://schemas.microsoft.com/office/drawing/2014/main" id="{823BA400-E0C4-4E0E-8247-FD7270AA7F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813224" y="0"/>
              <a:ext cx="4565552" cy="6858000"/>
            </a:xfrm>
            <a:prstGeom prst="rect">
              <a:avLst/>
            </a:prstGeom>
          </p:spPr>
        </p:pic>
        <p:pic>
          <p:nvPicPr>
            <p:cNvPr id="26" name="图片 36">
              <a:extLst>
                <a:ext uri="{FF2B5EF4-FFF2-40B4-BE49-F238E27FC236}">
                  <a16:creationId xmlns:a16="http://schemas.microsoft.com/office/drawing/2014/main" id="{F1C17FA2-A0A6-4F66-8140-354BF36A0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742885" y="11276"/>
              <a:ext cx="4565552" cy="6858000"/>
            </a:xfrm>
            <a:prstGeom prst="rect">
              <a:avLst/>
            </a:prstGeom>
          </p:spPr>
        </p:pic>
      </p:grpSp>
      <p:grpSp>
        <p:nvGrpSpPr>
          <p:cNvPr id="27" name="组合 14">
            <a:extLst>
              <a:ext uri="{FF2B5EF4-FFF2-40B4-BE49-F238E27FC236}">
                <a16:creationId xmlns:a16="http://schemas.microsoft.com/office/drawing/2014/main" id="{C53109E4-5A91-46A6-B6ED-30672E589AEC}"/>
              </a:ext>
            </a:extLst>
          </p:cNvPr>
          <p:cNvGrpSpPr/>
          <p:nvPr/>
        </p:nvGrpSpPr>
        <p:grpSpPr>
          <a:xfrm>
            <a:off x="4102867" y="2531481"/>
            <a:ext cx="603089" cy="596775"/>
            <a:chOff x="2369630" y="1760606"/>
            <a:chExt cx="804119" cy="795700"/>
          </a:xfrm>
        </p:grpSpPr>
        <p:sp>
          <p:nvSpPr>
            <p:cNvPr id="30" name="椭圆 15">
              <a:extLst>
                <a:ext uri="{FF2B5EF4-FFF2-40B4-BE49-F238E27FC236}">
                  <a16:creationId xmlns:a16="http://schemas.microsoft.com/office/drawing/2014/main" id="{A140090D-E142-4225-9EE4-4ADC5C54797D}"/>
                </a:ext>
              </a:extLst>
            </p:cNvPr>
            <p:cNvSpPr/>
            <p:nvPr/>
          </p:nvSpPr>
          <p:spPr>
            <a:xfrm>
              <a:off x="2369630" y="1760606"/>
              <a:ext cx="804119" cy="795700"/>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defRPr/>
              </a:pPr>
              <a:endParaRPr lang="zh-CN" altLang="en-US" sz="1350" dirty="0">
                <a:solidFill>
                  <a:prstClr val="black"/>
                </a:solidFill>
                <a:latin typeface="义启紫水晶体" panose="02010601030101010101" pitchFamily="2" charset="-122"/>
                <a:ea typeface="义启紫水晶体" panose="02010601030101010101" pitchFamily="2" charset="-122"/>
              </a:endParaRPr>
            </a:p>
          </p:txBody>
        </p:sp>
        <p:sp>
          <p:nvSpPr>
            <p:cNvPr id="31" name="Text Placeholder 3">
              <a:extLst>
                <a:ext uri="{FF2B5EF4-FFF2-40B4-BE49-F238E27FC236}">
                  <a16:creationId xmlns:a16="http://schemas.microsoft.com/office/drawing/2014/main" id="{F2D63AA1-ABC4-4275-9A16-2CBD85AA5B56}"/>
                </a:ext>
              </a:extLst>
            </p:cNvPr>
            <p:cNvSpPr txBox="1">
              <a:spLocks/>
            </p:cNvSpPr>
            <p:nvPr/>
          </p:nvSpPr>
          <p:spPr>
            <a:xfrm>
              <a:off x="2539787" y="1873571"/>
              <a:ext cx="521511" cy="492443"/>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2400" dirty="0">
                  <a:solidFill>
                    <a:prstClr val="black"/>
                  </a:solidFill>
                  <a:latin typeface="义启紫水晶体" panose="02010601030101010101" pitchFamily="2" charset="-122"/>
                  <a:ea typeface="义启紫水晶体" panose="02010601030101010101" pitchFamily="2" charset="-122"/>
                  <a:cs typeface="Arial" panose="020B0604020202020204" pitchFamily="34" charset="0"/>
                </a:rPr>
                <a:t>02</a:t>
              </a:r>
            </a:p>
          </p:txBody>
        </p:sp>
      </p:grpSp>
      <p:sp>
        <p:nvSpPr>
          <p:cNvPr id="32" name="Rectangle 31"/>
          <p:cNvSpPr/>
          <p:nvPr/>
        </p:nvSpPr>
        <p:spPr>
          <a:xfrm>
            <a:off x="6393941" y="3502778"/>
            <a:ext cx="1820936" cy="923330"/>
          </a:xfrm>
          <a:prstGeom prst="rect">
            <a:avLst/>
          </a:prstGeom>
        </p:spPr>
        <p:txBody>
          <a:bodyPr wrap="square">
            <a:spAutoFit/>
          </a:bodyPr>
          <a:lstStyle/>
          <a:p>
            <a:pPr algn="just"/>
            <a:r>
              <a:rPr lang="en-US" sz="2700" dirty="0" err="1">
                <a:latin typeface="Times New Roman" pitchFamily="18" charset="0"/>
              </a:rPr>
              <a:t>Phân</a:t>
            </a:r>
            <a:r>
              <a:rPr lang="en-US" sz="2700" dirty="0">
                <a:latin typeface="Times New Roman" pitchFamily="18" charset="0"/>
              </a:rPr>
              <a:t> </a:t>
            </a:r>
            <a:r>
              <a:rPr lang="en-US" sz="2700" dirty="0" err="1">
                <a:latin typeface="Times New Roman" pitchFamily="18" charset="0"/>
              </a:rPr>
              <a:t>vai</a:t>
            </a:r>
            <a:endParaRPr lang="en-US" sz="2700" dirty="0">
              <a:latin typeface="Times New Roman" pitchFamily="18" charset="0"/>
            </a:endParaRPr>
          </a:p>
          <a:p>
            <a:pPr algn="just"/>
            <a:r>
              <a:rPr lang="en-US" sz="2700" dirty="0" err="1">
                <a:latin typeface="Times New Roman" pitchFamily="18" charset="0"/>
              </a:rPr>
              <a:t>v</a:t>
            </a:r>
            <a:r>
              <a:rPr lang="en-US" sz="2700" dirty="0" err="1">
                <a:latin typeface="Times New Roman" pitchFamily="18" charset="0"/>
              </a:rPr>
              <a:t>à</a:t>
            </a:r>
            <a:r>
              <a:rPr lang="en-US" sz="2700" dirty="0">
                <a:latin typeface="Times New Roman" pitchFamily="18" charset="0"/>
              </a:rPr>
              <a:t> </a:t>
            </a:r>
            <a:r>
              <a:rPr lang="en-US" sz="2700" dirty="0" err="1">
                <a:latin typeface="Times New Roman" pitchFamily="18" charset="0"/>
              </a:rPr>
              <a:t>Diễn</a:t>
            </a:r>
            <a:r>
              <a:rPr lang="en-US" sz="2700" dirty="0">
                <a:latin typeface="Times New Roman" pitchFamily="18" charset="0"/>
              </a:rPr>
              <a:t> </a:t>
            </a:r>
            <a:endParaRPr lang="en-US" sz="2700" dirty="0">
              <a:latin typeface="Times New Roman" pitchFamily="18" charset="0"/>
            </a:endParaRPr>
          </a:p>
        </p:txBody>
      </p:sp>
    </p:spTree>
    <p:extLst>
      <p:ext uri="{BB962C8B-B14F-4D97-AF65-F5344CB8AC3E}">
        <p14:creationId xmlns:p14="http://schemas.microsoft.com/office/powerpoint/2010/main" val="268891732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750"/>
                                        <p:tgtEl>
                                          <p:spTgt spid="6"/>
                                        </p:tgtEl>
                                      </p:cBhvr>
                                    </p:animEffect>
                                  </p:childTnLst>
                                </p:cTn>
                              </p:par>
                            </p:childTnLst>
                          </p:cTn>
                        </p:par>
                        <p:par>
                          <p:cTn id="11" fill="hold">
                            <p:stCondLst>
                              <p:cond delay="75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75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75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75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p:stCondLst>
                              <p:cond delay="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750" fill="hold"/>
                                        <p:tgtEl>
                                          <p:spTgt spid="12"/>
                                        </p:tgtEl>
                                        <p:attrNameLst>
                                          <p:attrName>ppt_x</p:attrName>
                                        </p:attrNameLst>
                                      </p:cBhvr>
                                      <p:tavLst>
                                        <p:tav tm="0">
                                          <p:val>
                                            <p:strVal val="0-#ppt_w/2"/>
                                          </p:val>
                                        </p:tav>
                                        <p:tav tm="100000">
                                          <p:val>
                                            <p:strVal val="#ppt_x"/>
                                          </p:val>
                                        </p:tav>
                                      </p:tavLst>
                                    </p:anim>
                                    <p:anim calcmode="lin" valueType="num">
                                      <p:cBhvr additive="base">
                                        <p:cTn id="40" dur="750" fill="hold"/>
                                        <p:tgtEl>
                                          <p:spTgt spid="12"/>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0-#ppt_w/2"/>
                                          </p:val>
                                        </p:tav>
                                        <p:tav tm="100000">
                                          <p:val>
                                            <p:strVal val="#ppt_x"/>
                                          </p:val>
                                        </p:tav>
                                      </p:tavLst>
                                    </p:anim>
                                    <p:anim calcmode="lin" valueType="num">
                                      <p:cBhvr additive="base">
                                        <p:cTn id="54" dur="750" fill="hold"/>
                                        <p:tgtEl>
                                          <p:spTgt spid="27"/>
                                        </p:tgtEl>
                                        <p:attrNameLst>
                                          <p:attrName>ppt_y</p:attrName>
                                        </p:attrNameLst>
                                      </p:cBhvr>
                                      <p:tavLst>
                                        <p:tav tm="0">
                                          <p:val>
                                            <p:strVal val="#ppt_y"/>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750" fill="hold"/>
                                        <p:tgtEl>
                                          <p:spTgt spid="13"/>
                                        </p:tgtEl>
                                        <p:attrNameLst>
                                          <p:attrName>ppt_x</p:attrName>
                                        </p:attrNameLst>
                                      </p:cBhvr>
                                      <p:tavLst>
                                        <p:tav tm="0">
                                          <p:val>
                                            <p:strVal val="0-#ppt_w/2"/>
                                          </p:val>
                                        </p:tav>
                                        <p:tav tm="100000">
                                          <p:val>
                                            <p:strVal val="#ppt_x"/>
                                          </p:val>
                                        </p:tav>
                                      </p:tavLst>
                                    </p:anim>
                                    <p:anim calcmode="lin" valueType="num">
                                      <p:cBhvr additive="base">
                                        <p:cTn id="71" dur="750" fill="hold"/>
                                        <p:tgtEl>
                                          <p:spTgt spid="13"/>
                                        </p:tgtEl>
                                        <p:attrNameLst>
                                          <p:attrName>ppt_y</p:attrName>
                                        </p:attrNameLst>
                                      </p:cBhvr>
                                      <p:tavLst>
                                        <p:tav tm="0">
                                          <p:val>
                                            <p:strVal val="#ppt_y"/>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45" grpId="0"/>
      <p:bldP spid="46"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794009" y="2122558"/>
            <a:ext cx="5805435"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p>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BIỂU DIỄN</a:t>
            </a:r>
            <a:endPar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1610721"/>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999839"/>
            <a:ext cx="733128" cy="2468506"/>
          </a:xfrm>
          <a:prstGeom prst="rect">
            <a:avLst/>
          </a:prstGeom>
        </p:spPr>
      </p:pic>
    </p:spTree>
    <p:extLst>
      <p:ext uri="{BB962C8B-B14F-4D97-AF65-F5344CB8AC3E}">
        <p14:creationId xmlns:p14="http://schemas.microsoft.com/office/powerpoint/2010/main" val="39897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274639"/>
            <a:ext cx="3285565" cy="63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590365" y="533400"/>
            <a:ext cx="5248835" cy="4524315"/>
          </a:xfrm>
          <a:prstGeom prst="rect">
            <a:avLst/>
          </a:prstGeom>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Phân vai</a:t>
            </a:r>
            <a:r>
              <a:rPr lang="en-US" sz="3200" dirty="0">
                <a:solidFill>
                  <a:srgbClr val="FF0000"/>
                </a:solidFill>
                <a:latin typeface="Times New Roman" panose="02020603050405020304" pitchFamily="18" charset="0"/>
                <a:cs typeface="Times New Roman" panose="02020603050405020304" pitchFamily="18" charset="0"/>
              </a:rPr>
              <a:t>: </a:t>
            </a:r>
            <a:endParaRPr lang="vi-VN" sz="3200" dirty="0">
              <a:solidFill>
                <a:srgbClr val="FF0000"/>
              </a:solidFill>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- 1 HS dẫn </a:t>
            </a:r>
            <a:r>
              <a:rPr lang="en-US" sz="3200" dirty="0" err="1">
                <a:latin typeface="Times New Roman" panose="02020603050405020304" pitchFamily="18" charset="0"/>
                <a:cs typeface="Times New Roman" panose="02020603050405020304" pitchFamily="18" charset="0"/>
              </a:rPr>
              <a:t>chuyện</a:t>
            </a:r>
            <a:endParaRPr lang="vi-VN" sz="3200" dirty="0">
              <a:latin typeface="Times New Roman" panose="02020603050405020304" pitchFamily="18" charset="0"/>
              <a:cs typeface="Times New Roman" panose="02020603050405020304" pitchFamily="18" charset="0"/>
            </a:endParaRPr>
          </a:p>
          <a:p>
            <a:pPr marL="342900" indent="-342900">
              <a:buFontTx/>
              <a:buChar char="-"/>
            </a:pPr>
            <a:r>
              <a:rPr lang="vi-VN" sz="3200" dirty="0" smtClean="0">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HS đóng vai </a:t>
            </a:r>
            <a:r>
              <a:rPr lang="en-US" sz="3200" dirty="0" smtClean="0">
                <a:latin typeface="Times New Roman" panose="02020603050405020304" pitchFamily="18" charset="0"/>
                <a:cs typeface="Times New Roman" panose="02020603050405020304" pitchFamily="18" charset="0"/>
              </a:rPr>
              <a:t>Ra ma</a:t>
            </a:r>
          </a:p>
          <a:p>
            <a:pPr marL="342900" indent="-342900">
              <a:buFontTx/>
              <a:buChar char="-"/>
            </a:pPr>
            <a:r>
              <a:rPr lang="en-US" sz="3200" dirty="0" smtClean="0">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H</a:t>
            </a:r>
            <a:r>
              <a:rPr lang="en-US" sz="3200" dirty="0" smtClean="0">
                <a:latin typeface="Times New Roman" panose="02020603050405020304" pitchFamily="18" charset="0"/>
                <a:cs typeface="Times New Roman" panose="02020603050405020304" pitchFamily="18" charset="0"/>
              </a:rPr>
              <a:t>s </a:t>
            </a:r>
            <a:r>
              <a:rPr lang="en-US" sz="3200" dirty="0" err="1" smtClean="0">
                <a:latin typeface="Times New Roman" panose="02020603050405020304" pitchFamily="18" charset="0"/>
                <a:cs typeface="Times New Roman" panose="02020603050405020304" pitchFamily="18" charset="0"/>
              </a:rPr>
              <a:t>vai</a:t>
            </a:r>
            <a:r>
              <a:rPr lang="en-US" sz="3200" dirty="0" smtClean="0">
                <a:latin typeface="Times New Roman" panose="02020603050405020304" pitchFamily="18" charset="0"/>
                <a:cs typeface="Times New Roman" panose="02020603050405020304" pitchFamily="18" charset="0"/>
              </a:rPr>
              <a:t> Xi ta</a:t>
            </a:r>
            <a:endParaRPr lang="vi-VN" sz="3200" dirty="0">
              <a:latin typeface="Times New Roman" panose="02020603050405020304" pitchFamily="18" charset="0"/>
              <a:cs typeface="Times New Roman" panose="02020603050405020304" pitchFamily="18" charset="0"/>
            </a:endParaRPr>
          </a:p>
          <a:p>
            <a:pPr marL="342900" indent="-342900">
              <a:buFontTx/>
              <a:buChar char="-"/>
            </a:pPr>
            <a:r>
              <a:rPr lang="vi-VN" sz="3200" dirty="0" smtClean="0">
                <a:latin typeface="Times New Roman" panose="02020603050405020304" pitchFamily="18" charset="0"/>
                <a:cs typeface="Times New Roman" panose="02020603050405020304" pitchFamily="18" charset="0"/>
              </a:rPr>
              <a:t>Các </a:t>
            </a:r>
            <a:r>
              <a:rPr lang="vi-VN" sz="3200" dirty="0">
                <a:latin typeface="Times New Roman" panose="02020603050405020304" pitchFamily="18" charset="0"/>
                <a:cs typeface="Times New Roman" panose="02020603050405020304" pitchFamily="18" charset="0"/>
              </a:rPr>
              <a:t>HS còn lại trong nhóm sẽ vào vai </a:t>
            </a:r>
            <a:r>
              <a:rPr lang="en-US" sz="3200" dirty="0" err="1" smtClean="0">
                <a:latin typeface="Times New Roman" panose="02020603050405020304" pitchFamily="18" charset="0"/>
                <a:cs typeface="Times New Roman" panose="02020603050405020304" pitchFamily="18" charset="0"/>
              </a:rPr>
              <a:t>phụ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Lacmana</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 Hanuman</a:t>
            </a:r>
          </a:p>
          <a:p>
            <a:r>
              <a:rPr lang="en-US" sz="3200" dirty="0" smtClean="0">
                <a:latin typeface="Times New Roman" panose="02020603050405020304" pitchFamily="18" charset="0"/>
                <a:cs typeface="Times New Roman" panose="02020603050405020304" pitchFamily="18" charset="0"/>
              </a:rPr>
              <a:t>    - </a:t>
            </a:r>
            <a:r>
              <a:rPr lang="vi-VN" sz="3200" dirty="0" smtClean="0">
                <a:latin typeface="Times New Roman" panose="02020603050405020304" pitchFamily="18" charset="0"/>
                <a:cs typeface="Times New Roman" panose="02020603050405020304" pitchFamily="18" charset="0"/>
              </a:rPr>
              <a:t>Đám </a:t>
            </a:r>
            <a:r>
              <a:rPr lang="vi-VN" sz="3200" dirty="0">
                <a:latin typeface="Times New Roman" panose="02020603050405020304" pitchFamily="18" charset="0"/>
                <a:cs typeface="Times New Roman" panose="02020603050405020304" pitchFamily="18" charset="0"/>
              </a:rPr>
              <a:t>đông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4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500"/>
                                        <p:tgtEl>
                                          <p:spTgt spid="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500"/>
                                        <p:tgtEl>
                                          <p:spTgt spid="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fade">
                                      <p:cBhvr>
                                        <p:cTn id="4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6206540"/>
              </p:ext>
            </p:extLst>
          </p:nvPr>
        </p:nvGraphicFramePr>
        <p:xfrm>
          <a:off x="609600" y="838200"/>
          <a:ext cx="8382000" cy="4273744"/>
        </p:xfrm>
        <a:graphic>
          <a:graphicData uri="http://schemas.openxmlformats.org/drawingml/2006/table">
            <a:tbl>
              <a:tblPr firstRow="1" firstCol="1" bandRow="1">
                <a:tableStyleId>{5C22544A-7EE6-4342-B048-85BDC9FD1C3A}</a:tableStyleId>
              </a:tblPr>
              <a:tblGrid>
                <a:gridCol w="5842137">
                  <a:extLst>
                    <a:ext uri="{9D8B030D-6E8A-4147-A177-3AD203B41FA5}">
                      <a16:colId xmlns:a16="http://schemas.microsoft.com/office/drawing/2014/main" val="1772530908"/>
                    </a:ext>
                  </a:extLst>
                </a:gridCol>
                <a:gridCol w="888728">
                  <a:extLst>
                    <a:ext uri="{9D8B030D-6E8A-4147-A177-3AD203B41FA5}">
                      <a16:colId xmlns:a16="http://schemas.microsoft.com/office/drawing/2014/main" val="1759891038"/>
                    </a:ext>
                  </a:extLst>
                </a:gridCol>
                <a:gridCol w="773021">
                  <a:extLst>
                    <a:ext uri="{9D8B030D-6E8A-4147-A177-3AD203B41FA5}">
                      <a16:colId xmlns:a16="http://schemas.microsoft.com/office/drawing/2014/main" val="523425020"/>
                    </a:ext>
                  </a:extLst>
                </a:gridCol>
                <a:gridCol w="878114">
                  <a:extLst>
                    <a:ext uri="{9D8B030D-6E8A-4147-A177-3AD203B41FA5}">
                      <a16:colId xmlns:a16="http://schemas.microsoft.com/office/drawing/2014/main" val="721958164"/>
                    </a:ext>
                  </a:extLst>
                </a:gridCol>
              </a:tblGrid>
              <a:tr h="1142939">
                <a:tc>
                  <a:txBody>
                    <a:bodyPr/>
                    <a:lstStyle/>
                    <a:p>
                      <a:pPr marL="457200" algn="ctr">
                        <a:lnSpc>
                          <a:spcPct val="107000"/>
                        </a:lnSpc>
                        <a:spcAft>
                          <a:spcPts val="0"/>
                        </a:spcAft>
                      </a:pPr>
                      <a:endParaRPr lang="en-US" sz="2400" dirty="0" smtClean="0">
                        <a:effectLst/>
                        <a:latin typeface="Times New Roman" panose="02020603050405020304" pitchFamily="18" charset="0"/>
                        <a:cs typeface="Times New Roman" panose="02020603050405020304" pitchFamily="18" charset="0"/>
                      </a:endParaRPr>
                    </a:p>
                    <a:p>
                      <a:pPr marL="457200" algn="ctr">
                        <a:lnSpc>
                          <a:spcPct val="107000"/>
                        </a:lnSpc>
                        <a:spcAft>
                          <a:spcPts val="0"/>
                        </a:spcAft>
                      </a:pPr>
                      <a:r>
                        <a:rPr lang="en-US" sz="2400" dirty="0" err="1" smtClean="0">
                          <a:effectLst/>
                          <a:latin typeface="Times New Roman" panose="02020603050405020304" pitchFamily="18" charset="0"/>
                          <a:cs typeface="Times New Roman" panose="02020603050405020304" pitchFamily="18" charset="0"/>
                        </a:rPr>
                        <a:t>Tiêu</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n-US" sz="2400" dirty="0" smtClean="0">
                          <a:effectLst/>
                          <a:latin typeface="Times New Roman" panose="02020603050405020304" pitchFamily="18" charset="0"/>
                          <a:cs typeface="Times New Roman" panose="02020603050405020304" pitchFamily="18" charset="0"/>
                        </a:rPr>
                        <a:t>TB</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n-US" sz="2400" dirty="0" smtClean="0">
                          <a:effectLst/>
                          <a:latin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ctr">
                        <a:lnSpc>
                          <a:spcPct val="107000"/>
                        </a:lnSpc>
                        <a:spcAft>
                          <a:spcPts val="0"/>
                        </a:spcAft>
                      </a:pPr>
                      <a:r>
                        <a:rPr lang="en-US" sz="2400" dirty="0" smtClean="0">
                          <a:effectLst/>
                          <a:latin typeface="Times New Roman" panose="02020603050405020304" pitchFamily="18" charset="0"/>
                          <a:ea typeface="Arial" panose="020B0604020202020204" pitchFamily="34" charset="0"/>
                          <a:cs typeface="Times New Roman" panose="02020603050405020304" pitchFamily="18" charset="0"/>
                        </a:rPr>
                        <a:t>T</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0992114"/>
                  </a:ext>
                </a:extLst>
              </a:tr>
              <a:tr h="2285879">
                <a:tc>
                  <a:txBody>
                    <a:bodyPr/>
                    <a:lstStyle/>
                    <a:p>
                      <a:pPr marL="342900" lvl="0" indent="-342900" algn="just">
                        <a:lnSpc>
                          <a:spcPct val="107000"/>
                        </a:lnSpc>
                        <a:spcAft>
                          <a:spcPts val="0"/>
                        </a:spcAft>
                        <a:buFont typeface="Times New Roman" panose="02020603050405020304" pitchFamily="18" charset="0"/>
                        <a:buChar char="-"/>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VB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2400" dirty="0">
                        <a:effectLst/>
                        <a:latin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US" sz="2400" dirty="0" err="1" smtClean="0">
                          <a:effectLst/>
                          <a:latin typeface="Times New Roman" panose="02020603050405020304" pitchFamily="18" charset="0"/>
                          <a:cs typeface="Times New Roman" panose="02020603050405020304" pitchFamily="18" charset="0"/>
                        </a:rPr>
                        <a:t>Ngôn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khấu</a:t>
                      </a:r>
                      <a:endParaRPr lang="en-US" sz="2400" dirty="0">
                        <a:effectLst/>
                        <a:latin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US" sz="2400" dirty="0" err="1">
                          <a:effectLst/>
                          <a:latin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diễn</a:t>
                      </a:r>
                      <a:endParaRPr lang="en-US" sz="2400" dirty="0">
                        <a:effectLst/>
                        <a:latin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khấu</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2398240"/>
                  </a:ext>
                </a:extLst>
              </a:tr>
              <a:tr h="380980">
                <a:tc>
                  <a:txBody>
                    <a:bodyPr/>
                    <a:lstStyle/>
                    <a:p>
                      <a:pPr marL="457200" algn="just">
                        <a:lnSpc>
                          <a:spcPct val="107000"/>
                        </a:lnSpc>
                        <a:spcAft>
                          <a:spcPts val="0"/>
                        </a:spcAft>
                      </a:pPr>
                      <a:r>
                        <a:rPr lang="en-US" sz="2400">
                          <a:effectLst/>
                          <a:latin typeface="Times New Roman" panose="02020603050405020304" pitchFamily="18" charset="0"/>
                          <a:cs typeface="Times New Roman" panose="02020603050405020304" pitchFamily="18" charset="0"/>
                        </a:rPr>
                        <a:t>Tổng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052026"/>
                  </a:ext>
                </a:extLst>
              </a:tr>
              <a:tr h="380980">
                <a:tc gridSpan="4">
                  <a:txBody>
                    <a:bodyPr/>
                    <a:lstStyle/>
                    <a:p>
                      <a:pPr marL="457200"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TB = 1*, </a:t>
                      </a:r>
                      <a:r>
                        <a:rPr lang="en-US" sz="2400" dirty="0" err="1">
                          <a:effectLst/>
                          <a:latin typeface="Times New Roman" panose="02020603050405020304" pitchFamily="18" charset="0"/>
                          <a:cs typeface="Times New Roman" panose="02020603050405020304" pitchFamily="18" charset="0"/>
                        </a:rPr>
                        <a:t>Khá</a:t>
                      </a:r>
                      <a:r>
                        <a:rPr lang="en-US" sz="2400" dirty="0">
                          <a:effectLst/>
                          <a:latin typeface="Times New Roman" panose="02020603050405020304" pitchFamily="18" charset="0"/>
                          <a:cs typeface="Times New Roman" panose="02020603050405020304" pitchFamily="18" charset="0"/>
                        </a:rPr>
                        <a:t> =3*, </a:t>
                      </a:r>
                      <a:r>
                        <a:rPr lang="en-US" sz="2400" dirty="0" err="1">
                          <a:effectLst/>
                          <a:latin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cs typeface="Times New Roman" panose="02020603050405020304" pitchFamily="18" charset="0"/>
                        </a:rPr>
                        <a:t> = 5*</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8416937"/>
                  </a:ext>
                </a:extLst>
              </a:tr>
            </a:tbl>
          </a:graphicData>
        </a:graphic>
      </p:graphicFrame>
      <p:sp>
        <p:nvSpPr>
          <p:cNvPr id="5" name="Rectangle 1"/>
          <p:cNvSpPr>
            <a:spLocks noChangeArrowheads="1"/>
          </p:cNvSpPr>
          <p:nvPr/>
        </p:nvSpPr>
        <p:spPr bwMode="auto">
          <a:xfrm>
            <a:off x="1524318" y="2779568"/>
            <a:ext cx="1055332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188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978994" y="2122558"/>
            <a:ext cx="5435462"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a:t>
            </a:r>
          </a:p>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MỞ RỘNG</a:t>
            </a:r>
            <a:endPar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1610721"/>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999839"/>
            <a:ext cx="733128" cy="2468506"/>
          </a:xfrm>
          <a:prstGeom prst="rect">
            <a:avLst/>
          </a:prstGeom>
        </p:spPr>
      </p:pic>
    </p:spTree>
    <p:extLst>
      <p:ext uri="{BB962C8B-B14F-4D97-AF65-F5344CB8AC3E}">
        <p14:creationId xmlns:p14="http://schemas.microsoft.com/office/powerpoint/2010/main" val="416189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57050" y="152401"/>
            <a:ext cx="2829800" cy="1524000"/>
          </a:xfrm>
          <a:prstGeom prst="rect">
            <a:avLst/>
          </a:prstGeom>
        </p:spPr>
      </p:pic>
      <p:pic>
        <p:nvPicPr>
          <p:cNvPr id="5" name="Picture 4"/>
          <p:cNvPicPr>
            <a:picLocks noChangeAspect="1"/>
          </p:cNvPicPr>
          <p:nvPr/>
        </p:nvPicPr>
        <p:blipFill>
          <a:blip r:embed="rId3"/>
          <a:stretch>
            <a:fillRect/>
          </a:stretch>
        </p:blipFill>
        <p:spPr>
          <a:xfrm>
            <a:off x="152400" y="1752600"/>
            <a:ext cx="8915400" cy="4705581"/>
          </a:xfrm>
          <a:prstGeom prst="rect">
            <a:avLst/>
          </a:prstGeom>
        </p:spPr>
      </p:pic>
      <p:sp>
        <p:nvSpPr>
          <p:cNvPr id="6" name="Rectangle 5"/>
          <p:cNvSpPr/>
          <p:nvPr/>
        </p:nvSpPr>
        <p:spPr>
          <a:xfrm>
            <a:off x="914400" y="304800"/>
            <a:ext cx="1600200" cy="838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TÌNH </a:t>
            </a:r>
            <a:endParaRPr lang="en-US" sz="2800" dirty="0"/>
          </a:p>
        </p:txBody>
      </p:sp>
      <p:sp>
        <p:nvSpPr>
          <p:cNvPr id="7" name="Rectangle 6"/>
          <p:cNvSpPr/>
          <p:nvPr/>
        </p:nvSpPr>
        <p:spPr>
          <a:xfrm>
            <a:off x="6858000" y="304800"/>
            <a:ext cx="1828800" cy="9144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LÍNH BIỂN</a:t>
            </a:r>
            <a:endParaRPr lang="en-US" sz="2800" dirty="0"/>
          </a:p>
        </p:txBody>
      </p:sp>
    </p:spTree>
    <p:extLst>
      <p:ext uri="{BB962C8B-B14F-4D97-AF65-F5344CB8AC3E}">
        <p14:creationId xmlns:p14="http://schemas.microsoft.com/office/powerpoint/2010/main" val="175757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4261540"/>
              </p:ext>
            </p:extLst>
          </p:nvPr>
        </p:nvGraphicFramePr>
        <p:xfrm>
          <a:off x="968188" y="1871474"/>
          <a:ext cx="7530352" cy="3157727"/>
        </p:xfrm>
        <a:graphic>
          <a:graphicData uri="http://schemas.openxmlformats.org/drawingml/2006/table">
            <a:tbl>
              <a:tblPr firstRow="1" firstCol="1" bandRow="1"/>
              <a:tblGrid>
                <a:gridCol w="2752019">
                  <a:extLst>
                    <a:ext uri="{9D8B030D-6E8A-4147-A177-3AD203B41FA5}">
                      <a16:colId xmlns:a16="http://schemas.microsoft.com/office/drawing/2014/main" val="2192420937"/>
                    </a:ext>
                  </a:extLst>
                </a:gridCol>
                <a:gridCol w="1866095">
                  <a:extLst>
                    <a:ext uri="{9D8B030D-6E8A-4147-A177-3AD203B41FA5}">
                      <a16:colId xmlns:a16="http://schemas.microsoft.com/office/drawing/2014/main" val="979133299"/>
                    </a:ext>
                  </a:extLst>
                </a:gridCol>
                <a:gridCol w="1611628">
                  <a:extLst>
                    <a:ext uri="{9D8B030D-6E8A-4147-A177-3AD203B41FA5}">
                      <a16:colId xmlns:a16="http://schemas.microsoft.com/office/drawing/2014/main" val="530183588"/>
                    </a:ext>
                  </a:extLst>
                </a:gridCol>
                <a:gridCol w="1300610">
                  <a:extLst>
                    <a:ext uri="{9D8B030D-6E8A-4147-A177-3AD203B41FA5}">
                      <a16:colId xmlns:a16="http://schemas.microsoft.com/office/drawing/2014/main" val="2941200806"/>
                    </a:ext>
                  </a:extLst>
                </a:gridCol>
              </a:tblGrid>
              <a:tr h="817592">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hạn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1231908958"/>
                  </a:ext>
                </a:extLst>
              </a:tr>
              <a:tr h="328726">
                <a:tc>
                  <a:txBody>
                    <a:bodyPr/>
                    <a:lstStyle/>
                    <a:p>
                      <a:pPr algn="l">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Biên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kịch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650429564"/>
                  </a:ext>
                </a:extLst>
              </a:tr>
              <a:tr h="328726">
                <a:tc>
                  <a:txBody>
                    <a:bodyPr/>
                    <a:lstStyle/>
                    <a:p>
                      <a:pPr algn="l">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Đạo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diễn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503563047"/>
                  </a:ext>
                </a:extLst>
              </a:tr>
              <a:tr h="681269">
                <a:tc>
                  <a:txBody>
                    <a:bodyPr/>
                    <a:lstStyle/>
                    <a:p>
                      <a:pPr algn="l">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Diễn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998757670"/>
                  </a:ext>
                </a:extLst>
              </a:tr>
              <a:tr h="336344">
                <a:tc>
                  <a:txBody>
                    <a:bodyPr/>
                    <a:lstStyle/>
                    <a:p>
                      <a:pPr algn="l">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sáng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869012505"/>
                  </a:ext>
                </a:extLst>
              </a:tr>
              <a:tr h="336344">
                <a:tc>
                  <a:txBody>
                    <a:bodyPr/>
                    <a:lstStyle/>
                    <a:p>
                      <a:pPr algn="l">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Hóa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cụ</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300998553"/>
                  </a:ext>
                </a:extLst>
              </a:tr>
              <a:tr h="328726">
                <a:tc>
                  <a:txBody>
                    <a:bodyPr/>
                    <a:lstStyle/>
                    <a:p>
                      <a:pPr algn="l">
                        <a:lnSpc>
                          <a:spcPct val="107000"/>
                        </a:lnSpc>
                        <a:spcAft>
                          <a:spcPts val="0"/>
                        </a:spcAft>
                      </a:pPr>
                      <a:r>
                        <a:rPr lang="en-US" sz="2000" dirty="0">
                          <a:effectLst/>
                          <a:latin typeface="Times New Roman" panose="02020603050405020304" pitchFamily="18" charset="0"/>
                          <a:cs typeface="Times New Roman" panose="02020603050405020304" pitchFamily="18" charset="0"/>
                        </a:rPr>
                        <a:t>Quay video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3833599816"/>
                  </a:ext>
                </a:extLst>
              </a:tr>
            </a:tbl>
          </a:graphicData>
        </a:graphic>
      </p:graphicFrame>
      <p:sp>
        <p:nvSpPr>
          <p:cNvPr id="5" name="8-Point Star 4"/>
          <p:cNvSpPr/>
          <p:nvPr/>
        </p:nvSpPr>
        <p:spPr>
          <a:xfrm>
            <a:off x="1057835" y="838201"/>
            <a:ext cx="2689412" cy="1033274"/>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CHUẨN BỊ Ở NHÀ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8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593980" y="2122558"/>
            <a:ext cx="6546151" cy="2083264"/>
          </a:xfrm>
          <a:prstGeom prst="rect">
            <a:avLst/>
          </a:prstGeom>
          <a:noFill/>
        </p:spPr>
        <p:txBody>
          <a:bodyPr wrap="none" lIns="51435" tIns="25718" rIns="51435" bIns="25718">
            <a:spAutoFit/>
          </a:bodyPr>
          <a:lstStyle/>
          <a:p>
            <a:pPr algn="ctr" defTabSz="685800" eaLnBrk="0" fontAlgn="base" hangingPunct="0">
              <a:spcBef>
                <a:spcPct val="0"/>
              </a:spcBef>
              <a:spcAft>
                <a:spcPct val="0"/>
              </a:spcAft>
            </a:pPr>
            <a:r>
              <a:rPr lang="en-US" sz="6600"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NỘP SẢN PHẨM</a:t>
            </a:r>
          </a:p>
          <a:p>
            <a:pPr algn="ctr" defTabSz="685800" eaLnBrk="0" fontAlgn="base" hangingPunct="0">
              <a:spcBef>
                <a:spcPct val="0"/>
              </a:spcBef>
              <a:spcAft>
                <a:spcPct val="0"/>
              </a:spcAft>
            </a:pPr>
            <a:r>
              <a:rPr lang="en-US" sz="6600"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VIDEO</a:t>
            </a: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1610721"/>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999839"/>
            <a:ext cx="733128" cy="2468506"/>
          </a:xfrm>
          <a:prstGeom prst="rect">
            <a:avLst/>
          </a:prstGeom>
        </p:spPr>
      </p:pic>
    </p:spTree>
    <p:extLst>
      <p:ext uri="{BB962C8B-B14F-4D97-AF65-F5344CB8AC3E}">
        <p14:creationId xmlns:p14="http://schemas.microsoft.com/office/powerpoint/2010/main" val="4774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F29608F-CEDB-48F7-9AB8-8234667E71B5}"/>
              </a:ext>
            </a:extLst>
          </p:cNvPr>
          <p:cNvSpPr/>
          <p:nvPr/>
        </p:nvSpPr>
        <p:spPr>
          <a:xfrm>
            <a:off x="2801550" y="925014"/>
            <a:ext cx="3111353" cy="675186"/>
          </a:xfrm>
          <a:prstGeom prst="rect">
            <a:avLst/>
          </a:prstGeom>
          <a:solidFill>
            <a:schemeClr val="bg1"/>
          </a:solidFill>
        </p:spPr>
        <p:txBody>
          <a:bodyPr wrap="square" lIns="51435" tIns="25718" rIns="51435" bIns="25718">
            <a:spAutoFit/>
          </a:bodyPr>
          <a:lstStyle/>
          <a:p>
            <a:pPr algn="ctr" defTabSz="685800" eaLnBrk="0" fontAlgn="base" hangingPunct="0">
              <a:spcBef>
                <a:spcPct val="0"/>
              </a:spcBef>
              <a:spcAft>
                <a:spcPct val="0"/>
              </a:spcAft>
            </a:pPr>
            <a:r>
              <a:rPr lang="en-US" sz="4050" b="1" spc="28" dirty="0" smtClean="0">
                <a:ln w="9525" cmpd="sng">
                  <a:solidFill>
                    <a:srgbClr val="F0A22E"/>
                  </a:solidFill>
                  <a:prstDash val="solid"/>
                </a:ln>
                <a:solidFill>
                  <a:srgbClr val="FFC000"/>
                </a:solidFill>
                <a:effectLst>
                  <a:glow rad="38100">
                    <a:srgbClr val="F0A22E">
                      <a:alpha val="40000"/>
                    </a:srgbClr>
                  </a:glow>
                </a:effectLst>
                <a:latin typeface="Times New Roman" panose="02020603050405020304" pitchFamily="18" charset="0"/>
                <a:cs typeface="Times New Roman" panose="02020603050405020304" pitchFamily="18" charset="0"/>
              </a:rPr>
              <a:t>XEM PHIM</a:t>
            </a:r>
            <a:endParaRPr lang="en-US" sz="4050" b="1" spc="28" dirty="0">
              <a:ln w="9525" cmpd="sng">
                <a:solidFill>
                  <a:srgbClr val="F0A22E"/>
                </a:solidFill>
                <a:prstDash val="solid"/>
              </a:ln>
              <a:solidFill>
                <a:srgbClr val="FFC000"/>
              </a:solidFill>
              <a:effectLst>
                <a:glow rad="38100">
                  <a:srgbClr val="F0A22E">
                    <a:alpha val="40000"/>
                  </a:srgbClr>
                </a:glow>
              </a:effectLst>
              <a:latin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2E3BCBFC-9CCB-4DD3-ACFD-F46DC0394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98463">
            <a:off x="6595322" y="1016479"/>
            <a:ext cx="755486" cy="1992593"/>
          </a:xfrm>
          <a:prstGeom prst="rect">
            <a:avLst/>
          </a:prstGeom>
        </p:spPr>
      </p:pic>
      <p:pic>
        <p:nvPicPr>
          <p:cNvPr id="62" name="Picture 61">
            <a:extLst>
              <a:ext uri="{FF2B5EF4-FFF2-40B4-BE49-F238E27FC236}">
                <a16:creationId xmlns:a16="http://schemas.microsoft.com/office/drawing/2014/main" id="{242C1967-20E5-4762-A224-3593D0534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2343">
            <a:off x="1696487" y="1156868"/>
            <a:ext cx="693900" cy="1830161"/>
          </a:xfrm>
          <a:prstGeom prst="rect">
            <a:avLst/>
          </a:prstGeom>
        </p:spPr>
      </p:pic>
      <p:sp>
        <p:nvSpPr>
          <p:cNvPr id="2" name="TextBox 1"/>
          <p:cNvSpPr txBox="1"/>
          <p:nvPr/>
        </p:nvSpPr>
        <p:spPr>
          <a:xfrm>
            <a:off x="259977" y="1171015"/>
            <a:ext cx="1452283" cy="369332"/>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4"/>
          <a:stretch>
            <a:fillRect/>
          </a:stretch>
        </p:blipFill>
        <p:spPr>
          <a:xfrm>
            <a:off x="1261600" y="1760042"/>
            <a:ext cx="7120400" cy="4183558"/>
          </a:xfrm>
          <a:prstGeom prst="rect">
            <a:avLst/>
          </a:prstGeom>
        </p:spPr>
      </p:pic>
      <p:sp>
        <p:nvSpPr>
          <p:cNvPr id="4" name="Rectangle 3"/>
          <p:cNvSpPr/>
          <p:nvPr/>
        </p:nvSpPr>
        <p:spPr>
          <a:xfrm>
            <a:off x="228600" y="377068"/>
            <a:ext cx="2178423" cy="918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Khởi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04975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1752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0" y="1066800"/>
            <a:ext cx="7696200" cy="3780522"/>
          </a:xfrm>
          <a:prstGeom prst="rect">
            <a:avLst/>
          </a:prstGeom>
        </p:spPr>
        <p:txBody>
          <a:bodyPr wrap="square">
            <a:spAutoFit/>
          </a:bodyPr>
          <a:lstStyle/>
          <a:p>
            <a:pPr marL="90170" algn="just">
              <a:lnSpc>
                <a:spcPct val="107000"/>
              </a:lnSpc>
              <a:spcAft>
                <a:spcPts val="0"/>
              </a:spcAft>
            </a:pPr>
            <a:r>
              <a:rPr lang="en-US" sz="2800" b="1" i="1" dirty="0" err="1">
                <a:latin typeface="Times New Roman" panose="02020603050405020304" pitchFamily="18" charset="0"/>
                <a:ea typeface="Arial" panose="020B0604020202020204" pitchFamily="34" charset="0"/>
                <a:cs typeface="Times New Roman" panose="02020603050405020304" pitchFamily="18" charset="0"/>
              </a:rPr>
              <a:t>Câu</a:t>
            </a:r>
            <a:r>
              <a:rPr lang="en-US" sz="2800" b="1" i="1" dirty="0">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latin typeface="Times New Roman" panose="02020603050405020304" pitchFamily="18" charset="0"/>
                <a:ea typeface="Arial" panose="020B0604020202020204" pitchFamily="34" charset="0"/>
                <a:cs typeface="Times New Roman" panose="02020603050405020304" pitchFamily="18" charset="0"/>
              </a:rPr>
              <a:t>hỏi</a:t>
            </a:r>
            <a:r>
              <a:rPr lang="en-US" sz="2800" b="1" i="1"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a:latin typeface="Times New Roman" panose="02020603050405020304" pitchFamily="18" charset="0"/>
                <a:ea typeface="Arial" panose="020B0604020202020204" pitchFamily="34" charset="0"/>
                <a:cs typeface="Times New Roman" panose="02020603050405020304" pitchFamily="18" charset="0"/>
              </a:rPr>
              <a:t>Qua </a:t>
            </a:r>
            <a:r>
              <a:rPr lang="en-US" sz="2800" dirty="0" err="1">
                <a:latin typeface="Times New Roman" panose="02020603050405020304" pitchFamily="18" charset="0"/>
                <a:ea typeface="Arial" panose="020B0604020202020204" pitchFamily="34" charset="0"/>
                <a:cs typeface="Times New Roman" panose="02020603050405020304" pitchFamily="18" charset="0"/>
              </a:rPr>
              <a:t>phần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trích</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video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latin typeface="Times New Roman" panose="02020603050405020304" pitchFamily="18" charset="0"/>
                <a:ea typeface="Arial" panose="020B0604020202020204" pitchFamily="34" charset="0"/>
                <a:cs typeface="Times New Roman" panose="02020603050405020304" pitchFamily="18" charset="0"/>
              </a:rPr>
              <a:t>phim</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em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trình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sân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khấu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hóa</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văn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bản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văn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cần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trải</a:t>
            </a:r>
            <a:r>
              <a:rPr lang="en-US" sz="2800" dirty="0">
                <a:latin typeface="Times New Roman" panose="02020603050405020304" pitchFamily="18" charset="0"/>
                <a:ea typeface="Arial" panose="020B0604020202020204" pitchFamily="34" charset="0"/>
                <a:cs typeface="Times New Roman" panose="02020603050405020304" pitchFamily="18" charset="0"/>
              </a:rPr>
              <a:t> qua </a:t>
            </a:r>
            <a:r>
              <a:rPr lang="en-US" sz="2800" dirty="0" err="1">
                <a:latin typeface="Times New Roman" panose="02020603050405020304" pitchFamily="18" charset="0"/>
                <a:ea typeface="Arial" panose="020B0604020202020204" pitchFamily="34" charset="0"/>
                <a:cs typeface="Times New Roman" panose="02020603050405020304" pitchFamily="18" charset="0"/>
              </a:rPr>
              <a:t>mấy</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nào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là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nhất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quan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nhất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Tại</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sao</a:t>
            </a:r>
            <a:r>
              <a:rPr lang="en-US" sz="2800" dirty="0">
                <a:latin typeface="Times New Roman" panose="02020603050405020304" pitchFamily="18" charset="0"/>
                <a:ea typeface="Arial" panose="020B0604020202020204" pitchFamily="34" charset="0"/>
                <a:cs typeface="Times New Roman" panose="02020603050405020304" pitchFamily="18" charset="0"/>
              </a:rPr>
              <a:t>?</a:t>
            </a:r>
          </a:p>
          <a:p>
            <a:pPr marL="90170" algn="just">
              <a:lnSpc>
                <a:spcPct val="107000"/>
              </a:lnSpc>
              <a:spcAft>
                <a:spcPts val="0"/>
              </a:spcAft>
            </a:pPr>
            <a:endParaRPr lang="en-US" sz="2800" b="1" i="1" dirty="0" smtClean="0">
              <a:latin typeface="Times New Roman" panose="02020603050405020304" pitchFamily="18" charset="0"/>
              <a:ea typeface="Arial" panose="020B0604020202020204" pitchFamily="34" charset="0"/>
              <a:cs typeface="Times New Roman" panose="02020603050405020304" pitchFamily="18" charset="0"/>
            </a:endParaRPr>
          </a:p>
          <a:p>
            <a:pPr marL="90170" algn="just">
              <a:lnSpc>
                <a:spcPct val="107000"/>
              </a:lnSpc>
              <a:spcAft>
                <a:spcPts val="0"/>
              </a:spcAft>
            </a:pPr>
            <a:r>
              <a:rPr lang="en-US" sz="2800" b="1" i="1" dirty="0" err="1" smtClean="0">
                <a:latin typeface="Times New Roman" panose="02020603050405020304" pitchFamily="18" charset="0"/>
                <a:ea typeface="Arial" panose="020B0604020202020204" pitchFamily="34" charset="0"/>
                <a:cs typeface="Times New Roman" panose="02020603050405020304" pitchFamily="18" charset="0"/>
              </a:rPr>
              <a:t>Trả</a:t>
            </a:r>
            <a:r>
              <a:rPr lang="en-US" sz="28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latin typeface="Times New Roman" panose="02020603050405020304" pitchFamily="18" charset="0"/>
                <a:ea typeface="Arial" panose="020B0604020202020204" pitchFamily="34" charset="0"/>
                <a:cs typeface="Times New Roman" panose="02020603050405020304" pitchFamily="18" charset="0"/>
              </a:rPr>
              <a:t>lời</a:t>
            </a:r>
            <a:r>
              <a:rPr lang="en-US" sz="2800" b="1" i="1" dirty="0">
                <a:latin typeface="Times New Roman" panose="02020603050405020304" pitchFamily="18" charset="0"/>
                <a:ea typeface="Arial" panose="020B0604020202020204" pitchFamily="34" charset="0"/>
                <a:cs typeface="Times New Roman" panose="02020603050405020304" pitchFamily="18" charset="0"/>
              </a:rPr>
              <a: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p>
          <a:p>
            <a:pPr marL="90170" algn="just">
              <a:lnSpc>
                <a:spcPct val="107000"/>
              </a:lnSpc>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+ 3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Biên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kịch</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đạo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diễn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diễn</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marL="90170" algn="just">
              <a:lnSpc>
                <a:spcPct val="107000"/>
              </a:lnSpc>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Khâu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quan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khó</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nhất</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5-Point Star 3"/>
          <p:cNvSpPr/>
          <p:nvPr/>
        </p:nvSpPr>
        <p:spPr>
          <a:xfrm>
            <a:off x="762000" y="381000"/>
            <a:ext cx="838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7559919"/>
      </p:ext>
    </p:extLst>
  </p:cSld>
  <p:clrMapOvr>
    <a:masterClrMapping/>
  </p:clrMapOvr>
  <mc:AlternateContent xmlns:mc="http://schemas.openxmlformats.org/markup-compatibility/2006" xmlns:p14="http://schemas.microsoft.com/office/powerpoint/2010/main">
    <mc:Choice Requires="p14">
      <p:transition spd="slow" p14:dur="125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797852" y="2122558"/>
            <a:ext cx="5797741"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BIÊN SOẠN </a:t>
            </a:r>
          </a:p>
          <a:p>
            <a:pPr algn="ctr" defTabSz="685800" eaLnBrk="0" fontAlgn="base" hangingPunct="0">
              <a:spcBef>
                <a:spcPct val="0"/>
              </a:spcBef>
              <a:spcAft>
                <a:spcPct val="0"/>
              </a:spcAft>
            </a:pPr>
            <a:r>
              <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KỊCH BẢN</a:t>
            </a:r>
            <a:endParaRPr lang="en-US" sz="7763" b="1"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1610721"/>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999839"/>
            <a:ext cx="733128" cy="2468506"/>
          </a:xfrm>
          <a:prstGeom prst="rect">
            <a:avLst/>
          </a:prstGeom>
        </p:spPr>
      </p:pic>
    </p:spTree>
    <p:extLst>
      <p:ext uri="{BB962C8B-B14F-4D97-AF65-F5344CB8AC3E}">
        <p14:creationId xmlns:p14="http://schemas.microsoft.com/office/powerpoint/2010/main" val="13996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1752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0" y="1066800"/>
            <a:ext cx="7696200" cy="4412618"/>
          </a:xfrm>
          <a:prstGeom prst="rect">
            <a:avLst/>
          </a:prstGeom>
        </p:spPr>
        <p:txBody>
          <a:bodyPr wrap="square">
            <a:spAutoFit/>
          </a:bodyPr>
          <a:lstStyle/>
          <a:p>
            <a:pPr marL="90170" algn="just">
              <a:lnSpc>
                <a:spcPct val="107000"/>
              </a:lnSpc>
              <a:spcAft>
                <a:spcPts val="0"/>
              </a:spcAft>
            </a:pPr>
            <a:r>
              <a:rPr lang="en-US" sz="2400" b="1" i="1" dirty="0" err="1">
                <a:latin typeface="Times New Roman" panose="02020603050405020304" pitchFamily="18" charset="0"/>
                <a:ea typeface="Arial" panose="020B0604020202020204" pitchFamily="34" charset="0"/>
                <a:cs typeface="Times New Roman" panose="02020603050405020304" pitchFamily="18" charset="0"/>
              </a:rPr>
              <a:t>Câu</a:t>
            </a:r>
            <a:r>
              <a:rPr lang="en-US" sz="2400" b="1" i="1" dirty="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hỏi</a:t>
            </a:r>
            <a:r>
              <a:rPr lang="en-US" sz="2400" b="1" i="1" dirty="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thảo</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luận</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p>
          <a:p>
            <a:pPr marL="90170" algn="just">
              <a:lnSpc>
                <a:spcPct val="107000"/>
              </a:lnSpc>
              <a:spcAft>
                <a:spcPts val="0"/>
              </a:spcAft>
            </a:pPr>
            <a:r>
              <a:rPr lang="en-US" sz="2400" dirty="0" smtClean="0"/>
              <a:t>1. </a:t>
            </a:r>
            <a:r>
              <a:rPr lang="vi-VN" sz="2400" dirty="0" smtClean="0"/>
              <a:t>Hãy </a:t>
            </a:r>
            <a:r>
              <a:rPr lang="vi-VN" sz="2400" dirty="0"/>
              <a:t>cho biết các em dựa vào tiêu chí nào để lựa chọn văn bản biên kịch</a:t>
            </a:r>
            <a:r>
              <a:rPr lang="vi-VN" sz="2400" dirty="0" smtClean="0"/>
              <a:t>?</a:t>
            </a:r>
            <a:endParaRPr lang="en-US" sz="2400" dirty="0" smtClean="0"/>
          </a:p>
          <a:p>
            <a:pPr marL="90170" algn="just">
              <a:lnSpc>
                <a:spcPct val="107000"/>
              </a:lnSpc>
            </a:pPr>
            <a:r>
              <a:rPr lang="en-US" sz="2400" dirty="0" smtClean="0"/>
              <a:t>2. </a:t>
            </a:r>
            <a:r>
              <a:rPr lang="vi-VN" sz="2400" dirty="0" smtClean="0"/>
              <a:t>Theo </a:t>
            </a:r>
            <a:r>
              <a:rPr lang="vi-VN" sz="2400" dirty="0"/>
              <a:t>em trong quá trình biên kịch, chúng ta có nhất thiết phải giữ nguyên tất cả các lời thoại và lời dẫn? Nếu thay đổi, nhà biên kịch cần đảm bảo những yêu cầu gì? Hãy dựa vào nguyên tắc trên để xác lập sơ bộ ý tưởng cho kịch bản mà nhóm mình đã chọn</a:t>
            </a:r>
            <a:r>
              <a:rPr lang="vi-VN" sz="2400" dirty="0" smtClean="0"/>
              <a:t>.</a:t>
            </a:r>
            <a:endParaRPr lang="en-US" sz="2400" dirty="0" smtClean="0"/>
          </a:p>
          <a:p>
            <a:pPr marL="90170" algn="just">
              <a:lnSpc>
                <a:spcPct val="107000"/>
              </a:lnSpc>
            </a:pPr>
            <a:r>
              <a:rPr lang="en-US" sz="2400" dirty="0" smtClean="0"/>
              <a:t>3. </a:t>
            </a:r>
            <a:r>
              <a:rPr lang="vi-VN" sz="2400" dirty="0" smtClean="0"/>
              <a:t>Dựa </a:t>
            </a:r>
            <a:r>
              <a:rPr lang="vi-VN" sz="2400" dirty="0"/>
              <a:t>trên ý tưởng sơ bộ, HS cụ thể hóa thành kịch bản sân khấu dưới dạng văn bản </a:t>
            </a:r>
            <a:r>
              <a:rPr lang="vi-VN" sz="2400" dirty="0" smtClean="0"/>
              <a:t>viết</a:t>
            </a:r>
            <a:r>
              <a:rPr lang="en-US" sz="2400" dirty="0" smtClean="0"/>
              <a:t>. </a:t>
            </a:r>
            <a:endParaRPr lang="en-US" sz="2400" dirty="0"/>
          </a:p>
          <a:p>
            <a:pPr marL="604520" indent="-514350" algn="just">
              <a:lnSpc>
                <a:spcPct val="107000"/>
              </a:lnSpc>
              <a:spcAft>
                <a:spcPts val="0"/>
              </a:spcAft>
              <a:buAutoNum type="arabicPeriod"/>
            </a:pPr>
            <a:endParaRPr lang="en-US" sz="2400" b="1" i="1" dirty="0" smtClean="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5-Point Star 3"/>
          <p:cNvSpPr/>
          <p:nvPr/>
        </p:nvSpPr>
        <p:spPr>
          <a:xfrm>
            <a:off x="762000" y="381000"/>
            <a:ext cx="838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3756954"/>
      </p:ext>
    </p:extLst>
  </p:cSld>
  <p:clrMapOvr>
    <a:masterClrMapping/>
  </p:clrMapOvr>
  <mc:AlternateContent xmlns:mc="http://schemas.openxmlformats.org/markup-compatibility/2006" xmlns:p14="http://schemas.microsoft.com/office/powerpoint/2010/main">
    <mc:Choice Requires="p14">
      <p:transition spd="slow" p14:dur="125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8789">
            <a:off x="3856187" y="227417"/>
            <a:ext cx="3934772" cy="446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Mahabharat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4096">
            <a:off x="1582993" y="696623"/>
            <a:ext cx="2916433" cy="3645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833695513"/>
              </p:ext>
            </p:extLst>
          </p:nvPr>
        </p:nvGraphicFramePr>
        <p:xfrm>
          <a:off x="896474" y="3581400"/>
          <a:ext cx="7714127" cy="2828857"/>
        </p:xfrm>
        <a:graphic>
          <a:graphicData uri="http://schemas.openxmlformats.org/drawingml/2006/table">
            <a:tbl>
              <a:tblPr firstRow="1" firstCol="1" bandRow="1">
                <a:tableStyleId>{775DCB02-9BB8-47FD-8907-85C794F793BA}</a:tableStyleId>
              </a:tblPr>
              <a:tblGrid>
                <a:gridCol w="1916469">
                  <a:extLst>
                    <a:ext uri="{9D8B030D-6E8A-4147-A177-3AD203B41FA5}">
                      <a16:colId xmlns:a16="http://schemas.microsoft.com/office/drawing/2014/main" val="946700658"/>
                    </a:ext>
                  </a:extLst>
                </a:gridCol>
                <a:gridCol w="1914540">
                  <a:extLst>
                    <a:ext uri="{9D8B030D-6E8A-4147-A177-3AD203B41FA5}">
                      <a16:colId xmlns:a16="http://schemas.microsoft.com/office/drawing/2014/main" val="1029181166"/>
                    </a:ext>
                  </a:extLst>
                </a:gridCol>
                <a:gridCol w="1914540">
                  <a:extLst>
                    <a:ext uri="{9D8B030D-6E8A-4147-A177-3AD203B41FA5}">
                      <a16:colId xmlns:a16="http://schemas.microsoft.com/office/drawing/2014/main" val="3659615138"/>
                    </a:ext>
                  </a:extLst>
                </a:gridCol>
                <a:gridCol w="1968578">
                  <a:extLst>
                    <a:ext uri="{9D8B030D-6E8A-4147-A177-3AD203B41FA5}">
                      <a16:colId xmlns:a16="http://schemas.microsoft.com/office/drawing/2014/main" val="3483416696"/>
                    </a:ext>
                  </a:extLst>
                </a:gridCol>
              </a:tblGrid>
              <a:tr h="394425">
                <a:tc gridSpan="4">
                  <a:txBody>
                    <a:bodyPr/>
                    <a:lstStyle/>
                    <a:p>
                      <a:pPr algn="ctr">
                        <a:lnSpc>
                          <a:spcPct val="107000"/>
                        </a:lnSpc>
                        <a:spcAft>
                          <a:spcPts val="0"/>
                        </a:spcAft>
                      </a:pPr>
                      <a:r>
                        <a:rPr lang="en-US" sz="2000" b="1" i="1" dirty="0" smtClean="0">
                          <a:effectLst/>
                          <a:latin typeface="Times New Roman" panose="02020603050405020304" pitchFamily="18" charset="0"/>
                          <a:cs typeface="Times New Roman" panose="02020603050405020304" pitchFamily="18" charset="0"/>
                        </a:rPr>
                        <a:t>Rama</a:t>
                      </a:r>
                      <a:r>
                        <a:rPr lang="en-US" sz="2000" b="1" i="1" baseline="0" dirty="0" smtClean="0">
                          <a:effectLst/>
                          <a:latin typeface="Times New Roman" panose="02020603050405020304" pitchFamily="18" charset="0"/>
                          <a:cs typeface="Times New Roman" panose="02020603050405020304" pitchFamily="18" charset="0"/>
                        </a:rPr>
                        <a:t> </a:t>
                      </a:r>
                      <a:r>
                        <a:rPr lang="en-US" sz="2000" b="1" i="1" baseline="0" dirty="0" err="1" smtClean="0">
                          <a:effectLst/>
                          <a:latin typeface="Times New Roman" panose="02020603050405020304" pitchFamily="18" charset="0"/>
                          <a:cs typeface="Times New Roman" panose="02020603050405020304" pitchFamily="18" charset="0"/>
                        </a:rPr>
                        <a:t>buộc</a:t>
                      </a:r>
                      <a:r>
                        <a:rPr lang="en-US" sz="2000" b="1" i="1" baseline="0" dirty="0" smtClean="0">
                          <a:effectLst/>
                          <a:latin typeface="Times New Roman" panose="02020603050405020304" pitchFamily="18" charset="0"/>
                          <a:cs typeface="Times New Roman" panose="02020603050405020304" pitchFamily="18" charset="0"/>
                        </a:rPr>
                        <a:t> </a:t>
                      </a:r>
                      <a:r>
                        <a:rPr lang="en-US" sz="2000" b="1" i="1" baseline="0" dirty="0" err="1" smtClean="0">
                          <a:effectLst/>
                          <a:latin typeface="Times New Roman" panose="02020603050405020304" pitchFamily="18" charset="0"/>
                          <a:cs typeface="Times New Roman" panose="02020603050405020304" pitchFamily="18" charset="0"/>
                        </a:rPr>
                        <a:t>tội</a:t>
                      </a:r>
                      <a:r>
                        <a:rPr lang="en-US" sz="2000" b="1" i="1" baseline="0" dirty="0" smtClean="0">
                          <a:effectLst/>
                          <a:latin typeface="Times New Roman" panose="02020603050405020304" pitchFamily="18" charset="0"/>
                          <a:cs typeface="Times New Roman" panose="02020603050405020304" pitchFamily="18" charset="0"/>
                        </a:rPr>
                        <a:t> </a:t>
                      </a:r>
                      <a:r>
                        <a:rPr lang="en-US" sz="2000" b="1" dirty="0" smtClean="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hoạt</a:t>
                      </a:r>
                      <a:r>
                        <a:rPr lang="en-US"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cảnh</a:t>
                      </a:r>
                      <a:r>
                        <a:rPr lang="en-US" sz="2000" b="1" dirty="0" smtClean="0">
                          <a:effectLst/>
                          <a:latin typeface="Times New Roman" panose="02020603050405020304" pitchFamily="18" charset="0"/>
                          <a:cs typeface="Times New Roman" panose="02020603050405020304" pitchFamily="18" charset="0"/>
                        </a:rPr>
                        <a:t> ?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7760862"/>
                  </a:ext>
                </a:extLst>
              </a:tr>
              <a:tr h="1217216">
                <a:tc>
                  <a:txBody>
                    <a:bodyPr/>
                    <a:lstStyle/>
                    <a:p>
                      <a:pPr algn="ctr">
                        <a:lnSpc>
                          <a:spcPct val="107000"/>
                        </a:lnSpc>
                        <a:spcAft>
                          <a:spcPts val="0"/>
                        </a:spcAft>
                      </a:pPr>
                      <a:r>
                        <a:rPr lang="en-US" sz="2000" b="1">
                          <a:effectLst/>
                          <a:latin typeface="Times New Roman" panose="02020603050405020304" pitchFamily="18" charset="0"/>
                          <a:cs typeface="Times New Roman" panose="02020603050405020304" pitchFamily="18" charset="0"/>
                        </a:rPr>
                        <a:t>Thời lượng</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ảnh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hoặc</a:t>
                      </a:r>
                      <a:r>
                        <a:rPr lang="en-US" sz="2000" b="1" dirty="0">
                          <a:effectLst/>
                          <a:latin typeface="Times New Roman" panose="02020603050405020304" pitchFamily="18" charset="0"/>
                          <a:cs typeface="Times New Roman" panose="02020603050405020304" pitchFamily="18" charset="0"/>
                        </a:rPr>
                        <a:t> video clip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a:effectLst/>
                          <a:latin typeface="Times New Roman" panose="02020603050405020304" pitchFamily="18" charset="0"/>
                          <a:cs typeface="Times New Roman" panose="02020603050405020304" pitchFamily="18" charset="0"/>
                        </a:rPr>
                        <a:t>Mô tả nội dung hoạt cảnh</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CHỌN 1 ĐOẠN TRONG </a:t>
                      </a:r>
                      <a:r>
                        <a:rPr lang="en-US" sz="1800" b="1" dirty="0" smtClean="0">
                          <a:latin typeface="Times New Roman" panose="02020603050405020304" pitchFamily="18" charset="0"/>
                          <a:cs typeface="Times New Roman" panose="02020603050405020304" pitchFamily="18" charset="0"/>
                        </a:rPr>
                        <a:t>“RAMA</a:t>
                      </a:r>
                      <a:r>
                        <a:rPr lang="en-US" sz="1800" b="1" baseline="0" dirty="0" smtClean="0">
                          <a:latin typeface="Times New Roman" panose="02020603050405020304" pitchFamily="18" charset="0"/>
                          <a:cs typeface="Times New Roman" panose="02020603050405020304" pitchFamily="18" charset="0"/>
                        </a:rPr>
                        <a:t> BUỘC TỘI” </a:t>
                      </a:r>
                      <a:r>
                        <a:rPr lang="en-US" sz="1800" b="1" dirty="0" smtClean="0">
                          <a:latin typeface="Times New Roman" panose="02020603050405020304" pitchFamily="18" charset="0"/>
                          <a:cs typeface="Times New Roman" panose="02020603050405020304" pitchFamily="18" charset="0"/>
                        </a:rPr>
                        <a:t>VÀ </a:t>
                      </a:r>
                      <a:r>
                        <a:rPr lang="en-US" sz="1800" b="1" dirty="0" smtClean="0">
                          <a:latin typeface="Times New Roman" panose="02020603050405020304" pitchFamily="18" charset="0"/>
                          <a:cs typeface="Times New Roman" panose="02020603050405020304" pitchFamily="18" charset="0"/>
                        </a:rPr>
                        <a:t>ĐIỀN VÀO CỘT</a:t>
                      </a:r>
                      <a:r>
                        <a:rPr lang="en-US" sz="1800" b="1" baseline="0" dirty="0" smtClean="0">
                          <a:latin typeface="Times New Roman" panose="02020603050405020304" pitchFamily="18" charset="0"/>
                          <a:cs typeface="Times New Roman" panose="02020603050405020304" pitchFamily="18" charset="0"/>
                        </a:rPr>
                        <a:t> BÊN</a:t>
                      </a:r>
                      <a:endParaRPr lang="en-US" sz="1800"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27132100"/>
                  </a:ext>
                </a:extLst>
              </a:tr>
              <a:tr h="1217216">
                <a:tc>
                  <a:txBody>
                    <a:bodyPr/>
                    <a:lstStyle/>
                    <a:p>
                      <a:pPr algn="ctr">
                        <a:lnSpc>
                          <a:spcPct val="107000"/>
                        </a:lnSpc>
                        <a:spcAft>
                          <a:spcPts val="0"/>
                        </a:spcAft>
                      </a:pPr>
                      <a:r>
                        <a:rPr lang="en-US" sz="2000" b="1">
                          <a:effectLst/>
                          <a:latin typeface="Times New Roman" panose="02020603050405020304" pitchFamily="18" charset="0"/>
                          <a:cs typeface="Times New Roman" panose="02020603050405020304" pitchFamily="18" charset="0"/>
                        </a:rPr>
                        <a: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dirty="0"/>
                    </a:p>
                  </a:txBody>
                  <a:tcPr marL="0" marR="0" marT="0" marB="0" anchor="ctr">
                    <a:solidFill>
                      <a:srgbClr val="00B0F0"/>
                    </a:solidFill>
                  </a:tcPr>
                </a:tc>
                <a:extLst>
                  <a:ext uri="{0D108BD9-81ED-4DB2-BD59-A6C34878D82A}">
                    <a16:rowId xmlns:a16="http://schemas.microsoft.com/office/drawing/2014/main" val="2164083796"/>
                  </a:ext>
                </a:extLst>
              </a:tr>
            </a:tbl>
          </a:graphicData>
        </a:graphic>
      </p:graphicFrame>
    </p:spTree>
    <p:extLst>
      <p:ext uri="{BB962C8B-B14F-4D97-AF65-F5344CB8AC3E}">
        <p14:creationId xmlns:p14="http://schemas.microsoft.com/office/powerpoint/2010/main" val="38639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ttp://www.godandguru.com/ramayan/ramay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2671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29200" y="304800"/>
            <a:ext cx="2590800" cy="584775"/>
          </a:xfrm>
          <a:prstGeom prst="rect">
            <a:avLst/>
          </a:prstGeom>
        </p:spPr>
        <p:txBody>
          <a:bodyPr wrap="square">
            <a:spAutoFit/>
          </a:bodyPr>
          <a:lstStyle/>
          <a:p>
            <a:pPr algn="ctr"/>
            <a:r>
              <a:rPr lang="en-US" sz="3200" b="1" dirty="0" smtClean="0">
                <a:solidFill>
                  <a:srgbClr val="FF0000"/>
                </a:solidFill>
                <a:latin typeface="Times New Roman" pitchFamily="18" charset="0"/>
                <a:ea typeface="Times New Roman"/>
                <a:cs typeface="Times New Roman" pitchFamily="18" charset="0"/>
              </a:rPr>
              <a:t>SẢN PHẨM </a:t>
            </a:r>
            <a:endParaRPr lang="en-US" sz="3200" b="1" dirty="0">
              <a:solidFill>
                <a:srgbClr val="FF0000"/>
              </a:solidFill>
              <a:latin typeface="Times New Roman" pitchFamily="18" charset="0"/>
              <a:cs typeface="Times New Roman" pitchFamily="18" charset="0"/>
            </a:endParaRPr>
          </a:p>
        </p:txBody>
      </p:sp>
      <p:sp>
        <p:nvSpPr>
          <p:cNvPr id="3" name="Rectangle 2"/>
          <p:cNvSpPr/>
          <p:nvPr/>
        </p:nvSpPr>
        <p:spPr>
          <a:xfrm>
            <a:off x="4419600" y="1839825"/>
            <a:ext cx="4572000" cy="706540"/>
          </a:xfrm>
          <a:prstGeom prst="rect">
            <a:avLst/>
          </a:prstGeom>
        </p:spPr>
        <p:txBody>
          <a:bodyPr>
            <a:spAutoFit/>
          </a:bodyPr>
          <a:lstStyle/>
          <a:p>
            <a:pPr algn="just">
              <a:lnSpc>
                <a:spcPct val="107000"/>
              </a:lnSpc>
              <a:spcAft>
                <a:spcPts val="800"/>
              </a:spcAft>
            </a:pPr>
            <a:r>
              <a:rPr lang="en-US" sz="4000" b="1"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LỜI </a:t>
            </a:r>
            <a:r>
              <a:rPr lang="en-US" sz="4000" b="1"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BUỘC </a:t>
            </a:r>
            <a:r>
              <a:rPr lang="en-US" sz="4000" b="1"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TỘI”  </a:t>
            </a:r>
            <a:endParaRPr lang="en-US" sz="40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374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ttp://www.godandguru.com/ramayan/ramay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2671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95800" y="228600"/>
            <a:ext cx="4419600" cy="6555641"/>
          </a:xfrm>
          <a:prstGeom prst="rect">
            <a:avLst/>
          </a:prstGeom>
        </p:spPr>
        <p:txBody>
          <a:bodyPr wrap="square">
            <a:spAutoFit/>
          </a:bodyPr>
          <a:lstStyle/>
          <a:p>
            <a:r>
              <a:rPr lang="vi-VN" sz="1400" b="1" i="1" dirty="0"/>
              <a:t>Cảnh 1: </a:t>
            </a:r>
            <a:r>
              <a:rPr lang="vi-VN" sz="1400" i="1" dirty="0"/>
              <a:t>Tại kinh thành, trước cổng lâu đài, Rama dẫn Xita cùng anh em bạn hữu trở về ( Lắc-ma-na, Bha-ra-ta, Xa-tru-na…)</a:t>
            </a:r>
          </a:p>
          <a:p>
            <a:endParaRPr lang="vi-VN" sz="1400" dirty="0"/>
          </a:p>
          <a:p>
            <a:r>
              <a:rPr lang="vi-VN" sz="1400" dirty="0">
                <a:solidFill>
                  <a:srgbClr val="FF0000"/>
                </a:solidFill>
              </a:rPr>
              <a:t>- Rama:  </a:t>
            </a:r>
            <a:r>
              <a:rPr lang="vi-VN" sz="1400" dirty="0"/>
              <a:t>(</a:t>
            </a:r>
            <a:r>
              <a:rPr lang="vi-VN" sz="1400" i="1" dirty="0"/>
              <a:t>nét mặt đăm chiêu, bước đi dứt khoát, đột ngột dừng trước cổng tòa lâu đài, quay phắt lại nói lớn)</a:t>
            </a:r>
            <a:r>
              <a:rPr lang="vi-VN" sz="1400" dirty="0"/>
              <a:t> Hỡi phu nhân cao quý, hỡi tất cả các anh em bằng hữu! Ta có một điều trọng đại cần tuyên bố.</a:t>
            </a:r>
          </a:p>
          <a:p>
            <a:r>
              <a:rPr lang="vi-VN" sz="1400" dirty="0">
                <a:solidFill>
                  <a:srgbClr val="FF0000"/>
                </a:solidFill>
              </a:rPr>
              <a:t>- Xita</a:t>
            </a:r>
            <a:r>
              <a:rPr lang="vi-VN" sz="1400" dirty="0"/>
              <a:t>: (</a:t>
            </a:r>
            <a:r>
              <a:rPr lang="vi-VN" sz="1400" i="1" dirty="0"/>
              <a:t>cúi đầu cung kính</a:t>
            </a:r>
            <a:r>
              <a:rPr lang="vi-VN" sz="1400" dirty="0"/>
              <a:t>) Dạ, thưa phu quân!</a:t>
            </a:r>
          </a:p>
          <a:p>
            <a:r>
              <a:rPr lang="vi-VN" sz="1400" dirty="0"/>
              <a:t>- </a:t>
            </a:r>
            <a:r>
              <a:rPr lang="vi-VN" sz="1400" dirty="0">
                <a:solidFill>
                  <a:srgbClr val="FF0000"/>
                </a:solidFill>
              </a:rPr>
              <a:t>Đám đông</a:t>
            </a:r>
            <a:r>
              <a:rPr lang="vi-VN" sz="1400" dirty="0"/>
              <a:t>: (</a:t>
            </a:r>
            <a:r>
              <a:rPr lang="vi-VN" sz="1400" i="1" dirty="0"/>
              <a:t>đồng thanh</a:t>
            </a:r>
            <a:r>
              <a:rPr lang="vi-VN" sz="1400" dirty="0"/>
              <a:t>) Dạ, bẩm hoàng tử trưởng!</a:t>
            </a:r>
          </a:p>
          <a:p>
            <a:r>
              <a:rPr lang="vi-VN" sz="1400" dirty="0"/>
              <a:t>- </a:t>
            </a:r>
            <a:r>
              <a:rPr lang="vi-VN" sz="1400" dirty="0">
                <a:solidFill>
                  <a:srgbClr val="FF0000"/>
                </a:solidFill>
              </a:rPr>
              <a:t>Rama</a:t>
            </a:r>
            <a:r>
              <a:rPr lang="vi-VN" sz="1400" dirty="0"/>
              <a:t>: (</a:t>
            </a:r>
            <a:r>
              <a:rPr lang="vi-VN" sz="1400" i="1" dirty="0"/>
              <a:t>bước lại gần một bước, nhìn thẳng vào Xita</a:t>
            </a:r>
            <a:r>
              <a:rPr lang="vi-VN" sz="1400" dirty="0"/>
              <a:t>) Xita! Trước đây nàng là vợ ta. Chính nàng trước kia đã tình nguyện từ bỏ cuộc sống nhung lụa ở lâu đài, bước ra khỏi cánh cổng này để chịu lưu đày cùng ta. Ta vô cùng trân trọng nàng vì điều đó và ta đã làm tất cả những gì tốt nhất ta có thể để đền đáp tấm lòng nàng, hẳn nàng còn nhớ rõ ?</a:t>
            </a:r>
          </a:p>
          <a:p>
            <a:r>
              <a:rPr lang="vi-VN" sz="1400" dirty="0"/>
              <a:t>- </a:t>
            </a:r>
            <a:r>
              <a:rPr lang="vi-VN" sz="1400" dirty="0">
                <a:solidFill>
                  <a:srgbClr val="FF0000"/>
                </a:solidFill>
              </a:rPr>
              <a:t>Xita</a:t>
            </a:r>
            <a:r>
              <a:rPr lang="vi-VN" sz="1400" dirty="0"/>
              <a:t> : (</a:t>
            </a:r>
            <a:r>
              <a:rPr lang="vi-VN" sz="1400" i="1" dirty="0"/>
              <a:t>tiến lại gần Rama thêm một bước nhưng lại khiến Rama lùi lại, vẻ mặt rạng ngời hạnh phúc, lời nói dịu dàng</a:t>
            </a:r>
            <a:r>
              <a:rPr lang="vi-VN" sz="1400" dirty="0"/>
              <a:t>)  Dạ ! Tình yêu của chàng, ân huệ của chàng, thiếp xin khắc cốt ghi tâm. Thiếp…</a:t>
            </a:r>
          </a:p>
          <a:p>
            <a:r>
              <a:rPr lang="vi-VN" sz="1400" dirty="0"/>
              <a:t>- </a:t>
            </a:r>
            <a:r>
              <a:rPr lang="vi-VN" sz="1400" dirty="0">
                <a:solidFill>
                  <a:srgbClr val="FF0000"/>
                </a:solidFill>
              </a:rPr>
              <a:t>Rama</a:t>
            </a:r>
            <a:r>
              <a:rPr lang="vi-VN" sz="1400" dirty="0"/>
              <a:t> : (</a:t>
            </a:r>
            <a:r>
              <a:rPr lang="vi-VN" sz="1400" i="1" dirty="0"/>
              <a:t>vội vã ngắt lời</a:t>
            </a:r>
            <a:r>
              <a:rPr lang="vi-VN" sz="1400" dirty="0"/>
              <a:t>) Nhưng hôm nay, ta không ưng có nàng nữa, và nàng cũng không thể cùng ta bước chân vào lâu đài này nữa. Nàng hãy đi đi, muốn đi đâu tùy nàng ! (</a:t>
            </a:r>
            <a:r>
              <a:rPr lang="vi-VN" sz="1400" i="1" dirty="0"/>
              <a:t>nhìn mọi người, nói bằng giọng to và rõ ràng</a:t>
            </a:r>
            <a:r>
              <a:rPr lang="vi-VN" sz="1400" dirty="0"/>
              <a:t>) Từ hôm nay, ta tuyên bố phu nhân đây không còn là vợ ta !</a:t>
            </a:r>
          </a:p>
          <a:p>
            <a:r>
              <a:rPr lang="vi-VN" sz="1400" dirty="0"/>
              <a:t>- </a:t>
            </a:r>
            <a:r>
              <a:rPr lang="vi-VN" sz="1400" dirty="0">
                <a:solidFill>
                  <a:srgbClr val="FF0000"/>
                </a:solidFill>
              </a:rPr>
              <a:t>Xita</a:t>
            </a:r>
            <a:r>
              <a:rPr lang="vi-VN" sz="1400" dirty="0"/>
              <a:t> : (</a:t>
            </a:r>
            <a:r>
              <a:rPr lang="vi-VN" sz="1400" i="1" dirty="0"/>
              <a:t>bàng hoàng thảng thốt</a:t>
            </a:r>
            <a:r>
              <a:rPr lang="vi-VN" sz="1400" dirty="0"/>
              <a:t>) Kìa ! Phu quân !</a:t>
            </a:r>
          </a:p>
          <a:p>
            <a:r>
              <a:rPr lang="vi-VN" sz="1400" dirty="0"/>
              <a:t>- </a:t>
            </a:r>
            <a:r>
              <a:rPr lang="vi-VN" sz="1400" dirty="0">
                <a:solidFill>
                  <a:srgbClr val="FF0000"/>
                </a:solidFill>
              </a:rPr>
              <a:t>Đám đông </a:t>
            </a:r>
            <a:r>
              <a:rPr lang="vi-VN" sz="1400" dirty="0"/>
              <a:t>:  (</a:t>
            </a:r>
            <a:r>
              <a:rPr lang="vi-VN" sz="1400" i="1" dirty="0"/>
              <a:t>nhìn nhau kinh ngạc, đồng thanh</a:t>
            </a:r>
            <a:r>
              <a:rPr lang="vi-VN" sz="1400" dirty="0"/>
              <a:t>) Thưa ngài ! Là sao ạ ?</a:t>
            </a:r>
          </a:p>
        </p:txBody>
      </p:sp>
    </p:spTree>
    <p:extLst>
      <p:ext uri="{BB962C8B-B14F-4D97-AF65-F5344CB8AC3E}">
        <p14:creationId xmlns:p14="http://schemas.microsoft.com/office/powerpoint/2010/main" val="23101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200"/>
            <a:ext cx="2917722" cy="666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17720" y="76200"/>
            <a:ext cx="6226279" cy="6124754"/>
          </a:xfrm>
          <a:prstGeom prst="rect">
            <a:avLst/>
          </a:prstGeom>
        </p:spPr>
        <p:txBody>
          <a:bodyPr wrap="square">
            <a:spAutoFit/>
          </a:bodyPr>
          <a:lstStyle/>
          <a:p>
            <a:r>
              <a:rPr lang="vi-VN" sz="1400" b="1" dirty="0"/>
              <a:t>Cảnh 2: </a:t>
            </a:r>
            <a:endParaRPr lang="en-US" sz="1400" b="1" dirty="0" smtClean="0"/>
          </a:p>
          <a:p>
            <a:endParaRPr lang="vi-VN" sz="1400" b="1" dirty="0"/>
          </a:p>
          <a:p>
            <a:r>
              <a:rPr lang="vi-VN" sz="1400" dirty="0"/>
              <a:t>-</a:t>
            </a:r>
            <a:r>
              <a:rPr lang="vi-VN" sz="1400" dirty="0">
                <a:solidFill>
                  <a:srgbClr val="FF0000"/>
                </a:solidFill>
              </a:rPr>
              <a:t> Rama </a:t>
            </a:r>
            <a:r>
              <a:rPr lang="vi-VN" sz="1400" dirty="0"/>
              <a:t>: Các ngươi còn cần một lời giải thích ư ? (</a:t>
            </a:r>
            <a:r>
              <a:rPr lang="vi-VN" sz="1400" i="1" dirty="0"/>
              <a:t>Bước lại gần nhìn thẳng vào mắt Xita, vẻ mặt lạnh lùng, giọng nói kiên quyết</a:t>
            </a:r>
            <a:r>
              <a:rPr lang="vi-VN" sz="1400" dirty="0"/>
              <a:t>). Thì đây, ta nói cho nàng hay : Ta không ưng nàng nữa, ta không cần có nàng trong cuộc đời ta nữa !</a:t>
            </a:r>
          </a:p>
          <a:p>
            <a:r>
              <a:rPr lang="vi-VN" sz="1400" dirty="0">
                <a:solidFill>
                  <a:srgbClr val="FF0000"/>
                </a:solidFill>
              </a:rPr>
              <a:t>- Xita </a:t>
            </a:r>
            <a:r>
              <a:rPr lang="vi-VN" sz="1400" dirty="0"/>
              <a:t>: (</a:t>
            </a:r>
            <a:r>
              <a:rPr lang="vi-VN" sz="1400" i="1" dirty="0"/>
              <a:t>ôm ngực, đau đớn, ánh mắt nhìn thẳng Rama dò xét</a:t>
            </a:r>
            <a:r>
              <a:rPr lang="vi-VN" sz="1400" dirty="0"/>
              <a:t>) Phu quân ! Xin người đừng trêu đùa thiếp như vậy. Tình yêu của phu quân dành cho thần thiếp, thiếp biết, chưa bao giờ thay đổi. Và vì yêu thiếp, phu quân đã phải trải qua bao nhiêu nguy hiểm, cần sự trợ giúp của bao nhiêu anh em, để cứu được thiếp khỏi tên bắt cóc Ravana, rồi đưa thiếp về đây. Vậy có lí do gì mà phu quân lại thử thách thiếp bằng những lời tàn nhẫn thế ?</a:t>
            </a:r>
          </a:p>
          <a:p>
            <a:r>
              <a:rPr lang="vi-VN" sz="1400" dirty="0"/>
              <a:t>- </a:t>
            </a:r>
            <a:r>
              <a:rPr lang="vi-VN" sz="1400" dirty="0">
                <a:solidFill>
                  <a:srgbClr val="FF0000"/>
                </a:solidFill>
              </a:rPr>
              <a:t>Rama : </a:t>
            </a:r>
            <a:r>
              <a:rPr lang="vi-VN" sz="1400" dirty="0"/>
              <a:t>(</a:t>
            </a:r>
            <a:r>
              <a:rPr lang="vi-VN" sz="1400" i="1" dirty="0"/>
              <a:t>mỉm cười chua xót, xoay người quay lưng lại phía Xita</a:t>
            </a:r>
            <a:r>
              <a:rPr lang="vi-VN" sz="1400" dirty="0"/>
              <a:t>)  Nàng nhầm rồi ! Ta cứu nàng không phải vì tình yêu với nàng. Ta cứu nàng vì lòng tự trọng của ta, vì danh dự của gia tộc ta.</a:t>
            </a:r>
          </a:p>
          <a:p>
            <a:r>
              <a:rPr lang="vi-VN" sz="1400" dirty="0"/>
              <a:t>- </a:t>
            </a:r>
            <a:r>
              <a:rPr lang="vi-VN" sz="1400" dirty="0">
                <a:solidFill>
                  <a:srgbClr val="FF0000"/>
                </a:solidFill>
              </a:rPr>
              <a:t>Xita </a:t>
            </a:r>
            <a:r>
              <a:rPr lang="vi-VN" sz="1400" dirty="0"/>
              <a:t>: (</a:t>
            </a:r>
            <a:r>
              <a:rPr lang="vi-VN" sz="1400" i="1" dirty="0"/>
              <a:t>đau xót, ánh mắt nhìn Rama như cầu khẩn</a:t>
            </a:r>
            <a:r>
              <a:rPr lang="vi-VN" sz="1400" dirty="0"/>
              <a:t>) Không ! Chàng nói dối ! Rama…</a:t>
            </a:r>
          </a:p>
          <a:p>
            <a:r>
              <a:rPr lang="vi-VN" sz="1400" dirty="0"/>
              <a:t>- </a:t>
            </a:r>
            <a:r>
              <a:rPr lang="vi-VN" sz="1400" dirty="0">
                <a:solidFill>
                  <a:srgbClr val="FF0000"/>
                </a:solidFill>
              </a:rPr>
              <a:t>Rama</a:t>
            </a:r>
            <a:r>
              <a:rPr lang="vi-VN" sz="1400" dirty="0"/>
              <a:t> : (</a:t>
            </a:r>
            <a:r>
              <a:rPr lang="vi-VN" sz="1400" i="1" dirty="0"/>
              <a:t>kiên quyết</a:t>
            </a:r>
            <a:r>
              <a:rPr lang="vi-VN" sz="1400" dirty="0"/>
              <a:t>)  Hãy gọi ta là Ngài, là hoàng tử Rama ! Và nàng hãy nghe đây : Ravana bắt cóc nàng khi nàng đang là vợ ta. Tức là hắn đã lăng nhục ta. Việc ta đánh hắn, cứu nàng về chính là để trả thù kẻ đã lăng nhục ta. Đó là điều một người anh hùng như ta, ai cũng nhất định sẽ làm.</a:t>
            </a:r>
          </a:p>
          <a:p>
            <a:r>
              <a:rPr lang="vi-VN" sz="1400" dirty="0"/>
              <a:t>- </a:t>
            </a:r>
            <a:r>
              <a:rPr lang="vi-VN" sz="1400" dirty="0">
                <a:solidFill>
                  <a:srgbClr val="FF0000"/>
                </a:solidFill>
              </a:rPr>
              <a:t>Xita </a:t>
            </a:r>
            <a:r>
              <a:rPr lang="vi-VN" sz="1400" dirty="0"/>
              <a:t>: (</a:t>
            </a:r>
            <a:r>
              <a:rPr lang="vi-VN" sz="1400" i="1" dirty="0"/>
              <a:t>vui mừng</a:t>
            </a:r>
            <a:r>
              <a:rPr lang="vi-VN" sz="1400" dirty="0"/>
              <a:t>) Vâng ! Và chàng đã trả được mối thù. Hạn lưu đày của chúng ta cũng đã hết. Thiếp vô cùng hạnh phúc khi được trở về bên chàng !</a:t>
            </a:r>
          </a:p>
          <a:p>
            <a:r>
              <a:rPr lang="vi-VN" sz="1400" dirty="0"/>
              <a:t>- </a:t>
            </a:r>
            <a:r>
              <a:rPr lang="vi-VN" sz="1400" dirty="0">
                <a:solidFill>
                  <a:srgbClr val="FF0000"/>
                </a:solidFill>
              </a:rPr>
              <a:t>Rama </a:t>
            </a:r>
            <a:r>
              <a:rPr lang="vi-VN" sz="1400" dirty="0"/>
              <a:t>: (</a:t>
            </a:r>
            <a:r>
              <a:rPr lang="vi-VN" sz="1400" i="1" dirty="0"/>
              <a:t>quay ngoắt lại</a:t>
            </a:r>
            <a:r>
              <a:rPr lang="vi-VN" sz="1400" dirty="0"/>
              <a:t>) Nàng nghĩ ta có thể nhận nàng về ư ? Trong khi nàng đã từng lưu lại rất lâu trong nhà hắn ? Đôi mắt hắn đã hau háu nhìn khắp người nàng như nhìn con mồi một cách thèm khát ! Nàng vẫn hi vọng ư ? Không ! Không thể nào !</a:t>
            </a:r>
          </a:p>
          <a:p>
            <a:r>
              <a:rPr lang="vi-VN" sz="1400" dirty="0"/>
              <a:t>-</a:t>
            </a:r>
            <a:r>
              <a:rPr lang="vi-VN" sz="1400" dirty="0">
                <a:solidFill>
                  <a:srgbClr val="FF0000"/>
                </a:solidFill>
              </a:rPr>
              <a:t> Xita </a:t>
            </a:r>
            <a:r>
              <a:rPr lang="vi-VN" sz="1400" dirty="0"/>
              <a:t>: (</a:t>
            </a:r>
            <a:r>
              <a:rPr lang="vi-VN" sz="1400" i="1" dirty="0"/>
              <a:t>than)</a:t>
            </a:r>
            <a:r>
              <a:rPr lang="vi-VN" sz="1400" dirty="0"/>
              <a:t> Trời ! (gục xuống nức nở)</a:t>
            </a:r>
          </a:p>
        </p:txBody>
      </p:sp>
    </p:spTree>
    <p:extLst>
      <p:ext uri="{BB962C8B-B14F-4D97-AF65-F5344CB8AC3E}">
        <p14:creationId xmlns:p14="http://schemas.microsoft.com/office/powerpoint/2010/main" val="393742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1470</Words>
  <Application>Microsoft Office PowerPoint</Application>
  <PresentationFormat>On-screen Show (4:3)</PresentationFormat>
  <Paragraphs>133</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Arial</vt:lpstr>
      <vt:lpstr>Calibri</vt:lpstr>
      <vt:lpstr>FZHei-B01S</vt:lpstr>
      <vt:lpstr>Times New Roman</vt:lpstr>
      <vt:lpstr>义启紫水晶体</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HUONG</cp:lastModifiedBy>
  <cp:revision>100</cp:revision>
  <dcterms:created xsi:type="dcterms:W3CDTF">2022-06-25T03:44:27Z</dcterms:created>
  <dcterms:modified xsi:type="dcterms:W3CDTF">2022-08-26T14:02:46Z</dcterms:modified>
</cp:coreProperties>
</file>