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274" r:id="rId9"/>
    <p:sldId id="294" r:id="rId10"/>
    <p:sldId id="295" r:id="rId11"/>
    <p:sldId id="291" r:id="rId12"/>
    <p:sldId id="257" r:id="rId13"/>
    <p:sldId id="292" r:id="rId14"/>
    <p:sldId id="293" r:id="rId15"/>
    <p:sldId id="261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B6153"/>
    <a:srgbClr val="FFFF99"/>
    <a:srgbClr val="CCFF33"/>
    <a:srgbClr val="EA8F16"/>
    <a:srgbClr val="1CE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92" d="100"/>
          <a:sy n="92" d="100"/>
        </p:scale>
        <p:origin x="-19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5591D-7E5A-45E2-AFDB-357D06B1FB8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9F6CA0-5BE9-462A-9CB1-1BF8454EE2CE}">
      <dgm:prSet phldrT="[Text]" custT="1"/>
      <dgm:spPr/>
      <dgm:t>
        <a:bodyPr/>
        <a:lstStyle/>
        <a:p>
          <a:r>
            <a:rPr lang="en-US" sz="2200" dirty="0" smtClean="0"/>
            <a:t>1</a:t>
          </a:r>
          <a:endParaRPr lang="en-US" sz="2200" dirty="0"/>
        </a:p>
      </dgm:t>
    </dgm:pt>
    <dgm:pt modelId="{A438551B-A124-4D2F-99FB-306191E45248}" type="parTrans" cxnId="{3457D507-7DB2-4D8E-865A-142419158633}">
      <dgm:prSet/>
      <dgm:spPr/>
      <dgm:t>
        <a:bodyPr/>
        <a:lstStyle/>
        <a:p>
          <a:endParaRPr lang="en-US" sz="2200"/>
        </a:p>
      </dgm:t>
    </dgm:pt>
    <dgm:pt modelId="{623751D2-FE90-4865-95ED-73584BF250A7}" type="sibTrans" cxnId="{3457D507-7DB2-4D8E-865A-142419158633}">
      <dgm:prSet/>
      <dgm:spPr/>
      <dgm:t>
        <a:bodyPr/>
        <a:lstStyle/>
        <a:p>
          <a:endParaRPr lang="en-US" sz="2200"/>
        </a:p>
      </dgm:t>
    </dgm:pt>
    <dgm:pt modelId="{5DC64090-605D-426A-845D-EF039D898337}">
      <dgm:prSet phldrT="[Text]" custT="1"/>
      <dgm:spPr/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của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Hữu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được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chuyển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theo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….…</a:t>
          </a:r>
          <a:endParaRPr lang="en-US" sz="2200" dirty="0"/>
        </a:p>
      </dgm:t>
    </dgm:pt>
    <dgm:pt modelId="{4C6D348B-BAF4-4095-A096-75BFCB835EA3}" type="parTrans" cxnId="{41109908-8E6E-4F01-9DE1-3ACEEE0FFFC5}">
      <dgm:prSet/>
      <dgm:spPr/>
      <dgm:t>
        <a:bodyPr/>
        <a:lstStyle/>
        <a:p>
          <a:endParaRPr lang="en-US" sz="2200"/>
        </a:p>
      </dgm:t>
    </dgm:pt>
    <dgm:pt modelId="{8744E5EF-F0BA-4AD6-B343-07A519827B69}" type="sibTrans" cxnId="{41109908-8E6E-4F01-9DE1-3ACEEE0FFFC5}">
      <dgm:prSet/>
      <dgm:spPr/>
      <dgm:t>
        <a:bodyPr/>
        <a:lstStyle/>
        <a:p>
          <a:endParaRPr lang="en-US" sz="2200"/>
        </a:p>
      </dgm:t>
    </dgm:pt>
    <dgm:pt modelId="{FD3AD82E-B5CE-455F-8F22-AE0F8E43DB6A}">
      <dgm:prSet phldrT="[Text]" custT="1"/>
      <dgm:spPr/>
      <dgm:t>
        <a:bodyPr/>
        <a:lstStyle/>
        <a:p>
          <a:r>
            <a:rPr lang="en-US" sz="2200" dirty="0" smtClean="0"/>
            <a:t>2</a:t>
          </a:r>
          <a:endParaRPr lang="en-US" sz="2200" dirty="0"/>
        </a:p>
      </dgm:t>
    </dgm:pt>
    <dgm:pt modelId="{3EF8F610-172D-4BED-A2AD-3E9573EB03EF}" type="parTrans" cxnId="{801DE359-34F3-4687-BB02-36CEDE91176C}">
      <dgm:prSet/>
      <dgm:spPr/>
      <dgm:t>
        <a:bodyPr/>
        <a:lstStyle/>
        <a:p>
          <a:endParaRPr lang="en-US" sz="2200"/>
        </a:p>
      </dgm:t>
    </dgm:pt>
    <dgm:pt modelId="{AE7E604A-F9D0-48C8-9C13-955B47A4F0BC}" type="sibTrans" cxnId="{801DE359-34F3-4687-BB02-36CEDE91176C}">
      <dgm:prSet/>
      <dgm:spPr/>
      <dgm:t>
        <a:bodyPr/>
        <a:lstStyle/>
        <a:p>
          <a:endParaRPr lang="en-US" sz="2200"/>
        </a:p>
      </dgm:t>
    </dgm:pt>
    <dgm:pt modelId="{79ADA3FB-9B44-4D67-A1BE-580EDDCF8423}">
      <dgm:prSet phldrT="[Text]" custT="1"/>
      <dgm:spPr/>
      <dgm:t>
        <a:bodyPr anchor="t"/>
        <a:lstStyle/>
        <a:p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Ngoài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lời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được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hiện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,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yếu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nào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làm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nên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điểm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nhấn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cho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đoạn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video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trên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dirty="0"/>
        </a:p>
      </dgm:t>
    </dgm:pt>
    <dgm:pt modelId="{EEF54D1B-84D8-4294-A2C9-B9513658AC0C}" type="parTrans" cxnId="{719BDED5-B52B-4D3A-8534-DB00D45FA7AB}">
      <dgm:prSet/>
      <dgm:spPr/>
      <dgm:t>
        <a:bodyPr/>
        <a:lstStyle/>
        <a:p>
          <a:endParaRPr lang="en-US" sz="2200"/>
        </a:p>
      </dgm:t>
    </dgm:pt>
    <dgm:pt modelId="{1F15F1A5-8E16-4D44-80C2-FDEA1E2D1C1C}" type="sibTrans" cxnId="{719BDED5-B52B-4D3A-8534-DB00D45FA7AB}">
      <dgm:prSet/>
      <dgm:spPr/>
      <dgm:t>
        <a:bodyPr/>
        <a:lstStyle/>
        <a:p>
          <a:endParaRPr lang="en-US" sz="2200"/>
        </a:p>
      </dgm:t>
    </dgm:pt>
    <dgm:pt modelId="{97C1EC6D-8991-4A39-BC0A-9AFB153569D1}">
      <dgm:prSet phldrT="[Text]" custT="1"/>
      <dgm:spPr/>
      <dgm:t>
        <a:bodyPr/>
        <a:lstStyle/>
        <a:p>
          <a:r>
            <a:rPr lang="en-US" sz="2200" dirty="0" smtClean="0"/>
            <a:t>3</a:t>
          </a:r>
          <a:endParaRPr lang="en-US" sz="2200" dirty="0"/>
        </a:p>
      </dgm:t>
    </dgm:pt>
    <dgm:pt modelId="{167F4100-00F1-456B-A6CC-490B1BB89DF2}" type="parTrans" cxnId="{1F34E390-0F36-49CD-9804-7984A2689837}">
      <dgm:prSet/>
      <dgm:spPr/>
      <dgm:t>
        <a:bodyPr/>
        <a:lstStyle/>
        <a:p>
          <a:endParaRPr lang="en-US" sz="2200"/>
        </a:p>
      </dgm:t>
    </dgm:pt>
    <dgm:pt modelId="{7867B74C-977D-474A-8D00-A371AD206DB3}" type="sibTrans" cxnId="{1F34E390-0F36-49CD-9804-7984A2689837}">
      <dgm:prSet/>
      <dgm:spPr/>
      <dgm:t>
        <a:bodyPr/>
        <a:lstStyle/>
        <a:p>
          <a:endParaRPr lang="en-US" sz="2200"/>
        </a:p>
      </dgm:t>
    </dgm:pt>
    <dgm:pt modelId="{E4F8DDE0-62B4-4969-9943-6725D51F7313}">
      <dgm:prSet phldrT="[Text]" custT="1"/>
      <dgm:spPr/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Có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sân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khấu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hóa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i="1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bằng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khác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nào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dirty="0"/>
        </a:p>
      </dgm:t>
    </dgm:pt>
    <dgm:pt modelId="{7A3A5EE3-04AD-49D9-8579-33BBEC89207E}" type="parTrans" cxnId="{C57733BC-D99E-477A-80A7-4BB05925E2A7}">
      <dgm:prSet/>
      <dgm:spPr/>
      <dgm:t>
        <a:bodyPr/>
        <a:lstStyle/>
        <a:p>
          <a:endParaRPr lang="en-US" sz="2200"/>
        </a:p>
      </dgm:t>
    </dgm:pt>
    <dgm:pt modelId="{3E4DA98D-904A-4494-AC05-5C7590F45273}" type="sibTrans" cxnId="{C57733BC-D99E-477A-80A7-4BB05925E2A7}">
      <dgm:prSet/>
      <dgm:spPr/>
      <dgm:t>
        <a:bodyPr/>
        <a:lstStyle/>
        <a:p>
          <a:endParaRPr lang="en-US" sz="2200"/>
        </a:p>
      </dgm:t>
    </dgm:pt>
    <dgm:pt modelId="{22EBBBF0-E690-4D4B-BFDD-D6BB1B496FB7}">
      <dgm:prSet phldrT="[Text]" custT="1"/>
      <dgm:spPr/>
      <dgm:t>
        <a:bodyPr/>
        <a:lstStyle/>
        <a:p>
          <a:r>
            <a:rPr lang="en-US" sz="2200" dirty="0" smtClean="0"/>
            <a:t>4</a:t>
          </a:r>
          <a:endParaRPr lang="en-US" sz="2200" dirty="0"/>
        </a:p>
      </dgm:t>
    </dgm:pt>
    <dgm:pt modelId="{6B77F205-9D7C-4539-96F6-4A9E8ACECBA6}" type="parTrans" cxnId="{6CFAB3A1-AA40-40CB-9BC0-D77911C95B72}">
      <dgm:prSet/>
      <dgm:spPr/>
      <dgm:t>
        <a:bodyPr/>
        <a:lstStyle/>
        <a:p>
          <a:endParaRPr lang="en-US" sz="2200"/>
        </a:p>
      </dgm:t>
    </dgm:pt>
    <dgm:pt modelId="{E7A1ED5A-5F4A-4A66-89E2-6F08CB170B41}" type="sibTrans" cxnId="{6CFAB3A1-AA40-40CB-9BC0-D77911C95B72}">
      <dgm:prSet/>
      <dgm:spPr/>
      <dgm:t>
        <a:bodyPr/>
        <a:lstStyle/>
        <a:p>
          <a:endParaRPr lang="en-US" sz="2200"/>
        </a:p>
      </dgm:t>
    </dgm:pt>
    <dgm:pt modelId="{554B6619-E311-4178-A418-542F44ED7A3D}">
      <dgm:prSet phldrT="[Text]" custT="1"/>
      <dgm:spPr/>
      <dgm:t>
        <a:bodyPr anchor="t"/>
        <a:lstStyle/>
        <a:p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Em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thử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lý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giải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ngắn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gọn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tại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sao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lại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chọn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những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đó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để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sân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khấu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hóa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của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+mj-lt"/>
              <a:ea typeface="Times New Roman"/>
            </a:rPr>
            <a:t>Hữu</a:t>
          </a:r>
          <a:r>
            <a:rPr lang="en-US" sz="2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dirty="0"/>
        </a:p>
      </dgm:t>
    </dgm:pt>
    <dgm:pt modelId="{49509DDB-7173-4627-9F13-DB01B1F994D6}" type="parTrans" cxnId="{68A156C3-665D-4A32-9C95-3B4068E3E910}">
      <dgm:prSet/>
      <dgm:spPr/>
      <dgm:t>
        <a:bodyPr/>
        <a:lstStyle/>
        <a:p>
          <a:endParaRPr lang="en-US" sz="2200"/>
        </a:p>
      </dgm:t>
    </dgm:pt>
    <dgm:pt modelId="{FA42D59F-8A94-4E90-9C46-2A3E14CBF248}" type="sibTrans" cxnId="{68A156C3-665D-4A32-9C95-3B4068E3E910}">
      <dgm:prSet/>
      <dgm:spPr/>
      <dgm:t>
        <a:bodyPr/>
        <a:lstStyle/>
        <a:p>
          <a:endParaRPr lang="en-US" sz="2200"/>
        </a:p>
      </dgm:t>
    </dgm:pt>
    <dgm:pt modelId="{2AEBB21E-A406-4C29-A206-B8F8F24A07B2}">
      <dgm:prSet phldrT="[Text]" custT="1"/>
      <dgm:spPr/>
      <dgm:t>
        <a:bodyPr/>
        <a:lstStyle/>
        <a:p>
          <a:endParaRPr lang="en-US" sz="2200" dirty="0"/>
        </a:p>
      </dgm:t>
    </dgm:pt>
    <dgm:pt modelId="{C6D41CA3-2433-4D7D-BF57-F021F6F9CC6B}" type="parTrans" cxnId="{A9917604-7C95-484B-AE9B-714BE021CE22}">
      <dgm:prSet/>
      <dgm:spPr/>
      <dgm:t>
        <a:bodyPr/>
        <a:lstStyle/>
        <a:p>
          <a:endParaRPr lang="en-US"/>
        </a:p>
      </dgm:t>
    </dgm:pt>
    <dgm:pt modelId="{6C04C475-EB77-4264-AFE7-C004CCBB2D2F}" type="sibTrans" cxnId="{A9917604-7C95-484B-AE9B-714BE021CE22}">
      <dgm:prSet/>
      <dgm:spPr/>
      <dgm:t>
        <a:bodyPr/>
        <a:lstStyle/>
        <a:p>
          <a:endParaRPr lang="en-US"/>
        </a:p>
      </dgm:t>
    </dgm:pt>
    <dgm:pt modelId="{3009F66A-8D3E-4550-8B72-7CFC6A913B87}">
      <dgm:prSet phldrT="[Text]" custT="1"/>
      <dgm:spPr/>
      <dgm:t>
        <a:bodyPr/>
        <a:lstStyle/>
        <a:p>
          <a:endParaRPr lang="en-US" sz="2200" dirty="0"/>
        </a:p>
      </dgm:t>
    </dgm:pt>
    <dgm:pt modelId="{EAA73CB6-0ACA-49EF-9BA6-E25C436F971D}" type="parTrans" cxnId="{D9F8658F-D93E-4B02-B58F-1492BC4D510B}">
      <dgm:prSet/>
      <dgm:spPr/>
      <dgm:t>
        <a:bodyPr/>
        <a:lstStyle/>
        <a:p>
          <a:endParaRPr lang="en-US"/>
        </a:p>
      </dgm:t>
    </dgm:pt>
    <dgm:pt modelId="{BFA6EE21-3EAC-4036-AFCA-701F249B2496}" type="sibTrans" cxnId="{D9F8658F-D93E-4B02-B58F-1492BC4D510B}">
      <dgm:prSet/>
      <dgm:spPr/>
      <dgm:t>
        <a:bodyPr/>
        <a:lstStyle/>
        <a:p>
          <a:endParaRPr lang="en-US"/>
        </a:p>
      </dgm:t>
    </dgm:pt>
    <dgm:pt modelId="{14747639-28D9-4D84-96AB-24BFD8958713}">
      <dgm:prSet phldrT="[Text]" custT="1"/>
      <dgm:spPr/>
      <dgm:t>
        <a:bodyPr anchor="t"/>
        <a:lstStyle/>
        <a:p>
          <a:endParaRPr lang="en-US" sz="2200" dirty="0"/>
        </a:p>
      </dgm:t>
    </dgm:pt>
    <dgm:pt modelId="{11102E60-389E-4DA2-A201-9AA3D8C57BA4}" type="parTrans" cxnId="{D9CB7C4B-D1B2-412D-A3BD-A8E042A847C0}">
      <dgm:prSet/>
      <dgm:spPr/>
      <dgm:t>
        <a:bodyPr/>
        <a:lstStyle/>
        <a:p>
          <a:endParaRPr lang="en-US"/>
        </a:p>
      </dgm:t>
    </dgm:pt>
    <dgm:pt modelId="{7A57F2E2-523A-4AD3-893D-D9A7912353A9}" type="sibTrans" cxnId="{D9CB7C4B-D1B2-412D-A3BD-A8E042A847C0}">
      <dgm:prSet/>
      <dgm:spPr/>
      <dgm:t>
        <a:bodyPr/>
        <a:lstStyle/>
        <a:p>
          <a:endParaRPr lang="en-US"/>
        </a:p>
      </dgm:t>
    </dgm:pt>
    <dgm:pt modelId="{2B265269-FC21-4300-8174-85638B1D6AAA}">
      <dgm:prSet phldrT="[Text]" custT="1"/>
      <dgm:spPr/>
      <dgm:t>
        <a:bodyPr anchor="t"/>
        <a:lstStyle/>
        <a:p>
          <a:endParaRPr lang="en-US" sz="2200" dirty="0"/>
        </a:p>
      </dgm:t>
    </dgm:pt>
    <dgm:pt modelId="{A6D84A67-99A9-47BC-B810-9691705A813D}" type="parTrans" cxnId="{4236D86C-CD7E-461C-860A-FF8473CC3F14}">
      <dgm:prSet/>
      <dgm:spPr/>
      <dgm:t>
        <a:bodyPr/>
        <a:lstStyle/>
        <a:p>
          <a:endParaRPr lang="en-US"/>
        </a:p>
      </dgm:t>
    </dgm:pt>
    <dgm:pt modelId="{32275958-6A6D-4B54-A090-68C38E2EE6ED}" type="sibTrans" cxnId="{4236D86C-CD7E-461C-860A-FF8473CC3F14}">
      <dgm:prSet/>
      <dgm:spPr/>
      <dgm:t>
        <a:bodyPr/>
        <a:lstStyle/>
        <a:p>
          <a:endParaRPr lang="en-US"/>
        </a:p>
      </dgm:t>
    </dgm:pt>
    <dgm:pt modelId="{A977B410-376E-485F-8383-A870DE1D439B}">
      <dgm:prSet phldrT="[Text]" custT="1"/>
      <dgm:spPr/>
      <dgm:t>
        <a:bodyPr anchor="t"/>
        <a:lstStyle/>
        <a:p>
          <a:endParaRPr lang="en-US" sz="2200" dirty="0"/>
        </a:p>
      </dgm:t>
    </dgm:pt>
    <dgm:pt modelId="{EB8C76EC-B779-4E64-A4DB-1E805038353D}" type="parTrans" cxnId="{8069F546-B4E9-490A-B979-D9F92D18580A}">
      <dgm:prSet/>
      <dgm:spPr/>
      <dgm:t>
        <a:bodyPr/>
        <a:lstStyle/>
        <a:p>
          <a:endParaRPr lang="en-US"/>
        </a:p>
      </dgm:t>
    </dgm:pt>
    <dgm:pt modelId="{50019594-BE95-43B1-953C-4AD7D7D29F38}" type="sibTrans" cxnId="{8069F546-B4E9-490A-B979-D9F92D18580A}">
      <dgm:prSet/>
      <dgm:spPr/>
      <dgm:t>
        <a:bodyPr/>
        <a:lstStyle/>
        <a:p>
          <a:endParaRPr lang="en-US"/>
        </a:p>
      </dgm:t>
    </dgm:pt>
    <dgm:pt modelId="{F254E3A1-99A5-4FE8-94F0-E82157DAEBBD}" type="pres">
      <dgm:prSet presAssocID="{BB45591D-7E5A-45E2-AFDB-357D06B1F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2A6EF-44D1-4B48-A6BD-D2F8C8465B38}" type="pres">
      <dgm:prSet presAssocID="{A49F6CA0-5BE9-462A-9CB1-1BF8454EE2CE}" presName="composite" presStyleCnt="0"/>
      <dgm:spPr/>
    </dgm:pt>
    <dgm:pt modelId="{0AF38D7B-FD6B-4DD2-B084-D127834929F2}" type="pres">
      <dgm:prSet presAssocID="{A49F6CA0-5BE9-462A-9CB1-1BF8454EE2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A7CF-EF51-4AB5-9BBD-53761C3214BA}" type="pres">
      <dgm:prSet presAssocID="{A49F6CA0-5BE9-462A-9CB1-1BF8454EE2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A48EF-D704-49C8-8800-F461ABA82D84}" type="pres">
      <dgm:prSet presAssocID="{623751D2-FE90-4865-95ED-73584BF250A7}" presName="sp" presStyleCnt="0"/>
      <dgm:spPr/>
    </dgm:pt>
    <dgm:pt modelId="{1E97E741-5109-426F-8C19-24A010D82E08}" type="pres">
      <dgm:prSet presAssocID="{FD3AD82E-B5CE-455F-8F22-AE0F8E43DB6A}" presName="composite" presStyleCnt="0"/>
      <dgm:spPr/>
    </dgm:pt>
    <dgm:pt modelId="{F9B0A019-9D6D-4E2A-96EA-76BB2BCF6A96}" type="pres">
      <dgm:prSet presAssocID="{FD3AD82E-B5CE-455F-8F22-AE0F8E43DB6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88345-90EA-4955-B2FE-7C653E7657FE}" type="pres">
      <dgm:prSet presAssocID="{FD3AD82E-B5CE-455F-8F22-AE0F8E43DB6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11CD0-78FA-465B-8379-3DBCFB511A6E}" type="pres">
      <dgm:prSet presAssocID="{AE7E604A-F9D0-48C8-9C13-955B47A4F0BC}" presName="sp" presStyleCnt="0"/>
      <dgm:spPr/>
    </dgm:pt>
    <dgm:pt modelId="{330E5442-02C5-4F8B-AB6B-7DFDAB083825}" type="pres">
      <dgm:prSet presAssocID="{97C1EC6D-8991-4A39-BC0A-9AFB153569D1}" presName="composite" presStyleCnt="0"/>
      <dgm:spPr/>
    </dgm:pt>
    <dgm:pt modelId="{75224A1C-154E-490E-BCCF-3B206891356F}" type="pres">
      <dgm:prSet presAssocID="{97C1EC6D-8991-4A39-BC0A-9AFB153569D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80D8-A7CE-47DB-B46A-0FCD323BEB3F}" type="pres">
      <dgm:prSet presAssocID="{97C1EC6D-8991-4A39-BC0A-9AFB153569D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2A4B8-11C7-4E34-8D3C-230CCE5A4449}" type="pres">
      <dgm:prSet presAssocID="{7867B74C-977D-474A-8D00-A371AD206DB3}" presName="sp" presStyleCnt="0"/>
      <dgm:spPr/>
    </dgm:pt>
    <dgm:pt modelId="{40FF9A87-0145-4B1A-A36B-C44337286F83}" type="pres">
      <dgm:prSet presAssocID="{22EBBBF0-E690-4D4B-BFDD-D6BB1B496FB7}" presName="composite" presStyleCnt="0"/>
      <dgm:spPr/>
    </dgm:pt>
    <dgm:pt modelId="{FB7FAF09-2D8B-430E-9FF5-F45B4F08FEB4}" type="pres">
      <dgm:prSet presAssocID="{22EBBBF0-E690-4D4B-BFDD-D6BB1B496FB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3ECDE-91E5-4BDF-93F6-F2DA41F65097}" type="pres">
      <dgm:prSet presAssocID="{22EBBBF0-E690-4D4B-BFDD-D6BB1B496FB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B7C4B-D1B2-412D-A3BD-A8E042A847C0}" srcId="{FD3AD82E-B5CE-455F-8F22-AE0F8E43DB6A}" destId="{14747639-28D9-4D84-96AB-24BFD8958713}" srcOrd="2" destOrd="0" parTransId="{11102E60-389E-4DA2-A201-9AA3D8C57BA4}" sibTransId="{7A57F2E2-523A-4AD3-893D-D9A7912353A9}"/>
    <dgm:cxn modelId="{1F34E390-0F36-49CD-9804-7984A2689837}" srcId="{BB45591D-7E5A-45E2-AFDB-357D06B1FB80}" destId="{97C1EC6D-8991-4A39-BC0A-9AFB153569D1}" srcOrd="2" destOrd="0" parTransId="{167F4100-00F1-456B-A6CC-490B1BB89DF2}" sibTransId="{7867B74C-977D-474A-8D00-A371AD206DB3}"/>
    <dgm:cxn modelId="{5A3DE016-1527-4499-B377-69AFB8606AE0}" type="presOf" srcId="{A49F6CA0-5BE9-462A-9CB1-1BF8454EE2CE}" destId="{0AF38D7B-FD6B-4DD2-B084-D127834929F2}" srcOrd="0" destOrd="0" presId="urn:microsoft.com/office/officeart/2005/8/layout/chevron2"/>
    <dgm:cxn modelId="{0EAE70FE-3CE3-47CB-A234-0AF003DB4509}" type="presOf" srcId="{22EBBBF0-E690-4D4B-BFDD-D6BB1B496FB7}" destId="{FB7FAF09-2D8B-430E-9FF5-F45B4F08FEB4}" srcOrd="0" destOrd="0" presId="urn:microsoft.com/office/officeart/2005/8/layout/chevron2"/>
    <dgm:cxn modelId="{3457D507-7DB2-4D8E-865A-142419158633}" srcId="{BB45591D-7E5A-45E2-AFDB-357D06B1FB80}" destId="{A49F6CA0-5BE9-462A-9CB1-1BF8454EE2CE}" srcOrd="0" destOrd="0" parTransId="{A438551B-A124-4D2F-99FB-306191E45248}" sibTransId="{623751D2-FE90-4865-95ED-73584BF250A7}"/>
    <dgm:cxn modelId="{6523D4CE-F07B-4EE1-A777-B1170E422E86}" type="presOf" srcId="{79ADA3FB-9B44-4D67-A1BE-580EDDCF8423}" destId="{E8288345-90EA-4955-B2FE-7C653E7657FE}" srcOrd="0" destOrd="0" presId="urn:microsoft.com/office/officeart/2005/8/layout/chevron2"/>
    <dgm:cxn modelId="{719BDED5-B52B-4D3A-8534-DB00D45FA7AB}" srcId="{FD3AD82E-B5CE-455F-8F22-AE0F8E43DB6A}" destId="{79ADA3FB-9B44-4D67-A1BE-580EDDCF8423}" srcOrd="0" destOrd="0" parTransId="{EEF54D1B-84D8-4294-A2C9-B9513658AC0C}" sibTransId="{1F15F1A5-8E16-4D44-80C2-FDEA1E2D1C1C}"/>
    <dgm:cxn modelId="{8069F546-B4E9-490A-B979-D9F92D18580A}" srcId="{FD3AD82E-B5CE-455F-8F22-AE0F8E43DB6A}" destId="{A977B410-376E-485F-8383-A870DE1D439B}" srcOrd="1" destOrd="0" parTransId="{EB8C76EC-B779-4E64-A4DB-1E805038353D}" sibTransId="{50019594-BE95-43B1-953C-4AD7D7D29F38}"/>
    <dgm:cxn modelId="{99CDD226-4421-44A5-AB5A-4676132C7703}" type="presOf" srcId="{E4F8DDE0-62B4-4969-9943-6725D51F7313}" destId="{BE4280D8-A7CE-47DB-B46A-0FCD323BEB3F}" srcOrd="0" destOrd="0" presId="urn:microsoft.com/office/officeart/2005/8/layout/chevron2"/>
    <dgm:cxn modelId="{6CFAB3A1-AA40-40CB-9BC0-D77911C95B72}" srcId="{BB45591D-7E5A-45E2-AFDB-357D06B1FB80}" destId="{22EBBBF0-E690-4D4B-BFDD-D6BB1B496FB7}" srcOrd="3" destOrd="0" parTransId="{6B77F205-9D7C-4539-96F6-4A9E8ACECBA6}" sibTransId="{E7A1ED5A-5F4A-4A66-89E2-6F08CB170B41}"/>
    <dgm:cxn modelId="{F15A46F2-7DE8-4DBD-AF75-017D4B82E64C}" type="presOf" srcId="{554B6619-E311-4178-A418-542F44ED7A3D}" destId="{9333ECDE-91E5-4BDF-93F6-F2DA41F65097}" srcOrd="0" destOrd="0" presId="urn:microsoft.com/office/officeart/2005/8/layout/chevron2"/>
    <dgm:cxn modelId="{C57733BC-D99E-477A-80A7-4BB05925E2A7}" srcId="{97C1EC6D-8991-4A39-BC0A-9AFB153569D1}" destId="{E4F8DDE0-62B4-4969-9943-6725D51F7313}" srcOrd="0" destOrd="0" parTransId="{7A3A5EE3-04AD-49D9-8579-33BBEC89207E}" sibTransId="{3E4DA98D-904A-4494-AC05-5C7590F45273}"/>
    <dgm:cxn modelId="{801DE359-34F3-4687-BB02-36CEDE91176C}" srcId="{BB45591D-7E5A-45E2-AFDB-357D06B1FB80}" destId="{FD3AD82E-B5CE-455F-8F22-AE0F8E43DB6A}" srcOrd="1" destOrd="0" parTransId="{3EF8F610-172D-4BED-A2AD-3E9573EB03EF}" sibTransId="{AE7E604A-F9D0-48C8-9C13-955B47A4F0BC}"/>
    <dgm:cxn modelId="{4236D86C-CD7E-461C-860A-FF8473CC3F14}" srcId="{22EBBBF0-E690-4D4B-BFDD-D6BB1B496FB7}" destId="{2B265269-FC21-4300-8174-85638B1D6AAA}" srcOrd="1" destOrd="0" parTransId="{A6D84A67-99A9-47BC-B810-9691705A813D}" sibTransId="{32275958-6A6D-4B54-A090-68C38E2EE6ED}"/>
    <dgm:cxn modelId="{41109908-8E6E-4F01-9DE1-3ACEEE0FFFC5}" srcId="{A49F6CA0-5BE9-462A-9CB1-1BF8454EE2CE}" destId="{5DC64090-605D-426A-845D-EF039D898337}" srcOrd="0" destOrd="0" parTransId="{4C6D348B-BAF4-4095-A096-75BFCB835EA3}" sibTransId="{8744E5EF-F0BA-4AD6-B343-07A519827B69}"/>
    <dgm:cxn modelId="{15307B40-6EE5-43AD-9200-B70FBD52628E}" type="presOf" srcId="{14747639-28D9-4D84-96AB-24BFD8958713}" destId="{E8288345-90EA-4955-B2FE-7C653E7657FE}" srcOrd="0" destOrd="2" presId="urn:microsoft.com/office/officeart/2005/8/layout/chevron2"/>
    <dgm:cxn modelId="{6ED15D28-CB33-406D-83CF-C6DC8C34DBC9}" type="presOf" srcId="{2B265269-FC21-4300-8174-85638B1D6AAA}" destId="{9333ECDE-91E5-4BDF-93F6-F2DA41F65097}" srcOrd="0" destOrd="1" presId="urn:microsoft.com/office/officeart/2005/8/layout/chevron2"/>
    <dgm:cxn modelId="{68A156C3-665D-4A32-9C95-3B4068E3E910}" srcId="{22EBBBF0-E690-4D4B-BFDD-D6BB1B496FB7}" destId="{554B6619-E311-4178-A418-542F44ED7A3D}" srcOrd="0" destOrd="0" parTransId="{49509DDB-7173-4627-9F13-DB01B1F994D6}" sibTransId="{FA42D59F-8A94-4E90-9C46-2A3E14CBF248}"/>
    <dgm:cxn modelId="{2B62CD10-2CE5-4D26-9433-F24CE5E70BC9}" type="presOf" srcId="{97C1EC6D-8991-4A39-BC0A-9AFB153569D1}" destId="{75224A1C-154E-490E-BCCF-3B206891356F}" srcOrd="0" destOrd="0" presId="urn:microsoft.com/office/officeart/2005/8/layout/chevron2"/>
    <dgm:cxn modelId="{47680790-2B6F-40A5-927F-BCF0807A4E1E}" type="presOf" srcId="{FD3AD82E-B5CE-455F-8F22-AE0F8E43DB6A}" destId="{F9B0A019-9D6D-4E2A-96EA-76BB2BCF6A96}" srcOrd="0" destOrd="0" presId="urn:microsoft.com/office/officeart/2005/8/layout/chevron2"/>
    <dgm:cxn modelId="{C596258F-1400-440F-9CC9-CA7A26FDF2EC}" type="presOf" srcId="{A977B410-376E-485F-8383-A870DE1D439B}" destId="{E8288345-90EA-4955-B2FE-7C653E7657FE}" srcOrd="0" destOrd="1" presId="urn:microsoft.com/office/officeart/2005/8/layout/chevron2"/>
    <dgm:cxn modelId="{A9917604-7C95-484B-AE9B-714BE021CE22}" srcId="{A49F6CA0-5BE9-462A-9CB1-1BF8454EE2CE}" destId="{2AEBB21E-A406-4C29-A206-B8F8F24A07B2}" srcOrd="1" destOrd="0" parTransId="{C6D41CA3-2433-4D7D-BF57-F021F6F9CC6B}" sibTransId="{6C04C475-EB77-4264-AFE7-C004CCBB2D2F}"/>
    <dgm:cxn modelId="{26EE60AF-23FD-4AA8-B68D-AFCEBC7B079B}" type="presOf" srcId="{5DC64090-605D-426A-845D-EF039D898337}" destId="{3A14A7CF-EF51-4AB5-9BBD-53761C3214BA}" srcOrd="0" destOrd="0" presId="urn:microsoft.com/office/officeart/2005/8/layout/chevron2"/>
    <dgm:cxn modelId="{CFDA5F87-062A-4BE8-8620-603AD0E92B83}" type="presOf" srcId="{2AEBB21E-A406-4C29-A206-B8F8F24A07B2}" destId="{3A14A7CF-EF51-4AB5-9BBD-53761C3214BA}" srcOrd="0" destOrd="1" presId="urn:microsoft.com/office/officeart/2005/8/layout/chevron2"/>
    <dgm:cxn modelId="{D131BF14-A02F-4B42-9598-7E0BD728E41B}" type="presOf" srcId="{3009F66A-8D3E-4550-8B72-7CFC6A913B87}" destId="{BE4280D8-A7CE-47DB-B46A-0FCD323BEB3F}" srcOrd="0" destOrd="1" presId="urn:microsoft.com/office/officeart/2005/8/layout/chevron2"/>
    <dgm:cxn modelId="{F45DE309-0A52-4782-BCDE-B98A4B0035B8}" type="presOf" srcId="{BB45591D-7E5A-45E2-AFDB-357D06B1FB80}" destId="{F254E3A1-99A5-4FE8-94F0-E82157DAEBBD}" srcOrd="0" destOrd="0" presId="urn:microsoft.com/office/officeart/2005/8/layout/chevron2"/>
    <dgm:cxn modelId="{D9F8658F-D93E-4B02-B58F-1492BC4D510B}" srcId="{97C1EC6D-8991-4A39-BC0A-9AFB153569D1}" destId="{3009F66A-8D3E-4550-8B72-7CFC6A913B87}" srcOrd="1" destOrd="0" parTransId="{EAA73CB6-0ACA-49EF-9BA6-E25C436F971D}" sibTransId="{BFA6EE21-3EAC-4036-AFCA-701F249B2496}"/>
    <dgm:cxn modelId="{173A124F-DF16-4B95-A699-648C6FB7C09C}" type="presParOf" srcId="{F254E3A1-99A5-4FE8-94F0-E82157DAEBBD}" destId="{26D2A6EF-44D1-4B48-A6BD-D2F8C8465B38}" srcOrd="0" destOrd="0" presId="urn:microsoft.com/office/officeart/2005/8/layout/chevron2"/>
    <dgm:cxn modelId="{E53FE330-2110-49C4-ACC3-695E23CA43B7}" type="presParOf" srcId="{26D2A6EF-44D1-4B48-A6BD-D2F8C8465B38}" destId="{0AF38D7B-FD6B-4DD2-B084-D127834929F2}" srcOrd="0" destOrd="0" presId="urn:microsoft.com/office/officeart/2005/8/layout/chevron2"/>
    <dgm:cxn modelId="{06CE7117-0846-4CE9-B3F4-76489C7749CB}" type="presParOf" srcId="{26D2A6EF-44D1-4B48-A6BD-D2F8C8465B38}" destId="{3A14A7CF-EF51-4AB5-9BBD-53761C3214BA}" srcOrd="1" destOrd="0" presId="urn:microsoft.com/office/officeart/2005/8/layout/chevron2"/>
    <dgm:cxn modelId="{030724E4-D112-4575-95EC-31351F4F20EC}" type="presParOf" srcId="{F254E3A1-99A5-4FE8-94F0-E82157DAEBBD}" destId="{FBFA48EF-D704-49C8-8800-F461ABA82D84}" srcOrd="1" destOrd="0" presId="urn:microsoft.com/office/officeart/2005/8/layout/chevron2"/>
    <dgm:cxn modelId="{6F89E817-D80E-44D3-9B0A-D40643E34AF4}" type="presParOf" srcId="{F254E3A1-99A5-4FE8-94F0-E82157DAEBBD}" destId="{1E97E741-5109-426F-8C19-24A010D82E08}" srcOrd="2" destOrd="0" presId="urn:microsoft.com/office/officeart/2005/8/layout/chevron2"/>
    <dgm:cxn modelId="{159EC014-F240-4070-880A-DC2C9188F731}" type="presParOf" srcId="{1E97E741-5109-426F-8C19-24A010D82E08}" destId="{F9B0A019-9D6D-4E2A-96EA-76BB2BCF6A96}" srcOrd="0" destOrd="0" presId="urn:microsoft.com/office/officeart/2005/8/layout/chevron2"/>
    <dgm:cxn modelId="{C5F17A94-3296-46D4-AE84-56C66D97F6E4}" type="presParOf" srcId="{1E97E741-5109-426F-8C19-24A010D82E08}" destId="{E8288345-90EA-4955-B2FE-7C653E7657FE}" srcOrd="1" destOrd="0" presId="urn:microsoft.com/office/officeart/2005/8/layout/chevron2"/>
    <dgm:cxn modelId="{87D1F5C3-F2A3-4836-9A06-96202F3B616D}" type="presParOf" srcId="{F254E3A1-99A5-4FE8-94F0-E82157DAEBBD}" destId="{55F11CD0-78FA-465B-8379-3DBCFB511A6E}" srcOrd="3" destOrd="0" presId="urn:microsoft.com/office/officeart/2005/8/layout/chevron2"/>
    <dgm:cxn modelId="{F559CF74-9990-4918-A4AC-191AD39A5680}" type="presParOf" srcId="{F254E3A1-99A5-4FE8-94F0-E82157DAEBBD}" destId="{330E5442-02C5-4F8B-AB6B-7DFDAB083825}" srcOrd="4" destOrd="0" presId="urn:microsoft.com/office/officeart/2005/8/layout/chevron2"/>
    <dgm:cxn modelId="{3F70B202-5BD9-4660-87AE-ED71D9433FA5}" type="presParOf" srcId="{330E5442-02C5-4F8B-AB6B-7DFDAB083825}" destId="{75224A1C-154E-490E-BCCF-3B206891356F}" srcOrd="0" destOrd="0" presId="urn:microsoft.com/office/officeart/2005/8/layout/chevron2"/>
    <dgm:cxn modelId="{82E90928-F762-439C-9BF2-2370A7127DA2}" type="presParOf" srcId="{330E5442-02C5-4F8B-AB6B-7DFDAB083825}" destId="{BE4280D8-A7CE-47DB-B46A-0FCD323BEB3F}" srcOrd="1" destOrd="0" presId="urn:microsoft.com/office/officeart/2005/8/layout/chevron2"/>
    <dgm:cxn modelId="{CD611E94-0D11-41B4-A128-1A1E569194C9}" type="presParOf" srcId="{F254E3A1-99A5-4FE8-94F0-E82157DAEBBD}" destId="{9D22A4B8-11C7-4E34-8D3C-230CCE5A4449}" srcOrd="5" destOrd="0" presId="urn:microsoft.com/office/officeart/2005/8/layout/chevron2"/>
    <dgm:cxn modelId="{4663E5E6-19AC-453D-931E-193234BA91F2}" type="presParOf" srcId="{F254E3A1-99A5-4FE8-94F0-E82157DAEBBD}" destId="{40FF9A87-0145-4B1A-A36B-C44337286F83}" srcOrd="6" destOrd="0" presId="urn:microsoft.com/office/officeart/2005/8/layout/chevron2"/>
    <dgm:cxn modelId="{EDBF0DB4-BA13-4CB5-BAF7-60C8BF94A39B}" type="presParOf" srcId="{40FF9A87-0145-4B1A-A36B-C44337286F83}" destId="{FB7FAF09-2D8B-430E-9FF5-F45B4F08FEB4}" srcOrd="0" destOrd="0" presId="urn:microsoft.com/office/officeart/2005/8/layout/chevron2"/>
    <dgm:cxn modelId="{002109CC-C1CB-4A6C-8BB2-8B8E834A9350}" type="presParOf" srcId="{40FF9A87-0145-4B1A-A36B-C44337286F83}" destId="{9333ECDE-91E5-4BDF-93F6-F2DA41F650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38D7B-FD6B-4DD2-B084-D127834929F2}">
      <dsp:nvSpPr>
        <dsp:cNvPr id="0" name=""/>
        <dsp:cNvSpPr/>
      </dsp:nvSpPr>
      <dsp:spPr>
        <a:xfrm rot="5400000">
          <a:off x="-184875" y="188045"/>
          <a:ext cx="1232505" cy="8627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434546"/>
        <a:ext cx="862754" cy="369751"/>
      </dsp:txXfrm>
    </dsp:sp>
    <dsp:sp modelId="{3A14A7CF-EF51-4AB5-9BBD-53761C3214BA}">
      <dsp:nvSpPr>
        <dsp:cNvPr id="0" name=""/>
        <dsp:cNvSpPr/>
      </dsp:nvSpPr>
      <dsp:spPr>
        <a:xfrm rot="5400000">
          <a:off x="4374212" y="-3508288"/>
          <a:ext cx="801128" cy="7824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của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Hữu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được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chuyển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theo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….…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62754" y="42278"/>
        <a:ext cx="7784937" cy="722912"/>
      </dsp:txXfrm>
    </dsp:sp>
    <dsp:sp modelId="{F9B0A019-9D6D-4E2A-96EA-76BB2BCF6A96}">
      <dsp:nvSpPr>
        <dsp:cNvPr id="0" name=""/>
        <dsp:cNvSpPr/>
      </dsp:nvSpPr>
      <dsp:spPr>
        <a:xfrm rot="5400000">
          <a:off x="-184875" y="1273697"/>
          <a:ext cx="1232505" cy="86275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520198"/>
        <a:ext cx="862754" cy="369751"/>
      </dsp:txXfrm>
    </dsp:sp>
    <dsp:sp modelId="{E8288345-90EA-4955-B2FE-7C653E7657FE}">
      <dsp:nvSpPr>
        <dsp:cNvPr id="0" name=""/>
        <dsp:cNvSpPr/>
      </dsp:nvSpPr>
      <dsp:spPr>
        <a:xfrm rot="5400000">
          <a:off x="4374212" y="-2422637"/>
          <a:ext cx="801128" cy="7824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Ngoài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lời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được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hiện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,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yếu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nào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làm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nên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điểm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nhấn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cho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đoạn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video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trên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62754" y="1127929"/>
        <a:ext cx="7784937" cy="722912"/>
      </dsp:txXfrm>
    </dsp:sp>
    <dsp:sp modelId="{75224A1C-154E-490E-BCCF-3B206891356F}">
      <dsp:nvSpPr>
        <dsp:cNvPr id="0" name=""/>
        <dsp:cNvSpPr/>
      </dsp:nvSpPr>
      <dsp:spPr>
        <a:xfrm rot="5400000">
          <a:off x="-184875" y="2359348"/>
          <a:ext cx="1232505" cy="86275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605849"/>
        <a:ext cx="862754" cy="369751"/>
      </dsp:txXfrm>
    </dsp:sp>
    <dsp:sp modelId="{BE4280D8-A7CE-47DB-B46A-0FCD323BEB3F}">
      <dsp:nvSpPr>
        <dsp:cNvPr id="0" name=""/>
        <dsp:cNvSpPr/>
      </dsp:nvSpPr>
      <dsp:spPr>
        <a:xfrm rot="5400000">
          <a:off x="4374212" y="-1336985"/>
          <a:ext cx="801128" cy="7824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Có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thể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sân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khấu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hóa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i="1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bằng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khác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nào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62754" y="2213581"/>
        <a:ext cx="7784937" cy="722912"/>
      </dsp:txXfrm>
    </dsp:sp>
    <dsp:sp modelId="{FB7FAF09-2D8B-430E-9FF5-F45B4F08FEB4}">
      <dsp:nvSpPr>
        <dsp:cNvPr id="0" name=""/>
        <dsp:cNvSpPr/>
      </dsp:nvSpPr>
      <dsp:spPr>
        <a:xfrm rot="5400000">
          <a:off x="-184875" y="3444999"/>
          <a:ext cx="1232505" cy="86275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691500"/>
        <a:ext cx="862754" cy="369751"/>
      </dsp:txXfrm>
    </dsp:sp>
    <dsp:sp modelId="{9333ECDE-91E5-4BDF-93F6-F2DA41F65097}">
      <dsp:nvSpPr>
        <dsp:cNvPr id="0" name=""/>
        <dsp:cNvSpPr/>
      </dsp:nvSpPr>
      <dsp:spPr>
        <a:xfrm rot="5400000">
          <a:off x="4374212" y="-251334"/>
          <a:ext cx="801128" cy="7824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Em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thử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lý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giải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ngắn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gọn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tại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sao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lại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chọn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những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hình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thức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đó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để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sân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khấu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hóa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bài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thơ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Bầm</a:t>
          </a:r>
          <a:r>
            <a:rPr lang="en-US" sz="2200" i="1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i="1" kern="1200" dirty="0" err="1" smtClean="0">
              <a:solidFill>
                <a:srgbClr val="000000"/>
              </a:solidFill>
              <a:latin typeface="+mj-lt"/>
              <a:ea typeface="Times New Roman"/>
            </a:rPr>
            <a:t>ơi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của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Tố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+mj-lt"/>
              <a:ea typeface="Times New Roman"/>
            </a:rPr>
            <a:t>Hữu</a:t>
          </a:r>
          <a:r>
            <a:rPr lang="en-US" sz="2200" kern="1200" dirty="0" smtClean="0">
              <a:solidFill>
                <a:srgbClr val="000000"/>
              </a:solidFill>
              <a:latin typeface="+mj-lt"/>
              <a:ea typeface="Times New Roman"/>
            </a:rPr>
            <a:t>?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 rot="-5400000">
        <a:off x="862754" y="3299232"/>
        <a:ext cx="7784937" cy="72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3CDED-5E1A-4866-899A-EBDB421BF0A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8EB12-7691-4989-B21F-C3E602E0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EB12-7691-4989-B21F-C3E602E0E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EB12-7691-4989-B21F-C3E602E0E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D3BB-7FE6-4CAF-BE15-90A1C967995D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A81B-36B4-4C3B-9F33-5306B5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gif"/><Relationship Id="rId26" Type="http://schemas.openxmlformats.org/officeDocument/2006/relationships/slide" Target="slide4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34" Type="http://schemas.openxmlformats.org/officeDocument/2006/relationships/image" Target="../media/image22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audio" Target="../media/media1.wma"/><Relationship Id="rId16" Type="http://schemas.openxmlformats.org/officeDocument/2006/relationships/image" Target="../media/image11.gif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slide" Target="slide3.xml"/><Relationship Id="rId32" Type="http://schemas.openxmlformats.org/officeDocument/2006/relationships/slide" Target="slide7.xml"/><Relationship Id="rId5" Type="http://schemas.openxmlformats.org/officeDocument/2006/relationships/audio" Target="../media/audio1.wav"/><Relationship Id="rId15" Type="http://schemas.openxmlformats.org/officeDocument/2006/relationships/image" Target="../media/image10.gif"/><Relationship Id="rId23" Type="http://schemas.openxmlformats.org/officeDocument/2006/relationships/image" Target="../media/image16.png"/><Relationship Id="rId28" Type="http://schemas.openxmlformats.org/officeDocument/2006/relationships/slide" Target="slide5.xml"/><Relationship Id="rId10" Type="http://schemas.openxmlformats.org/officeDocument/2006/relationships/image" Target="../media/image5.png"/><Relationship Id="rId19" Type="http://schemas.openxmlformats.org/officeDocument/2006/relationships/slide" Target="slide8.xml"/><Relationship Id="rId31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gif"/><Relationship Id="rId22" Type="http://schemas.openxmlformats.org/officeDocument/2006/relationships/slide" Target="slide2.xml"/><Relationship Id="rId27" Type="http://schemas.openxmlformats.org/officeDocument/2006/relationships/image" Target="../media/image18.png"/><Relationship Id="rId30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4ncN_6QHw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49" y="817997"/>
            <a:ext cx="5151589" cy="34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71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7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88" y="111560"/>
            <a:ext cx="265871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9137" y="4400550"/>
            <a:ext cx="4419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Nhân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vật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văn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học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nào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được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tái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hiện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trong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bức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</a:rPr>
              <a:t>ảnh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</a:rPr>
              <a:t>?</a:t>
            </a:r>
            <a:endParaRPr lang="en-US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a typeface="Times New Roman"/>
                  <a:cs typeface="+mj-cs"/>
                </a:rPr>
                <a:t>               </a:t>
              </a:r>
              <a:r>
                <a:rPr lang="en-US" sz="2000" b="1" dirty="0">
                  <a:solidFill>
                    <a:prstClr val="white"/>
                  </a:solidFill>
                  <a:ea typeface="Times New Roman"/>
                  <a:cs typeface="+mj-cs"/>
                </a:rPr>
                <a:t>3</a:t>
              </a:r>
              <a:r>
                <a:rPr lang="en-US" sz="2000" b="1" dirty="0" smtClean="0">
                  <a:solidFill>
                    <a:prstClr val="white"/>
                  </a:solidFill>
                  <a:ea typeface="Times New Roman"/>
                  <a:cs typeface="+mj-cs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ea typeface="Times New Roman"/>
                  <a:cs typeface="+mj-cs"/>
                </a:rPr>
                <a:t>NHỮNG KHÍA CẠNH CẦN KHAI THÁC TỪ TPVH TRONG VIỆC SÂN KHẤU HÓA TÁC PHẨM VĂN HỌC</a:t>
              </a:r>
              <a:endParaRPr lang="en-US" sz="2000" b="1" dirty="0">
                <a:solidFill>
                  <a:prstClr val="white"/>
                </a:solidFill>
                <a:ea typeface="Times New Roman"/>
                <a:cs typeface="+mj-cs"/>
              </a:endParaRPr>
            </a:p>
          </p:txBody>
        </p:sp>
        <p:sp>
          <p:nvSpPr>
            <p:cNvPr id="18" name="Wave 17"/>
            <p:cNvSpPr/>
            <p:nvPr/>
          </p:nvSpPr>
          <p:spPr>
            <a:xfrm>
              <a:off x="76201" y="133350"/>
              <a:ext cx="914400" cy="381000"/>
            </a:xfrm>
            <a:prstGeom prst="wave">
              <a:avLst>
                <a:gd name="adj1" fmla="val 4419"/>
                <a:gd name="adj2" fmla="val 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0070C0"/>
                  </a:solidFill>
                </a:rPr>
                <a:t>Tiết</a:t>
              </a:r>
              <a:r>
                <a:rPr lang="en-US" sz="2000" b="1" i="1" dirty="0" smtClean="0">
                  <a:solidFill>
                    <a:srgbClr val="0070C0"/>
                  </a:solidFill>
                </a:rPr>
                <a:t> 3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42036"/>
              </p:ext>
            </p:extLst>
          </p:nvPr>
        </p:nvGraphicFramePr>
        <p:xfrm>
          <a:off x="152400" y="770720"/>
          <a:ext cx="8839199" cy="41022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38400"/>
                <a:gridCol w="3200400"/>
                <a:gridCol w="3200399"/>
              </a:tblGrid>
              <a:tr h="4892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Nội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dung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libri" pitchFamily="34" charset="0"/>
                        </a:rPr>
                        <a:t>Biểu</a:t>
                      </a:r>
                      <a:r>
                        <a:rPr lang="en-US" sz="2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Calibri" pitchFamily="34" charset="0"/>
                        </a:rPr>
                        <a:t>hiện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Ý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nghĩa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Lợi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SKH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</a:tr>
              <a:tr h="702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>
                          <a:latin typeface="Calibri" pitchFamily="34" charset="0"/>
                        </a:rPr>
                        <a:t>Bối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cảnh</a:t>
                      </a:r>
                      <a:endParaRPr lang="en-US" sz="20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76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vật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5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Lời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vật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Ngôn ngữ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vi-VN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590800" y="1335153"/>
            <a:ext cx="305146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Trong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TP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tự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sự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có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câu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chuyện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sự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kiện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mâu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thuẫn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xung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đột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..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1885950"/>
            <a:ext cx="32142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câu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chuyện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trong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TPVH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diễn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ra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trong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thời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gia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không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gian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cụ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thể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7727" y="2493520"/>
            <a:ext cx="304453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Được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xây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dựng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sống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động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: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ngoại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nội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tâm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suy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nghĩ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cảm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hành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động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3257848"/>
            <a:ext cx="2975264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Đối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thoại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độc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thoại</a:t>
            </a:r>
            <a:endParaRPr lang="en-US" dirty="0" smtClean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Lời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người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kể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chuyện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4664" y="1459477"/>
            <a:ext cx="28633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Tạo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kịch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tính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26444" y="1904088"/>
            <a:ext cx="30651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Thuận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lợi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cho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những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chỉ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dẫn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bối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cảnh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trên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sân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khấu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02199" y="2495550"/>
            <a:ext cx="26060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Đây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là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yếu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tố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chính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để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xây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dựng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kịch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bản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26445" y="3257550"/>
            <a:ext cx="29127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dung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được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bối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cảnh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tiến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trình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của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câu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chuyện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7635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Bức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tranh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hiện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thực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, con </a:t>
            </a:r>
            <a:r>
              <a:rPr lang="en-US" sz="2000" b="1" dirty="0" err="1">
                <a:solidFill>
                  <a:prstClr val="black"/>
                </a:solidFill>
                <a:latin typeface="Calibri" pitchFamily="34" charset="0"/>
              </a:rPr>
              <a:t>người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7391" y="3878514"/>
            <a:ext cx="29648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Gợi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cảm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hàm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súc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giàu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tính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nhạc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giàu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ảnh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…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8571" y="3844421"/>
            <a:ext cx="30930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Lựa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chọn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được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các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hình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thức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SKH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khác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nhau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tạo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sự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cộng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hưởng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giữa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ngôn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từ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và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các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phương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tiện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GT phi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ngôn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ngữ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a typeface="Times New Roman"/>
                </a:rPr>
                <a:t>               </a:t>
              </a:r>
              <a:r>
                <a:rPr lang="en-US" sz="2000" b="1" dirty="0">
                  <a:solidFill>
                    <a:prstClr val="white"/>
                  </a:solidFill>
                  <a:ea typeface="Times New Roman"/>
                </a:rPr>
                <a:t>3</a:t>
              </a:r>
              <a:r>
                <a:rPr lang="en-US" sz="2000" b="1" dirty="0" smtClean="0">
                  <a:solidFill>
                    <a:prstClr val="white"/>
                  </a:solidFill>
                  <a:ea typeface="Times New Roman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ea typeface="Times New Roman"/>
                </a:rPr>
                <a:t>NHỮNG KHÍA CẠNH CẦN KHAI THÁC TỪ TPVH TRONG VIỆC SÂN KHẤU HÓA TÁC PHẨM VĂN HỌC</a:t>
              </a:r>
              <a:endParaRPr lang="en-US" sz="2000" b="1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18" name="Wave 17"/>
            <p:cNvSpPr/>
            <p:nvPr/>
          </p:nvSpPr>
          <p:spPr>
            <a:xfrm>
              <a:off x="76201" y="133350"/>
              <a:ext cx="914400" cy="381000"/>
            </a:xfrm>
            <a:prstGeom prst="wave">
              <a:avLst>
                <a:gd name="adj1" fmla="val 4419"/>
                <a:gd name="adj2" fmla="val 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0070C0"/>
                  </a:solidFill>
                </a:rPr>
                <a:t>Tiết</a:t>
              </a:r>
              <a:r>
                <a:rPr lang="en-US" sz="2000" b="1" i="1" dirty="0" smtClean="0">
                  <a:solidFill>
                    <a:srgbClr val="0070C0"/>
                  </a:solidFill>
                </a:rPr>
                <a:t> 3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4572000" y="1504950"/>
            <a:ext cx="4343401" cy="33389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1" tIns="667789" rIns="412750" bIns="66779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599" y="1352550"/>
            <a:ext cx="4191917" cy="3491346"/>
            <a:chOff x="228599" y="1352550"/>
            <a:chExt cx="4191917" cy="3491346"/>
          </a:xfrm>
        </p:grpSpPr>
        <p:sp>
          <p:nvSpPr>
            <p:cNvPr id="8" name="Freeform 7"/>
            <p:cNvSpPr/>
            <p:nvPr/>
          </p:nvSpPr>
          <p:spPr>
            <a:xfrm>
              <a:off x="228599" y="1352550"/>
              <a:ext cx="4191917" cy="34913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01" tIns="667789" rIns="293688" bIns="667790" numCol="1" spcCol="1270" anchor="t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 dirty="0"/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2038350"/>
              <a:ext cx="3886200" cy="2410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800"/>
                </a:spcAft>
              </a:pP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HS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vận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lý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thuyết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ea typeface="Times New Roman"/>
                </a:rPr>
                <a:t>về</a:t>
              </a:r>
              <a:r>
                <a:rPr lang="en-US" sz="2400" dirty="0" smtClean="0">
                  <a:solidFill>
                    <a:schemeClr val="bg1"/>
                  </a:solidFill>
                  <a:ea typeface="Times New Roman"/>
                </a:rPr>
                <a:t> </a:t>
              </a:r>
            </a:p>
            <a:p>
              <a:pPr lvl="0" algn="just">
                <a:spcAft>
                  <a:spcPts val="800"/>
                </a:spcAft>
              </a:pPr>
              <a:r>
                <a:rPr lang="en-US" sz="2400" dirty="0" err="1" smtClean="0">
                  <a:solidFill>
                    <a:schemeClr val="bg1"/>
                  </a:solidFill>
                  <a:ea typeface="Times New Roman"/>
                </a:rPr>
                <a:t>lợi</a:t>
              </a:r>
              <a:r>
                <a:rPr lang="en-US" sz="2400" dirty="0" smtClean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TPVH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khi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chuyển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thể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áp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chuyển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văn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a typeface="Times New Roman"/>
                </a:rPr>
                <a:t>bản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  <a:r>
                <a:rPr lang="vi-VN" sz="2400" b="1" i="1" dirty="0" smtClean="0">
                  <a:solidFill>
                    <a:srgbClr val="FFFF00"/>
                  </a:solidFill>
                  <a:ea typeface="Times New Roman"/>
                </a:rPr>
                <a:t>“</a:t>
              </a:r>
              <a:r>
                <a:rPr lang="vi-VN" sz="2400" b="1" i="1" dirty="0">
                  <a:solidFill>
                    <a:srgbClr val="FFFF00"/>
                  </a:solidFill>
                  <a:ea typeface="Times New Roman"/>
                </a:rPr>
                <a:t>Chiến thắng Mtao Mxây” </a:t>
              </a:r>
              <a:r>
                <a:rPr lang="vi-VN" sz="2400" dirty="0">
                  <a:solidFill>
                    <a:schemeClr val="bg1"/>
                  </a:solidFill>
                  <a:ea typeface="Times New Roman"/>
                </a:rPr>
                <a:t>(trích Sử thi Đăm Săn)</a:t>
              </a:r>
              <a:r>
                <a:rPr lang="en-US" sz="2400" dirty="0">
                  <a:solidFill>
                    <a:schemeClr val="bg1"/>
                  </a:solidFill>
                  <a:ea typeface="Times New Roman"/>
                </a:rPr>
                <a:t>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0" y="2114550"/>
            <a:ext cx="434340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-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5 </a:t>
            </a:r>
            <a:r>
              <a:rPr lang="vi-VN" sz="2000" b="1" dirty="0">
                <a:solidFill>
                  <a:srgbClr val="FFFF00"/>
                </a:solidFill>
                <a:latin typeface="Calibri" pitchFamily="34" charset="0"/>
                <a:ea typeface="Times New Roman"/>
              </a:rPr>
              <a:t>phút đầu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: làm việc 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cá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nhân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lvl="0" algn="ctr">
              <a:lnSpc>
                <a:spcPct val="90000"/>
              </a:lnSpc>
              <a:spcAft>
                <a:spcPts val="300"/>
              </a:spcAf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      (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theo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bảng 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biểu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)</a:t>
            </a:r>
            <a:endParaRPr lang="vi-VN" sz="2000" dirty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-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3 </a:t>
            </a:r>
            <a:r>
              <a:rPr lang="vi-VN" sz="2000" b="1" dirty="0">
                <a:solidFill>
                  <a:srgbClr val="FFFF00"/>
                </a:solidFill>
                <a:latin typeface="Calibri" pitchFamily="34" charset="0"/>
                <a:ea typeface="Times New Roman"/>
              </a:rPr>
              <a:t>phút tiếp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theo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: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chia sẻ 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trong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nhóm 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-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5 </a:t>
            </a:r>
            <a:r>
              <a:rPr lang="vi-VN" sz="2000" b="1" dirty="0">
                <a:solidFill>
                  <a:srgbClr val="FFFF00"/>
                </a:solidFill>
                <a:latin typeface="Calibri" pitchFamily="34" charset="0"/>
                <a:ea typeface="Times New Roman"/>
              </a:rPr>
              <a:t>phút tiếp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theo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thống 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nhất đáp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án 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vi-VN" sz="2000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-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2 </a:t>
            </a:r>
            <a:r>
              <a:rPr lang="vi-VN" sz="2000" b="1" dirty="0">
                <a:solidFill>
                  <a:srgbClr val="FFFF00"/>
                </a:solidFill>
                <a:latin typeface="Calibri" pitchFamily="34" charset="0"/>
                <a:ea typeface="Times New Roman"/>
              </a:rPr>
              <a:t>phút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tiếp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chuyển bài cho nhóm bên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                         </a:t>
            </a:r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cạnh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chữa bằng bút đỏ.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5 </a:t>
            </a:r>
            <a:r>
              <a:rPr lang="vi-VN" sz="2000" b="1" dirty="0">
                <a:solidFill>
                  <a:srgbClr val="FFFF00"/>
                </a:solidFill>
                <a:latin typeface="Calibri" pitchFamily="34" charset="0"/>
                <a:ea typeface="Times New Roman"/>
              </a:rPr>
              <a:t>phút 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cuối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1 nhóm lên trình bày.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165735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2400" b="1" dirty="0">
                <a:solidFill>
                  <a:prstClr val="white"/>
                </a:solidFill>
                <a:latin typeface="Algerian" pitchFamily="82" charset="0"/>
                <a:ea typeface="Times New Roman"/>
              </a:rPr>
              <a:t>THỂ LỆ: 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1676400" y="600851"/>
            <a:ext cx="3276599" cy="1296591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a typeface="Calibri"/>
              </a:rPr>
              <a:t>LUYỆN TẬP</a:t>
            </a:r>
            <a:endParaRPr lang="vi-VN" sz="2400" b="1" dirty="0" smtClean="0">
              <a:solidFill>
                <a:srgbClr val="FF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a typeface="Times New Roman"/>
                  <a:cs typeface="+mj-cs"/>
                </a:rPr>
                <a:t>               </a:t>
              </a:r>
              <a:r>
                <a:rPr lang="en-US" sz="2000" b="1" dirty="0">
                  <a:solidFill>
                    <a:prstClr val="white"/>
                  </a:solidFill>
                  <a:ea typeface="Times New Roman"/>
                  <a:cs typeface="+mj-cs"/>
                </a:rPr>
                <a:t>3</a:t>
              </a:r>
              <a:r>
                <a:rPr lang="en-US" sz="2000" b="1" dirty="0" smtClean="0">
                  <a:solidFill>
                    <a:prstClr val="white"/>
                  </a:solidFill>
                  <a:ea typeface="Times New Roman"/>
                  <a:cs typeface="+mj-cs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ea typeface="Times New Roman"/>
                  <a:cs typeface="+mj-cs"/>
                </a:rPr>
                <a:t>NHỮNG KHÍA CẠNH CẦN KHAI THÁC TỪ TPVH TRONG VIỆC SÂN KHẤU HÓA TÁC PHẨM VĂN HỌC</a:t>
              </a:r>
              <a:endParaRPr lang="en-US" sz="2000" b="1" dirty="0">
                <a:solidFill>
                  <a:prstClr val="white"/>
                </a:solidFill>
                <a:ea typeface="Times New Roman"/>
                <a:cs typeface="+mj-cs"/>
              </a:endParaRPr>
            </a:p>
          </p:txBody>
        </p:sp>
        <p:sp>
          <p:nvSpPr>
            <p:cNvPr id="18" name="Wave 17"/>
            <p:cNvSpPr/>
            <p:nvPr/>
          </p:nvSpPr>
          <p:spPr>
            <a:xfrm>
              <a:off x="76201" y="133350"/>
              <a:ext cx="914400" cy="381000"/>
            </a:xfrm>
            <a:prstGeom prst="wave">
              <a:avLst>
                <a:gd name="adj1" fmla="val 4419"/>
                <a:gd name="adj2" fmla="val 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0070C0"/>
                  </a:solidFill>
                </a:rPr>
                <a:t>Tiết</a:t>
              </a:r>
              <a:r>
                <a:rPr lang="en-US" sz="2000" b="1" i="1" dirty="0" smtClean="0">
                  <a:solidFill>
                    <a:srgbClr val="0070C0"/>
                  </a:solidFill>
                </a:rPr>
                <a:t> 3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Explosion 1 12"/>
          <p:cNvSpPr/>
          <p:nvPr/>
        </p:nvSpPr>
        <p:spPr>
          <a:xfrm>
            <a:off x="228600" y="5543550"/>
            <a:ext cx="3276599" cy="1037273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Calibri"/>
                <a:cs typeface="+mj-cs"/>
              </a:rPr>
              <a:t>THẢO LUẬN</a:t>
            </a:r>
            <a:endParaRPr lang="vi-VN" b="1" dirty="0" smtClean="0">
              <a:solidFill>
                <a:srgbClr val="FF0000"/>
              </a:solidFill>
              <a:ea typeface="Calibri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34189"/>
              </p:ext>
            </p:extLst>
          </p:nvPr>
        </p:nvGraphicFramePr>
        <p:xfrm>
          <a:off x="152400" y="680334"/>
          <a:ext cx="8839199" cy="42652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0884"/>
                <a:gridCol w="4264526"/>
                <a:gridCol w="2713789"/>
              </a:tblGrid>
              <a:tr h="487751"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Calibri" pitchFamily="34" charset="0"/>
                        </a:rPr>
                        <a:t>Văn bản </a:t>
                      </a:r>
                      <a:r>
                        <a:rPr lang="vi-VN" sz="2400" i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“Chiến th</a:t>
                      </a:r>
                      <a:r>
                        <a:rPr lang="en-US" sz="2400" i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ắ</a:t>
                      </a:r>
                      <a:r>
                        <a:rPr lang="vi-VN" sz="2400" i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ng Mtao Mxây” </a:t>
                      </a:r>
                      <a:r>
                        <a:rPr lang="vi-VN" sz="2400" b="0" dirty="0" smtClean="0">
                          <a:latin typeface="Calibri" pitchFamily="34" charset="0"/>
                        </a:rPr>
                        <a:t>(trích Sử thi Đăm Săn)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vi-VN" sz="2600" b="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92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Nội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dung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alibri" pitchFamily="34" charset="0"/>
                        </a:rPr>
                        <a:t>Các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Calibri" pitchFamily="34" charset="0"/>
                        </a:rPr>
                        <a:t>yếu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Calibri" pitchFamily="34" charset="0"/>
                        </a:rPr>
                        <a:t>tố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Calibri" pitchFamily="34" charset="0"/>
                        </a:rPr>
                        <a:t>truyện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Ý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nghĩa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SKH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</a:tr>
              <a:tr h="758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Bối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cảnh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(when, where)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err="1" smtClean="0">
                          <a:latin typeface="Calibri" pitchFamily="34" charset="0"/>
                        </a:rPr>
                        <a:t>Nhân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vật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chính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là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ai</a:t>
                      </a:r>
                      <a:r>
                        <a:rPr lang="en-US" sz="2000" b="1" dirty="0" smtClean="0">
                          <a:latin typeface="Calibri" pitchFamily="34" charset="0"/>
                        </a:rPr>
                        <a:t>?</a:t>
                      </a:r>
                      <a:r>
                        <a:rPr lang="en-US" sz="20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(who)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761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Diễn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biến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</a:rPr>
                        <a:t>(events)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0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Lời người kể chuyện 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vi-VN" sz="20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133600" y="1809750"/>
            <a:ext cx="354330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- Thời đại mẫu hệ </a:t>
            </a:r>
          </a:p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- Không gian cộng đồng thị tộc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02427" y="2646996"/>
            <a:ext cx="403860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Đăm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Săn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(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ngoại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hình, lời nói, hành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động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)</a:t>
            </a:r>
            <a:endParaRPr lang="vi-VN" dirty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3105150"/>
            <a:ext cx="4267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ĐS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bị cướp vợ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ambria"/>
                <a:ea typeface="Times New Roman"/>
              </a:rPr>
              <a:t>⇨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Đăm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Săn khiêu chiến </a:t>
            </a:r>
            <a:endParaRPr lang="en-US" dirty="0" smtClean="0">
              <a:solidFill>
                <a:srgbClr val="0033CC"/>
              </a:solidFill>
              <a:latin typeface="Calibri" pitchFamily="34" charset="0"/>
              <a:ea typeface="Times New Roman"/>
            </a:endParaRPr>
          </a:p>
          <a:p>
            <a:pPr>
              <a:lnSpc>
                <a:spcPct val="90000"/>
              </a:lnSpc>
            </a:pPr>
            <a:r>
              <a:rPr lang="vi-VN" dirty="0" smtClean="0">
                <a:solidFill>
                  <a:srgbClr val="0033CC"/>
                </a:solidFill>
                <a:latin typeface="Cambria"/>
                <a:ea typeface="Times New Roman"/>
              </a:rPr>
              <a:t>⇨</a:t>
            </a:r>
            <a:r>
              <a:rPr lang="en-US" dirty="0" smtClean="0">
                <a:solidFill>
                  <a:srgbClr val="0033CC"/>
                </a:solidFill>
                <a:latin typeface="Cambria"/>
                <a:ea typeface="Times New Roman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Đăm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Săn và Mtao Mxây múa khiên </a:t>
            </a:r>
            <a:r>
              <a:rPr lang="vi-VN" dirty="0" smtClean="0">
                <a:solidFill>
                  <a:srgbClr val="0033CC"/>
                </a:solidFill>
                <a:latin typeface="Cambria"/>
                <a:ea typeface="Times New Roman"/>
              </a:rPr>
              <a:t>⇨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ĐS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giết chết Mtao Mxây </a:t>
            </a:r>
            <a:r>
              <a:rPr lang="vi-VN" dirty="0" smtClean="0">
                <a:solidFill>
                  <a:srgbClr val="0033CC"/>
                </a:solidFill>
                <a:latin typeface="Cambria"/>
                <a:ea typeface="Times New Roman"/>
              </a:rPr>
              <a:t>⇨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Đòi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vợ, đòi danh dự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7400" y="3943350"/>
            <a:ext cx="4191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-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Nhà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Mao Mxây đầu sàn hiên đẽo hình mặt trăng….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-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Thế 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là Đăm Săn lại múa. Chàng múa trên cao gió như bão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0672" y="1655320"/>
            <a:ext cx="286332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Tạo dựng bối cảnh sân khấu, thiết kế, lựa chọn trang phục, ngôn ngữ phù hợp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15634" y="2522347"/>
            <a:ext cx="25997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Hóa trang, chuẩn bị đạo cụ biểu diễn phù hợp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09318" y="3105150"/>
            <a:ext cx="260608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Tạo tình huống kịch tính qua các cảnh, lớp, lời thoại của nhân vật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5634" y="4093720"/>
            <a:ext cx="259976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vi-VN" dirty="0">
                <a:solidFill>
                  <a:srgbClr val="0033CC"/>
                </a:solidFill>
                <a:latin typeface="Calibri" pitchFamily="34" charset="0"/>
                <a:ea typeface="Times New Roman"/>
              </a:rPr>
              <a:t>Hỗ trợ tạo dựng chỉ dẫn sân khấu, chuyển lớp, cảnh.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6845"/>
            <a:ext cx="4468813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7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/>
        </p:nvSpPr>
        <p:spPr>
          <a:xfrm>
            <a:off x="3886200" y="285750"/>
            <a:ext cx="5105400" cy="4554693"/>
          </a:xfrm>
          <a:prstGeom prst="round2SameRect">
            <a:avLst>
              <a:gd name="adj1" fmla="val 8000"/>
              <a:gd name="adj2" fmla="val 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xplosion 1 12"/>
          <p:cNvSpPr/>
          <p:nvPr/>
        </p:nvSpPr>
        <p:spPr>
          <a:xfrm>
            <a:off x="228600" y="132159"/>
            <a:ext cx="3429001" cy="1296591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/>
              </a:rPr>
              <a:t>VẬN DỤNG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980" y="2038350"/>
            <a:ext cx="3412621" cy="2819400"/>
            <a:chOff x="2791629" y="1258263"/>
            <a:chExt cx="5287208" cy="2628374"/>
          </a:xfrm>
        </p:grpSpPr>
        <p:grpSp>
          <p:nvGrpSpPr>
            <p:cNvPr id="6" name="Group 5"/>
            <p:cNvGrpSpPr/>
            <p:nvPr/>
          </p:nvGrpSpPr>
          <p:grpSpPr>
            <a:xfrm>
              <a:off x="2791629" y="1258263"/>
              <a:ext cx="5287208" cy="2628374"/>
              <a:chOff x="3973151" y="660349"/>
              <a:chExt cx="2080562" cy="1984843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>
                <a:off x="3973151" y="660349"/>
                <a:ext cx="2080562" cy="1984843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Freeform 28"/>
              <p:cNvSpPr/>
              <p:nvPr/>
            </p:nvSpPr>
            <p:spPr>
              <a:xfrm>
                <a:off x="3981329" y="2200030"/>
                <a:ext cx="2072384" cy="445161"/>
              </a:xfrm>
              <a:custGeom>
                <a:avLst/>
                <a:gdLst>
                  <a:gd name="connsiteX0" fmla="*/ 0 w 2232671"/>
                  <a:gd name="connsiteY0" fmla="*/ 0 h 716656"/>
                  <a:gd name="connsiteX1" fmla="*/ 2232671 w 2232671"/>
                  <a:gd name="connsiteY1" fmla="*/ 0 h 716656"/>
                  <a:gd name="connsiteX2" fmla="*/ 2232671 w 2232671"/>
                  <a:gd name="connsiteY2" fmla="*/ 716656 h 716656"/>
                  <a:gd name="connsiteX3" fmla="*/ 0 w 2232671"/>
                  <a:gd name="connsiteY3" fmla="*/ 716656 h 716656"/>
                  <a:gd name="connsiteX4" fmla="*/ 0 w 2232671"/>
                  <a:gd name="connsiteY4" fmla="*/ 0 h 71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671" h="716656">
                    <a:moveTo>
                      <a:pt x="0" y="0"/>
                    </a:moveTo>
                    <a:lnTo>
                      <a:pt x="2232671" y="0"/>
                    </a:lnTo>
                    <a:lnTo>
                      <a:pt x="2232671" y="716656"/>
                    </a:lnTo>
                    <a:lnTo>
                      <a:pt x="0" y="71665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260" tIns="0" rIns="718788" bIns="0" numCol="1" spcCol="1270" anchor="ctr" anchorCtr="0">
                <a:noAutofit/>
              </a:bodyPr>
              <a:lstStyle/>
              <a:p>
                <a:pPr lvl="0" algn="l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kern="12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938945" y="3398337"/>
              <a:ext cx="4785720" cy="430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 smtClean="0">
                  <a:solidFill>
                    <a:schemeClr val="bg1"/>
                  </a:solidFill>
                  <a:latin typeface="Calibri" pitchFamily="34" charset="0"/>
                </a:rPr>
                <a:t>THẢO LUẬN </a:t>
              </a:r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CẶP ĐÔI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024" name="Rectangle 1023"/>
          <p:cNvSpPr/>
          <p:nvPr/>
        </p:nvSpPr>
        <p:spPr>
          <a:xfrm>
            <a:off x="278533" y="2203668"/>
            <a:ext cx="3379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ea typeface="Calibri"/>
              </a:rPr>
              <a:t>HS t</a:t>
            </a:r>
            <a:r>
              <a:rPr lang="vi-VN" sz="2400" dirty="0" smtClean="0">
                <a:latin typeface="Calibri" pitchFamily="34" charset="0"/>
                <a:ea typeface="Calibri"/>
              </a:rPr>
              <a:t>ự </a:t>
            </a:r>
            <a:r>
              <a:rPr lang="vi-VN" sz="2400" dirty="0">
                <a:latin typeface="Calibri" pitchFamily="34" charset="0"/>
                <a:ea typeface="Calibri"/>
              </a:rPr>
              <a:t>thực hành phân tích lợi thế khi sân khấu hóa bài thơ </a:t>
            </a:r>
            <a:r>
              <a:rPr lang="vi-VN" sz="2400" b="1" i="1" dirty="0">
                <a:solidFill>
                  <a:srgbClr val="FF0000"/>
                </a:solidFill>
                <a:latin typeface="Calibri" pitchFamily="34" charset="0"/>
                <a:ea typeface="Calibri"/>
              </a:rPr>
              <a:t>Bầm ơi </a:t>
            </a:r>
            <a:r>
              <a:rPr lang="vi-VN" sz="2400" dirty="0">
                <a:latin typeface="Calibri" pitchFamily="34" charset="0"/>
                <a:ea typeface="Calibri"/>
              </a:rPr>
              <a:t>của Tố </a:t>
            </a:r>
            <a:r>
              <a:rPr lang="vi-VN" sz="2400" dirty="0" smtClean="0">
                <a:latin typeface="Calibri" pitchFamily="34" charset="0"/>
                <a:ea typeface="Calibri"/>
              </a:rPr>
              <a:t>Hữu</a:t>
            </a:r>
            <a:r>
              <a:rPr lang="en-US" sz="2400" dirty="0" smtClean="0">
                <a:latin typeface="Calibri" pitchFamily="34" charset="0"/>
                <a:ea typeface="Calibri"/>
              </a:rPr>
              <a:t> </a:t>
            </a:r>
          </a:p>
          <a:p>
            <a:pPr algn="ctr"/>
            <a:r>
              <a:rPr lang="vi-VN" sz="1600" dirty="0" smtClean="0">
                <a:latin typeface="Calibri" pitchFamily="34" charset="0"/>
                <a:ea typeface="Calibri"/>
                <a:hlinkClick r:id="rId2"/>
              </a:rPr>
              <a:t>https</a:t>
            </a:r>
            <a:r>
              <a:rPr lang="vi-VN" sz="1600" dirty="0">
                <a:latin typeface="Calibri" pitchFamily="34" charset="0"/>
                <a:ea typeface="Calibri"/>
                <a:hlinkClick r:id="rId2"/>
              </a:rPr>
              <a:t>://</a:t>
            </a:r>
            <a:r>
              <a:rPr lang="vi-VN" sz="1600" dirty="0" smtClean="0">
                <a:latin typeface="Calibri" pitchFamily="34" charset="0"/>
                <a:ea typeface="Calibri"/>
                <a:hlinkClick r:id="rId2"/>
              </a:rPr>
              <a:t>youtu.be/w4ncN_6QHw4</a:t>
            </a:r>
            <a:endParaRPr lang="en-US" sz="1600" dirty="0" smtClean="0">
              <a:latin typeface="Calibri" pitchFamily="34" charset="0"/>
              <a:ea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5810" y="590550"/>
            <a:ext cx="489959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 HS </a:t>
            </a:r>
            <a:r>
              <a:rPr lang="vi-VN" sz="2200" dirty="0" smtClean="0">
                <a:latin typeface="Calibri" pitchFamily="34" charset="0"/>
              </a:rPr>
              <a:t>làm </a:t>
            </a:r>
            <a:r>
              <a:rPr lang="vi-VN" sz="2200" dirty="0">
                <a:latin typeface="Calibri" pitchFamily="34" charset="0"/>
              </a:rPr>
              <a:t>việc cặp theo kỹ thuật Think – pair – share </a:t>
            </a:r>
          </a:p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vi-VN" sz="2200" dirty="0" smtClean="0">
                <a:latin typeface="Calibri" pitchFamily="34" charset="0"/>
              </a:rPr>
              <a:t>3 </a:t>
            </a:r>
            <a:r>
              <a:rPr lang="vi-VN" sz="2200" dirty="0">
                <a:latin typeface="Calibri" pitchFamily="34" charset="0"/>
              </a:rPr>
              <a:t>phút theo dõi video bài thơ Bầm ơi của Tố </a:t>
            </a:r>
            <a:r>
              <a:rPr lang="vi-VN" sz="2200" dirty="0" smtClean="0">
                <a:latin typeface="Calibri" pitchFamily="34" charset="0"/>
              </a:rPr>
              <a:t>Hữu</a:t>
            </a:r>
            <a:r>
              <a:rPr lang="en-US" sz="2200" dirty="0" smtClean="0">
                <a:latin typeface="Calibri" pitchFamily="34" charset="0"/>
              </a:rPr>
              <a:t>: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33CC"/>
                </a:solidFill>
                <a:latin typeface="Calibri" pitchFamily="34" charset="0"/>
              </a:rPr>
              <a:t>https</a:t>
            </a:r>
            <a:r>
              <a:rPr lang="vi-VN" dirty="0">
                <a:solidFill>
                  <a:srgbClr val="0033CC"/>
                </a:solidFill>
                <a:latin typeface="Calibri" pitchFamily="34" charset="0"/>
              </a:rPr>
              <a:t>://youtu.be/w4ncN_6QHw4</a:t>
            </a:r>
          </a:p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vi-VN" sz="2200" dirty="0" smtClean="0">
                <a:latin typeface="Calibri" pitchFamily="34" charset="0"/>
              </a:rPr>
              <a:t>Các </a:t>
            </a:r>
            <a:r>
              <a:rPr lang="vi-VN" sz="2200" dirty="0">
                <a:latin typeface="Calibri" pitchFamily="34" charset="0"/>
              </a:rPr>
              <a:t>câu hỏi chạy liên tiếp. Trả lời nhanh 4 câu hỏi vào </a:t>
            </a:r>
            <a:r>
              <a:rPr lang="vi-VN" sz="2200" dirty="0" smtClean="0">
                <a:latin typeface="Calibri" pitchFamily="34" charset="0"/>
              </a:rPr>
              <a:t>giấy </a:t>
            </a:r>
            <a:r>
              <a:rPr lang="vi-VN" sz="2200" dirty="0">
                <a:latin typeface="Calibri" pitchFamily="34" charset="0"/>
              </a:rPr>
              <a:t>note, mỗi câu 20 giây</a:t>
            </a:r>
          </a:p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vi-VN" sz="2200" dirty="0" smtClean="0">
                <a:latin typeface="Calibri" pitchFamily="34" charset="0"/>
              </a:rPr>
              <a:t>2 </a:t>
            </a:r>
            <a:r>
              <a:rPr lang="vi-VN" sz="2200" dirty="0">
                <a:latin typeface="Calibri" pitchFamily="34" charset="0"/>
              </a:rPr>
              <a:t>phút chấm chéo dựa trên đáp </a:t>
            </a:r>
            <a:r>
              <a:rPr lang="vi-VN" sz="2200" dirty="0" smtClean="0">
                <a:latin typeface="Calibri" pitchFamily="34" charset="0"/>
              </a:rPr>
              <a:t>án. </a:t>
            </a:r>
            <a:endParaRPr lang="en-US" sz="22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Mỗi </a:t>
            </a:r>
            <a:r>
              <a:rPr lang="vi-VN" sz="2200" dirty="0">
                <a:latin typeface="Calibri" pitchFamily="34" charset="0"/>
              </a:rPr>
              <a:t>ý đúng 1 điểm </a:t>
            </a:r>
          </a:p>
          <a:p>
            <a:pPr>
              <a:spcAft>
                <a:spcPts val="600"/>
              </a:spcAft>
            </a:pPr>
            <a:r>
              <a:rPr lang="vi-VN" sz="2200" dirty="0" smtClean="0">
                <a:latin typeface="Calibri" pitchFamily="34" charset="0"/>
              </a:rPr>
              <a:t>-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vi-VN" sz="2200" dirty="0" smtClean="0">
                <a:latin typeface="Calibri" pitchFamily="34" charset="0"/>
              </a:rPr>
              <a:t>4 </a:t>
            </a:r>
            <a:r>
              <a:rPr lang="vi-VN" sz="2200" dirty="0">
                <a:latin typeface="Calibri" pitchFamily="34" charset="0"/>
              </a:rPr>
              <a:t>phút GV chốt</a:t>
            </a:r>
          </a:p>
        </p:txBody>
      </p:sp>
      <p:sp>
        <p:nvSpPr>
          <p:cNvPr id="12" name="Freeform 11"/>
          <p:cNvSpPr/>
          <p:nvPr/>
        </p:nvSpPr>
        <p:spPr>
          <a:xfrm>
            <a:off x="3886200" y="4225414"/>
            <a:ext cx="5105400" cy="632336"/>
          </a:xfrm>
          <a:custGeom>
            <a:avLst/>
            <a:gdLst>
              <a:gd name="connsiteX0" fmla="*/ 0 w 2232671"/>
              <a:gd name="connsiteY0" fmla="*/ 0 h 716656"/>
              <a:gd name="connsiteX1" fmla="*/ 2232671 w 2232671"/>
              <a:gd name="connsiteY1" fmla="*/ 0 h 716656"/>
              <a:gd name="connsiteX2" fmla="*/ 2232671 w 2232671"/>
              <a:gd name="connsiteY2" fmla="*/ 716656 h 716656"/>
              <a:gd name="connsiteX3" fmla="*/ 0 w 2232671"/>
              <a:gd name="connsiteY3" fmla="*/ 716656 h 716656"/>
              <a:gd name="connsiteX4" fmla="*/ 0 w 2232671"/>
              <a:gd name="connsiteY4" fmla="*/ 0 h 71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71" h="716656">
                <a:moveTo>
                  <a:pt x="0" y="0"/>
                </a:moveTo>
                <a:lnTo>
                  <a:pt x="2232671" y="0"/>
                </a:lnTo>
                <a:lnTo>
                  <a:pt x="2232671" y="716656"/>
                </a:lnTo>
                <a:lnTo>
                  <a:pt x="0" y="716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260" tIns="0" rIns="718788" bIns="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HÌNH THỨC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0621690"/>
              </p:ext>
            </p:extLst>
          </p:nvPr>
        </p:nvGraphicFramePr>
        <p:xfrm>
          <a:off x="228600" y="51435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04225" y="886691"/>
            <a:ext cx="1535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b="1" dirty="0" err="1">
                <a:solidFill>
                  <a:srgbClr val="0070C0"/>
                </a:solidFill>
                <a:latin typeface="Calibri" pitchFamily="34" charset="0"/>
                <a:ea typeface="Times New Roman"/>
              </a:rPr>
              <a:t>Ngâm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Times New Roman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itchFamily="34" charset="0"/>
                <a:ea typeface="Times New Roman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Times New Roman"/>
              </a:rPr>
              <a:t> </a:t>
            </a:r>
            <a:endParaRPr lang="en-US" sz="2400" b="1" dirty="0">
              <a:solidFill>
                <a:srgbClr val="0070C0"/>
              </a:solidFill>
              <a:effectLst/>
              <a:latin typeface="Calibri" pitchFamily="34" charset="0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38" y="895350"/>
            <a:ext cx="323587" cy="3807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1962150"/>
            <a:ext cx="342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2400" b="1" dirty="0">
                <a:solidFill>
                  <a:srgbClr val="0070C0"/>
                </a:solidFill>
                <a:latin typeface="Calibri" pitchFamily="34" charset="0"/>
                <a:ea typeface="Times New Roman"/>
              </a:rPr>
              <a:t>tranh cát động/ nền nhạc</a:t>
            </a:r>
            <a:endParaRPr lang="en-US" sz="2400" b="1" dirty="0">
              <a:solidFill>
                <a:srgbClr val="0070C0"/>
              </a:solidFill>
              <a:effectLst/>
              <a:latin typeface="Calibri" pitchFamily="34" charset="0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13" y="1970809"/>
            <a:ext cx="323587" cy="3807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8800" y="3041073"/>
            <a:ext cx="4229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2400" b="1" dirty="0" smtClean="0">
                <a:solidFill>
                  <a:srgbClr val="0070C0"/>
                </a:solidFill>
                <a:latin typeface="Calibri" pitchFamily="34" charset="0"/>
                <a:ea typeface="Times New Roman"/>
              </a:rPr>
              <a:t>Đọc </a:t>
            </a:r>
            <a:r>
              <a:rPr lang="vi-VN" sz="2400" b="1" dirty="0">
                <a:solidFill>
                  <a:srgbClr val="0070C0"/>
                </a:solidFill>
                <a:latin typeface="Calibri" pitchFamily="34" charset="0"/>
                <a:ea typeface="Times New Roman"/>
              </a:rPr>
              <a:t>thơ trên nền nhạc/ Hát văn</a:t>
            </a:r>
            <a:endParaRPr lang="en-US" sz="2400" b="1" dirty="0">
              <a:solidFill>
                <a:srgbClr val="0070C0"/>
              </a:solidFill>
              <a:effectLst/>
              <a:latin typeface="Calibri" pitchFamily="34" charset="0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7" y="3037609"/>
            <a:ext cx="323587" cy="3807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46122" y="4552950"/>
            <a:ext cx="4586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vi-VN" sz="2400" b="1" dirty="0" smtClean="0">
                <a:solidFill>
                  <a:srgbClr val="0070C0"/>
                </a:solidFill>
                <a:latin typeface="Calibri" pitchFamily="34" charset="0"/>
                <a:ea typeface="Times New Roman"/>
              </a:rPr>
              <a:t>Thơ </a:t>
            </a:r>
            <a:r>
              <a:rPr lang="vi-VN" sz="2400" b="1" dirty="0">
                <a:solidFill>
                  <a:srgbClr val="0070C0"/>
                </a:solidFill>
                <a:latin typeface="Calibri" pitchFamily="34" charset="0"/>
                <a:ea typeface="Times New Roman"/>
              </a:rPr>
              <a:t>giàu nhịp điệu/ giàu tính </a:t>
            </a:r>
            <a:r>
              <a:rPr lang="vi-VN" sz="2400" b="1" dirty="0" smtClean="0">
                <a:solidFill>
                  <a:srgbClr val="0070C0"/>
                </a:solidFill>
                <a:latin typeface="Calibri" pitchFamily="34" charset="0"/>
                <a:ea typeface="Times New Roman"/>
              </a:rPr>
              <a:t>nhạc</a:t>
            </a:r>
            <a:endParaRPr lang="en-US" sz="2400" b="1" dirty="0">
              <a:solidFill>
                <a:srgbClr val="0070C0"/>
              </a:solidFill>
              <a:effectLst/>
              <a:latin typeface="Calibri" pitchFamily="34" charset="0"/>
              <a:ea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49486"/>
            <a:ext cx="323587" cy="3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89"/>
            <a:ext cx="8382000" cy="536971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LUYỆN TẬP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210776"/>
            <a:ext cx="4572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latin typeface="Calibri" pitchFamily="34" charset="0"/>
              <a:ea typeface="Times New Roman"/>
              <a:cs typeface="+mj-cs"/>
            </a:endParaRPr>
          </a:p>
          <a:p>
            <a:endParaRPr lang="en-US" sz="2400" dirty="0" smtClean="0">
              <a:latin typeface="Calibri" pitchFamily="34" charset="0"/>
              <a:ea typeface="Times New Roman"/>
              <a:cs typeface="+mj-cs"/>
            </a:endParaRPr>
          </a:p>
          <a:p>
            <a:r>
              <a:rPr lang="vi-VN" sz="2400" dirty="0" smtClean="0">
                <a:latin typeface="Calibri" pitchFamily="34" charset="0"/>
                <a:ea typeface="Times New Roman"/>
                <a:cs typeface="+mj-cs"/>
              </a:rPr>
              <a:t>Em </a:t>
            </a:r>
            <a:r>
              <a:rPr lang="vi-VN" sz="2400" dirty="0">
                <a:latin typeface="Calibri" pitchFamily="34" charset="0"/>
                <a:ea typeface="Times New Roman"/>
                <a:cs typeface="+mj-cs"/>
              </a:rPr>
              <a:t>hãy vẽ sơ đồ tư duy hệ thống kiến thức bài học. (dùng canva, vẽ tay, cắt </a:t>
            </a:r>
            <a:r>
              <a:rPr lang="vi-VN" sz="2400" dirty="0" smtClean="0">
                <a:latin typeface="Calibri" pitchFamily="34" charset="0"/>
                <a:ea typeface="Times New Roman"/>
                <a:cs typeface="+mj-cs"/>
              </a:rPr>
              <a:t>dán</a:t>
            </a:r>
            <a:r>
              <a:rPr lang="en-US" sz="2400" dirty="0" smtClean="0">
                <a:latin typeface="Calibri" pitchFamily="34" charset="0"/>
                <a:ea typeface="Times New Roman"/>
                <a:cs typeface="+mj-cs"/>
              </a:rPr>
              <a:t>,…</a:t>
            </a:r>
            <a:r>
              <a:rPr lang="vi-VN" sz="2400" dirty="0" smtClean="0">
                <a:latin typeface="Calibri" pitchFamily="34" charset="0"/>
                <a:ea typeface="Times New Roman"/>
                <a:cs typeface="+mj-cs"/>
              </a:rPr>
              <a:t>)</a:t>
            </a:r>
            <a:endParaRPr lang="vi-VN" sz="2400" dirty="0">
              <a:latin typeface="Calibri" pitchFamily="34" charset="0"/>
              <a:ea typeface="Times New Roman"/>
              <a:cs typeface="+mj-cs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4800600" y="742950"/>
            <a:ext cx="3073789" cy="1296591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+mj-cs"/>
              </a:rPr>
              <a:t>CỦNG CỐ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00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3"/>
            <a:ext cx="7892143" cy="96814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</a:rPr>
              <a:t>1.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Đây </a:t>
            </a:r>
            <a:r>
              <a:rPr lang="vi-VN" sz="2400" b="1" dirty="0">
                <a:solidFill>
                  <a:schemeClr val="bg1"/>
                </a:solidFill>
              </a:rPr>
              <a:t>là một đề tài phổ biến trong văn học Việt Nam: đề tài ….. …. 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438400" y="1581150"/>
            <a:ext cx="3950079" cy="90448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Nông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dân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0" y="2602527"/>
            <a:ext cx="2244725" cy="201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1278"/>
            <a:ext cx="1863725" cy="19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647950"/>
            <a:ext cx="1758950" cy="19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1775"/>
            <a:ext cx="4572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nip Diagonal Corner Rectangle 39"/>
          <p:cNvSpPr/>
          <p:nvPr/>
        </p:nvSpPr>
        <p:spPr>
          <a:xfrm>
            <a:off x="625929" y="308203"/>
            <a:ext cx="7892143" cy="96814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2400" b="1" dirty="0" smtClean="0">
                <a:solidFill>
                  <a:prstClr val="white"/>
                </a:solidFill>
                <a:latin typeface="Calibri" panose="020F0502020204030204"/>
              </a:rPr>
              <a:t>2.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vi-VN" sz="2400" b="1" dirty="0" smtClean="0">
                <a:solidFill>
                  <a:prstClr val="white"/>
                </a:solidFill>
                <a:latin typeface="Calibri" panose="020F0502020204030204"/>
              </a:rPr>
              <a:t>Điền </a:t>
            </a:r>
            <a:r>
              <a:rPr lang="vi-VN" sz="2400" b="1" dirty="0">
                <a:solidFill>
                  <a:prstClr val="white"/>
                </a:solidFill>
                <a:latin typeface="Calibri" panose="020F0502020204030204"/>
              </a:rPr>
              <a:t>từ còn thiếu trong câu thơ sau: … .. đi dễ khó về/ Khi đi trai tráng, khi về bủng beo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895600" y="1809750"/>
            <a:ext cx="3264279" cy="69027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Cao </a:t>
            </a:r>
            <a:r>
              <a:rPr lang="en-US" sz="2400" b="1" dirty="0" err="1" smtClean="0">
                <a:solidFill>
                  <a:prstClr val="white"/>
                </a:solidFill>
                <a:latin typeface="Calibri" panose="020F0502020204030204"/>
              </a:rPr>
              <a:t>su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4414030"/>
            <a:ext cx="1190625" cy="72827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5"/>
            <a:ext cx="4572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90" y="2419350"/>
            <a:ext cx="4595009" cy="2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nip Diagonal Corner Rectangle 39"/>
          <p:cNvSpPr/>
          <p:nvPr/>
        </p:nvSpPr>
        <p:spPr>
          <a:xfrm>
            <a:off x="625929" y="308203"/>
            <a:ext cx="7984671" cy="73954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2400" b="1" dirty="0">
                <a:solidFill>
                  <a:prstClr val="white"/>
                </a:solidFill>
                <a:latin typeface="Calibri" panose="020F0502020204030204"/>
              </a:rPr>
              <a:t>3.	Làng … … là quê hương của nhà văn Nam Cao.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048000" y="1504950"/>
            <a:ext cx="2502279" cy="52348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</a:rPr>
              <a:t>Đại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</a:rPr>
              <a:t>Hoàng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400550"/>
            <a:ext cx="1038225" cy="7417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4419600" cy="2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25" y="2341376"/>
            <a:ext cx="6554975" cy="27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nip Diagonal Corner Rectangle 39"/>
          <p:cNvSpPr/>
          <p:nvPr/>
        </p:nvSpPr>
        <p:spPr>
          <a:xfrm>
            <a:off x="625929" y="308203"/>
            <a:ext cx="7892143" cy="81574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2400" b="1" dirty="0">
                <a:solidFill>
                  <a:prstClr val="white"/>
                </a:solidFill>
                <a:latin typeface="Calibri" panose="020F0502020204030204"/>
              </a:rPr>
              <a:t>4.	Đây là một loại thú cưng được nhiều gia đình chọn nuôi: con …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238500" y="1361209"/>
            <a:ext cx="2667000" cy="60960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Calibri" panose="020F0502020204030204"/>
              </a:rPr>
              <a:t>Chó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lang="en-US" sz="2400" b="1" dirty="0" err="1" smtClean="0">
                <a:solidFill>
                  <a:prstClr val="white"/>
                </a:solidFill>
                <a:latin typeface="Calibri" panose="020F0502020204030204"/>
              </a:rPr>
              <a:t>cún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09" y="4468419"/>
            <a:ext cx="1212664" cy="5131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350"/>
            <a:ext cx="1981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2299317"/>
            <a:ext cx="4321752" cy="27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nip Diagonal Corner Rectangle 39"/>
          <p:cNvSpPr/>
          <p:nvPr/>
        </p:nvSpPr>
        <p:spPr>
          <a:xfrm>
            <a:off x="1109056" y="209550"/>
            <a:ext cx="6917871" cy="58714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</a:rPr>
              <a:t>5.	</a:t>
            </a:r>
            <a:r>
              <a:rPr lang="en-US" sz="2400" b="1" dirty="0" err="1">
                <a:solidFill>
                  <a:prstClr val="white"/>
                </a:solidFill>
              </a:rPr>
              <a:t>Tác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giả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của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truyện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ngắn</a:t>
            </a:r>
            <a:r>
              <a:rPr lang="en-US" sz="2400" b="1" dirty="0">
                <a:solidFill>
                  <a:prstClr val="white"/>
                </a:solidFill>
              </a:rPr>
              <a:t> “</a:t>
            </a:r>
            <a:r>
              <a:rPr lang="en-US" sz="2400" b="1" dirty="0" err="1">
                <a:solidFill>
                  <a:prstClr val="white"/>
                </a:solidFill>
              </a:rPr>
              <a:t>Làng</a:t>
            </a:r>
            <a:r>
              <a:rPr lang="en-US" sz="2400" b="1" dirty="0">
                <a:solidFill>
                  <a:prstClr val="white"/>
                </a:solidFill>
              </a:rPr>
              <a:t>” </a:t>
            </a:r>
            <a:r>
              <a:rPr lang="en-US" sz="2400" b="1" dirty="0" err="1">
                <a:solidFill>
                  <a:prstClr val="white"/>
                </a:solidFill>
              </a:rPr>
              <a:t>là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……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316851" y="1276350"/>
            <a:ext cx="2502279" cy="67588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Kim </a:t>
            </a:r>
            <a:r>
              <a:rPr lang="en-US" sz="2400" b="1" dirty="0" err="1" smtClean="0">
                <a:solidFill>
                  <a:prstClr val="white"/>
                </a:solidFill>
                <a:latin typeface="Calibri" panose="020F0502020204030204"/>
              </a:rPr>
              <a:t>Lân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92" y="4398549"/>
            <a:ext cx="1088088" cy="6655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08605"/>
            <a:ext cx="4828309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39" y="2638031"/>
            <a:ext cx="4701986" cy="248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5" y="2638031"/>
            <a:ext cx="4416794" cy="24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Snip Diagonal Corner Rectangle 39"/>
          <p:cNvSpPr/>
          <p:nvPr/>
        </p:nvSpPr>
        <p:spPr>
          <a:xfrm>
            <a:off x="625929" y="308203"/>
            <a:ext cx="7892143" cy="127294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457200" indent="-457200" algn="ctr" defTabSz="685800">
              <a:buAutoNum type="arabicPeriod" startAt="6"/>
              <a:defRPr/>
            </a:pPr>
            <a:r>
              <a:rPr lang="vi-VN" sz="2400" b="1" dirty="0" smtClean="0">
                <a:solidFill>
                  <a:prstClr val="white"/>
                </a:solidFill>
                <a:latin typeface="Calibri" panose="020F0502020204030204"/>
              </a:rPr>
              <a:t>Điền </a:t>
            </a:r>
            <a:r>
              <a:rPr lang="vi-VN" sz="2400" b="1" dirty="0">
                <a:solidFill>
                  <a:prstClr val="white"/>
                </a:solidFill>
                <a:latin typeface="Calibri" panose="020F0502020204030204"/>
              </a:rPr>
              <a:t>từ còn thiếu vào câu ca dao sau: </a:t>
            </a:r>
            <a:endParaRPr lang="en-US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vi-VN" sz="2400" i="1" dirty="0" smtClean="0">
                <a:solidFill>
                  <a:prstClr val="white"/>
                </a:solidFill>
                <a:latin typeface="Calibri" panose="020F0502020204030204"/>
              </a:rPr>
              <a:t>“ </a:t>
            </a:r>
            <a:r>
              <a:rPr lang="vi-VN" sz="2400" i="1" dirty="0">
                <a:solidFill>
                  <a:prstClr val="white"/>
                </a:solidFill>
                <a:latin typeface="Calibri" panose="020F0502020204030204"/>
              </a:rPr>
              <a:t>…. thì thử lửa thử </a:t>
            </a:r>
            <a:r>
              <a:rPr lang="vi-VN" sz="2400" i="1" dirty="0" smtClean="0">
                <a:solidFill>
                  <a:prstClr val="white"/>
                </a:solidFill>
                <a:latin typeface="Calibri" panose="020F0502020204030204"/>
              </a:rPr>
              <a:t>than</a:t>
            </a:r>
            <a:endParaRPr lang="en-US" sz="2400" i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vi-VN" sz="2400" i="1" dirty="0" smtClean="0">
                <a:solidFill>
                  <a:prstClr val="white"/>
                </a:solidFill>
                <a:latin typeface="Calibri" panose="020F0502020204030204"/>
              </a:rPr>
              <a:t>Chuông </a:t>
            </a:r>
            <a:r>
              <a:rPr lang="vi-VN" sz="2400" i="1" dirty="0">
                <a:solidFill>
                  <a:prstClr val="white"/>
                </a:solidFill>
                <a:latin typeface="Calibri" panose="020F0502020204030204"/>
              </a:rPr>
              <a:t>kêu thử tiếng, người ngoan thử lời” </a:t>
            </a:r>
            <a:endParaRPr lang="en-US" sz="2400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200400" y="1809750"/>
            <a:ext cx="2426079" cy="67588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 smtClean="0">
                <a:solidFill>
                  <a:prstClr val="white"/>
                </a:solidFill>
                <a:latin typeface="Calibri" panose="020F0502020204030204"/>
              </a:rPr>
              <a:t>Vàng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91730"/>
            <a:ext cx="1190625" cy="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57150"/>
            <a:ext cx="8991600" cy="79771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+mn-lt"/>
                <a:ea typeface="Calibri"/>
              </a:rPr>
              <a:t>CHUYÊN ĐỀ 2: SÂN KHẤU HÓA TÁC PHẨM VĂN HỌC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919"/>
            <a:ext cx="7696200" cy="27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74295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002060"/>
                </a:solidFill>
                <a:ea typeface="Times New Roman"/>
              </a:rPr>
              <a:t>Tiết</a:t>
            </a:r>
            <a:r>
              <a:rPr lang="en-US" sz="2000" b="1" dirty="0" smtClean="0">
                <a:solidFill>
                  <a:srgbClr val="002060"/>
                </a:solidFill>
                <a:ea typeface="Times New Roman"/>
              </a:rPr>
              <a:t> 3: </a:t>
            </a:r>
          </a:p>
          <a:p>
            <a:pPr lvl="0" algn="ctr"/>
            <a:r>
              <a:rPr lang="en-US" sz="2000" b="1" dirty="0" smtClean="0">
                <a:solidFill>
                  <a:srgbClr val="002060"/>
                </a:solidFill>
                <a:ea typeface="Times New Roman"/>
              </a:rPr>
              <a:t>3</a:t>
            </a:r>
            <a:r>
              <a:rPr lang="en-US" sz="2000" b="1" dirty="0">
                <a:solidFill>
                  <a:srgbClr val="002060"/>
                </a:solidFill>
                <a:ea typeface="Times New Roman"/>
              </a:rPr>
              <a:t>. </a:t>
            </a:r>
            <a:r>
              <a:rPr lang="vi-VN" sz="2000" b="1" dirty="0">
                <a:solidFill>
                  <a:srgbClr val="002060"/>
                </a:solidFill>
                <a:ea typeface="Times New Roman"/>
              </a:rPr>
              <a:t>NHỮNG KHÍA CẠNH CẦN KHAI THÁC TỪ TPVH </a:t>
            </a:r>
            <a:endParaRPr lang="en-US" sz="2000" b="1" dirty="0" smtClean="0">
              <a:solidFill>
                <a:srgbClr val="002060"/>
              </a:solidFill>
              <a:ea typeface="Times New Roman"/>
            </a:endParaRPr>
          </a:p>
          <a:p>
            <a:pPr lvl="0" algn="ctr"/>
            <a:r>
              <a:rPr lang="vi-VN" sz="2000" b="1" dirty="0" smtClean="0">
                <a:solidFill>
                  <a:srgbClr val="002060"/>
                </a:solidFill>
                <a:ea typeface="Times New Roman"/>
              </a:rPr>
              <a:t>TRONG </a:t>
            </a:r>
            <a:r>
              <a:rPr lang="vi-VN" sz="2000" b="1" dirty="0">
                <a:solidFill>
                  <a:srgbClr val="002060"/>
                </a:solidFill>
                <a:ea typeface="Times New Roman"/>
              </a:rPr>
              <a:t>VIỆC SÂN KHẤU HÓA TÁC PHẨM VĂN HỌC</a:t>
            </a:r>
            <a:endParaRPr lang="en-US" sz="2000" b="1" dirty="0">
              <a:solidFill>
                <a:srgbClr val="00206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82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a typeface="Times New Roman"/>
                </a:rPr>
                <a:t>               </a:t>
              </a:r>
              <a:r>
                <a:rPr lang="en-US" sz="2000" b="1" dirty="0">
                  <a:solidFill>
                    <a:prstClr val="white"/>
                  </a:solidFill>
                  <a:ea typeface="Times New Roman"/>
                </a:rPr>
                <a:t>3</a:t>
              </a:r>
              <a:r>
                <a:rPr lang="en-US" sz="2000" b="1" dirty="0" smtClean="0">
                  <a:solidFill>
                    <a:prstClr val="white"/>
                  </a:solidFill>
                  <a:ea typeface="Times New Roman"/>
                </a:rPr>
                <a:t>. </a:t>
              </a:r>
              <a:r>
                <a:rPr lang="vi-VN" sz="2000" b="1" dirty="0">
                  <a:solidFill>
                    <a:prstClr val="white"/>
                  </a:solidFill>
                  <a:ea typeface="Times New Roman"/>
                </a:rPr>
                <a:t>NHỮNG KHÍA CẠNH CẦN KHAI THÁC TỪ TPVH TRONG VIỆC SÂN KHẤU HÓA TÁC PHẨM VĂN HỌC</a:t>
              </a:r>
              <a:endParaRPr lang="en-US" sz="2000" b="1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18" name="Wave 17"/>
            <p:cNvSpPr/>
            <p:nvPr/>
          </p:nvSpPr>
          <p:spPr>
            <a:xfrm>
              <a:off x="76201" y="133350"/>
              <a:ext cx="914400" cy="381000"/>
            </a:xfrm>
            <a:prstGeom prst="wave">
              <a:avLst>
                <a:gd name="adj1" fmla="val 4419"/>
                <a:gd name="adj2" fmla="val 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0070C0"/>
                  </a:solidFill>
                </a:rPr>
                <a:t>Tiết</a:t>
              </a:r>
              <a:r>
                <a:rPr lang="en-US" sz="2000" b="1" i="1" dirty="0" smtClean="0">
                  <a:solidFill>
                    <a:srgbClr val="0070C0"/>
                  </a:solidFill>
                </a:rPr>
                <a:t> 3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648200" y="1821984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2400" b="1" dirty="0">
                <a:solidFill>
                  <a:prstClr val="white"/>
                </a:solidFill>
                <a:latin typeface="Algerian" pitchFamily="82" charset="0"/>
                <a:ea typeface="Times New Roman"/>
              </a:rPr>
              <a:t>THỂ LỆ: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54959" y="1276350"/>
            <a:ext cx="3581399" cy="2014597"/>
            <a:chOff x="533401" y="1276350"/>
            <a:chExt cx="3581399" cy="2014597"/>
          </a:xfrm>
        </p:grpSpPr>
        <p:sp>
          <p:nvSpPr>
            <p:cNvPr id="2" name="Cloud 1"/>
            <p:cNvSpPr/>
            <p:nvPr/>
          </p:nvSpPr>
          <p:spPr>
            <a:xfrm>
              <a:off x="533401" y="1276350"/>
              <a:ext cx="3581399" cy="2014597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endParaRPr lang="en-US" sz="2000" b="1" dirty="0" smtClean="0">
                <a:latin typeface="Calibri" pitchFamily="34" charset="0"/>
                <a:ea typeface="Times New Roman"/>
              </a:endParaRPr>
            </a:p>
            <a:p>
              <a:endParaRPr lang="en-US" sz="2000" b="1" dirty="0">
                <a:latin typeface="Calibri" pitchFamily="34" charset="0"/>
                <a:ea typeface="Times New Roman"/>
              </a:endParaRPr>
            </a:p>
            <a:p>
              <a:endParaRPr lang="en-US" sz="2000" b="1" dirty="0">
                <a:latin typeface="Calibri" pitchFamily="34" charset="0"/>
                <a:ea typeface="Times New Roman"/>
              </a:endParaRPr>
            </a:p>
            <a:p>
              <a:endParaRPr lang="en-US" sz="2000" b="1" dirty="0">
                <a:latin typeface="Calibri" pitchFamily="34" charset="0"/>
                <a:ea typeface="Times New Roman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90600" y="1670447"/>
              <a:ext cx="290252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b="1" dirty="0" err="1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Nêu</a:t>
              </a:r>
              <a:r>
                <a:rPr lang="en-US" sz="2000" b="1" dirty="0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sz="2000" b="1" dirty="0" err="1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những</a:t>
              </a:r>
              <a:r>
                <a:rPr lang="en-US" sz="2000" b="1" dirty="0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lợi thế của tác phẩm văn học khi tiến hành sân khấu hóa</a:t>
              </a:r>
              <a:r>
                <a:rPr lang="en-US" sz="2000" b="1" dirty="0">
                  <a:solidFill>
                    <a:prstClr val="white"/>
                  </a:solidFill>
                  <a:latin typeface="Calibri" pitchFamily="34" charset="0"/>
                  <a:ea typeface="Times New Roman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200" y="1593384"/>
            <a:ext cx="1994261" cy="1676400"/>
            <a:chOff x="76200" y="1428750"/>
            <a:chExt cx="1994261" cy="1676400"/>
          </a:xfrm>
        </p:grpSpPr>
        <p:grpSp>
          <p:nvGrpSpPr>
            <p:cNvPr id="28" name="Group 27"/>
            <p:cNvGrpSpPr/>
            <p:nvPr/>
          </p:nvGrpSpPr>
          <p:grpSpPr>
            <a:xfrm>
              <a:off x="76200" y="1428750"/>
              <a:ext cx="1893334" cy="1676400"/>
              <a:chOff x="76200" y="1428750"/>
              <a:chExt cx="1893334" cy="167640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07085" y="1428750"/>
                <a:ext cx="1562449" cy="1676400"/>
              </a:xfrm>
              <a:custGeom>
                <a:avLst/>
                <a:gdLst>
                  <a:gd name="connsiteX0" fmla="*/ 0 w 1323543"/>
                  <a:gd name="connsiteY0" fmla="*/ 173541 h 1156943"/>
                  <a:gd name="connsiteX1" fmla="*/ 745072 w 1323543"/>
                  <a:gd name="connsiteY1" fmla="*/ 173541 h 1156943"/>
                  <a:gd name="connsiteX2" fmla="*/ 745072 w 1323543"/>
                  <a:gd name="connsiteY2" fmla="*/ 0 h 1156943"/>
                  <a:gd name="connsiteX3" fmla="*/ 1323543 w 1323543"/>
                  <a:gd name="connsiteY3" fmla="*/ 578472 h 1156943"/>
                  <a:gd name="connsiteX4" fmla="*/ 745072 w 1323543"/>
                  <a:gd name="connsiteY4" fmla="*/ 1156943 h 1156943"/>
                  <a:gd name="connsiteX5" fmla="*/ 745072 w 1323543"/>
                  <a:gd name="connsiteY5" fmla="*/ 983402 h 1156943"/>
                  <a:gd name="connsiteX6" fmla="*/ 0 w 1323543"/>
                  <a:gd name="connsiteY6" fmla="*/ 983402 h 1156943"/>
                  <a:gd name="connsiteX7" fmla="*/ 0 w 1323543"/>
                  <a:gd name="connsiteY7" fmla="*/ 173541 h 115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543" h="1156943">
                    <a:moveTo>
                      <a:pt x="0" y="173541"/>
                    </a:moveTo>
                    <a:lnTo>
                      <a:pt x="745072" y="173541"/>
                    </a:lnTo>
                    <a:lnTo>
                      <a:pt x="745072" y="0"/>
                    </a:lnTo>
                    <a:lnTo>
                      <a:pt x="1323543" y="578472"/>
                    </a:lnTo>
                    <a:lnTo>
                      <a:pt x="745072" y="1156943"/>
                    </a:lnTo>
                    <a:lnTo>
                      <a:pt x="745072" y="983402"/>
                    </a:lnTo>
                    <a:lnTo>
                      <a:pt x="0" y="983402"/>
                    </a:lnTo>
                    <a:lnTo>
                      <a:pt x="0" y="173541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686" tIns="186241" rIns="372830" bIns="186241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 dirty="0"/>
              </a:p>
            </p:txBody>
          </p:sp>
          <p:sp>
            <p:nvSpPr>
              <p:cNvPr id="16" name="Flowchart: Decision 15"/>
              <p:cNvSpPr/>
              <p:nvPr/>
            </p:nvSpPr>
            <p:spPr>
              <a:xfrm>
                <a:off x="76200" y="1909979"/>
                <a:ext cx="661771" cy="661771"/>
              </a:xfrm>
              <a:prstGeom prst="flowChartDecision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9614" tIns="109614" rIns="109614" bIns="10961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8890" y="2040809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ea typeface="Times New Roman"/>
                  </a:rPr>
                  <a:t>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04800" y="1594306"/>
              <a:ext cx="1765661" cy="1345288"/>
              <a:chOff x="304800" y="1638240"/>
              <a:chExt cx="1765661" cy="134528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81000" y="1638240"/>
                <a:ext cx="1384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Bức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tranh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7200" y="2266950"/>
                <a:ext cx="1384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cuộc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sống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, 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800" y="1943040"/>
                <a:ext cx="1384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hiện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thực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04800" y="2583418"/>
                <a:ext cx="1384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con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Calibri" pitchFamily="34" charset="0"/>
                    <a:ea typeface="Times New Roman"/>
                  </a:rPr>
                  <a:t>người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041909" y="1593384"/>
            <a:ext cx="2158801" cy="1676400"/>
            <a:chOff x="2041909" y="1428750"/>
            <a:chExt cx="2158801" cy="1676400"/>
          </a:xfrm>
        </p:grpSpPr>
        <p:grpSp>
          <p:nvGrpSpPr>
            <p:cNvPr id="33" name="Group 32"/>
            <p:cNvGrpSpPr/>
            <p:nvPr/>
          </p:nvGrpSpPr>
          <p:grpSpPr>
            <a:xfrm>
              <a:off x="2041909" y="1428750"/>
              <a:ext cx="2158801" cy="1676400"/>
              <a:chOff x="1969534" y="1428750"/>
              <a:chExt cx="2158801" cy="16764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2300420" y="1428750"/>
                <a:ext cx="1323543" cy="1676400"/>
              </a:xfrm>
              <a:custGeom>
                <a:avLst/>
                <a:gdLst>
                  <a:gd name="connsiteX0" fmla="*/ 0 w 1323543"/>
                  <a:gd name="connsiteY0" fmla="*/ 173541 h 1156943"/>
                  <a:gd name="connsiteX1" fmla="*/ 745072 w 1323543"/>
                  <a:gd name="connsiteY1" fmla="*/ 173541 h 1156943"/>
                  <a:gd name="connsiteX2" fmla="*/ 745072 w 1323543"/>
                  <a:gd name="connsiteY2" fmla="*/ 0 h 1156943"/>
                  <a:gd name="connsiteX3" fmla="*/ 1323543 w 1323543"/>
                  <a:gd name="connsiteY3" fmla="*/ 578472 h 1156943"/>
                  <a:gd name="connsiteX4" fmla="*/ 745072 w 1323543"/>
                  <a:gd name="connsiteY4" fmla="*/ 1156943 h 1156943"/>
                  <a:gd name="connsiteX5" fmla="*/ 745072 w 1323543"/>
                  <a:gd name="connsiteY5" fmla="*/ 983402 h 1156943"/>
                  <a:gd name="connsiteX6" fmla="*/ 0 w 1323543"/>
                  <a:gd name="connsiteY6" fmla="*/ 983402 h 1156943"/>
                  <a:gd name="connsiteX7" fmla="*/ 0 w 1323543"/>
                  <a:gd name="connsiteY7" fmla="*/ 173541 h 115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543" h="1156943">
                    <a:moveTo>
                      <a:pt x="0" y="173541"/>
                    </a:moveTo>
                    <a:lnTo>
                      <a:pt x="745072" y="173541"/>
                    </a:lnTo>
                    <a:lnTo>
                      <a:pt x="745072" y="0"/>
                    </a:lnTo>
                    <a:lnTo>
                      <a:pt x="1323543" y="578472"/>
                    </a:lnTo>
                    <a:lnTo>
                      <a:pt x="745072" y="1156943"/>
                    </a:lnTo>
                    <a:lnTo>
                      <a:pt x="745072" y="983402"/>
                    </a:lnTo>
                    <a:lnTo>
                      <a:pt x="0" y="983402"/>
                    </a:lnTo>
                    <a:lnTo>
                      <a:pt x="0" y="173541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-2685120"/>
                  <a:satOff val="12063"/>
                  <a:lumOff val="829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2685120"/>
                  <a:satOff val="12063"/>
                  <a:lumOff val="829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2685120"/>
                  <a:satOff val="12063"/>
                  <a:lumOff val="82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686" tIns="186241" rIns="372830" bIns="186241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/>
              </a:p>
            </p:txBody>
          </p:sp>
          <p:sp>
            <p:nvSpPr>
              <p:cNvPr id="19" name="Flowchart: Decision 18"/>
              <p:cNvSpPr/>
              <p:nvPr/>
            </p:nvSpPr>
            <p:spPr>
              <a:xfrm>
                <a:off x="1969534" y="1909979"/>
                <a:ext cx="661771" cy="661771"/>
              </a:xfrm>
              <a:prstGeom prst="flowChartDecision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483469"/>
                  <a:satOff val="9953"/>
                  <a:lumOff val="2157"/>
                  <a:alphaOff val="0"/>
                </a:schemeClr>
              </a:fillRef>
              <a:effectRef idx="1">
                <a:schemeClr val="accent5">
                  <a:hueOff val="-2483469"/>
                  <a:satOff val="9953"/>
                  <a:lumOff val="215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9614" tIns="109614" rIns="109614" bIns="10961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43164" y="2031726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ea typeface="Times New Roman"/>
                  </a:rPr>
                  <a:t>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13825" y="2019240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ea typeface="Times New Roman"/>
                  </a:rPr>
                  <a:t>3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2657303" y="1943784"/>
              <a:ext cx="6923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Bối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</a:p>
            <a:p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cảnh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44785" y="1593384"/>
            <a:ext cx="1654429" cy="1676400"/>
            <a:chOff x="3706684" y="1428750"/>
            <a:chExt cx="1654429" cy="1676400"/>
          </a:xfrm>
        </p:grpSpPr>
        <p:grpSp>
          <p:nvGrpSpPr>
            <p:cNvPr id="34" name="Group 33"/>
            <p:cNvGrpSpPr/>
            <p:nvPr/>
          </p:nvGrpSpPr>
          <p:grpSpPr>
            <a:xfrm>
              <a:off x="3706684" y="1428750"/>
              <a:ext cx="1654429" cy="1676400"/>
              <a:chOff x="3706684" y="1428750"/>
              <a:chExt cx="1654429" cy="16764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037570" y="1428750"/>
                <a:ext cx="1323543" cy="1676400"/>
              </a:xfrm>
              <a:custGeom>
                <a:avLst/>
                <a:gdLst>
                  <a:gd name="connsiteX0" fmla="*/ 0 w 1323543"/>
                  <a:gd name="connsiteY0" fmla="*/ 173541 h 1156943"/>
                  <a:gd name="connsiteX1" fmla="*/ 745072 w 1323543"/>
                  <a:gd name="connsiteY1" fmla="*/ 173541 h 1156943"/>
                  <a:gd name="connsiteX2" fmla="*/ 745072 w 1323543"/>
                  <a:gd name="connsiteY2" fmla="*/ 0 h 1156943"/>
                  <a:gd name="connsiteX3" fmla="*/ 1323543 w 1323543"/>
                  <a:gd name="connsiteY3" fmla="*/ 578472 h 1156943"/>
                  <a:gd name="connsiteX4" fmla="*/ 745072 w 1323543"/>
                  <a:gd name="connsiteY4" fmla="*/ 1156943 h 1156943"/>
                  <a:gd name="connsiteX5" fmla="*/ 745072 w 1323543"/>
                  <a:gd name="connsiteY5" fmla="*/ 983402 h 1156943"/>
                  <a:gd name="connsiteX6" fmla="*/ 0 w 1323543"/>
                  <a:gd name="connsiteY6" fmla="*/ 983402 h 1156943"/>
                  <a:gd name="connsiteX7" fmla="*/ 0 w 1323543"/>
                  <a:gd name="connsiteY7" fmla="*/ 173541 h 115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543" h="1156943">
                    <a:moveTo>
                      <a:pt x="0" y="173541"/>
                    </a:moveTo>
                    <a:lnTo>
                      <a:pt x="745072" y="173541"/>
                    </a:lnTo>
                    <a:lnTo>
                      <a:pt x="745072" y="0"/>
                    </a:lnTo>
                    <a:lnTo>
                      <a:pt x="1323543" y="578472"/>
                    </a:lnTo>
                    <a:lnTo>
                      <a:pt x="745072" y="1156943"/>
                    </a:lnTo>
                    <a:lnTo>
                      <a:pt x="745072" y="983402"/>
                    </a:lnTo>
                    <a:lnTo>
                      <a:pt x="0" y="983402"/>
                    </a:lnTo>
                    <a:lnTo>
                      <a:pt x="0" y="173541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-5370241"/>
                  <a:satOff val="24126"/>
                  <a:lumOff val="165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5370241"/>
                  <a:satOff val="24126"/>
                  <a:lumOff val="1658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5370241"/>
                  <a:satOff val="24126"/>
                  <a:lumOff val="165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686" tIns="186241" rIns="372830" bIns="18624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22" name="Flowchart: Decision 21"/>
              <p:cNvSpPr/>
              <p:nvPr/>
            </p:nvSpPr>
            <p:spPr>
              <a:xfrm>
                <a:off x="3706684" y="1909979"/>
                <a:ext cx="661771" cy="661771"/>
              </a:xfrm>
              <a:prstGeom prst="flowChartDecision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1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9614" tIns="109614" rIns="109614" bIns="10961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3</a:t>
                </a:r>
                <a:endParaRPr lang="en-US" sz="2000" b="1" kern="12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419600" y="1943784"/>
              <a:ext cx="838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Nhân</a:t>
              </a:r>
              <a:endParaRPr lang="en-US" sz="2000" b="1" dirty="0" smtClean="0">
                <a:solidFill>
                  <a:srgbClr val="0033CC"/>
                </a:solidFill>
                <a:latin typeface="Calibri" pitchFamily="34" charset="0"/>
                <a:ea typeface="Times New Roman"/>
              </a:endParaRPr>
            </a:p>
            <a:p>
              <a:r>
                <a:rPr lang="en-US" sz="2000" b="1" dirty="0" err="1">
                  <a:solidFill>
                    <a:srgbClr val="0033CC"/>
                  </a:solidFill>
                  <a:latin typeface="Calibri" pitchFamily="34" charset="0"/>
                </a:rPr>
                <a:t>v</a:t>
              </a: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</a:rPr>
                <a:t>ật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43835" y="1593384"/>
            <a:ext cx="1654429" cy="1676400"/>
            <a:chOff x="5443835" y="1428750"/>
            <a:chExt cx="1654429" cy="1676400"/>
          </a:xfrm>
        </p:grpSpPr>
        <p:grpSp>
          <p:nvGrpSpPr>
            <p:cNvPr id="35" name="Group 34"/>
            <p:cNvGrpSpPr/>
            <p:nvPr/>
          </p:nvGrpSpPr>
          <p:grpSpPr>
            <a:xfrm>
              <a:off x="5443835" y="1428750"/>
              <a:ext cx="1654429" cy="1676400"/>
              <a:chOff x="5443835" y="1428750"/>
              <a:chExt cx="1654429" cy="167640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774721" y="1428750"/>
                <a:ext cx="1323543" cy="1676400"/>
              </a:xfrm>
              <a:custGeom>
                <a:avLst/>
                <a:gdLst>
                  <a:gd name="connsiteX0" fmla="*/ 0 w 1323543"/>
                  <a:gd name="connsiteY0" fmla="*/ 173541 h 1156943"/>
                  <a:gd name="connsiteX1" fmla="*/ 745072 w 1323543"/>
                  <a:gd name="connsiteY1" fmla="*/ 173541 h 1156943"/>
                  <a:gd name="connsiteX2" fmla="*/ 745072 w 1323543"/>
                  <a:gd name="connsiteY2" fmla="*/ 0 h 1156943"/>
                  <a:gd name="connsiteX3" fmla="*/ 1323543 w 1323543"/>
                  <a:gd name="connsiteY3" fmla="*/ 578472 h 1156943"/>
                  <a:gd name="connsiteX4" fmla="*/ 745072 w 1323543"/>
                  <a:gd name="connsiteY4" fmla="*/ 1156943 h 1156943"/>
                  <a:gd name="connsiteX5" fmla="*/ 745072 w 1323543"/>
                  <a:gd name="connsiteY5" fmla="*/ 983402 h 1156943"/>
                  <a:gd name="connsiteX6" fmla="*/ 0 w 1323543"/>
                  <a:gd name="connsiteY6" fmla="*/ 983402 h 1156943"/>
                  <a:gd name="connsiteX7" fmla="*/ 0 w 1323543"/>
                  <a:gd name="connsiteY7" fmla="*/ 173541 h 115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543" h="1156943">
                    <a:moveTo>
                      <a:pt x="0" y="173541"/>
                    </a:moveTo>
                    <a:lnTo>
                      <a:pt x="745072" y="173541"/>
                    </a:lnTo>
                    <a:lnTo>
                      <a:pt x="745072" y="0"/>
                    </a:lnTo>
                    <a:lnTo>
                      <a:pt x="1323543" y="578472"/>
                    </a:lnTo>
                    <a:lnTo>
                      <a:pt x="745072" y="1156943"/>
                    </a:lnTo>
                    <a:lnTo>
                      <a:pt x="745072" y="983402"/>
                    </a:lnTo>
                    <a:lnTo>
                      <a:pt x="0" y="983402"/>
                    </a:lnTo>
                    <a:lnTo>
                      <a:pt x="0" y="173541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686" tIns="186241" rIns="372830" bIns="186241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24" name="Flowchart: Decision 23"/>
              <p:cNvSpPr/>
              <p:nvPr/>
            </p:nvSpPr>
            <p:spPr>
              <a:xfrm>
                <a:off x="5443835" y="1909979"/>
                <a:ext cx="661771" cy="661771"/>
              </a:xfrm>
              <a:prstGeom prst="flowChartDecision">
                <a:avLst/>
              </a:prstGeom>
              <a:solidFill>
                <a:srgbClr val="EB6153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1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9614" tIns="109614" rIns="109614" bIns="10961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17465" y="2019240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ea typeface="Times New Roman"/>
                  </a:rPr>
                  <a:t>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798028" y="1703921"/>
              <a:ext cx="1076661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Lời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của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 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  </a:t>
              </a: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các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en-US" sz="2000" b="1" dirty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     </a:t>
              </a:r>
              <a:r>
                <a:rPr lang="en-US" b="1" dirty="0" err="1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nhân</a:t>
              </a:r>
              <a:r>
                <a:rPr lang="en-US" b="1" dirty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vật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0985" y="1593384"/>
            <a:ext cx="1716805" cy="1676400"/>
            <a:chOff x="7180985" y="1428750"/>
            <a:chExt cx="1716805" cy="1676400"/>
          </a:xfrm>
        </p:grpSpPr>
        <p:grpSp>
          <p:nvGrpSpPr>
            <p:cNvPr id="36" name="Group 35"/>
            <p:cNvGrpSpPr/>
            <p:nvPr/>
          </p:nvGrpSpPr>
          <p:grpSpPr>
            <a:xfrm>
              <a:off x="7180985" y="1428750"/>
              <a:ext cx="1654429" cy="1676400"/>
              <a:chOff x="7180985" y="1428750"/>
              <a:chExt cx="1654429" cy="167640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7511871" y="1428750"/>
                <a:ext cx="1323543" cy="1676400"/>
              </a:xfrm>
              <a:custGeom>
                <a:avLst/>
                <a:gdLst>
                  <a:gd name="connsiteX0" fmla="*/ 0 w 1323543"/>
                  <a:gd name="connsiteY0" fmla="*/ 173541 h 1156943"/>
                  <a:gd name="connsiteX1" fmla="*/ 745072 w 1323543"/>
                  <a:gd name="connsiteY1" fmla="*/ 173541 h 1156943"/>
                  <a:gd name="connsiteX2" fmla="*/ 745072 w 1323543"/>
                  <a:gd name="connsiteY2" fmla="*/ 0 h 1156943"/>
                  <a:gd name="connsiteX3" fmla="*/ 1323543 w 1323543"/>
                  <a:gd name="connsiteY3" fmla="*/ 578472 h 1156943"/>
                  <a:gd name="connsiteX4" fmla="*/ 745072 w 1323543"/>
                  <a:gd name="connsiteY4" fmla="*/ 1156943 h 1156943"/>
                  <a:gd name="connsiteX5" fmla="*/ 745072 w 1323543"/>
                  <a:gd name="connsiteY5" fmla="*/ 983402 h 1156943"/>
                  <a:gd name="connsiteX6" fmla="*/ 0 w 1323543"/>
                  <a:gd name="connsiteY6" fmla="*/ 983402 h 1156943"/>
                  <a:gd name="connsiteX7" fmla="*/ 0 w 1323543"/>
                  <a:gd name="connsiteY7" fmla="*/ 173541 h 115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543" h="1156943">
                    <a:moveTo>
                      <a:pt x="0" y="173541"/>
                    </a:moveTo>
                    <a:lnTo>
                      <a:pt x="745072" y="173541"/>
                    </a:lnTo>
                    <a:lnTo>
                      <a:pt x="745072" y="0"/>
                    </a:lnTo>
                    <a:lnTo>
                      <a:pt x="1323543" y="578472"/>
                    </a:lnTo>
                    <a:lnTo>
                      <a:pt x="745072" y="1156943"/>
                    </a:lnTo>
                    <a:lnTo>
                      <a:pt x="745072" y="983402"/>
                    </a:lnTo>
                    <a:lnTo>
                      <a:pt x="0" y="983402"/>
                    </a:lnTo>
                    <a:lnTo>
                      <a:pt x="0" y="173541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686" tIns="186241" rIns="372830" bIns="186241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000" kern="1200"/>
              </a:p>
            </p:txBody>
          </p:sp>
          <p:sp>
            <p:nvSpPr>
              <p:cNvPr id="26" name="Flowchart: Decision 25"/>
              <p:cNvSpPr/>
              <p:nvPr/>
            </p:nvSpPr>
            <p:spPr>
              <a:xfrm>
                <a:off x="7180985" y="1909979"/>
                <a:ext cx="661771" cy="661771"/>
              </a:xfrm>
              <a:prstGeom prst="flowChartDecision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1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9614" tIns="109614" rIns="109614" bIns="10961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54616" y="2019240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ea typeface="Times New Roman"/>
                  </a:rPr>
                  <a:t>5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821129" y="1794361"/>
              <a:ext cx="107666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Ngôn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 </a:t>
              </a:r>
              <a:r>
                <a:rPr lang="en-US" sz="2000" b="1" dirty="0" err="1" smtClean="0">
                  <a:solidFill>
                    <a:srgbClr val="0033CC"/>
                  </a:solidFill>
                  <a:latin typeface="Calibri" pitchFamily="34" charset="0"/>
                  <a:ea typeface="Times New Roman"/>
                </a:rPr>
                <a:t>ngữ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6692" y="819150"/>
            <a:ext cx="8516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Calibri" pitchFamily="34" charset="0"/>
                <a:ea typeface="Times New Roman"/>
              </a:rPr>
              <a:t>lợi thế của tác phẩm văn học khi tiến hành sân khấu </a:t>
            </a:r>
            <a:r>
              <a:rPr lang="vi-VN" sz="24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hóa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26692" y="3498384"/>
            <a:ext cx="1197308" cy="493731"/>
          </a:xfrm>
          <a:prstGeom prst="wedgeRoundRectCallout">
            <a:avLst>
              <a:gd name="adj1" fmla="val -26224"/>
              <a:gd name="adj2" fmla="val -139901"/>
              <a:gd name="adj3" fmla="val 16667"/>
            </a:avLst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NHÓM 1</a:t>
            </a:r>
            <a:endParaRPr lang="en-US" sz="1600" b="1" dirty="0"/>
          </a:p>
        </p:txBody>
      </p:sp>
      <p:sp>
        <p:nvSpPr>
          <p:cNvPr id="63" name="Rounded Rectangular Callout 62"/>
          <p:cNvSpPr/>
          <p:nvPr/>
        </p:nvSpPr>
        <p:spPr>
          <a:xfrm>
            <a:off x="2215539" y="3502642"/>
            <a:ext cx="1197308" cy="493731"/>
          </a:xfrm>
          <a:prstGeom prst="wedgeRoundRectCallout">
            <a:avLst>
              <a:gd name="adj1" fmla="val -26224"/>
              <a:gd name="adj2" fmla="val -139901"/>
              <a:gd name="adj3" fmla="val 16667"/>
            </a:avLst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NHÓM 2</a:t>
            </a:r>
            <a:endParaRPr lang="en-US" sz="1600" b="1" dirty="0"/>
          </a:p>
        </p:txBody>
      </p:sp>
      <p:sp>
        <p:nvSpPr>
          <p:cNvPr id="64" name="Rounded Rectangular Callout 63"/>
          <p:cNvSpPr/>
          <p:nvPr/>
        </p:nvSpPr>
        <p:spPr>
          <a:xfrm>
            <a:off x="4049546" y="3502642"/>
            <a:ext cx="1197308" cy="493731"/>
          </a:xfrm>
          <a:prstGeom prst="wedgeRoundRectCallout">
            <a:avLst>
              <a:gd name="adj1" fmla="val -26224"/>
              <a:gd name="adj2" fmla="val -139901"/>
              <a:gd name="adj3" fmla="val 16667"/>
            </a:avLst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NHÓM 2</a:t>
            </a:r>
            <a:endParaRPr lang="en-US" sz="1600" b="1" dirty="0"/>
          </a:p>
        </p:txBody>
      </p:sp>
      <p:sp>
        <p:nvSpPr>
          <p:cNvPr id="65" name="Rounded Rectangular Callout 64"/>
          <p:cNvSpPr/>
          <p:nvPr/>
        </p:nvSpPr>
        <p:spPr>
          <a:xfrm>
            <a:off x="6874689" y="3488278"/>
            <a:ext cx="1197308" cy="493731"/>
          </a:xfrm>
          <a:prstGeom prst="wedgeRoundRectCallout">
            <a:avLst>
              <a:gd name="adj1" fmla="val -26224"/>
              <a:gd name="adj2" fmla="val -139901"/>
              <a:gd name="adj3" fmla="val 16667"/>
            </a:avLst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NHÓM 4</a:t>
            </a:r>
            <a:endParaRPr lang="en-US" sz="1600" b="1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4013903" y="897924"/>
            <a:ext cx="326162" cy="6592721"/>
          </a:xfrm>
          <a:prstGeom prst="rightBrace">
            <a:avLst>
              <a:gd name="adj1" fmla="val 65677"/>
              <a:gd name="adj2" fmla="val 5031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2056" y="4376416"/>
            <a:ext cx="64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/>
              </a:rPr>
              <a:t>THẢO LUẬN 3 PHÚT, ĐẠI DIỆN NHÓM TRÌNH BÀY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/>
      <p:bldP spid="55" grpId="0" animBg="1"/>
      <p:bldP spid="63" grpId="0" animBg="1"/>
      <p:bldP spid="64" grpId="0" animBg="1"/>
      <p:bldP spid="6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1004</Words>
  <Application>Microsoft Office PowerPoint</Application>
  <PresentationFormat>On-screen Show (16:9)</PresentationFormat>
  <Paragraphs>141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CHUYÊN ĐỀ 2: SÂN KHẤU HÓA TÁC PHẨM VĂN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2:  SÂN KHẤU HÓA TÁC PHẨM VĂN HỌC</dc:title>
  <dc:creator>123456</dc:creator>
  <cp:lastModifiedBy>123456</cp:lastModifiedBy>
  <cp:revision>96</cp:revision>
  <dcterms:created xsi:type="dcterms:W3CDTF">2022-08-16T08:38:10Z</dcterms:created>
  <dcterms:modified xsi:type="dcterms:W3CDTF">2022-08-27T06:51:11Z</dcterms:modified>
</cp:coreProperties>
</file>